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57" r:id="rId4"/>
    <p:sldId id="258" r:id="rId5"/>
    <p:sldId id="262" r:id="rId6"/>
    <p:sldId id="266" r:id="rId7"/>
    <p:sldId id="263" r:id="rId8"/>
    <p:sldId id="260" r:id="rId9"/>
    <p:sldId id="261" r:id="rId10"/>
    <p:sldId id="264" r:id="rId11"/>
    <p:sldId id="267" r:id="rId12"/>
    <p:sldId id="265" r:id="rId13"/>
    <p:sldId id="268" r:id="rId14"/>
    <p:sldId id="273" r:id="rId15"/>
    <p:sldId id="269" r:id="rId16"/>
    <p:sldId id="271" r:id="rId17"/>
    <p:sldId id="272" r:id="rId18"/>
    <p:sldId id="274" r:id="rId19"/>
    <p:sldId id="276" r:id="rId20"/>
    <p:sldId id="270" r:id="rId21"/>
    <p:sldId id="277" r:id="rId22"/>
    <p:sldId id="278" r:id="rId23"/>
    <p:sldId id="279" r:id="rId24"/>
    <p:sldId id="280" r:id="rId25"/>
    <p:sldId id="282" r:id="rId26"/>
    <p:sldId id="283" r:id="rId27"/>
    <p:sldId id="281" r:id="rId28"/>
    <p:sldId id="284" r:id="rId29"/>
    <p:sldId id="289" r:id="rId30"/>
    <p:sldId id="291"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B17"/>
    <a:srgbClr val="FEE6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97"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Tỉ</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lệ</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gia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tăng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dân</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số</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Việt</a:t>
            </a:r>
            <a:r>
              <a:rPr lang="en-US" sz="4000" b="1" baseline="0" dirty="0">
                <a:solidFill>
                  <a:schemeClr val="tx1"/>
                </a:solidFill>
                <a:latin typeface="Arial" panose="020B0604020202020204" pitchFamily="34" charset="0"/>
                <a:cs typeface="Arial" panose="020B0604020202020204" pitchFamily="34" charset="0"/>
              </a:rPr>
              <a:t> Nam</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229166666666667E-2"/>
                  <c:y val="-3.43750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36-4741-A1A7-EDDEA913AC93}"/>
                </c:ext>
              </c:extLst>
            </c:dLbl>
            <c:dLbl>
              <c:idx val="1"/>
              <c:layout>
                <c:manualLayout>
                  <c:x val="-3.229166666666667E-2"/>
                  <c:y val="-5.6250000000000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36-4741-A1A7-EDDEA913AC93}"/>
                </c:ext>
              </c:extLst>
            </c:dLbl>
            <c:dLbl>
              <c:idx val="2"/>
              <c:layout>
                <c:manualLayout>
                  <c:x val="-3.9583333333333331E-2"/>
                  <c:y val="-5.46875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36-4741-A1A7-EDDEA913AC93}"/>
                </c:ext>
              </c:extLst>
            </c:dLbl>
            <c:dLbl>
              <c:idx val="3"/>
              <c:layout>
                <c:manualLayout>
                  <c:x val="-3.3333333333333333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36-4741-A1A7-EDDEA913AC93}"/>
                </c:ext>
              </c:extLst>
            </c:dLbl>
            <c:dLbl>
              <c:idx val="4"/>
              <c:layout>
                <c:manualLayout>
                  <c:x val="-4.2708333333333411E-2"/>
                  <c:y val="-6.406249999999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36-4741-A1A7-EDDEA913AC93}"/>
                </c:ext>
              </c:extLst>
            </c:dLbl>
            <c:dLbl>
              <c:idx val="5"/>
              <c:layout>
                <c:manualLayout>
                  <c:x val="-4.5833333333333254E-2"/>
                  <c:y val="-4.6875000000000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36-4741-A1A7-EDDEA913AC93}"/>
                </c:ext>
              </c:extLst>
            </c:dLbl>
            <c:dLbl>
              <c:idx val="6"/>
              <c:layout>
                <c:manualLayout>
                  <c:x val="-4.0625000000000001E-2"/>
                  <c:y val="-5.93749999999999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36-4741-A1A7-EDDEA913AC93}"/>
                </c:ext>
              </c:extLst>
            </c:dLbl>
            <c:dLbl>
              <c:idx val="7"/>
              <c:layout>
                <c:manualLayout>
                  <c:x val="-1.7708333333333486E-2"/>
                  <c:y val="-4.375000000000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36-4741-A1A7-EDDEA913AC93}"/>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1991</c:v>
                </c:pt>
                <c:pt idx="1">
                  <c:v>1995</c:v>
                </c:pt>
                <c:pt idx="2">
                  <c:v>1999</c:v>
                </c:pt>
                <c:pt idx="3">
                  <c:v>2003</c:v>
                </c:pt>
                <c:pt idx="4">
                  <c:v>2007</c:v>
                </c:pt>
                <c:pt idx="5">
                  <c:v>2011</c:v>
                </c:pt>
                <c:pt idx="6">
                  <c:v>2015</c:v>
                </c:pt>
                <c:pt idx="7">
                  <c:v>2019</c:v>
                </c:pt>
              </c:numCache>
            </c:numRef>
          </c:cat>
          <c:val>
            <c:numRef>
              <c:f>Sheet1!$B$2:$B$9</c:f>
              <c:numCache>
                <c:formatCode>General</c:formatCode>
                <c:ptCount val="8"/>
                <c:pt idx="0">
                  <c:v>1.86</c:v>
                </c:pt>
                <c:pt idx="1">
                  <c:v>1.65</c:v>
                </c:pt>
                <c:pt idx="2">
                  <c:v>1.51</c:v>
                </c:pt>
                <c:pt idx="3">
                  <c:v>1.17</c:v>
                </c:pt>
                <c:pt idx="4">
                  <c:v>1.0900000000000001</c:v>
                </c:pt>
                <c:pt idx="5">
                  <c:v>1.24</c:v>
                </c:pt>
                <c:pt idx="6">
                  <c:v>1.1200000000000001</c:v>
                </c:pt>
                <c:pt idx="7">
                  <c:v>1.1499999999999999</c:v>
                </c:pt>
              </c:numCache>
            </c:numRef>
          </c:val>
          <c:smooth val="0"/>
          <c:extLst>
            <c:ext xmlns:c16="http://schemas.microsoft.com/office/drawing/2014/chart" uri="{C3380CC4-5D6E-409C-BE32-E72D297353CC}">
              <c16:uniqueId val="{00000000-B5B7-4A6D-B08A-8BAACB31C1E7}"/>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5">
                  <a:shade val="95000"/>
                  <a:satMod val="105000"/>
                </a:schemeClr>
              </a:solidFill>
              <a:prstDash val="solid"/>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Tỉ</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lệ</a:t>
                </a:r>
                <a:r>
                  <a:rPr lang="en-US" sz="3400" baseline="0" dirty="0">
                    <a:solidFill>
                      <a:srgbClr val="0070C0"/>
                    </a:solidFill>
                    <a:latin typeface="Arial" panose="020B0604020202020204" pitchFamily="34" charset="0"/>
                    <a:cs typeface="Arial" panose="020B0604020202020204" pitchFamily="34" charset="0"/>
                  </a:rPr>
                  <a:t> (%)</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Thể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trạng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của</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sinh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học</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cơ</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sở</a:t>
            </a:r>
            <a:endParaRPr lang="en-US" sz="4000" b="1"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918666231809787E-2"/>
          <c:y val="0.12811724901574806"/>
          <c:w val="0.52913315939057914"/>
          <c:h val="0.83834534940944883"/>
        </c:manualLayout>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BDBE-460A-9416-549A6C4A5ED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BDBE-460A-9416-549A6C4A5E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BDBE-460A-9416-549A6C4A5EDD}"/>
              </c:ext>
            </c:extLst>
          </c:dPt>
          <c:dLbls>
            <c:dLbl>
              <c:idx val="0"/>
              <c:layout>
                <c:manualLayout>
                  <c:x val="-8.754771607496431E-2"/>
                  <c:y val="0.15789896329679584"/>
                </c:manualLayout>
              </c:layout>
              <c:tx>
                <c:rich>
                  <a:bodyPr/>
                  <a:lstStyle/>
                  <a:p>
                    <a:fld id="{61492B3F-2E85-49DE-A54F-CCCA8098E2A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BE-460A-9416-549A6C4A5EDD}"/>
                </c:ext>
              </c:extLst>
            </c:dLbl>
            <c:dLbl>
              <c:idx val="1"/>
              <c:layout>
                <c:manualLayout>
                  <c:x val="9.4532912004420502E-2"/>
                  <c:y val="-0.19637681710500349"/>
                </c:manualLayout>
              </c:layout>
              <c:tx>
                <c:rich>
                  <a:bodyPr/>
                  <a:lstStyle/>
                  <a:p>
                    <a:fld id="{80C2A615-81B3-491A-A016-C8F239A5D47A}"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BE-460A-9416-549A6C4A5EDD}"/>
                </c:ext>
              </c:extLst>
            </c:dLbl>
            <c:dLbl>
              <c:idx val="2"/>
              <c:layout>
                <c:manualLayout>
                  <c:x val="7.6562370493162044E-2"/>
                  <c:y val="0.15061681578510136"/>
                </c:manualLayout>
              </c:layout>
              <c:tx>
                <c:rich>
                  <a:bodyPr/>
                  <a:lstStyle/>
                  <a:p>
                    <a:fld id="{C77E3C3F-185C-467A-8885-E09FBD813C0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BE-460A-9416-549A6C4A5EDD}"/>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Béo phì</c:v>
                </c:pt>
                <c:pt idx="1">
                  <c:v>Bình thường</c:v>
                </c:pt>
                <c:pt idx="2">
                  <c:v>Còi xương</c:v>
                </c:pt>
              </c:strCache>
            </c:strRef>
          </c:cat>
          <c:val>
            <c:numRef>
              <c:f>Sheet1!$B$2:$B$4</c:f>
              <c:numCache>
                <c:formatCode>General</c:formatCode>
                <c:ptCount val="3"/>
                <c:pt idx="0">
                  <c:v>15</c:v>
                </c:pt>
                <c:pt idx="1">
                  <c:v>75</c:v>
                </c:pt>
                <c:pt idx="2">
                  <c:v>10</c:v>
                </c:pt>
              </c:numCache>
            </c:numRef>
          </c:val>
          <c:extLst>
            <c:ext xmlns:c16="http://schemas.microsoft.com/office/drawing/2014/chart" uri="{C3380CC4-5D6E-409C-BE32-E72D297353CC}">
              <c16:uniqueId val="{00000000-BDBE-460A-9416-549A6C4A5EDD}"/>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6729693327807704"/>
          <c:y val="0.2533614001583625"/>
          <c:w val="0.23755268757085837"/>
          <c:h val="0.56918459050358783"/>
        </c:manualLayout>
      </c:layout>
      <c:overlay val="0"/>
      <c:spPr>
        <a:noFill/>
        <a:ln>
          <a:noFill/>
        </a:ln>
        <a:effectLst/>
      </c:spPr>
      <c:txPr>
        <a:bodyPr rot="0" spcFirstLastPara="1" vertOverflow="ellipsis" vert="horz" wrap="square" anchor="ctr" anchorCtr="1"/>
        <a:lstStyle/>
        <a:p>
          <a:pPr>
            <a:defRPr sz="3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r>
              <a:rPr lang="en-US" sz="4000" b="1" dirty="0" err="1">
                <a:solidFill>
                  <a:schemeClr val="tx1"/>
                </a:solidFill>
                <a:latin typeface="Arial" panose="020B0604020202020204" pitchFamily="34" charset="0"/>
                <a:cs typeface="Arial" panose="020B0604020202020204" pitchFamily="34" charset="0"/>
              </a:rPr>
              <a:t>Nhiệt</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độ</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không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khí</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trung</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bình</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tại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Hà</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Nội</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trong</a:t>
            </a:r>
            <a:r>
              <a:rPr lang="en-US" sz="4000" b="1" baseline="0" dirty="0">
                <a:solidFill>
                  <a:schemeClr val="tx1"/>
                </a:solidFill>
                <a:latin typeface="Arial" panose="020B0604020202020204" pitchFamily="34" charset="0"/>
                <a:cs typeface="Arial" panose="020B0604020202020204" pitchFamily="34" charset="0"/>
              </a:rPr>
              <a:t> 6 </a:t>
            </a:r>
            <a:r>
              <a:rPr lang="en-US" sz="4000" b="1" baseline="0" dirty="0" err="1">
                <a:solidFill>
                  <a:schemeClr val="tx1"/>
                </a:solidFill>
                <a:latin typeface="Arial" panose="020B0604020202020204" pitchFamily="34" charset="0"/>
                <a:cs typeface="Arial" panose="020B0604020202020204" pitchFamily="34" charset="0"/>
              </a:rPr>
              <a:t>năm</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kể</a:t>
            </a:r>
            <a:r>
              <a:rPr lang="en-US" sz="4000" b="1" baseline="0" dirty="0">
                <a:solidFill>
                  <a:schemeClr val="tx1"/>
                </a:solidFill>
                <a:latin typeface="Arial" panose="020B0604020202020204" pitchFamily="34" charset="0"/>
                <a:cs typeface="Arial" panose="020B0604020202020204" pitchFamily="34" charset="0"/>
              </a:rPr>
              <a:t> </a:t>
            </a:r>
            <a:r>
              <a:rPr lang="en-US" sz="4000" b="1" baseline="0" dirty="0" err="1">
                <a:solidFill>
                  <a:schemeClr val="tx1"/>
                </a:solidFill>
                <a:latin typeface="Arial" panose="020B0604020202020204" pitchFamily="34" charset="0"/>
                <a:cs typeface="Arial" panose="020B0604020202020204" pitchFamily="34" charset="0"/>
              </a:rPr>
              <a:t>từ</a:t>
            </a:r>
            <a:r>
              <a:rPr lang="en-US" sz="4000" b="1" baseline="0" dirty="0">
                <a:solidFill>
                  <a:schemeClr val="tx1"/>
                </a:solidFill>
                <a:latin typeface="Arial" panose="020B0604020202020204" pitchFamily="34" charset="0"/>
                <a:cs typeface="Arial" panose="020B0604020202020204" pitchFamily="34" charset="0"/>
              </a:rPr>
              <a:t> 2014 </a:t>
            </a:r>
            <a:r>
              <a:rPr lang="en-US" sz="4000" b="1" baseline="0" dirty="0" err="1">
                <a:solidFill>
                  <a:schemeClr val="tx1"/>
                </a:solidFill>
                <a:latin typeface="Arial" panose="020B0604020202020204" pitchFamily="34" charset="0"/>
                <a:cs typeface="Arial" panose="020B0604020202020204" pitchFamily="34" charset="0"/>
              </a:rPr>
              <a:t>đến</a:t>
            </a:r>
            <a:r>
              <a:rPr lang="en-US" sz="4000" b="1" baseline="0" dirty="0">
                <a:solidFill>
                  <a:schemeClr val="tx1"/>
                </a:solidFill>
                <a:latin typeface="Arial" panose="020B0604020202020204" pitchFamily="34" charset="0"/>
                <a:cs typeface="Arial" panose="020B0604020202020204" pitchFamily="34" charset="0"/>
              </a:rPr>
              <a:t> 2019.</a:t>
            </a:r>
            <a:endParaRPr lang="en-US" sz="4000" b="1" dirty="0">
              <a:solidFill>
                <a:schemeClr val="tx1"/>
              </a:solidFill>
              <a:latin typeface="Arial" panose="020B0604020202020204" pitchFamily="34" charset="0"/>
              <a:cs typeface="Arial" panose="020B0604020202020204" pitchFamily="34" charset="0"/>
            </a:endParaRPr>
          </a:p>
        </c:rich>
      </c:tx>
      <c:layout>
        <c:manualLayout>
          <c:xMode val="edge"/>
          <c:yMode val="edge"/>
          <c:x val="0.18588146496138849"/>
          <c:y val="1.0937499999999999E-2"/>
        </c:manualLayout>
      </c:layout>
      <c:overlay val="0"/>
      <c:spPr>
        <a:noFill/>
        <a:ln>
          <a:noFill/>
        </a:ln>
        <a:effectLst/>
      </c:spPr>
      <c:txPr>
        <a:bodyPr rot="0" spcFirstLastPara="1" vertOverflow="ellipsis" vert="horz" wrap="square" anchor="ctr" anchorCtr="1"/>
        <a:lstStyle/>
        <a:p>
          <a:pPr>
            <a:lnSpc>
              <a:spcPct val="150000"/>
            </a:lnSpc>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c:spPr>
          <c:marker>
            <c:symbol val="circle"/>
            <c:size val="5"/>
            <c:spPr>
              <a:solidFill>
                <a:schemeClr val="accent1"/>
              </a:solidFill>
              <a:ln w="76200">
                <a:solidFill>
                  <a:schemeClr val="accent1"/>
                </a:solidFill>
              </a:ln>
              <a:effectLst/>
            </c:spPr>
          </c:marker>
          <c:dLbls>
            <c:dLbl>
              <c:idx val="0"/>
              <c:layout>
                <c:manualLayout>
                  <c:x val="-3.7572254335260118E-2"/>
                  <c:y val="-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9B3-8017-9A56F77110FA}"/>
                </c:ext>
              </c:extLst>
            </c:dLbl>
            <c:dLbl>
              <c:idx val="1"/>
              <c:layout>
                <c:manualLayout>
                  <c:x val="-3.3718689788053952E-2"/>
                  <c:y val="-5.7812500000000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9B3-8017-9A56F77110FA}"/>
                </c:ext>
              </c:extLst>
            </c:dLbl>
            <c:dLbl>
              <c:idx val="2"/>
              <c:layout>
                <c:manualLayout>
                  <c:x val="-2.9865125240847785E-2"/>
                  <c:y val="-6.40625000000000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9B3-8017-9A56F77110FA}"/>
                </c:ext>
              </c:extLst>
            </c:dLbl>
            <c:dLbl>
              <c:idx val="3"/>
              <c:layout>
                <c:manualLayout>
                  <c:x val="-3.1791907514450865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9B3-8017-9A56F77110FA}"/>
                </c:ext>
              </c:extLst>
            </c:dLbl>
            <c:dLbl>
              <c:idx val="4"/>
              <c:layout>
                <c:manualLayout>
                  <c:x val="-4.046242774566474E-2"/>
                  <c:y val="-5.4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75-49B3-8017-9A56F77110FA}"/>
                </c:ext>
              </c:extLst>
            </c:dLbl>
            <c:dLbl>
              <c:idx val="5"/>
              <c:layout>
                <c:manualLayout>
                  <c:x val="-4.238921001926782E-2"/>
                  <c:y val="-5.7812500000000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75-49B3-8017-9A56F77110FA}"/>
                </c:ext>
              </c:extLst>
            </c:dLbl>
            <c:spPr>
              <a:noFill/>
              <a:ln>
                <a:noFill/>
              </a:ln>
              <a:effectLst/>
            </c:spPr>
            <c:txPr>
              <a:bodyPr rot="0" spcFirstLastPara="1" vertOverflow="ellipsis" vert="horz" wrap="square" lIns="38100" tIns="19050" rIns="38100" bIns="19050" anchor="ctr" anchorCtr="1">
                <a:spAutoFit/>
              </a:bodyPr>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24.6</c:v>
                </c:pt>
                <c:pt idx="1">
                  <c:v>25.3</c:v>
                </c:pt>
                <c:pt idx="2">
                  <c:v>25.2</c:v>
                </c:pt>
                <c:pt idx="3">
                  <c:v>25.1</c:v>
                </c:pt>
                <c:pt idx="4">
                  <c:v>25.1</c:v>
                </c:pt>
                <c:pt idx="5">
                  <c:v>25.9</c:v>
                </c:pt>
              </c:numCache>
            </c:numRef>
          </c:val>
          <c:smooth val="0"/>
          <c:extLst>
            <c:ext xmlns:c16="http://schemas.microsoft.com/office/drawing/2014/chart" uri="{C3380CC4-5D6E-409C-BE32-E72D297353CC}">
              <c16:uniqueId val="{00000000-A975-49B3-8017-9A56F77110FA}"/>
            </c:ext>
          </c:extLst>
        </c:ser>
        <c:dLbls>
          <c:showLegendKey val="0"/>
          <c:showVal val="0"/>
          <c:showCatName val="0"/>
          <c:showSerName val="0"/>
          <c:showPercent val="0"/>
          <c:showBubbleSize val="0"/>
        </c:dLbls>
        <c:marker val="1"/>
        <c:smooth val="0"/>
        <c:axId val="76583071"/>
        <c:axId val="76586399"/>
      </c:lineChart>
      <c:catAx>
        <c:axId val="7658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6399"/>
        <c:crosses val="autoZero"/>
        <c:auto val="1"/>
        <c:lblAlgn val="ctr"/>
        <c:lblOffset val="100"/>
        <c:noMultiLvlLbl val="0"/>
      </c:catAx>
      <c:valAx>
        <c:axId val="76586399"/>
        <c:scaling>
          <c:orientation val="minMax"/>
        </c:scaling>
        <c:delete val="0"/>
        <c:axPos val="l"/>
        <c:majorGridlines>
          <c:spPr>
            <a:ln w="9525" cap="flat" cmpd="sng" algn="ctr">
              <a:solidFill>
                <a:schemeClr val="accent1"/>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3400" dirty="0" err="1">
                    <a:solidFill>
                      <a:srgbClr val="0070C0"/>
                    </a:solidFill>
                    <a:latin typeface="Arial" panose="020B0604020202020204" pitchFamily="34" charset="0"/>
                    <a:cs typeface="Arial" panose="020B0604020202020204" pitchFamily="34" charset="0"/>
                  </a:rPr>
                  <a:t>Nhiệt</a:t>
                </a:r>
                <a:r>
                  <a:rPr lang="en-US" sz="3400" baseline="0" dirty="0">
                    <a:solidFill>
                      <a:srgbClr val="0070C0"/>
                    </a:solidFill>
                    <a:latin typeface="Arial" panose="020B0604020202020204" pitchFamily="34" charset="0"/>
                    <a:cs typeface="Arial" panose="020B0604020202020204" pitchFamily="34" charset="0"/>
                  </a:rPr>
                  <a:t> </a:t>
                </a:r>
                <a:r>
                  <a:rPr lang="en-US" sz="3400" baseline="0" dirty="0" err="1">
                    <a:solidFill>
                      <a:srgbClr val="0070C0"/>
                    </a:solidFill>
                    <a:latin typeface="Arial" panose="020B0604020202020204" pitchFamily="34" charset="0"/>
                    <a:cs typeface="Arial" panose="020B0604020202020204" pitchFamily="34" charset="0"/>
                  </a:rPr>
                  <a:t>độ</a:t>
                </a:r>
                <a:r>
                  <a:rPr lang="en-US" sz="3400" baseline="0" dirty="0">
                    <a:solidFill>
                      <a:srgbClr val="0070C0"/>
                    </a:solidFill>
                    <a:latin typeface="Arial" panose="020B0604020202020204" pitchFamily="34" charset="0"/>
                    <a:cs typeface="Arial" panose="020B0604020202020204" pitchFamily="34" charset="0"/>
                  </a:rPr>
                  <a:t> </a:t>
                </a:r>
                <a:r>
                  <a:rPr lang="en-US" sz="3400" b="0" i="0" u="none" strike="noStrike" baseline="0" dirty="0">
                    <a:solidFill>
                      <a:srgbClr val="0070C0"/>
                    </a:solidFill>
                    <a:effectLst/>
                    <a:latin typeface="Arial" panose="020B0604020202020204" pitchFamily="34" charset="0"/>
                    <a:cs typeface="Arial" panose="020B0604020202020204" pitchFamily="34" charset="0"/>
                  </a:rPr>
                  <a:t>(℃)</a:t>
                </a:r>
                <a:endParaRPr lang="en-US" sz="3400" dirty="0">
                  <a:solidFill>
                    <a:srgbClr val="0070C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658307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86.svg"/><Relationship Id="rId15" Type="http://schemas.openxmlformats.org/officeDocument/2006/relationships/image" Target="../media/image88.svg"/><Relationship Id="rId10" Type="http://schemas.openxmlformats.org/officeDocument/2006/relationships/image" Target="../media/image7.png"/><Relationship Id="rId4" Type="http://schemas.openxmlformats.org/officeDocument/2006/relationships/image" Target="../media/image85.png"/><Relationship Id="rId9" Type="http://schemas.openxmlformats.org/officeDocument/2006/relationships/image" Target="../media/image2.svg"/><Relationship Id="rId14" Type="http://schemas.openxmlformats.org/officeDocument/2006/relationships/image" Target="../media/image87.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0.svg"/><Relationship Id="rId7" Type="http://schemas.openxmlformats.org/officeDocument/2006/relationships/image" Target="../media/image24.svg"/><Relationship Id="rId12"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92.svg"/><Relationship Id="rId1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5.png"/><Relationship Id="rId12"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99.svg"/><Relationship Id="rId4" Type="http://schemas.openxmlformats.org/officeDocument/2006/relationships/image" Target="../media/image97.svg"/><Relationship Id="rId9" Type="http://schemas.openxmlformats.org/officeDocument/2006/relationships/image" Target="../media/image98.png"/><Relationship Id="rId14" Type="http://schemas.openxmlformats.org/officeDocument/2006/relationships/image" Target="../media/image101.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8.svg"/><Relationship Id="rId3" Type="http://schemas.openxmlformats.org/officeDocument/2006/relationships/image" Target="../media/image103.svg"/><Relationship Id="rId7" Type="http://schemas.openxmlformats.org/officeDocument/2006/relationships/image" Target="../media/image37.svg"/><Relationship Id="rId12"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5.svg"/><Relationship Id="rId5" Type="http://schemas.openxmlformats.org/officeDocument/2006/relationships/image" Target="../media/image3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16.svg"/><Relationship Id="rId7" Type="http://schemas.openxmlformats.org/officeDocument/2006/relationships/image" Target="../media/image90.svg"/><Relationship Id="rId12" Type="http://schemas.openxmlformats.org/officeDocument/2006/relationships/image" Target="../media/image1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109.svg"/><Relationship Id="rId5" Type="http://schemas.openxmlformats.org/officeDocument/2006/relationships/image" Target="../media/image105.sv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sv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121.svg"/><Relationship Id="rId12" Type="http://schemas.openxmlformats.org/officeDocument/2006/relationships/image" Target="../media/image34.png"/><Relationship Id="rId17" Type="http://schemas.openxmlformats.org/officeDocument/2006/relationships/image" Target="../media/image124.png"/><Relationship Id="rId2" Type="http://schemas.openxmlformats.org/officeDocument/2006/relationships/image" Target="../media/image1.png"/><Relationship Id="rId16"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3.svg"/><Relationship Id="rId5" Type="http://schemas.openxmlformats.org/officeDocument/2006/relationships/image" Target="../media/image119.svg"/><Relationship Id="rId15" Type="http://schemas.openxmlformats.org/officeDocument/2006/relationships/image" Target="../media/image8.svg"/><Relationship Id="rId10" Type="http://schemas.openxmlformats.org/officeDocument/2006/relationships/image" Target="../media/image122.png"/><Relationship Id="rId4" Type="http://schemas.openxmlformats.org/officeDocument/2006/relationships/image" Target="../media/image118.png"/><Relationship Id="rId9" Type="http://schemas.openxmlformats.org/officeDocument/2006/relationships/image" Target="../media/image6.svg"/><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2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chart" Target="../charts/chart3.xml"/><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5.svg"/><Relationship Id="rId5" Type="http://schemas.openxmlformats.org/officeDocument/2006/relationships/image" Target="../media/image77.svg"/><Relationship Id="rId10" Type="http://schemas.openxmlformats.org/officeDocument/2006/relationships/image" Target="../media/image34.png"/><Relationship Id="rId4" Type="http://schemas.openxmlformats.org/officeDocument/2006/relationships/image" Target="../media/image76.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1.png"/><Relationship Id="rId12" Type="http://schemas.openxmlformats.org/officeDocument/2006/relationships/image" Target="../media/image35.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4.png"/><Relationship Id="rId5" Type="http://schemas.openxmlformats.org/officeDocument/2006/relationships/image" Target="../media/image42.png"/><Relationship Id="rId15" Type="http://schemas.openxmlformats.org/officeDocument/2006/relationships/image" Target="../media/image127.png"/><Relationship Id="rId10" Type="http://schemas.openxmlformats.org/officeDocument/2006/relationships/image" Target="../media/image6.svg"/><Relationship Id="rId4" Type="http://schemas.openxmlformats.org/officeDocument/2006/relationships/image" Target="../media/image68.svg"/><Relationship Id="rId9" Type="http://schemas.openxmlformats.org/officeDocument/2006/relationships/image" Target="../media/image5.png"/><Relationship Id="rId14"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2.png"/><Relationship Id="rId5" Type="http://schemas.openxmlformats.org/officeDocument/2006/relationships/image" Target="../media/image34.png"/><Relationship Id="rId10" Type="http://schemas.openxmlformats.org/officeDocument/2006/relationships/image" Target="../media/image2.svg"/><Relationship Id="rId4" Type="http://schemas.openxmlformats.org/officeDocument/2006/relationships/image" Target="../media/image73.svg"/><Relationship Id="rId9" Type="http://schemas.openxmlformats.org/officeDocument/2006/relationships/image" Target="../media/image1.png"/><Relationship Id="rId14"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3" Type="http://schemas.openxmlformats.org/officeDocument/2006/relationships/image" Target="../media/image54.svg"/><Relationship Id="rId7" Type="http://schemas.openxmlformats.org/officeDocument/2006/relationships/image" Target="../media/image50.svg"/><Relationship Id="rId12"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22.svg"/><Relationship Id="rId5" Type="http://schemas.openxmlformats.org/officeDocument/2006/relationships/image" Target="../media/image56.svg"/><Relationship Id="rId15" Type="http://schemas.openxmlformats.org/officeDocument/2006/relationships/image" Target="../media/image129.svg"/><Relationship Id="rId10" Type="http://schemas.openxmlformats.org/officeDocument/2006/relationships/image" Target="../media/image21.png"/><Relationship Id="rId4" Type="http://schemas.openxmlformats.org/officeDocument/2006/relationships/image" Target="../media/image55.png"/><Relationship Id="rId9" Type="http://schemas.openxmlformats.org/officeDocument/2006/relationships/image" Target="../media/image24.svg"/><Relationship Id="rId14" Type="http://schemas.openxmlformats.org/officeDocument/2006/relationships/image" Target="../media/image128.png"/></Relationships>
</file>

<file path=ppt/slides/_rels/slide2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83.sv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35.svg"/><Relationship Id="rId5" Type="http://schemas.openxmlformats.org/officeDocument/2006/relationships/image" Target="../media/image79.svg"/><Relationship Id="rId10" Type="http://schemas.openxmlformats.org/officeDocument/2006/relationships/image" Target="../media/image34.png"/><Relationship Id="rId4" Type="http://schemas.openxmlformats.org/officeDocument/2006/relationships/image" Target="../media/image78.png"/><Relationship Id="rId9" Type="http://schemas.openxmlformats.org/officeDocument/2006/relationships/image" Target="../media/image66.svg"/><Relationship Id="rId14" Type="http://schemas.openxmlformats.org/officeDocument/2006/relationships/image" Target="../media/image130.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svg"/><Relationship Id="rId3" Type="http://schemas.openxmlformats.org/officeDocument/2006/relationships/image" Target="../media/image47.sv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92.svg"/><Relationship Id="rId5" Type="http://schemas.openxmlformats.org/officeDocument/2006/relationships/image" Target="../media/image90.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89.png"/><Relationship Id="rId9" Type="http://schemas.openxmlformats.org/officeDocument/2006/relationships/image" Target="../media/image24.svg"/><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18" Type="http://schemas.openxmlformats.org/officeDocument/2006/relationships/image" Target="../media/image131.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3.svg"/><Relationship Id="rId3" Type="http://schemas.openxmlformats.org/officeDocument/2006/relationships/image" Target="../media/image115.svg"/><Relationship Id="rId7" Type="http://schemas.openxmlformats.org/officeDocument/2006/relationships/image" Target="../media/image35.svg"/><Relationship Id="rId12" Type="http://schemas.openxmlformats.org/officeDocument/2006/relationships/image" Target="../media/image42.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133.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17.svg"/><Relationship Id="rId1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37.sv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6.svg"/><Relationship Id="rId17" Type="http://schemas.openxmlformats.org/officeDocument/2006/relationships/image" Target="../media/image36.png"/><Relationship Id="rId2" Type="http://schemas.openxmlformats.org/officeDocument/2006/relationships/image" Target="../media/image27.png"/><Relationship Id="rId16"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png"/><Relationship Id="rId5" Type="http://schemas.openxmlformats.org/officeDocument/2006/relationships/image" Target="../media/image1.png"/><Relationship Id="rId15" Type="http://schemas.openxmlformats.org/officeDocument/2006/relationships/image" Target="../media/image7.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5.svg"/><Relationship Id="rId18" Type="http://schemas.openxmlformats.org/officeDocument/2006/relationships/image" Target="../media/image38.png"/><Relationship Id="rId3" Type="http://schemas.openxmlformats.org/officeDocument/2006/relationships/image" Target="../media/image103.svg"/><Relationship Id="rId21" Type="http://schemas.openxmlformats.org/officeDocument/2006/relationships/image" Target="../media/image45.svg"/><Relationship Id="rId7" Type="http://schemas.openxmlformats.org/officeDocument/2006/relationships/image" Target="../media/image33.svg"/><Relationship Id="rId12" Type="http://schemas.openxmlformats.org/officeDocument/2006/relationships/image" Target="../media/image34.png"/><Relationship Id="rId17" Type="http://schemas.openxmlformats.org/officeDocument/2006/relationships/image" Target="../media/image101.svg"/><Relationship Id="rId2" Type="http://schemas.openxmlformats.org/officeDocument/2006/relationships/image" Target="../media/image102.png"/><Relationship Id="rId16" Type="http://schemas.openxmlformats.org/officeDocument/2006/relationships/image" Target="../media/image10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svg"/><Relationship Id="rId5" Type="http://schemas.openxmlformats.org/officeDocument/2006/relationships/image" Target="../media/image31.svg"/><Relationship Id="rId15" Type="http://schemas.openxmlformats.org/officeDocument/2006/relationships/image" Target="../media/image8.svg"/><Relationship Id="rId10" Type="http://schemas.openxmlformats.org/officeDocument/2006/relationships/image" Target="../media/image1.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8.svg"/><Relationship Id="rId2" Type="http://schemas.openxmlformats.org/officeDocument/2006/relationships/image" Target="../media/image34.png"/><Relationship Id="rId16" Type="http://schemas.openxmlformats.org/officeDocument/2006/relationships/image" Target="../media/image7.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42.png"/><Relationship Id="rId19" Type="http://schemas.openxmlformats.org/officeDocument/2006/relationships/image" Target="../media/image47.svg"/><Relationship Id="rId4" Type="http://schemas.openxmlformats.org/officeDocument/2006/relationships/image" Target="../media/image1.png"/><Relationship Id="rId9" Type="http://schemas.openxmlformats.org/officeDocument/2006/relationships/image" Target="../media/image41.sv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22.svg"/><Relationship Id="rId12"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7.svg"/><Relationship Id="rId5" Type="http://schemas.openxmlformats.org/officeDocument/2006/relationships/image" Target="../media/image24.svg"/><Relationship Id="rId15" Type="http://schemas.openxmlformats.org/officeDocument/2006/relationships/image" Target="../media/image56.svg"/><Relationship Id="rId10" Type="http://schemas.openxmlformats.org/officeDocument/2006/relationships/image" Target="../media/image46.png"/><Relationship Id="rId4" Type="http://schemas.openxmlformats.org/officeDocument/2006/relationships/image" Target="../media/image23.png"/><Relationship Id="rId9" Type="http://schemas.openxmlformats.org/officeDocument/2006/relationships/image" Target="../media/image52.sv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35.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4.png"/><Relationship Id="rId17" Type="http://schemas.openxmlformats.org/officeDocument/2006/relationships/image" Target="../media/image8.svg"/><Relationship Id="rId2" Type="http://schemas.openxmlformats.org/officeDocument/2006/relationships/image" Target="../media/image57.png"/><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6.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68.svg"/><Relationship Id="rId12"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svg"/><Relationship Id="rId3" Type="http://schemas.openxmlformats.org/officeDocument/2006/relationships/image" Target="../media/image68.svg"/><Relationship Id="rId7" Type="http://schemas.openxmlformats.org/officeDocument/2006/relationships/image" Target="../media/image2.svg"/><Relationship Id="rId12"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5.svg"/><Relationship Id="rId5" Type="http://schemas.openxmlformats.org/officeDocument/2006/relationships/image" Target="../media/image43.svg"/><Relationship Id="rId10" Type="http://schemas.openxmlformats.org/officeDocument/2006/relationships/image" Target="../media/image34.png"/><Relationship Id="rId4" Type="http://schemas.openxmlformats.org/officeDocument/2006/relationships/image" Target="../media/image42.png"/><Relationship Id="rId9" Type="http://schemas.openxmlformats.org/officeDocument/2006/relationships/image" Target="../media/image6.svg"/><Relationship Id="rId14"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34.png"/><Relationship Id="rId12" Type="http://schemas.openxmlformats.org/officeDocument/2006/relationships/image" Target="../media/image77.svg"/><Relationship Id="rId17" Type="http://schemas.openxmlformats.org/officeDocument/2006/relationships/image" Target="../media/image5.png"/><Relationship Id="rId2" Type="http://schemas.openxmlformats.org/officeDocument/2006/relationships/image" Target="../media/image46.png"/><Relationship Id="rId16"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42.png"/><Relationship Id="rId10" Type="http://schemas.openxmlformats.org/officeDocument/2006/relationships/image" Target="../media/image75.svg"/><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15" name="Nhóm 14">
            <a:extLst>
              <a:ext uri="{FF2B5EF4-FFF2-40B4-BE49-F238E27FC236}">
                <a16:creationId xmlns:a16="http://schemas.microsoft.com/office/drawing/2014/main" id="{BB5B12E8-8385-7B71-1368-36317D774242}"/>
              </a:ext>
            </a:extLst>
          </p:cNvPr>
          <p:cNvGrpSpPr/>
          <p:nvPr/>
        </p:nvGrpSpPr>
        <p:grpSpPr>
          <a:xfrm>
            <a:off x="1784608" y="-93762"/>
            <a:ext cx="14909996" cy="8378598"/>
            <a:chOff x="1784608" y="-93762"/>
            <a:chExt cx="14909996"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9080493"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333479" y="7783497"/>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1833" y="747331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Hộp Văn bản 15">
            <a:extLst>
              <a:ext uri="{FF2B5EF4-FFF2-40B4-BE49-F238E27FC236}">
                <a16:creationId xmlns:a16="http://schemas.microsoft.com/office/drawing/2014/main" id="{FF510ED6-0DA4-A390-132B-4208330E6744}"/>
              </a:ext>
            </a:extLst>
          </p:cNvPr>
          <p:cNvSpPr txBox="1"/>
          <p:nvPr/>
        </p:nvSpPr>
        <p:spPr>
          <a:xfrm>
            <a:off x="3076189" y="2825753"/>
            <a:ext cx="12135621"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BUỔI HỌC!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1000314" y="616769"/>
            <a:ext cx="16287371" cy="9334500"/>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grpSp>
        <p:nvGrpSpPr>
          <p:cNvPr id="10" name="Group 10"/>
          <p:cNvGrpSpPr/>
          <p:nvPr/>
        </p:nvGrpSpPr>
        <p:grpSpPr>
          <a:xfrm rot="19912891">
            <a:off x="198421" y="828290"/>
            <a:ext cx="4323401" cy="954625"/>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62441" y="7374647"/>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9156" y="4406847"/>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BBDDA7-91E1-328E-923B-9D75A8A2DA94}"/>
                  </a:ext>
                </a:extLst>
              </p:cNvPr>
              <p:cNvSpPr txBox="1"/>
              <p:nvPr/>
            </p:nvSpPr>
            <p:spPr>
              <a:xfrm>
                <a:off x="2516414" y="1942623"/>
                <a:ext cx="13255171" cy="6682791"/>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60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.30=18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.30=9</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.30=3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a:t>
                </a:r>
              </a:p>
            </p:txBody>
          </p:sp>
        </mc:Choice>
        <mc:Fallback xmlns="">
          <p:sp>
            <p:nvSpPr>
              <p:cNvPr id="3" name="TextBox 2">
                <a:extLst>
                  <a:ext uri="{FF2B5EF4-FFF2-40B4-BE49-F238E27FC236}">
                    <a16:creationId xmlns:a16="http://schemas.microsoft.com/office/drawing/2014/main" id="{57BBDDA7-91E1-328E-923B-9D75A8A2DA94}"/>
                  </a:ext>
                </a:extLst>
              </p:cNvPr>
              <p:cNvSpPr txBox="1">
                <a:spLocks noRot="1" noChangeAspect="1" noMove="1" noResize="1" noEditPoints="1" noAdjustHandles="1" noChangeArrowheads="1" noChangeShapeType="1" noTextEdit="1"/>
              </p:cNvSpPr>
              <p:nvPr/>
            </p:nvSpPr>
            <p:spPr>
              <a:xfrm>
                <a:off x="2516414" y="1942623"/>
                <a:ext cx="13255171" cy="6682791"/>
              </a:xfrm>
              <a:prstGeom prst="rect">
                <a:avLst/>
              </a:prstGeom>
              <a:blipFill>
                <a:blip r:embed="rId14"/>
                <a:stretch>
                  <a:fillRect l="-1656" r="-1610" b="-301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787727" y="125854"/>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10299" y="5143500"/>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937212" y="3924300"/>
            <a:ext cx="1103930" cy="103217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733244" y="8115300"/>
            <a:ext cx="2130072" cy="115488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7023304" y="7724884"/>
            <a:ext cx="596989" cy="568632"/>
          </a:xfrm>
          <a:prstGeom prst="rect">
            <a:avLst/>
          </a:prstGeom>
        </p:spPr>
      </p:pic>
      <p:sp>
        <p:nvSpPr>
          <p:cNvPr id="2" name="Hình Bầu dục 16">
            <a:extLst>
              <a:ext uri="{FF2B5EF4-FFF2-40B4-BE49-F238E27FC236}">
                <a16:creationId xmlns:a16="http://schemas.microsoft.com/office/drawing/2014/main" id="{1C27922C-3ABF-0113-5EEB-BE36EA871B7C}"/>
              </a:ext>
            </a:extLst>
          </p:cNvPr>
          <p:cNvSpPr/>
          <p:nvPr/>
        </p:nvSpPr>
        <p:spPr>
          <a:xfrm>
            <a:off x="7543800" y="305331"/>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3" name="TextBox 2">
            <a:extLst>
              <a:ext uri="{FF2B5EF4-FFF2-40B4-BE49-F238E27FC236}">
                <a16:creationId xmlns:a16="http://schemas.microsoft.com/office/drawing/2014/main" id="{FE61C162-472B-08B2-3B25-C1589CCABE3E}"/>
              </a:ext>
            </a:extLst>
          </p:cNvPr>
          <p:cNvSpPr txBox="1"/>
          <p:nvPr/>
        </p:nvSpPr>
        <p:spPr>
          <a:xfrm>
            <a:off x="2881125" y="2099377"/>
            <a:ext cx="1252574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4" name="Table 4">
            <a:extLst>
              <a:ext uri="{FF2B5EF4-FFF2-40B4-BE49-F238E27FC236}">
                <a16:creationId xmlns:a16="http://schemas.microsoft.com/office/drawing/2014/main" id="{B9D0F9E8-5BAA-691C-F6E5-21C3CD3D4FC2}"/>
              </a:ext>
            </a:extLst>
          </p:cNvPr>
          <p:cNvGraphicFramePr>
            <a:graphicFrameLocks noGrp="1"/>
          </p:cNvGraphicFramePr>
          <p:nvPr>
            <p:extLst>
              <p:ext uri="{D42A27DB-BD31-4B8C-83A1-F6EECF244321}">
                <p14:modId xmlns:p14="http://schemas.microsoft.com/office/powerpoint/2010/main" val="3763961756"/>
              </p:ext>
            </p:extLst>
          </p:nvPr>
        </p:nvGraphicFramePr>
        <p:xfrm>
          <a:off x="2057399" y="4361152"/>
          <a:ext cx="14173200" cy="1898583"/>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507672452"/>
                    </a:ext>
                  </a:extLst>
                </a:gridCol>
                <a:gridCol w="1219200">
                  <a:extLst>
                    <a:ext uri="{9D8B030D-6E8A-4147-A177-3AD203B41FA5}">
                      <a16:colId xmlns:a16="http://schemas.microsoft.com/office/drawing/2014/main" val="1223616549"/>
                    </a:ext>
                  </a:extLst>
                </a:gridCol>
                <a:gridCol w="1371600">
                  <a:extLst>
                    <a:ext uri="{9D8B030D-6E8A-4147-A177-3AD203B41FA5}">
                      <a16:colId xmlns:a16="http://schemas.microsoft.com/office/drawing/2014/main" val="1376714923"/>
                    </a:ext>
                  </a:extLst>
                </a:gridCol>
                <a:gridCol w="1371600">
                  <a:extLst>
                    <a:ext uri="{9D8B030D-6E8A-4147-A177-3AD203B41FA5}">
                      <a16:colId xmlns:a16="http://schemas.microsoft.com/office/drawing/2014/main" val="3554260508"/>
                    </a:ext>
                  </a:extLst>
                </a:gridCol>
                <a:gridCol w="1447800">
                  <a:extLst>
                    <a:ext uri="{9D8B030D-6E8A-4147-A177-3AD203B41FA5}">
                      <a16:colId xmlns:a16="http://schemas.microsoft.com/office/drawing/2014/main" val="318082270"/>
                    </a:ext>
                  </a:extLst>
                </a:gridCol>
                <a:gridCol w="1447800">
                  <a:extLst>
                    <a:ext uri="{9D8B030D-6E8A-4147-A177-3AD203B41FA5}">
                      <a16:colId xmlns:a16="http://schemas.microsoft.com/office/drawing/2014/main" val="3784446411"/>
                    </a:ext>
                  </a:extLst>
                </a:gridCol>
                <a:gridCol w="1524000">
                  <a:extLst>
                    <a:ext uri="{9D8B030D-6E8A-4147-A177-3AD203B41FA5}">
                      <a16:colId xmlns:a16="http://schemas.microsoft.com/office/drawing/2014/main" val="2383059798"/>
                    </a:ext>
                  </a:extLst>
                </a:gridCol>
                <a:gridCol w="1524000">
                  <a:extLst>
                    <a:ext uri="{9D8B030D-6E8A-4147-A177-3AD203B41FA5}">
                      <a16:colId xmlns:a16="http://schemas.microsoft.com/office/drawing/2014/main" val="1987325865"/>
                    </a:ext>
                  </a:extLst>
                </a:gridCol>
                <a:gridCol w="1371600">
                  <a:extLst>
                    <a:ext uri="{9D8B030D-6E8A-4147-A177-3AD203B41FA5}">
                      <a16:colId xmlns:a16="http://schemas.microsoft.com/office/drawing/2014/main" val="1683519945"/>
                    </a:ext>
                  </a:extLst>
                </a:gridCol>
              </a:tblGrid>
              <a:tr h="1003300">
                <a:tc>
                  <a:txBody>
                    <a:bodyPr/>
                    <a:lstStyle/>
                    <a:p>
                      <a:pPr algn="ctr"/>
                      <a:r>
                        <a:rPr lang="en-US" sz="3600" dirty="0" err="1">
                          <a:latin typeface="Arial" panose="020B0604020202020204" pitchFamily="34" charset="0"/>
                          <a:cs typeface="Arial" panose="020B0604020202020204" pitchFamily="34" charset="0"/>
                        </a:rPr>
                        <a:t>Năm</a:t>
                      </a:r>
                      <a:endParaRPr lang="en-US" sz="36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1999</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2003</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2007</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2011</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2015</a:t>
                      </a:r>
                    </a:p>
                  </a:txBody>
                  <a:tcPr anchor="ctr">
                    <a:solidFill>
                      <a:srgbClr val="FABB17"/>
                    </a:solidFill>
                  </a:tcPr>
                </a:tc>
                <a:tc>
                  <a:txBody>
                    <a:bodyPr/>
                    <a:lstStyle/>
                    <a:p>
                      <a:pPr algn="ctr"/>
                      <a:r>
                        <a:rPr lang="en-US" sz="3600" dirty="0">
                          <a:latin typeface="Arial" panose="020B0604020202020204" pitchFamily="34" charset="0"/>
                          <a:cs typeface="Arial" panose="020B0604020202020204" pitchFamily="34" charset="0"/>
                        </a:rPr>
                        <a:t>2019</a:t>
                      </a:r>
                    </a:p>
                  </a:txBody>
                  <a:tcPr anchor="ctr">
                    <a:solidFill>
                      <a:srgbClr val="FABB17"/>
                    </a:solidFill>
                  </a:tcPr>
                </a:tc>
                <a:extLst>
                  <a:ext uri="{0D108BD9-81ED-4DB2-BD59-A6C34878D82A}">
                    <a16:rowId xmlns:a16="http://schemas.microsoft.com/office/drawing/2014/main" val="1010364592"/>
                  </a:ext>
                </a:extLst>
              </a:tr>
              <a:tr h="895283">
                <a:tc>
                  <a:txBody>
                    <a:bodyPr/>
                    <a:lstStyle/>
                    <a:p>
                      <a:pPr algn="ctr"/>
                      <a:r>
                        <a:rPr lang="en-US" sz="3600" dirty="0" err="1">
                          <a:latin typeface="Arial" panose="020B0604020202020204" pitchFamily="34" charset="0"/>
                          <a:cs typeface="Arial" panose="020B0604020202020204" pitchFamily="34" charset="0"/>
                        </a:rPr>
                        <a:t>Tỉ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lệ</a:t>
                      </a:r>
                      <a:r>
                        <a:rPr lang="en-US" sz="3600" dirty="0">
                          <a:latin typeface="Arial" panose="020B0604020202020204" pitchFamily="34" charset="0"/>
                          <a:cs typeface="Arial" panose="020B0604020202020204" pitchFamily="34" charset="0"/>
                        </a:rPr>
                        <a:t> (%)</a:t>
                      </a:r>
                    </a:p>
                  </a:txBody>
                  <a:tcPr anchor="ctr"/>
                </a:tc>
                <a:tc>
                  <a:txBody>
                    <a:bodyPr/>
                    <a:lstStyle/>
                    <a:p>
                      <a:pPr algn="ctr"/>
                      <a:r>
                        <a:rPr lang="en-US" sz="3600" dirty="0">
                          <a:latin typeface="Arial" panose="020B0604020202020204" pitchFamily="34" charset="0"/>
                          <a:cs typeface="Arial" panose="020B0604020202020204" pitchFamily="34" charset="0"/>
                        </a:rPr>
                        <a:t>1,86</a:t>
                      </a:r>
                    </a:p>
                  </a:txBody>
                  <a:tcPr anchor="ctr"/>
                </a:tc>
                <a:tc>
                  <a:txBody>
                    <a:bodyPr/>
                    <a:lstStyle/>
                    <a:p>
                      <a:pPr algn="ctr"/>
                      <a:r>
                        <a:rPr lang="en-US" sz="3600" dirty="0">
                          <a:latin typeface="Arial" panose="020B0604020202020204" pitchFamily="34" charset="0"/>
                          <a:cs typeface="Arial" panose="020B0604020202020204" pitchFamily="34" charset="0"/>
                        </a:rPr>
                        <a:t>2,65</a:t>
                      </a:r>
                    </a:p>
                  </a:txBody>
                  <a:tcPr anchor="ctr"/>
                </a:tc>
                <a:tc>
                  <a:txBody>
                    <a:bodyPr/>
                    <a:lstStyle/>
                    <a:p>
                      <a:pPr algn="ctr"/>
                      <a:r>
                        <a:rPr lang="en-US" sz="3600" dirty="0">
                          <a:latin typeface="Arial" panose="020B0604020202020204" pitchFamily="34" charset="0"/>
                          <a:cs typeface="Arial" panose="020B0604020202020204" pitchFamily="34" charset="0"/>
                        </a:rPr>
                        <a:t>1,51</a:t>
                      </a:r>
                    </a:p>
                  </a:txBody>
                  <a:tcPr anchor="ctr"/>
                </a:tc>
                <a:tc>
                  <a:txBody>
                    <a:bodyPr/>
                    <a:lstStyle/>
                    <a:p>
                      <a:pPr algn="ctr"/>
                      <a:r>
                        <a:rPr lang="en-US" sz="3600" dirty="0">
                          <a:latin typeface="Arial" panose="020B0604020202020204" pitchFamily="34" charset="0"/>
                          <a:cs typeface="Arial" panose="020B0604020202020204" pitchFamily="34" charset="0"/>
                        </a:rPr>
                        <a:t>1,17</a:t>
                      </a:r>
                    </a:p>
                  </a:txBody>
                  <a:tcPr anchor="ctr"/>
                </a:tc>
                <a:tc>
                  <a:txBody>
                    <a:bodyPr/>
                    <a:lstStyle/>
                    <a:p>
                      <a:pPr algn="ctr"/>
                      <a:r>
                        <a:rPr lang="en-US" sz="3600" dirty="0">
                          <a:latin typeface="Arial" panose="020B0604020202020204" pitchFamily="34" charset="0"/>
                          <a:cs typeface="Arial" panose="020B0604020202020204" pitchFamily="34" charset="0"/>
                        </a:rPr>
                        <a:t>1,09</a:t>
                      </a:r>
                    </a:p>
                  </a:txBody>
                  <a:tcPr anchor="ctr"/>
                </a:tc>
                <a:tc>
                  <a:txBody>
                    <a:bodyPr/>
                    <a:lstStyle/>
                    <a:p>
                      <a:pPr algn="ctr"/>
                      <a:r>
                        <a:rPr lang="en-US" sz="3600" dirty="0">
                          <a:latin typeface="Arial" panose="020B0604020202020204" pitchFamily="34" charset="0"/>
                          <a:cs typeface="Arial" panose="020B0604020202020204" pitchFamily="34" charset="0"/>
                        </a:rPr>
                        <a:t>1,24</a:t>
                      </a:r>
                    </a:p>
                  </a:txBody>
                  <a:tcPr anchor="ctr"/>
                </a:tc>
                <a:tc>
                  <a:txBody>
                    <a:bodyPr/>
                    <a:lstStyle/>
                    <a:p>
                      <a:pPr algn="ctr"/>
                      <a:r>
                        <a:rPr lang="en-US" sz="3600" dirty="0">
                          <a:latin typeface="Arial" panose="020B0604020202020204" pitchFamily="34" charset="0"/>
                          <a:cs typeface="Arial" panose="020B0604020202020204" pitchFamily="34" charset="0"/>
                        </a:rPr>
                        <a:t>1,12</a:t>
                      </a:r>
                    </a:p>
                  </a:txBody>
                  <a:tcPr anchor="ctr"/>
                </a:tc>
                <a:tc>
                  <a:txBody>
                    <a:bodyPr/>
                    <a:lstStyle/>
                    <a:p>
                      <a:pPr algn="ctr"/>
                      <a:r>
                        <a:rPr lang="en-US" sz="3600" dirty="0">
                          <a:latin typeface="Arial" panose="020B0604020202020204" pitchFamily="34" charset="0"/>
                          <a:cs typeface="Arial" panose="020B0604020202020204" pitchFamily="34" charset="0"/>
                        </a:rPr>
                        <a:t>1,15</a:t>
                      </a:r>
                    </a:p>
                  </a:txBody>
                  <a:tcPr anchor="ctr"/>
                </a:tc>
                <a:extLst>
                  <a:ext uri="{0D108BD9-81ED-4DB2-BD59-A6C34878D82A}">
                    <a16:rowId xmlns:a16="http://schemas.microsoft.com/office/drawing/2014/main" val="2528594301"/>
                  </a:ext>
                </a:extLst>
              </a:tr>
            </a:tbl>
          </a:graphicData>
        </a:graphic>
      </p:graphicFrame>
      <p:sp>
        <p:nvSpPr>
          <p:cNvPr id="5" name="TextBox 4">
            <a:extLst>
              <a:ext uri="{FF2B5EF4-FFF2-40B4-BE49-F238E27FC236}">
                <a16:creationId xmlns:a16="http://schemas.microsoft.com/office/drawing/2014/main" id="{DD4916C9-F332-6461-FC95-FF2EAD7B1D9D}"/>
              </a:ext>
            </a:extLst>
          </p:cNvPr>
          <p:cNvSpPr txBox="1"/>
          <p:nvPr/>
        </p:nvSpPr>
        <p:spPr>
          <a:xfrm>
            <a:off x="2008499" y="6465964"/>
            <a:ext cx="144018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hay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3569" y="797639"/>
            <a:ext cx="1097730" cy="1026378"/>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65206" y="672537"/>
            <a:ext cx="756373" cy="127657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163213"/>
            <a:ext cx="2891627" cy="229522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16420798" y="8000729"/>
            <a:ext cx="1970092" cy="2248031"/>
          </a:xfrm>
          <a:prstGeom prst="rect">
            <a:avLst/>
          </a:prstGeom>
        </p:spPr>
      </p:pic>
      <p:sp>
        <p:nvSpPr>
          <p:cNvPr id="2" name="Speech Bubble: Oval 1">
            <a:extLst>
              <a:ext uri="{FF2B5EF4-FFF2-40B4-BE49-F238E27FC236}">
                <a16:creationId xmlns:a16="http://schemas.microsoft.com/office/drawing/2014/main" id="{DFAB44C0-4CAD-7CD1-C292-C7B4B6A286DC}"/>
              </a:ext>
            </a:extLst>
          </p:cNvPr>
          <p:cNvSpPr/>
          <p:nvPr/>
        </p:nvSpPr>
        <p:spPr>
          <a:xfrm>
            <a:off x="8610601" y="190501"/>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ECC4D54-22DC-BC3C-8691-397EA66DC11A}"/>
              </a:ext>
            </a:extLst>
          </p:cNvPr>
          <p:cNvGraphicFramePr/>
          <p:nvPr>
            <p:extLst>
              <p:ext uri="{D42A27DB-BD31-4B8C-83A1-F6EECF244321}">
                <p14:modId xmlns:p14="http://schemas.microsoft.com/office/powerpoint/2010/main" val="4098389298"/>
              </p:ext>
            </p:extLst>
          </p:nvPr>
        </p:nvGraphicFramePr>
        <p:xfrm>
          <a:off x="3048000" y="1562100"/>
          <a:ext cx="12192000" cy="8128000"/>
        </p:xfrm>
        <a:graphic>
          <a:graphicData uri="http://schemas.openxmlformats.org/drawingml/2006/chart">
            <c:chart xmlns:c="http://schemas.openxmlformats.org/drawingml/2006/chart" xmlns:r="http://schemas.openxmlformats.org/officeDocument/2006/relationships" r:id="rId14"/>
          </a:graphicData>
        </a:graphic>
      </p:graphicFrame>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4" name="Freeform 4"/>
          <p:cNvSpPr/>
          <p:nvPr/>
        </p:nvSpPr>
        <p:spPr>
          <a:xfrm>
            <a:off x="91779" y="6553062"/>
            <a:ext cx="3712168" cy="2461148"/>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2"/>
            <a:stretch>
              <a:fillRect l="-412" r="-412"/>
            </a:stretch>
          </a:blip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8931">
            <a:off x="4680791" y="243183"/>
            <a:ext cx="12858205" cy="1045021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28358">
            <a:off x="175719" y="233004"/>
            <a:ext cx="1931340" cy="1706528"/>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3124">
            <a:off x="11667048" y="9753316"/>
            <a:ext cx="1928280" cy="631074"/>
          </a:xfrm>
          <a:prstGeom prst="rect">
            <a:avLst/>
          </a:prstGeom>
        </p:spPr>
      </p:pic>
      <p:sp>
        <p:nvSpPr>
          <p:cNvPr id="3" name="TextBox 2">
            <a:extLst>
              <a:ext uri="{FF2B5EF4-FFF2-40B4-BE49-F238E27FC236}">
                <a16:creationId xmlns:a16="http://schemas.microsoft.com/office/drawing/2014/main" id="{33ADAB14-1790-876D-1269-FAAE11359C87}"/>
              </a:ext>
            </a:extLst>
          </p:cNvPr>
          <p:cNvSpPr txBox="1"/>
          <p:nvPr/>
        </p:nvSpPr>
        <p:spPr>
          <a:xfrm>
            <a:off x="6189500" y="3632499"/>
            <a:ext cx="91440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1,09%.</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1991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2007,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xu </a:t>
            </a:r>
            <a:r>
              <a:rPr lang="en-US" sz="4000" dirty="0" err="1">
                <a:latin typeface="Arial" panose="020B0604020202020204" pitchFamily="34" charset="0"/>
                <a:cs typeface="Arial" panose="020B0604020202020204" pitchFamily="34" charset="0"/>
              </a:rPr>
              <a:t>hướng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570818" y="-4286207"/>
            <a:ext cx="17146364" cy="1371591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54355" y="268474"/>
            <a:ext cx="2200006" cy="242485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457">
            <a:off x="929531" y="761421"/>
            <a:ext cx="649653" cy="618795"/>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085"/>
          <a:stretch>
            <a:fillRect/>
          </a:stretch>
        </p:blipFill>
        <p:spPr>
          <a:xfrm>
            <a:off x="0" y="8635649"/>
            <a:ext cx="3276600" cy="179026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3422" y="9154558"/>
            <a:ext cx="2654578" cy="86877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226189" y="2439963"/>
            <a:ext cx="906118" cy="1529312"/>
          </a:xfrm>
          <a:prstGeom prst="rect">
            <a:avLst/>
          </a:prstGeom>
        </p:spPr>
      </p:pic>
      <p:sp>
        <p:nvSpPr>
          <p:cNvPr id="14" name="Hộp Văn bản 13">
            <a:extLst>
              <a:ext uri="{FF2B5EF4-FFF2-40B4-BE49-F238E27FC236}">
                <a16:creationId xmlns:a16="http://schemas.microsoft.com/office/drawing/2014/main" id="{EB8536A7-9CF7-9683-4D75-A5AC579F4BB5}"/>
              </a:ext>
            </a:extLst>
          </p:cNvPr>
          <p:cNvSpPr txBox="1"/>
          <p:nvPr/>
        </p:nvSpPr>
        <p:spPr>
          <a:xfrm>
            <a:off x="6324599" y="494687"/>
            <a:ext cx="5638800" cy="1107996"/>
          </a:xfrm>
          <a:prstGeom prst="rect">
            <a:avLst/>
          </a:prstGeom>
          <a:noFill/>
        </p:spPr>
        <p:txBody>
          <a:bodyPr wrap="square" rtlCol="0">
            <a:spAutoFit/>
          </a:bodyPr>
          <a:lstStyle/>
          <a:p>
            <a:pPr algn="ctr"/>
            <a:r>
              <a:rPr lang="en-US" sz="6600" b="1" dirty="0">
                <a:solidFill>
                  <a:schemeClr val="bg1"/>
                </a:solidFill>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B6B37013-0A1F-4596-5E09-E4C3A3522F22}"/>
              </a:ext>
            </a:extLst>
          </p:cNvPr>
          <p:cNvSpPr txBox="1"/>
          <p:nvPr/>
        </p:nvSpPr>
        <p:spPr>
          <a:xfrm>
            <a:off x="1515966" y="3348599"/>
            <a:ext cx="15256067"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5.15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249440" y="-73907"/>
            <a:ext cx="13789120" cy="95631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67032" y="6365549"/>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615741" y="3115564"/>
            <a:ext cx="906118" cy="152931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49095"/>
          <a:stretch>
            <a:fillRect/>
          </a:stretch>
        </p:blipFill>
        <p:spPr>
          <a:xfrm>
            <a:off x="11249745" y="4147840"/>
            <a:ext cx="7777996" cy="6150432"/>
          </a:xfrm>
          <a:prstGeom prst="rect">
            <a:avLst/>
          </a:prstGeom>
        </p:spPr>
      </p:pic>
      <p:sp>
        <p:nvSpPr>
          <p:cNvPr id="15" name="TextBox 14">
            <a:extLst>
              <a:ext uri="{FF2B5EF4-FFF2-40B4-BE49-F238E27FC236}">
                <a16:creationId xmlns:a16="http://schemas.microsoft.com/office/drawing/2014/main" id="{24137A47-D6FC-7260-A507-13641F376A1C}"/>
              </a:ext>
            </a:extLst>
          </p:cNvPr>
          <p:cNvSpPr txBox="1"/>
          <p:nvPr/>
        </p:nvSpPr>
        <p:spPr>
          <a:xfrm>
            <a:off x="4252686" y="3397604"/>
            <a:ext cx="9782628" cy="4748801"/>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Dữ liệu thu được không có tính đại diện vì các bạn học sinh bóng rổ thì khả năng bật cao sẽ tốt hơn mặt bằng chung so với các bạn trong lớp.</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Dữ liệu thu được có tính đại diện.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Speech Bubble: Oval 15">
            <a:extLst>
              <a:ext uri="{FF2B5EF4-FFF2-40B4-BE49-F238E27FC236}">
                <a16:creationId xmlns:a16="http://schemas.microsoft.com/office/drawing/2014/main" id="{E7C70DE2-C98F-2907-AB7E-FE3CAD877B75}"/>
              </a:ext>
            </a:extLst>
          </p:cNvPr>
          <p:cNvSpPr/>
          <p:nvPr/>
        </p:nvSpPr>
        <p:spPr>
          <a:xfrm>
            <a:off x="7924800" y="1812470"/>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dissolv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dissolve">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736935" y="64578"/>
            <a:ext cx="13195940" cy="1038958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730273" y="1917639"/>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9718" y="5558576"/>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4" name="TextBox 3">
            <a:extLst>
              <a:ext uri="{FF2B5EF4-FFF2-40B4-BE49-F238E27FC236}">
                <a16:creationId xmlns:a16="http://schemas.microsoft.com/office/drawing/2014/main" id="{573227E4-F2A8-6063-A317-D4B81F3CAF81}"/>
              </a:ext>
            </a:extLst>
          </p:cNvPr>
          <p:cNvSpPr txBox="1"/>
          <p:nvPr/>
        </p:nvSpPr>
        <p:spPr>
          <a:xfrm>
            <a:off x="5407587" y="1957754"/>
            <a:ext cx="10154285" cy="644157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5.16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5.36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1 500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béo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9" name="Group 4">
            <a:extLst>
              <a:ext uri="{FF2B5EF4-FFF2-40B4-BE49-F238E27FC236}">
                <a16:creationId xmlns:a16="http://schemas.microsoft.com/office/drawing/2014/main" id="{6527AE3D-D91C-4FE0-93A6-299BE23D6BD3}"/>
              </a:ext>
            </a:extLst>
          </p:cNvPr>
          <p:cNvGrpSpPr/>
          <p:nvPr/>
        </p:nvGrpSpPr>
        <p:grpSpPr>
          <a:xfrm>
            <a:off x="1000314" y="484164"/>
            <a:ext cx="16287371" cy="9334500"/>
            <a:chOff x="0" y="0"/>
            <a:chExt cx="26093395" cy="4159309"/>
          </a:xfrm>
        </p:grpSpPr>
        <p:sp>
          <p:nvSpPr>
            <p:cNvPr id="30" name="Freeform 5">
              <a:extLst>
                <a:ext uri="{FF2B5EF4-FFF2-40B4-BE49-F238E27FC236}">
                  <a16:creationId xmlns:a16="http://schemas.microsoft.com/office/drawing/2014/main" id="{55B4841D-CC93-2C92-B425-BC8F0A9B585E}"/>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5810205" y="8751915"/>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905222" y="-117937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379929" y="-61561"/>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74" y="537896"/>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2" name="Speech Bubble: Oval 1">
            <a:extLst>
              <a:ext uri="{FF2B5EF4-FFF2-40B4-BE49-F238E27FC236}">
                <a16:creationId xmlns:a16="http://schemas.microsoft.com/office/drawing/2014/main" id="{3F25FBB1-4F79-E9FD-C480-AD8A6BD38FDA}"/>
              </a:ext>
            </a:extLst>
          </p:cNvPr>
          <p:cNvSpPr/>
          <p:nvPr/>
        </p:nvSpPr>
        <p:spPr>
          <a:xfrm>
            <a:off x="7917464" y="355584"/>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88D15922-D26E-0A48-6988-D4F593CD3B13}"/>
              </a:ext>
            </a:extLst>
          </p:cNvPr>
          <p:cNvGraphicFramePr/>
          <p:nvPr>
            <p:extLst>
              <p:ext uri="{D42A27DB-BD31-4B8C-83A1-F6EECF244321}">
                <p14:modId xmlns:p14="http://schemas.microsoft.com/office/powerpoint/2010/main" val="2052305094"/>
              </p:ext>
            </p:extLst>
          </p:nvPr>
        </p:nvGraphicFramePr>
        <p:xfrm>
          <a:off x="8600886" y="1899525"/>
          <a:ext cx="8686800" cy="7758151"/>
        </p:xfrm>
        <a:graphic>
          <a:graphicData uri="http://schemas.openxmlformats.org/drawingml/2006/chart">
            <c:chart xmlns:c="http://schemas.openxmlformats.org/drawingml/2006/chart" xmlns:r="http://schemas.openxmlformats.org/officeDocument/2006/relationships" r:id="rId16"/>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1F4C34-811B-0C1E-24A7-1CD1EF8558CD}"/>
                  </a:ext>
                </a:extLst>
              </p:cNvPr>
              <p:cNvSpPr txBox="1"/>
              <p:nvPr/>
            </p:nvSpPr>
            <p:spPr>
              <a:xfrm>
                <a:off x="1706407" y="3567111"/>
                <a:ext cx="6894479" cy="3626955"/>
              </a:xfrm>
              <a:prstGeom prst="rect">
                <a:avLst/>
              </a:prstGeom>
              <a:noFill/>
            </p:spPr>
            <p:txBody>
              <a:bodyPr wrap="square">
                <a:spAutoFit/>
              </a:bodyPr>
              <a:lstStyle/>
              <a:p>
                <a:pPr marL="0" marR="0" algn="just">
                  <a:lnSpc>
                    <a:spcPct val="150000"/>
                  </a:lnSpc>
                  <a:spcBef>
                    <a:spcPts val="0"/>
                  </a:spcBef>
                  <a:spcAft>
                    <a:spcPts val="12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Tỉ lệ học sinh béo phì là </a:t>
                </a: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m:t>
                    </m:r>
                  </m:oMath>
                </a14:m>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Số học sinh béo phì của trường này khoảng:</a:t>
                </a:r>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07000"/>
                  </a:lnSpc>
                  <a:spcBef>
                    <a:spcPts val="0"/>
                  </a:spcBef>
                  <a:spcAft>
                    <a:spcPts val="800"/>
                  </a:spcAft>
                </a:pPr>
                <a14:m>
                  <m:oMath xmlns:m="http://schemas.openxmlformats.org/officeDocument/2006/math">
                    <m:r>
                      <a:rPr lang="nl-NL" sz="4000" i="1">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1500⋅15%=225</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học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8" name="TextBox 7">
                <a:extLst>
                  <a:ext uri="{FF2B5EF4-FFF2-40B4-BE49-F238E27FC236}">
                    <a16:creationId xmlns:a16="http://schemas.microsoft.com/office/drawing/2014/main" id="{3D1F4C34-811B-0C1E-24A7-1CD1EF8558CD}"/>
                  </a:ext>
                </a:extLst>
              </p:cNvPr>
              <p:cNvSpPr txBox="1">
                <a:spLocks noRot="1" noChangeAspect="1" noMove="1" noResize="1" noEditPoints="1" noAdjustHandles="1" noChangeArrowheads="1" noChangeShapeType="1" noTextEdit="1"/>
              </p:cNvSpPr>
              <p:nvPr/>
            </p:nvSpPr>
            <p:spPr>
              <a:xfrm>
                <a:off x="1706407" y="3567111"/>
                <a:ext cx="6894479" cy="3626955"/>
              </a:xfrm>
              <a:prstGeom prst="rect">
                <a:avLst/>
              </a:prstGeom>
              <a:blipFill>
                <a:blip r:embed="rId17"/>
                <a:stretch>
                  <a:fillRect l="-3183" r="-3095" b="-6218"/>
                </a:stretch>
              </a:blipFill>
            </p:spPr>
            <p:txBody>
              <a:bodyPr/>
              <a:lstStyle/>
              <a:p>
                <a:r>
                  <a:rPr lang="en-US">
                    <a:noFill/>
                  </a:rPr>
                  <a:t> </a:t>
                </a:r>
              </a:p>
            </p:txBody>
          </p:sp>
        </mc:Fallback>
      </mc:AlternateContent>
    </p:spTree>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grpSp>
        <p:nvGrpSpPr>
          <p:cNvPr id="5" name="Nhóm 4">
            <a:extLst>
              <a:ext uri="{FF2B5EF4-FFF2-40B4-BE49-F238E27FC236}">
                <a16:creationId xmlns:a16="http://schemas.microsoft.com/office/drawing/2014/main" id="{7EDF0431-33D7-26A9-4409-AE0672A6ACDF}"/>
              </a:ext>
            </a:extLst>
          </p:cNvPr>
          <p:cNvGrpSpPr/>
          <p:nvPr/>
        </p:nvGrpSpPr>
        <p:grpSpPr>
          <a:xfrm>
            <a:off x="1784607" y="-114300"/>
            <a:ext cx="14718784" cy="8378598"/>
            <a:chOff x="1784608" y="-93762"/>
            <a:chExt cx="14718784" cy="8378598"/>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784608" y="-3661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614111" cy="8378598"/>
            </a:xfrm>
            <a:prstGeom prst="rect">
              <a:avLst/>
            </a:prstGeom>
          </p:spPr>
        </p:pic>
      </p:gr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12198134" y="9212099"/>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073" y="7538905"/>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3" name="TextBox 12">
            <a:extLst>
              <a:ext uri="{FF2B5EF4-FFF2-40B4-BE49-F238E27FC236}">
                <a16:creationId xmlns:a16="http://schemas.microsoft.com/office/drawing/2014/main" id="{A11DCD66-7FA3-1BF1-FFE9-E578C9774E25}"/>
              </a:ext>
            </a:extLst>
          </p:cNvPr>
          <p:cNvSpPr txBox="1"/>
          <p:nvPr/>
        </p:nvSpPr>
        <p:spPr>
          <a:xfrm>
            <a:off x="2632148" y="1894806"/>
            <a:ext cx="13552305"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5.17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6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2014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2019.</a:t>
            </a:r>
          </a:p>
        </p:txBody>
      </p:sp>
      <mc:AlternateContent xmlns:mc="http://schemas.openxmlformats.org/markup-compatibility/2006" xmlns:a14="http://schemas.microsoft.com/office/drawing/2010/main">
        <mc:Choice Requires="a14">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Nhiệt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endParaRPr lang="en-US" sz="4000" dirty="0">
                            <a:latin typeface="Arial" panose="020B0604020202020204" pitchFamily="34" charset="0"/>
                            <a:cs typeface="Arial" panose="020B0604020202020204" pitchFamily="34" charset="0"/>
                          </a:endParaRPr>
                        </a:p>
                        <a:p>
                          <a:pPr algn="ctr">
                            <a:lnSpc>
                              <a:spcPct val="150000"/>
                            </a:lnSpc>
                          </a:pP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oMath>
                          </a14:m>
                          <a:r>
                            <a:rPr lang="en-US" sz="4000" dirty="0">
                              <a:latin typeface="Arial" panose="020B0604020202020204" pitchFamily="34" charset="0"/>
                              <a:cs typeface="Arial" panose="020B0604020202020204" pitchFamily="34" charset="0"/>
                            </a:rPr>
                            <a:t>)</a:t>
                          </a: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Choice>
        <mc:Fallback xmlns="">
          <p:graphicFrame>
            <p:nvGraphicFramePr>
              <p:cNvPr id="14" name="Table 16">
                <a:extLst>
                  <a:ext uri="{FF2B5EF4-FFF2-40B4-BE49-F238E27FC236}">
                    <a16:creationId xmlns:a16="http://schemas.microsoft.com/office/drawing/2014/main" id="{A4D731AD-74A1-02BE-0BC1-57E3AC2F2D72}"/>
                  </a:ext>
                </a:extLst>
              </p:cNvPr>
              <p:cNvGraphicFramePr>
                <a:graphicFrameLocks noGrp="1"/>
              </p:cNvGraphicFramePr>
              <p:nvPr>
                <p:extLst>
                  <p:ext uri="{D42A27DB-BD31-4B8C-83A1-F6EECF244321}">
                    <p14:modId xmlns:p14="http://schemas.microsoft.com/office/powerpoint/2010/main" val="2144466303"/>
                  </p:ext>
                </p:extLst>
              </p:nvPr>
            </p:nvGraphicFramePr>
            <p:xfrm>
              <a:off x="2632148" y="5088744"/>
              <a:ext cx="13293654" cy="3001074"/>
            </p:xfrm>
            <a:graphic>
              <a:graphicData uri="http://schemas.openxmlformats.org/drawingml/2006/table">
                <a:tbl>
                  <a:tblPr firstRow="1" bandRow="1">
                    <a:tableStyleId>{5940675A-B579-460E-94D1-54222C63F5DA}</a:tableStyleId>
                  </a:tblPr>
                  <a:tblGrid>
                    <a:gridCol w="3463852">
                      <a:extLst>
                        <a:ext uri="{9D8B030D-6E8A-4147-A177-3AD203B41FA5}">
                          <a16:colId xmlns:a16="http://schemas.microsoft.com/office/drawing/2014/main" val="2355627280"/>
                        </a:ext>
                      </a:extLst>
                    </a:gridCol>
                    <a:gridCol w="1521267">
                      <a:extLst>
                        <a:ext uri="{9D8B030D-6E8A-4147-A177-3AD203B41FA5}">
                          <a16:colId xmlns:a16="http://schemas.microsoft.com/office/drawing/2014/main" val="3340367568"/>
                        </a:ext>
                      </a:extLst>
                    </a:gridCol>
                    <a:gridCol w="1661707">
                      <a:extLst>
                        <a:ext uri="{9D8B030D-6E8A-4147-A177-3AD203B41FA5}">
                          <a16:colId xmlns:a16="http://schemas.microsoft.com/office/drawing/2014/main" val="3713750233"/>
                        </a:ext>
                      </a:extLst>
                    </a:gridCol>
                    <a:gridCol w="1661707">
                      <a:extLst>
                        <a:ext uri="{9D8B030D-6E8A-4147-A177-3AD203B41FA5}">
                          <a16:colId xmlns:a16="http://schemas.microsoft.com/office/drawing/2014/main" val="1960098888"/>
                        </a:ext>
                      </a:extLst>
                    </a:gridCol>
                    <a:gridCol w="1661707">
                      <a:extLst>
                        <a:ext uri="{9D8B030D-6E8A-4147-A177-3AD203B41FA5}">
                          <a16:colId xmlns:a16="http://schemas.microsoft.com/office/drawing/2014/main" val="3632733137"/>
                        </a:ext>
                      </a:extLst>
                    </a:gridCol>
                    <a:gridCol w="1661707">
                      <a:extLst>
                        <a:ext uri="{9D8B030D-6E8A-4147-A177-3AD203B41FA5}">
                          <a16:colId xmlns:a16="http://schemas.microsoft.com/office/drawing/2014/main" val="1443673612"/>
                        </a:ext>
                      </a:extLst>
                    </a:gridCol>
                    <a:gridCol w="1661707">
                      <a:extLst>
                        <a:ext uri="{9D8B030D-6E8A-4147-A177-3AD203B41FA5}">
                          <a16:colId xmlns:a16="http://schemas.microsoft.com/office/drawing/2014/main" val="2832412277"/>
                        </a:ext>
                      </a:extLst>
                    </a:gridCol>
                  </a:tblGrid>
                  <a:tr h="1193800">
                    <a:tc>
                      <a:txBody>
                        <a:bodyPr/>
                        <a:lstStyle/>
                        <a:p>
                          <a:pPr algn="ctr">
                            <a:lnSpc>
                              <a:spcPct val="150000"/>
                            </a:lnSpc>
                          </a:pPr>
                          <a:r>
                            <a:rPr lang="en-US" sz="4000" dirty="0" err="1">
                              <a:latin typeface="Arial" panose="020B0604020202020204" pitchFamily="34" charset="0"/>
                              <a:cs typeface="Arial" panose="020B0604020202020204" pitchFamily="34" charset="0"/>
                            </a:rPr>
                            <a:t>Năm</a:t>
                          </a:r>
                          <a:endParaRPr lang="en-US" sz="4000" dirty="0">
                            <a:latin typeface="Arial" panose="020B0604020202020204" pitchFamily="34" charset="0"/>
                            <a:cs typeface="Arial" panose="020B0604020202020204" pitchFamily="34" charset="0"/>
                          </a:endParaRPr>
                        </a:p>
                      </a:txBody>
                      <a:tcPr anchor="ctr">
                        <a:solidFill>
                          <a:srgbClr val="FABB17"/>
                        </a:solidFill>
                      </a:tcPr>
                    </a:tc>
                    <a:tc>
                      <a:txBody>
                        <a:bodyPr/>
                        <a:lstStyle/>
                        <a:p>
                          <a:pPr algn="ctr"/>
                          <a:r>
                            <a:rPr lang="en-US" sz="4000" dirty="0">
                              <a:latin typeface="Arial" panose="020B0604020202020204" pitchFamily="34" charset="0"/>
                              <a:cs typeface="Arial" panose="020B0604020202020204" pitchFamily="34" charset="0"/>
                            </a:rPr>
                            <a:t>2014</a:t>
                          </a:r>
                        </a:p>
                      </a:txBody>
                      <a:tcPr anchor="ctr"/>
                    </a:tc>
                    <a:tc>
                      <a:txBody>
                        <a:bodyPr/>
                        <a:lstStyle/>
                        <a:p>
                          <a:pPr algn="ctr"/>
                          <a:r>
                            <a:rPr lang="en-US" sz="4000" dirty="0">
                              <a:latin typeface="Arial" panose="020B0604020202020204" pitchFamily="34" charset="0"/>
                              <a:cs typeface="Arial" panose="020B0604020202020204" pitchFamily="34" charset="0"/>
                            </a:rPr>
                            <a:t>2015</a:t>
                          </a:r>
                        </a:p>
                      </a:txBody>
                      <a:tcPr anchor="ctr"/>
                    </a:tc>
                    <a:tc>
                      <a:txBody>
                        <a:bodyPr/>
                        <a:lstStyle/>
                        <a:p>
                          <a:pPr algn="ctr"/>
                          <a:r>
                            <a:rPr lang="en-US" sz="4000" dirty="0">
                              <a:latin typeface="Arial" panose="020B0604020202020204" pitchFamily="34" charset="0"/>
                              <a:cs typeface="Arial" panose="020B0604020202020204" pitchFamily="34" charset="0"/>
                            </a:rPr>
                            <a:t>2016</a:t>
                          </a:r>
                        </a:p>
                      </a:txBody>
                      <a:tcPr anchor="ctr"/>
                    </a:tc>
                    <a:tc>
                      <a:txBody>
                        <a:bodyPr/>
                        <a:lstStyle/>
                        <a:p>
                          <a:pPr algn="ctr"/>
                          <a:r>
                            <a:rPr lang="en-US" sz="4000" dirty="0">
                              <a:latin typeface="Arial" panose="020B0604020202020204" pitchFamily="34" charset="0"/>
                              <a:cs typeface="Arial" panose="020B0604020202020204" pitchFamily="34" charset="0"/>
                            </a:rPr>
                            <a:t>2017</a:t>
                          </a:r>
                        </a:p>
                      </a:txBody>
                      <a:tcPr anchor="ctr"/>
                    </a:tc>
                    <a:tc>
                      <a:txBody>
                        <a:bodyPr/>
                        <a:lstStyle/>
                        <a:p>
                          <a:pPr algn="ctr"/>
                          <a:r>
                            <a:rPr lang="en-US" sz="4000" dirty="0">
                              <a:latin typeface="Arial" panose="020B0604020202020204" pitchFamily="34" charset="0"/>
                              <a:cs typeface="Arial" panose="020B0604020202020204" pitchFamily="34" charset="0"/>
                            </a:rPr>
                            <a:t>2018</a:t>
                          </a:r>
                        </a:p>
                      </a:txBody>
                      <a:tcPr anchor="ctr"/>
                    </a:tc>
                    <a:tc>
                      <a:txBody>
                        <a:bodyPr/>
                        <a:lstStyle/>
                        <a:p>
                          <a:pPr algn="ctr"/>
                          <a:r>
                            <a:rPr lang="en-US" sz="4000" dirty="0">
                              <a:latin typeface="Arial" panose="020B0604020202020204" pitchFamily="34" charset="0"/>
                              <a:cs typeface="Arial" panose="020B0604020202020204" pitchFamily="34" charset="0"/>
                            </a:rPr>
                            <a:t>2019</a:t>
                          </a:r>
                        </a:p>
                      </a:txBody>
                      <a:tcPr anchor="ctr"/>
                    </a:tc>
                    <a:extLst>
                      <a:ext uri="{0D108BD9-81ED-4DB2-BD59-A6C34878D82A}">
                        <a16:rowId xmlns:a16="http://schemas.microsoft.com/office/drawing/2014/main" val="1553615575"/>
                      </a:ext>
                    </a:extLst>
                  </a:tr>
                  <a:tr h="1807274">
                    <a:tc>
                      <a:txBody>
                        <a:bodyPr/>
                        <a:lstStyle/>
                        <a:p>
                          <a:endParaRPr lang="en-US"/>
                        </a:p>
                      </a:txBody>
                      <a:tcPr anchor="ctr">
                        <a:blipFill>
                          <a:blip r:embed="rId14"/>
                          <a:stretch>
                            <a:fillRect l="-176" t="-66667" r="-283831" b="-14478"/>
                          </a:stretch>
                        </a:blipFill>
                      </a:tcPr>
                    </a:tc>
                    <a:tc>
                      <a:txBody>
                        <a:bodyPr/>
                        <a:lstStyle/>
                        <a:p>
                          <a:pPr algn="ctr"/>
                          <a:r>
                            <a:rPr lang="en-US" sz="4000" dirty="0">
                              <a:latin typeface="Arial" panose="020B0604020202020204" pitchFamily="34" charset="0"/>
                              <a:cs typeface="Arial" panose="020B0604020202020204" pitchFamily="34" charset="0"/>
                            </a:rPr>
                            <a:t>24,6</a:t>
                          </a:r>
                        </a:p>
                      </a:txBody>
                      <a:tcPr anchor="ctr"/>
                    </a:tc>
                    <a:tc>
                      <a:txBody>
                        <a:bodyPr/>
                        <a:lstStyle/>
                        <a:p>
                          <a:pPr algn="ctr"/>
                          <a:r>
                            <a:rPr lang="en-US" sz="4000" dirty="0">
                              <a:latin typeface="Arial" panose="020B0604020202020204" pitchFamily="34" charset="0"/>
                              <a:cs typeface="Arial" panose="020B0604020202020204" pitchFamily="34" charset="0"/>
                            </a:rPr>
                            <a:t>25,3</a:t>
                          </a:r>
                        </a:p>
                      </a:txBody>
                      <a:tcPr anchor="ctr"/>
                    </a:tc>
                    <a:tc>
                      <a:txBody>
                        <a:bodyPr/>
                        <a:lstStyle/>
                        <a:p>
                          <a:pPr algn="ctr"/>
                          <a:r>
                            <a:rPr lang="en-US" sz="4000" dirty="0">
                              <a:latin typeface="Arial" panose="020B0604020202020204" pitchFamily="34" charset="0"/>
                              <a:cs typeface="Arial" panose="020B0604020202020204" pitchFamily="34" charset="0"/>
                            </a:rPr>
                            <a:t>25,2</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25,1</a:t>
                          </a:r>
                        </a:p>
                      </a:txBody>
                      <a:tcPr anchor="ctr"/>
                    </a:tc>
                    <a:tc>
                      <a:txBody>
                        <a:bodyPr/>
                        <a:lstStyle/>
                        <a:p>
                          <a:pPr algn="ctr"/>
                          <a:r>
                            <a:rPr lang="en-US" sz="4000" dirty="0">
                              <a:latin typeface="Arial" panose="020B0604020202020204" pitchFamily="34" charset="0"/>
                              <a:cs typeface="Arial" panose="020B0604020202020204" pitchFamily="34" charset="0"/>
                            </a:rPr>
                            <a:t>25,9</a:t>
                          </a:r>
                        </a:p>
                      </a:txBody>
                      <a:tcPr anchor="ctr"/>
                    </a:tc>
                    <a:extLst>
                      <a:ext uri="{0D108BD9-81ED-4DB2-BD59-A6C34878D82A}">
                        <a16:rowId xmlns:a16="http://schemas.microsoft.com/office/drawing/2014/main" val="1863989073"/>
                      </a:ext>
                    </a:extLst>
                  </a:tr>
                </a:tbl>
              </a:graphicData>
            </a:graphic>
          </p:graphicFrame>
        </mc:Fallback>
      </mc:AlternateContent>
    </p:spTree>
    <p:extLst>
      <p:ext uri="{BB962C8B-B14F-4D97-AF65-F5344CB8AC3E}">
        <p14:creationId xmlns:p14="http://schemas.microsoft.com/office/powerpoint/2010/main" val="8274822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12927" y="11049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aphicFrame>
        <p:nvGraphicFramePr>
          <p:cNvPr id="22" name="Chart 21">
            <a:extLst>
              <a:ext uri="{FF2B5EF4-FFF2-40B4-BE49-F238E27FC236}">
                <a16:creationId xmlns:a16="http://schemas.microsoft.com/office/drawing/2014/main" id="{F18EF356-FBA2-BC3F-A91E-D5C16E0B57A1}"/>
              </a:ext>
            </a:extLst>
          </p:cNvPr>
          <p:cNvGraphicFramePr/>
          <p:nvPr>
            <p:extLst>
              <p:ext uri="{D42A27DB-BD31-4B8C-83A1-F6EECF244321}">
                <p14:modId xmlns:p14="http://schemas.microsoft.com/office/powerpoint/2010/main" val="293585213"/>
              </p:ext>
            </p:extLst>
          </p:nvPr>
        </p:nvGraphicFramePr>
        <p:xfrm>
          <a:off x="2242401" y="1358147"/>
          <a:ext cx="13182600" cy="8128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67296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15643014" y="109556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6566477" y="8249219"/>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8200" y="1029039"/>
            <a:ext cx="1113922" cy="992403"/>
          </a:xfrm>
          <a:prstGeom prst="rect">
            <a:avLst/>
          </a:prstGeom>
        </p:spPr>
      </p:pic>
      <p:sp>
        <p:nvSpPr>
          <p:cNvPr id="12" name="Hộp Văn bản 11">
            <a:extLst>
              <a:ext uri="{FF2B5EF4-FFF2-40B4-BE49-F238E27FC236}">
                <a16:creationId xmlns:a16="http://schemas.microsoft.com/office/drawing/2014/main" id="{B60BF4BC-7F45-1D75-535E-BA142B8285BA}"/>
              </a:ext>
            </a:extLst>
          </p:cNvPr>
          <p:cNvSpPr txBox="1"/>
          <p:nvPr/>
        </p:nvSpPr>
        <p:spPr>
          <a:xfrm>
            <a:off x="6172200" y="448381"/>
            <a:ext cx="6705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F731629D-73BD-BE40-04FF-18C6C199DAA5}"/>
              </a:ext>
            </a:extLst>
          </p:cNvPr>
          <p:cNvSpPr txBox="1"/>
          <p:nvPr/>
        </p:nvSpPr>
        <p:spPr>
          <a:xfrm>
            <a:off x="2373758" y="1813403"/>
            <a:ext cx="11879493" cy="90159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1: </a:t>
            </a:r>
            <a:r>
              <a:rPr lang="nl-NL" sz="4000" dirty="0">
                <a:effectLst/>
                <a:latin typeface="Arial" panose="020B0604020202020204" pitchFamily="34" charset="0"/>
                <a:ea typeface="Times New Roman" panose="02020603050405020304" pitchFamily="18" charset="0"/>
                <a:cs typeface="Arial" panose="020B0604020202020204" pitchFamily="34" charset="0"/>
              </a:rPr>
              <a:t>Điền vào chỗ trống để hoàn thiện bảng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005D2B02-9A64-C7C5-0359-643E9F075D89}"/>
              </a:ext>
            </a:extLst>
          </p:cNvPr>
          <p:cNvSpPr/>
          <p:nvPr/>
        </p:nvSpPr>
        <p:spPr>
          <a:xfrm>
            <a:off x="6896100" y="3163677"/>
            <a:ext cx="4495800" cy="1600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err="1">
                <a:latin typeface="Arial" panose="020B0604020202020204" pitchFamily="34" charset="0"/>
                <a:cs typeface="Arial" panose="020B0604020202020204" pitchFamily="34" charset="0"/>
              </a:rPr>
              <a:t>Dữ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liệu</a:t>
            </a:r>
            <a:endParaRPr lang="en-US" sz="44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46714D0-105D-E4F9-7DE1-5403CB8E7936}"/>
              </a:ext>
            </a:extLst>
          </p:cNvPr>
          <p:cNvGrpSpPr/>
          <p:nvPr/>
        </p:nvGrpSpPr>
        <p:grpSpPr>
          <a:xfrm>
            <a:off x="5029200" y="4763876"/>
            <a:ext cx="4114801" cy="1598824"/>
            <a:chOff x="5029200" y="4763876"/>
            <a:chExt cx="4114801" cy="1598824"/>
          </a:xfrm>
        </p:grpSpPr>
        <p:cxnSp>
          <p:nvCxnSpPr>
            <p:cNvPr id="45" name="Connector: Elbow 44">
              <a:extLst>
                <a:ext uri="{FF2B5EF4-FFF2-40B4-BE49-F238E27FC236}">
                  <a16:creationId xmlns:a16="http://schemas.microsoft.com/office/drawing/2014/main" id="{89E7C81A-19B5-1099-9D18-15813AE0C9D5}"/>
                </a:ext>
              </a:extLst>
            </p:cNvPr>
            <p:cNvCxnSpPr>
              <a:stCxn id="15" idx="2"/>
            </p:cNvCxnSpPr>
            <p:nvPr/>
          </p:nvCxnSpPr>
          <p:spPr>
            <a:xfrm rot="5400000">
              <a:off x="6896789" y="2896288"/>
              <a:ext cx="379623" cy="4114800"/>
            </a:xfrm>
            <a:prstGeom prst="bentConnector2">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cxnSp>
          <p:nvCxnSpPr>
            <p:cNvPr id="47" name="Straight Connector 46">
              <a:extLst>
                <a:ext uri="{FF2B5EF4-FFF2-40B4-BE49-F238E27FC236}">
                  <a16:creationId xmlns:a16="http://schemas.microsoft.com/office/drawing/2014/main" id="{1133DFCF-77F9-4D54-5E3D-BB48C177D8FC}"/>
                </a:ext>
              </a:extLst>
            </p:cNvPr>
            <p:cNvCxnSpPr>
              <a:cxnSpLocks/>
            </p:cNvCxnSpPr>
            <p:nvPr/>
          </p:nvCxnSpPr>
          <p:spPr>
            <a:xfrm>
              <a:off x="5029200" y="5143500"/>
              <a:ext cx="0" cy="1219200"/>
            </a:xfrm>
            <a:prstGeom prst="line">
              <a:avLst/>
            </a:prstGeom>
            <a:ln w="38100">
              <a:solidFill>
                <a:srgbClr val="C00000"/>
              </a:solidFill>
            </a:ln>
          </p:spPr>
          <p:style>
            <a:lnRef idx="1">
              <a:schemeClr val="accent6"/>
            </a:lnRef>
            <a:fillRef idx="0">
              <a:schemeClr val="accent6"/>
            </a:fillRef>
            <a:effectRef idx="0">
              <a:schemeClr val="accent6"/>
            </a:effectRef>
            <a:fontRef idx="minor">
              <a:schemeClr val="tx1"/>
            </a:fontRef>
          </p:style>
        </p:cxnSp>
      </p:grpSp>
      <p:grpSp>
        <p:nvGrpSpPr>
          <p:cNvPr id="50" name="Group 49">
            <a:extLst>
              <a:ext uri="{FF2B5EF4-FFF2-40B4-BE49-F238E27FC236}">
                <a16:creationId xmlns:a16="http://schemas.microsoft.com/office/drawing/2014/main" id="{0DF514C5-FB21-852F-5FB8-B5AFE7E6A983}"/>
              </a:ext>
            </a:extLst>
          </p:cNvPr>
          <p:cNvGrpSpPr/>
          <p:nvPr/>
        </p:nvGrpSpPr>
        <p:grpSpPr>
          <a:xfrm flipH="1">
            <a:off x="9144907" y="4763876"/>
            <a:ext cx="4114801" cy="1598824"/>
            <a:chOff x="5029200" y="4763876"/>
            <a:chExt cx="4114801" cy="1598824"/>
          </a:xfrm>
        </p:grpSpPr>
        <p:cxnSp>
          <p:nvCxnSpPr>
            <p:cNvPr id="51" name="Connector: Elbow 50">
              <a:extLst>
                <a:ext uri="{FF2B5EF4-FFF2-40B4-BE49-F238E27FC236}">
                  <a16:creationId xmlns:a16="http://schemas.microsoft.com/office/drawing/2014/main" id="{F621BA54-A5C0-9E53-952F-C112B2FFEFB4}"/>
                </a:ext>
              </a:extLst>
            </p:cNvPr>
            <p:cNvCxnSpPr/>
            <p:nvPr/>
          </p:nvCxnSpPr>
          <p:spPr>
            <a:xfrm rot="5400000">
              <a:off x="6896789" y="2896288"/>
              <a:ext cx="379623" cy="4114800"/>
            </a:xfrm>
            <a:prstGeom prst="bentConnector2">
              <a:avLst/>
            </a:prstGeom>
            <a:ln w="38100"/>
          </p:spPr>
          <p:style>
            <a:lnRef idx="1">
              <a:schemeClr val="accent6"/>
            </a:lnRef>
            <a:fillRef idx="0">
              <a:schemeClr val="accent6"/>
            </a:fillRef>
            <a:effectRef idx="0">
              <a:schemeClr val="accent6"/>
            </a:effectRef>
            <a:fontRef idx="minor">
              <a:schemeClr val="tx1"/>
            </a:fontRef>
          </p:style>
        </p:cxnSp>
        <p:cxnSp>
          <p:nvCxnSpPr>
            <p:cNvPr id="52" name="Straight Connector 51">
              <a:extLst>
                <a:ext uri="{FF2B5EF4-FFF2-40B4-BE49-F238E27FC236}">
                  <a16:creationId xmlns:a16="http://schemas.microsoft.com/office/drawing/2014/main" id="{4168AE00-BCB6-6095-E811-29A24CEEF271}"/>
                </a:ext>
              </a:extLst>
            </p:cNvPr>
            <p:cNvCxnSpPr>
              <a:cxnSpLocks/>
            </p:cNvCxnSpPr>
            <p:nvPr/>
          </p:nvCxnSpPr>
          <p:spPr>
            <a:xfrm>
              <a:off x="5029200" y="5143500"/>
              <a:ext cx="0" cy="1219200"/>
            </a:xfrm>
            <a:prstGeom prst="line">
              <a:avLst/>
            </a:prstGeom>
            <a:ln w="38100"/>
          </p:spPr>
          <p:style>
            <a:lnRef idx="1">
              <a:schemeClr val="accent6"/>
            </a:lnRef>
            <a:fillRef idx="0">
              <a:schemeClr val="accent6"/>
            </a:fillRef>
            <a:effectRef idx="0">
              <a:schemeClr val="accent6"/>
            </a:effectRef>
            <a:fontRef idx="minor">
              <a:schemeClr val="tx1"/>
            </a:fontRef>
          </p:style>
        </p:cxnSp>
      </p:grpSp>
      <p:sp>
        <p:nvSpPr>
          <p:cNvPr id="53" name="Rectangle: Rounded Corners 52">
            <a:extLst>
              <a:ext uri="{FF2B5EF4-FFF2-40B4-BE49-F238E27FC236}">
                <a16:creationId xmlns:a16="http://schemas.microsoft.com/office/drawing/2014/main" id="{733F2741-2C9C-4C70-F584-0726AC8C68AC}"/>
              </a:ext>
            </a:extLst>
          </p:cNvPr>
          <p:cNvSpPr/>
          <p:nvPr/>
        </p:nvSpPr>
        <p:spPr>
          <a:xfrm>
            <a:off x="2781300" y="6392280"/>
            <a:ext cx="4495800" cy="1600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6A79060-79DF-DE3D-1D23-D9826F230CA7}"/>
              </a:ext>
            </a:extLst>
          </p:cNvPr>
          <p:cNvSpPr/>
          <p:nvPr/>
        </p:nvSpPr>
        <p:spPr>
          <a:xfrm>
            <a:off x="10956647" y="6392280"/>
            <a:ext cx="4495800" cy="160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dirty="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32FE494-B86A-8A66-F8F3-E73B2746C747}"/>
              </a:ext>
            </a:extLst>
          </p:cNvPr>
          <p:cNvSpPr txBox="1"/>
          <p:nvPr/>
        </p:nvSpPr>
        <p:spPr>
          <a:xfrm>
            <a:off x="3441876"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a:t>
            </a:r>
          </a:p>
        </p:txBody>
      </p:sp>
      <p:sp>
        <p:nvSpPr>
          <p:cNvPr id="56" name="TextBox 55">
            <a:extLst>
              <a:ext uri="{FF2B5EF4-FFF2-40B4-BE49-F238E27FC236}">
                <a16:creationId xmlns:a16="http://schemas.microsoft.com/office/drawing/2014/main" id="{D58499B5-CDCD-D3FC-3A49-8378F806363C}"/>
              </a:ext>
            </a:extLst>
          </p:cNvPr>
          <p:cNvSpPr txBox="1"/>
          <p:nvPr/>
        </p:nvSpPr>
        <p:spPr>
          <a:xfrm>
            <a:off x="11722977" y="6237013"/>
            <a:ext cx="3165852" cy="182492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không</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là</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số</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randombar(horizontal)">
                                      <p:cBhvr>
                                        <p:cTn id="20" dur="500"/>
                                        <p:tgtEl>
                                          <p:spTgt spid="50"/>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randombar(horizontal)">
                                      <p:cBhvr>
                                        <p:cTn id="26" dur="500"/>
                                        <p:tgtEl>
                                          <p:spTgt spid="5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randombar(horizontal)">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barn(inVertical)">
                                      <p:cBhvr>
                                        <p:cTn id="34" dur="500"/>
                                        <p:tgtEl>
                                          <p:spTgt spid="5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animEffect transition="in" filter="barn(inVertical)">
                                      <p:cBhvr>
                                        <p:cTn id="39"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A479A7-F4FB-DF56-7F51-ADCCD03EC6AE}"/>
              </a:ext>
            </a:extLst>
          </p:cNvPr>
          <p:cNvGrpSpPr/>
          <p:nvPr/>
        </p:nvGrpSpPr>
        <p:grpSpPr>
          <a:xfrm>
            <a:off x="1905000" y="465640"/>
            <a:ext cx="14960095" cy="10142786"/>
            <a:chOff x="1117712" y="599717"/>
            <a:chExt cx="14960095" cy="1014278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637674"/>
              <a:ext cx="7363894" cy="1010482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05800" y="599717"/>
              <a:ext cx="7772007" cy="10104829"/>
            </a:xfrm>
            <a:prstGeom prst="rect">
              <a:avLst/>
            </a:prstGeom>
          </p:spPr>
        </p:pic>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7061">
            <a:off x="-313543" y="165332"/>
            <a:ext cx="2654578" cy="868771"/>
          </a:xfrm>
          <a:prstGeom prst="rect">
            <a:avLst/>
          </a:prstGeom>
        </p:spPr>
      </p:pic>
      <p:sp>
        <p:nvSpPr>
          <p:cNvPr id="4" name="TextBox 3">
            <a:extLst>
              <a:ext uri="{FF2B5EF4-FFF2-40B4-BE49-F238E27FC236}">
                <a16:creationId xmlns:a16="http://schemas.microsoft.com/office/drawing/2014/main" id="{3F266FD7-2BBC-EFEB-D84C-0734934822EF}"/>
              </a:ext>
            </a:extLst>
          </p:cNvPr>
          <p:cNvSpPr txBox="1"/>
          <p:nvPr/>
        </p:nvSpPr>
        <p:spPr>
          <a:xfrm>
            <a:off x="2721696" y="2388137"/>
            <a:ext cx="13094395"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5.14 (SGK – tr.107)</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buổi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xuyên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a:t>
            </a:r>
          </a:p>
        </p:txBody>
      </p:sp>
      <p:sp>
        <p:nvSpPr>
          <p:cNvPr id="5" name="Hộp Văn bản 4">
            <a:extLst>
              <a:ext uri="{FF2B5EF4-FFF2-40B4-BE49-F238E27FC236}">
                <a16:creationId xmlns:a16="http://schemas.microsoft.com/office/drawing/2014/main" id="{D36177B4-FBF7-FBA8-A1A8-93101F1FD3A3}"/>
              </a:ext>
            </a:extLst>
          </p:cNvPr>
          <p:cNvSpPr txBox="1"/>
          <p:nvPr/>
        </p:nvSpPr>
        <p:spPr>
          <a:xfrm>
            <a:off x="6273688" y="1044368"/>
            <a:ext cx="563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252262" y="818486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416003" y="504932"/>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1029039"/>
            <a:ext cx="1113922" cy="992403"/>
          </a:xfrm>
          <a:prstGeom prst="rect">
            <a:avLst/>
          </a:prstGeom>
        </p:spPr>
      </p:pic>
      <p:grpSp>
        <p:nvGrpSpPr>
          <p:cNvPr id="2" name="Group 4">
            <a:extLst>
              <a:ext uri="{FF2B5EF4-FFF2-40B4-BE49-F238E27FC236}">
                <a16:creationId xmlns:a16="http://schemas.microsoft.com/office/drawing/2014/main" id="{EC3FEB99-C4D8-469F-6E80-FB53FEAA2A46}"/>
              </a:ext>
            </a:extLst>
          </p:cNvPr>
          <p:cNvGrpSpPr/>
          <p:nvPr/>
        </p:nvGrpSpPr>
        <p:grpSpPr>
          <a:xfrm>
            <a:off x="1628793" y="2021442"/>
            <a:ext cx="15087599" cy="6602438"/>
            <a:chOff x="0" y="0"/>
            <a:chExt cx="26093395" cy="4159309"/>
          </a:xfrm>
        </p:grpSpPr>
        <p:sp>
          <p:nvSpPr>
            <p:cNvPr id="10" name="Freeform 5">
              <a:extLst>
                <a:ext uri="{FF2B5EF4-FFF2-40B4-BE49-F238E27FC236}">
                  <a16:creationId xmlns:a16="http://schemas.microsoft.com/office/drawing/2014/main" id="{259749D6-9744-19DE-451B-FFC1A1BBD816}"/>
                </a:ext>
              </a:extLst>
            </p:cNvPr>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6"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38084">
            <a:off x="15729258" y="7461775"/>
            <a:ext cx="2041449" cy="2629502"/>
          </a:xfrm>
          <a:prstGeom prst="rect">
            <a:avLst/>
          </a:prstGeom>
        </p:spPr>
      </p:pic>
      <p:sp>
        <p:nvSpPr>
          <p:cNvPr id="9" name="Speech Bubble: Oval 8">
            <a:extLst>
              <a:ext uri="{FF2B5EF4-FFF2-40B4-BE49-F238E27FC236}">
                <a16:creationId xmlns:a16="http://schemas.microsoft.com/office/drawing/2014/main" id="{97C3A66E-C404-55B6-B8D7-DE1DEADE45BE}"/>
              </a:ext>
            </a:extLst>
          </p:cNvPr>
          <p:cNvSpPr/>
          <p:nvPr/>
        </p:nvSpPr>
        <p:spPr>
          <a:xfrm>
            <a:off x="8334840" y="1315192"/>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593CB79-E444-5757-4E38-1D3E88ED9F56}"/>
              </a:ext>
            </a:extLst>
          </p:cNvPr>
          <p:cNvSpPr txBox="1"/>
          <p:nvPr/>
        </p:nvSpPr>
        <p:spPr>
          <a:xfrm>
            <a:off x="2209800" y="2687038"/>
            <a:ext cx="13868400" cy="5672130"/>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Thu thập dữ liệu bằng cách phỏng vấn hoặc lập bảng hỏi. Dữ liệu thu thập được không phải là số, có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thể thu thập dữ liệu bằng quan sát, phỏng vấn hoặc lập bảng hỏi. Dữ liệu thu thập được không phải là số, không thể sắp xếp theo thứ tự.</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308991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2881218" y="9328730"/>
            <a:ext cx="3624238" cy="958270"/>
            <a:chOff x="0" y="0"/>
            <a:chExt cx="3210117" cy="848774"/>
          </a:xfrm>
        </p:grpSpPr>
        <p:sp>
          <p:nvSpPr>
            <p:cNvPr id="4" name="Freeform 4"/>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sp>
      </p:grpSp>
      <p:sp>
        <p:nvSpPr>
          <p:cNvPr id="10" name="Freeform 10"/>
          <p:cNvSpPr/>
          <p:nvPr/>
        </p:nvSpPr>
        <p:spPr>
          <a:xfrm>
            <a:off x="1440736" y="742236"/>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517" y="254393"/>
            <a:ext cx="1981353" cy="234353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95135" y="407600"/>
            <a:ext cx="1097730" cy="10263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711796" y="510467"/>
            <a:ext cx="614106" cy="1036466"/>
          </a:xfrm>
          <a:prstGeom prst="rect">
            <a:avLst/>
          </a:prstGeom>
        </p:spPr>
      </p:pic>
      <p:sp>
        <p:nvSpPr>
          <p:cNvPr id="6" name="TextBox 5">
            <a:extLst>
              <a:ext uri="{FF2B5EF4-FFF2-40B4-BE49-F238E27FC236}">
                <a16:creationId xmlns:a16="http://schemas.microsoft.com/office/drawing/2014/main" id="{41EB1764-BAF1-51BE-CC7B-C9A65F0FE9C3}"/>
              </a:ext>
            </a:extLst>
          </p:cNvPr>
          <p:cNvSpPr txBox="1"/>
          <p:nvPr/>
        </p:nvSpPr>
        <p:spPr>
          <a:xfrm>
            <a:off x="3938331" y="1734245"/>
            <a:ext cx="94488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1:</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22.png">
            <a:extLst>
              <a:ext uri="{FF2B5EF4-FFF2-40B4-BE49-F238E27FC236}">
                <a16:creationId xmlns:a16="http://schemas.microsoft.com/office/drawing/2014/main" id="{6D90242D-D9E2-77FF-A008-5D8E7C52907C}"/>
              </a:ext>
            </a:extLst>
          </p:cNvPr>
          <p:cNvPicPr/>
          <p:nvPr/>
        </p:nvPicPr>
        <p:blipFill>
          <a:blip r:embed="rId15"/>
          <a:srcRect/>
          <a:stretch>
            <a:fillRect/>
          </a:stretch>
        </p:blipFill>
        <p:spPr>
          <a:xfrm>
            <a:off x="3938331" y="3298360"/>
            <a:ext cx="9313608" cy="5237856"/>
          </a:xfrm>
          <a:prstGeom prst="rect">
            <a:avLst/>
          </a:prstGeom>
          <a:ln/>
        </p:spPr>
      </p:pic>
    </p:spTree>
    <p:extLst>
      <p:ext uri="{BB962C8B-B14F-4D97-AF65-F5344CB8AC3E}">
        <p14:creationId xmlns:p14="http://schemas.microsoft.com/office/powerpoint/2010/main" val="42189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ppt_y</p:attrName>
                                        </p:attrNameLst>
                                      </p:cBhvr>
                                      <p:tavLst>
                                        <p:tav tm="0">
                                          <p:val>
                                            <p:strVal val="#ppt_y+#ppt_h*1.125000"/>
                                          </p:val>
                                        </p:tav>
                                        <p:tav tm="100000">
                                          <p:val>
                                            <p:strVal val="#ppt_y"/>
                                          </p:val>
                                        </p:tav>
                                      </p:tavLst>
                                    </p:anim>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6" name="Freeform 10">
            <a:extLst>
              <a:ext uri="{FF2B5EF4-FFF2-40B4-BE49-F238E27FC236}">
                <a16:creationId xmlns:a16="http://schemas.microsoft.com/office/drawing/2014/main" id="{F2525B59-02CC-C39D-2BD2-7A87B7643064}"/>
              </a:ext>
            </a:extLst>
          </p:cNvPr>
          <p:cNvSpPr/>
          <p:nvPr/>
        </p:nvSpPr>
        <p:spPr>
          <a:xfrm>
            <a:off x="1955075" y="944687"/>
            <a:ext cx="15406528" cy="8802528"/>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2"/>
            <a:stretch>
              <a:fillRect l="-182" r="-1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5819"/>
          <a:stretch>
            <a:fillRect/>
          </a:stretch>
        </p:blipFill>
        <p:spPr>
          <a:xfrm>
            <a:off x="-292432" y="5821617"/>
            <a:ext cx="3008566" cy="4465383"/>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9045">
            <a:off x="16145386" y="9091573"/>
            <a:ext cx="2574582" cy="84259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81911">
            <a:off x="2509162" y="348790"/>
            <a:ext cx="980647" cy="916905"/>
          </a:xfrm>
          <a:prstGeom prst="rect">
            <a:avLst/>
          </a:prstGeom>
        </p:spPr>
      </p:pic>
      <p:sp>
        <p:nvSpPr>
          <p:cNvPr id="15" name="TextBox 14">
            <a:extLst>
              <a:ext uri="{FF2B5EF4-FFF2-40B4-BE49-F238E27FC236}">
                <a16:creationId xmlns:a16="http://schemas.microsoft.com/office/drawing/2014/main" id="{5A870FED-3AD0-3043-D781-6059DB77AC93}"/>
              </a:ext>
            </a:extLst>
          </p:cNvPr>
          <p:cNvSpPr txBox="1"/>
          <p:nvPr/>
        </p:nvSpPr>
        <p:spPr>
          <a:xfrm>
            <a:off x="3299267" y="2894606"/>
            <a:ext cx="12718143" cy="4902689"/>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bao nhiêu đối tượng được biểu diễn?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Đối tượng nào chiếm tỉ lệ phần trăm cao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Đối tượng nào chiếm tỉ lệ phần trăm thấp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effectLst/>
                <a:latin typeface="Arial" panose="020B0604020202020204" pitchFamily="34" charset="0"/>
                <a:ea typeface="Times New Roman" panose="02020603050405020304" pitchFamily="18" charset="0"/>
                <a:cs typeface="Arial" panose="020B0604020202020204" pitchFamily="34" charset="0"/>
              </a:rPr>
              <a:t>d) Tính số học sinh yêu thích phim phiêu lưu, mạo hiểm hoặc phim hình sự.</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40645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02260" y="517270"/>
            <a:ext cx="1349370" cy="1927671"/>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7086600" y="9244488"/>
            <a:ext cx="4114800" cy="319395"/>
          </a:xfrm>
          <a:prstGeom prst="rect">
            <a:avLst/>
          </a:prstGeom>
        </p:spPr>
      </p:pic>
      <p:grpSp>
        <p:nvGrpSpPr>
          <p:cNvPr id="15" name="Nhóm 14">
            <a:extLst>
              <a:ext uri="{FF2B5EF4-FFF2-40B4-BE49-F238E27FC236}">
                <a16:creationId xmlns:a16="http://schemas.microsoft.com/office/drawing/2014/main" id="{A59886E2-EC80-28B1-D0C8-D170144D4918}"/>
              </a:ext>
            </a:extLst>
          </p:cNvPr>
          <p:cNvGrpSpPr/>
          <p:nvPr/>
        </p:nvGrpSpPr>
        <p:grpSpPr>
          <a:xfrm>
            <a:off x="7331881" y="362543"/>
            <a:ext cx="3624238" cy="958270"/>
            <a:chOff x="2836026" y="1939350"/>
            <a:chExt cx="3624238" cy="958270"/>
          </a:xfrm>
        </p:grpSpPr>
        <p:grpSp>
          <p:nvGrpSpPr>
            <p:cNvPr id="16" name="Group 3">
              <a:extLst>
                <a:ext uri="{FF2B5EF4-FFF2-40B4-BE49-F238E27FC236}">
                  <a16:creationId xmlns:a16="http://schemas.microsoft.com/office/drawing/2014/main" id="{EBB40E4B-BC46-805C-9329-140FFD4A23D9}"/>
                </a:ext>
              </a:extLst>
            </p:cNvPr>
            <p:cNvGrpSpPr/>
            <p:nvPr/>
          </p:nvGrpSpPr>
          <p:grpSpPr>
            <a:xfrm>
              <a:off x="2836026" y="1939350"/>
              <a:ext cx="3624238" cy="958270"/>
              <a:chOff x="0" y="0"/>
              <a:chExt cx="3210117" cy="848774"/>
            </a:xfrm>
          </p:grpSpPr>
          <p:sp>
            <p:nvSpPr>
              <p:cNvPr id="18" name="Freeform 4">
                <a:extLst>
                  <a:ext uri="{FF2B5EF4-FFF2-40B4-BE49-F238E27FC236}">
                    <a16:creationId xmlns:a16="http://schemas.microsoft.com/office/drawing/2014/main" id="{FD26DC72-E790-F096-35B1-3FC9381CE871}"/>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7" name="Hộp Văn bản 16">
              <a:extLst>
                <a:ext uri="{FF2B5EF4-FFF2-40B4-BE49-F238E27FC236}">
                  <a16:creationId xmlns:a16="http://schemas.microsoft.com/office/drawing/2014/main" id="{3F24D249-4CC5-8C1D-C163-D3DF750D3E60}"/>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B291755F-D6BB-99CC-60D9-82568D2C3594}"/>
              </a:ext>
            </a:extLst>
          </p:cNvPr>
          <p:cNvSpPr txBox="1"/>
          <p:nvPr/>
        </p:nvSpPr>
        <p:spPr>
          <a:xfrm>
            <a:off x="2563690" y="1751128"/>
            <a:ext cx="13082993" cy="7775270"/>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Có 4 đối tượng được biểu diễn: phim hài ; phim phiêu lưu, phim mạo hiểm ; phim hình sự ;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Phim hài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Phim hoạt hình.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Tỉ lệ học sinh yêu thích phim phiêu lưu, mạo hiểm hoặc hình sự là: 25% + 25% =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Tổng số học sinh yêu thích phim phiêu lưu, mạo hiểm hoặc hình sự là: 80. 50%. = 40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36106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strips(down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strips(downLeft)">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strips(downLeft)">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strips(downLeft)">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strips(downLeft)">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4" name="Group 4"/>
          <p:cNvGrpSpPr/>
          <p:nvPr/>
        </p:nvGrpSpPr>
        <p:grpSpPr>
          <a:xfrm>
            <a:off x="2241341" y="436837"/>
            <a:ext cx="13805316" cy="9413325"/>
            <a:chOff x="0" y="0"/>
            <a:chExt cx="26093395" cy="4159309"/>
          </a:xfrm>
        </p:grpSpPr>
        <p:sp>
          <p:nvSpPr>
            <p:cNvPr id="5" name="Freeform 5"/>
            <p:cNvSpPr/>
            <p:nvPr/>
          </p:nvSpPr>
          <p:spPr>
            <a:xfrm>
              <a:off x="0" y="0"/>
              <a:ext cx="26093396" cy="4159309"/>
            </a:xfrm>
            <a:custGeom>
              <a:avLst/>
              <a:gdLst/>
              <a:ahLst/>
              <a:cxnLst/>
              <a:rect l="l" t="t" r="r" b="b"/>
              <a:pathLst>
                <a:path w="26093396" h="4159309">
                  <a:moveTo>
                    <a:pt x="25788595" y="0"/>
                  </a:moveTo>
                  <a:lnTo>
                    <a:pt x="304800" y="0"/>
                  </a:lnTo>
                  <a:cubicBezTo>
                    <a:pt x="135890" y="0"/>
                    <a:pt x="0" y="135890"/>
                    <a:pt x="0" y="304800"/>
                  </a:cubicBezTo>
                  <a:lnTo>
                    <a:pt x="0" y="3854509"/>
                  </a:lnTo>
                  <a:cubicBezTo>
                    <a:pt x="0" y="4023419"/>
                    <a:pt x="135890" y="4159309"/>
                    <a:pt x="304800" y="4159309"/>
                  </a:cubicBezTo>
                  <a:lnTo>
                    <a:pt x="25788595" y="4159309"/>
                  </a:lnTo>
                  <a:cubicBezTo>
                    <a:pt x="25957506" y="4159309"/>
                    <a:pt x="26093396" y="4023419"/>
                    <a:pt x="26093396" y="3854509"/>
                  </a:cubicBezTo>
                  <a:lnTo>
                    <a:pt x="26093396" y="304800"/>
                  </a:lnTo>
                  <a:cubicBezTo>
                    <a:pt x="26093396" y="135890"/>
                    <a:pt x="25957506" y="0"/>
                    <a:pt x="25788595" y="0"/>
                  </a:cubicBezTo>
                  <a:close/>
                </a:path>
              </a:pathLst>
            </a:custGeom>
            <a:solidFill>
              <a:srgbClr val="FF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161" y="2933700"/>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259300" y="1712352"/>
            <a:ext cx="1085010" cy="1550014"/>
          </a:xfrm>
          <a:prstGeom prst="rect">
            <a:avLst/>
          </a:prstGeom>
        </p:spPr>
      </p:pic>
      <p:sp>
        <p:nvSpPr>
          <p:cNvPr id="9" name="TextBox 8">
            <a:extLst>
              <a:ext uri="{FF2B5EF4-FFF2-40B4-BE49-F238E27FC236}">
                <a16:creationId xmlns:a16="http://schemas.microsoft.com/office/drawing/2014/main" id="{7A33F19C-B2F1-A099-6E0F-161099524F3D}"/>
              </a:ext>
            </a:extLst>
          </p:cNvPr>
          <p:cNvSpPr txBox="1"/>
          <p:nvPr/>
        </p:nvSpPr>
        <p:spPr>
          <a:xfrm>
            <a:off x="2706913" y="514113"/>
            <a:ext cx="12874171" cy="2748253"/>
          </a:xfrm>
          <a:prstGeom prst="rect">
            <a:avLst/>
          </a:prstGeom>
          <a:noFill/>
        </p:spPr>
        <p:txBody>
          <a:bodyPr wrap="square">
            <a:spAutoFit/>
          </a:bodyPr>
          <a:lstStyle/>
          <a:p>
            <a:pPr marL="0" marR="0" algn="just">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2:</a:t>
            </a:r>
            <a:r>
              <a:rPr lang="nl-NL" sz="4000" dirty="0">
                <a:effectLst/>
                <a:latin typeface="Arial" panose="020B0604020202020204" pitchFamily="34" charset="0"/>
                <a:ea typeface="Times New Roman" panose="02020603050405020304" pitchFamily="18" charset="0"/>
                <a:cs typeface="Arial" panose="020B0604020202020204" pitchFamily="34" charset="0"/>
              </a:rPr>
              <a:t> Cho biểu đồ đoạn thẳng biểu diễn số vụ tai nạn giao thông của nước ra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2D586DC1-AD81-24A7-F309-0ED4DBA9B363}"/>
              </a:ext>
            </a:extLst>
          </p:cNvPr>
          <p:cNvPicPr>
            <a:picLocks noChangeAspect="1"/>
          </p:cNvPicPr>
          <p:nvPr/>
        </p:nvPicPr>
        <p:blipFill>
          <a:blip r:embed="rId14"/>
          <a:stretch>
            <a:fillRect/>
          </a:stretch>
        </p:blipFill>
        <p:spPr>
          <a:xfrm>
            <a:off x="4524499" y="3493144"/>
            <a:ext cx="9238997" cy="6181096"/>
          </a:xfrm>
          <a:prstGeom prst="rect">
            <a:avLst/>
          </a:prstGeom>
        </p:spPr>
      </p:pic>
    </p:spTree>
    <p:extLst>
      <p:ext uri="{BB962C8B-B14F-4D97-AF65-F5344CB8AC3E}">
        <p14:creationId xmlns:p14="http://schemas.microsoft.com/office/powerpoint/2010/main" val="382668177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2" name="Nhóm 11">
            <a:extLst>
              <a:ext uri="{FF2B5EF4-FFF2-40B4-BE49-F238E27FC236}">
                <a16:creationId xmlns:a16="http://schemas.microsoft.com/office/drawing/2014/main" id="{60107E28-BFE5-9DB9-9B3C-FE4EF057836D}"/>
              </a:ext>
            </a:extLst>
          </p:cNvPr>
          <p:cNvGrpSpPr/>
          <p:nvPr/>
        </p:nvGrpSpPr>
        <p:grpSpPr>
          <a:xfrm>
            <a:off x="2127879" y="797639"/>
            <a:ext cx="14463592" cy="10128642"/>
            <a:chOff x="2688431" y="613861"/>
            <a:chExt cx="14463592" cy="10128642"/>
          </a:xfrm>
        </p:grpSpPr>
        <p:pic>
          <p:nvPicPr>
            <p:cNvPr id="2" name="Picture 2">
              <a:extLst>
                <a:ext uri="{FF2B5EF4-FFF2-40B4-BE49-F238E27FC236}">
                  <a16:creationId xmlns:a16="http://schemas.microsoft.com/office/drawing/2014/main" id="{5BD02B68-BEBE-882E-32DD-66F08E4F16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8431" y="613861"/>
              <a:ext cx="7363894" cy="10104829"/>
            </a:xfrm>
            <a:prstGeom prst="rect">
              <a:avLst/>
            </a:prstGeom>
          </p:spPr>
        </p:pic>
        <p:pic>
          <p:nvPicPr>
            <p:cNvPr id="11" name="Picture 7">
              <a:extLst>
                <a:ext uri="{FF2B5EF4-FFF2-40B4-BE49-F238E27FC236}">
                  <a16:creationId xmlns:a16="http://schemas.microsoft.com/office/drawing/2014/main" id="{48CF9642-C44E-6C48-54B7-828466189E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637674"/>
              <a:ext cx="7363894" cy="10104829"/>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02339" y="676402"/>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637783" y="2253422"/>
            <a:ext cx="756373" cy="1276579"/>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655" y="283421"/>
            <a:ext cx="2891627" cy="2295229"/>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3025">
            <a:off x="16628262" y="7799754"/>
            <a:ext cx="1970092" cy="2248031"/>
          </a:xfrm>
          <a:prstGeom prst="rect">
            <a:avLst/>
          </a:prstGeom>
        </p:spPr>
      </p:pic>
      <p:sp>
        <p:nvSpPr>
          <p:cNvPr id="14" name="TextBox 13">
            <a:extLst>
              <a:ext uri="{FF2B5EF4-FFF2-40B4-BE49-F238E27FC236}">
                <a16:creationId xmlns:a16="http://schemas.microsoft.com/office/drawing/2014/main" id="{5A51DFE4-3EA0-E3F1-1A03-7291A2A7DE63}"/>
              </a:ext>
            </a:extLst>
          </p:cNvPr>
          <p:cNvSpPr txBox="1"/>
          <p:nvPr/>
        </p:nvSpPr>
        <p:spPr>
          <a:xfrm>
            <a:off x="2218463" y="1640238"/>
            <a:ext cx="14222730" cy="1651671"/>
          </a:xfrm>
          <a:prstGeom prst="rect">
            <a:avLst/>
          </a:prstGeom>
          <a:noFill/>
        </p:spPr>
        <p:txBody>
          <a:bodyPr wrap="square">
            <a:spAutoFit/>
          </a:bodyPr>
          <a:lstStyle/>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a) Lập bảng số liệu thống kê vụ tai nạn giao thông của nước ta theo mẫu sau:</a:t>
            </a:r>
            <a:endParaRPr lang="en-US" sz="360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16096A2-264F-C70A-8D1E-2995149A11C7}"/>
              </a:ext>
            </a:extLst>
          </p:cNvPr>
          <p:cNvGraphicFramePr>
            <a:graphicFrameLocks noGrp="1"/>
          </p:cNvGraphicFramePr>
          <p:nvPr>
            <p:extLst>
              <p:ext uri="{D42A27DB-BD31-4B8C-83A1-F6EECF244321}">
                <p14:modId xmlns:p14="http://schemas.microsoft.com/office/powerpoint/2010/main" val="385694102"/>
              </p:ext>
            </p:extLst>
          </p:nvPr>
        </p:nvGraphicFramePr>
        <p:xfrm>
          <a:off x="2218463" y="3554820"/>
          <a:ext cx="14222730" cy="1442594"/>
        </p:xfrm>
        <a:graphic>
          <a:graphicData uri="http://schemas.openxmlformats.org/drawingml/2006/table">
            <a:tbl>
              <a:tblPr bandRow="1">
                <a:tableStyleId>{5940675A-B579-460E-94D1-54222C63F5DA}</a:tableStyleId>
              </a:tblPr>
              <a:tblGrid>
                <a:gridCol w="4258537">
                  <a:extLst>
                    <a:ext uri="{9D8B030D-6E8A-4147-A177-3AD203B41FA5}">
                      <a16:colId xmlns:a16="http://schemas.microsoft.com/office/drawing/2014/main" val="2103710064"/>
                    </a:ext>
                  </a:extLst>
                </a:gridCol>
                <a:gridCol w="1981200">
                  <a:extLst>
                    <a:ext uri="{9D8B030D-6E8A-4147-A177-3AD203B41FA5}">
                      <a16:colId xmlns:a16="http://schemas.microsoft.com/office/drawing/2014/main" val="2550671684"/>
                    </a:ext>
                  </a:extLst>
                </a:gridCol>
                <a:gridCol w="2133600">
                  <a:extLst>
                    <a:ext uri="{9D8B030D-6E8A-4147-A177-3AD203B41FA5}">
                      <a16:colId xmlns:a16="http://schemas.microsoft.com/office/drawing/2014/main" val="3887180293"/>
                    </a:ext>
                  </a:extLst>
                </a:gridCol>
                <a:gridCol w="2057400">
                  <a:extLst>
                    <a:ext uri="{9D8B030D-6E8A-4147-A177-3AD203B41FA5}">
                      <a16:colId xmlns:a16="http://schemas.microsoft.com/office/drawing/2014/main" val="1436839699"/>
                    </a:ext>
                  </a:extLst>
                </a:gridCol>
                <a:gridCol w="1981200">
                  <a:extLst>
                    <a:ext uri="{9D8B030D-6E8A-4147-A177-3AD203B41FA5}">
                      <a16:colId xmlns:a16="http://schemas.microsoft.com/office/drawing/2014/main" val="3808385269"/>
                    </a:ext>
                  </a:extLst>
                </a:gridCol>
                <a:gridCol w="1810793">
                  <a:extLst>
                    <a:ext uri="{9D8B030D-6E8A-4147-A177-3AD203B41FA5}">
                      <a16:colId xmlns:a16="http://schemas.microsoft.com/office/drawing/2014/main" val="3609262930"/>
                    </a:ext>
                  </a:extLst>
                </a:gridCol>
              </a:tblGrid>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2016</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2017</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2018</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2019</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a:effectLst/>
                          <a:latin typeface="Arial" panose="020B0604020202020204" pitchFamily="34" charset="0"/>
                          <a:cs typeface="Arial" panose="020B0604020202020204" pitchFamily="34" charset="0"/>
                        </a:rPr>
                        <a:t>2020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14156999"/>
                  </a:ext>
                </a:extLst>
              </a:tr>
              <a:tr h="0">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Số vụ TNGT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8417272"/>
                  </a:ext>
                </a:extLst>
              </a:tr>
            </a:tbl>
          </a:graphicData>
        </a:graphic>
      </p:graphicFrame>
      <p:sp>
        <p:nvSpPr>
          <p:cNvPr id="20" name="TextBox 19">
            <a:extLst>
              <a:ext uri="{FF2B5EF4-FFF2-40B4-BE49-F238E27FC236}">
                <a16:creationId xmlns:a16="http://schemas.microsoft.com/office/drawing/2014/main" id="{736D8930-8C3D-3075-6998-05DC70E69C55}"/>
              </a:ext>
            </a:extLst>
          </p:cNvPr>
          <p:cNvSpPr txBox="1"/>
          <p:nvPr/>
        </p:nvSpPr>
        <p:spPr>
          <a:xfrm>
            <a:off x="2218463" y="5106158"/>
            <a:ext cx="14222730" cy="5180842"/>
          </a:xfrm>
          <a:prstGeom prst="rect">
            <a:avLst/>
          </a:prstGeom>
          <a:noFill/>
        </p:spPr>
        <p:txBody>
          <a:bodyPr wrap="square">
            <a:spAutoFit/>
          </a:bodyPr>
          <a:lstStyle/>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b) Trong giai đoạn từ năm 2016 đến năm 2020, năm nào có số vụ tai nạn giao thông nhiều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3600" dirty="0">
                <a:effectLst/>
                <a:latin typeface="Arial" panose="020B0604020202020204" pitchFamily="34" charset="0"/>
                <a:ea typeface="Times New Roman" panose="02020603050405020304" pitchFamily="18" charset="0"/>
                <a:cs typeface="Arial" panose="020B0604020202020204" pitchFamily="34" charset="0"/>
              </a:rPr>
              <a:t>c) Số vụ tai nạn giao thông năm 2019 đã giảm bao nhiêu phần trăm so với năm 2018 (làm tròn kết quả đến hàng đơn vị)?</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600" dirty="0">
                <a:effectLst/>
                <a:latin typeface="Arial" panose="020B0604020202020204" pitchFamily="34" charset="0"/>
                <a:ea typeface="Times New Roman" panose="02020603050405020304" pitchFamily="18" charset="0"/>
                <a:cs typeface="Arial" panose="020B0604020202020204" pitchFamily="34" charset="0"/>
              </a:rPr>
              <a:t>d) Nhận xét xu thế của số vụ tai nạn giao thông ở nước ta từ năm 2016 đến năm 2020.</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16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wipe(down)">
                                      <p:cBhvr>
                                        <p:cTn id="22" dur="500"/>
                                        <p:tgtEl>
                                          <p:spTgt spid="2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animEffect transition="in" filter="wipe(down)">
                                      <p:cBhvr>
                                        <p:cTn id="27"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127341CB-7054-6D40-FE58-6A0AFEDC602B}"/>
              </a:ext>
            </a:extLst>
          </p:cNvPr>
          <p:cNvGrpSpPr/>
          <p:nvPr/>
        </p:nvGrpSpPr>
        <p:grpSpPr>
          <a:xfrm>
            <a:off x="1138095" y="190500"/>
            <a:ext cx="15968641" cy="10126381"/>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2422931" y="9625307"/>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grpSp>
        <p:nvGrpSpPr>
          <p:cNvPr id="7" name="Nhóm 6">
            <a:extLst>
              <a:ext uri="{FF2B5EF4-FFF2-40B4-BE49-F238E27FC236}">
                <a16:creationId xmlns:a16="http://schemas.microsoft.com/office/drawing/2014/main" id="{BBFEBBA6-46FE-9323-ACEF-1C6CBC5FAACA}"/>
              </a:ext>
            </a:extLst>
          </p:cNvPr>
          <p:cNvGrpSpPr/>
          <p:nvPr/>
        </p:nvGrpSpPr>
        <p:grpSpPr>
          <a:xfrm>
            <a:off x="7331881" y="437650"/>
            <a:ext cx="3624238" cy="958270"/>
            <a:chOff x="2836026" y="1939350"/>
            <a:chExt cx="3624238" cy="958270"/>
          </a:xfrm>
        </p:grpSpPr>
        <p:grpSp>
          <p:nvGrpSpPr>
            <p:cNvPr id="11" name="Group 3">
              <a:extLst>
                <a:ext uri="{FF2B5EF4-FFF2-40B4-BE49-F238E27FC236}">
                  <a16:creationId xmlns:a16="http://schemas.microsoft.com/office/drawing/2014/main" id="{120F2336-73D9-66CE-52B9-DA43ABEC93CC}"/>
                </a:ext>
              </a:extLst>
            </p:cNvPr>
            <p:cNvGrpSpPr/>
            <p:nvPr/>
          </p:nvGrpSpPr>
          <p:grpSpPr>
            <a:xfrm>
              <a:off x="2836026" y="1939350"/>
              <a:ext cx="3624238" cy="958270"/>
              <a:chOff x="0" y="0"/>
              <a:chExt cx="3210117" cy="848774"/>
            </a:xfrm>
          </p:grpSpPr>
          <p:sp>
            <p:nvSpPr>
              <p:cNvPr id="13" name="Freeform 4">
                <a:extLst>
                  <a:ext uri="{FF2B5EF4-FFF2-40B4-BE49-F238E27FC236}">
                    <a16:creationId xmlns:a16="http://schemas.microsoft.com/office/drawing/2014/main" id="{1549E674-9971-F77D-8B43-378E218B755E}"/>
                  </a:ext>
                </a:extLst>
              </p:cNvPr>
              <p:cNvSpPr/>
              <p:nvPr/>
            </p:nvSpPr>
            <p:spPr>
              <a:xfrm>
                <a:off x="0" y="0"/>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46E16"/>
              </a:solidFill>
            </p:spPr>
            <p:txBody>
              <a:bodyPr/>
              <a:lstStyle/>
              <a:p>
                <a:endParaRPr lang="en-US" dirty="0"/>
              </a:p>
            </p:txBody>
          </p:sp>
        </p:grpSp>
        <p:sp>
          <p:nvSpPr>
            <p:cNvPr id="12" name="Hộp Văn bản 11">
              <a:extLst>
                <a:ext uri="{FF2B5EF4-FFF2-40B4-BE49-F238E27FC236}">
                  <a16:creationId xmlns:a16="http://schemas.microsoft.com/office/drawing/2014/main" id="{7253D2E0-A868-B526-D88A-FDC5A6D02825}"/>
                </a:ext>
              </a:extLst>
            </p:cNvPr>
            <p:cNvSpPr txBox="1"/>
            <p:nvPr/>
          </p:nvSpPr>
          <p:spPr>
            <a:xfrm>
              <a:off x="3618732" y="2064542"/>
              <a:ext cx="1981200"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pSp>
      <p:graphicFrame>
        <p:nvGraphicFramePr>
          <p:cNvPr id="9" name="Table 8">
            <a:extLst>
              <a:ext uri="{FF2B5EF4-FFF2-40B4-BE49-F238E27FC236}">
                <a16:creationId xmlns:a16="http://schemas.microsoft.com/office/drawing/2014/main" id="{28518F12-CD20-5025-59CC-82A183D4D9B9}"/>
              </a:ext>
            </a:extLst>
          </p:cNvPr>
          <p:cNvGraphicFramePr>
            <a:graphicFrameLocks noGrp="1"/>
          </p:cNvGraphicFramePr>
          <p:nvPr>
            <p:extLst>
              <p:ext uri="{D42A27DB-BD31-4B8C-83A1-F6EECF244321}">
                <p14:modId xmlns:p14="http://schemas.microsoft.com/office/powerpoint/2010/main" val="2178616393"/>
              </p:ext>
            </p:extLst>
          </p:nvPr>
        </p:nvGraphicFramePr>
        <p:xfrm>
          <a:off x="2700008" y="3197487"/>
          <a:ext cx="12887983" cy="1602868"/>
        </p:xfrm>
        <a:graphic>
          <a:graphicData uri="http://schemas.openxmlformats.org/drawingml/2006/table">
            <a:tbl>
              <a:tblPr bandRow="1">
                <a:tableStyleId>{5940675A-B579-460E-94D1-54222C63F5DA}</a:tableStyleId>
              </a:tblPr>
              <a:tblGrid>
                <a:gridCol w="3383429">
                  <a:extLst>
                    <a:ext uri="{9D8B030D-6E8A-4147-A177-3AD203B41FA5}">
                      <a16:colId xmlns:a16="http://schemas.microsoft.com/office/drawing/2014/main" val="140270701"/>
                    </a:ext>
                  </a:extLst>
                </a:gridCol>
                <a:gridCol w="1828800">
                  <a:extLst>
                    <a:ext uri="{9D8B030D-6E8A-4147-A177-3AD203B41FA5}">
                      <a16:colId xmlns:a16="http://schemas.microsoft.com/office/drawing/2014/main" val="3735482727"/>
                    </a:ext>
                  </a:extLst>
                </a:gridCol>
                <a:gridCol w="1981200">
                  <a:extLst>
                    <a:ext uri="{9D8B030D-6E8A-4147-A177-3AD203B41FA5}">
                      <a16:colId xmlns:a16="http://schemas.microsoft.com/office/drawing/2014/main" val="2680008830"/>
                    </a:ext>
                  </a:extLst>
                </a:gridCol>
                <a:gridCol w="1828800">
                  <a:extLst>
                    <a:ext uri="{9D8B030D-6E8A-4147-A177-3AD203B41FA5}">
                      <a16:colId xmlns:a16="http://schemas.microsoft.com/office/drawing/2014/main" val="1709154569"/>
                    </a:ext>
                  </a:extLst>
                </a:gridCol>
                <a:gridCol w="1905000">
                  <a:extLst>
                    <a:ext uri="{9D8B030D-6E8A-4147-A177-3AD203B41FA5}">
                      <a16:colId xmlns:a16="http://schemas.microsoft.com/office/drawing/2014/main" val="2440844440"/>
                    </a:ext>
                  </a:extLst>
                </a:gridCol>
                <a:gridCol w="1960754">
                  <a:extLst>
                    <a:ext uri="{9D8B030D-6E8A-4147-A177-3AD203B41FA5}">
                      <a16:colId xmlns:a16="http://schemas.microsoft.com/office/drawing/2014/main" val="2940253990"/>
                    </a:ext>
                  </a:extLst>
                </a:gridCol>
              </a:tblGrid>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Năm</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2016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2019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2813153"/>
                  </a:ext>
                </a:extLst>
              </a:tr>
              <a:tr h="0">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Số vụ TNGT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ABB17"/>
                    </a:solidFill>
                  </a:tcP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21589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20080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18736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a:effectLst/>
                          <a:latin typeface="Arial" panose="020B0604020202020204" pitchFamily="34" charset="0"/>
                          <a:cs typeface="Arial" panose="020B0604020202020204" pitchFamily="34" charset="0"/>
                        </a:rPr>
                        <a:t>17621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800"/>
                        </a:spcAft>
                      </a:pPr>
                      <a:r>
                        <a:rPr lang="nl-NL" sz="4000" dirty="0">
                          <a:effectLst/>
                          <a:latin typeface="Arial" panose="020B0604020202020204" pitchFamily="34" charset="0"/>
                          <a:cs typeface="Arial" panose="020B0604020202020204" pitchFamily="34" charset="0"/>
                        </a:rPr>
                        <a:t>14510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985980435"/>
                  </a:ext>
                </a:extLst>
              </a:tr>
            </a:tbl>
          </a:graphicData>
        </a:graphic>
      </p:graphicFrame>
      <p:sp>
        <p:nvSpPr>
          <p:cNvPr id="14" name="TextBox 13">
            <a:extLst>
              <a:ext uri="{FF2B5EF4-FFF2-40B4-BE49-F238E27FC236}">
                <a16:creationId xmlns:a16="http://schemas.microsoft.com/office/drawing/2014/main" id="{98D7853B-12D7-F26D-2AB4-7BB3E3E722FC}"/>
              </a:ext>
            </a:extLst>
          </p:cNvPr>
          <p:cNvSpPr txBox="1"/>
          <p:nvPr/>
        </p:nvSpPr>
        <p:spPr>
          <a:xfrm>
            <a:off x="1524000" y="3271392"/>
            <a:ext cx="100326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
        <p:nvSpPr>
          <p:cNvPr id="20" name="TextBox 19">
            <a:extLst>
              <a:ext uri="{FF2B5EF4-FFF2-40B4-BE49-F238E27FC236}">
                <a16:creationId xmlns:a16="http://schemas.microsoft.com/office/drawing/2014/main" id="{BB6CB8EA-6172-F11E-8983-92A97F64D704}"/>
              </a:ext>
            </a:extLst>
          </p:cNvPr>
          <p:cNvSpPr txBox="1"/>
          <p:nvPr/>
        </p:nvSpPr>
        <p:spPr>
          <a:xfrm>
            <a:off x="1623375" y="6118619"/>
            <a:ext cx="1409419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giai đoạn trên, năm 2016 có số vụ tai nạn giao thông nhiều nhất với 21589 vụ.</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236843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518225" y="-668273"/>
            <a:ext cx="2561540" cy="26441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8139092"/>
            <a:ext cx="3394866" cy="30121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6935498" y="7725284"/>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5544800" y="-438747"/>
            <a:ext cx="2900104" cy="283828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2029363" y="4450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0D8842-C75A-945E-EFC7-F7E8BBAA7FDB}"/>
                  </a:ext>
                </a:extLst>
              </p:cNvPr>
              <p:cNvSpPr txBox="1"/>
              <p:nvPr/>
            </p:nvSpPr>
            <p:spPr>
              <a:xfrm>
                <a:off x="2202172" y="1557815"/>
                <a:ext cx="13883656" cy="7560724"/>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Tỉ số phần trăm của số vụ tai nạn giao thông năm 2019 và số vụ tai nạn giao thông năm 2018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effectLst/>
                              <a:latin typeface="Cambria Math" panose="02040503050406030204" pitchFamily="18" charset="0"/>
                              <a:ea typeface="Cambria Math" panose="02040503050406030204" pitchFamily="18" charset="0"/>
                              <a:cs typeface="Cambria Math" panose="02040503050406030204" pitchFamily="18" charset="0"/>
                            </a:rPr>
                            <m:t>17621.100</m:t>
                          </m:r>
                        </m:num>
                        <m:den>
                          <m:r>
                            <a:rPr lang="nl-NL" sz="4000" i="1">
                              <a:effectLst/>
                              <a:latin typeface="Cambria Math" panose="02040503050406030204" pitchFamily="18" charset="0"/>
                              <a:ea typeface="Cambria Math" panose="02040503050406030204" pitchFamily="18" charset="0"/>
                              <a:cs typeface="Cambria Math" panose="02040503050406030204" pitchFamily="18" charset="0"/>
                            </a:rPr>
                            <m:t>18736</m:t>
                          </m:r>
                        </m:den>
                      </m:f>
                      <m:r>
                        <a:rPr lang="nl-NL" sz="4000" i="1">
                          <a:effectLst/>
                          <a:latin typeface="Cambria Math" panose="02040503050406030204" pitchFamily="18" charset="0"/>
                          <a:ea typeface="Cambria Math" panose="02040503050406030204" pitchFamily="18" charset="0"/>
                          <a:cs typeface="Cambria Math" panose="02040503050406030204" pitchFamily="18" charset="0"/>
                        </a:rPr>
                        <m:t>%≈94%</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Vậy số vụ tai nạn giao thông năm 2019 đã giảm khoảng 100% - 94% = 6% so với năm 2018.</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vụ tai nạn giao thông ở nước ta liên tục giảm trong giai đoạn từ năm 2016 đến năm 2020.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C80D8842-C75A-945E-EFC7-F7E8BBAA7FDB}"/>
                  </a:ext>
                </a:extLst>
              </p:cNvPr>
              <p:cNvSpPr txBox="1">
                <a:spLocks noRot="1" noChangeAspect="1" noMove="1" noResize="1" noEditPoints="1" noAdjustHandles="1" noChangeArrowheads="1" noChangeShapeType="1" noTextEdit="1"/>
              </p:cNvSpPr>
              <p:nvPr/>
            </p:nvSpPr>
            <p:spPr>
              <a:xfrm>
                <a:off x="2202172" y="1557815"/>
                <a:ext cx="13883656" cy="7560724"/>
              </a:xfrm>
              <a:prstGeom prst="rect">
                <a:avLst/>
              </a:prstGeom>
              <a:blipFill>
                <a:blip r:embed="rId18"/>
                <a:stretch>
                  <a:fillRect l="-1536" r="-1536" b="-2500"/>
                </a:stretch>
              </a:blipFill>
            </p:spPr>
            <p:txBody>
              <a:bodyPr/>
              <a:lstStyle/>
              <a:p>
                <a:r>
                  <a:rPr lang="en-US">
                    <a:noFill/>
                  </a:rPr>
                  <a:t> </a:t>
                </a:r>
              </a:p>
            </p:txBody>
          </p:sp>
        </mc:Fallback>
      </mc:AlternateContent>
    </p:spTree>
    <p:extLst>
      <p:ext uri="{BB962C8B-B14F-4D97-AF65-F5344CB8AC3E}">
        <p14:creationId xmlns:p14="http://schemas.microsoft.com/office/powerpoint/2010/main" val="35987564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3423632" y="445287"/>
            <a:ext cx="15080341"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3434" y="4359662"/>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3" name="Hộp Văn bản 2">
            <a:extLst>
              <a:ext uri="{FF2B5EF4-FFF2-40B4-BE49-F238E27FC236}">
                <a16:creationId xmlns:a16="http://schemas.microsoft.com/office/drawing/2014/main" id="{6FD0551A-50D0-F12A-6FDE-84EA6575492D}"/>
              </a:ext>
            </a:extLst>
          </p:cNvPr>
          <p:cNvSpPr txBox="1"/>
          <p:nvPr/>
        </p:nvSpPr>
        <p:spPr>
          <a:xfrm>
            <a:off x="5443109" y="1790700"/>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3532BF99-5864-3BED-509A-CAA47E8592D9}"/>
              </a:ext>
            </a:extLst>
          </p:cNvPr>
          <p:cNvSpPr txBox="1"/>
          <p:nvPr/>
        </p:nvSpPr>
        <p:spPr>
          <a:xfrm>
            <a:off x="5781012" y="3966411"/>
            <a:ext cx="10365580" cy="707886"/>
          </a:xfrm>
          <a:prstGeom prst="rect">
            <a:avLst/>
          </a:prstGeom>
          <a:noFill/>
        </p:spPr>
        <p:txBody>
          <a:bodyPr wrap="square">
            <a:spAutoFit/>
          </a:bodyPr>
          <a:lstStyle/>
          <a:p>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Ô</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góc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9" name="Hộp Văn bản 8">
            <a:extLst>
              <a:ext uri="{FF2B5EF4-FFF2-40B4-BE49-F238E27FC236}">
                <a16:creationId xmlns:a16="http://schemas.microsoft.com/office/drawing/2014/main" id="{A694DE7F-34D9-19F8-EB27-ECF8483BAF7F}"/>
              </a:ext>
            </a:extLst>
          </p:cNvPr>
          <p:cNvSpPr txBox="1"/>
          <p:nvPr/>
        </p:nvSpPr>
        <p:spPr>
          <a:xfrm>
            <a:off x="5781012" y="5607941"/>
            <a:ext cx="10365580" cy="901593"/>
          </a:xfrm>
          <a:prstGeom prst="rect">
            <a:avLst/>
          </a:prstGeom>
          <a:noFill/>
        </p:spPr>
        <p:txBody>
          <a:bodyPr wrap="square">
            <a:spAutoFit/>
          </a:bodyPr>
          <a:lstStyle/>
          <a:p>
            <a:pPr marL="0" marR="0" algn="just">
              <a:lnSpc>
                <a:spcPct val="150000"/>
              </a:lnSpc>
              <a:spcBef>
                <a:spcPts val="600"/>
              </a:spcBef>
              <a:spcAft>
                <a:spcPts val="600"/>
              </a:spcAft>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Hoàn thành các bài tập trong SBT.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A156A50B-F407-CB6A-D966-9274BF444677}"/>
              </a:ext>
            </a:extLst>
          </p:cNvPr>
          <p:cNvSpPr txBox="1"/>
          <p:nvPr/>
        </p:nvSpPr>
        <p:spPr>
          <a:xfrm>
            <a:off x="5781012" y="7264974"/>
            <a:ext cx="10365580" cy="901593"/>
          </a:xfrm>
          <a:prstGeom prst="rect">
            <a:avLst/>
          </a:prstGeom>
          <a:noFill/>
        </p:spPr>
        <p:txBody>
          <a:bodyPr wrap="square">
            <a:spAutoFit/>
          </a:bodyPr>
          <a:lstStyle/>
          <a:p>
            <a:pPr algn="just">
              <a:lnSpc>
                <a:spcPct val="150000"/>
              </a:lnSpc>
            </a:pPr>
            <a:r>
              <a:rPr lang="pt-B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bài mới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cuối</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i="1" dirty="0" err="1">
                <a:solidFill>
                  <a:srgbClr val="000000"/>
                </a:solidFill>
                <a:latin typeface="Arial" panose="020B0604020202020204" pitchFamily="34" charset="0"/>
                <a:ea typeface="Calibri" panose="020F0502020204030204" pitchFamily="34" charset="0"/>
                <a:cs typeface="Arial" panose="020B0604020202020204" pitchFamily="34" charset="0"/>
              </a:rPr>
              <a:t>chương</a:t>
            </a: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9" name="Đồ họa 18" descr="Genie Bottle outline">
            <a:extLst>
              <a:ext uri="{FF2B5EF4-FFF2-40B4-BE49-F238E27FC236}">
                <a16:creationId xmlns:a16="http://schemas.microsoft.com/office/drawing/2014/main" id="{56F0FFA0-0F68-2C9A-F712-0E2A217401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25149" y="3478645"/>
            <a:ext cx="1393438" cy="1393438"/>
          </a:xfrm>
          <a:prstGeom prst="rect">
            <a:avLst/>
          </a:prstGeom>
        </p:spPr>
      </p:pic>
      <p:pic>
        <p:nvPicPr>
          <p:cNvPr id="20" name="Đồ họa 19" descr="Genie Bottle outline">
            <a:extLst>
              <a:ext uri="{FF2B5EF4-FFF2-40B4-BE49-F238E27FC236}">
                <a16:creationId xmlns:a16="http://schemas.microsoft.com/office/drawing/2014/main" id="{14C563E7-F1E2-B638-A245-032649B016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5368323"/>
            <a:ext cx="1393438" cy="1393438"/>
          </a:xfrm>
          <a:prstGeom prst="rect">
            <a:avLst/>
          </a:prstGeom>
        </p:spPr>
      </p:pic>
      <p:pic>
        <p:nvPicPr>
          <p:cNvPr id="21" name="Đồ họa 20" descr="Genie Bottle outline">
            <a:extLst>
              <a:ext uri="{FF2B5EF4-FFF2-40B4-BE49-F238E27FC236}">
                <a16:creationId xmlns:a16="http://schemas.microsoft.com/office/drawing/2014/main" id="{41424F33-45F8-FC8A-13F1-633AD56DBB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0890" y="7539709"/>
            <a:ext cx="1393438" cy="1393438"/>
          </a:xfrm>
          <a:prstGeom prst="rect">
            <a:avLst/>
          </a:prstGeom>
        </p:spPr>
      </p:pic>
    </p:spTree>
    <p:extLst>
      <p:ext uri="{BB962C8B-B14F-4D97-AF65-F5344CB8AC3E}">
        <p14:creationId xmlns:p14="http://schemas.microsoft.com/office/powerpoint/2010/main" val="425424784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image35.png">
            <a:extLst>
              <a:ext uri="{FF2B5EF4-FFF2-40B4-BE49-F238E27FC236}">
                <a16:creationId xmlns:a16="http://schemas.microsoft.com/office/drawing/2014/main" id="{E30140D2-6540-B10A-37BC-72D8F855A56B}"/>
              </a:ext>
            </a:extLst>
          </p:cNvPr>
          <p:cNvPicPr/>
          <p:nvPr/>
        </p:nvPicPr>
        <p:blipFill rotWithShape="1">
          <a:blip r:embed="rId2"/>
          <a:srcRect l="11785" t="3355" r="11649" b="2965"/>
          <a:stretch/>
        </p:blipFill>
        <p:spPr>
          <a:xfrm>
            <a:off x="2250111" y="2884296"/>
            <a:ext cx="5387019" cy="4680712"/>
          </a:xfrm>
          <a:prstGeom prst="flowChartConnector">
            <a:avLst/>
          </a:prstGeom>
          <a:ln/>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152400" y="5748221"/>
            <a:ext cx="5096021" cy="4555108"/>
          </a:xfrm>
          <a:prstGeom prst="rect">
            <a:avLst/>
          </a:prstGeom>
        </p:spPr>
      </p:pic>
      <p:grpSp>
        <p:nvGrpSpPr>
          <p:cNvPr id="4" name="Group 4"/>
          <p:cNvGrpSpPr/>
          <p:nvPr/>
        </p:nvGrpSpPr>
        <p:grpSpPr>
          <a:xfrm>
            <a:off x="3315851" y="8785763"/>
            <a:ext cx="10185638" cy="4777098"/>
            <a:chOff x="0" y="0"/>
            <a:chExt cx="3290570" cy="3295650"/>
          </a:xfrm>
        </p:grpSpPr>
        <p:sp>
          <p:nvSpPr>
            <p:cNvPr id="5" name="Freeform 5"/>
            <p:cNvSpPr/>
            <p:nvPr/>
          </p:nvSpPr>
          <p:spPr>
            <a:xfrm>
              <a:off x="0" y="0"/>
              <a:ext cx="3623121" cy="1492333"/>
            </a:xfrm>
            <a:custGeom>
              <a:avLst/>
              <a:gdLst/>
              <a:ahLst/>
              <a:cxnLst/>
              <a:rect l="l" t="t" r="r" b="b"/>
              <a:pathLst>
                <a:path w="3623121" h="1492333">
                  <a:moveTo>
                    <a:pt x="3623121" y="5239"/>
                  </a:moveTo>
                  <a:lnTo>
                    <a:pt x="0" y="5239"/>
                  </a:lnTo>
                  <a:lnTo>
                    <a:pt x="0" y="0"/>
                  </a:lnTo>
                  <a:lnTo>
                    <a:pt x="3623121" y="0"/>
                  </a:lnTo>
                  <a:lnTo>
                    <a:pt x="3623121" y="5239"/>
                  </a:lnTo>
                  <a:close/>
                  <a:moveTo>
                    <a:pt x="3623121" y="212161"/>
                  </a:moveTo>
                  <a:lnTo>
                    <a:pt x="0" y="212161"/>
                  </a:lnTo>
                  <a:lnTo>
                    <a:pt x="0" y="217400"/>
                  </a:lnTo>
                  <a:lnTo>
                    <a:pt x="3623121" y="217400"/>
                  </a:lnTo>
                  <a:lnTo>
                    <a:pt x="3623121" y="212161"/>
                  </a:lnTo>
                  <a:close/>
                  <a:moveTo>
                    <a:pt x="3623121" y="424978"/>
                  </a:moveTo>
                  <a:lnTo>
                    <a:pt x="0" y="424978"/>
                  </a:lnTo>
                  <a:lnTo>
                    <a:pt x="0" y="430216"/>
                  </a:lnTo>
                  <a:lnTo>
                    <a:pt x="3623121" y="430216"/>
                  </a:lnTo>
                  <a:lnTo>
                    <a:pt x="3623121" y="424978"/>
                  </a:lnTo>
                  <a:close/>
                  <a:moveTo>
                    <a:pt x="3623121" y="637139"/>
                  </a:moveTo>
                  <a:lnTo>
                    <a:pt x="0" y="637139"/>
                  </a:lnTo>
                  <a:lnTo>
                    <a:pt x="0" y="642378"/>
                  </a:lnTo>
                  <a:lnTo>
                    <a:pt x="3623121" y="642378"/>
                  </a:lnTo>
                  <a:lnTo>
                    <a:pt x="3623121" y="637139"/>
                  </a:lnTo>
                  <a:close/>
                  <a:moveTo>
                    <a:pt x="3623121" y="849300"/>
                  </a:moveTo>
                  <a:lnTo>
                    <a:pt x="0" y="849300"/>
                  </a:lnTo>
                  <a:lnTo>
                    <a:pt x="0" y="854539"/>
                  </a:lnTo>
                  <a:lnTo>
                    <a:pt x="3623121" y="854539"/>
                  </a:lnTo>
                  <a:lnTo>
                    <a:pt x="3623121" y="849300"/>
                  </a:lnTo>
                  <a:close/>
                  <a:moveTo>
                    <a:pt x="3623121" y="1062116"/>
                  </a:moveTo>
                  <a:lnTo>
                    <a:pt x="0" y="1062116"/>
                  </a:lnTo>
                  <a:lnTo>
                    <a:pt x="0" y="1067355"/>
                  </a:lnTo>
                  <a:lnTo>
                    <a:pt x="3623121" y="1067355"/>
                  </a:lnTo>
                  <a:lnTo>
                    <a:pt x="3623121" y="1062116"/>
                  </a:lnTo>
                  <a:close/>
                  <a:moveTo>
                    <a:pt x="3623121" y="1274278"/>
                  </a:moveTo>
                  <a:lnTo>
                    <a:pt x="0" y="1274278"/>
                  </a:lnTo>
                  <a:lnTo>
                    <a:pt x="0" y="1279516"/>
                  </a:lnTo>
                  <a:lnTo>
                    <a:pt x="3623121" y="1279516"/>
                  </a:lnTo>
                  <a:lnTo>
                    <a:pt x="3623121" y="1274278"/>
                  </a:lnTo>
                  <a:close/>
                  <a:moveTo>
                    <a:pt x="3623121" y="1487094"/>
                  </a:moveTo>
                  <a:lnTo>
                    <a:pt x="0" y="1487094"/>
                  </a:lnTo>
                  <a:lnTo>
                    <a:pt x="0" y="1492333"/>
                  </a:lnTo>
                  <a:lnTo>
                    <a:pt x="3623121" y="1492333"/>
                  </a:lnTo>
                  <a:lnTo>
                    <a:pt x="3623121" y="1487094"/>
                  </a:lnTo>
                  <a:close/>
                </a:path>
              </a:pathLst>
            </a:custGeom>
            <a:solidFill>
              <a:srgbClr val="F46E16">
                <a:alpha val="49804"/>
              </a:srgbClr>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802760" y="0"/>
            <a:ext cx="1472101" cy="31479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3308">
            <a:off x="16013973" y="8037487"/>
            <a:ext cx="2021662" cy="2228284"/>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516980" y="5143500"/>
            <a:ext cx="859735" cy="803852"/>
          </a:xfrm>
          <a:prstGeom prst="rect">
            <a:avLst/>
          </a:prstGeom>
        </p:spPr>
      </p:pic>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94313">
            <a:off x="16817227" y="8501447"/>
            <a:ext cx="596989" cy="568632"/>
          </a:xfrm>
          <a:prstGeom prst="rect">
            <a:avLst/>
          </a:prstGeom>
        </p:spPr>
      </p:pic>
      <p:sp>
        <p:nvSpPr>
          <p:cNvPr id="11" name="TextBox 10">
            <a:extLst>
              <a:ext uri="{FF2B5EF4-FFF2-40B4-BE49-F238E27FC236}">
                <a16:creationId xmlns:a16="http://schemas.microsoft.com/office/drawing/2014/main" id="{45955261-0C62-DA20-C130-B69401F89E10}"/>
              </a:ext>
            </a:extLst>
          </p:cNvPr>
          <p:cNvSpPr txBox="1"/>
          <p:nvPr/>
        </p:nvSpPr>
        <p:spPr>
          <a:xfrm>
            <a:off x="2783485" y="383839"/>
            <a:ext cx="12307792" cy="1824923"/>
          </a:xfrm>
          <a:prstGeom prst="rect">
            <a:avLst/>
          </a:prstGeom>
          <a:noFill/>
        </p:spPr>
        <p:txBody>
          <a:bodyPr wrap="square">
            <a:spAutoFit/>
          </a:bodyPr>
          <a:lstStyle/>
          <a:p>
            <a:pPr marL="0" marR="0" algn="just">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2:</a:t>
            </a:r>
            <a:r>
              <a:rPr lang="nl-NL" sz="4000" dirty="0">
                <a:effectLst/>
                <a:latin typeface="Arial" panose="020B0604020202020204" pitchFamily="34" charset="0"/>
                <a:ea typeface="Times New Roman" panose="02020603050405020304" pitchFamily="18" charset="0"/>
                <a:cs typeface="Arial" panose="020B0604020202020204" pitchFamily="34" charset="0"/>
              </a:rPr>
              <a:t> Thông tin về sự yêu thích các môn học của 120 học sinh lớp 6 được cho dưới dạng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38C0A5C7-D00D-FE11-3008-E4E339D8C869}"/>
              </a:ext>
            </a:extLst>
          </p:cNvPr>
          <p:cNvSpPr txBox="1"/>
          <p:nvPr/>
        </p:nvSpPr>
        <p:spPr>
          <a:xfrm>
            <a:off x="8689224" y="2854357"/>
            <a:ext cx="8938076" cy="6415924"/>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học sinh thích môn Toán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36               B. 30                    C. 40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Có 30 học sinh thích môn: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A. Tiếng Việt</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B. Tiếng Anh</a:t>
            </a: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	C. Toán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6" name="Oval 25">
            <a:extLst>
              <a:ext uri="{FF2B5EF4-FFF2-40B4-BE49-F238E27FC236}">
                <a16:creationId xmlns:a16="http://schemas.microsoft.com/office/drawing/2014/main" id="{D0238F96-B411-BFCD-27B3-D1FF57D2F223}"/>
              </a:ext>
            </a:extLst>
          </p:cNvPr>
          <p:cNvSpPr/>
          <p:nvPr/>
        </p:nvSpPr>
        <p:spPr>
          <a:xfrm>
            <a:off x="8466159" y="4131934"/>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7" name="Oval 26">
            <a:extLst>
              <a:ext uri="{FF2B5EF4-FFF2-40B4-BE49-F238E27FC236}">
                <a16:creationId xmlns:a16="http://schemas.microsoft.com/office/drawing/2014/main" id="{EC963B9E-A39A-83B0-0F50-012A0C48A106}"/>
              </a:ext>
            </a:extLst>
          </p:cNvPr>
          <p:cNvSpPr/>
          <p:nvPr/>
        </p:nvSpPr>
        <p:spPr>
          <a:xfrm>
            <a:off x="9380559" y="6216858"/>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9" dur="500"/>
                                        <p:tgtEl>
                                          <p:spTgt spid="2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4" dur="500"/>
                                        <p:tgtEl>
                                          <p:spTgt spid="2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49" dur="500"/>
                                        <p:tgtEl>
                                          <p:spTgt spid="2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54" dur="500"/>
                                        <p:tgtEl>
                                          <p:spTgt spid="2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6406"/>
          <a:stretch>
            <a:fillRect/>
          </a:stretch>
        </p:blipFill>
        <p:spPr>
          <a:xfrm>
            <a:off x="2640603" y="-2186861"/>
            <a:ext cx="13006793" cy="1040454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816710" y="8480147"/>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226189" y="2439963"/>
            <a:ext cx="906118" cy="1529312"/>
          </a:xfrm>
          <a:prstGeom prst="rect">
            <a:avLst/>
          </a:prstGeom>
        </p:spPr>
      </p:pic>
      <p:pic>
        <p:nvPicPr>
          <p:cNvPr id="5" name="Picture 15">
            <a:extLst>
              <a:ext uri="{FF2B5EF4-FFF2-40B4-BE49-F238E27FC236}">
                <a16:creationId xmlns:a16="http://schemas.microsoft.com/office/drawing/2014/main" id="{DF055D44-D0A3-8A69-9B4A-57E2FF237B4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962778">
            <a:off x="13938382" y="7430438"/>
            <a:ext cx="3613232" cy="3423537"/>
          </a:xfrm>
          <a:prstGeom prst="rect">
            <a:avLst/>
          </a:prstGeom>
        </p:spPr>
      </p:pic>
      <p:pic>
        <p:nvPicPr>
          <p:cNvPr id="6" name="Picture 21">
            <a:extLst>
              <a:ext uri="{FF2B5EF4-FFF2-40B4-BE49-F238E27FC236}">
                <a16:creationId xmlns:a16="http://schemas.microsoft.com/office/drawing/2014/main" id="{25263710-2D12-F268-0CFD-5E756FF6A94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629658">
            <a:off x="502081" y="9208166"/>
            <a:ext cx="2125827" cy="1240710"/>
          </a:xfrm>
          <a:prstGeom prst="rect">
            <a:avLst/>
          </a:prstGeom>
        </p:spPr>
      </p:pic>
      <p:pic>
        <p:nvPicPr>
          <p:cNvPr id="7" name="Picture 22">
            <a:extLst>
              <a:ext uri="{FF2B5EF4-FFF2-40B4-BE49-F238E27FC236}">
                <a16:creationId xmlns:a16="http://schemas.microsoft.com/office/drawing/2014/main" id="{99648A90-04E5-802B-5631-4726558FEF9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35844"/>
          <a:stretch>
            <a:fillRect/>
          </a:stretch>
        </p:blipFill>
        <p:spPr>
          <a:xfrm rot="-9059590">
            <a:off x="-496506" y="7634348"/>
            <a:ext cx="2644675" cy="831952"/>
          </a:xfrm>
          <a:prstGeom prst="rect">
            <a:avLst/>
          </a:prstGeom>
        </p:spPr>
      </p:pic>
      <p:sp>
        <p:nvSpPr>
          <p:cNvPr id="14" name="Hộp Văn bản 13">
            <a:extLst>
              <a:ext uri="{FF2B5EF4-FFF2-40B4-BE49-F238E27FC236}">
                <a16:creationId xmlns:a16="http://schemas.microsoft.com/office/drawing/2014/main" id="{E92C1F30-377E-D249-6BD9-71C376017100}"/>
              </a:ext>
            </a:extLst>
          </p:cNvPr>
          <p:cNvSpPr txBox="1"/>
          <p:nvPr/>
        </p:nvSpPr>
        <p:spPr>
          <a:xfrm>
            <a:off x="3276599" y="3627211"/>
            <a:ext cx="117348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SAU</a:t>
            </a:r>
          </a:p>
        </p:txBody>
      </p:sp>
    </p:spTree>
    <p:extLst>
      <p:ext uri="{BB962C8B-B14F-4D97-AF65-F5344CB8AC3E}">
        <p14:creationId xmlns:p14="http://schemas.microsoft.com/office/powerpoint/2010/main" val="305169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716000" y="8953500"/>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6013401" y="2814333"/>
            <a:ext cx="786511" cy="1327444"/>
          </a:xfrm>
          <a:prstGeom prst="rect">
            <a:avLst/>
          </a:prstGeom>
        </p:spPr>
      </p:pic>
      <p:grpSp>
        <p:nvGrpSpPr>
          <p:cNvPr id="31" name="Nhóm 30">
            <a:extLst>
              <a:ext uri="{FF2B5EF4-FFF2-40B4-BE49-F238E27FC236}">
                <a16:creationId xmlns:a16="http://schemas.microsoft.com/office/drawing/2014/main" id="{CB7AB74C-2838-4AD3-2D76-13EC40A784AE}"/>
              </a:ext>
            </a:extLst>
          </p:cNvPr>
          <p:cNvGrpSpPr/>
          <p:nvPr/>
        </p:nvGrpSpPr>
        <p:grpSpPr>
          <a:xfrm>
            <a:off x="1178074" y="685488"/>
            <a:ext cx="15931851" cy="8913351"/>
            <a:chOff x="1852769" y="3297513"/>
            <a:chExt cx="13704846" cy="5948638"/>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81344" y="3297513"/>
              <a:ext cx="4625318" cy="2538293"/>
            </a:xfrm>
            <a:prstGeom prst="rect">
              <a:avLst/>
            </a:prstGeom>
          </p:spPr>
        </p:pic>
        <p:pic>
          <p:nvPicPr>
            <p:cNvPr id="23" name="Picture 13">
              <a:extLst>
                <a:ext uri="{FF2B5EF4-FFF2-40B4-BE49-F238E27FC236}">
                  <a16:creationId xmlns:a16="http://schemas.microsoft.com/office/drawing/2014/main" id="{D89E19EE-2AB0-5CAB-9FBF-32B319781E9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406820" y="3297514"/>
              <a:ext cx="4625318" cy="2538293"/>
            </a:xfrm>
            <a:prstGeom prst="rect">
              <a:avLst/>
            </a:prstGeom>
          </p:spPr>
        </p:pic>
        <p:pic>
          <p:nvPicPr>
            <p:cNvPr id="24" name="Picture 13">
              <a:extLst>
                <a:ext uri="{FF2B5EF4-FFF2-40B4-BE49-F238E27FC236}">
                  <a16:creationId xmlns:a16="http://schemas.microsoft.com/office/drawing/2014/main" id="{F467BC8A-3ECF-309C-E792-EEFE2F2421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32297" y="3311801"/>
              <a:ext cx="4625318" cy="2538293"/>
            </a:xfrm>
            <a:prstGeom prst="rect">
              <a:avLst/>
            </a:prstGeom>
          </p:spPr>
        </p:pic>
        <p:pic>
          <p:nvPicPr>
            <p:cNvPr id="25" name="Picture 13">
              <a:extLst>
                <a:ext uri="{FF2B5EF4-FFF2-40B4-BE49-F238E27FC236}">
                  <a16:creationId xmlns:a16="http://schemas.microsoft.com/office/drawing/2014/main" id="{6B26BF8D-41F6-6AEC-AA45-1E8FDA44AE3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7531" y="5271547"/>
              <a:ext cx="4625318" cy="2538293"/>
            </a:xfrm>
            <a:prstGeom prst="rect">
              <a:avLst/>
            </a:prstGeom>
          </p:spPr>
        </p:pic>
        <p:pic>
          <p:nvPicPr>
            <p:cNvPr id="26" name="Picture 13">
              <a:extLst>
                <a:ext uri="{FF2B5EF4-FFF2-40B4-BE49-F238E27FC236}">
                  <a16:creationId xmlns:a16="http://schemas.microsoft.com/office/drawing/2014/main" id="{B868EE00-8A08-A237-F5E3-DF27C70059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83007" y="5271546"/>
              <a:ext cx="4625318" cy="2538293"/>
            </a:xfrm>
            <a:prstGeom prst="rect">
              <a:avLst/>
            </a:prstGeom>
          </p:spPr>
        </p:pic>
        <p:pic>
          <p:nvPicPr>
            <p:cNvPr id="27" name="Picture 13">
              <a:extLst>
                <a:ext uri="{FF2B5EF4-FFF2-40B4-BE49-F238E27FC236}">
                  <a16:creationId xmlns:a16="http://schemas.microsoft.com/office/drawing/2014/main" id="{4FFCCBED-427E-7582-37F0-49E883D0A3F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8484" y="5285833"/>
              <a:ext cx="4625318" cy="2538293"/>
            </a:xfrm>
            <a:prstGeom prst="rect">
              <a:avLst/>
            </a:prstGeom>
          </p:spPr>
        </p:pic>
        <p:pic>
          <p:nvPicPr>
            <p:cNvPr id="28" name="Picture 13">
              <a:extLst>
                <a:ext uri="{FF2B5EF4-FFF2-40B4-BE49-F238E27FC236}">
                  <a16:creationId xmlns:a16="http://schemas.microsoft.com/office/drawing/2014/main" id="{6FC48557-9A19-81CC-EA72-6188985312A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852769" y="6693570"/>
              <a:ext cx="4625318" cy="2538293"/>
            </a:xfrm>
            <a:prstGeom prst="rect">
              <a:avLst/>
            </a:prstGeom>
          </p:spPr>
        </p:pic>
        <p:pic>
          <p:nvPicPr>
            <p:cNvPr id="29" name="Picture 13">
              <a:extLst>
                <a:ext uri="{FF2B5EF4-FFF2-40B4-BE49-F238E27FC236}">
                  <a16:creationId xmlns:a16="http://schemas.microsoft.com/office/drawing/2014/main" id="{414F91A6-A181-83E3-7501-4F6D5FD1602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6378244" y="6693571"/>
              <a:ext cx="4625318" cy="2538293"/>
            </a:xfrm>
            <a:prstGeom prst="rect">
              <a:avLst/>
            </a:prstGeom>
          </p:spPr>
        </p:pic>
        <p:pic>
          <p:nvPicPr>
            <p:cNvPr id="30" name="Picture 13">
              <a:extLst>
                <a:ext uri="{FF2B5EF4-FFF2-40B4-BE49-F238E27FC236}">
                  <a16:creationId xmlns:a16="http://schemas.microsoft.com/office/drawing/2014/main" id="{2A5D20FE-9DBD-791C-715E-C23CD7A74B7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0903721" y="6707858"/>
              <a:ext cx="4625318" cy="2538293"/>
            </a:xfrm>
            <a:prstGeom prst="rect">
              <a:avLst/>
            </a:prstGeom>
          </p:spPr>
        </p:pic>
      </p:grpSp>
      <p:sp>
        <p:nvSpPr>
          <p:cNvPr id="11" name="TextBox 10">
            <a:extLst>
              <a:ext uri="{FF2B5EF4-FFF2-40B4-BE49-F238E27FC236}">
                <a16:creationId xmlns:a16="http://schemas.microsoft.com/office/drawing/2014/main" id="{47F4336C-42F6-E6B5-58EC-AFD0209EEEE3}"/>
              </a:ext>
            </a:extLst>
          </p:cNvPr>
          <p:cNvSpPr txBox="1"/>
          <p:nvPr/>
        </p:nvSpPr>
        <p:spPr>
          <a:xfrm>
            <a:off x="4214303" y="1344679"/>
            <a:ext cx="9826170" cy="901593"/>
          </a:xfrm>
          <a:prstGeom prst="rect">
            <a:avLst/>
          </a:prstGeom>
          <a:noFill/>
        </p:spPr>
        <p:txBody>
          <a:bodyPr wrap="square">
            <a:spAutoFit/>
          </a:bodyPr>
          <a:lstStyle/>
          <a:p>
            <a:pPr marL="0" marR="0">
              <a:lnSpc>
                <a:spcPct val="150000"/>
              </a:lnSpc>
              <a:spcBef>
                <a:spcPts val="60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Câu 3: </a:t>
            </a:r>
            <a:r>
              <a:rPr lang="nl-NL" sz="4000" dirty="0">
                <a:effectLst/>
                <a:latin typeface="Arial" panose="020B0604020202020204" pitchFamily="34" charset="0"/>
                <a:ea typeface="Times New Roman" panose="02020603050405020304" pitchFamily="18" charset="0"/>
                <a:cs typeface="Arial" panose="020B0604020202020204" pitchFamily="34" charset="0"/>
              </a:rPr>
              <a:t>Cho biểu đồ sau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30.png">
            <a:extLst>
              <a:ext uri="{FF2B5EF4-FFF2-40B4-BE49-F238E27FC236}">
                <a16:creationId xmlns:a16="http://schemas.microsoft.com/office/drawing/2014/main" id="{7C563815-D8A4-CB26-FC19-D49781CBBA98}"/>
              </a:ext>
            </a:extLst>
          </p:cNvPr>
          <p:cNvPicPr/>
          <p:nvPr/>
        </p:nvPicPr>
        <p:blipFill>
          <a:blip r:embed="rId20"/>
          <a:srcRect/>
          <a:stretch>
            <a:fillRect/>
          </a:stretch>
        </p:blipFill>
        <p:spPr>
          <a:xfrm>
            <a:off x="2656437" y="2569708"/>
            <a:ext cx="12975125" cy="6372613"/>
          </a:xfrm>
          <a:prstGeom prst="rect">
            <a:avLst/>
          </a:prstGeom>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02260" y="517270"/>
            <a:ext cx="1349370" cy="1927671"/>
          </a:xfrm>
          <a:prstGeom prst="rect">
            <a:avLst/>
          </a:prstGeom>
        </p:spPr>
      </p:pic>
      <p:grpSp>
        <p:nvGrpSpPr>
          <p:cNvPr id="14" name="Nhóm 13">
            <a:extLst>
              <a:ext uri="{FF2B5EF4-FFF2-40B4-BE49-F238E27FC236}">
                <a16:creationId xmlns:a16="http://schemas.microsoft.com/office/drawing/2014/main" id="{6C339BC5-7841-BBA9-9945-9818CD7F9327}"/>
              </a:ext>
            </a:extLst>
          </p:cNvPr>
          <p:cNvGrpSpPr/>
          <p:nvPr/>
        </p:nvGrpSpPr>
        <p:grpSpPr>
          <a:xfrm>
            <a:off x="1082989" y="1040134"/>
            <a:ext cx="15968641" cy="8729596"/>
            <a:chOff x="1030642" y="449604"/>
            <a:chExt cx="15968641" cy="8729596"/>
          </a:xfrm>
        </p:grpSpPr>
        <p:pic>
          <p:nvPicPr>
            <p:cNvPr id="12" name="Picture 2">
              <a:extLst>
                <a:ext uri="{FF2B5EF4-FFF2-40B4-BE49-F238E27FC236}">
                  <a16:creationId xmlns:a16="http://schemas.microsoft.com/office/drawing/2014/main" id="{BA042A70-A314-07A1-EA57-E639D7ABE1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1030642" y="717644"/>
              <a:ext cx="8093245" cy="8461556"/>
            </a:xfrm>
            <a:prstGeom prst="rect">
              <a:avLst/>
            </a:prstGeom>
          </p:spPr>
        </p:pic>
        <p:pic>
          <p:nvPicPr>
            <p:cNvPr id="13" name="Picture 3">
              <a:extLst>
                <a:ext uri="{FF2B5EF4-FFF2-40B4-BE49-F238E27FC236}">
                  <a16:creationId xmlns:a16="http://schemas.microsoft.com/office/drawing/2014/main" id="{CB557054-91AA-902A-CC49-0AF8F0ED82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3808"/>
            <a:stretch>
              <a:fillRect/>
            </a:stretch>
          </p:blipFill>
          <p:spPr>
            <a:xfrm rot="-118193">
              <a:off x="8906038" y="449604"/>
              <a:ext cx="8093245" cy="8461556"/>
            </a:xfrm>
            <a:prstGeom prst="rect">
              <a:avLst/>
            </a:prstGeom>
          </p:spPr>
        </p:pic>
      </p:grpSp>
      <p:pic>
        <p:nvPicPr>
          <p:cNvPr id="4"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1741" t="12332"/>
          <a:stretch>
            <a:fillRect/>
          </a:stretch>
        </p:blipFill>
        <p:spPr>
          <a:xfrm>
            <a:off x="-6930" y="-22499"/>
            <a:ext cx="2868052" cy="3084363"/>
          </a:xfrm>
          <a:prstGeom prst="rect">
            <a:avLst/>
          </a:prstGeom>
        </p:spPr>
      </p:pic>
      <p:sp>
        <p:nvSpPr>
          <p:cNvPr id="10" name="TextBox 9">
            <a:extLst>
              <a:ext uri="{FF2B5EF4-FFF2-40B4-BE49-F238E27FC236}">
                <a16:creationId xmlns:a16="http://schemas.microsoft.com/office/drawing/2014/main" id="{B7BD11A6-2D55-41CC-6597-2B0E2307F0C7}"/>
              </a:ext>
            </a:extLst>
          </p:cNvPr>
          <p:cNvSpPr txBox="1"/>
          <p:nvPr/>
        </p:nvSpPr>
        <p:spPr>
          <a:xfrm>
            <a:off x="4747273" y="3314700"/>
            <a:ext cx="9144000" cy="4210192"/>
          </a:xfrm>
          <a:prstGeom prst="rect">
            <a:avLst/>
          </a:prstGeom>
          <a:noFill/>
        </p:spPr>
        <p:txBody>
          <a:bodyPr wrap="square">
            <a:spAutoFit/>
          </a:bodyPr>
          <a:lstStyle/>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Lượng mưa cao nhất vào tháng: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6          B. 9                 C. 10.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Lượng mưa thấp nhất là:</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2          B. 4                   C. 9</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D9FB6343-D5DC-52C6-649E-ECD83DD961AA}"/>
              </a:ext>
            </a:extLst>
          </p:cNvPr>
          <p:cNvSpPr/>
          <p:nvPr/>
        </p:nvSpPr>
        <p:spPr>
          <a:xfrm>
            <a:off x="6836644" y="4509577"/>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5" name="Oval 14">
            <a:extLst>
              <a:ext uri="{FF2B5EF4-FFF2-40B4-BE49-F238E27FC236}">
                <a16:creationId xmlns:a16="http://schemas.microsoft.com/office/drawing/2014/main" id="{EBE65BBB-F3FC-DBDB-3C9F-2E14D795548D}"/>
              </a:ext>
            </a:extLst>
          </p:cNvPr>
          <p:cNvSpPr/>
          <p:nvPr/>
        </p:nvSpPr>
        <p:spPr>
          <a:xfrm>
            <a:off x="6836644" y="6691962"/>
            <a:ext cx="914400" cy="910219"/>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up)">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up)">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6040501" y="8801100"/>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46E16">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43333" y="102617"/>
            <a:ext cx="2804154" cy="289461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2244" y="6446242"/>
            <a:ext cx="4074930" cy="361557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22480">
            <a:off x="15673958" y="6806640"/>
            <a:ext cx="2324706" cy="340050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2376"/>
          <a:stretch>
            <a:fillRect/>
          </a:stretch>
        </p:blipFill>
        <p:spPr>
          <a:xfrm>
            <a:off x="14857074" y="-246980"/>
            <a:ext cx="3351412" cy="327997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99684">
            <a:off x="3101898" y="635574"/>
            <a:ext cx="1958314" cy="6409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05585">
            <a:off x="14074208" y="8563289"/>
            <a:ext cx="756373" cy="127657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4396" y="6016045"/>
            <a:ext cx="1006913" cy="941464"/>
          </a:xfrm>
          <a:prstGeom prst="rect">
            <a:avLst/>
          </a:prstGeom>
        </p:spPr>
      </p:pic>
      <p:sp>
        <p:nvSpPr>
          <p:cNvPr id="22" name="Hộp Văn bản 21">
            <a:extLst>
              <a:ext uri="{FF2B5EF4-FFF2-40B4-BE49-F238E27FC236}">
                <a16:creationId xmlns:a16="http://schemas.microsoft.com/office/drawing/2014/main" id="{4503D02A-8942-BBD2-6D6E-148F81F53DDA}"/>
              </a:ext>
            </a:extLst>
          </p:cNvPr>
          <p:cNvSpPr txBox="1"/>
          <p:nvPr/>
        </p:nvSpPr>
        <p:spPr>
          <a:xfrm>
            <a:off x="2510096" y="3468522"/>
            <a:ext cx="13258800" cy="2034596"/>
          </a:xfrm>
          <a:prstGeom prst="rect">
            <a:avLst/>
          </a:prstGeom>
          <a:noFill/>
        </p:spPr>
        <p:txBody>
          <a:bodyPr wrap="square" rtlCol="0">
            <a:spAutoFit/>
          </a:bodyPr>
          <a:lstStyle/>
          <a:p>
            <a:pPr algn="ctr">
              <a:lnSpc>
                <a:spcPct val="150000"/>
              </a:lnSpc>
            </a:pPr>
            <a:r>
              <a:rPr lang="en-US" sz="9600" b="1" dirty="0">
                <a:latin typeface="Arial" panose="020B0604020202020204" pitchFamily="34" charset="0"/>
                <a:cs typeface="Arial" panose="020B0604020202020204" pitchFamily="34" charset="0"/>
              </a:rPr>
              <a:t>LUYỆN TẬP CHUNG</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E2E4094E-FCF9-971C-8C45-50D73D9A1D11}"/>
              </a:ext>
            </a:extLst>
          </p:cNvPr>
          <p:cNvGrpSpPr/>
          <p:nvPr/>
        </p:nvGrpSpPr>
        <p:grpSpPr>
          <a:xfrm>
            <a:off x="1159679" y="266700"/>
            <a:ext cx="15968641" cy="9643996"/>
            <a:chOff x="1138095" y="1587285"/>
            <a:chExt cx="15968641" cy="8729596"/>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846432" y="1239590"/>
            <a:ext cx="6200011" cy="958270"/>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25" y="1705501"/>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095544" y="9999046"/>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ABB17"/>
            </a:solidFill>
          </p:spPr>
        </p:sp>
      </p:grpSp>
      <p:sp>
        <p:nvSpPr>
          <p:cNvPr id="26" name="Hình Bầu dục 25">
            <a:extLst>
              <a:ext uri="{FF2B5EF4-FFF2-40B4-BE49-F238E27FC236}">
                <a16:creationId xmlns:a16="http://schemas.microsoft.com/office/drawing/2014/main" id="{184EE9CB-7692-EAC7-F673-7007FAA735D1}"/>
              </a:ext>
            </a:extLst>
          </p:cNvPr>
          <p:cNvSpPr/>
          <p:nvPr/>
        </p:nvSpPr>
        <p:spPr>
          <a:xfrm>
            <a:off x="7539067" y="828272"/>
            <a:ext cx="3200400" cy="1524000"/>
          </a:xfrm>
          <a:prstGeom prst="ellipse">
            <a:avLst/>
          </a:prstGeom>
          <a:solidFill>
            <a:srgbClr val="FABB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Ví</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dụ</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8" name="Hộp Văn bản 27">
            <a:extLst>
              <a:ext uri="{FF2B5EF4-FFF2-40B4-BE49-F238E27FC236}">
                <a16:creationId xmlns:a16="http://schemas.microsoft.com/office/drawing/2014/main" id="{1AA37E8F-032B-6748-4F91-4E9CBE7CEB92}"/>
              </a:ext>
            </a:extLst>
          </p:cNvPr>
          <p:cNvSpPr txBox="1"/>
          <p:nvPr/>
        </p:nvSpPr>
        <p:spPr>
          <a:xfrm>
            <a:off x="1153569" y="2435858"/>
            <a:ext cx="15446468"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Chi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BF8DE1D5-81E4-0C73-67B1-54FF04B331B9}"/>
              </a:ext>
            </a:extLst>
          </p:cNvPr>
          <p:cNvPicPr>
            <a:picLocks noChangeAspect="1"/>
          </p:cNvPicPr>
          <p:nvPr/>
        </p:nvPicPr>
        <p:blipFill>
          <a:blip r:embed="rId12"/>
          <a:stretch>
            <a:fillRect/>
          </a:stretch>
        </p:blipFill>
        <p:spPr>
          <a:xfrm>
            <a:off x="3397247" y="5184111"/>
            <a:ext cx="12027898" cy="437378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ppt_w*0.7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0" name="Freeform 10"/>
          <p:cNvSpPr/>
          <p:nvPr/>
        </p:nvSpPr>
        <p:spPr>
          <a:xfrm rot="21388266">
            <a:off x="9690795" y="2556265"/>
            <a:ext cx="8843265" cy="6349214"/>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solidFill>
            <a:schemeClr val="bg1"/>
          </a:solidFill>
        </p:spPr>
        <p:txBody>
          <a:bodyPr/>
          <a:lstStyle/>
          <a:p>
            <a:endParaRPr lang="en-US" dirty="0"/>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34703" y="505505"/>
            <a:ext cx="1981353" cy="234353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000" y="-266700"/>
            <a:ext cx="3522982" cy="3585733"/>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522"/>
          <a:stretch>
            <a:fillRect/>
          </a:stretch>
        </p:blipFill>
        <p:spPr>
          <a:xfrm>
            <a:off x="15957073" y="8877300"/>
            <a:ext cx="2909793" cy="157764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4873" y="8888965"/>
            <a:ext cx="1097730" cy="102637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4289">
            <a:off x="8716338" y="6015"/>
            <a:ext cx="2802930" cy="91732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711796" y="510467"/>
            <a:ext cx="614106" cy="1036466"/>
          </a:xfrm>
          <a:prstGeom prst="rect">
            <a:avLst/>
          </a:prstGeom>
        </p:spPr>
      </p:pic>
      <p:sp>
        <p:nvSpPr>
          <p:cNvPr id="5" name="TextBox 4">
            <a:extLst>
              <a:ext uri="{FF2B5EF4-FFF2-40B4-BE49-F238E27FC236}">
                <a16:creationId xmlns:a16="http://schemas.microsoft.com/office/drawing/2014/main" id="{8C9F4F39-C31E-077F-9BCE-7053D48B1ACE}"/>
              </a:ext>
            </a:extLst>
          </p:cNvPr>
          <p:cNvSpPr txBox="1"/>
          <p:nvPr/>
        </p:nvSpPr>
        <p:spPr>
          <a:xfrm>
            <a:off x="473858" y="1866900"/>
            <a:ext cx="8727462"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5.34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30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35CD69B8-4B06-D7B8-CE0D-E50CBF2A2167}"/>
              </a:ext>
            </a:extLst>
          </p:cNvPr>
          <p:cNvPicPr>
            <a:picLocks noChangeAspect="1"/>
          </p:cNvPicPr>
          <p:nvPr/>
        </p:nvPicPr>
        <p:blipFill>
          <a:blip r:embed="rId14"/>
          <a:stretch>
            <a:fillRect/>
          </a:stretch>
        </p:blipFill>
        <p:spPr>
          <a:xfrm rot="21357889">
            <a:off x="9996375" y="3155198"/>
            <a:ext cx="7938863" cy="5014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4)">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down)">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67082" y="738229"/>
            <a:ext cx="12800241" cy="9585833"/>
          </a:xfrm>
          <a:prstGeom prst="rect">
            <a:avLst/>
          </a:prstGeom>
        </p:spPr>
      </p:pic>
      <p:sp>
        <p:nvSpPr>
          <p:cNvPr id="7" name="Freeform 7"/>
          <p:cNvSpPr/>
          <p:nvPr/>
        </p:nvSpPr>
        <p:spPr>
          <a:xfrm>
            <a:off x="-293810" y="300019"/>
            <a:ext cx="6500636" cy="7454857"/>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4"/>
            <a:stretch>
              <a:fillRect t="-114" b="-114"/>
            </a:stretch>
          </a:blipFill>
        </p:spPr>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819"/>
          <a:stretch>
            <a:fillRect/>
          </a:stretch>
        </p:blipFill>
        <p:spPr>
          <a:xfrm>
            <a:off x="1443337" y="5858679"/>
            <a:ext cx="3008566" cy="446538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9045">
            <a:off x="16580032" y="9610439"/>
            <a:ext cx="2574582" cy="84259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60236" y="287319"/>
            <a:ext cx="3066438" cy="116524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81911">
            <a:off x="2509162" y="348790"/>
            <a:ext cx="980647" cy="916905"/>
          </a:xfrm>
          <a:prstGeom prst="rect">
            <a:avLst/>
          </a:prstGeom>
        </p:spPr>
      </p:pic>
      <p:sp>
        <p:nvSpPr>
          <p:cNvPr id="3" name="TextBox 2">
            <a:extLst>
              <a:ext uri="{FF2B5EF4-FFF2-40B4-BE49-F238E27FC236}">
                <a16:creationId xmlns:a16="http://schemas.microsoft.com/office/drawing/2014/main" id="{928E4113-C988-699E-FB53-4F6B387D9D2A}"/>
              </a:ext>
            </a:extLst>
          </p:cNvPr>
          <p:cNvSpPr txBox="1"/>
          <p:nvPr/>
        </p:nvSpPr>
        <p:spPr>
          <a:xfrm>
            <a:off x="9404504" y="1714499"/>
            <a:ext cx="4068125"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04C83E-6487-637D-8E4B-2A9CC128EA46}"/>
              </a:ext>
            </a:extLst>
          </p:cNvPr>
          <p:cNvSpPr txBox="1"/>
          <p:nvPr/>
        </p:nvSpPr>
        <p:spPr>
          <a:xfrm>
            <a:off x="6504881" y="2987861"/>
            <a:ext cx="1033978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sắp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1517</Words>
  <PresentationFormat>Custom</PresentationFormat>
  <Paragraphs>167</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Calibri</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terms:modified xsi:type="dcterms:W3CDTF">2022-10-24T02:30:44Z</dcterms:modified>
  <dc:identifier>DAFNe7qb9Mo</dc:identifier>
</cp:coreProperties>
</file>