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352" r:id="rId6"/>
    <p:sldId id="353" r:id="rId7"/>
    <p:sldId id="301" r:id="rId8"/>
    <p:sldId id="306" r:id="rId9"/>
    <p:sldId id="333" r:id="rId10"/>
    <p:sldId id="34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42" r:id="rId27"/>
    <p:sldId id="315" r:id="rId28"/>
    <p:sldId id="332" r:id="rId29"/>
    <p:sldId id="331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0"/>
        <p:guide pos="3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456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 userDrawn="1"/>
        </p:nvSpPr>
        <p:spPr>
          <a:xfrm>
            <a:off x="10959554" y="-41096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81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6" y="994527"/>
            <a:ext cx="8621676" cy="1776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583" y="3305174"/>
            <a:ext cx="6194281" cy="10867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11382" y="2202873"/>
            <a:ext cx="441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CD2-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9092" y="1531089"/>
            <a:ext cx="671784" cy="671784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170035" y="1544320"/>
            <a:ext cx="2392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92"/>
            <a:ext cx="12192000" cy="1294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95" y="1470660"/>
            <a:ext cx="9451975" cy="488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84907" y="2660068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wind power?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885708" y="2660069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clean and cheap to run. It’s also renewable.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84907" y="4524365"/>
            <a:ext cx="4919742" cy="141316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900940" y="4524366"/>
            <a:ext cx="4904510" cy="141316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build and needs windy location.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404649" y="3366651"/>
            <a:ext cx="14810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404649" y="3366652"/>
            <a:ext cx="1481059" cy="1864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404649" y="5230948"/>
            <a:ext cx="149629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0" y="755939"/>
            <a:ext cx="11906250" cy="146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92726" y="2297095"/>
            <a:ext cx="4655687" cy="1676402"/>
          </a:xfrm>
          <a:prstGeom prst="wedgeRoundRectCallout">
            <a:avLst>
              <a:gd name="adj1" fmla="val -45961"/>
              <a:gd name="adj2" fmla="val 628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hydro power?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55540" y="2297095"/>
            <a:ext cx="4641273" cy="1676402"/>
          </a:xfrm>
          <a:prstGeom prst="wedgeRoundRectCallout">
            <a:avLst>
              <a:gd name="adj1" fmla="val 51576"/>
              <a:gd name="adj2" fmla="val 67103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clean and cheap to run. It’s also renewable.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92726" y="4364741"/>
            <a:ext cx="4655687" cy="1676402"/>
          </a:xfrm>
          <a:prstGeom prst="wedgeRoundRectCallout">
            <a:avLst>
              <a:gd name="adj1" fmla="val -46259"/>
              <a:gd name="adj2" fmla="val 6699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955540" y="4364741"/>
            <a:ext cx="4641273" cy="1676402"/>
          </a:xfrm>
          <a:prstGeom prst="wedgeRoundRectCallout">
            <a:avLst>
              <a:gd name="adj1" fmla="val 50979"/>
              <a:gd name="adj2" fmla="val 6297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build and needs big rivers.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348413" y="3135296"/>
            <a:ext cx="1607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348413" y="3135296"/>
            <a:ext cx="1607127" cy="2067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348413" y="5202942"/>
            <a:ext cx="16071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8" y="757069"/>
            <a:ext cx="11915775" cy="11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09598" y="2542869"/>
            <a:ext cx="4475019" cy="148243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solar power?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857999" y="2542869"/>
            <a:ext cx="4461164" cy="148243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clean and cheap to run. It’s also renewable.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09598" y="4530434"/>
            <a:ext cx="4475019" cy="148243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871854" y="4530434"/>
            <a:ext cx="4461164" cy="148243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build and doesn’t work at night.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084617" y="3284088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084617" y="3284088"/>
            <a:ext cx="1773382" cy="198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084617" y="5271653"/>
            <a:ext cx="17872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0" y="793605"/>
            <a:ext cx="11944350" cy="11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81889" y="2348906"/>
            <a:ext cx="4475019" cy="166254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natural gas?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830290" y="2348906"/>
            <a:ext cx="4461164" cy="166254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cheap to build.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81888" y="4391890"/>
            <a:ext cx="4475019" cy="1662548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830290" y="4391890"/>
            <a:ext cx="4461164" cy="1662548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run and creates some pollution. 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056908" y="3180180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056907" y="3180180"/>
            <a:ext cx="1773383" cy="2042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5056907" y="5223164"/>
            <a:ext cx="1773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2" y="923059"/>
            <a:ext cx="11934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29490" y="2168797"/>
            <a:ext cx="4475019" cy="1454727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coal?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677891" y="2168797"/>
            <a:ext cx="4461164" cy="1454727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cheap to build.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29489" y="4244509"/>
            <a:ext cx="4475019" cy="1454727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677891" y="4244509"/>
            <a:ext cx="4461164" cy="1454727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run and creates pollution. 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4904509" y="2896161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4904508" y="2896161"/>
            <a:ext cx="1773383" cy="207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>
            <a:off x="4904508" y="4971873"/>
            <a:ext cx="1773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7" y="738187"/>
            <a:ext cx="11915775" cy="80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92726" y="2113379"/>
            <a:ext cx="4475019" cy="153785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Can you tell me about nuclear power?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41127" y="2113379"/>
            <a:ext cx="4461164" cy="153785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It’s clean and cheap to run.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92726" y="4267199"/>
            <a:ext cx="4475019" cy="1537855"/>
          </a:xfrm>
          <a:prstGeom prst="wedgeRoundRectCallout">
            <a:avLst>
              <a:gd name="adj1" fmla="val -42390"/>
              <a:gd name="adj2" fmla="val 703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Are there any disadvantages?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941127" y="4267198"/>
            <a:ext cx="4461164" cy="1537855"/>
          </a:xfrm>
          <a:prstGeom prst="wedgeRoundRectCallout">
            <a:avLst>
              <a:gd name="adj1" fmla="val 48591"/>
              <a:gd name="adj2" fmla="val 7536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Yeah, it’s expensive to build and maybe dangerous.</a:t>
            </a:r>
          </a:p>
        </p:txBody>
      </p:sp>
      <p:cxnSp>
        <p:nvCxnSpPr>
          <p:cNvPr id="11" name="Straight Arrow Connector 10"/>
          <p:cNvCxnSpPr>
            <a:stCxn id="4" idx="3"/>
            <a:endCxn id="6" idx="1"/>
          </p:cNvCxnSpPr>
          <p:nvPr/>
        </p:nvCxnSpPr>
        <p:spPr>
          <a:xfrm>
            <a:off x="5167745" y="2882307"/>
            <a:ext cx="1773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  <a:endCxn id="7" idx="3"/>
          </p:cNvCxnSpPr>
          <p:nvPr/>
        </p:nvCxnSpPr>
        <p:spPr>
          <a:xfrm flipH="1">
            <a:off x="5167745" y="2882307"/>
            <a:ext cx="1773382" cy="215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8" idx="1"/>
          </p:cNvCxnSpPr>
          <p:nvPr/>
        </p:nvCxnSpPr>
        <p:spPr>
          <a:xfrm flipV="1">
            <a:off x="5167745" y="5036126"/>
            <a:ext cx="177338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7" y="830839"/>
            <a:ext cx="11953875" cy="790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455260"/>
            <a:ext cx="2943225" cy="819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" y="1701800"/>
            <a:ext cx="10989945" cy="461962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Discuss the advantages and disadvantages of the energy sources, and say why each would be good or bad for your city/town</a:t>
            </a:r>
            <a:r>
              <a:rPr lang="en-US" sz="2500" b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57" y="606568"/>
            <a:ext cx="3352856" cy="190110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Clean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Doesn’t work at night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430" y="3466626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89" y="4483178"/>
            <a:ext cx="4053756" cy="826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783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691" y="643368"/>
            <a:ext cx="3342165" cy="19197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Clean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Dangerous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57" y="624754"/>
            <a:ext cx="3406487" cy="20611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Clean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Needs big rivers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941" y="633845"/>
            <a:ext cx="3262314" cy="20374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build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Creates pollution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933" y="680604"/>
            <a:ext cx="3462233" cy="19379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build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Creates some pollution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493" y="560243"/>
            <a:ext cx="3426340" cy="196128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27019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Cheap to run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Renewable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Clean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7994074" y="3020291"/>
            <a:ext cx="2964438" cy="2701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Disadvantages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Expensive to build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Needs windy location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456660" y="1032878"/>
            <a:ext cx="9578843" cy="3209731"/>
          </a:xfrm>
          <a:prstGeom prst="wedgeRoundRectCallout">
            <a:avLst>
              <a:gd name="adj1" fmla="val 4552"/>
              <a:gd name="adj2" fmla="val 8795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 think solar power would be good for Ho Chi Minh City because the average number of sunshine hours in the South ranges from 1,500-1,700 hours per year. (According to Wikipedia)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597"/>
            <a:ext cx="12105160" cy="13562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60133" y="2570165"/>
            <a:ext cx="9206487" cy="1983173"/>
          </a:xfrm>
          <a:prstGeom prst="wedgeRoundRectCallout">
            <a:avLst>
              <a:gd name="adj1" fmla="val -47410"/>
              <a:gd name="adj2" fmla="val 9431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I think the three best energy sources are hydropower, wind power, and solar power.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the advantages and disadvantages of your favorite type of energy sources, using the words and information you learned today. (about 60-80 words)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675"/>
            <a:ext cx="8969375" cy="6115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“</a:t>
            </a:r>
            <a:r>
              <a:rPr lang="en-US" sz="3600" i="1" dirty="0">
                <a:solidFill>
                  <a:srgbClr val="FF0000"/>
                </a:solidFill>
              </a:rPr>
              <a:t>and</a:t>
            </a:r>
            <a:r>
              <a:rPr lang="en-US" sz="3600" i="1" dirty="0">
                <a:solidFill>
                  <a:srgbClr val="0070C0"/>
                </a:solidFill>
              </a:rPr>
              <a:t>” like /</a:t>
            </a:r>
            <a:r>
              <a:rPr lang="en-US" sz="3600" i="1" dirty="0">
                <a:solidFill>
                  <a:srgbClr val="FF0000"/>
                </a:solidFill>
              </a:rPr>
              <a:t>n</a:t>
            </a:r>
            <a:r>
              <a:rPr lang="en-US" sz="3600" i="1" dirty="0">
                <a:solidFill>
                  <a:srgbClr val="0070C0"/>
                </a:solidFill>
              </a:rPr>
              <a:t>/.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the advantages and disadvantages of the energy sources. </a:t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7169" y="2169490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“and” like /n/.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the advantages and disadvantages of the energy sources.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014" y="1616401"/>
            <a:ext cx="1099761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weak sound of “</a:t>
            </a:r>
            <a:r>
              <a:rPr lang="en-US" sz="3600" i="1" dirty="0">
                <a:solidFill>
                  <a:srgbClr val="FF0000"/>
                </a:solidFill>
              </a:rPr>
              <a:t>and</a:t>
            </a:r>
            <a:r>
              <a:rPr lang="en-US" sz="3600" i="1" dirty="0">
                <a:solidFill>
                  <a:srgbClr val="0070C0"/>
                </a:solidFill>
              </a:rPr>
              <a:t>”.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energy sources.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</a:rPr>
              <a:t> (pages 62 &amp; 63).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338" y="100214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describe		B. express		C. compare	D. study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obligation		B. invitation	C. opinion		D. declaration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weekend		B. Chinese 		C. birthday		D. parents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180821" y="13457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62909" y="329926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8099" y="51872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dɪˈskraɪb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80069" y="1619751"/>
            <a:ext cx="2631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/ɪkˈspres/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kəmˈper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52273" y="1637022"/>
            <a:ext cx="281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/ˈstʌdi/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3122" y="3625615"/>
            <a:ext cx="264861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ɑːbləˈɡeɪʃn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583" y="3617088"/>
            <a:ext cx="275311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ɪnv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ˈteɪʃn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7105" y="3579839"/>
            <a:ext cx="3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/əˈpɪnjən/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03399" y="3590552"/>
            <a:ext cx="278665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dekləˈreɪʃn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8778" y="5503806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/ˈwi:kend/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80069" y="5503806"/>
            <a:ext cx="30356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tʃaɪˈniːz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62909" y="5539927"/>
            <a:ext cx="313287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bɜ:r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deɪ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84580" y="5529214"/>
            <a:ext cx="3317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/ˈperənts/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4766" y="259664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xchange		B.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njoy		C. coll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ct		D. d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sign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fficult		B. 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mportant	C. 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storic		D. del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ghted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ver			B. 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sland		C. m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dnight	D. board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8" y="88391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79737" y="143676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93802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97529" y="525322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3491" y="1720972"/>
            <a:ext cx="281111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ɪksˈtʃeɪndʒ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46660" y="1712192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/ɪnˈdʒɔɪ/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8120" y="1667175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/kəˈlekt/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4472" y="1643592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 /dɪˈzaɪn/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4763" y="5512806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rɪvər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98105" y="5544512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mɪdnaɪt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39765" y="3589990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8996" y="3651149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dɪf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kəlt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54051" y="3626692"/>
            <a:ext cx="230820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ɪmˈpɔ:rtnt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60435" y="5589108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/ˈbɔ:rdɪŋ/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65725" y="362669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/hɪˈstɔ:rɪk/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54051" y="5512806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aɪlənd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6216" y="288587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  <a:latin typeface="+mj-lt"/>
              </a:rPr>
              <a:t>pronounced differently from that of the other words.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5052" y="2050012"/>
            <a:ext cx="9988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Discuss about the advantages of each energy source.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601" y="394584"/>
            <a:ext cx="2747533" cy="17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4225" y="2913796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Coal is cheap and easy to use.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4225" y="3802422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Hydropower is clean and cheap.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4225" y="4684509"/>
            <a:ext cx="998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Wind power is clean and renewable.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9110" y="3766731"/>
            <a:ext cx="487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>
                <a:solidFill>
                  <a:srgbClr val="0070C0"/>
                </a:solidFill>
                <a:sym typeface="Wingdings" panose="05000000000000000000" pitchFamily="2" charset="2"/>
              </a:rPr>
              <a:t>How to pronounce “</a:t>
            </a:r>
            <a:r>
              <a:rPr lang="en-US" sz="3200" b="1" dirty="0">
                <a:solidFill>
                  <a:srgbClr val="0070C0"/>
                </a:solidFill>
                <a:sym typeface="Wingdings" panose="05000000000000000000" pitchFamily="2" charset="2"/>
              </a:rPr>
              <a:t>and</a:t>
            </a:r>
            <a:r>
              <a:rPr lang="en-US" sz="3200" dirty="0">
                <a:solidFill>
                  <a:srgbClr val="0070C0"/>
                </a:solidFill>
                <a:sym typeface="Wingdings" panose="05000000000000000000" pitchFamily="2" charset="2"/>
              </a:rPr>
              <a:t>”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496742" y="5100380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09" y="570583"/>
            <a:ext cx="8781146" cy="2277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8" y="3141083"/>
            <a:ext cx="6513734" cy="1818844"/>
          </a:xfrm>
          <a:prstGeom prst="rect">
            <a:avLst/>
          </a:prstGeom>
        </p:spPr>
      </p:pic>
      <p:pic>
        <p:nvPicPr>
          <p:cNvPr id="4" name="CD2-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3092" y="3633711"/>
            <a:ext cx="684461" cy="684461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100820" y="3633470"/>
            <a:ext cx="2209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875</Words>
  <Application>Microsoft Office PowerPoint</Application>
  <PresentationFormat>Widescreen</PresentationFormat>
  <Paragraphs>141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FuturaStd-Heavy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232</cp:revision>
  <dcterms:created xsi:type="dcterms:W3CDTF">2020-12-08T03:17:00Z</dcterms:created>
  <dcterms:modified xsi:type="dcterms:W3CDTF">2023-07-27T07:14:49Z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5328456E6C7146A9A8540333A103D330</vt:lpwstr>
  </property>
  <property fmtid="{D5CDD505-2E9C-101B-9397-08002B2CF9AE}" pid="3" name="KSOProductBuildVer">
    <vt:lpwstr>1033-11.2.0.11486</vt:lpwstr>
  </property>
</Properties>
</file>