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2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356" r:id="rId3"/>
    <p:sldId id="345" r:id="rId4"/>
    <p:sldId id="372" r:id="rId5"/>
    <p:sldId id="376" r:id="rId6"/>
    <p:sldId id="379" r:id="rId7"/>
    <p:sldId id="381" r:id="rId8"/>
    <p:sldId id="373" r:id="rId9"/>
    <p:sldId id="377" r:id="rId10"/>
    <p:sldId id="374" r:id="rId11"/>
    <p:sldId id="378" r:id="rId12"/>
    <p:sldId id="385" r:id="rId13"/>
    <p:sldId id="386" r:id="rId14"/>
    <p:sldId id="375" r:id="rId15"/>
    <p:sldId id="380" r:id="rId16"/>
    <p:sldId id="383" r:id="rId17"/>
    <p:sldId id="382" r:id="rId18"/>
    <p:sldId id="384" r:id="rId19"/>
    <p:sldId id="387" r:id="rId20"/>
    <p:sldId id="371" r:id="rId21"/>
  </p:sldIdLst>
  <p:sldSz cx="24384000" cy="13716000"/>
  <p:notesSz cx="6858000" cy="9144000"/>
  <p:custDataLst>
    <p:tags r:id="rId2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374" autoAdjust="0"/>
  </p:normalViewPr>
  <p:slideViewPr>
    <p:cSldViewPr>
      <p:cViewPr varScale="1">
        <p:scale>
          <a:sx n="31" d="100"/>
          <a:sy n="31" d="100"/>
        </p:scale>
        <p:origin x="162" y="35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26/08/2021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1366" units="cm"/>
          <inkml:channel name="Y" type="integer" max="770" units="cm"/>
          <inkml:channel name="T" type="integer" max="2.14748E9" units="dev"/>
        </inkml:traceFormat>
        <inkml:channelProperties>
          <inkml:channelProperty channel="X" name="resolution" value="79.4186" units="1/cm"/>
          <inkml:channelProperty channel="Y" name="resolution" value="39.89637" units="1/cm"/>
          <inkml:channelProperty channel="T" name="resolution" value="1" units="1/dev"/>
        </inkml:channelProperties>
      </inkml:inkSource>
      <inkml:timestamp xml:id="ts0" timeString="2021-08-25T14:27:23.5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22870 17214 0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1366" units="cm"/>
          <inkml:channel name="Y" type="integer" max="770" units="cm"/>
          <inkml:channel name="T" type="integer" max="2.14748E9" units="dev"/>
        </inkml:traceFormat>
        <inkml:channelProperties>
          <inkml:channelProperty channel="X" name="resolution" value="79.4186" units="1/cm"/>
          <inkml:channelProperty channel="Y" name="resolution" value="39.89637" units="1/cm"/>
          <inkml:channelProperty channel="T" name="resolution" value="1" units="1/dev"/>
        </inkml:channelProperties>
      </inkml:inkSource>
      <inkml:timestamp xml:id="ts0" timeString="2021-08-25T14:11:29.4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42515 27285 0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51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81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80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13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64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56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99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79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48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18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32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31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48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34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6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38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36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42.png"/><Relationship Id="rId7" Type="http://schemas.openxmlformats.org/officeDocument/2006/relationships/image" Target="../media/image72.png"/><Relationship Id="rId12" Type="http://schemas.openxmlformats.org/officeDocument/2006/relationships/image" Target="../media/image40.png"/><Relationship Id="rId17" Type="http://schemas.openxmlformats.org/officeDocument/2006/relationships/image" Target="../media/image8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11" Type="http://schemas.openxmlformats.org/officeDocument/2006/relationships/image" Target="../media/image39.png"/><Relationship Id="rId5" Type="http://schemas.openxmlformats.org/officeDocument/2006/relationships/image" Target="../media/image70.png"/><Relationship Id="rId15" Type="http://schemas.openxmlformats.org/officeDocument/2006/relationships/oleObject" Target="../embeddings/oleObject2.bin"/><Relationship Id="rId10" Type="http://schemas.openxmlformats.org/officeDocument/2006/relationships/image" Target="../media/image75.png"/><Relationship Id="rId4" Type="http://schemas.openxmlformats.org/officeDocument/2006/relationships/image" Target="../media/image60.png"/><Relationship Id="rId9" Type="http://schemas.openxmlformats.org/officeDocument/2006/relationships/image" Target="../media/image74.png"/><Relationship Id="rId1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0.png"/><Relationship Id="rId4" Type="http://schemas.openxmlformats.org/officeDocument/2006/relationships/customXml" Target="../ink/ink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1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47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0.png"/><Relationship Id="rId11" Type="http://schemas.openxmlformats.org/officeDocument/2006/relationships/image" Target="../media/image420.png"/><Relationship Id="rId5" Type="http://schemas.openxmlformats.org/officeDocument/2006/relationships/image" Target="../media/image360.png"/><Relationship Id="rId10" Type="http://schemas.openxmlformats.org/officeDocument/2006/relationships/image" Target="../media/image410.png"/><Relationship Id="rId4" Type="http://schemas.openxmlformats.org/officeDocument/2006/relationships/image" Target="../media/image350.png"/><Relationship Id="rId9" Type="http://schemas.openxmlformats.org/officeDocument/2006/relationships/image" Target="../media/image40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6.wmf"/><Relationship Id="rId7" Type="http://schemas.openxmlformats.org/officeDocument/2006/relationships/image" Target="../media/image84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6" Type="http://schemas.openxmlformats.org/officeDocument/2006/relationships/oleObject" Target="../embeddings/oleObject5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89.png"/><Relationship Id="rId10" Type="http://schemas.openxmlformats.org/officeDocument/2006/relationships/image" Target="../media/image87.png"/><Relationship Id="rId4" Type="http://schemas.openxmlformats.org/officeDocument/2006/relationships/image" Target="../media/image60.png"/><Relationship Id="rId9" Type="http://schemas.openxmlformats.org/officeDocument/2006/relationships/image" Target="../media/image86.png"/><Relationship Id="rId1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3.png"/><Relationship Id="rId7" Type="http://schemas.openxmlformats.org/officeDocument/2006/relationships/image" Target="../media/image110.png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77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9.png"/><Relationship Id="rId11" Type="http://schemas.openxmlformats.org/officeDocument/2006/relationships/image" Target="../media/image51.wmf"/><Relationship Id="rId5" Type="http://schemas.openxmlformats.org/officeDocument/2006/relationships/image" Target="../media/image108.png"/><Relationship Id="rId15" Type="http://schemas.openxmlformats.org/officeDocument/2006/relationships/image" Target="../media/image69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03.png"/><Relationship Id="rId18" Type="http://schemas.openxmlformats.org/officeDocument/2006/relationships/image" Target="../media/image114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02.png"/><Relationship Id="rId17" Type="http://schemas.openxmlformats.org/officeDocument/2006/relationships/image" Target="../media/image105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9.png"/><Relationship Id="rId11" Type="http://schemas.openxmlformats.org/officeDocument/2006/relationships/image" Target="../media/image101.png"/><Relationship Id="rId5" Type="http://schemas.openxmlformats.org/officeDocument/2006/relationships/image" Target="../media/image98.png"/><Relationship Id="rId15" Type="http://schemas.openxmlformats.org/officeDocument/2006/relationships/image" Target="../media/image97.png"/><Relationship Id="rId10" Type="http://schemas.openxmlformats.org/officeDocument/2006/relationships/image" Target="../media/image100.png"/><Relationship Id="rId19" Type="http://schemas.openxmlformats.org/officeDocument/2006/relationships/image" Target="../media/image115.png"/><Relationship Id="rId4" Type="http://schemas.openxmlformats.org/officeDocument/2006/relationships/image" Target="../media/image60.pn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8.png"/><Relationship Id="rId18" Type="http://schemas.openxmlformats.org/officeDocument/2006/relationships/image" Target="../media/image134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7.png"/><Relationship Id="rId17" Type="http://schemas.openxmlformats.org/officeDocument/2006/relationships/image" Target="../media/image133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5" Type="http://schemas.openxmlformats.org/officeDocument/2006/relationships/image" Target="../media/image131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Relationship Id="rId14" Type="http://schemas.openxmlformats.org/officeDocument/2006/relationships/image" Target="../media/image1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4.emf"/><Relationship Id="rId3" Type="http://schemas.openxmlformats.org/officeDocument/2006/relationships/image" Target="../media/image47.png"/><Relationship Id="rId7" Type="http://schemas.openxmlformats.org/officeDocument/2006/relationships/image" Target="../media/image910.png"/><Relationship Id="rId12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png"/><Relationship Id="rId11" Type="http://schemas.openxmlformats.org/officeDocument/2006/relationships/image" Target="../media/image130.png"/><Relationship Id="rId5" Type="http://schemas.openxmlformats.org/officeDocument/2006/relationships/image" Target="../media/image710.png"/><Relationship Id="rId10" Type="http://schemas.openxmlformats.org/officeDocument/2006/relationships/image" Target="../media/image125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3.png"/><Relationship Id="rId7" Type="http://schemas.openxmlformats.org/officeDocument/2006/relationships/image" Target="../media/image4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11" Type="http://schemas.openxmlformats.org/officeDocument/2006/relationships/image" Target="../media/image13.png"/><Relationship Id="rId5" Type="http://schemas.openxmlformats.org/officeDocument/2006/relationships/image" Target="../media/image45.png"/><Relationship Id="rId10" Type="http://schemas.openxmlformats.org/officeDocument/2006/relationships/image" Target="../media/image51.png"/><Relationship Id="rId4" Type="http://schemas.openxmlformats.org/officeDocument/2006/relationships/image" Target="../media/image44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11" Type="http://schemas.openxmlformats.org/officeDocument/2006/relationships/image" Target="../media/image2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29.png"/><Relationship Id="rId3" Type="http://schemas.openxmlformats.org/officeDocument/2006/relationships/image" Target="../media/image60.png"/><Relationship Id="rId7" Type="http://schemas.openxmlformats.org/officeDocument/2006/relationships/image" Target="../media/image9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2.png"/><Relationship Id="rId11" Type="http://schemas.openxmlformats.org/officeDocument/2006/relationships/image" Target="../media/image2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2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Relationship Id="rId9" Type="http://schemas.openxmlformats.org/officeDocument/2006/relationships/image" Target="../media/image28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0.png"/><Relationship Id="rId10" Type="http://schemas.openxmlformats.org/officeDocument/2006/relationships/image" Target="../media/image35.png"/><Relationship Id="rId4" Type="http://schemas.openxmlformats.org/officeDocument/2006/relationships/image" Target="../media/image290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3854032" y="2770492"/>
            <a:ext cx="2598704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8000" y="3540828"/>
            <a:ext cx="18288000" cy="240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2: HÀM SỐ LŨY THỪA, HÀM SỐ MŨ </a:t>
            </a:r>
          </a:p>
          <a:p>
            <a:pPr algn="ctr"/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VÀ HÀM SỐ LÔGARIT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762000" y="8102987"/>
            <a:ext cx="21397686" cy="907189"/>
            <a:chOff x="7483861" y="7543801"/>
            <a:chExt cx="21303104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9793778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2: ĐẠO HÀM CỦA HÀM SỐ MŨ, HÀM SỐ LÔGARIT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762000" y="7037885"/>
            <a:ext cx="21963022" cy="907192"/>
            <a:chOff x="7459670" y="7543799"/>
            <a:chExt cx="14364107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506222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1: TẬP XÁC ĐỊNH CỦA HÀM SỐ MŨ, HÀM SỐ LÔGARIT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881562" cy="872848"/>
              <a:chOff x="7459669" y="7543800"/>
              <a:chExt cx="881562" cy="872848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6" y="7640053"/>
                <a:ext cx="872045" cy="776595"/>
                <a:chOff x="7469186" y="7640053"/>
                <a:chExt cx="872045" cy="776595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539449" y="7614865"/>
                  <a:ext cx="731520" cy="872045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659012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4435361" y="5902575"/>
            <a:ext cx="16036421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6599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6599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tập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b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ài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4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HÀM SỐ MŨ. HÀM SỐ LÔGARIT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62000" y="6953423"/>
            <a:ext cx="22859999" cy="6618907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891114" y="12290482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  <p:grpSp>
        <p:nvGrpSpPr>
          <p:cNvPr id="45" name="Group 26">
            <a:extLst>
              <a:ext uri="{FF2B5EF4-FFF2-40B4-BE49-F238E27FC236}">
                <a16:creationId xmlns:a16="http://schemas.microsoft.com/office/drawing/2014/main" id="{57048EC8-BE30-41E8-A7AA-E86FA87374B6}"/>
              </a:ext>
            </a:extLst>
          </p:cNvPr>
          <p:cNvGrpSpPr/>
          <p:nvPr/>
        </p:nvGrpSpPr>
        <p:grpSpPr>
          <a:xfrm>
            <a:off x="762000" y="9151211"/>
            <a:ext cx="22326600" cy="1645852"/>
            <a:chOff x="7483861" y="7543801"/>
            <a:chExt cx="22227912" cy="1646068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6B9A407-B9F6-495B-B8E1-862E0772FC5D}"/>
                </a:ext>
              </a:extLst>
            </p:cNvPr>
            <p:cNvSpPr txBox="1"/>
            <p:nvPr/>
          </p:nvSpPr>
          <p:spPr>
            <a:xfrm>
              <a:off x="8993187" y="7620003"/>
              <a:ext cx="20718586" cy="156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3: SỰ BIẾN THIÊN, TIỆM CẬN, ĐỒ THỊ HÀM SỐ MŨ, HÀM SỐ LÔGARIT </a:t>
              </a:r>
            </a:p>
          </p:txBody>
        </p:sp>
        <p:grpSp>
          <p:nvGrpSpPr>
            <p:cNvPr id="50" name="Group 27">
              <a:extLst>
                <a:ext uri="{FF2B5EF4-FFF2-40B4-BE49-F238E27FC236}">
                  <a16:creationId xmlns:a16="http://schemas.microsoft.com/office/drawing/2014/main" id="{E4BECF94-F848-4F0F-975F-4218497E5C51}"/>
                </a:ext>
              </a:extLst>
            </p:cNvPr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4D4E1F11-2174-44F5-B4E2-AE506A1A1B6A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29">
                <a:extLst>
                  <a:ext uri="{FF2B5EF4-FFF2-40B4-BE49-F238E27FC236}">
                    <a16:creationId xmlns:a16="http://schemas.microsoft.com/office/drawing/2014/main" id="{3C9A00E2-4E22-4783-9CB8-8CCE291104DD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64" name="Round Same Side Corner Rectangle 47">
                  <a:extLst>
                    <a:ext uri="{FF2B5EF4-FFF2-40B4-BE49-F238E27FC236}">
                      <a16:creationId xmlns:a16="http://schemas.microsoft.com/office/drawing/2014/main" id="{0574F30C-5878-4034-AE4B-770FC55B125A}"/>
                    </a:ext>
                  </a:extLst>
                </p:cNvPr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6487DD04-580D-4E42-8197-5C0566192D03}"/>
                    </a:ext>
                  </a:extLst>
                </p:cNvPr>
                <p:cNvSpPr txBox="1"/>
                <p:nvPr/>
              </p:nvSpPr>
              <p:spPr>
                <a:xfrm>
                  <a:off x="7740348" y="7646473"/>
                  <a:ext cx="978616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66" name="Group 26">
            <a:extLst>
              <a:ext uri="{FF2B5EF4-FFF2-40B4-BE49-F238E27FC236}">
                <a16:creationId xmlns:a16="http://schemas.microsoft.com/office/drawing/2014/main" id="{7C96B23B-F118-4795-BFBC-757191208369}"/>
              </a:ext>
            </a:extLst>
          </p:cNvPr>
          <p:cNvGrpSpPr/>
          <p:nvPr/>
        </p:nvGrpSpPr>
        <p:grpSpPr>
          <a:xfrm>
            <a:off x="762000" y="10698548"/>
            <a:ext cx="22869559" cy="1645852"/>
            <a:chOff x="7483861" y="7543801"/>
            <a:chExt cx="22768471" cy="1646068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5A25213-D933-480E-B2E1-9FE1CEE85FE6}"/>
                </a:ext>
              </a:extLst>
            </p:cNvPr>
            <p:cNvSpPr txBox="1"/>
            <p:nvPr/>
          </p:nvSpPr>
          <p:spPr>
            <a:xfrm>
              <a:off x="8993187" y="7620003"/>
              <a:ext cx="21259145" cy="156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4: BÀI TOÁN THỰC TẾ ỨNG DỤNG HÀM SỐ MŨ, HÀM SỐ LÔGARIT </a:t>
              </a:r>
            </a:p>
          </p:txBody>
        </p:sp>
        <p:grpSp>
          <p:nvGrpSpPr>
            <p:cNvPr id="68" name="Group 27">
              <a:extLst>
                <a:ext uri="{FF2B5EF4-FFF2-40B4-BE49-F238E27FC236}">
                  <a16:creationId xmlns:a16="http://schemas.microsoft.com/office/drawing/2014/main" id="{807E2501-7B62-4D44-8B41-46982C3761B7}"/>
                </a:ext>
              </a:extLst>
            </p:cNvPr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69" name="Isosceles Triangle 44">
                <a:extLst>
                  <a:ext uri="{FF2B5EF4-FFF2-40B4-BE49-F238E27FC236}">
                    <a16:creationId xmlns:a16="http://schemas.microsoft.com/office/drawing/2014/main" id="{A7D28405-7A57-44B5-9850-296F040C7528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29">
                <a:extLst>
                  <a:ext uri="{FF2B5EF4-FFF2-40B4-BE49-F238E27FC236}">
                    <a16:creationId xmlns:a16="http://schemas.microsoft.com/office/drawing/2014/main" id="{BA0F90BB-441E-4162-814C-CA39EB9C35A8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71" name="Round Same Side Corner Rectangle 47">
                  <a:extLst>
                    <a:ext uri="{FF2B5EF4-FFF2-40B4-BE49-F238E27FC236}">
                      <a16:creationId xmlns:a16="http://schemas.microsoft.com/office/drawing/2014/main" id="{FD068984-D49E-4E9D-9CDC-12FAEA4B7209}"/>
                    </a:ext>
                  </a:extLst>
                </p:cNvPr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1B82D85F-D5FD-49FD-B71C-6ED63113F649}"/>
                    </a:ext>
                  </a:extLst>
                </p:cNvPr>
                <p:cNvSpPr txBox="1"/>
                <p:nvPr/>
              </p:nvSpPr>
              <p:spPr>
                <a:xfrm>
                  <a:off x="7820143" y="7646473"/>
                  <a:ext cx="819026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2772508C-02F5-45FC-A1F0-847E0084CCE6}"/>
              </a:ext>
            </a:extLst>
          </p:cNvPr>
          <p:cNvGrpSpPr/>
          <p:nvPr/>
        </p:nvGrpSpPr>
        <p:grpSpPr>
          <a:xfrm>
            <a:off x="775615" y="6884495"/>
            <a:ext cx="22136901" cy="6602905"/>
            <a:chOff x="1205494" y="6941416"/>
            <a:chExt cx="22139783" cy="5070755"/>
          </a:xfrm>
        </p:grpSpPr>
        <p:sp>
          <p:nvSpPr>
            <p:cNvPr id="44" name="Rounded Rectangle 124">
              <a:extLst>
                <a:ext uri="{FF2B5EF4-FFF2-40B4-BE49-F238E27FC236}">
                  <a16:creationId xmlns:a16="http://schemas.microsoft.com/office/drawing/2014/main" id="{E72C740F-F6CD-4B19-B421-4A44C254C340}"/>
                </a:ext>
              </a:extLst>
            </p:cNvPr>
            <p:cNvSpPr/>
            <p:nvPr/>
          </p:nvSpPr>
          <p:spPr>
            <a:xfrm>
              <a:off x="1209586" y="7179459"/>
              <a:ext cx="22135691" cy="483271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900D44B-9D2E-427C-BFFA-11DBFB2FDEDB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25D1F3BD-E879-4C1B-9166-D7344306626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BF2A3F2-02B4-4CC9-AE7F-0F2BCF8C87D1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ound Diagonal Corner Rectangle 128">
                <a:extLst>
                  <a:ext uri="{FF2B5EF4-FFF2-40B4-BE49-F238E27FC236}">
                    <a16:creationId xmlns:a16="http://schemas.microsoft.com/office/drawing/2014/main" id="{97F5F85D-E935-4CF4-B694-111E205B0871}"/>
                  </a:ext>
                </a:extLst>
              </p:cNvPr>
              <p:cNvSpPr/>
              <p:nvPr/>
            </p:nvSpPr>
            <p:spPr>
              <a:xfrm flipV="1">
                <a:off x="1205494" y="6951955"/>
                <a:ext cx="774046" cy="778245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3317F688-B11B-4EEE-B94A-0E4C58D016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8611" y="2399336"/>
            <a:ext cx="23391942" cy="4328154"/>
            <a:chOff x="992187" y="2564544"/>
            <a:chExt cx="22353091" cy="3034832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293237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70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8.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565108"/>
                <a:ext cx="14745431" cy="926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Cho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hàm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𝒇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)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=</m:t>
                    </m:r>
                    <m:sSub>
                      <m:sSub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𝒍𝒐𝒈</m:t>
                        </m:r>
                      </m:e>
                      <m:sub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.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Tìm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tham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𝒎</m:t>
                    </m:r>
                  </m:oMath>
                </a14:m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để</a:t>
                </a:r>
                <a:r>
                  <a:rPr lang="en-US" sz="48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565108"/>
                <a:ext cx="14745431" cy="926087"/>
              </a:xfrm>
              <a:prstGeom prst="rect">
                <a:avLst/>
              </a:prstGeom>
              <a:blipFill>
                <a:blip r:embed="rId4"/>
                <a:stretch>
                  <a:fillRect l="-1860" t="-10526" r="-579" b="-28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79771" y="5397757"/>
                <a:ext cx="497004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𝒎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771" y="5397757"/>
                <a:ext cx="4970041" cy="156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783484" y="5351590"/>
                <a:ext cx="472729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𝒎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=−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484" y="5351590"/>
                <a:ext cx="4727293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0462186" y="5341269"/>
                <a:ext cx="401581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𝒎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2186" y="5341269"/>
                <a:ext cx="4015814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4782800" y="5354431"/>
                <a:ext cx="42672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𝒎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800" y="5354431"/>
                <a:ext cx="4267200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922798" y="5340951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A15313C-1879-4A28-8D3C-60FCF307D729}"/>
                  </a:ext>
                </a:extLst>
              </p:cNvPr>
              <p:cNvSpPr/>
              <p:nvPr/>
            </p:nvSpPr>
            <p:spPr>
              <a:xfrm>
                <a:off x="2393427" y="8066318"/>
                <a:ext cx="8198373" cy="1611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a:rPr lang="en-US" sz="480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a:rPr lang="en-US" sz="480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lang="en-US" sz="4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A15313C-1879-4A28-8D3C-60FCF307D7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427" y="8066318"/>
                <a:ext cx="8198373" cy="16110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7F4A6F0-3DF4-494E-A6A0-CFA93DDF822A}"/>
                  </a:ext>
                </a:extLst>
              </p:cNvPr>
              <p:cNvSpPr/>
              <p:nvPr/>
            </p:nvSpPr>
            <p:spPr>
              <a:xfrm>
                <a:off x="1676400" y="10074127"/>
                <a:ext cx="5294142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</m:t>
                      </m:r>
                      <m:r>
                        <m:rPr>
                          <m:sty m:val="p"/>
                        </m:rPr>
                        <a:rPr lang="en-US" sz="4800" b="0" i="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hi</m:t>
                      </m:r>
                      <m:r>
                        <a:rPr lang="en-US" sz="4800" b="0" i="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đó: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7F4A6F0-3DF4-494E-A6A0-CFA93DDF82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0074127"/>
                <a:ext cx="5294142" cy="14800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E402A97-3344-4ED2-B4E1-534167A79BDF}"/>
                  </a:ext>
                </a:extLst>
              </p:cNvPr>
              <p:cNvSpPr/>
              <p:nvPr/>
            </p:nvSpPr>
            <p:spPr>
              <a:xfrm>
                <a:off x="15775052" y="3244379"/>
                <a:ext cx="4558784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′(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vi-VN" sz="4800" b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E402A97-3344-4ED2-B4E1-534167A79B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5052" y="3244379"/>
                <a:ext cx="4558784" cy="14800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86FF97D-F82A-4785-A102-DEC0D5AE57FF}"/>
                  </a:ext>
                </a:extLst>
              </p:cNvPr>
              <p:cNvSpPr/>
              <p:nvPr/>
            </p:nvSpPr>
            <p:spPr>
              <a:xfrm>
                <a:off x="7175951" y="10125580"/>
                <a:ext cx="5944191" cy="1584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 dirty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8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 dirty="0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4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86FF97D-F82A-4785-A102-DEC0D5AE5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951" y="10125580"/>
                <a:ext cx="5944191" cy="158447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CD95F5F-9B6F-49C0-8C44-A1A66A765FB3}"/>
                  </a:ext>
                </a:extLst>
              </p:cNvPr>
              <p:cNvSpPr/>
              <p:nvPr/>
            </p:nvSpPr>
            <p:spPr>
              <a:xfrm>
                <a:off x="13120142" y="10502317"/>
                <a:ext cx="307904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sz="48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8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CD95F5F-9B6F-49C0-8C44-A1A66A765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0142" y="10502317"/>
                <a:ext cx="3079048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195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8" grpId="0" animBg="1"/>
      <p:bldP spid="42" grpId="0"/>
      <p:bldP spid="50" grpId="0"/>
      <p:bldP spid="51" grpId="0"/>
      <p:bldP spid="52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2772508C-02F5-45FC-A1F0-847E0084CCE6}"/>
              </a:ext>
            </a:extLst>
          </p:cNvPr>
          <p:cNvGrpSpPr/>
          <p:nvPr/>
        </p:nvGrpSpPr>
        <p:grpSpPr>
          <a:xfrm>
            <a:off x="773438" y="6115257"/>
            <a:ext cx="22136901" cy="7288704"/>
            <a:chOff x="1205494" y="6941416"/>
            <a:chExt cx="22139783" cy="5597420"/>
          </a:xfrm>
        </p:grpSpPr>
        <p:sp>
          <p:nvSpPr>
            <p:cNvPr id="44" name="Rounded Rectangle 124">
              <a:extLst>
                <a:ext uri="{FF2B5EF4-FFF2-40B4-BE49-F238E27FC236}">
                  <a16:creationId xmlns:a16="http://schemas.microsoft.com/office/drawing/2014/main" id="{E72C740F-F6CD-4B19-B421-4A44C254C340}"/>
                </a:ext>
              </a:extLst>
            </p:cNvPr>
            <p:cNvSpPr/>
            <p:nvPr/>
          </p:nvSpPr>
          <p:spPr>
            <a:xfrm>
              <a:off x="1209586" y="7179459"/>
              <a:ext cx="22135691" cy="535937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900D44B-9D2E-427C-BFFA-11DBFB2FDEDB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25D1F3BD-E879-4C1B-9166-D7344306626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BF2A3F2-02B4-4CC9-AE7F-0F2BCF8C87D1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ound Diagonal Corner Rectangle 128">
                <a:extLst>
                  <a:ext uri="{FF2B5EF4-FFF2-40B4-BE49-F238E27FC236}">
                    <a16:creationId xmlns:a16="http://schemas.microsoft.com/office/drawing/2014/main" id="{97F5F85D-E935-4CF4-B694-111E205B0871}"/>
                  </a:ext>
                </a:extLst>
              </p:cNvPr>
              <p:cNvSpPr/>
              <p:nvPr/>
            </p:nvSpPr>
            <p:spPr>
              <a:xfrm flipV="1">
                <a:off x="1205494" y="6951955"/>
                <a:ext cx="774046" cy="778245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3317F688-B11B-4EEE-B94A-0E4C58D016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8611" y="2399336"/>
            <a:ext cx="23391942" cy="3646908"/>
            <a:chOff x="992187" y="2564544"/>
            <a:chExt cx="22353091" cy="255715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245469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70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9.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505200"/>
                <a:ext cx="21389442" cy="926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Giá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trị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lớn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nhất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hàm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𝒇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)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𝒆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𝒙</m:t>
                        </m:r>
                      </m:sup>
                    </m:sSup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trên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[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𝟏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;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𝟑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]</m:t>
                    </m:r>
                  </m:oMath>
                </a14:m>
                <a:r>
                  <a:rPr lang="en-US" sz="48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là  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505200"/>
                <a:ext cx="21389442" cy="926087"/>
              </a:xfrm>
              <a:prstGeom prst="rect">
                <a:avLst/>
              </a:prstGeom>
              <a:blipFill>
                <a:blip r:embed="rId5"/>
                <a:stretch>
                  <a:fillRect l="-1282" t="-10526" b="-28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79771" y="4876800"/>
                <a:ext cx="4970041" cy="1632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  <m:t> 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  <m:t>𝟑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771" y="4876800"/>
                <a:ext cx="4970041" cy="16328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783484" y="4943467"/>
                <a:ext cx="4727293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  <m:t> 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484" y="4943467"/>
                <a:ext cx="4727293" cy="8477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0462186" y="4953000"/>
                <a:ext cx="4015814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  <m:t> 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  <m:t>𝟓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2186" y="4953000"/>
                <a:ext cx="4015814" cy="8477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4782800" y="4953000"/>
                <a:ext cx="42672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 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𝟕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𝒆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800" y="4953000"/>
                <a:ext cx="4267200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2569406" y="46482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A15313C-1879-4A28-8D3C-60FCF307D729}"/>
                  </a:ext>
                </a:extLst>
              </p:cNvPr>
              <p:cNvSpPr/>
              <p:nvPr/>
            </p:nvSpPr>
            <p:spPr>
              <a:xfrm>
                <a:off x="2012427" y="7239000"/>
                <a:ext cx="1665657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/>
                  <a:t>Hàm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đã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xác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định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liên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tục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trên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đoạn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[1;3]</m:t>
                    </m:r>
                    <m:r>
                      <m:rPr>
                        <m:nor/>
                      </m:rPr>
                      <a:rPr lang="en-GB" sz="4800"/>
                      <m:t>.</m:t>
                    </m:r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A15313C-1879-4A28-8D3C-60FCF307D7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427" y="7239000"/>
                <a:ext cx="16656573" cy="830997"/>
              </a:xfrm>
              <a:prstGeom prst="rect">
                <a:avLst/>
              </a:prstGeom>
              <a:blipFill>
                <a:blip r:embed="rId10"/>
                <a:stretch>
                  <a:fillRect l="-1647"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7F4A6F0-3DF4-494E-A6A0-CFA93DDF822A}"/>
                  </a:ext>
                </a:extLst>
              </p:cNvPr>
              <p:cNvSpPr/>
              <p:nvPr/>
            </p:nvSpPr>
            <p:spPr>
              <a:xfrm>
                <a:off x="1991697" y="8313003"/>
                <a:ext cx="1147301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spc="-150" dirty="0"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spc="-150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spc="-150" dirty="0"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4800" b="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𝑥</m:t>
                        </m:r>
                      </m:sup>
                    </m:sSup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800" b="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b="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b="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−5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+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𝑥</m:t>
                        </m:r>
                      </m:sup>
                    </m:sSup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2</m:t>
                        </m:r>
                        <m:r>
                          <a:rPr lang="en-US" sz="4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1</m:t>
                        </m:r>
                      </m:e>
                    </m:d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7F4A6F0-3DF4-494E-A6A0-CFA93DDF82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697" y="8313003"/>
                <a:ext cx="11473013" cy="830997"/>
              </a:xfrm>
              <a:prstGeom prst="rect">
                <a:avLst/>
              </a:prstGeom>
              <a:blipFill>
                <a:blip r:embed="rId11"/>
                <a:stretch>
                  <a:fillRect l="-2444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3817D22-25F8-48B9-B52A-7FF96860755C}"/>
                  </a:ext>
                </a:extLst>
              </p:cNvPr>
              <p:cNvSpPr/>
              <p:nvPr/>
            </p:nvSpPr>
            <p:spPr>
              <a:xfrm>
                <a:off x="2138801" y="10827603"/>
                <a:ext cx="122629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=−5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; 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4800" b="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;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800" dirty="0"/>
                  <a:t>.</a:t>
                </a:r>
                <a:endParaRPr lang="vi-VN" sz="4800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3817D22-25F8-48B9-B52A-7FF968607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801" y="10827603"/>
                <a:ext cx="12262999" cy="830997"/>
              </a:xfrm>
              <a:prstGeom prst="rect">
                <a:avLst/>
              </a:prstGeom>
              <a:blipFill>
                <a:blip r:embed="rId12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5E97ED7-B3F7-4D18-8C38-A99753D2E4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125694"/>
              </p:ext>
            </p:extLst>
          </p:nvPr>
        </p:nvGraphicFramePr>
        <p:xfrm>
          <a:off x="12128500" y="6781800"/>
          <a:ext cx="1270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6720" imgH="152280" progId="Equation.DSMT4">
                  <p:embed/>
                </p:oleObj>
              </mc:Choice>
              <mc:Fallback>
                <p:oleObj name="Equation" r:id="rId13" imgW="12672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128500" y="6781800"/>
                        <a:ext cx="1270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3F152A4-2B5F-4F3C-94B8-A6E0E1E0A1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864368"/>
              </p:ext>
            </p:extLst>
          </p:nvPr>
        </p:nvGraphicFramePr>
        <p:xfrm>
          <a:off x="12128500" y="6781800"/>
          <a:ext cx="1270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6720" imgH="152280" progId="Equation.DSMT4">
                  <p:embed/>
                </p:oleObj>
              </mc:Choice>
              <mc:Fallback>
                <p:oleObj name="Equation" r:id="rId15" imgW="12672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128500" y="6781800"/>
                        <a:ext cx="1270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62F51C6-7BE9-4B86-8358-9A6650D1F3AF}"/>
                  </a:ext>
                </a:extLst>
              </p:cNvPr>
              <p:cNvSpPr/>
              <p:nvPr/>
            </p:nvSpPr>
            <p:spPr>
              <a:xfrm>
                <a:off x="1524000" y="9008084"/>
                <a:ext cx="9595999" cy="1736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=2∈[1;3]</m:t>
                              </m:r>
                            </m:e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=−3∉[1;3]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62F51C6-7BE9-4B86-8358-9A6650D1F3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9008084"/>
                <a:ext cx="9595999" cy="173611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7F50009-A104-49CB-AC72-A46C936ED16F}"/>
                  </a:ext>
                </a:extLst>
              </p:cNvPr>
              <p:cNvSpPr/>
              <p:nvPr/>
            </p:nvSpPr>
            <p:spPr>
              <a:xfrm>
                <a:off x="2052274" y="11731000"/>
                <a:ext cx="17058303" cy="918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spc="-150" dirty="0">
                    <a:ea typeface="Tahoma" panose="020B0604030504040204" pitchFamily="34" charset="0"/>
                    <a:cs typeface="Tahoma" panose="020B0604030504040204" pitchFamily="34" charset="0"/>
                  </a:rPr>
                  <a:t>Vậy: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[1;3]</m:t>
                            </m:r>
                          </m:lim>
                        </m:limLow>
                      </m:fName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800" dirty="0"/>
                  <a:t>.</a:t>
                </a:r>
                <a:endParaRPr lang="vi-VN" sz="4800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7F50009-A104-49CB-AC72-A46C936ED1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274" y="11731000"/>
                <a:ext cx="17058303" cy="918200"/>
              </a:xfrm>
              <a:prstGeom prst="rect">
                <a:avLst/>
              </a:prstGeom>
              <a:blipFill>
                <a:blip r:embed="rId17"/>
                <a:stretch>
                  <a:fillRect l="-1644" t="-12583" b="-27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9AD925B-0BFD-4202-978C-608C0002855F}"/>
                  </a:ext>
                </a:extLst>
              </p:cNvPr>
              <p:cNvSpPr/>
              <p:nvPr/>
            </p:nvSpPr>
            <p:spPr>
              <a:xfrm>
                <a:off x="13451572" y="8313002"/>
                <a:ext cx="511101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  <m:t>−6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9AD925B-0BFD-4202-978C-608C000285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1572" y="8313002"/>
                <a:ext cx="5111015" cy="83099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47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8" grpId="0" animBg="1"/>
      <p:bldP spid="42" grpId="0"/>
      <p:bldP spid="50" grpId="0"/>
      <p:bldP spid="51" grpId="0"/>
      <p:bldP spid="56" grpId="0"/>
      <p:bldP spid="57" grpId="0"/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27"/>
          <p:cNvGrpSpPr/>
          <p:nvPr/>
        </p:nvGrpSpPr>
        <p:grpSpPr>
          <a:xfrm>
            <a:off x="611108" y="1828796"/>
            <a:ext cx="518271" cy="850292"/>
            <a:chOff x="7459669" y="7543800"/>
            <a:chExt cx="856120" cy="850404"/>
          </a:xfrm>
        </p:grpSpPr>
        <p:sp>
          <p:nvSpPr>
            <p:cNvPr id="47" name="Isosceles Triangle 44"/>
            <p:cNvSpPr/>
            <p:nvPr/>
          </p:nvSpPr>
          <p:spPr>
            <a:xfrm rot="16200000">
              <a:off x="7469936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010636" y="7640053"/>
              <a:ext cx="305153" cy="754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F4A4ECE-3EB8-4FAC-AA5A-12093D134298}"/>
              </a:ext>
            </a:extLst>
          </p:cNvPr>
          <p:cNvSpPr txBox="1"/>
          <p:nvPr/>
        </p:nvSpPr>
        <p:spPr>
          <a:xfrm>
            <a:off x="402335" y="1600200"/>
            <a:ext cx="23037017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III. DẠNG 3:</a:t>
            </a:r>
            <a:r>
              <a: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SỰ BIẾN THIÊN, TIỆM CẬN, ĐỒ THỊ HÀM SỐ MŨ, HÀM SỐ LÔGARIT </a:t>
            </a:r>
            <a:endParaRPr lang="en-US" sz="4400" b="1" dirty="0">
              <a:ln>
                <a:solidFill>
                  <a:srgbClr val="008000"/>
                </a:solidFill>
              </a:ln>
              <a:solidFill>
                <a:srgbClr val="008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02AFD3-1D83-48A5-B0AE-36B62AC0B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489746"/>
            <a:ext cx="16230600" cy="111500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0371947-CBEF-4E0E-9DA5-80861FFB4D0B}"/>
                  </a:ext>
                </a:extLst>
              </p14:cNvPr>
              <p14:cNvContentPartPr/>
              <p14:nvPr/>
            </p14:nvContentPartPr>
            <p14:xfrm>
              <a:off x="15305400" y="982260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0371947-CBEF-4E0E-9DA5-80861FFB4D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96040" y="98132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141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27"/>
          <p:cNvGrpSpPr/>
          <p:nvPr/>
        </p:nvGrpSpPr>
        <p:grpSpPr>
          <a:xfrm>
            <a:off x="611108" y="1828796"/>
            <a:ext cx="518271" cy="850292"/>
            <a:chOff x="7459669" y="7543800"/>
            <a:chExt cx="856120" cy="850404"/>
          </a:xfrm>
        </p:grpSpPr>
        <p:sp>
          <p:nvSpPr>
            <p:cNvPr id="47" name="Isosceles Triangle 44"/>
            <p:cNvSpPr/>
            <p:nvPr/>
          </p:nvSpPr>
          <p:spPr>
            <a:xfrm rot="16200000">
              <a:off x="7469936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010636" y="7640053"/>
              <a:ext cx="305153" cy="754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533400" y="2841516"/>
                <a:ext cx="11216968" cy="4016484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</a:rPr>
                  <a:t>1.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Bài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toán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lãi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kép</a:t>
                </a:r>
                <a:endParaRPr lang="en-US" sz="4400" b="1" dirty="0">
                  <a:solidFill>
                    <a:srgbClr val="0000FF"/>
                  </a:solidFill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/>
                  <a:t>+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tiền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vốn</a:t>
                </a:r>
                <a:r>
                  <a:rPr lang="en-US" sz="4400" dirty="0"/>
                  <a:t> ban </a:t>
                </a:r>
                <a:r>
                  <a:rPr lang="en-US" sz="4400" dirty="0" err="1"/>
                  <a:t>đầu</a:t>
                </a:r>
                <a:r>
                  <a:rPr lang="en-US" sz="4400" dirty="0"/>
                  <a:t>.		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lãi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suất</a:t>
                </a:r>
                <a:r>
                  <a:rPr lang="en-US" sz="4400" dirty="0"/>
                  <a:t>/ 1 </a:t>
                </a:r>
                <a:r>
                  <a:rPr lang="en-US" sz="4400" dirty="0" err="1"/>
                  <a:t>kì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hạn</a:t>
                </a:r>
                <a:r>
                  <a:rPr lang="en-US" sz="4400" dirty="0"/>
                  <a:t>.		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400" dirty="0"/>
                  <a:t>: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tiền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vốn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lãi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sau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kì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hạn</a:t>
                </a:r>
                <a:r>
                  <a:rPr lang="en-US" sz="4400" dirty="0"/>
                  <a:t>. 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841516"/>
                <a:ext cx="11216968" cy="40164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FF4A4ECE-3EB8-4FAC-AA5A-12093D134298}"/>
              </a:ext>
            </a:extLst>
          </p:cNvPr>
          <p:cNvSpPr txBox="1"/>
          <p:nvPr/>
        </p:nvSpPr>
        <p:spPr>
          <a:xfrm>
            <a:off x="402335" y="1743909"/>
            <a:ext cx="23037017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IV. DẠNG 4:</a:t>
            </a:r>
            <a:r>
              <a: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BÀI TOÁN THỰC TẾ ỨNG DỤNG HÀM SỐ MŨ, HÀM SỐ LÔGARIT </a:t>
            </a:r>
            <a:endParaRPr lang="en-US" sz="4400" b="1" dirty="0">
              <a:ln>
                <a:solidFill>
                  <a:srgbClr val="008000"/>
                </a:solidFill>
              </a:ln>
              <a:solidFill>
                <a:srgbClr val="008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5C0753B-90CD-48B9-B6D2-5CB4645D488B}"/>
                  </a:ext>
                </a:extLst>
              </p:cNvPr>
              <p:cNvSpPr/>
              <p:nvPr/>
            </p:nvSpPr>
            <p:spPr>
              <a:xfrm>
                <a:off x="502689" y="7620000"/>
                <a:ext cx="13289511" cy="5227393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</a:rPr>
                  <a:t>2.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Bài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toán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sự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phân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rã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của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chất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phóng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xạ</a:t>
                </a:r>
                <a:endParaRPr lang="en-US" sz="4400" b="1" dirty="0">
                  <a:solidFill>
                    <a:srgbClr val="0000FF"/>
                  </a:solidFill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khối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lượng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chất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phóng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xạ</a:t>
                </a:r>
                <a:r>
                  <a:rPr lang="en-US" sz="4400" dirty="0"/>
                  <a:t> ban </a:t>
                </a:r>
                <a:r>
                  <a:rPr lang="en-US" sz="4400" dirty="0" err="1"/>
                  <a:t>đầu</a:t>
                </a:r>
                <a:r>
                  <a:rPr lang="en-US" sz="4400" dirty="0"/>
                  <a:t> (</a:t>
                </a:r>
                <a:r>
                  <a:rPr lang="en-US" sz="4400" dirty="0" err="1"/>
                  <a:t>lúc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400" dirty="0"/>
                  <a:t>).	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/>
                  <a:t>+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r>
                  <a:rPr lang="en-US" sz="4400" dirty="0"/>
                  <a:t> khối </a:t>
                </a:r>
                <a:r>
                  <a:rPr lang="en-US" sz="4400" dirty="0" err="1"/>
                  <a:t>lượng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chất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phóng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xạ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tại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thời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điểm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4400" dirty="0"/>
                  <a:t>.	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/>
                  <a:t>+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4400" dirty="0"/>
                  <a:t>: chu </a:t>
                </a:r>
                <a:r>
                  <a:rPr lang="en-US" sz="4400" dirty="0" err="1"/>
                  <a:t>kì</a:t>
                </a:r>
                <a:r>
                  <a:rPr lang="en-US" sz="4400" dirty="0"/>
                  <a:t> </a:t>
                </a:r>
                <a:r>
                  <a:rPr lang="en-US" sz="4400" dirty="0" err="1"/>
                  <a:t>bán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rã</a:t>
                </a:r>
                <a:r>
                  <a:rPr lang="en-US" sz="4400" dirty="0"/>
                  <a:t>. 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5C0753B-90CD-48B9-B6D2-5CB4645D48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89" y="7620000"/>
                <a:ext cx="13289511" cy="52273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6964B39-D152-4FA1-8031-DDB8F749C4E5}"/>
                  </a:ext>
                </a:extLst>
              </p:cNvPr>
              <p:cNvSpPr/>
              <p:nvPr/>
            </p:nvSpPr>
            <p:spPr>
              <a:xfrm>
                <a:off x="13898648" y="2819400"/>
                <a:ext cx="10028152" cy="4038413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</a:rPr>
                  <a:t>3.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Bài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toán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dân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số</a:t>
                </a:r>
                <a:endParaRPr lang="en-US" sz="4400" b="1" dirty="0">
                  <a:solidFill>
                    <a:srgbClr val="0000FF"/>
                  </a:solidFill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𝑛𝑖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/>
                  <a:t>+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dân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của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năm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lấy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làm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mốc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tính</a:t>
                </a:r>
                <a:r>
                  <a:rPr lang="en-US" sz="4400" dirty="0"/>
                  <a:t>.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/>
                  <a:t>+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dân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sau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/>
                  <a:t> năm.	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/>
                  <a:t>+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4400" dirty="0"/>
                  <a:t>: </a:t>
                </a:r>
                <a:r>
                  <a:rPr lang="en-US" sz="4400" dirty="0" err="1"/>
                  <a:t>tỉ</a:t>
                </a:r>
                <a:r>
                  <a:rPr lang="en-US" sz="4400" dirty="0"/>
                  <a:t> </a:t>
                </a:r>
                <a:r>
                  <a:rPr lang="en-US" sz="4400" err="1"/>
                  <a:t>lệ</a:t>
                </a:r>
                <a:r>
                  <a:rPr lang="en-US" sz="4400"/>
                  <a:t> tăng </a:t>
                </a:r>
                <a:r>
                  <a:rPr lang="en-US" sz="4400" dirty="0" err="1"/>
                  <a:t>dân</a:t>
                </a:r>
                <a:r>
                  <a:rPr lang="en-US" sz="4400" dirty="0"/>
                  <a:t> </a:t>
                </a:r>
                <a:r>
                  <a:rPr lang="en-US" sz="4400" err="1"/>
                  <a:t>số</a:t>
                </a:r>
                <a:r>
                  <a:rPr lang="en-US" sz="4400"/>
                  <a:t> hằng </a:t>
                </a:r>
                <a:r>
                  <a:rPr lang="en-US" sz="4400" dirty="0" err="1"/>
                  <a:t>năm</a:t>
                </a:r>
                <a:r>
                  <a:rPr lang="en-US" sz="4400" dirty="0"/>
                  <a:t>. 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6964B39-D152-4FA1-8031-DDB8F749C4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8648" y="2819400"/>
                <a:ext cx="10028152" cy="40384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65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6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10.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283803"/>
                <a:ext cx="225658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/>
                  <a:t>Hàm số nào sau </a:t>
                </a:r>
                <a:r>
                  <a:rPr lang="en-US" sz="4800" b="1" dirty="0" err="1"/>
                  <a:t>đây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nghịch</a:t>
                </a:r>
                <a:r>
                  <a:rPr lang="en-US" sz="4800" b="1" dirty="0"/>
                  <a:t> biến trên t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dirty="0" smtClean="0"/>
                      <m:t>ậ</m:t>
                    </m:r>
                    <m:r>
                      <m:rPr>
                        <m:nor/>
                      </m:rPr>
                      <a:rPr lang="en-US" sz="4800" b="1" i="0" dirty="0" smtClean="0"/>
                      <m:t>p</m:t>
                    </m:r>
                    <m:r>
                      <m:rPr>
                        <m:nor/>
                      </m:rPr>
                      <a:rPr lang="en-US" sz="4800" b="1" i="0" dirty="0" smtClean="0"/>
                      <m:t> </m:t>
                    </m:r>
                    <m:r>
                      <m:rPr>
                        <m:nor/>
                      </m:rPr>
                      <a:rPr lang="en-US" sz="4800" b="1" i="0" dirty="0" smtClean="0"/>
                      <m:t>x</m:t>
                    </m:r>
                    <m:r>
                      <m:rPr>
                        <m:nor/>
                      </m:rPr>
                      <a:rPr lang="en-US" sz="4800" b="1" i="0" dirty="0" smtClean="0"/>
                      <m:t>á</m:t>
                    </m:r>
                    <m:r>
                      <m:rPr>
                        <m:nor/>
                      </m:rPr>
                      <a:rPr lang="en-US" sz="4800" b="1" i="0" dirty="0" smtClean="0"/>
                      <m:t>c</m:t>
                    </m:r>
                    <m:r>
                      <m:rPr>
                        <m:nor/>
                      </m:rPr>
                      <a:rPr lang="en-US" sz="4800" b="1" i="0" dirty="0" smtClean="0"/>
                      <m:t> đị</m:t>
                    </m:r>
                    <m:r>
                      <m:rPr>
                        <m:nor/>
                      </m:rPr>
                      <a:rPr lang="en-US" sz="4800" b="1" i="0" dirty="0" smtClean="0"/>
                      <m:t>nh</m:t>
                    </m:r>
                    <m:r>
                      <m:rPr>
                        <m:nor/>
                      </m:rPr>
                      <a:rPr lang="en-US" sz="4800" b="1" i="0" dirty="0" smtClean="0"/>
                      <m:t> </m:t>
                    </m:r>
                    <m:r>
                      <m:rPr>
                        <m:nor/>
                      </m:rPr>
                      <a:rPr lang="en-US" sz="4800" b="1" i="0" dirty="0" smtClean="0"/>
                      <m:t>c</m:t>
                    </m:r>
                    <m:r>
                      <m:rPr>
                        <m:nor/>
                      </m:rPr>
                      <a:rPr lang="en-US" sz="4800" b="1" i="0" dirty="0" smtClean="0"/>
                      <m:t>ủ</m:t>
                    </m:r>
                    <m:r>
                      <m:rPr>
                        <m:nor/>
                      </m:rPr>
                      <a:rPr lang="en-US" sz="4800" b="1" i="0" dirty="0" smtClean="0"/>
                      <m:t>a</m:t>
                    </m:r>
                  </m:oMath>
                </a14:m>
                <a:r>
                  <a:rPr lang="en-US" sz="4800" b="1" dirty="0"/>
                  <a:t> nó?</a:t>
                </a:r>
                <a:endParaRPr lang="vi-VN" sz="4800" b="1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283803"/>
                <a:ext cx="22565882" cy="830997"/>
              </a:xfrm>
              <a:prstGeom prst="rect">
                <a:avLst/>
              </a:prstGeom>
              <a:blipFill>
                <a:blip r:embed="rId4"/>
                <a:stretch>
                  <a:fillRect l="-1216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4876800"/>
                <a:ext cx="4114800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dirty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8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76800"/>
                <a:ext cx="4114800" cy="8477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638800" y="4876800"/>
                <a:ext cx="6477000" cy="863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dirty="0" smtClean="0">
                              <a:latin typeface="Cambria Math" panose="020405030504060302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4800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800" b="1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sz="48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876800"/>
                <a:ext cx="6477000" cy="8633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4876800"/>
                <a:ext cx="4595056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48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876800"/>
                <a:ext cx="4595056" cy="8477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6535401" y="4876800"/>
                <a:ext cx="6594102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dirty="0" smtClean="0">
                          <a:latin typeface="Cambria Math" panose="02040503050406030204" pitchFamily="18" charset="0"/>
                        </a:rPr>
                        <m:t>𝒍𝒐𝒈</m:t>
                      </m:r>
                      <m:r>
                        <a:rPr lang="en-US" sz="48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5401" y="4876800"/>
                <a:ext cx="6594102" cy="8477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570484" y="7924800"/>
                <a:ext cx="12184860" cy="863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dirty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4800" b="0" i="1" dirty="0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</m:sSub>
                    <m:r>
                      <a:rPr lang="en-US" sz="4800" b="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484" y="7924800"/>
                <a:ext cx="12184860" cy="863378"/>
              </a:xfrm>
              <a:prstGeom prst="rect">
                <a:avLst/>
              </a:prstGeom>
              <a:blipFill>
                <a:blip r:embed="rId9"/>
                <a:stretch>
                  <a:fillRect l="-2301" t="-17606" b="-30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6364285" y="466762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9046B6F-D729-419E-BEA7-DAB3399D4C3C}"/>
                  </a:ext>
                </a:extLst>
              </p:cNvPr>
              <p:cNvSpPr/>
              <p:nvPr/>
            </p:nvSpPr>
            <p:spPr>
              <a:xfrm>
                <a:off x="3588540" y="10515600"/>
                <a:ext cx="16909260" cy="863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</m:sSub>
                    <m:r>
                      <a:rPr lang="en-US" sz="4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9046B6F-D729-419E-BEA7-DAB3399D4C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540" y="10515600"/>
                <a:ext cx="16909260" cy="863378"/>
              </a:xfrm>
              <a:prstGeom prst="rect">
                <a:avLst/>
              </a:prstGeom>
              <a:blipFill>
                <a:blip r:embed="rId10"/>
                <a:stretch>
                  <a:fillRect l="-1658" t="-17606" r="-1442" b="-30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BE9268C-28A9-4BE8-8E95-4AEAA3A44E43}"/>
                  </a:ext>
                </a:extLst>
              </p:cNvPr>
              <p:cNvSpPr/>
              <p:nvPr/>
            </p:nvSpPr>
            <p:spPr>
              <a:xfrm>
                <a:off x="3588540" y="9151203"/>
                <a:ext cx="148518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Tập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48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=0,5 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thuộc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(0;1)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   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BE9268C-28A9-4BE8-8E95-4AEAA3A44E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540" y="9151203"/>
                <a:ext cx="14851860" cy="830997"/>
              </a:xfrm>
              <a:prstGeom prst="rect">
                <a:avLst/>
              </a:prstGeom>
              <a:blipFill>
                <a:blip r:embed="rId11"/>
                <a:stretch>
                  <a:fillRect l="-1888" t="-17518" r="-4803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36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49" grpId="0" animBg="1"/>
      <p:bldP spid="50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2772508C-02F5-45FC-A1F0-847E0084CCE6}"/>
              </a:ext>
            </a:extLst>
          </p:cNvPr>
          <p:cNvGrpSpPr/>
          <p:nvPr/>
        </p:nvGrpSpPr>
        <p:grpSpPr>
          <a:xfrm>
            <a:off x="859296" y="8133981"/>
            <a:ext cx="22136901" cy="5353420"/>
            <a:chOff x="1205494" y="6941416"/>
            <a:chExt cx="22139783" cy="4111203"/>
          </a:xfrm>
        </p:grpSpPr>
        <p:sp>
          <p:nvSpPr>
            <p:cNvPr id="44" name="Rounded Rectangle 124">
              <a:extLst>
                <a:ext uri="{FF2B5EF4-FFF2-40B4-BE49-F238E27FC236}">
                  <a16:creationId xmlns:a16="http://schemas.microsoft.com/office/drawing/2014/main" id="{E72C740F-F6CD-4B19-B421-4A44C254C340}"/>
                </a:ext>
              </a:extLst>
            </p:cNvPr>
            <p:cNvSpPr/>
            <p:nvPr/>
          </p:nvSpPr>
          <p:spPr>
            <a:xfrm>
              <a:off x="1209586" y="7179460"/>
              <a:ext cx="22135691" cy="387315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900D44B-9D2E-427C-BFFA-11DBFB2FDEDB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25D1F3BD-E879-4C1B-9166-D7344306626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BF2A3F2-02B4-4CC9-AE7F-0F2BCF8C87D1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ound Diagonal Corner Rectangle 128">
                <a:extLst>
                  <a:ext uri="{FF2B5EF4-FFF2-40B4-BE49-F238E27FC236}">
                    <a16:creationId xmlns:a16="http://schemas.microsoft.com/office/drawing/2014/main" id="{97F5F85D-E935-4CF4-B694-111E205B0871}"/>
                  </a:ext>
                </a:extLst>
              </p:cNvPr>
              <p:cNvSpPr/>
              <p:nvPr/>
            </p:nvSpPr>
            <p:spPr>
              <a:xfrm flipV="1">
                <a:off x="1205494" y="6951955"/>
                <a:ext cx="774046" cy="778245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3317F688-B11B-4EEE-B94A-0E4C58D016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8611" y="2399336"/>
            <a:ext cx="23391942" cy="5424120"/>
            <a:chOff x="992187" y="2564544"/>
            <a:chExt cx="22353091" cy="3803306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70085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b="1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70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11.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505200"/>
                <a:ext cx="2138944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Cho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ba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thực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dương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𝒂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,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𝒃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,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𝒄</m:t>
                    </m:r>
                  </m:oMath>
                </a14:m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khác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. </a:t>
                </a:r>
                <a:r>
                  <a:rPr lang="en-US" sz="48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Đồ</a:t>
                </a:r>
                <a:r>
                  <a:rPr lang="en-US" sz="48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thị</a:t>
                </a:r>
                <a:r>
                  <a:rPr lang="en-US" sz="48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các</a:t>
                </a:r>
                <a:r>
                  <a:rPr lang="en-US" sz="48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hàm</a:t>
                </a:r>
                <a:r>
                  <a:rPr lang="en-US" sz="48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𝒙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𝒙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𝒄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48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được</a:t>
                </a:r>
                <a:r>
                  <a:rPr lang="en-US" sz="48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cho</a:t>
                </a:r>
                <a:r>
                  <a:rPr lang="en-US" sz="48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trong</a:t>
                </a:r>
                <a:r>
                  <a:rPr lang="en-US" sz="48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hình</a:t>
                </a:r>
                <a:r>
                  <a:rPr lang="en-US" sz="48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bên</a:t>
                </a:r>
                <a:r>
                  <a:rPr lang="en-US" sz="48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. </a:t>
                </a:r>
                <a:r>
                  <a:rPr lang="en-US" sz="48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Mệnh</a:t>
                </a:r>
                <a:r>
                  <a:rPr lang="en-US" sz="48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đề</a:t>
                </a:r>
                <a:r>
                  <a:rPr lang="en-US" sz="48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nào</a:t>
                </a:r>
                <a:r>
                  <a:rPr lang="en-US" sz="48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dưới</a:t>
                </a:r>
                <a:r>
                  <a:rPr lang="en-US" sz="48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đây</a:t>
                </a:r>
                <a:r>
                  <a:rPr lang="en-US" sz="48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đúng</a:t>
                </a:r>
                <a:r>
                  <a:rPr lang="en-US" sz="48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505200"/>
                <a:ext cx="21389442" cy="1569660"/>
              </a:xfrm>
              <a:prstGeom prst="rect">
                <a:avLst/>
              </a:prstGeom>
              <a:blipFill>
                <a:blip r:embed="rId5"/>
                <a:stretch>
                  <a:fillRect l="-1282" t="-8949" b="-19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02159" y="5216895"/>
                <a:ext cx="497004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𝒂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&lt;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𝒄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&lt;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𝒃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159" y="5216895"/>
                <a:ext cx="4970041" cy="1569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302907" y="5265003"/>
                <a:ext cx="472729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𝒂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&lt;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𝒃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&lt;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907" y="5265003"/>
                <a:ext cx="4727293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838259" y="6172200"/>
                <a:ext cx="4015814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𝒃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𝒄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&lt;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𝒂</m:t>
                    </m:r>
                  </m:oMath>
                </a14:m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259" y="6172200"/>
                <a:ext cx="4015814" cy="847733"/>
              </a:xfrm>
              <a:prstGeom prst="rect">
                <a:avLst/>
              </a:prstGeom>
              <a:blipFill>
                <a:blip r:embed="rId8"/>
                <a:stretch>
                  <a:fillRect t="-17266" b="-33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8534400" y="6259205"/>
                <a:ext cx="42672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𝒄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&lt;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𝒂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&lt;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𝒃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6259205"/>
                <a:ext cx="4267200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514626" y="5110712"/>
            <a:ext cx="1072553" cy="105266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A15313C-1879-4A28-8D3C-60FCF307D729}"/>
                  </a:ext>
                </a:extLst>
              </p:cNvPr>
              <p:cNvSpPr/>
              <p:nvPr/>
            </p:nvSpPr>
            <p:spPr>
              <a:xfrm>
                <a:off x="2052806" y="9227403"/>
                <a:ext cx="1665657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/>
                  <a:t>Dựa vào đồ thị các hàm số ta có: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&lt;1</m:t>
                    </m:r>
                    <m:r>
                      <m:rPr>
                        <m:nor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nor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&gt;1;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𝑐</m:t>
                    </m:r>
                    <m:r>
                      <m:rPr>
                        <m:nor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&gt;1  (1)</m:t>
                    </m:r>
                    <m:r>
                      <m:rPr>
                        <m:nor/>
                      </m:rPr>
                      <a:rPr lang="en-GB" sz="4800"/>
                      <m:t>.</m:t>
                    </m:r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A15313C-1879-4A28-8D3C-60FCF307D7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806" y="9227403"/>
                <a:ext cx="16656573" cy="830997"/>
              </a:xfrm>
              <a:prstGeom prst="rect">
                <a:avLst/>
              </a:prstGeom>
              <a:blipFill>
                <a:blip r:embed="rId10"/>
                <a:stretch>
                  <a:fillRect l="-1684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3817D22-25F8-48B9-B52A-7FF96860755C}"/>
                  </a:ext>
                </a:extLst>
              </p:cNvPr>
              <p:cNvSpPr/>
              <p:nvPr/>
            </p:nvSpPr>
            <p:spPr>
              <a:xfrm>
                <a:off x="2138801" y="10439400"/>
                <a:ext cx="162253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0" dirty="0" err="1"/>
                  <a:t>Mặt</a:t>
                </a:r>
                <a:r>
                  <a:rPr lang="en-US" sz="4800" b="0" dirty="0"/>
                  <a:t> </a:t>
                </a:r>
                <a:r>
                  <a:rPr lang="en-US" sz="4800" b="0" dirty="0" err="1"/>
                  <a:t>khác</a:t>
                </a:r>
                <a:r>
                  <a:rPr lang="en-US" sz="4800" b="0" dirty="0"/>
                  <a:t>, </a:t>
                </a:r>
                <a:r>
                  <a:rPr lang="en-US" sz="4800" b="0" dirty="0" err="1"/>
                  <a:t>với</a:t>
                </a:r>
                <a:r>
                  <a:rPr lang="en-US" sz="4800" b="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nor/>
                      </m:rPr>
                      <a:rPr lang="en-US" sz="4800">
                        <a:latin typeface="Cambria Math" panose="02040503050406030204" pitchFamily="18" charset="0"/>
                      </a:rPr>
                      <m:t>&gt;1;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𝑐</m:t>
                    </m:r>
                    <m:r>
                      <m:rPr>
                        <m:nor/>
                      </m:rPr>
                      <a:rPr lang="en-US" sz="480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4800" dirty="0"/>
                  <a:t> ta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800" i="1">
                        <a:solidFill>
                          <a:srgbClr val="1C1C1C"/>
                        </a:solidFill>
                        <a:latin typeface="Cambria Math"/>
                      </a:rPr>
                      <m:t>⇒</m:t>
                    </m:r>
                    <m:r>
                      <a:rPr lang="en-US" sz="4800" b="0" i="1" smtClean="0">
                        <a:solidFill>
                          <a:srgbClr val="1C1C1C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800" b="0" i="1" smtClean="0">
                        <a:solidFill>
                          <a:srgbClr val="1C1C1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0" i="1" smtClean="0">
                        <a:solidFill>
                          <a:srgbClr val="1C1C1C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800" b="0" i="1" smtClean="0">
                        <a:solidFill>
                          <a:srgbClr val="1C1C1C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srgbClr val="1C1C1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1C1C1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4800" b="0" i="1" smtClean="0">
                        <a:solidFill>
                          <a:srgbClr val="1C1C1C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3817D22-25F8-48B9-B52A-7FF968607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801" y="10439400"/>
                <a:ext cx="16225399" cy="830997"/>
              </a:xfrm>
              <a:prstGeom prst="rect">
                <a:avLst/>
              </a:prstGeom>
              <a:blipFill>
                <a:blip r:embed="rId11"/>
                <a:stretch>
                  <a:fillRect l="-1728"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5E97ED7-B3F7-4D18-8C38-A99753D2E4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28500" y="6781800"/>
          <a:ext cx="1270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152280" progId="Equation.DSMT4">
                  <p:embed/>
                </p:oleObj>
              </mc:Choice>
              <mc:Fallback>
                <p:oleObj name="Equation" r:id="rId12" imgW="126720" imgH="1522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5E97ED7-B3F7-4D18-8C38-A99753D2E4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128500" y="6781800"/>
                        <a:ext cx="1270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3F152A4-2B5F-4F3C-94B8-A6E0E1E0A1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28500" y="6781800"/>
          <a:ext cx="1270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720" imgH="152280" progId="Equation.DSMT4">
                  <p:embed/>
                </p:oleObj>
              </mc:Choice>
              <mc:Fallback>
                <p:oleObj name="Equation" r:id="rId14" imgW="126720" imgH="1522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3F152A4-2B5F-4F3C-94B8-A6E0E1E0A1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128500" y="6781800"/>
                        <a:ext cx="1270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7F50009-A104-49CB-AC72-A46C936ED16F}"/>
                  </a:ext>
                </a:extLst>
              </p:cNvPr>
              <p:cNvSpPr/>
              <p:nvPr/>
            </p:nvSpPr>
            <p:spPr>
              <a:xfrm>
                <a:off x="2052274" y="11731000"/>
                <a:ext cx="1705830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/>
                  <a:t>Từ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800" dirty="0"/>
                  <a:t> ta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: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1C1C1C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b="0" i="1" smtClean="0">
                        <a:solidFill>
                          <a:srgbClr val="1C1C1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0" i="1" smtClean="0">
                        <a:solidFill>
                          <a:srgbClr val="1C1C1C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800" i="1">
                        <a:solidFill>
                          <a:srgbClr val="1C1C1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i="1">
                        <a:solidFill>
                          <a:srgbClr val="1C1C1C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800" i="1">
                        <a:solidFill>
                          <a:srgbClr val="1C1C1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/>
                  <a:t>.</a:t>
                </a:r>
                <a:endParaRPr lang="vi-VN" sz="4800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7F50009-A104-49CB-AC72-A46C936ED1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274" y="11731000"/>
                <a:ext cx="17058303" cy="830997"/>
              </a:xfrm>
              <a:prstGeom prst="rect">
                <a:avLst/>
              </a:prstGeom>
              <a:blipFill>
                <a:blip r:embed="rId15"/>
                <a:stretch>
                  <a:fillRect l="-1644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B24330AD-EE4E-4E3A-A046-489EEC808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F35DB11-9DF0-4A25-88E4-CC370A0B86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068800" y="4479933"/>
          <a:ext cx="4542562" cy="3216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6" imgW="2505425" imgH="1771429" progId="Paint.Picture">
                  <p:embed/>
                </p:oleObj>
              </mc:Choice>
              <mc:Fallback>
                <p:oleObj name="Bitmap Image" r:id="rId16" imgW="2505425" imgH="1771429" progId="Paint.Picture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F35DB11-9DF0-4A25-88E4-CC370A0B86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8800" y="4479933"/>
                        <a:ext cx="4542562" cy="32162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276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8" grpId="0" animBg="1"/>
      <p:bldP spid="42" grpId="0"/>
      <p:bldP spid="51" grpId="0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23549" y="8556821"/>
            <a:ext cx="22136901" cy="5029199"/>
            <a:chOff x="1205494" y="6941416"/>
            <a:chExt cx="22139783" cy="502985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479181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6204318"/>
            <a:chOff x="992187" y="2564544"/>
            <a:chExt cx="22353091" cy="6205125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6999"/>
              <a:ext cx="22200057" cy="610267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12.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8759235" y="1197060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9235" y="11970603"/>
                <a:ext cx="250056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71599" y="7322403"/>
                <a:ext cx="394254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r>
                      <a:rPr lang="en-US" sz="4800" b="1" i="1" dirty="0" smtClean="0">
                        <a:solidFill>
                          <a:srgbClr val="1C1C1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𝟏𝟑</m:t>
                    </m:r>
                    <m:r>
                      <m:rPr>
                        <m:nor/>
                      </m:rPr>
                      <a:rPr lang="en-US" sz="4800" b="1" i="0" dirty="0" smtClean="0">
                        <a:solidFill>
                          <a:srgbClr val="1C1C1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GB" sz="48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năm</a:t>
                </a:r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99" y="7322403"/>
                <a:ext cx="3942543" cy="830997"/>
              </a:xfrm>
              <a:prstGeom prst="rect">
                <a:avLst/>
              </a:prstGeom>
              <a:blipFill>
                <a:blip r:embed="rId5"/>
                <a:stretch>
                  <a:fillRect t="-1751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313072" y="7322403"/>
                <a:ext cx="450732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dirty="0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800" b="1" i="0" dirty="0" smtClean="0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48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GB" sz="48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ă</m:t>
                      </m:r>
                      <m:r>
                        <m:rPr>
                          <m:nor/>
                        </m:rPr>
                        <a:rPr lang="en-GB" sz="48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072" y="7322403"/>
                <a:ext cx="450732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103885" y="7391400"/>
                <a:ext cx="596491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 dirty="0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800" b="1" i="0" dirty="0" smtClean="0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48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GB" sz="48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ă</m:t>
                      </m:r>
                      <m:r>
                        <m:rPr>
                          <m:nor/>
                        </m:rPr>
                        <a:rPr lang="en-GB" sz="48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885" y="7391400"/>
                <a:ext cx="5964915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6459200" y="7398603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dirty="0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800" b="1" i="0" dirty="0" smtClean="0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48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GB" sz="48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ă</m:t>
                      </m:r>
                      <m:r>
                        <m:rPr>
                          <m:nor/>
                        </m:rPr>
                        <a:rPr lang="en-GB" sz="48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9200" y="7398603"/>
                <a:ext cx="548568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12280819" y="721702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9046B6F-D729-419E-BEA7-DAB3399D4C3C}"/>
                  </a:ext>
                </a:extLst>
              </p:cNvPr>
              <p:cNvSpPr/>
              <p:nvPr/>
            </p:nvSpPr>
            <p:spPr>
              <a:xfrm>
                <a:off x="2043407" y="9448800"/>
                <a:ext cx="1281559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0" spc="-15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Ta </a:t>
                </a:r>
                <a:r>
                  <a:rPr lang="en-US" sz="4800" b="0" spc="-15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có</a:t>
                </a:r>
                <a:r>
                  <a:rPr lang="en-US" sz="4800" b="0" spc="-15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𝑃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=50.</m:t>
                    </m:r>
                    <m:sSup>
                      <m:sSupPr>
                        <m:ctrlPr>
                          <a:rPr lang="en-US" sz="4800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4800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6</m:t>
                        </m:r>
                      </m:sup>
                    </m:sSup>
                    <m:r>
                      <a:rPr lang="en-US" sz="4800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 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𝑟</m:t>
                    </m:r>
                    <m:r>
                      <a:rPr lang="en-US" sz="48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6%</m:t>
                    </m:r>
                  </m:oMath>
                </a14:m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/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năm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800" b="0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4800" b="0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𝑛</m:t>
                        </m:r>
                      </m:sub>
                    </m:sSub>
                    <m:r>
                      <a:rPr lang="en-US" sz="4800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10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0.</m:t>
                    </m:r>
                    <m:sSup>
                      <m:sSupPr>
                        <m:ctrlPr>
                          <a:rPr lang="en-US" sz="4800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4800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9046B6F-D729-419E-BEA7-DAB3399D4C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407" y="9448800"/>
                <a:ext cx="12815593" cy="830997"/>
              </a:xfrm>
              <a:prstGeom prst="rect">
                <a:avLst/>
              </a:prstGeom>
              <a:blipFill>
                <a:blip r:embed="rId9"/>
                <a:stretch>
                  <a:fillRect l="-2140"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408D7E4-4511-4C68-A7E1-3D0D9D95A9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24765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3670" imgH="177569" progId="Equation.DSMT4">
                  <p:embed/>
                </p:oleObj>
              </mc:Choice>
              <mc:Fallback>
                <p:oleObj name="Equation" r:id="rId10" imgW="253670" imgH="17756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4765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638AB6AC-8219-420E-B5D0-BB1BBC1E48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24765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3670" imgH="177569" progId="Equation.DSMT4">
                  <p:embed/>
                </p:oleObj>
              </mc:Choice>
              <mc:Fallback>
                <p:oleObj name="Equation" r:id="rId12" imgW="253670" imgH="177569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4765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2">
                <a:extLst>
                  <a:ext uri="{FF2B5EF4-FFF2-40B4-BE49-F238E27FC236}">
                    <a16:creationId xmlns:a16="http://schemas.microsoft.com/office/drawing/2014/main" id="{C041F49E-A15A-47F7-9FB4-4A7418781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4139" y="3202327"/>
                <a:ext cx="21905561" cy="37856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4800" b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Một </a:t>
                </a:r>
                <a:r>
                  <a:rPr lang="en-US" sz="4800" b="1" dirty="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người</a:t>
                </a:r>
                <a:r>
                  <a:rPr lang="en-US" sz="4800" b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gửi</a:t>
                </a:r>
                <a:r>
                  <a:rPr lang="en-US" sz="4800" b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50 </a:t>
                </a:r>
                <a:r>
                  <a:rPr lang="en-US" sz="4800" b="1" dirty="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triệu</a:t>
                </a:r>
                <a:r>
                  <a:rPr lang="en-US" sz="4800" b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đồng</a:t>
                </a:r>
                <a:r>
                  <a:rPr lang="en-US" sz="4800" b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vào</a:t>
                </a:r>
                <a:r>
                  <a:rPr lang="en-US" sz="4800" b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một</a:t>
                </a:r>
                <a:r>
                  <a:rPr lang="en-US" sz="4800" b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ngân</a:t>
                </a:r>
                <a:r>
                  <a:rPr lang="en-US" sz="4800" b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hàng</a:t>
                </a:r>
                <a:r>
                  <a:rPr lang="en-US" sz="4800" b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với</a:t>
                </a:r>
                <a:r>
                  <a:rPr lang="en-US" sz="4800" b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lãi</a:t>
                </a:r>
                <a:r>
                  <a:rPr lang="en-US" sz="4800" b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suất</a:t>
                </a:r>
                <a:r>
                  <a:rPr lang="en-US" sz="4800" b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8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%</m:t>
                    </m:r>
                  </m:oMath>
                </a14:m>
                <a:r>
                  <a:rPr lang="en-US" sz="4800" b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/</a:t>
                </a:r>
                <a:r>
                  <a:rPr lang="en-US" sz="4800" b="1" dirty="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năm</a:t>
                </a:r>
                <a:r>
                  <a:rPr lang="en-US" sz="4800" b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Biết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rằng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nếu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không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rút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tiền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ra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khỏi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ngân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hàng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thì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cứ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sau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mỗi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năm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số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tiền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lãi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sẽ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được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nhập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vào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gốc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để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tính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lãi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cho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năm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tiếp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theo.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Hỏi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sau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ít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nhất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bao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nhiêu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năm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người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đó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nhận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được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số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tiền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hơn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100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triệu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đồng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bao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gồm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gốc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và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lãi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?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Giả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định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trong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suốt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thời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gian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gửi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lãi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suất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không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đổi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và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người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đó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không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rút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tiền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ra. </a:t>
                </a:r>
              </a:p>
            </p:txBody>
          </p:sp>
        </mc:Choice>
        <mc:Fallback xmlns="">
          <p:sp>
            <p:nvSpPr>
              <p:cNvPr id="20" name="Rectangle 12">
                <a:extLst>
                  <a:ext uri="{FF2B5EF4-FFF2-40B4-BE49-F238E27FC236}">
                    <a16:creationId xmlns:a16="http://schemas.microsoft.com/office/drawing/2014/main" id="{C041F49E-A15A-47F7-9FB4-4A74187816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4139" y="3202327"/>
                <a:ext cx="21905561" cy="3785652"/>
              </a:xfrm>
              <a:prstGeom prst="rect">
                <a:avLst/>
              </a:prstGeom>
              <a:blipFill>
                <a:blip r:embed="rId13"/>
                <a:stretch>
                  <a:fillRect l="-1280" t="-3221" r="-1252" b="-80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501BA3B-CEF3-4DF4-AACB-62AC29FD85D7}"/>
                  </a:ext>
                </a:extLst>
              </p:cNvPr>
              <p:cNvSpPr/>
              <p:nvPr/>
            </p:nvSpPr>
            <p:spPr>
              <a:xfrm>
                <a:off x="1998190" y="10599003"/>
                <a:ext cx="61020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spc="-15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Khi </a:t>
                </a:r>
                <a:r>
                  <a:rPr lang="en-US" sz="4800" spc="-15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đ</a:t>
                </a:r>
                <a:r>
                  <a:rPr lang="en-US" sz="4800" b="0" spc="-15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ó</a:t>
                </a:r>
                <a:r>
                  <a:rPr lang="en-US" sz="4800" b="0" spc="-15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800" b="0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4800" b="0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𝑛</m:t>
                        </m:r>
                      </m:sub>
                    </m:sSub>
                    <m:r>
                      <a:rPr lang="en-US" sz="4800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𝑃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4800" b="0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 spc="-15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i="1" spc="-15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1+</m:t>
                            </m:r>
                            <m:r>
                              <a:rPr lang="en-US" sz="4800" i="1" spc="-15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sz="4800" b="0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48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501BA3B-CEF3-4DF4-AACB-62AC29FD85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190" y="10599003"/>
                <a:ext cx="6102055" cy="830997"/>
              </a:xfrm>
              <a:prstGeom prst="rect">
                <a:avLst/>
              </a:prstGeom>
              <a:blipFill>
                <a:blip r:embed="rId14"/>
                <a:stretch>
                  <a:fillRect l="-4595"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866401B-584F-4E57-AFBD-6FAF4C025326}"/>
                  </a:ext>
                </a:extLst>
              </p:cNvPr>
              <p:cNvSpPr/>
              <p:nvPr/>
            </p:nvSpPr>
            <p:spPr>
              <a:xfrm>
                <a:off x="3886200" y="11709622"/>
                <a:ext cx="370806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0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1,06</m:t>
                          </m:r>
                        </m:e>
                        <m:sup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𝑛</m:t>
                          </m:r>
                        </m:sup>
                      </m:sSup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=2</m:t>
                      </m:r>
                    </m:oMath>
                  </m:oMathPara>
                </a14:m>
                <a:endParaRPr lang="en-US" sz="48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866401B-584F-4E57-AFBD-6FAF4C0253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1709622"/>
                <a:ext cx="3708066" cy="8309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DF57A98-452F-4B38-9673-1E03CB1CBBAC}"/>
                  </a:ext>
                </a:extLst>
              </p:cNvPr>
              <p:cNvSpPr/>
              <p:nvPr/>
            </p:nvSpPr>
            <p:spPr>
              <a:xfrm>
                <a:off x="7925588" y="10599002"/>
                <a:ext cx="878266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100.</m:t>
                      </m:r>
                      <m:sSup>
                        <m:sSup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6</m:t>
                          </m:r>
                        </m:sup>
                      </m:sSup>
                      <m:r>
                        <a:rPr lang="en-US" sz="48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=50.</m:t>
                      </m:r>
                      <m:sSup>
                        <m:sSup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6</m:t>
                          </m:r>
                        </m:sup>
                      </m:sSup>
                      <m:r>
                        <a:rPr lang="en-US" sz="48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1+6%</m:t>
                              </m:r>
                            </m:e>
                          </m:d>
                        </m:e>
                        <m:sup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48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DF57A98-452F-4B38-9673-1E03CB1CBB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588" y="10599002"/>
                <a:ext cx="8782661" cy="8309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4F93E6D-DF2F-411A-8FAF-559AF01DC4F8}"/>
                  </a:ext>
                </a:extLst>
              </p:cNvPr>
              <p:cNvSpPr/>
              <p:nvPr/>
            </p:nvSpPr>
            <p:spPr>
              <a:xfrm>
                <a:off x="7670298" y="11709622"/>
                <a:ext cx="7757060" cy="863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1,06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2≈12</m:t>
                    </m:r>
                  </m:oMath>
                </a14:m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năm</a:t>
                </a:r>
                <a:r>
                  <a:rPr lang="en-US" sz="48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4F93E6D-DF2F-411A-8FAF-559AF01DC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298" y="11709622"/>
                <a:ext cx="7757060" cy="863378"/>
              </a:xfrm>
              <a:prstGeom prst="rect">
                <a:avLst/>
              </a:prstGeom>
              <a:blipFill>
                <a:blip r:embed="rId17"/>
                <a:stretch>
                  <a:fillRect t="-16901" r="-2749" b="-31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734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3" grpId="0"/>
      <p:bldP spid="54" grpId="0"/>
      <p:bldP spid="55" grpId="0"/>
      <p:bldP spid="49" grpId="0" animBg="1"/>
      <p:bldP spid="50" grpId="0"/>
      <p:bldP spid="20" grpId="0"/>
      <p:bldP spid="76" grpId="0"/>
      <p:bldP spid="78" grpId="0"/>
      <p:bldP spid="52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2772508C-02F5-45FC-A1F0-847E0084CCE6}"/>
              </a:ext>
            </a:extLst>
          </p:cNvPr>
          <p:cNvGrpSpPr/>
          <p:nvPr/>
        </p:nvGrpSpPr>
        <p:grpSpPr>
          <a:xfrm>
            <a:off x="859296" y="7905380"/>
            <a:ext cx="22136901" cy="5587969"/>
            <a:chOff x="1205494" y="6941416"/>
            <a:chExt cx="22139783" cy="4291327"/>
          </a:xfrm>
        </p:grpSpPr>
        <p:sp>
          <p:nvSpPr>
            <p:cNvPr id="44" name="Rounded Rectangle 124">
              <a:extLst>
                <a:ext uri="{FF2B5EF4-FFF2-40B4-BE49-F238E27FC236}">
                  <a16:creationId xmlns:a16="http://schemas.microsoft.com/office/drawing/2014/main" id="{E72C740F-F6CD-4B19-B421-4A44C254C340}"/>
                </a:ext>
              </a:extLst>
            </p:cNvPr>
            <p:cNvSpPr/>
            <p:nvPr/>
          </p:nvSpPr>
          <p:spPr>
            <a:xfrm>
              <a:off x="1209586" y="7179459"/>
              <a:ext cx="22135691" cy="405328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900D44B-9D2E-427C-BFFA-11DBFB2FDEDB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25D1F3BD-E879-4C1B-9166-D7344306626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BF2A3F2-02B4-4CC9-AE7F-0F2BCF8C87D1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ound Diagonal Corner Rectangle 128">
                <a:extLst>
                  <a:ext uri="{FF2B5EF4-FFF2-40B4-BE49-F238E27FC236}">
                    <a16:creationId xmlns:a16="http://schemas.microsoft.com/office/drawing/2014/main" id="{97F5F85D-E935-4CF4-B694-111E205B0871}"/>
                  </a:ext>
                </a:extLst>
              </p:cNvPr>
              <p:cNvSpPr/>
              <p:nvPr/>
            </p:nvSpPr>
            <p:spPr>
              <a:xfrm flipV="1">
                <a:off x="1205494" y="6951955"/>
                <a:ext cx="774046" cy="778245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3317F688-B11B-4EEE-B94A-0E4C58D016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8611" y="2399336"/>
            <a:ext cx="23391942" cy="5424120"/>
            <a:chOff x="992187" y="2564544"/>
            <a:chExt cx="22353091" cy="3803306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70085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b="1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70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13.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38801" y="4714393"/>
                <a:ext cx="6786141" cy="2263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𝟐</m:t>
                      </m:r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  <m:t>𝒚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8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𝒙𝒚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"=−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m:rPr>
                          <m:nor/>
                        </m:rPr>
                        <a:rPr lang="en-GB" sz="4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801" y="4714393"/>
                <a:ext cx="6786141" cy="22636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0863577" y="4662188"/>
                <a:ext cx="6944397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  <m:t>𝒚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𝒙𝒚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"=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3577" y="4662188"/>
                <a:ext cx="6944397" cy="14800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2286000" y="4935261"/>
            <a:ext cx="1072553" cy="105266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5E97ED7-B3F7-4D18-8C38-A99753D2E4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28500" y="6781800"/>
          <a:ext cx="1270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0" imgH="152280" progId="Equation.DSMT4">
                  <p:embed/>
                </p:oleObj>
              </mc:Choice>
              <mc:Fallback>
                <p:oleObj name="Equation" r:id="rId7" imgW="126720" imgH="1522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5E97ED7-B3F7-4D18-8C38-A99753D2E4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128500" y="6781800"/>
                        <a:ext cx="1270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3F152A4-2B5F-4F3C-94B8-A6E0E1E0A1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28500" y="6781800"/>
          <a:ext cx="1270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720" imgH="152280" progId="Equation.DSMT4">
                  <p:embed/>
                </p:oleObj>
              </mc:Choice>
              <mc:Fallback>
                <p:oleObj name="Equation" r:id="rId9" imgW="126720" imgH="1522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3F152A4-2B5F-4F3C-94B8-A6E0E1E0A1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128500" y="6781800"/>
                        <a:ext cx="1270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B24330AD-EE4E-4E3A-A046-489EEC808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A6EAB23-0D5E-40C1-AFCB-5869046E4072}"/>
                  </a:ext>
                </a:extLst>
              </p:cNvPr>
              <p:cNvSpPr/>
              <p:nvPr/>
            </p:nvSpPr>
            <p:spPr>
              <a:xfrm>
                <a:off x="4568121" y="3277315"/>
                <a:ext cx="11673859" cy="14954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𝒍𝒏𝒙</m:t>
                          </m:r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đề 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đâ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đú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?</m:t>
                      </m:r>
                    </m:oMath>
                  </m:oMathPara>
                </a14:m>
                <a:endParaRPr lang="vi-VN" sz="4800" b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A6EAB23-0D5E-40C1-AFCB-5869046E40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121" y="3277315"/>
                <a:ext cx="11673859" cy="149540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C005BDB-BFE4-4D21-AFBA-EE5D5BA1BDDA}"/>
                  </a:ext>
                </a:extLst>
              </p:cNvPr>
              <p:cNvSpPr/>
              <p:nvPr/>
            </p:nvSpPr>
            <p:spPr>
              <a:xfrm>
                <a:off x="1369766" y="3644509"/>
                <a:ext cx="314793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ố</m:t>
                      </m:r>
                    </m:oMath>
                  </m:oMathPara>
                </a14:m>
                <a:endParaRPr lang="vi-VN" sz="4800" b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C005BDB-BFE4-4D21-AFBA-EE5D5BA1BD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766" y="3644509"/>
                <a:ext cx="3147939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C221BBF-08E5-4F44-9781-73ED55A44DEF}"/>
                  </a:ext>
                </a:extLst>
              </p:cNvPr>
              <p:cNvSpPr/>
              <p:nvPr/>
            </p:nvSpPr>
            <p:spPr>
              <a:xfrm>
                <a:off x="1818603" y="6248400"/>
                <a:ext cx="6944397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  <m:t>𝒚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𝒙𝒚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"=−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C221BBF-08E5-4F44-9781-73ED55A44D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603" y="6248400"/>
                <a:ext cx="6944397" cy="14800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FB753DE-2612-473B-AD81-B1F56548ABA9}"/>
                  </a:ext>
                </a:extLst>
              </p:cNvPr>
              <p:cNvSpPr/>
              <p:nvPr/>
            </p:nvSpPr>
            <p:spPr>
              <a:xfrm>
                <a:off x="11038803" y="6248400"/>
                <a:ext cx="6944397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  <m:t>𝒚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𝒙𝒚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"=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FB753DE-2612-473B-AD81-B1F56548A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8803" y="6248400"/>
                <a:ext cx="6944397" cy="14800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271E8C6-0140-4607-BA54-56F2F6176259}"/>
                  </a:ext>
                </a:extLst>
              </p:cNvPr>
              <p:cNvSpPr/>
              <p:nvPr/>
            </p:nvSpPr>
            <p:spPr>
              <a:xfrm>
                <a:off x="1057315" y="11033283"/>
                <a:ext cx="537038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Khi</m:t>
                      </m:r>
                      <m:r>
                        <a:rPr lang="en-US" sz="4800" b="0" i="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đó: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2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sz="4800" b="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800" b="0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𝑥𝑦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"=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271E8C6-0140-4607-BA54-56F2F6176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315" y="11033283"/>
                <a:ext cx="5370381" cy="8309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0387A51-C808-4331-84A3-2863E10325DB}"/>
                  </a:ext>
                </a:extLst>
              </p:cNvPr>
              <p:cNvSpPr/>
              <p:nvPr/>
            </p:nvSpPr>
            <p:spPr>
              <a:xfrm>
                <a:off x="1313742" y="8659950"/>
                <a:ext cx="6034985" cy="19631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a:rPr lang="en-US" sz="480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a:rPr lang="en-US" sz="480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4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𝑙𝑛𝑥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0387A51-C808-4331-84A3-2863E103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742" y="8659950"/>
                <a:ext cx="6034985" cy="196310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1424009-47B3-42D7-B738-5CF03680E8AA}"/>
                  </a:ext>
                </a:extLst>
              </p:cNvPr>
              <p:cNvSpPr/>
              <p:nvPr/>
            </p:nvSpPr>
            <p:spPr>
              <a:xfrm>
                <a:off x="7369748" y="9097770"/>
                <a:ext cx="2886175" cy="1494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𝑙𝑛𝑥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1424009-47B3-42D7-B738-5CF03680E8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748" y="9097770"/>
                <a:ext cx="2886175" cy="149476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31941BA5-695F-4EF9-8CE7-1BD3D20E995A}"/>
                  </a:ext>
                </a:extLst>
              </p:cNvPr>
              <p:cNvSpPr/>
              <p:nvPr/>
            </p:nvSpPr>
            <p:spPr>
              <a:xfrm>
                <a:off x="10248040" y="9034985"/>
                <a:ext cx="5351145" cy="1494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1C1C1C"/>
                          </a:solidFill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4800" i="1" dirty="0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4800" i="1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−3+2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𝑙𝑛𝑥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31941BA5-695F-4EF9-8CE7-1BD3D20E99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040" y="9034985"/>
                <a:ext cx="5351145" cy="149476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405D64F-A94E-49FB-B59E-25805D8BB3EF}"/>
                  </a:ext>
                </a:extLst>
              </p:cNvPr>
              <p:cNvSpPr/>
              <p:nvPr/>
            </p:nvSpPr>
            <p:spPr>
              <a:xfrm>
                <a:off x="6183154" y="10655323"/>
                <a:ext cx="6167393" cy="1494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𝑙𝑛𝑥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3+2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𝑙𝑛𝑥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405D64F-A94E-49FB-B59E-25805D8BB3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154" y="10655323"/>
                <a:ext cx="6167393" cy="149476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45697D0-A9EA-425F-963D-AB99CF68B1F8}"/>
                  </a:ext>
                </a:extLst>
              </p:cNvPr>
              <p:cNvSpPr/>
              <p:nvPr/>
            </p:nvSpPr>
            <p:spPr>
              <a:xfrm>
                <a:off x="12315207" y="10592538"/>
                <a:ext cx="2195794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45697D0-A9EA-425F-963D-AB99CF68B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5207" y="10592538"/>
                <a:ext cx="2195794" cy="148002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79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3" grpId="0"/>
      <p:bldP spid="58" grpId="0" animBg="1"/>
      <p:bldP spid="56" grpId="0"/>
      <p:bldP spid="76" grpId="0"/>
      <p:bldP spid="78" grpId="0"/>
      <p:bldP spid="79" grpId="0"/>
      <p:bldP spid="80" grpId="0"/>
      <p:bldP spid="88" grpId="0"/>
      <p:bldP spid="54" grpId="0"/>
      <p:bldP spid="85" grpId="0"/>
      <p:bldP spid="86" grpId="0"/>
      <p:bldP spid="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019800"/>
            <a:ext cx="22136901" cy="7696199"/>
            <a:chOff x="1205494" y="6941416"/>
            <a:chExt cx="22139783" cy="689452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65648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3733800"/>
            <a:chOff x="992187" y="2564544"/>
            <a:chExt cx="22353091" cy="3734286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63183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8211800" y="121920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1800" y="1219200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164484"/>
                <a:ext cx="22565882" cy="1940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/>
                  <a:t>Có </a:t>
                </a:r>
                <a:r>
                  <a:rPr lang="en-US" sz="4800" b="1" dirty="0" err="1"/>
                  <a:t>tất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cả</a:t>
                </a:r>
                <a:r>
                  <a:rPr lang="en-US" sz="4800" b="1" dirty="0"/>
                  <a:t> bao </a:t>
                </a:r>
                <a:r>
                  <a:rPr lang="en-US" sz="4800" b="1" dirty="0" err="1"/>
                  <a:t>nhiêu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giá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trị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nguyên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dương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của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tham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số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8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 err="1"/>
                  <a:t>để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hàm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số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dirty="0" smtClean="0">
                            <a:latin typeface="Cambria Math" panose="02040503050406030204" pitchFamily="18" charset="0"/>
                          </a:rPr>
                          <m:t>𝒍𝒏𝒙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1" dirty="0" smtClean="0">
                            <a:latin typeface="Cambria Math" panose="02040503050406030204" pitchFamily="18" charset="0"/>
                          </a:rPr>
                          <m:t>𝒍𝒏𝒙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4800" b="1" dirty="0"/>
                  <a:t>          đồng </a:t>
                </a:r>
                <a:r>
                  <a:rPr lang="en-US" sz="4800" b="1" dirty="0" err="1"/>
                  <a:t>biến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trên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khoảng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/>
                  <a:t>?</a:t>
                </a:r>
                <a:endParaRPr lang="vi-VN" sz="4800" b="1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164484"/>
                <a:ext cx="22565882" cy="1940916"/>
              </a:xfrm>
              <a:prstGeom prst="rect">
                <a:avLst/>
              </a:prstGeom>
              <a:blipFill>
                <a:blip r:embed="rId4"/>
                <a:stretch>
                  <a:fillRect l="-1216" b="-14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5248267"/>
                <a:ext cx="4114800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248267"/>
                <a:ext cx="4114800" cy="8477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257800" y="5232622"/>
                <a:ext cx="6477000" cy="863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232622"/>
                <a:ext cx="6477000" cy="8633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506200" y="5172067"/>
                <a:ext cx="4595056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6200" y="5172067"/>
                <a:ext cx="4595056" cy="8477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5468600" y="5172067"/>
                <a:ext cx="6594102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8600" y="5172067"/>
                <a:ext cx="6594102" cy="8477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962847" y="6888079"/>
                <a:ext cx="341426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Đặ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4800" b="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4800" b="0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847" y="6888079"/>
                <a:ext cx="3414268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7423747" y="49530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F944FF3-7416-4B5D-8891-DFA77C217783}"/>
                  </a:ext>
                </a:extLst>
              </p:cNvPr>
              <p:cNvSpPr/>
              <p:nvPr/>
            </p:nvSpPr>
            <p:spPr>
              <a:xfrm>
                <a:off x="7265113" y="7602657"/>
                <a:ext cx="16052087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Khi</m:t>
                      </m:r>
                      <m:r>
                        <a:rPr lang="en-US" sz="4800" b="0" i="0" dirty="0" smtClean="0">
                          <a:latin typeface="Cambria Math" panose="02040503050406030204" pitchFamily="18" charset="0"/>
                        </a:rPr>
                        <m:t> đó, </m:t>
                      </m:r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4800" b="0" i="0" dirty="0" smtClean="0"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sz="4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800" b="0" i="0" dirty="0" smtClean="0">
                          <a:latin typeface="Cambria Math" panose="02040503050406030204" pitchFamily="18" charset="0"/>
                        </a:rPr>
                        <m:t>ầ</m:t>
                      </m:r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sz="4800" b="0" i="0" dirty="0" smtClean="0">
                          <a:latin typeface="Cambria Math" panose="02040503050406030204" pitchFamily="18" charset="0"/>
                        </a:rPr>
                        <m:t> đề </m:t>
                      </m:r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4800" b="0" i="0" dirty="0" smtClean="0">
                          <a:latin typeface="Cambria Math" panose="02040503050406030204" pitchFamily="18" charset="0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800" b="0" i="1" smtClean="0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n-US" sz="4800" b="0" i="1" smtClean="0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800" b="0" i="1" smtClean="0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4800" b="0" i="1" smtClean="0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4800" b="0" i="1" smtClean="0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0" i="0" smtClean="0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</a:rPr>
                        <m:t>đ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4800" b="0" i="0" smtClean="0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4800" b="0" i="0" smtClean="0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4800" b="0" i="0" smtClean="0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</a:rPr>
                        <m:t>kho</m:t>
                      </m:r>
                      <m:r>
                        <a:rPr lang="en-US" sz="4800" b="0" i="0" smtClean="0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</a:rPr>
                        <m:t>ả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sz="4800" b="0" i="0" smtClean="0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0;1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F944FF3-7416-4B5D-8891-DFA77C2177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113" y="7602657"/>
                <a:ext cx="16052087" cy="14800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A5DEB82-4F10-4DCA-B841-8F9B223D6E3B}"/>
                  </a:ext>
                </a:extLst>
              </p:cNvPr>
              <p:cNvSpPr/>
              <p:nvPr/>
            </p:nvSpPr>
            <p:spPr>
              <a:xfrm>
                <a:off x="2076639" y="9167749"/>
                <a:ext cx="8199617" cy="1584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+6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&gt;0,∀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0;1</m:t>
                          </m:r>
                        </m:e>
                      </m:d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A5DEB82-4F10-4DCA-B841-8F9B223D6E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639" y="9167749"/>
                <a:ext cx="8199617" cy="15844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 ">
                <a:extLst>
                  <a:ext uri="{FF2B5EF4-FFF2-40B4-BE49-F238E27FC236}">
                    <a16:creationId xmlns:a16="http://schemas.microsoft.com/office/drawing/2014/main" id="{919AB691-C03F-4199-B730-65E6F91238CC}"/>
                  </a:ext>
                </a:extLst>
              </p:cNvPr>
              <p:cNvSpPr txBox="1"/>
              <p:nvPr/>
            </p:nvSpPr>
            <p:spPr>
              <a:xfrm>
                <a:off x="1788426" y="8089196"/>
                <a:ext cx="556896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1;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∈(0;1)</m:t>
                    </m:r>
                  </m:oMath>
                </a14:m>
                <a:r>
                  <a:rPr lang="en-US" sz="440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 ">
                <a:extLst>
                  <a:ext uri="{FF2B5EF4-FFF2-40B4-BE49-F238E27FC236}">
                    <a16:creationId xmlns:a16="http://schemas.microsoft.com/office/drawing/2014/main" id="{919AB691-C03F-4199-B730-65E6F9123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426" y="8089196"/>
                <a:ext cx="5568960" cy="677108"/>
              </a:xfrm>
              <a:prstGeom prst="rect">
                <a:avLst/>
              </a:prstGeom>
              <a:blipFill>
                <a:blip r:embed="rId12"/>
                <a:stretch>
                  <a:fillRect t="-25225" r="-3501" b="-48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E265A82-FCB7-4B00-9584-874996810D32}"/>
                  </a:ext>
                </a:extLst>
              </p:cNvPr>
              <p:cNvSpPr/>
              <p:nvPr/>
            </p:nvSpPr>
            <p:spPr>
              <a:xfrm>
                <a:off x="5093280" y="6524104"/>
                <a:ext cx="6939207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1C1C1C"/>
                          </a:solidFill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4800" i="1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800" i="1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4800" i="1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</a:rPr>
                        <m:t>&gt;0,</m:t>
                      </m:r>
                      <m:r>
                        <a:rPr lang="en-US" sz="4800" i="1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800" i="1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4800" i="1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4800" i="1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1;</m:t>
                          </m:r>
                          <m:r>
                            <a:rPr lang="en-US" sz="4800" i="1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E265A82-FCB7-4B00-9584-874996810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280" y="6524104"/>
                <a:ext cx="6939207" cy="14800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DEA7D7E-DB43-41F8-9AC7-58583A8326D1}"/>
                  </a:ext>
                </a:extLst>
              </p:cNvPr>
              <p:cNvSpPr/>
              <p:nvPr/>
            </p:nvSpPr>
            <p:spPr>
              <a:xfrm>
                <a:off x="11765725" y="6947543"/>
                <a:ext cx="970727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1C1C1C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4800" i="1" dirty="0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4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dirty="0">
                          <a:latin typeface="Cambria Math" panose="02040503050406030204" pitchFamily="18" charset="0"/>
                        </a:rPr>
                        <m:t>đồ</m:t>
                      </m:r>
                      <m:r>
                        <m:rPr>
                          <m:sty m:val="p"/>
                        </m:rPr>
                        <a:rPr lang="en-US" sz="4800" dirty="0"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sz="48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dirty="0">
                          <a:latin typeface="Cambria Math" panose="02040503050406030204" pitchFamily="18" charset="0"/>
                        </a:rPr>
                        <m:t>bi</m:t>
                      </m:r>
                      <m:r>
                        <a:rPr lang="en-US" sz="4800" dirty="0">
                          <a:latin typeface="Cambria Math" panose="02040503050406030204" pitchFamily="18" charset="0"/>
                        </a:rPr>
                        <m:t>ế</m:t>
                      </m:r>
                      <m:r>
                        <m:rPr>
                          <m:sty m:val="p"/>
                        </m:rPr>
                        <a:rPr lang="en-US" sz="4800" dirty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48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dirty="0"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4800" dirty="0"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4800" dirty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48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dirty="0">
                          <a:latin typeface="Cambria Math" panose="02040503050406030204" pitchFamily="18" charset="0"/>
                        </a:rPr>
                        <m:t>kho</m:t>
                      </m:r>
                      <m:r>
                        <a:rPr lang="en-US" sz="4800" dirty="0">
                          <a:latin typeface="Cambria Math" panose="02040503050406030204" pitchFamily="18" charset="0"/>
                        </a:rPr>
                        <m:t>ả</m:t>
                      </m:r>
                      <m:r>
                        <m:rPr>
                          <m:sty m:val="p"/>
                        </m:rPr>
                        <a:rPr lang="en-US" sz="4800" dirty="0"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sz="4800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 dirty="0">
                              <a:latin typeface="Cambria Math" panose="02040503050406030204" pitchFamily="18" charset="0"/>
                            </a:rPr>
                            <m:t>1;</m:t>
                          </m:r>
                          <m:r>
                            <a:rPr lang="en-US" sz="48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4800" i="1" dirty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DEA7D7E-DB43-41F8-9AC7-58583A8326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5725" y="6947543"/>
                <a:ext cx="9707273" cy="8309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89266F6-93E9-4428-B154-9A21C4750B1B}"/>
                  </a:ext>
                </a:extLst>
              </p:cNvPr>
              <p:cNvSpPr/>
              <p:nvPr/>
            </p:nvSpPr>
            <p:spPr>
              <a:xfrm>
                <a:off x="10276256" y="9045519"/>
                <a:ext cx="5244513" cy="1740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+6&gt;0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4800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∉</m:t>
                              </m:r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srgbClr val="1C1C1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solidFill>
                                        <a:srgbClr val="1C1C1C"/>
                                      </a:solidFill>
                                      <a:latin typeface="Cambria Math" panose="02040503050406030204" pitchFamily="18" charset="0"/>
                                    </a:rPr>
                                    <m:t>0;1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89266F6-93E9-4428-B154-9A21C4750B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256" y="9045519"/>
                <a:ext cx="5244513" cy="17400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B0B1C6E-F5E7-44C9-8E32-55B0B0B8D87F}"/>
                  </a:ext>
                </a:extLst>
              </p:cNvPr>
              <p:cNvSpPr/>
              <p:nvPr/>
            </p:nvSpPr>
            <p:spPr>
              <a:xfrm>
                <a:off x="15752943" y="9045519"/>
                <a:ext cx="5647508" cy="2450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&lt;3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≤0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4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4800" i="1" dirty="0">
                  <a:solidFill>
                    <a:srgbClr val="1C1C1C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B0B1C6E-F5E7-44C9-8E32-55B0B0B8D8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2943" y="9045519"/>
                <a:ext cx="5647508" cy="24505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77A6EDA-3475-4D4D-88B6-72F08CAD5397}"/>
                  </a:ext>
                </a:extLst>
              </p:cNvPr>
              <p:cNvSpPr/>
              <p:nvPr/>
            </p:nvSpPr>
            <p:spPr>
              <a:xfrm>
                <a:off x="2084196" y="10985884"/>
                <a:ext cx="4545603" cy="2008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≤0</m:t>
                            </m:r>
                          </m:e>
                          <m:e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&lt;3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>
                    <a:latin typeface="Arial" panose="020B0604020202020204" pitchFamily="34" charset="0"/>
                    <a:ea typeface="Cambria Math" panose="02040503050406030204" pitchFamily="18" charset="0"/>
                  </a:rPr>
                  <a:t>.  </a:t>
                </a:r>
                <a:endParaRPr lang="en-US" sz="4800" i="1" dirty="0">
                  <a:solidFill>
                    <a:srgbClr val="1C1C1C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77A6EDA-3475-4D4D-88B6-72F08CAD53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196" y="10985884"/>
                <a:ext cx="4545603" cy="2008114"/>
              </a:xfrm>
              <a:prstGeom prst="rect">
                <a:avLst/>
              </a:prstGeom>
              <a:blipFill>
                <a:blip r:embed="rId17"/>
                <a:stretch>
                  <a:fillRect r="-4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5917EBD-47F5-4F53-A31A-37D206F8BACC}"/>
                  </a:ext>
                </a:extLst>
              </p:cNvPr>
              <p:cNvSpPr/>
              <p:nvPr/>
            </p:nvSpPr>
            <p:spPr>
              <a:xfrm>
                <a:off x="6476450" y="11480017"/>
                <a:ext cx="1005570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ea typeface="Cambria Math" panose="020405030504060302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ea typeface="Cambria Math" panose="02040503050406030204" pitchFamily="18" charset="0"/>
                  </a:rPr>
                  <a:t>nguyên</a:t>
                </a:r>
                <a:r>
                  <a:rPr lang="en-US" sz="4800" dirty="0"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ea typeface="Cambria Math" panose="02040503050406030204" pitchFamily="18" charset="0"/>
                  </a:rPr>
                  <a:t>dương</a:t>
                </a:r>
                <a:r>
                  <a:rPr lang="en-US" sz="4800" dirty="0"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ea typeface="Cambria Math" panose="02040503050406030204" pitchFamily="18" charset="0"/>
                  </a:rPr>
                  <a:t>nên</a:t>
                </a:r>
                <a:r>
                  <a:rPr lang="en-US" sz="4800" dirty="0"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1;2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5917EBD-47F5-4F53-A31A-37D206F8BA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450" y="11480017"/>
                <a:ext cx="10055701" cy="830997"/>
              </a:xfrm>
              <a:prstGeom prst="rect">
                <a:avLst/>
              </a:prstGeom>
              <a:blipFill>
                <a:blip r:embed="rId18"/>
                <a:stretch>
                  <a:fillRect l="-2727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03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spd="1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49" grpId="0" animBg="1"/>
      <p:bldP spid="52" grpId="0"/>
      <p:bldP spid="56" grpId="0"/>
      <p:bldP spid="4" grpId="0"/>
      <p:bldP spid="57" grpId="0"/>
      <p:bldP spid="58" grpId="0"/>
      <p:bldP spid="76" grpId="0"/>
      <p:bldP spid="77" grpId="0"/>
      <p:bldP spid="78" grpId="0"/>
      <p:bldP spid="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133600"/>
            <a:ext cx="22402800" cy="690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  <a:p>
            <a:pPr marL="914400" indent="-9144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1/7/2016.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dân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khoảng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91,7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triệu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tỉ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lệ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tăng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dân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1,2 %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tỉ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lệ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ổn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1/7/2026 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dân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khoảng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bao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triệu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 marL="914400" indent="-9144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tham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m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hàm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R.</a:t>
            </a:r>
          </a:p>
          <a:p>
            <a:endParaRPr lang="en-US" sz="48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3. ĐỌC TRƯỚC BÀI: PHƯƠNG TRÌNH MŨ- PHƯƠNG TRÌNH LÔGARIT</a:t>
            </a: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468600" y="5219060"/>
          <a:ext cx="6096000" cy="1065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23800" imgH="406080" progId="Equation.DSMT4">
                  <p:embed/>
                </p:oleObj>
              </mc:Choice>
              <mc:Fallback>
                <p:oleObj name="Equation" r:id="rId2" imgW="2323800" imgH="4060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468600" y="5219060"/>
                        <a:ext cx="6096000" cy="1065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2124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27"/>
          <p:cNvGrpSpPr/>
          <p:nvPr/>
        </p:nvGrpSpPr>
        <p:grpSpPr>
          <a:xfrm>
            <a:off x="611108" y="1828796"/>
            <a:ext cx="518271" cy="850292"/>
            <a:chOff x="7459669" y="7543800"/>
            <a:chExt cx="856120" cy="850404"/>
          </a:xfrm>
        </p:grpSpPr>
        <p:sp>
          <p:nvSpPr>
            <p:cNvPr id="47" name="Isosceles Triangle 44"/>
            <p:cNvSpPr/>
            <p:nvPr/>
          </p:nvSpPr>
          <p:spPr>
            <a:xfrm rot="16200000">
              <a:off x="7469936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010636" y="7640053"/>
              <a:ext cx="305153" cy="754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017418" y="3019873"/>
                <a:ext cx="16382999" cy="1628651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0" dirty="0">
                    <a:solidFill>
                      <a:schemeClr val="tx1"/>
                    </a:solidFill>
                  </a:rPr>
                  <a:t>+ </a:t>
                </a:r>
                <a:r>
                  <a:rPr lang="en-US" sz="4400" b="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400" b="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44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 (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&gt;0,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≠1)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solidFill>
                      <a:schemeClr val="tx1"/>
                    </a:solidFill>
                  </a:rPr>
                  <a:t>xác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định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mọi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/>
                  <a:t>+ Hàm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&gt;0,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≠1)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err="1"/>
                  <a:t>xác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định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xác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định</a:t>
                </a:r>
                <a:r>
                  <a:rPr lang="en-US" sz="4400" dirty="0"/>
                  <a:t>.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418" y="3019873"/>
                <a:ext cx="16382999" cy="16286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FF4A4ECE-3EB8-4FAC-AA5A-12093D134298}"/>
              </a:ext>
            </a:extLst>
          </p:cNvPr>
          <p:cNvSpPr txBox="1"/>
          <p:nvPr/>
        </p:nvSpPr>
        <p:spPr>
          <a:xfrm>
            <a:off x="402335" y="1743909"/>
            <a:ext cx="23037017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I. DẠNG 1:</a:t>
            </a:r>
            <a:r>
              <a: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TẬP XÁC ĐỊNH CỦA HÀM SỐ MŨ, HÀM SỐ LÔGARIT</a:t>
            </a:r>
            <a:endParaRPr lang="en-US" sz="4400" b="1" dirty="0">
              <a:ln>
                <a:solidFill>
                  <a:srgbClr val="008000"/>
                </a:solidFill>
              </a:ln>
              <a:solidFill>
                <a:srgbClr val="008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D058C1B-773E-47C6-8C0E-8404ADD92B88}"/>
                  </a:ext>
                </a:extLst>
              </p:cNvPr>
              <p:cNvSpPr/>
              <p:nvPr/>
            </p:nvSpPr>
            <p:spPr>
              <a:xfrm>
                <a:off x="1021772" y="4959125"/>
                <a:ext cx="16885228" cy="2433680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0" dirty="0">
                    <a:solidFill>
                      <a:schemeClr val="tx1"/>
                    </a:solidFill>
                  </a:rPr>
                  <a:t>+ </a:t>
                </a:r>
                <a:r>
                  <a:rPr lang="en-US" sz="4400" b="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400" b="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44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 (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&gt;0,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≠1)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solidFill>
                      <a:schemeClr val="tx1"/>
                    </a:solidFill>
                  </a:rPr>
                  <a:t>xác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định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 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/>
                  <a:t>+ Hàm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  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&gt;0,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≠1)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err="1"/>
                  <a:t>xác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định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44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400" dirty="0" err="1"/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4400" dirty="0" err="1"/>
                              <m:t>á</m:t>
                            </m:r>
                            <m:r>
                              <m:rPr>
                                <m:nor/>
                              </m:rPr>
                              <a:rPr lang="en-US" sz="4400" dirty="0" err="1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sz="44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400" dirty="0" err="1"/>
                              <m:t>đị</m:t>
                            </m:r>
                            <m:r>
                              <m:rPr>
                                <m:nor/>
                              </m:rPr>
                              <a:rPr lang="en-US" sz="4400" dirty="0" err="1"/>
                              <m:t>nh</m:t>
                            </m:r>
                          </m:e>
                        </m:eqAr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D058C1B-773E-47C6-8C0E-8404ADD92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772" y="4959125"/>
                <a:ext cx="16885228" cy="24336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AE866C8-8019-4B65-98C6-4DC40C01D78F}"/>
              </a:ext>
            </a:extLst>
          </p:cNvPr>
          <p:cNvSpPr txBox="1"/>
          <p:nvPr/>
        </p:nvSpPr>
        <p:spPr>
          <a:xfrm>
            <a:off x="356383" y="7993559"/>
            <a:ext cx="23037017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II. DẠNG 2:</a:t>
            </a:r>
            <a:r>
              <a: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ĐẠO HÀM CỦA HÀM SỐ MŨ, HÀM SỐ LÔGARIT</a:t>
            </a:r>
            <a:endParaRPr lang="en-US" sz="4400" b="1" dirty="0">
              <a:ln>
                <a:solidFill>
                  <a:srgbClr val="008000"/>
                </a:solidFill>
              </a:ln>
              <a:solidFill>
                <a:srgbClr val="008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7D76C3D-65F6-4104-B79B-23EFC647A907}"/>
                  </a:ext>
                </a:extLst>
              </p:cNvPr>
              <p:cNvSpPr/>
              <p:nvPr/>
            </p:nvSpPr>
            <p:spPr>
              <a:xfrm>
                <a:off x="1021773" y="9067562"/>
                <a:ext cx="16382999" cy="1600438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0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; 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                      </m:t>
                        </m:r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𝑙𝑛𝑎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; 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𝑙𝑛𝑎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dirty="0"/>
                  <a:t>.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7D76C3D-65F6-4104-B79B-23EFC647A9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773" y="9067562"/>
                <a:ext cx="16382999" cy="16004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010D461-5284-4D9E-87B3-0431A0D7052C}"/>
                  </a:ext>
                </a:extLst>
              </p:cNvPr>
              <p:cNvSpPr/>
              <p:nvPr/>
            </p:nvSpPr>
            <p:spPr>
              <a:xfrm>
                <a:off x="1037013" y="10959234"/>
                <a:ext cx="16382999" cy="2223366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0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𝑙𝑛𝑥</m:t>
                            </m:r>
                          </m:e>
                        </m:d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                       </m:t>
                        </m:r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𝑙𝑛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𝑙𝑛𝑎</m:t>
                        </m:r>
                      </m:den>
                    </m:f>
                    <m:r>
                      <a:rPr lang="en-US" sz="4400">
                        <a:latin typeface="Cambria Math" panose="02040503050406030204" pitchFamily="18" charset="0"/>
                      </a:rPr>
                      <m:t>; 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           </m:t>
                        </m:r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𝑙𝑛𝑎</m:t>
                        </m:r>
                      </m:den>
                    </m:f>
                  </m:oMath>
                </a14:m>
                <a:r>
                  <a:rPr lang="en-US" sz="4400" dirty="0"/>
                  <a:t>.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010D461-5284-4D9E-87B3-0431A0D705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013" y="10959234"/>
                <a:ext cx="16382999" cy="22233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211615"/>
                <a:ext cx="22565882" cy="1167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 b="1" dirty="0" smtClean="0"/>
                      <m:t>T</m:t>
                    </m:r>
                    <m:r>
                      <m:rPr>
                        <m:nor/>
                      </m:rPr>
                      <a:rPr lang="en-US" sz="4800" b="1" i="0" dirty="0" smtClean="0"/>
                      <m:t>ậ</m:t>
                    </m:r>
                    <m:r>
                      <m:rPr>
                        <m:nor/>
                      </m:rPr>
                      <a:rPr lang="en-US" sz="4800" b="1" i="0" dirty="0" smtClean="0"/>
                      <m:t>p</m:t>
                    </m:r>
                    <m:r>
                      <m:rPr>
                        <m:nor/>
                      </m:rPr>
                      <a:rPr lang="en-US" sz="4800" b="1" i="0" dirty="0" smtClean="0"/>
                      <m:t> </m:t>
                    </m:r>
                    <m:r>
                      <m:rPr>
                        <m:nor/>
                      </m:rPr>
                      <a:rPr lang="en-US" sz="4800" b="1" i="0" dirty="0" smtClean="0"/>
                      <m:t>x</m:t>
                    </m:r>
                    <m:r>
                      <m:rPr>
                        <m:nor/>
                      </m:rPr>
                      <a:rPr lang="en-US" sz="4800" b="1" i="0" dirty="0" smtClean="0"/>
                      <m:t>á</m:t>
                    </m:r>
                    <m:r>
                      <m:rPr>
                        <m:nor/>
                      </m:rPr>
                      <a:rPr lang="en-US" sz="4800" b="1" i="0" dirty="0" smtClean="0"/>
                      <m:t>c</m:t>
                    </m:r>
                    <m:r>
                      <m:rPr>
                        <m:nor/>
                      </m:rPr>
                      <a:rPr lang="en-US" sz="4800" b="1" i="0" dirty="0" smtClean="0"/>
                      <m:t> đị</m:t>
                    </m:r>
                    <m:r>
                      <m:rPr>
                        <m:nor/>
                      </m:rPr>
                      <a:rPr lang="en-US" sz="4800" b="1" i="0" dirty="0" smtClean="0"/>
                      <m:t>nh</m:t>
                    </m:r>
                    <m:r>
                      <m:rPr>
                        <m:nor/>
                      </m:rPr>
                      <a:rPr lang="en-US" sz="4800" b="1" i="0" dirty="0" smtClean="0"/>
                      <m:t> </m:t>
                    </m:r>
                    <m:r>
                      <m:rPr>
                        <m:nor/>
                      </m:rPr>
                      <a:rPr lang="en-US" sz="4800" b="1" i="0" dirty="0" smtClean="0"/>
                      <m:t>c</m:t>
                    </m:r>
                    <m:r>
                      <m:rPr>
                        <m:nor/>
                      </m:rPr>
                      <a:rPr lang="en-US" sz="4800" b="1" i="0" dirty="0" smtClean="0"/>
                      <m:t>ủ</m:t>
                    </m:r>
                    <m:r>
                      <m:rPr>
                        <m:nor/>
                      </m:rPr>
                      <a:rPr lang="en-US" sz="4800" b="1" i="0" dirty="0" smtClean="0"/>
                      <m:t>a</m:t>
                    </m:r>
                    <m:r>
                      <m:rPr>
                        <m:nor/>
                      </m:rPr>
                      <a:rPr lang="en-US" sz="4800" b="1" i="0" dirty="0" smtClean="0"/>
                      <m:t> </m:t>
                    </m:r>
                    <m:r>
                      <m:rPr>
                        <m:nor/>
                      </m:rPr>
                      <a:rPr lang="en-US" sz="4800" b="1" i="0" dirty="0" smtClean="0"/>
                      <m:t>h</m:t>
                    </m:r>
                    <m:r>
                      <m:rPr>
                        <m:nor/>
                      </m:rPr>
                      <a:rPr lang="en-US" sz="4800" b="1" i="0" dirty="0" smtClean="0"/>
                      <m:t>à</m:t>
                    </m:r>
                    <m:r>
                      <m:rPr>
                        <m:nor/>
                      </m:rPr>
                      <a:rPr lang="en-US" sz="4800" b="1" i="0" dirty="0" smtClean="0"/>
                      <m:t>m</m:t>
                    </m:r>
                    <m:r>
                      <m:rPr>
                        <m:nor/>
                      </m:rPr>
                      <a:rPr lang="en-US" sz="4800" b="1" i="0" dirty="0" smtClean="0"/>
                      <m:t> </m:t>
                    </m:r>
                    <m:r>
                      <m:rPr>
                        <m:nor/>
                      </m:rPr>
                      <a:rPr lang="en-US" sz="4800" b="1" i="0" dirty="0" smtClean="0"/>
                      <m:t>s</m:t>
                    </m:r>
                    <m:r>
                      <m:rPr>
                        <m:nor/>
                      </m:rPr>
                      <a:rPr lang="en-US" sz="4800" b="1" i="0" dirty="0" smtClean="0"/>
                      <m:t>ố</m:t>
                    </m:r>
                    <m:r>
                      <m:rPr>
                        <m:nor/>
                      </m:rPr>
                      <a:rPr lang="fr-FR" sz="4800" b="1" dirty="0" smtClean="0"/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800" b="1" i="1" smtClean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 smtClean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800" b="1" dirty="0"/>
                  <a:t>  là</a:t>
                </a:r>
                <a:endParaRPr lang="vi-VN" sz="4800" b="1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211615"/>
                <a:ext cx="22565882" cy="1167114"/>
              </a:xfrm>
              <a:prstGeom prst="rect">
                <a:avLst/>
              </a:prstGeom>
              <a:blipFill>
                <a:blip r:embed="rId4"/>
                <a:stretch>
                  <a:fillRect b="-24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ℝ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487680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ℝ</m:t>
                      </m:r>
                      <m:r>
                        <m:rPr>
                          <m:nor/>
                        </m:rPr>
                        <a:rPr lang="en-US" sz="4800" b="1" i="0" dirty="0" smtClean="0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b="1" i="1" dirty="0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800" b="1" i="1" dirty="0" smtClean="0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876800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487680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;+∞)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876800"/>
                <a:ext cx="54856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80060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[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;+∞)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800600"/>
                <a:ext cx="548568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2469076-222B-4580-A179-D816FB27383F}"/>
              </a:ext>
            </a:extLst>
          </p:cNvPr>
          <p:cNvSpPr/>
          <p:nvPr/>
        </p:nvSpPr>
        <p:spPr>
          <a:xfrm>
            <a:off x="3570484" y="7924800"/>
            <a:ext cx="12184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3650396" y="9051584"/>
                <a:ext cx="381758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4−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396" y="9051584"/>
                <a:ext cx="3817584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/>
              <p:nvPr/>
            </p:nvSpPr>
            <p:spPr>
              <a:xfrm>
                <a:off x="6172200" y="9075003"/>
                <a:ext cx="52361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9075003"/>
                <a:ext cx="5236174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7620000" y="478358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9046B6F-D729-419E-BEA7-DAB3399D4C3C}"/>
                  </a:ext>
                </a:extLst>
              </p:cNvPr>
              <p:cNvSpPr/>
              <p:nvPr/>
            </p:nvSpPr>
            <p:spPr>
              <a:xfrm>
                <a:off x="3588540" y="10218003"/>
                <a:ext cx="129468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dirty="0">
                        <a:solidFill>
                          <a:srgbClr val="1C1C1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ℝ</m:t>
                    </m:r>
                    <m:r>
                      <m:rPr>
                        <m:nor/>
                      </m:rPr>
                      <a:rPr lang="en-US" sz="4800" dirty="0">
                        <a:solidFill>
                          <a:srgbClr val="1C1C1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800" i="1" dirty="0">
                            <a:solidFill>
                              <a:srgbClr val="1C1C1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800" i="1" dirty="0">
                            <a:solidFill>
                              <a:srgbClr val="1C1C1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9046B6F-D729-419E-BEA7-DAB3399D4C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540" y="10218003"/>
                <a:ext cx="12946860" cy="830997"/>
              </a:xfrm>
              <a:prstGeom prst="rect">
                <a:avLst/>
              </a:prstGeom>
              <a:blipFill>
                <a:blip r:embed="rId11"/>
                <a:stretch>
                  <a:fillRect l="-2166" t="-17518" r="-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9FC9D2B-F41D-47BD-8292-7455B2B5C80A}"/>
                  </a:ext>
                </a:extLst>
              </p14:cNvPr>
              <p14:cNvContentPartPr/>
              <p14:nvPr/>
            </p14:nvContentPartPr>
            <p14:xfrm>
              <a:off x="8233200" y="619704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9FC9D2B-F41D-47BD-8292-7455B2B5C80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23840" y="61876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77" grpId="0"/>
      <p:bldP spid="78" grpId="0"/>
      <p:bldP spid="49" grpId="0" animBg="1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52781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283803"/>
                <a:ext cx="22565882" cy="926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 b="1" dirty="0" smtClean="0"/>
                      <m:t>T</m:t>
                    </m:r>
                    <m:r>
                      <m:rPr>
                        <m:nor/>
                      </m:rPr>
                      <a:rPr lang="en-US" sz="4800" b="1" i="0" dirty="0" smtClean="0"/>
                      <m:t>ậ</m:t>
                    </m:r>
                    <m:r>
                      <m:rPr>
                        <m:nor/>
                      </m:rPr>
                      <a:rPr lang="en-US" sz="4800" b="1" i="0" dirty="0" smtClean="0"/>
                      <m:t>p</m:t>
                    </m:r>
                    <m:r>
                      <m:rPr>
                        <m:nor/>
                      </m:rPr>
                      <a:rPr lang="en-US" sz="4800" b="1" i="0" dirty="0" smtClean="0"/>
                      <m:t> </m:t>
                    </m:r>
                    <m:r>
                      <m:rPr>
                        <m:nor/>
                      </m:rPr>
                      <a:rPr lang="en-US" sz="4800" b="1" i="0" dirty="0" smtClean="0"/>
                      <m:t>x</m:t>
                    </m:r>
                    <m:r>
                      <m:rPr>
                        <m:nor/>
                      </m:rPr>
                      <a:rPr lang="en-US" sz="4800" b="1" i="0" dirty="0" smtClean="0"/>
                      <m:t>á</m:t>
                    </m:r>
                    <m:r>
                      <m:rPr>
                        <m:nor/>
                      </m:rPr>
                      <a:rPr lang="en-US" sz="4800" b="1" i="0" dirty="0" smtClean="0"/>
                      <m:t>c</m:t>
                    </m:r>
                    <m:r>
                      <m:rPr>
                        <m:nor/>
                      </m:rPr>
                      <a:rPr lang="en-US" sz="4800" b="1" i="0" dirty="0" smtClean="0"/>
                      <m:t> đị</m:t>
                    </m:r>
                    <m:r>
                      <m:rPr>
                        <m:nor/>
                      </m:rPr>
                      <a:rPr lang="en-US" sz="4800" b="1" i="0" dirty="0" smtClean="0"/>
                      <m:t>nh</m:t>
                    </m:r>
                    <m:r>
                      <m:rPr>
                        <m:nor/>
                      </m:rPr>
                      <a:rPr lang="en-US" sz="4800" b="1" i="0" dirty="0" smtClean="0"/>
                      <m:t> </m:t>
                    </m:r>
                    <m:r>
                      <m:rPr>
                        <m:nor/>
                      </m:rPr>
                      <a:rPr lang="en-US" sz="4800" b="1" i="0" dirty="0" smtClean="0"/>
                      <m:t>c</m:t>
                    </m:r>
                    <m:r>
                      <m:rPr>
                        <m:nor/>
                      </m:rPr>
                      <a:rPr lang="en-US" sz="4800" b="1" i="0" dirty="0" smtClean="0"/>
                      <m:t>ủ</m:t>
                    </m:r>
                    <m:r>
                      <m:rPr>
                        <m:nor/>
                      </m:rPr>
                      <a:rPr lang="en-US" sz="4800" b="1" i="0" dirty="0" smtClean="0"/>
                      <m:t>a</m:t>
                    </m:r>
                    <m:r>
                      <m:rPr>
                        <m:nor/>
                      </m:rPr>
                      <a:rPr lang="en-US" sz="4800" b="1" i="0" dirty="0" smtClean="0"/>
                      <m:t> </m:t>
                    </m:r>
                    <m:r>
                      <m:rPr>
                        <m:nor/>
                      </m:rPr>
                      <a:rPr lang="en-US" sz="4800" b="1" i="0" dirty="0" smtClean="0"/>
                      <m:t>h</m:t>
                    </m:r>
                    <m:r>
                      <m:rPr>
                        <m:nor/>
                      </m:rPr>
                      <a:rPr lang="en-US" sz="4800" b="1" i="0" dirty="0" smtClean="0"/>
                      <m:t>à</m:t>
                    </m:r>
                    <m:r>
                      <m:rPr>
                        <m:nor/>
                      </m:rPr>
                      <a:rPr lang="en-US" sz="4800" b="1" i="0" dirty="0" smtClean="0"/>
                      <m:t>m</m:t>
                    </m:r>
                    <m:r>
                      <m:rPr>
                        <m:nor/>
                      </m:rPr>
                      <a:rPr lang="en-US" sz="4800" b="1" i="0" dirty="0" smtClean="0"/>
                      <m:t> </m:t>
                    </m:r>
                    <m:r>
                      <m:rPr>
                        <m:nor/>
                      </m:rPr>
                      <a:rPr lang="en-US" sz="4800" b="1" i="0" dirty="0" smtClean="0"/>
                      <m:t>s</m:t>
                    </m:r>
                    <m:r>
                      <m:rPr>
                        <m:nor/>
                      </m:rPr>
                      <a:rPr lang="en-US" sz="4800" b="1" i="0" dirty="0" smtClean="0"/>
                      <m:t>ố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</a:rPr>
                      <m:t>𝒍𝒐𝒈</m:t>
                    </m:r>
                    <m:d>
                      <m:dPr>
                        <m:ctrlPr>
                          <a:rPr lang="en-US" sz="4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en-US" sz="4800" b="1" i="1" dirty="0" smtClean="0"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r>
                  <a:rPr lang="en-US" sz="4800" b="1" dirty="0"/>
                  <a:t>là</a:t>
                </a:r>
                <a:endParaRPr lang="vi-VN" sz="4800" b="1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283803"/>
                <a:ext cx="22565882" cy="926087"/>
              </a:xfrm>
              <a:prstGeom prst="rect">
                <a:avLst/>
              </a:prstGeom>
              <a:blipFill>
                <a:blip r:embed="rId4"/>
                <a:stretch>
                  <a:fillRect t="-7895" b="-30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38200" y="4876800"/>
                <a:ext cx="379907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ℝ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76800"/>
                <a:ext cx="379907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724400" y="4876800"/>
                <a:ext cx="64770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8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∞;−</m:t>
                          </m:r>
                          <m:r>
                            <a:rPr lang="en-US" sz="4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4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876800"/>
                <a:ext cx="647700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582400" y="4876800"/>
                <a:ext cx="459505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ℝ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b="1" i="1" dirty="0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800" b="1" i="1" dirty="0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4800" b="1" i="1" dirty="0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sz="4800" b="1" i="1" dirty="0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 sz="4800" b="1" i="1" dirty="0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4876800"/>
                <a:ext cx="4595056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6535401" y="4876800"/>
                <a:ext cx="659410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800" b="1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∞;−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m:rPr>
                        <m:nor/>
                      </m:rPr>
                      <a:rPr lang="en-US" sz="48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;+∞</m:t>
                    </m:r>
                    <m:r>
                      <m:rPr>
                        <m:nor/>
                      </m:rPr>
                      <a:rPr lang="en-US" sz="48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GB" sz="4800"/>
                      <m:t>.</m:t>
                    </m:r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5401" y="4876800"/>
                <a:ext cx="6594102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2469076-222B-4580-A179-D816FB27383F}"/>
              </a:ext>
            </a:extLst>
          </p:cNvPr>
          <p:cNvSpPr/>
          <p:nvPr/>
        </p:nvSpPr>
        <p:spPr>
          <a:xfrm>
            <a:off x="3570484" y="7924800"/>
            <a:ext cx="12184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3207540" y="9227403"/>
                <a:ext cx="57078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en-US" sz="4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i="1" dirty="0">
                          <a:latin typeface="Cambria Math" panose="02040503050406030204" pitchFamily="18" charset="0"/>
                        </a:rPr>
                        <m:t>−6&gt;0</m:t>
                      </m:r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540" y="9227403"/>
                <a:ext cx="5707860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/>
              <p:nvPr/>
            </p:nvSpPr>
            <p:spPr>
              <a:xfrm>
                <a:off x="8001000" y="8779484"/>
                <a:ext cx="5236174" cy="1736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&lt;−2</m:t>
                              </m:r>
                            </m:e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&gt;3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8779484"/>
                <a:ext cx="5236174" cy="17361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4267200" y="47244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9046B6F-D729-419E-BEA7-DAB3399D4C3C}"/>
                  </a:ext>
                </a:extLst>
              </p:cNvPr>
              <p:cNvSpPr/>
              <p:nvPr/>
            </p:nvSpPr>
            <p:spPr>
              <a:xfrm>
                <a:off x="3588540" y="10675203"/>
                <a:ext cx="169092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∞;−2</m:t>
                        </m:r>
                      </m:e>
                    </m:d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3;+∞</m:t>
                        </m:r>
                      </m:e>
                    </m:d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9046B6F-D729-419E-BEA7-DAB3399D4C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540" y="10675203"/>
                <a:ext cx="16909260" cy="830997"/>
              </a:xfrm>
              <a:prstGeom prst="rect">
                <a:avLst/>
              </a:prstGeom>
              <a:blipFill>
                <a:blip r:embed="rId11"/>
                <a:stretch>
                  <a:fillRect l="-1658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49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utoUpdateAnimBg="0"/>
      <p:bldP spid="5" grpId="0" autoUpdateAnimBg="0"/>
      <p:bldP spid="77" grpId="0" autoUpdateAnimBg="0"/>
      <p:bldP spid="78" grpId="0" autoUpdateAnimBg="0"/>
      <p:bldP spid="49" grpId="0" animBg="1" autoUpdateAnimBg="0"/>
      <p:bldP spid="5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97060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970603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211615"/>
                <a:ext cx="225658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 b="1" dirty="0" smtClean="0"/>
                      <m:t>T</m:t>
                    </m:r>
                    <m:r>
                      <m:rPr>
                        <m:nor/>
                      </m:rPr>
                      <a:rPr lang="en-US" sz="4800" b="1" i="0" dirty="0" smtClean="0"/>
                      <m:t>ậ</m:t>
                    </m:r>
                    <m:r>
                      <m:rPr>
                        <m:nor/>
                      </m:rPr>
                      <a:rPr lang="en-US" sz="4800" b="1" i="0" dirty="0" smtClean="0"/>
                      <m:t>p</m:t>
                    </m:r>
                    <m:r>
                      <m:rPr>
                        <m:nor/>
                      </m:rPr>
                      <a:rPr lang="en-US" sz="4800" b="1" i="0" dirty="0" smtClean="0"/>
                      <m:t> </m:t>
                    </m:r>
                    <m:r>
                      <m:rPr>
                        <m:nor/>
                      </m:rPr>
                      <a:rPr lang="en-US" sz="4800" b="1" i="0" dirty="0" smtClean="0"/>
                      <m:t>x</m:t>
                    </m:r>
                    <m:r>
                      <m:rPr>
                        <m:nor/>
                      </m:rPr>
                      <a:rPr lang="en-US" sz="4800" b="1" i="0" dirty="0" smtClean="0"/>
                      <m:t>á</m:t>
                    </m:r>
                    <m:r>
                      <m:rPr>
                        <m:nor/>
                      </m:rPr>
                      <a:rPr lang="en-US" sz="4800" b="1" i="0" dirty="0" smtClean="0"/>
                      <m:t>c</m:t>
                    </m:r>
                    <m:r>
                      <m:rPr>
                        <m:nor/>
                      </m:rPr>
                      <a:rPr lang="en-US" sz="4800" b="1" i="0" dirty="0" smtClean="0"/>
                      <m:t> đị</m:t>
                    </m:r>
                    <m:r>
                      <m:rPr>
                        <m:nor/>
                      </m:rPr>
                      <a:rPr lang="en-US" sz="4800" b="1" i="0" dirty="0" smtClean="0"/>
                      <m:t>nh</m:t>
                    </m:r>
                    <m:r>
                      <m:rPr>
                        <m:nor/>
                      </m:rPr>
                      <a:rPr lang="en-US" sz="4800" b="1" i="0" dirty="0" smtClean="0"/>
                      <m:t> </m:t>
                    </m:r>
                    <m:r>
                      <m:rPr>
                        <m:nor/>
                      </m:rPr>
                      <a:rPr lang="en-US" sz="4800" b="1" i="0" dirty="0" smtClean="0"/>
                      <m:t>c</m:t>
                    </m:r>
                    <m:r>
                      <m:rPr>
                        <m:nor/>
                      </m:rPr>
                      <a:rPr lang="en-US" sz="4800" b="1" i="0" dirty="0" smtClean="0"/>
                      <m:t>ủ</m:t>
                    </m:r>
                    <m:r>
                      <m:rPr>
                        <m:nor/>
                      </m:rPr>
                      <a:rPr lang="en-US" sz="4800" b="1" i="0" dirty="0" smtClean="0"/>
                      <m:t>a</m:t>
                    </m:r>
                    <m:r>
                      <m:rPr>
                        <m:nor/>
                      </m:rPr>
                      <a:rPr lang="en-US" sz="4800" b="1" i="0" dirty="0" smtClean="0"/>
                      <m:t> </m:t>
                    </m:r>
                    <m:r>
                      <m:rPr>
                        <m:nor/>
                      </m:rPr>
                      <a:rPr lang="en-US" sz="4800" b="1" i="0" dirty="0" smtClean="0"/>
                      <m:t>h</m:t>
                    </m:r>
                    <m:r>
                      <m:rPr>
                        <m:nor/>
                      </m:rPr>
                      <a:rPr lang="en-US" sz="4800" b="1" i="0" dirty="0" smtClean="0"/>
                      <m:t>à</m:t>
                    </m:r>
                    <m:r>
                      <m:rPr>
                        <m:nor/>
                      </m:rPr>
                      <a:rPr lang="en-US" sz="4800" b="1" i="0" dirty="0" smtClean="0"/>
                      <m:t>m</m:t>
                    </m:r>
                    <m:r>
                      <m:rPr>
                        <m:nor/>
                      </m:rPr>
                      <a:rPr lang="en-US" sz="4800" b="1" i="0" dirty="0" smtClean="0"/>
                      <m:t> </m:t>
                    </m:r>
                    <m:r>
                      <m:rPr>
                        <m:nor/>
                      </m:rPr>
                      <a:rPr lang="en-US" sz="4800" b="1" i="0" dirty="0" smtClean="0"/>
                      <m:t>s</m:t>
                    </m:r>
                    <m:r>
                      <m:rPr>
                        <m:nor/>
                      </m:rPr>
                      <a:rPr lang="en-US" sz="4800" b="1" i="0" dirty="0" smtClean="0"/>
                      <m:t>ố </m:t>
                    </m:r>
                    <m:r>
                      <a:rPr lang="en-US" sz="4800" b="1" i="1">
                        <a:solidFill>
                          <a:srgbClr val="292929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rgbClr val="29292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292929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1">
                        <a:solidFill>
                          <a:srgbClr val="292929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srgbClr val="292929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d>
                      <m:dPr>
                        <m:ctrlPr>
                          <a:rPr lang="en-US" sz="4800" b="1" i="1" smtClean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800" b="1" i="1" smtClean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 smtClean="0">
                        <a:solidFill>
                          <a:srgbClr val="292929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srgbClr val="292929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800" b="1" dirty="0"/>
                  <a:t> là</a:t>
                </a:r>
                <a:endParaRPr lang="vi-VN" sz="4800" b="1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211615"/>
                <a:ext cx="22565882" cy="830997"/>
              </a:xfrm>
              <a:prstGeom prst="rect">
                <a:avLst/>
              </a:prstGeom>
              <a:blipFill>
                <a:blip r:embed="rId4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71599" y="4876800"/>
                <a:ext cx="394254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800" b="1" dirty="0" smtClean="0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ℝ</m:t>
                      </m:r>
                      <m:r>
                        <m:rPr>
                          <m:nor/>
                        </m:rPr>
                        <a:rPr lang="en-US" sz="4800" b="1" dirty="0" smtClean="0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b="1" i="1" dirty="0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800" b="1" i="1" dirty="0" smtClean="0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4800" b="1" i="1" dirty="0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sz="4800" b="1" i="1" dirty="0" smtClean="0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 sz="4800" b="1" i="1" dirty="0" smtClean="0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99" y="4876800"/>
                <a:ext cx="3942543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313072" y="4876800"/>
                <a:ext cx="450732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;+∞)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072" y="4876800"/>
                <a:ext cx="450732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103885" y="4876800"/>
                <a:ext cx="596491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885" y="4876800"/>
                <a:ext cx="5964915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6459200" y="480060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[−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]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9200" y="4800600"/>
                <a:ext cx="548568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2469076-222B-4580-A179-D816FB27383F}"/>
              </a:ext>
            </a:extLst>
          </p:cNvPr>
          <p:cNvSpPr/>
          <p:nvPr/>
        </p:nvSpPr>
        <p:spPr>
          <a:xfrm>
            <a:off x="3570484" y="7924800"/>
            <a:ext cx="12184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3569106" y="8991600"/>
                <a:ext cx="4125745" cy="1740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+2&gt;0</m:t>
                              </m:r>
                            </m:e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5−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106" y="8991600"/>
                <a:ext cx="4125745" cy="17400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2262447" y="477012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9046B6F-D729-419E-BEA7-DAB3399D4C3C}"/>
                  </a:ext>
                </a:extLst>
              </p:cNvPr>
              <p:cNvSpPr/>
              <p:nvPr/>
            </p:nvSpPr>
            <p:spPr>
              <a:xfrm>
                <a:off x="3588540" y="10980003"/>
                <a:ext cx="158424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Vậy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800" b="0" i="0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800" b="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(−2;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5</m:t>
                    </m:r>
                    <m:r>
                      <a:rPr lang="en-US" sz="4800" b="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9046B6F-D729-419E-BEA7-DAB3399D4C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540" y="10980003"/>
                <a:ext cx="15842460" cy="830997"/>
              </a:xfrm>
              <a:prstGeom prst="rect">
                <a:avLst/>
              </a:prstGeom>
              <a:blipFill>
                <a:blip r:embed="rId10"/>
                <a:stretch>
                  <a:fillRect l="-1770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A367284-1C60-4431-899C-2714E228132F}"/>
                  </a:ext>
                </a:extLst>
              </p:cNvPr>
              <p:cNvSpPr/>
              <p:nvPr/>
            </p:nvSpPr>
            <p:spPr>
              <a:xfrm>
                <a:off x="7694851" y="8983267"/>
                <a:ext cx="3510769" cy="1740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&gt;−2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A367284-1C60-4431-899C-2714E22813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851" y="8983267"/>
                <a:ext cx="3510769" cy="17400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E41ADBB-3798-4F71-9F27-58F7CD741ECA}"/>
                  </a:ext>
                </a:extLst>
              </p:cNvPr>
              <p:cNvSpPr/>
              <p:nvPr/>
            </p:nvSpPr>
            <p:spPr>
              <a:xfrm>
                <a:off x="11374481" y="9508386"/>
                <a:ext cx="434933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⟺−2&lt;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&lt;5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E41ADBB-3798-4F71-9F27-58F7CD741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4481" y="9508386"/>
                <a:ext cx="4349332" cy="830997"/>
              </a:xfrm>
              <a:prstGeom prst="rect">
                <a:avLst/>
              </a:prstGeom>
              <a:blipFill>
                <a:blip r:embed="rId12"/>
                <a:stretch>
                  <a:fillRect t="-17647" r="-547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7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49" grpId="0" animBg="1"/>
      <p:bldP spid="50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211615"/>
                <a:ext cx="22565882" cy="1304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 b="1" dirty="0" smtClean="0"/>
                      <m:t>T</m:t>
                    </m:r>
                    <m:r>
                      <m:rPr>
                        <m:nor/>
                      </m:rPr>
                      <a:rPr lang="en-US" sz="4800" b="1" i="0" dirty="0" smtClean="0"/>
                      <m:t>ậ</m:t>
                    </m:r>
                    <m:r>
                      <m:rPr>
                        <m:nor/>
                      </m:rPr>
                      <a:rPr lang="en-US" sz="4800" b="1" i="0" dirty="0" smtClean="0"/>
                      <m:t>p</m:t>
                    </m:r>
                    <m:r>
                      <m:rPr>
                        <m:nor/>
                      </m:rPr>
                      <a:rPr lang="en-US" sz="4800" b="1" i="0" dirty="0" smtClean="0"/>
                      <m:t> </m:t>
                    </m:r>
                    <m:r>
                      <m:rPr>
                        <m:nor/>
                      </m:rPr>
                      <a:rPr lang="en-US" sz="4800" b="1" i="0" dirty="0" smtClean="0"/>
                      <m:t>x</m:t>
                    </m:r>
                    <m:r>
                      <m:rPr>
                        <m:nor/>
                      </m:rPr>
                      <a:rPr lang="en-US" sz="4800" b="1" i="0" dirty="0" smtClean="0"/>
                      <m:t>á</m:t>
                    </m:r>
                    <m:r>
                      <m:rPr>
                        <m:nor/>
                      </m:rPr>
                      <a:rPr lang="en-US" sz="4800" b="1" i="0" dirty="0" smtClean="0"/>
                      <m:t>c</m:t>
                    </m:r>
                    <m:r>
                      <m:rPr>
                        <m:nor/>
                      </m:rPr>
                      <a:rPr lang="en-US" sz="4800" b="1" i="0" dirty="0" smtClean="0"/>
                      <m:t> đị</m:t>
                    </m:r>
                    <m:r>
                      <m:rPr>
                        <m:nor/>
                      </m:rPr>
                      <a:rPr lang="en-US" sz="4800" b="1" i="0" dirty="0" smtClean="0"/>
                      <m:t>nh</m:t>
                    </m:r>
                    <m:r>
                      <m:rPr>
                        <m:nor/>
                      </m:rPr>
                      <a:rPr lang="en-US" sz="4800" b="1" i="0" dirty="0" smtClean="0"/>
                      <m:t> </m:t>
                    </m:r>
                    <m:r>
                      <m:rPr>
                        <m:nor/>
                      </m:rPr>
                      <a:rPr lang="en-US" sz="4800" b="1" i="0" dirty="0" smtClean="0"/>
                      <m:t>c</m:t>
                    </m:r>
                    <m:r>
                      <m:rPr>
                        <m:nor/>
                      </m:rPr>
                      <a:rPr lang="en-US" sz="4800" b="1" i="0" dirty="0" smtClean="0"/>
                      <m:t>ủ</m:t>
                    </m:r>
                    <m:r>
                      <m:rPr>
                        <m:nor/>
                      </m:rPr>
                      <a:rPr lang="en-US" sz="4800" b="1" i="0" dirty="0" smtClean="0"/>
                      <m:t>a</m:t>
                    </m:r>
                    <m:r>
                      <m:rPr>
                        <m:nor/>
                      </m:rPr>
                      <a:rPr lang="en-US" sz="4800" b="1" i="0" dirty="0" smtClean="0"/>
                      <m:t> </m:t>
                    </m:r>
                    <m:r>
                      <m:rPr>
                        <m:nor/>
                      </m:rPr>
                      <a:rPr lang="en-US" sz="4800" b="1" i="0" dirty="0" smtClean="0"/>
                      <m:t>h</m:t>
                    </m:r>
                    <m:r>
                      <m:rPr>
                        <m:nor/>
                      </m:rPr>
                      <a:rPr lang="en-US" sz="4800" b="1" i="0" dirty="0" smtClean="0"/>
                      <m:t>à</m:t>
                    </m:r>
                    <m:r>
                      <m:rPr>
                        <m:nor/>
                      </m:rPr>
                      <a:rPr lang="en-US" sz="4800" b="1" i="0" dirty="0" smtClean="0"/>
                      <m:t>m</m:t>
                    </m:r>
                    <m:r>
                      <m:rPr>
                        <m:nor/>
                      </m:rPr>
                      <a:rPr lang="en-US" sz="4800" b="1" i="0" dirty="0" smtClean="0"/>
                      <m:t> </m:t>
                    </m:r>
                    <m:r>
                      <m:rPr>
                        <m:nor/>
                      </m:rPr>
                      <a:rPr lang="en-US" sz="4800" b="1" i="0" dirty="0" smtClean="0"/>
                      <m:t>s</m:t>
                    </m:r>
                    <m:r>
                      <m:rPr>
                        <m:nor/>
                      </m:rPr>
                      <a:rPr lang="en-US" sz="4800" b="1" i="0" dirty="0" smtClean="0"/>
                      <m:t>ố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800" b="1" i="1" smtClean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800" b="1" i="1" smtClean="0">
                                <a:solidFill>
                                  <a:srgbClr val="29292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solidFill>
                                  <a:srgbClr val="292929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sup>
                            <m:r>
                              <a:rPr lang="en-US" sz="4800" b="1" i="1" smtClean="0">
                                <a:solidFill>
                                  <a:srgbClr val="292929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  <m:r>
                          <a:rPr lang="en-US" sz="4800" b="1" i="1" smtClean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f>
                      <m:fPr>
                        <m:ctrlPr>
                          <a:rPr lang="en-US" sz="4800" b="1" i="1" smtClean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4800" b="1" i="1" smtClean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 smtClean="0">
                                <a:solidFill>
                                  <a:srgbClr val="29292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solidFill>
                                  <a:srgbClr val="292929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 smtClean="0">
                                <a:solidFill>
                                  <a:srgbClr val="292929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 smtClean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 smtClean="0">
                        <a:solidFill>
                          <a:srgbClr val="292929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 smtClean="0">
                        <a:solidFill>
                          <a:srgbClr val="292929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800" b="1" dirty="0"/>
                  <a:t>  là</a:t>
                </a:r>
                <a:endParaRPr lang="vi-VN" sz="4800" b="1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211615"/>
                <a:ext cx="22565882" cy="1304331"/>
              </a:xfrm>
              <a:prstGeom prst="rect">
                <a:avLst/>
              </a:prstGeom>
              <a:blipFill>
                <a:blip r:embed="rId4"/>
                <a:stretch>
                  <a:fillRect b="-9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71600" y="4876800"/>
                <a:ext cx="36576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ℝ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b="1" i="1" dirty="0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800" b="1" i="1" dirty="0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876800"/>
                <a:ext cx="3657600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627272" y="4876800"/>
                <a:ext cx="450732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272" y="4876800"/>
                <a:ext cx="450732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561085" y="4876800"/>
                <a:ext cx="596491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∞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;−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∪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1085" y="4876800"/>
                <a:ext cx="5964915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80060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800600"/>
                <a:ext cx="548568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2469076-222B-4580-A179-D816FB27383F}"/>
              </a:ext>
            </a:extLst>
          </p:cNvPr>
          <p:cNvSpPr/>
          <p:nvPr/>
        </p:nvSpPr>
        <p:spPr>
          <a:xfrm>
            <a:off x="3570484" y="7924800"/>
            <a:ext cx="12184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2438400" y="8909057"/>
                <a:ext cx="4119396" cy="1574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9−</m:t>
                          </m:r>
                          <m:sSup>
                            <m:sSup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8909057"/>
                <a:ext cx="4119396" cy="15745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1380071" y="477012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9046B6F-D729-419E-BEA7-DAB3399D4C3C}"/>
                  </a:ext>
                </a:extLst>
              </p:cNvPr>
              <p:cNvSpPr/>
              <p:nvPr/>
            </p:nvSpPr>
            <p:spPr>
              <a:xfrm>
                <a:off x="3588540" y="10903803"/>
                <a:ext cx="158424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Vậy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800" b="0" i="0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800" b="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4800" b="0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∞</m:t>
                    </m:r>
                    <m:r>
                      <a:rPr lang="en-US" sz="4800" b="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;−3)</m:t>
                    </m:r>
                    <m:r>
                      <a:rPr lang="en-US" sz="4800" b="0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∪</m:t>
                    </m:r>
                    <m:r>
                      <a:rPr lang="en-US" sz="4800" b="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(2;3)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9046B6F-D729-419E-BEA7-DAB3399D4C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540" y="10903803"/>
                <a:ext cx="15842460" cy="830997"/>
              </a:xfrm>
              <a:prstGeom prst="rect">
                <a:avLst/>
              </a:prstGeom>
              <a:blipFill>
                <a:blip r:embed="rId10"/>
                <a:stretch>
                  <a:fillRect l="-1770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EE209D0-32E9-400F-8968-3FFB141FDFF4}"/>
                  </a:ext>
                </a:extLst>
              </p:cNvPr>
              <p:cNvSpPr/>
              <p:nvPr/>
            </p:nvSpPr>
            <p:spPr>
              <a:xfrm>
                <a:off x="6557796" y="8908196"/>
                <a:ext cx="4125488" cy="1736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&lt;−3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2&lt;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EE209D0-32E9-400F-8968-3FFB141FDF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796" y="8908196"/>
                <a:ext cx="4125488" cy="17361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778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49" grpId="0" animBg="1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2772508C-02F5-45FC-A1F0-847E0084CCE6}"/>
              </a:ext>
            </a:extLst>
          </p:cNvPr>
          <p:cNvGrpSpPr/>
          <p:nvPr/>
        </p:nvGrpSpPr>
        <p:grpSpPr>
          <a:xfrm>
            <a:off x="775615" y="6884495"/>
            <a:ext cx="22136901" cy="6602905"/>
            <a:chOff x="1205494" y="6941416"/>
            <a:chExt cx="22139783" cy="5070755"/>
          </a:xfrm>
        </p:grpSpPr>
        <p:sp>
          <p:nvSpPr>
            <p:cNvPr id="44" name="Rounded Rectangle 124">
              <a:extLst>
                <a:ext uri="{FF2B5EF4-FFF2-40B4-BE49-F238E27FC236}">
                  <a16:creationId xmlns:a16="http://schemas.microsoft.com/office/drawing/2014/main" id="{E72C740F-F6CD-4B19-B421-4A44C254C340}"/>
                </a:ext>
              </a:extLst>
            </p:cNvPr>
            <p:cNvSpPr/>
            <p:nvPr/>
          </p:nvSpPr>
          <p:spPr>
            <a:xfrm>
              <a:off x="1209586" y="7179459"/>
              <a:ext cx="22135691" cy="483271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900D44B-9D2E-427C-BFFA-11DBFB2FDEDB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25D1F3BD-E879-4C1B-9166-D7344306626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BF2A3F2-02B4-4CC9-AE7F-0F2BCF8C87D1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ound Diagonal Corner Rectangle 128">
                <a:extLst>
                  <a:ext uri="{FF2B5EF4-FFF2-40B4-BE49-F238E27FC236}">
                    <a16:creationId xmlns:a16="http://schemas.microsoft.com/office/drawing/2014/main" id="{97F5F85D-E935-4CF4-B694-111E205B0871}"/>
                  </a:ext>
                </a:extLst>
              </p:cNvPr>
              <p:cNvSpPr/>
              <p:nvPr/>
            </p:nvSpPr>
            <p:spPr>
              <a:xfrm flipV="1">
                <a:off x="1205494" y="6951955"/>
                <a:ext cx="774046" cy="778245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3317F688-B11B-4EEE-B94A-0E4C58D016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8611" y="2399336"/>
            <a:ext cx="23391942" cy="4328154"/>
            <a:chOff x="992187" y="2564544"/>
            <a:chExt cx="22353091" cy="3034832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293237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70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565108"/>
                <a:ext cx="21389442" cy="1664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Cho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hàm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𝒇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)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𝒍𝒐𝒈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𝒎𝒙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𝟑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𝒎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.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Tìm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tham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𝒎</m:t>
                    </m:r>
                  </m:oMath>
                </a14:m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để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hàm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đã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cho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xác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mọi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thuộc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dirty="0">
                        <a:solidFill>
                          <a:srgbClr val="1C1C1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ℝ</m:t>
                    </m:r>
                  </m:oMath>
                </a14:m>
                <a:r>
                  <a:rPr lang="en-US" sz="48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565108"/>
                <a:ext cx="21389442" cy="1664751"/>
              </a:xfrm>
              <a:prstGeom prst="rect">
                <a:avLst/>
              </a:prstGeom>
              <a:blipFill>
                <a:blip r:embed="rId4"/>
                <a:stretch>
                  <a:fillRect l="-1282" t="-5861" b="-18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79771" y="5397757"/>
                <a:ext cx="560601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771" y="5397757"/>
                <a:ext cx="5606010" cy="156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778907" y="5351590"/>
                <a:ext cx="472729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1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≤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𝒎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≤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907" y="5351590"/>
                <a:ext cx="4727293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681386" y="5341269"/>
                <a:ext cx="401581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𝒎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&gt;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1386" y="5341269"/>
                <a:ext cx="4015814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5621000" y="5354431"/>
                <a:ext cx="42672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𝒎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GB" sz="4800" b="1"/>
                        <m:t>.</m:t>
                      </m:r>
                    </m:oMath>
                  </m:oMathPara>
                </a14:m>
                <a:endParaRPr lang="vi-VN" sz="4800" b="1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0" y="5354431"/>
                <a:ext cx="4267200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793008" y="5296348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7F4A6F0-3DF4-494E-A6A0-CFA93DDF822A}"/>
                  </a:ext>
                </a:extLst>
              </p:cNvPr>
              <p:cNvSpPr/>
              <p:nvPr/>
            </p:nvSpPr>
            <p:spPr>
              <a:xfrm>
                <a:off x="3026617" y="11715216"/>
                <a:ext cx="1284657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spc="-150" dirty="0"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800" spc="-150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spc="-15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spc="-150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spc="-15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spc="-150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spc="-15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spc="-150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spc="-15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spc="-150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spc="-15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spc="-150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spc="-15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spc="-150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800" spc="-15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spc="-150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spc="-15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spc="-150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spc="-150" dirty="0"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1&lt;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</m:t>
                    </m:r>
                  </m:oMath>
                </a14:m>
                <a:r>
                  <a:rPr lang="en-US" sz="4800" dirty="0"/>
                  <a:t>.</a:t>
                </a:r>
                <a:endParaRPr lang="vi-VN" sz="480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7F4A6F0-3DF4-494E-A6A0-CFA93DDF82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617" y="11715216"/>
                <a:ext cx="12846573" cy="830997"/>
              </a:xfrm>
              <a:prstGeom prst="rect">
                <a:avLst/>
              </a:prstGeom>
              <a:blipFill>
                <a:blip r:embed="rId9"/>
                <a:stretch>
                  <a:fillRect l="-2135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A1788C4-9EC6-45A3-8135-1D8A7AB520B7}"/>
                  </a:ext>
                </a:extLst>
              </p:cNvPr>
              <p:cNvSpPr/>
              <p:nvPr/>
            </p:nvSpPr>
            <p:spPr>
              <a:xfrm>
                <a:off x="2978940" y="8008203"/>
                <a:ext cx="121848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mọi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thuộc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dirty="0">
                        <a:solidFill>
                          <a:srgbClr val="1C1C1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ℝ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A1788C4-9EC6-45A3-8135-1D8A7AB520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940" y="8008203"/>
                <a:ext cx="12184860" cy="830997"/>
              </a:xfrm>
              <a:prstGeom prst="rect">
                <a:avLst/>
              </a:prstGeom>
              <a:blipFill>
                <a:blip r:embed="rId10"/>
                <a:stretch>
                  <a:fillRect l="-2301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C181C9F-6418-458C-958B-C03A766A30CB}"/>
                  </a:ext>
                </a:extLst>
              </p:cNvPr>
              <p:cNvSpPr/>
              <p:nvPr/>
            </p:nvSpPr>
            <p:spPr>
              <a:xfrm>
                <a:off x="4038600" y="9067800"/>
                <a:ext cx="113538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a:rPr lang="en-US" sz="4800" b="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−2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𝑚𝑥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+3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𝑚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−2&gt;0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4800" dirty="0">
                        <a:solidFill>
                          <a:srgbClr val="1C1C1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ℝ</m:t>
                    </m:r>
                  </m:oMath>
                </a14:m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:endParaRPr lang="en-US" sz="4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C181C9F-6418-458C-958B-C03A766A30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9067800"/>
                <a:ext cx="11353800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7EDA37D-B472-4112-AA1B-3E15AAA387EA}"/>
                  </a:ext>
                </a:extLst>
              </p:cNvPr>
              <p:cNvSpPr/>
              <p:nvPr/>
            </p:nvSpPr>
            <p:spPr>
              <a:xfrm>
                <a:off x="4038600" y="9950272"/>
                <a:ext cx="848232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&lt;0⟺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−3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𝑚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+2&lt;0</m:t>
                      </m:r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7EDA37D-B472-4112-AA1B-3E15AAA38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9950272"/>
                <a:ext cx="8482322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26FFED2-5AF3-4E06-A16E-D86889D94F3E}"/>
                  </a:ext>
                </a:extLst>
              </p:cNvPr>
              <p:cNvSpPr/>
              <p:nvPr/>
            </p:nvSpPr>
            <p:spPr>
              <a:xfrm>
                <a:off x="4038600" y="10832744"/>
                <a:ext cx="407028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⟺1</m:t>
                    </m:r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26FFED2-5AF3-4E06-A16E-D86889D94F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10832744"/>
                <a:ext cx="4070281" cy="830997"/>
              </a:xfrm>
              <a:prstGeom prst="rect">
                <a:avLst/>
              </a:prstGeom>
              <a:blipFill>
                <a:blip r:embed="rId13"/>
                <a:stretch>
                  <a:fillRect t="-17647" r="-58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76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8" grpId="0" animBg="1"/>
      <p:bldP spid="50" grpId="0"/>
      <p:bldP spid="51" grpId="0"/>
      <p:bldP spid="52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827B7579-D93A-46CC-83F0-EF89CB1227E5}"/>
              </a:ext>
            </a:extLst>
          </p:cNvPr>
          <p:cNvGrpSpPr/>
          <p:nvPr/>
        </p:nvGrpSpPr>
        <p:grpSpPr>
          <a:xfrm>
            <a:off x="838200" y="7696200"/>
            <a:ext cx="22136901" cy="5467006"/>
            <a:chOff x="1205494" y="6941416"/>
            <a:chExt cx="22139783" cy="6545984"/>
          </a:xfrm>
        </p:grpSpPr>
        <p:sp>
          <p:nvSpPr>
            <p:cNvPr id="45" name="Rounded Rectangle 124">
              <a:extLst>
                <a:ext uri="{FF2B5EF4-FFF2-40B4-BE49-F238E27FC236}">
                  <a16:creationId xmlns:a16="http://schemas.microsoft.com/office/drawing/2014/main" id="{36313ADE-3CCC-4FCA-A6FF-D51EA87C6162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9E31165-6B2A-478A-AB1C-08C39AF04C0E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47" name="Freeform 20">
                <a:extLst>
                  <a:ext uri="{FF2B5EF4-FFF2-40B4-BE49-F238E27FC236}">
                    <a16:creationId xmlns:a16="http://schemas.microsoft.com/office/drawing/2014/main" id="{B2FFE1FB-F2C2-4A06-84FD-FC0CB646312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1B1453C-3938-4A90-AE73-D617A60912E5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Round Diagonal Corner Rectangle 128">
                <a:extLst>
                  <a:ext uri="{FF2B5EF4-FFF2-40B4-BE49-F238E27FC236}">
                    <a16:creationId xmlns:a16="http://schemas.microsoft.com/office/drawing/2014/main" id="{D5426C5B-C104-43A7-9DDE-EB788D48051B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0" name="Freeform 15">
                <a:extLst>
                  <a:ext uri="{FF2B5EF4-FFF2-40B4-BE49-F238E27FC236}">
                    <a16:creationId xmlns:a16="http://schemas.microsoft.com/office/drawing/2014/main" id="{CA11BC13-C54C-4F0B-87F7-7C8CC80776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8611" y="2399336"/>
            <a:ext cx="23391942" cy="514446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646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6.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18872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188720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571867"/>
                <a:ext cx="12356540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Đạo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hàm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hàm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800" b="1" i="1" dirty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48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8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48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là 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571867"/>
                <a:ext cx="12356540" cy="847733"/>
              </a:xfrm>
              <a:prstGeom prst="rect">
                <a:avLst/>
              </a:prstGeom>
              <a:blipFill>
                <a:blip r:embed="rId4"/>
                <a:stretch>
                  <a:fillRect l="-2220" t="-14388" b="-37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00308" y="4876800"/>
                <a:ext cx="6560233" cy="1586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 dirty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𝟐</m:t>
                      </m:r>
                      <m:sSup>
                        <m:sSupPr>
                          <m:ctrlPr>
                            <a:rPr lang="en-US" sz="4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dirty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8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4800" b="1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 dirty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dirty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8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48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308" y="4876800"/>
                <a:ext cx="6560233" cy="15863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033714" y="4876800"/>
                <a:ext cx="5403980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800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 dirty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800" b="1" i="1" dirty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4800" b="1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 dirty="0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8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3714" y="4876800"/>
                <a:ext cx="5403980" cy="847733"/>
              </a:xfrm>
              <a:prstGeom prst="rect">
                <a:avLst/>
              </a:prstGeom>
              <a:blipFill>
                <a:blip r:embed="rId6"/>
                <a:stretch>
                  <a:fillRect t="-15108" b="-36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689786" y="6182792"/>
                <a:ext cx="6454214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 dirty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dirty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8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4800" b="1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 dirty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dirty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8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800" b="1" i="0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m:rPr>
                          <m:nor/>
                        </m:rPr>
                        <a:rPr lang="en-GB" sz="4800" b="1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786" y="6182792"/>
                <a:ext cx="6454214" cy="8477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1811000" y="6248400"/>
                <a:ext cx="5644686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 dirty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𝟐</m:t>
                      </m:r>
                      <m:sSup>
                        <m:sSupPr>
                          <m:ctrlPr>
                            <a:rPr lang="en-US" sz="4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dirty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8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4800" b="1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 dirty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dirty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8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0" y="6248400"/>
                <a:ext cx="5644686" cy="8477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2205018" y="9155468"/>
                <a:ext cx="14489771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dirty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=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2</m:t>
                    </m:r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800" b="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800" b="0" i="1" dirty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800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018" y="9155468"/>
                <a:ext cx="14489771" cy="847733"/>
              </a:xfrm>
              <a:prstGeom prst="rect">
                <a:avLst/>
              </a:prstGeom>
              <a:blipFill>
                <a:blip r:embed="rId9"/>
                <a:stretch>
                  <a:fillRect l="-1935" t="-17266" b="-34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1497437" y="6163571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69161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1" grpId="0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2772508C-02F5-45FC-A1F0-847E0084CCE6}"/>
              </a:ext>
            </a:extLst>
          </p:cNvPr>
          <p:cNvGrpSpPr/>
          <p:nvPr/>
        </p:nvGrpSpPr>
        <p:grpSpPr>
          <a:xfrm>
            <a:off x="842050" y="8457647"/>
            <a:ext cx="22136901" cy="4953001"/>
            <a:chOff x="1205494" y="6941416"/>
            <a:chExt cx="22139783" cy="5070755"/>
          </a:xfrm>
        </p:grpSpPr>
        <p:sp>
          <p:nvSpPr>
            <p:cNvPr id="44" name="Rounded Rectangle 124">
              <a:extLst>
                <a:ext uri="{FF2B5EF4-FFF2-40B4-BE49-F238E27FC236}">
                  <a16:creationId xmlns:a16="http://schemas.microsoft.com/office/drawing/2014/main" id="{E72C740F-F6CD-4B19-B421-4A44C254C340}"/>
                </a:ext>
              </a:extLst>
            </p:cNvPr>
            <p:cNvSpPr/>
            <p:nvPr/>
          </p:nvSpPr>
          <p:spPr>
            <a:xfrm>
              <a:off x="1209586" y="7179459"/>
              <a:ext cx="22135691" cy="483271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900D44B-9D2E-427C-BFFA-11DBFB2FDEDB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25D1F3BD-E879-4C1B-9166-D7344306626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BF2A3F2-02B4-4CC9-AE7F-0F2BCF8C87D1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ound Diagonal Corner Rectangle 128">
                <a:extLst>
                  <a:ext uri="{FF2B5EF4-FFF2-40B4-BE49-F238E27FC236}">
                    <a16:creationId xmlns:a16="http://schemas.microsoft.com/office/drawing/2014/main" id="{97F5F85D-E935-4CF4-B694-111E205B0871}"/>
                  </a:ext>
                </a:extLst>
              </p:cNvPr>
              <p:cNvSpPr/>
              <p:nvPr/>
            </p:nvSpPr>
            <p:spPr>
              <a:xfrm flipV="1">
                <a:off x="1205494" y="6951955"/>
                <a:ext cx="774046" cy="778245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3317F688-B11B-4EEE-B94A-0E4C58D016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8611" y="2399336"/>
            <a:ext cx="23391942" cy="583026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70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7.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352800"/>
                <a:ext cx="12356540" cy="926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Đạo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hàm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hàm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8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48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</a:rPr>
                      <m:t>𝒍𝒏</m:t>
                    </m:r>
                    <m:d>
                      <m:dPr>
                        <m:ctrlPr>
                          <a:rPr lang="en-US" sz="4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là 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352800"/>
                <a:ext cx="12356540" cy="926087"/>
              </a:xfrm>
              <a:prstGeom prst="rect">
                <a:avLst/>
              </a:prstGeom>
              <a:blipFill>
                <a:blip r:embed="rId4"/>
                <a:stretch>
                  <a:fillRect l="-2220" t="-10526" r="-1480" b="-28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498793" y="4343400"/>
                <a:ext cx="6950007" cy="2230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 dirty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8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4800" b="1" i="1" dirty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793" y="4343400"/>
                <a:ext cx="6950007" cy="22309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1089976" y="4343400"/>
                <a:ext cx="6950007" cy="1492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 dirty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8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4800" b="1" i="1" dirty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9976" y="4343400"/>
                <a:ext cx="6950007" cy="1492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689786" y="6019800"/>
                <a:ext cx="6950006" cy="1556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 dirty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800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  <m:t>𝒍𝒏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800" b="1" i="1" dirty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786" y="6019800"/>
                <a:ext cx="6950006" cy="15560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1658600" y="6063779"/>
                <a:ext cx="6863886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 dirty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8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4800" b="1" i="1" dirty="0" smtClean="0"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48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8600" y="6063779"/>
                <a:ext cx="6863886" cy="14800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1467608" y="6321723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A15313C-1879-4A28-8D3C-60FCF307D729}"/>
                  </a:ext>
                </a:extLst>
              </p:cNvPr>
              <p:cNvSpPr/>
              <p:nvPr/>
            </p:nvSpPr>
            <p:spPr>
              <a:xfrm>
                <a:off x="1066800" y="9420093"/>
                <a:ext cx="8017772" cy="15868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a:rPr lang="en-US" sz="480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a:rPr lang="en-US" sz="480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  <m:t>y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4800" b="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4800" b="0" i="1" dirty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4800" b="0" i="1" dirty="0">
                          <a:latin typeface="Cambria Math" panose="02040503050406030204" pitchFamily="18" charset="0"/>
                        </a:rPr>
                        <m:t>2+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b="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b="0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b="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b="0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A15313C-1879-4A28-8D3C-60FCF307D7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9420093"/>
                <a:ext cx="8017772" cy="15868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4936001-D805-4417-BA2B-3D95A8BCFBB3}"/>
                  </a:ext>
                </a:extLst>
              </p:cNvPr>
              <p:cNvSpPr/>
              <p:nvPr/>
            </p:nvSpPr>
            <p:spPr>
              <a:xfrm>
                <a:off x="9026765" y="9419725"/>
                <a:ext cx="5212517" cy="1492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dirty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4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4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4800" i="1" dirty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4800" i="1" dirty="0">
                          <a:latin typeface="Cambria Math" panose="02040503050406030204" pitchFamily="18" charset="0"/>
                        </a:rPr>
                        <m:t>2+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4936001-D805-4417-BA2B-3D95A8BCFB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765" y="9419725"/>
                <a:ext cx="5212517" cy="1492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398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8" grpId="0" animBg="1"/>
      <p:bldP spid="42" grpId="0"/>
      <p:bldP spid="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5294</TotalTime>
  <Words>2771</Words>
  <Application>Microsoft Office PowerPoint</Application>
  <PresentationFormat>Custom</PresentationFormat>
  <Paragraphs>324</Paragraphs>
  <Slides>20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AvantGarde-Demi</vt:lpstr>
      <vt:lpstr>Calibri</vt:lpstr>
      <vt:lpstr>Cambria</vt:lpstr>
      <vt:lpstr>Cambria Math</vt:lpstr>
      <vt:lpstr>Chu Van An</vt:lpstr>
      <vt:lpstr>Tahoma</vt:lpstr>
      <vt:lpstr>Times New Roman</vt:lpstr>
      <vt:lpstr>Office Theme</vt:lpstr>
      <vt:lpstr>Equation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Lợi Nguyễn Thái</cp:lastModifiedBy>
  <cp:revision>467</cp:revision>
  <dcterms:created xsi:type="dcterms:W3CDTF">2013-08-31T11:42:51Z</dcterms:created>
  <dcterms:modified xsi:type="dcterms:W3CDTF">2021-08-26T04:12:05Z</dcterms:modified>
</cp:coreProperties>
</file>