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5" r:id="rId6"/>
    <p:sldId id="278" r:id="rId7"/>
    <p:sldId id="279" r:id="rId8"/>
    <p:sldId id="280" r:id="rId9"/>
    <p:sldId id="261" r:id="rId10"/>
    <p:sldId id="262" r:id="rId11"/>
    <p:sldId id="264" r:id="rId12"/>
    <p:sldId id="266" r:id="rId13"/>
    <p:sldId id="267" r:id="rId14"/>
    <p:sldId id="270" r:id="rId15"/>
    <p:sldId id="274"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a:srgbClr val="FFEDB3"/>
    <a:srgbClr val="FFDF79"/>
    <a:srgbClr val="FFD03B"/>
    <a:srgbClr val="F68426"/>
    <a:srgbClr val="FFC611"/>
    <a:srgbClr val="FFD347"/>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Mộc</a:t>
            </a:r>
            <a:r>
              <a:rPr lang="en-US" baseline="0" smtClean="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Chuẩn</a:t>
            </a:r>
            <a:r>
              <a:rPr lang="en-US" baseline="0" smtClean="0"/>
              <a:t> bị sách để phục vụ cho tiết học sau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6993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NGÔI NHÀ</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chùm, phơi, nước</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chùm</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phơi</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nước</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lúm</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um</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hùm</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chơi</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bới</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ợi</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24805" y="2761113"/>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ược</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2898924"/>
            <a:ext cx="761724"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thước</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lược</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75228"/>
            <a:ext cx="88392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Trước ngõ nhà bạn nhỏ có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304800" y="4375228"/>
            <a:ext cx="85344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Tiếng chim hót ở đầu hồi như thế nào?</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685800" y="4375227"/>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Câu thơ nào nói về hình ảnh mái nhà?</a:t>
            </a:r>
            <a:endParaRPr lang="en-US" sz="3200">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Em yêu nhà em</a:t>
            </a:r>
          </a:p>
          <a:p>
            <a:pPr algn="just"/>
            <a:r>
              <a:rPr lang="en-US" sz="2400">
                <a:latin typeface="Arial-Rounded" pitchFamily="34" charset="0"/>
                <a:ea typeface="Arial-Rounded" pitchFamily="34" charset="0"/>
                <a:cs typeface="Arial-Rounded" pitchFamily="34" charset="0"/>
              </a:rPr>
              <a:t>Hàng xoan trước ngõ</a:t>
            </a:r>
          </a:p>
          <a:p>
            <a:pPr algn="just"/>
            <a:r>
              <a:rPr lang="en-US" sz="2400">
                <a:latin typeface="Arial-Rounded" pitchFamily="34" charset="0"/>
                <a:ea typeface="Arial-Rounded" pitchFamily="34" charset="0"/>
                <a:cs typeface="Arial-Rounded" pitchFamily="34" charset="0"/>
              </a:rPr>
              <a:t>Hoa xao xuyến nở</a:t>
            </a:r>
          </a:p>
          <a:p>
            <a:pPr algn="just"/>
            <a:r>
              <a:rPr lang="en-US" sz="2400">
                <a:latin typeface="Arial-Rounded" pitchFamily="34" charset="0"/>
                <a:ea typeface="Arial-Rounded" pitchFamily="34" charset="0"/>
                <a:cs typeface="Arial-Rounded" pitchFamily="34" charset="0"/>
              </a:rPr>
              <a:t>Như mây từng chùm.</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Em yêu tiếng chim</a:t>
            </a:r>
          </a:p>
          <a:p>
            <a:pPr algn="just"/>
            <a:r>
              <a:rPr lang="en-US" sz="2400">
                <a:latin typeface="Arial-Rounded" pitchFamily="34" charset="0"/>
                <a:ea typeface="Arial-Rounded" pitchFamily="34" charset="0"/>
                <a:cs typeface="Arial-Rounded" pitchFamily="34" charset="0"/>
              </a:rPr>
              <a:t>Đầu hồi lảnh lót</a:t>
            </a:r>
          </a:p>
          <a:p>
            <a:pPr algn="just"/>
            <a:r>
              <a:rPr lang="en-US" sz="2400">
                <a:latin typeface="Arial-Rounded" pitchFamily="34" charset="0"/>
                <a:ea typeface="Arial-Rounded" pitchFamily="34" charset="0"/>
                <a:cs typeface="Arial-Rounded" pitchFamily="34" charset="0"/>
              </a:rPr>
              <a:t>Mái vàng thơm phức</a:t>
            </a:r>
          </a:p>
          <a:p>
            <a:pPr algn="just"/>
            <a:r>
              <a:rPr lang="en-US" sz="2400">
                <a:latin typeface="Arial-Rounded" pitchFamily="34" charset="0"/>
                <a:ea typeface="Arial-Rounded" pitchFamily="34" charset="0"/>
                <a:cs typeface="Arial-Rounded" pitchFamily="34" charset="0"/>
              </a:rPr>
              <a:t>Rạ đầy sân phơi.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127447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787"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3113513"/>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713"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7"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5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96322" y="186622"/>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720436" y="271894"/>
            <a:ext cx="8077200" cy="461616"/>
          </a:xfrm>
          <a:prstGeom prst="rect">
            <a:avLst/>
          </a:prstGeom>
          <a:solidFill>
            <a:schemeClr val="accent6"/>
          </a:solidFill>
        </p:spPr>
        <p:txBody>
          <a:bodyPr wrap="square" lIns="91391" tIns="45696" rIns="91391" bIns="45696"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Vẽ ngôi nhà mà em yêu thích và đặt tên cho bức tranh em vẽ</a:t>
            </a:r>
            <a:endParaRPr lang="en-US" sz="2400" b="1">
              <a:solidFill>
                <a:schemeClr val="bg1"/>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6629400" y="887601"/>
            <a:ext cx="2240139" cy="21803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231"/>
          <a:stretch/>
        </p:blipFill>
        <p:spPr>
          <a:xfrm>
            <a:off x="6551066" y="3100865"/>
            <a:ext cx="2613716" cy="18097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40" b="12902"/>
          <a:stretch/>
        </p:blipFill>
        <p:spPr>
          <a:xfrm>
            <a:off x="2993778" y="2777545"/>
            <a:ext cx="3530516" cy="213304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101883" y="1428750"/>
            <a:ext cx="2891895" cy="2963105"/>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246" y="2190750"/>
            <a:ext cx="8686800" cy="2677620"/>
          </a:xfrm>
          <a:prstGeom prst="rect">
            <a:avLst/>
          </a:prstGeom>
          <a:solidFill>
            <a:schemeClr val="accent5">
              <a:lumMod val="20000"/>
              <a:lumOff val="80000"/>
            </a:schemeClr>
          </a:solidFill>
        </p:spPr>
        <p:txBody>
          <a:bodyPr wrap="square" lIns="91403" tIns="45702" rIns="91403" bIns="45702" rtlCol="0">
            <a:spAutoFit/>
          </a:bodyPr>
          <a:lstStyle/>
          <a:p>
            <a:pPr algn="just"/>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Đọc thuộc khổ 1, </a:t>
            </a:r>
            <a:r>
              <a:rPr lang="en-US" sz="2800" b="1" smtClean="0">
                <a:latin typeface="Arial-Rounded" pitchFamily="34" charset="0"/>
                <a:ea typeface="Arial-Rounded" pitchFamily="34" charset="0"/>
                <a:cs typeface="Arial-Rounded" pitchFamily="34" charset="0"/>
              </a:rPr>
              <a:t>2 bài </a:t>
            </a:r>
            <a:r>
              <a:rPr lang="en-US" sz="2800" b="1" i="1" smtClean="0">
                <a:latin typeface="Arial-Rounded" pitchFamily="34" charset="0"/>
                <a:ea typeface="Arial-Rounded" pitchFamily="34" charset="0"/>
                <a:cs typeface="Arial-Rounded" pitchFamily="34" charset="0"/>
              </a:rPr>
              <a:t>Ngôi nhà</a:t>
            </a:r>
            <a:endParaRPr lang="en-US" sz="2800" b="1" i="1">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42,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43</a:t>
            </a:r>
          </a:p>
          <a:p>
            <a:pPr algn="just"/>
            <a:r>
              <a:rPr lang="en-US" sz="2800" b="1" smtClean="0">
                <a:latin typeface="Arial-Rounded" pitchFamily="34" charset="0"/>
                <a:ea typeface="Arial-Rounded" pitchFamily="34" charset="0"/>
                <a:cs typeface="Arial-Rounded" pitchFamily="34" charset="0"/>
              </a:rPr>
              <a:t>	+ Mỗi bạn chuẩn bị một quyển sách có nội dung viết về gia đình, đọc kĩ và mang lên lớp vào tiết học tiếp theo (truyện tranh, thơ…)</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1647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30577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Giải câu đố</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714500" y="767389"/>
            <a:ext cx="5486400" cy="830948"/>
          </a:xfrm>
          <a:prstGeom prst="rect">
            <a:avLst/>
          </a:prstGeom>
          <a:noFill/>
        </p:spPr>
        <p:txBody>
          <a:bodyPr wrap="square" lIns="91391" tIns="45696" rIns="91391" bIns="45696" rtlCol="0">
            <a:spAutoFit/>
          </a:bodyPr>
          <a:lstStyle/>
          <a:p>
            <a:pPr algn="ctr"/>
            <a:r>
              <a:rPr lang="en-US" sz="2400" smtClean="0">
                <a:latin typeface="Arial-Rounded" pitchFamily="34" charset="0"/>
                <a:ea typeface="Arial-Rounded" pitchFamily="34" charset="0"/>
                <a:cs typeface="Arial-Rounded" pitchFamily="34" charset="0"/>
              </a:rPr>
              <a:t>Cái gì để tránh nắng mưa</a:t>
            </a:r>
          </a:p>
          <a:p>
            <a:pPr algn="ctr"/>
            <a:r>
              <a:rPr lang="en-US" sz="2400" smtClean="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30729" r="42606" b="25000"/>
          <a:stretch/>
        </p:blipFill>
        <p:spPr bwMode="auto">
          <a:xfrm>
            <a:off x="2705100" y="1758513"/>
            <a:ext cx="3505200" cy="30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387186"/>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199" y="8635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ngồi nhà</a:t>
            </a:r>
          </a:p>
          <a:p>
            <a:pPr algn="just"/>
            <a:r>
              <a:rPr lang="en-US">
                <a:latin typeface="Arial-Rounded" pitchFamily="34" charset="0"/>
                <a:ea typeface="Arial-Rounded" pitchFamily="34" charset="0"/>
                <a:cs typeface="Arial-Rounded" pitchFamily="34" charset="0"/>
              </a:rPr>
              <a:t>Gỗ 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grpSp>
        <p:nvGrpSpPr>
          <p:cNvPr id="6" name="Group 5"/>
          <p:cNvGrpSpPr/>
          <p:nvPr/>
        </p:nvGrpSpPr>
        <p:grpSpPr>
          <a:xfrm>
            <a:off x="4440382" y="856255"/>
            <a:ext cx="3212110" cy="3990404"/>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5294"/>
            <a:ext cx="5453081" cy="44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6023" y="4489075"/>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343025"/>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3596" y="2343150"/>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3728" y="2343150"/>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83728" y="2590800"/>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90926" y="2857500"/>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988928" y="3610841"/>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78594"/>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95250"/>
            <a:ext cx="3657600" cy="857250"/>
          </a:xfrm>
        </p:spPr>
        <p:txBody>
          <a:bodyPr>
            <a:normAutofit/>
          </a:bodyPr>
          <a:lstStyle/>
          <a:p>
            <a:pPr algn="just"/>
            <a:r>
              <a:rPr lang="en-US" sz="3600" smtClean="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44816"/>
            <a:ext cx="3276600" cy="2178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0015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hoa xoan</a:t>
            </a:r>
            <a:endParaRPr lang="en-US">
              <a:solidFill>
                <a:srgbClr val="FF0000"/>
              </a:solidFill>
              <a:latin typeface="Arial-Rounded" pitchFamily="34" charset="0"/>
              <a:ea typeface="Arial-Rounded" pitchFamily="34" charset="0"/>
              <a:cs typeface="Arial-Rounded" pitchFamily="34" charset="0"/>
            </a:endParaRP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7750"/>
            <a:ext cx="631613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a:t>
            </a:r>
            <a:r>
              <a:rPr lang="en-US" smtClean="0">
                <a:solidFill>
                  <a:srgbClr val="FF0000"/>
                </a:solidFill>
                <a:latin typeface="Arial-Rounded" pitchFamily="34" charset="0"/>
                <a:ea typeface="Arial-Rounded" pitchFamily="34" charset="0"/>
                <a:cs typeface="Arial-Rounded" pitchFamily="34" charset="0"/>
              </a:rPr>
              <a:t>ầu hồi</a:t>
            </a:r>
            <a:endParaRPr lang="en-US">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64"/>
          <a:stretch/>
        </p:blipFill>
        <p:spPr>
          <a:xfrm>
            <a:off x="2625436" y="1200150"/>
            <a:ext cx="3683000" cy="3648941"/>
          </a:xfrm>
          <a:prstGeom prst="rect">
            <a:avLst/>
          </a:prstGeom>
        </p:spPr>
      </p:pic>
      <p:cxnSp>
        <p:nvCxnSpPr>
          <p:cNvPr id="5" name="Straight Arrow Connector 4"/>
          <p:cNvCxnSpPr/>
          <p:nvPr/>
        </p:nvCxnSpPr>
        <p:spPr>
          <a:xfrm>
            <a:off x="1295400" y="2564823"/>
            <a:ext cx="1794164" cy="13092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2786496"/>
            <a:ext cx="1752600" cy="865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90550"/>
            <a:ext cx="2971800" cy="857250"/>
          </a:xfrm>
        </p:spPr>
        <p:txBody>
          <a:bodyPr/>
          <a:lstStyle/>
          <a:p>
            <a:r>
              <a:rPr lang="en-US" smtClean="0">
                <a:solidFill>
                  <a:srgbClr val="FF0000"/>
                </a:solidFill>
                <a:latin typeface="Arial-Rounded" pitchFamily="34" charset="0"/>
                <a:ea typeface="Arial-Rounded" pitchFamily="34" charset="0"/>
                <a:cs typeface="Arial-Rounded" pitchFamily="34" charset="0"/>
              </a:rPr>
              <a:t>mái vàng</a:t>
            </a:r>
            <a:endParaRPr lang="en-US">
              <a:solidFill>
                <a:srgbClr val="FF0000"/>
              </a:solidFill>
              <a:latin typeface="Arial-Rounded" pitchFamily="34" charset="0"/>
              <a:ea typeface="Arial-Rounded" pitchFamily="34" charset="0"/>
              <a:cs typeface="Arial-Rounded" pitchFamily="34" charset="0"/>
            </a:endParaRP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28750"/>
            <a:ext cx="4803775" cy="319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628"/>
            <a:ext cx="4495800" cy="2991751"/>
          </a:xfrm>
          <a:prstGeom prst="rect">
            <a:avLst/>
          </a:prstGeom>
        </p:spPr>
      </p:pic>
      <p:sp>
        <p:nvSpPr>
          <p:cNvPr id="7" name="Title 1"/>
          <p:cNvSpPr txBox="1">
            <a:spLocks/>
          </p:cNvSpPr>
          <p:nvPr/>
        </p:nvSpPr>
        <p:spPr>
          <a:xfrm>
            <a:off x="5334000" y="561109"/>
            <a:ext cx="2971800" cy="85725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latin typeface="Arial-Rounded" pitchFamily="34" charset="0"/>
                <a:ea typeface="Arial-Rounded" pitchFamily="34" charset="0"/>
                <a:cs typeface="Arial-Rounded" pitchFamily="34" charset="0"/>
              </a:rPr>
              <a:t>phơi rạ/rơm</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7704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357</Words>
  <PresentationFormat>On-screen Show (16:9)</PresentationFormat>
  <Paragraphs>84</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nhà gỗ, nhà tre</vt:lpstr>
      <vt:lpstr>hoa xoan</vt:lpstr>
      <vt:lpstr>đầu hồi</vt:lpstr>
      <vt:lpstr>mái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2021-01-04T16:03:59Z</dcterms:modified>
</cp:coreProperties>
</file>