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7" r:id="rId4"/>
    <p:sldId id="272" r:id="rId5"/>
    <p:sldId id="258" r:id="rId6"/>
    <p:sldId id="260" r:id="rId7"/>
    <p:sldId id="262" r:id="rId8"/>
    <p:sldId id="259" r:id="rId9"/>
    <p:sldId id="263" r:id="rId10"/>
    <p:sldId id="261" r:id="rId11"/>
    <p:sldId id="265" r:id="rId12"/>
    <p:sldId id="273" r:id="rId13"/>
    <p:sldId id="266" r:id="rId14"/>
    <p:sldId id="267" r:id="rId15"/>
    <p:sldId id="268" r:id="rId16"/>
    <p:sldId id="275" r:id="rId17"/>
    <p:sldId id="270" r:id="rId18"/>
    <p:sldId id="271" r:id="rId19"/>
    <p:sldId id="274" r:id="rId20"/>
    <p:sldId id="269" r:id="rId21"/>
    <p:sldId id="276" r:id="rId22"/>
    <p:sldId id="277" r:id="rId23"/>
    <p:sldId id="278" r:id="rId24"/>
    <p:sldId id="279" r:id="rId25"/>
    <p:sldId id="281" r:id="rId2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4CF10D1-1BE9-41BB-B564-0A85F7F2F32C}" type="datetimeFigureOut">
              <a:rPr lang="vi-VN" smtClean="0"/>
              <a:t>29/07/2021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363027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4CF10D1-1BE9-41BB-B564-0A85F7F2F32C}" type="datetimeFigureOut">
              <a:rPr lang="vi-VN" smtClean="0"/>
              <a:t>29/07/2021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228547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4CF10D1-1BE9-41BB-B564-0A85F7F2F32C}" type="datetimeFigureOut">
              <a:rPr lang="vi-VN" smtClean="0"/>
              <a:t>29/07/2021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405246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4CF10D1-1BE9-41BB-B564-0A85F7F2F32C}" type="datetimeFigureOut">
              <a:rPr lang="vi-VN" smtClean="0"/>
              <a:t>29/07/2021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321362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CF10D1-1BE9-41BB-B564-0A85F7F2F32C}" type="datetimeFigureOut">
              <a:rPr lang="vi-VN" smtClean="0"/>
              <a:t>29/07/2021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174273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4CF10D1-1BE9-41BB-B564-0A85F7F2F32C}" type="datetimeFigureOut">
              <a:rPr lang="vi-VN" smtClean="0"/>
              <a:t>29/07/2021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151773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4CF10D1-1BE9-41BB-B564-0A85F7F2F32C}" type="datetimeFigureOut">
              <a:rPr lang="vi-VN" smtClean="0"/>
              <a:t>29/07/2021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67828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4CF10D1-1BE9-41BB-B564-0A85F7F2F32C}" type="datetimeFigureOut">
              <a:rPr lang="vi-VN" smtClean="0"/>
              <a:t>29/07/2021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392850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F10D1-1BE9-41BB-B564-0A85F7F2F32C}" type="datetimeFigureOut">
              <a:rPr lang="vi-VN" smtClean="0"/>
              <a:t>29/07/2021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15243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F10D1-1BE9-41BB-B564-0A85F7F2F32C}" type="datetimeFigureOut">
              <a:rPr lang="vi-VN" smtClean="0"/>
              <a:t>29/07/2021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96326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CF10D1-1BE9-41BB-B564-0A85F7F2F32C}" type="datetimeFigureOut">
              <a:rPr lang="vi-VN" smtClean="0"/>
              <a:t>29/07/2021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8FFD3CF-F3B3-49D2-900D-2D31F6D1A019}" type="slidenum">
              <a:rPr lang="vi-VN" smtClean="0"/>
              <a:t>‹#›</a:t>
            </a:fld>
            <a:endParaRPr lang="vi-VN"/>
          </a:p>
        </p:txBody>
      </p:sp>
    </p:spTree>
    <p:extLst>
      <p:ext uri="{BB962C8B-B14F-4D97-AF65-F5344CB8AC3E}">
        <p14:creationId xmlns:p14="http://schemas.microsoft.com/office/powerpoint/2010/main" val="12912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10D1-1BE9-41BB-B564-0A85F7F2F32C}" type="datetimeFigureOut">
              <a:rPr lang="vi-VN" smtClean="0"/>
              <a:t>29/07/2021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FD3CF-F3B3-49D2-900D-2D31F6D1A019}" type="slidenum">
              <a:rPr lang="vi-VN" smtClean="0"/>
              <a:t>‹#›</a:t>
            </a:fld>
            <a:endParaRPr lang="vi-VN"/>
          </a:p>
        </p:txBody>
      </p:sp>
    </p:spTree>
    <p:extLst>
      <p:ext uri="{BB962C8B-B14F-4D97-AF65-F5344CB8AC3E}">
        <p14:creationId xmlns:p14="http://schemas.microsoft.com/office/powerpoint/2010/main" val="407869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gif"/><Relationship Id="rId4" Type="http://schemas.openxmlformats.org/officeDocument/2006/relationships/image" Target="../media/image39.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18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WordArt 3"/>
          <p:cNvSpPr>
            <a:spLocks noChangeArrowheads="1" noChangeShapeType="1" noTextEdit="1"/>
          </p:cNvSpPr>
          <p:nvPr/>
        </p:nvSpPr>
        <p:spPr bwMode="auto">
          <a:xfrm>
            <a:off x="533400" y="2209800"/>
            <a:ext cx="8077200" cy="1066800"/>
          </a:xfrm>
          <a:prstGeom prst="rect">
            <a:avLst/>
          </a:prstGeom>
        </p:spPr>
        <p:txBody>
          <a:bodyPr spcFirstLastPara="1" wrap="none" fromWordArt="1">
            <a:prstTxWarp prst="textArchUp">
              <a:avLst>
                <a:gd name="adj" fmla="val 10800000"/>
              </a:avLst>
            </a:prstTxWarp>
          </a:bodyPr>
          <a:lstStyle/>
          <a:p>
            <a:pPr algn="ctr"/>
            <a:r>
              <a:rPr lang="vi-VN" sz="3600" b="1" kern="10">
                <a:ln w="12700">
                  <a:solidFill>
                    <a:srgbClr val="FF00FF"/>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HP001 4 hàng"/>
              </a:rPr>
              <a:t>Kính chào quý thầy cô giáo</a:t>
            </a:r>
          </a:p>
        </p:txBody>
      </p:sp>
      <p:sp>
        <p:nvSpPr>
          <p:cNvPr id="190469" name="WordArt 5"/>
          <p:cNvSpPr>
            <a:spLocks noChangeArrowheads="1" noChangeShapeType="1" noTextEdit="1"/>
          </p:cNvSpPr>
          <p:nvPr/>
        </p:nvSpPr>
        <p:spPr bwMode="auto">
          <a:xfrm>
            <a:off x="533400" y="2971800"/>
            <a:ext cx="8077200" cy="685800"/>
          </a:xfrm>
          <a:prstGeom prst="rect">
            <a:avLst/>
          </a:prstGeom>
        </p:spPr>
        <p:txBody>
          <a:bodyPr wrap="none" fromWordArt="1">
            <a:prstTxWarp prst="textPlain">
              <a:avLst>
                <a:gd name="adj" fmla="val 50000"/>
              </a:avLst>
            </a:prstTxWarp>
          </a:bodyPr>
          <a:lstStyle/>
          <a:p>
            <a:pPr algn="ctr"/>
            <a:r>
              <a:rPr lang="pt-BR" sz="3600" b="1" kern="10">
                <a:ln w="12700">
                  <a:solidFill>
                    <a:srgbClr val="66FF33"/>
                  </a:solidFill>
                  <a:round/>
                  <a:headEnd/>
                  <a:tailEnd/>
                </a:ln>
                <a:solidFill>
                  <a:srgbClr val="0099FF"/>
                </a:solidFill>
                <a:effectLst>
                  <a:outerShdw dist="35921" dir="2700000" sy="50000" rotWithShape="0">
                    <a:srgbClr val="875B0D">
                      <a:alpha val="70000"/>
                    </a:srgbClr>
                  </a:outerShdw>
                </a:effectLst>
                <a:latin typeface="HP001 4 hàng"/>
              </a:rPr>
              <a:t>Chào các em học sinh</a:t>
            </a:r>
            <a:endParaRPr lang="vi-VN" sz="3600" b="1" kern="10">
              <a:ln w="12700">
                <a:solidFill>
                  <a:srgbClr val="66FF33"/>
                </a:solidFill>
                <a:round/>
                <a:headEnd/>
                <a:tailEnd/>
              </a:ln>
              <a:solidFill>
                <a:srgbClr val="0099FF"/>
              </a:solidFill>
              <a:effectLst>
                <a:outerShdw dist="35921" dir="2700000" sy="50000" rotWithShape="0">
                  <a:srgbClr val="875B0D">
                    <a:alpha val="70000"/>
                  </a:srgbClr>
                </a:outerShdw>
              </a:effectLst>
              <a:latin typeface="HP001 4 hàng"/>
            </a:endParaRPr>
          </a:p>
        </p:txBody>
      </p:sp>
      <p:pic>
        <p:nvPicPr>
          <p:cNvPr id="3077"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2860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1281" y="4129882"/>
            <a:ext cx="263683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248400" y="4125913"/>
            <a:ext cx="28956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1"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756401" y="4762"/>
            <a:ext cx="23622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018088"/>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35263" y="5018088"/>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56038" y="5018088"/>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62513" y="5018088"/>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5018088"/>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94550" y="5018088"/>
            <a:ext cx="11811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F9849DCFA90C473196ECD16214E7700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02063" y="53911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5"/>
          <p:cNvSpPr>
            <a:spLocks noChangeArrowheads="1"/>
          </p:cNvSpPr>
          <p:nvPr/>
        </p:nvSpPr>
        <p:spPr bwMode="auto">
          <a:xfrm>
            <a:off x="923925" y="220663"/>
            <a:ext cx="914400" cy="1295400"/>
          </a:xfrm>
          <a:prstGeom prst="irregularSeal2">
            <a:avLst/>
          </a:prstGeom>
          <a:gradFill rotWithShape="1">
            <a:gsLst>
              <a:gs pos="0">
                <a:srgbClr val="00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atin typeface="Times" pitchFamily="18" charset="0"/>
              <a:cs typeface="Times" pitchFamily="18" charset="0"/>
            </a:endParaRPr>
          </a:p>
        </p:txBody>
      </p:sp>
      <p:sp>
        <p:nvSpPr>
          <p:cNvPr id="18" name="AutoShape 6"/>
          <p:cNvSpPr>
            <a:spLocks noChangeArrowheads="1"/>
          </p:cNvSpPr>
          <p:nvPr/>
        </p:nvSpPr>
        <p:spPr bwMode="auto">
          <a:xfrm rot="-5400000">
            <a:off x="3817938" y="-41275"/>
            <a:ext cx="914400" cy="1524000"/>
          </a:xfrm>
          <a:prstGeom prst="irregularSeal1">
            <a:avLst/>
          </a:prstGeom>
          <a:gradFill rotWithShape="1">
            <a:gsLst>
              <a:gs pos="0">
                <a:srgbClr val="00FF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vi-VN">
              <a:latin typeface="Times" pitchFamily="18" charset="0"/>
              <a:cs typeface="Times" pitchFamily="18" charset="0"/>
            </a:endParaRPr>
          </a:p>
        </p:txBody>
      </p:sp>
      <p:sp>
        <p:nvSpPr>
          <p:cNvPr id="19" name="AutoShape 2"/>
          <p:cNvSpPr>
            <a:spLocks noChangeArrowheads="1"/>
          </p:cNvSpPr>
          <p:nvPr/>
        </p:nvSpPr>
        <p:spPr bwMode="auto">
          <a:xfrm>
            <a:off x="6369050" y="334963"/>
            <a:ext cx="1066800" cy="1066800"/>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vi-VN">
              <a:latin typeface="Times" pitchFamily="18" charset="0"/>
              <a:cs typeface="Times" pitchFamily="18" charset="0"/>
            </a:endParaRPr>
          </a:p>
        </p:txBody>
      </p:sp>
      <p:pic>
        <p:nvPicPr>
          <p:cNvPr id="3091" name="Picture 19" descr="anh-tran-tri-blogger-blogspot_anh-dong-nen-blog_Namkna-blogspot-com_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55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091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randombar(horizontal)">
                                      <p:cBhvr>
                                        <p:cTn id="7" dur="500"/>
                                        <p:tgtEl>
                                          <p:spTgt spid="19046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0469"/>
                                        </p:tgtEl>
                                        <p:attrNameLst>
                                          <p:attrName>style.visibility</p:attrName>
                                        </p:attrNameLst>
                                      </p:cBhvr>
                                      <p:to>
                                        <p:strVal val="visible"/>
                                      </p:to>
                                    </p:set>
                                    <p:animEffect transition="in" filter="randombar(horizontal)">
                                      <p:cBhvr>
                                        <p:cTn id="10" dur="500"/>
                                        <p:tgtEl>
                                          <p:spTgt spid="190469"/>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iterate type="lt">
                                    <p:tmAbs val="75"/>
                                  </p:iterate>
                                  <p:childTnLst>
                                    <p:set>
                                      <p:cBhvr>
                                        <p:cTn id="13" dur="1" fill="hold">
                                          <p:stCondLst>
                                            <p:cond delay="74"/>
                                          </p:stCondLst>
                                        </p:cTn>
                                        <p:tgtEl>
                                          <p:spTgt spid="9"/>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par>
                          <p:cTn id="14" fill="hold" nodeType="afterGroup">
                            <p:stCondLst>
                              <p:cond delay="575"/>
                            </p:stCondLst>
                            <p:childTnLst>
                              <p:par>
                                <p:cTn id="15" presetID="1" presetClass="entr" presetSubtype="0" fill="hold" nodeType="afterEffect">
                                  <p:stCondLst>
                                    <p:cond delay="0"/>
                                  </p:stCondLst>
                                  <p:iterate type="lt">
                                    <p:tmAbs val="75"/>
                                  </p:iterate>
                                  <p:childTnLst>
                                    <p:set>
                                      <p:cBhvr>
                                        <p:cTn id="16" dur="1" fill="hold">
                                          <p:stCondLst>
                                            <p:cond delay="74"/>
                                          </p:stCondLst>
                                        </p:cTn>
                                        <p:tgtEl>
                                          <p:spTgt spid="1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7" fill="hold" nodeType="afterGroup">
                            <p:stCondLst>
                              <p:cond delay="650"/>
                            </p:stCondLst>
                            <p:childTnLst>
                              <p:par>
                                <p:cTn id="18" presetID="1" presetClass="entr" presetSubtype="0" fill="hold" nodeType="afterEffect">
                                  <p:stCondLst>
                                    <p:cond delay="0"/>
                                  </p:stCondLst>
                                  <p:iterate type="lt">
                                    <p:tmAbs val="75"/>
                                  </p:iterate>
                                  <p:childTnLst>
                                    <p:set>
                                      <p:cBhvr>
                                        <p:cTn id="19" dur="1" fill="hold">
                                          <p:stCondLst>
                                            <p:cond delay="74"/>
                                          </p:stCondLst>
                                        </p:cTn>
                                        <p:tgtEl>
                                          <p:spTgt spid="11"/>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par>
                          <p:cTn id="20" fill="hold" nodeType="afterGroup">
                            <p:stCondLst>
                              <p:cond delay="725"/>
                            </p:stCondLst>
                            <p:childTnLst>
                              <p:par>
                                <p:cTn id="21" presetID="1" presetClass="entr" presetSubtype="0" fill="hold" nodeType="afterEffect">
                                  <p:stCondLst>
                                    <p:cond delay="0"/>
                                  </p:stCondLst>
                                  <p:iterate type="lt">
                                    <p:tmAbs val="75"/>
                                  </p:iterate>
                                  <p:childTnLst>
                                    <p:set>
                                      <p:cBhvr>
                                        <p:cTn id="22" dur="1" fill="hold">
                                          <p:stCondLst>
                                            <p:cond delay="74"/>
                                          </p:stCondLst>
                                        </p:cTn>
                                        <p:tgtEl>
                                          <p:spTgt spid="12"/>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3" fill="hold" nodeType="afterGroup">
                            <p:stCondLst>
                              <p:cond delay="800"/>
                            </p:stCondLst>
                            <p:childTnLst>
                              <p:par>
                                <p:cTn id="24" presetID="1" presetClass="entr" presetSubtype="0" fill="hold" nodeType="afterEffect">
                                  <p:stCondLst>
                                    <p:cond delay="0"/>
                                  </p:stCondLst>
                                  <p:iterate type="lt">
                                    <p:tmAbs val="75"/>
                                  </p:iterate>
                                  <p:childTnLst>
                                    <p:set>
                                      <p:cBhvr>
                                        <p:cTn id="25" dur="1" fill="hold">
                                          <p:stCondLst>
                                            <p:cond delay="74"/>
                                          </p:stCondLst>
                                        </p:cTn>
                                        <p:tgtEl>
                                          <p:spTgt spid="13"/>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par>
                          <p:cTn id="26" fill="hold" nodeType="afterGroup">
                            <p:stCondLst>
                              <p:cond delay="875"/>
                            </p:stCondLst>
                            <p:childTnLst>
                              <p:par>
                                <p:cTn id="27" presetID="1" presetClass="entr" presetSubtype="0" fill="hold" nodeType="afterEffect">
                                  <p:stCondLst>
                                    <p:cond delay="0"/>
                                  </p:stCondLst>
                                  <p:iterate type="lt">
                                    <p:tmAbs val="75"/>
                                  </p:iterate>
                                  <p:childTnLst>
                                    <p:set>
                                      <p:cBhvr>
                                        <p:cTn id="28" dur="1" fill="hold">
                                          <p:stCondLst>
                                            <p:cond delay="74"/>
                                          </p:stCondLst>
                                        </p:cTn>
                                        <p:tgtEl>
                                          <p:spTgt spid="14"/>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par>
                                <p:cTn id="29" presetID="23" presetClass="entr" presetSubtype="528" repeatCount="indefinite"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ppt_x</p:attrName>
                                        </p:attrNameLst>
                                      </p:cBhvr>
                                      <p:tavLst>
                                        <p:tav tm="0">
                                          <p:val>
                                            <p:fltVal val="0.5"/>
                                          </p:val>
                                        </p:tav>
                                        <p:tav tm="100000">
                                          <p:val>
                                            <p:strVal val="#ppt_x"/>
                                          </p:val>
                                        </p:tav>
                                      </p:tavLst>
                                    </p:anim>
                                    <p:anim calcmode="lin" valueType="num">
                                      <p:cBhvr>
                                        <p:cTn id="34" dur="1000" fill="hold"/>
                                        <p:tgtEl>
                                          <p:spTgt spid="17"/>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ppt_x</p:attrName>
                                        </p:attrNameLst>
                                      </p:cBhvr>
                                      <p:tavLst>
                                        <p:tav tm="0">
                                          <p:val>
                                            <p:fltVal val="0.5"/>
                                          </p:val>
                                        </p:tav>
                                        <p:tav tm="100000">
                                          <p:val>
                                            <p:strVal val="#ppt_x"/>
                                          </p:val>
                                        </p:tav>
                                      </p:tavLst>
                                    </p:anim>
                                    <p:anim calcmode="lin" valueType="num">
                                      <p:cBhvr>
                                        <p:cTn id="40" dur="1000" fill="hold"/>
                                        <p:tgtEl>
                                          <p:spTgt spid="18"/>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ppt_x</p:attrName>
                                        </p:attrNameLst>
                                      </p:cBhvr>
                                      <p:tavLst>
                                        <p:tav tm="0">
                                          <p:val>
                                            <p:fltVal val="0.5"/>
                                          </p:val>
                                        </p:tav>
                                        <p:tav tm="100000">
                                          <p:val>
                                            <p:strVal val="#ppt_x"/>
                                          </p:val>
                                        </p:tav>
                                      </p:tavLst>
                                    </p:anim>
                                    <p:anim calcmode="lin" valueType="num">
                                      <p:cBhvr>
                                        <p:cTn id="46" dur="10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nimBg="1"/>
      <p:bldP spid="190469" grpId="0" animBg="1"/>
      <p:bldP spid="17" grpId="0" animBg="1"/>
      <p:bldP spid="18" grpId="0" animBg="1"/>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80" y="1412776"/>
            <a:ext cx="7073196"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7883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4664"/>
            <a:ext cx="6010275" cy="581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extLst>
      <p:ext uri="{BB962C8B-B14F-4D97-AF65-F5344CB8AC3E}">
        <p14:creationId xmlns:p14="http://schemas.microsoft.com/office/powerpoint/2010/main" val="6979875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9152" y="980728"/>
            <a:ext cx="396044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 </a:t>
            </a:r>
            <a:r>
              <a:rPr lang="vi-VN" sz="2000" b="1" dirty="0" smtClean="0">
                <a:latin typeface="Times New Roman" pitchFamily="18" charset="0"/>
                <a:cs typeface="Times New Roman" pitchFamily="18" charset="0"/>
              </a:rPr>
              <a:t>ĐẶC ĐIỂM CỦA VI KHUẨN</a:t>
            </a:r>
            <a:endParaRPr lang="vi-VN" sz="2000" b="1" dirty="0">
              <a:latin typeface="Times New Roman" pitchFamily="18" charset="0"/>
              <a:cs typeface="Times New Roman" pitchFamily="18" charset="0"/>
            </a:endParaRPr>
          </a:p>
        </p:txBody>
      </p:sp>
      <p:sp>
        <p:nvSpPr>
          <p:cNvPr id="6" name="Rectangle 1"/>
          <p:cNvSpPr>
            <a:spLocks noChangeArrowheads="1"/>
          </p:cNvSpPr>
          <p:nvPr/>
        </p:nvSpPr>
        <p:spPr bwMode="auto">
          <a:xfrm>
            <a:off x="2647950" y="375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800" b="0" i="0" u="none" strike="noStrike" cap="none" normalizeH="0" baseline="0" smtClean="0">
                <a:ln>
                  <a:noFill/>
                </a:ln>
                <a:solidFill>
                  <a:schemeClr val="tx1"/>
                </a:solidFill>
                <a:effectLst/>
                <a:latin typeface="Arial" pitchFamily="34" charset="0"/>
                <a:cs typeface="Arial" pitchFamily="34" charset="0"/>
              </a:rPr>
              <a:t/>
            </a:r>
            <a:br>
              <a:rPr kumimoji="0" lang="vi-VN" sz="1800" b="0" i="0" u="none" strike="noStrike" cap="none" normalizeH="0" baseline="0" smtClean="0">
                <a:ln>
                  <a:noFill/>
                </a:ln>
                <a:solidFill>
                  <a:schemeClr val="tx1"/>
                </a:solidFill>
                <a:effectLst/>
                <a:latin typeface="Arial" pitchFamily="34" charset="0"/>
                <a:cs typeface="Arial" pitchFamily="34" charset="0"/>
              </a:rPr>
            </a:b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a:xfrm>
            <a:off x="827584" y="2136339"/>
            <a:ext cx="7416824" cy="3724096"/>
          </a:xfrm>
          <a:prstGeom prst="rect">
            <a:avLst/>
          </a:prstGeom>
        </p:spPr>
        <p:txBody>
          <a:bodyPr wrap="square">
            <a:spAutoFit/>
          </a:bodyPr>
          <a:lstStyle/>
          <a:p>
            <a:r>
              <a:rPr lang="en-US" sz="2500" b="1" dirty="0" err="1" smtClean="0">
                <a:latin typeface="Times New Roman" pitchFamily="18" charset="0"/>
                <a:cs typeface="Times New Roman" pitchFamily="18" charset="0"/>
              </a:rPr>
              <a:t>Hình</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dạng</a:t>
            </a:r>
            <a:r>
              <a:rPr lang="en-US" sz="2500" b="1" dirty="0" smtClean="0">
                <a:latin typeface="Times New Roman" pitchFamily="18" charset="0"/>
                <a:cs typeface="Times New Roman" pitchFamily="18" charset="0"/>
              </a:rPr>
              <a:t> </a:t>
            </a:r>
            <a:r>
              <a:rPr lang="en-US" sz="2500" b="1" dirty="0" err="1" smtClean="0">
                <a:latin typeface="Times New Roman" pitchFamily="18" charset="0"/>
                <a:cs typeface="Times New Roman" pitchFamily="18" charset="0"/>
              </a:rPr>
              <a:t>của</a:t>
            </a:r>
            <a:r>
              <a:rPr lang="en-US" sz="2500" b="1" dirty="0" smtClean="0">
                <a:latin typeface="Times New Roman" pitchFamily="18" charset="0"/>
                <a:cs typeface="Times New Roman" pitchFamily="18" charset="0"/>
              </a:rPr>
              <a:t> vi </a:t>
            </a:r>
            <a:r>
              <a:rPr lang="en-US" sz="2500" b="1" dirty="0" err="1" smtClean="0">
                <a:latin typeface="Times New Roman" pitchFamily="18" charset="0"/>
                <a:cs typeface="Times New Roman" pitchFamily="18" charset="0"/>
              </a:rPr>
              <a:t>khuẩn</a:t>
            </a:r>
            <a:r>
              <a:rPr lang="en-US" sz="2500" b="1"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Đa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số</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có</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dạng</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hình</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que</a:t>
            </a:r>
            <a:r>
              <a:rPr lang="en-US" sz="2500" dirty="0" smtClean="0">
                <a:latin typeface="Times New Roman" pitchFamily="18" charset="0"/>
                <a:cs typeface="Times New Roman" pitchFamily="18" charset="0"/>
              </a:rPr>
              <a:t> </a:t>
            </a:r>
          </a:p>
          <a:p>
            <a:r>
              <a:rPr lang="en-US" sz="2500" dirty="0" smtClean="0">
                <a:latin typeface="Times New Roman" pitchFamily="18" charset="0"/>
                <a:cs typeface="Times New Roman" pitchFamily="18" charset="0"/>
              </a:rPr>
              <a:t> ( </a:t>
            </a:r>
            <a:r>
              <a:rPr lang="en-US" sz="2500" dirty="0" err="1" smtClean="0">
                <a:latin typeface="Times New Roman" pitchFamily="18" charset="0"/>
                <a:cs typeface="Times New Roman" pitchFamily="18" charset="0"/>
              </a:rPr>
              <a:t>trực</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khuẩn</a:t>
            </a:r>
            <a:r>
              <a:rPr lang="en-US" sz="2500" dirty="0">
                <a:latin typeface="Times New Roman" pitchFamily="18" charset="0"/>
                <a:cs typeface="Times New Roman" pitchFamily="18" charset="0"/>
              </a:rPr>
              <a:t> </a:t>
            </a:r>
            <a:r>
              <a:rPr lang="vi-VN" sz="2500" dirty="0" smtClean="0">
                <a:latin typeface="Times New Roman" pitchFamily="18" charset="0"/>
                <a:cs typeface="Times New Roman" pitchFamily="18" charset="0"/>
              </a:rPr>
              <a:t>lị</a:t>
            </a:r>
            <a:r>
              <a:rPr lang="vi-VN" sz="2500" dirty="0">
                <a:latin typeface="Times New Roman" pitchFamily="18" charset="0"/>
                <a:cs typeface="Times New Roman" pitchFamily="18" charset="0"/>
              </a:rPr>
              <a:t>), hình cẩu (tụ cẩu khuẩn), hình xoắn (xoắn khuẩn giang mai), hình dấu phẩy (phẩy khuẩn tả</a:t>
            </a:r>
            <a:r>
              <a:rPr lang="vi-VN" sz="2500" dirty="0" smtClean="0">
                <a:latin typeface="Times New Roman" pitchFamily="18" charset="0"/>
                <a:cs typeface="Times New Roman" pitchFamily="18" charset="0"/>
              </a:rPr>
              <a:t>),...</a:t>
            </a:r>
            <a:endParaRPr lang="en-US" sz="2500" dirty="0" smtClean="0">
              <a:latin typeface="Times New Roman" pitchFamily="18" charset="0"/>
              <a:cs typeface="Times New Roman" pitchFamily="18" charset="0"/>
            </a:endParaRPr>
          </a:p>
          <a:p>
            <a:endParaRPr lang="vi-VN" sz="2500" dirty="0">
              <a:latin typeface="Times New Roman" pitchFamily="18" charset="0"/>
              <a:cs typeface="Times New Roman" pitchFamily="18" charset="0"/>
            </a:endParaRPr>
          </a:p>
          <a:p>
            <a:r>
              <a:rPr lang="vi-VN" sz="2500" b="1" dirty="0">
                <a:latin typeface="Times New Roman" pitchFamily="18" charset="0"/>
                <a:cs typeface="Times New Roman" pitchFamily="18" charset="0"/>
              </a:rPr>
              <a:t>Cấu tạo của vi khuẩn </a:t>
            </a:r>
            <a:r>
              <a:rPr lang="vi-VN" sz="2500" dirty="0">
                <a:latin typeface="Times New Roman" pitchFamily="18" charset="0"/>
                <a:cs typeface="Times New Roman" pitchFamily="18" charset="0"/>
              </a:rPr>
              <a:t>gồm các thành phần: thành tế bào, màng tế bào, chất tế bào và vùng nhân. Một số vi khuẩn có thể có lông bơi hoặc roi bơi để di chuyên.</a:t>
            </a:r>
          </a:p>
          <a:p>
            <a:r>
              <a:rPr lang="vi-VN" dirty="0"/>
              <a:t/>
            </a:r>
            <a:br>
              <a:rPr lang="vi-VN" dirty="0"/>
            </a:br>
            <a:endParaRPr lang="vi-VN" dirty="0"/>
          </a:p>
        </p:txBody>
      </p:sp>
      <p:sp>
        <p:nvSpPr>
          <p:cNvPr id="9" name="Rectangle 2"/>
          <p:cNvSpPr>
            <a:spLocks noChangeArrowheads="1"/>
          </p:cNvSpPr>
          <p:nvPr/>
        </p:nvSpPr>
        <p:spPr bwMode="auto">
          <a:xfrm>
            <a:off x="2647950" y="3756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800" b="0" i="0" u="none" strike="noStrike" cap="none" normalizeH="0" baseline="0" smtClean="0">
                <a:ln>
                  <a:noFill/>
                </a:ln>
                <a:solidFill>
                  <a:schemeClr val="tx1"/>
                </a:solidFill>
                <a:effectLst/>
                <a:latin typeface="Arial" pitchFamily="34" charset="0"/>
                <a:cs typeface="Arial" pitchFamily="34" charset="0"/>
              </a:rPr>
              <a:t/>
            </a:r>
            <a:br>
              <a:rPr kumimoji="0" lang="vi-VN" sz="1800" b="0" i="0" u="none" strike="noStrike" cap="none" normalizeH="0" baseline="0" smtClean="0">
                <a:ln>
                  <a:noFill/>
                </a:ln>
                <a:solidFill>
                  <a:schemeClr val="tx1"/>
                </a:solidFill>
                <a:effectLst/>
                <a:latin typeface="Arial" pitchFamily="34" charset="0"/>
                <a:cs typeface="Arial" pitchFamily="34" charset="0"/>
              </a:rPr>
            </a:b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881572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2019"/>
          <p:cNvPicPr/>
          <p:nvPr/>
        </p:nvPicPr>
        <p:blipFill>
          <a:blip r:embed="rId2"/>
          <a:stretch/>
        </p:blipFill>
        <p:spPr>
          <a:xfrm>
            <a:off x="827584" y="980728"/>
            <a:ext cx="5112568" cy="3816424"/>
          </a:xfrm>
          <a:prstGeom prst="rect">
            <a:avLst/>
          </a:prstGeom>
        </p:spPr>
      </p:pic>
      <p:pic>
        <p:nvPicPr>
          <p:cNvPr id="6" name="Shape 2025"/>
          <p:cNvPicPr/>
          <p:nvPr/>
        </p:nvPicPr>
        <p:blipFill>
          <a:blip r:embed="rId3"/>
          <a:stretch/>
        </p:blipFill>
        <p:spPr>
          <a:xfrm>
            <a:off x="6815192" y="3550576"/>
            <a:ext cx="1664335" cy="1231265"/>
          </a:xfrm>
          <a:prstGeom prst="rect">
            <a:avLst/>
          </a:prstGeom>
        </p:spPr>
      </p:pic>
      <p:sp>
        <p:nvSpPr>
          <p:cNvPr id="9" name="Rectangle 8"/>
          <p:cNvSpPr/>
          <p:nvPr/>
        </p:nvSpPr>
        <p:spPr>
          <a:xfrm>
            <a:off x="4716016" y="332803"/>
            <a:ext cx="4572000" cy="1015663"/>
          </a:xfrm>
          <a:prstGeom prst="rect">
            <a:avLst/>
          </a:prstGeom>
        </p:spPr>
        <p:txBody>
          <a:bodyPr>
            <a:spAutoFit/>
          </a:bodyPr>
          <a:lstStyle/>
          <a:p>
            <a:r>
              <a:rPr lang="vi-VN" sz="2000" b="1" dirty="0"/>
              <a:t>■ Xác động vật, thực vật chết</a:t>
            </a:r>
          </a:p>
          <a:p>
            <a:r>
              <a:rPr lang="vi-VN" sz="2000" b="1" dirty="0"/>
              <a:t>A Các muối khoáng</a:t>
            </a:r>
          </a:p>
          <a:p>
            <a:r>
              <a:rPr lang="vi-VN" sz="2000" b="1" dirty="0"/>
              <a:t>© Vi khuẩn</a:t>
            </a:r>
          </a:p>
        </p:txBody>
      </p:sp>
      <p:sp>
        <p:nvSpPr>
          <p:cNvPr id="11" name="Shape 2023"/>
          <p:cNvSpPr txBox="1"/>
          <p:nvPr/>
        </p:nvSpPr>
        <p:spPr>
          <a:xfrm>
            <a:off x="1043608" y="5373216"/>
            <a:ext cx="6480719" cy="792088"/>
          </a:xfrm>
          <a:prstGeom prst="rect">
            <a:avLst/>
          </a:prstGeom>
          <a:noFill/>
        </p:spPr>
        <p:txBody>
          <a:bodyPr lIns="0" tIns="0" rIns="0" bIns="0"/>
          <a:lstStyle/>
          <a:p>
            <a:pPr algn="ctr">
              <a:spcAft>
                <a:spcPts val="0"/>
              </a:spcAft>
            </a:pPr>
            <a:r>
              <a:rPr lang="vi-VN" sz="2000" b="1" dirty="0" smtClean="0">
                <a:effectLst/>
                <a:latin typeface="Arial"/>
                <a:ea typeface="Arial"/>
              </a:rPr>
              <a:t> </a:t>
            </a:r>
            <a:r>
              <a:rPr lang="vi-VN" sz="2000" b="1" dirty="0">
                <a:effectLst/>
                <a:latin typeface="Arial"/>
                <a:ea typeface="Arial"/>
              </a:rPr>
              <a:t>Hình 32.3. Vi khuẩn phân huỷ xác sinh vật và chất thả</a:t>
            </a:r>
            <a:r>
              <a:rPr lang="vi-VN" sz="2000" dirty="0">
                <a:effectLst/>
                <a:latin typeface="Arial"/>
                <a:ea typeface="Arial"/>
              </a:rPr>
              <a:t>i</a:t>
            </a:r>
          </a:p>
        </p:txBody>
      </p:sp>
      <p:sp>
        <p:nvSpPr>
          <p:cNvPr id="7" name="TextBox 6"/>
          <p:cNvSpPr txBox="1"/>
          <p:nvPr/>
        </p:nvSpPr>
        <p:spPr>
          <a:xfrm>
            <a:off x="323527" y="440524"/>
            <a:ext cx="396044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 VAI TRÒ </a:t>
            </a:r>
            <a:r>
              <a:rPr lang="vi-VN" sz="2000" b="1" dirty="0" smtClean="0">
                <a:latin typeface="Times New Roman" pitchFamily="18" charset="0"/>
                <a:cs typeface="Times New Roman" pitchFamily="18" charset="0"/>
              </a:rPr>
              <a:t>CỦA VI KHUẨN</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8017505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027"/>
          <p:cNvPicPr/>
          <p:nvPr/>
        </p:nvPicPr>
        <p:blipFill>
          <a:blip r:embed="rId2"/>
          <a:stretch/>
        </p:blipFill>
        <p:spPr>
          <a:xfrm>
            <a:off x="1115616" y="836712"/>
            <a:ext cx="6840760" cy="4968552"/>
          </a:xfrm>
          <a:prstGeom prst="rect">
            <a:avLst/>
          </a:prstGeom>
        </p:spPr>
      </p:pic>
      <p:sp>
        <p:nvSpPr>
          <p:cNvPr id="5" name="Rectangle 4"/>
          <p:cNvSpPr/>
          <p:nvPr/>
        </p:nvSpPr>
        <p:spPr>
          <a:xfrm>
            <a:off x="1115616" y="5949280"/>
            <a:ext cx="6192688" cy="369332"/>
          </a:xfrm>
          <a:prstGeom prst="rect">
            <a:avLst/>
          </a:prstGeom>
        </p:spPr>
        <p:txBody>
          <a:bodyPr wrap="square">
            <a:spAutoFit/>
          </a:bodyPr>
          <a:lstStyle/>
          <a:p>
            <a:r>
              <a:rPr lang="vi-VN" b="1" dirty="0" smtClean="0"/>
              <a:t> </a:t>
            </a:r>
            <a:r>
              <a:rPr lang="vi-VN" b="1" dirty="0"/>
              <a:t>Hình 32.4. Một số sản phẩm lên men nhờ vi khuẩn</a:t>
            </a:r>
          </a:p>
        </p:txBody>
      </p:sp>
    </p:spTree>
    <p:extLst>
      <p:ext uri="{BB962C8B-B14F-4D97-AF65-F5344CB8AC3E}">
        <p14:creationId xmlns:p14="http://schemas.microsoft.com/office/powerpoint/2010/main" val="16835957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556792"/>
            <a:ext cx="7200800" cy="3754874"/>
          </a:xfrm>
          <a:prstGeom prst="rect">
            <a:avLst/>
          </a:prstGeom>
        </p:spPr>
        <p:txBody>
          <a:bodyPr wrap="square">
            <a:spAutoFit/>
          </a:bodyPr>
          <a:lstStyle/>
          <a:p>
            <a:pPr marL="342900" indent="-342900">
              <a:buAutoNum type="arabicPeriod"/>
            </a:pPr>
            <a:r>
              <a:rPr lang="vi-VN" sz="2000" b="1" dirty="0" smtClean="0">
                <a:latin typeface="+mj-lt"/>
              </a:rPr>
              <a:t>Quan </a:t>
            </a:r>
            <a:r>
              <a:rPr lang="vi-VN" sz="2000" b="1" dirty="0">
                <a:latin typeface="+mj-lt"/>
              </a:rPr>
              <a:t>sát hình 32.3 cho biết điểu gì sẽ xảy ra với xác động vật, thực vật trong đất</a:t>
            </a:r>
            <a:r>
              <a:rPr lang="vi-VN" sz="2000" b="1" dirty="0" smtClean="0">
                <a:latin typeface="+mj-lt"/>
              </a:rPr>
              <a:t>?</a:t>
            </a:r>
            <a:endParaRPr lang="en-US" sz="2000" b="1" dirty="0" smtClean="0">
              <a:latin typeface="+mj-lt"/>
            </a:endParaRPr>
          </a:p>
          <a:p>
            <a:endParaRPr lang="vi-VN" dirty="0">
              <a:latin typeface="+mj-lt"/>
            </a:endParaRPr>
          </a:p>
          <a:p>
            <a:r>
              <a:rPr lang="en-US" b="1" dirty="0" smtClean="0">
                <a:latin typeface="+mj-lt"/>
              </a:rPr>
              <a:t>2</a:t>
            </a:r>
            <a:r>
              <a:rPr lang="en-US" sz="2000" b="1" dirty="0" smtClean="0">
                <a:latin typeface="+mj-lt"/>
              </a:rPr>
              <a:t>. </a:t>
            </a:r>
            <a:r>
              <a:rPr lang="vi-VN" sz="2000" b="1" dirty="0" smtClean="0">
                <a:latin typeface="+mj-lt"/>
              </a:rPr>
              <a:t>Quan </a:t>
            </a:r>
            <a:r>
              <a:rPr lang="vi-VN" sz="2000" b="1" dirty="0">
                <a:latin typeface="+mj-lt"/>
              </a:rPr>
              <a:t>sát hình 32.3, em hãy nêu vai trò của vi khuẩn trong tự nhiên</a:t>
            </a:r>
            <a:r>
              <a:rPr lang="vi-VN" sz="2000" b="1" dirty="0" smtClean="0">
                <a:latin typeface="+mj-lt"/>
              </a:rPr>
              <a:t>.</a:t>
            </a:r>
            <a:endParaRPr lang="en-US" sz="2000" b="1" dirty="0" smtClean="0">
              <a:latin typeface="+mj-lt"/>
            </a:endParaRPr>
          </a:p>
          <a:p>
            <a:endParaRPr lang="vi-VN" sz="2000" dirty="0">
              <a:latin typeface="+mj-lt"/>
            </a:endParaRPr>
          </a:p>
          <a:p>
            <a:r>
              <a:rPr lang="en-US" sz="2000" b="1" dirty="0" smtClean="0">
                <a:latin typeface="+mj-lt"/>
              </a:rPr>
              <a:t>3, </a:t>
            </a:r>
            <a:r>
              <a:rPr lang="vi-VN" sz="2000" b="1" dirty="0" smtClean="0">
                <a:latin typeface="+mj-lt"/>
              </a:rPr>
              <a:t> Nêu </a:t>
            </a:r>
            <a:r>
              <a:rPr lang="vi-VN" sz="2000" b="1" dirty="0">
                <a:latin typeface="+mj-lt"/>
              </a:rPr>
              <a:t>vai trò của vi khuẩn trong quá trình chê biến các sản phẩm ở hình </a:t>
            </a:r>
            <a:r>
              <a:rPr lang="vi-VN" sz="2000" b="1" dirty="0" smtClean="0">
                <a:latin typeface="+mj-lt"/>
              </a:rPr>
              <a:t>32.4</a:t>
            </a:r>
            <a:endParaRPr lang="en-US" sz="2000" b="1" dirty="0" smtClean="0">
              <a:latin typeface="+mj-lt"/>
            </a:endParaRPr>
          </a:p>
          <a:p>
            <a:endParaRPr lang="en-US" sz="2000" b="1" dirty="0">
              <a:latin typeface="+mj-lt"/>
            </a:endParaRPr>
          </a:p>
          <a:p>
            <a:endParaRPr lang="vi-VN" sz="2000" b="1" dirty="0">
              <a:latin typeface="+mj-lt"/>
            </a:endParaRPr>
          </a:p>
          <a:p>
            <a:r>
              <a:rPr lang="vi-VN" sz="2000" dirty="0" smtClean="0">
                <a:latin typeface="+mj-lt"/>
              </a:rPr>
              <a:t> </a:t>
            </a:r>
            <a:r>
              <a:rPr lang="en-US" sz="2000" b="1" dirty="0" smtClean="0">
                <a:latin typeface="+mj-lt"/>
              </a:rPr>
              <a:t>4, </a:t>
            </a:r>
            <a:r>
              <a:rPr lang="vi-VN" sz="2000" b="1" dirty="0" smtClean="0">
                <a:latin typeface="+mj-lt"/>
              </a:rPr>
              <a:t>Quan </a:t>
            </a:r>
            <a:r>
              <a:rPr lang="vi-VN" sz="2000" b="1" dirty="0">
                <a:latin typeface="+mj-lt"/>
              </a:rPr>
              <a:t>sát hình 32.4 hãy kể tên một vài ứng dụng của vi khuẩn trong thực tiễn.</a:t>
            </a:r>
          </a:p>
        </p:txBody>
      </p:sp>
      <p:sp>
        <p:nvSpPr>
          <p:cNvPr id="6" name="Rectangle 5"/>
          <p:cNvSpPr/>
          <p:nvPr/>
        </p:nvSpPr>
        <p:spPr>
          <a:xfrm>
            <a:off x="2195736" y="548680"/>
            <a:ext cx="3672408" cy="400110"/>
          </a:xfrm>
          <a:prstGeom prst="rect">
            <a:avLst/>
          </a:prstGeom>
        </p:spPr>
        <p:txBody>
          <a:bodyPr wrap="square">
            <a:spAutoFit/>
          </a:bodyPr>
          <a:lstStyle/>
          <a:p>
            <a:pPr algn="ctr"/>
            <a:r>
              <a:rPr lang="vi-VN" sz="2000" b="1" dirty="0">
                <a:latin typeface="Times New Roman" pitchFamily="18" charset="0"/>
                <a:cs typeface="Times New Roman" pitchFamily="18" charset="0"/>
              </a:rPr>
              <a:t>PHIẾU HỌC TẬP SỐ SỐ 3</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9552817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980728"/>
            <a:ext cx="7272808" cy="1323439"/>
          </a:xfrm>
          <a:prstGeom prst="rect">
            <a:avLst/>
          </a:prstGeom>
        </p:spPr>
        <p:txBody>
          <a:bodyPr wrap="square">
            <a:spAutoFit/>
          </a:bodyPr>
          <a:lstStyle/>
          <a:p>
            <a:pPr marL="342900" indent="-342900">
              <a:buAutoNum type="arabicPeriod"/>
            </a:pPr>
            <a:r>
              <a:rPr lang="vi-VN" sz="2000" b="1" dirty="0">
                <a:latin typeface="+mj-lt"/>
              </a:rPr>
              <a:t>Quan sát hình 32.3 cho biết điểu gì sẽ xảy ra với xác động vật, thực vật trong đất</a:t>
            </a:r>
            <a:r>
              <a:rPr lang="vi-VN" sz="2000" b="1" dirty="0" smtClean="0">
                <a:latin typeface="+mj-lt"/>
              </a:rPr>
              <a:t>?</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xác </a:t>
            </a:r>
            <a:r>
              <a:rPr lang="vi-VN" sz="2000" b="1" dirty="0">
                <a:latin typeface="Times New Roman" pitchFamily="18" charset="0"/>
                <a:cs typeface="Times New Roman" pitchFamily="18" charset="0"/>
              </a:rPr>
              <a:t>động vật, thực vật trong </a:t>
            </a:r>
            <a:r>
              <a:rPr lang="vi-VN" sz="2000" b="1" dirty="0" smtClean="0">
                <a:latin typeface="Times New Roman" pitchFamily="18" charset="0"/>
                <a:cs typeface="Times New Roman" pitchFamily="18" charset="0"/>
              </a:rPr>
              <a:t>đất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bị</a:t>
            </a:r>
            <a:r>
              <a:rPr lang="en-US" sz="2000" b="1" dirty="0" smtClean="0">
                <a:latin typeface="Times New Roman" pitchFamily="18" charset="0"/>
                <a:cs typeface="Times New Roman" pitchFamily="18" charset="0"/>
              </a:rPr>
              <a:t> vi </a:t>
            </a:r>
            <a:r>
              <a:rPr lang="en-US" sz="2000" b="1" dirty="0" err="1" smtClean="0">
                <a:latin typeface="Times New Roman" pitchFamily="18" charset="0"/>
                <a:cs typeface="Times New Roman" pitchFamily="18" charset="0"/>
              </a:rPr>
              <a:t>khuẩn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hủy</a:t>
            </a:r>
            <a:r>
              <a:rPr lang="en-US" sz="2000" b="1" dirty="0" smtClean="0">
                <a:latin typeface="Times New Roman" pitchFamily="18" charset="0"/>
                <a:cs typeface="Times New Roman" pitchFamily="18" charset="0"/>
              </a:rPr>
              <a:t>.</a:t>
            </a:r>
          </a:p>
          <a:p>
            <a:endParaRPr lang="en-US" sz="2000" b="1" dirty="0">
              <a:latin typeface="+mj-lt"/>
            </a:endParaRPr>
          </a:p>
        </p:txBody>
      </p:sp>
      <p:sp>
        <p:nvSpPr>
          <p:cNvPr id="6" name="Rectangle 5"/>
          <p:cNvSpPr/>
          <p:nvPr/>
        </p:nvSpPr>
        <p:spPr>
          <a:xfrm>
            <a:off x="971600" y="2278271"/>
            <a:ext cx="7776864" cy="984885"/>
          </a:xfrm>
          <a:prstGeom prst="rect">
            <a:avLst/>
          </a:prstGeom>
        </p:spPr>
        <p:txBody>
          <a:bodyPr wrap="square">
            <a:spAutoFit/>
          </a:bodyPr>
          <a:lstStyle/>
          <a:p>
            <a:pPr marL="342900" indent="-342900">
              <a:buAutoNum type="arabicPeriod" startAt="2"/>
            </a:pPr>
            <a:r>
              <a:rPr lang="vi-VN" b="1" dirty="0" smtClean="0">
                <a:latin typeface="+mj-lt"/>
              </a:rPr>
              <a:t>Quan </a:t>
            </a:r>
            <a:r>
              <a:rPr lang="vi-VN" b="1" dirty="0">
                <a:latin typeface="+mj-lt"/>
              </a:rPr>
              <a:t>sát hình 32.3, em hãy nêu vai trò của vi khuẩn trong tự nhiên</a:t>
            </a:r>
            <a:r>
              <a:rPr lang="vi-VN" b="1" dirty="0" smtClean="0">
                <a:latin typeface="+mj-lt"/>
              </a:rPr>
              <a:t>.</a:t>
            </a:r>
            <a:endParaRPr lang="en-US" b="1" dirty="0" smtClean="0">
              <a:latin typeface="+mj-lt"/>
            </a:endParaRPr>
          </a:p>
          <a:p>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Trong </a:t>
            </a:r>
            <a:r>
              <a:rPr lang="vi-VN" sz="2000" b="1" dirty="0">
                <a:latin typeface="Times New Roman" pitchFamily="18" charset="0"/>
                <a:cs typeface="Times New Roman" pitchFamily="18" charset="0"/>
              </a:rPr>
              <a:t>tự nhiên, vi khuẩn tham gia vào phân huỷ xác sinh vật và chất thải làm sạch môi trường.</a:t>
            </a:r>
          </a:p>
        </p:txBody>
      </p:sp>
      <p:sp>
        <p:nvSpPr>
          <p:cNvPr id="7" name="Rectangle 6"/>
          <p:cNvSpPr/>
          <p:nvPr/>
        </p:nvSpPr>
        <p:spPr>
          <a:xfrm>
            <a:off x="971600" y="3501008"/>
            <a:ext cx="7560840" cy="1261884"/>
          </a:xfrm>
          <a:prstGeom prst="rect">
            <a:avLst/>
          </a:prstGeom>
        </p:spPr>
        <p:txBody>
          <a:bodyPr wrap="square">
            <a:spAutoFit/>
          </a:bodyPr>
          <a:lstStyle/>
          <a:p>
            <a:pPr marL="342900" indent="-342900">
              <a:buAutoNum type="arabicPeriod" startAt="3"/>
            </a:pPr>
            <a:r>
              <a:rPr lang="vi-VN" sz="2000" b="1" dirty="0" smtClean="0">
                <a:latin typeface="Times New Roman" pitchFamily="18" charset="0"/>
                <a:cs typeface="Times New Roman" pitchFamily="18" charset="0"/>
              </a:rPr>
              <a:t>Nêu </a:t>
            </a:r>
            <a:r>
              <a:rPr lang="vi-VN" sz="2000" b="1" dirty="0">
                <a:latin typeface="Times New Roman" pitchFamily="18" charset="0"/>
                <a:cs typeface="Times New Roman" pitchFamily="18" charset="0"/>
              </a:rPr>
              <a:t>vai trò của vi khuẩn trong quá trình chê biến các sản phẩm ở hình </a:t>
            </a:r>
            <a:r>
              <a:rPr lang="vi-VN" sz="2000" b="1" dirty="0" smtClean="0">
                <a:latin typeface="Times New Roman" pitchFamily="18" charset="0"/>
                <a:cs typeface="Times New Roman" pitchFamily="18" charset="0"/>
              </a:rPr>
              <a:t>32.4</a:t>
            </a:r>
            <a:endParaRPr lang="en-US" sz="2000"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vai </a:t>
            </a:r>
            <a:r>
              <a:rPr lang="vi-VN" b="1" dirty="0">
                <a:latin typeface="Times New Roman" pitchFamily="18" charset="0"/>
                <a:cs typeface="Times New Roman" pitchFamily="18" charset="0"/>
              </a:rPr>
              <a:t>trò của vi khuẩn trong quá trình chê biến các sản </a:t>
            </a:r>
            <a:r>
              <a:rPr lang="vi-VN" b="1" dirty="0" smtClean="0">
                <a:latin typeface="Times New Roman" pitchFamily="18" charset="0"/>
                <a:cs typeface="Times New Roman" pitchFamily="18" charset="0"/>
              </a:rPr>
              <a:t>phẩm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dưa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muối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sữa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chua</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8" name="Rectangle 7"/>
          <p:cNvSpPr/>
          <p:nvPr/>
        </p:nvSpPr>
        <p:spPr>
          <a:xfrm>
            <a:off x="1043608" y="5157192"/>
            <a:ext cx="7128792" cy="1323439"/>
          </a:xfrm>
          <a:prstGeom prst="rect">
            <a:avLst/>
          </a:prstGeom>
        </p:spPr>
        <p:txBody>
          <a:bodyPr wrap="square">
            <a:spAutoFit/>
          </a:bodyPr>
          <a:lstStyle/>
          <a:p>
            <a:r>
              <a:rPr lang="en-US" sz="2000" b="1" dirty="0">
                <a:latin typeface="Times New Roman" pitchFamily="18" charset="0"/>
                <a:cs typeface="Times New Roman" pitchFamily="18" charset="0"/>
              </a:rPr>
              <a:t>4, </a:t>
            </a:r>
            <a:r>
              <a:rPr lang="vi-VN" sz="2000" b="1" dirty="0">
                <a:latin typeface="Times New Roman" pitchFamily="18" charset="0"/>
                <a:cs typeface="Times New Roman" pitchFamily="18" charset="0"/>
              </a:rPr>
              <a:t>Quan sát hình 32.4 hãy kể tên một vài ứng dụng của vi khuẩn trong thực tiễn</a:t>
            </a:r>
            <a:r>
              <a:rPr lang="vi-VN"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r>
              <a:rPr lang="en-US" sz="2000" b="1" dirty="0" smtClean="0">
                <a:latin typeface="+mj-lt"/>
              </a:rPr>
              <a:t>- </a:t>
            </a:r>
            <a:r>
              <a:rPr lang="vi-VN" sz="2000" b="1" dirty="0" smtClean="0">
                <a:latin typeface="+mj-lt"/>
              </a:rPr>
              <a:t>Trong </a:t>
            </a:r>
            <a:r>
              <a:rPr lang="vi-VN" sz="2000" b="1" dirty="0">
                <a:latin typeface="+mj-lt"/>
              </a:rPr>
              <a:t>thực tiễn, vi khuẩn có vai trò trong chế biến thực phẩm.</a:t>
            </a:r>
          </a:p>
          <a:p>
            <a:endParaRPr lang="vi-VN" sz="2000" b="1" dirty="0">
              <a:latin typeface="Times New Roman" pitchFamily="18" charset="0"/>
              <a:cs typeface="Times New Roman" pitchFamily="18" charset="0"/>
            </a:endParaRPr>
          </a:p>
        </p:txBody>
      </p:sp>
      <p:sp>
        <p:nvSpPr>
          <p:cNvPr id="9" name="Rectangle 8"/>
          <p:cNvSpPr/>
          <p:nvPr/>
        </p:nvSpPr>
        <p:spPr>
          <a:xfrm>
            <a:off x="2196804" y="330803"/>
            <a:ext cx="4031379"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ĐÁP ÁN </a:t>
            </a:r>
            <a:r>
              <a:rPr lang="vi-VN" sz="2000" b="1" dirty="0" smtClean="0">
                <a:latin typeface="Times New Roman" pitchFamily="18" charset="0"/>
                <a:cs typeface="Times New Roman" pitchFamily="18" charset="0"/>
              </a:rPr>
              <a:t>PHIẾU </a:t>
            </a:r>
            <a:r>
              <a:rPr lang="vi-VN" sz="2000" b="1" dirty="0">
                <a:latin typeface="Times New Roman" pitchFamily="18" charset="0"/>
                <a:cs typeface="Times New Roman" pitchFamily="18" charset="0"/>
              </a:rPr>
              <a:t>HỌC TẬP SỐ </a:t>
            </a:r>
            <a:r>
              <a:rPr lang="vi-VN" sz="2000" b="1" dirty="0" smtClean="0">
                <a:latin typeface="Times New Roman" pitchFamily="18" charset="0"/>
                <a:cs typeface="Times New Roman" pitchFamily="18" charset="0"/>
              </a:rPr>
              <a:t>3</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367566630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035"/>
          <p:cNvPicPr/>
          <p:nvPr/>
        </p:nvPicPr>
        <p:blipFill>
          <a:blip r:embed="rId2"/>
          <a:stretch/>
        </p:blipFill>
        <p:spPr>
          <a:xfrm>
            <a:off x="1285761" y="1397995"/>
            <a:ext cx="3384376" cy="3264649"/>
          </a:xfrm>
          <a:prstGeom prst="rect">
            <a:avLst/>
          </a:prstGeom>
        </p:spPr>
      </p:pic>
      <p:pic>
        <p:nvPicPr>
          <p:cNvPr id="5" name="Shape 2041"/>
          <p:cNvPicPr/>
          <p:nvPr/>
        </p:nvPicPr>
        <p:blipFill>
          <a:blip r:embed="rId3"/>
          <a:stretch/>
        </p:blipFill>
        <p:spPr>
          <a:xfrm>
            <a:off x="6159509" y="1655010"/>
            <a:ext cx="1260140" cy="1380296"/>
          </a:xfrm>
          <a:prstGeom prst="rect">
            <a:avLst/>
          </a:prstGeom>
        </p:spPr>
      </p:pic>
      <p:sp>
        <p:nvSpPr>
          <p:cNvPr id="6" name="Shape 2037"/>
          <p:cNvSpPr txBox="1"/>
          <p:nvPr/>
        </p:nvSpPr>
        <p:spPr>
          <a:xfrm>
            <a:off x="3275856" y="4924379"/>
            <a:ext cx="1810075" cy="405868"/>
          </a:xfrm>
          <a:prstGeom prst="rect">
            <a:avLst/>
          </a:prstGeom>
          <a:noFill/>
        </p:spPr>
        <p:txBody>
          <a:bodyPr lIns="0" tIns="0" rIns="0" bIns="0"/>
          <a:lstStyle/>
          <a:p>
            <a:pPr algn="ctr">
              <a:spcAft>
                <a:spcPts val="0"/>
              </a:spcAft>
            </a:pPr>
            <a:r>
              <a:rPr lang="vi-VN" sz="2050" dirty="0">
                <a:effectLst/>
                <a:latin typeface="+mj-lt"/>
                <a:ea typeface="Arial"/>
              </a:rPr>
              <a:t>Đau đầu</a:t>
            </a:r>
          </a:p>
        </p:txBody>
      </p:sp>
      <p:sp>
        <p:nvSpPr>
          <p:cNvPr id="7" name="Shape 2039"/>
          <p:cNvSpPr txBox="1"/>
          <p:nvPr/>
        </p:nvSpPr>
        <p:spPr>
          <a:xfrm>
            <a:off x="2045970" y="5694815"/>
            <a:ext cx="5484107" cy="360040"/>
          </a:xfrm>
          <a:prstGeom prst="rect">
            <a:avLst/>
          </a:prstGeom>
          <a:noFill/>
        </p:spPr>
        <p:txBody>
          <a:bodyPr lIns="0" tIns="0" rIns="0" bIns="0"/>
          <a:lstStyle/>
          <a:p>
            <a:pPr>
              <a:spcAft>
                <a:spcPts val="0"/>
              </a:spcAft>
            </a:pPr>
            <a:r>
              <a:rPr lang="vi-VN" sz="2000" b="1" dirty="0" smtClean="0">
                <a:effectLst/>
                <a:latin typeface="Times New Roman" pitchFamily="18" charset="0"/>
                <a:ea typeface="Arial"/>
                <a:cs typeface="Times New Roman" pitchFamily="18" charset="0"/>
              </a:rPr>
              <a:t>Hình </a:t>
            </a:r>
            <a:r>
              <a:rPr lang="vi-VN" sz="2000" b="1" dirty="0">
                <a:effectLst/>
                <a:latin typeface="Times New Roman" pitchFamily="18" charset="0"/>
                <a:ea typeface="Arial"/>
                <a:cs typeface="Times New Roman" pitchFamily="18" charset="0"/>
              </a:rPr>
              <a:t>32.5. Biểu hiện của người bệnh tiêu chảy</a:t>
            </a:r>
          </a:p>
        </p:txBody>
      </p:sp>
      <p:sp>
        <p:nvSpPr>
          <p:cNvPr id="8" name="Shape 2057"/>
          <p:cNvSpPr txBox="1"/>
          <p:nvPr/>
        </p:nvSpPr>
        <p:spPr>
          <a:xfrm>
            <a:off x="6534025" y="4807908"/>
            <a:ext cx="1771248" cy="432874"/>
          </a:xfrm>
          <a:prstGeom prst="rect">
            <a:avLst/>
          </a:prstGeom>
          <a:noFill/>
        </p:spPr>
        <p:txBody>
          <a:bodyPr lIns="0" tIns="0" rIns="0" bIns="0"/>
          <a:lstStyle/>
          <a:p>
            <a:pPr>
              <a:spcAft>
                <a:spcPts val="0"/>
              </a:spcAft>
            </a:pPr>
            <a:r>
              <a:rPr lang="vi-VN" sz="2000" dirty="0">
                <a:effectLst/>
                <a:latin typeface="Times New Roman" pitchFamily="18" charset="0"/>
                <a:ea typeface="Arial"/>
                <a:cs typeface="Times New Roman" pitchFamily="18" charset="0"/>
              </a:rPr>
              <a:t>Tiêu chảy</a:t>
            </a:r>
          </a:p>
        </p:txBody>
      </p:sp>
      <p:sp>
        <p:nvSpPr>
          <p:cNvPr id="9" name="TextBox 8"/>
          <p:cNvSpPr txBox="1"/>
          <p:nvPr/>
        </p:nvSpPr>
        <p:spPr>
          <a:xfrm>
            <a:off x="680885" y="388695"/>
            <a:ext cx="5928867" cy="707886"/>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II. TÌM HIỂU MỘT SỐ BỆNH DO VI KHUẨN VÀ CÁC BIỆN PHÁP PHÒNG CHỐNG</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571062294"/>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061"/>
          <p:cNvPicPr/>
          <p:nvPr/>
        </p:nvPicPr>
        <p:blipFill>
          <a:blip r:embed="rId2"/>
          <a:stretch/>
        </p:blipFill>
        <p:spPr>
          <a:xfrm>
            <a:off x="1869415" y="2447381"/>
            <a:ext cx="2990615" cy="2537697"/>
          </a:xfrm>
          <a:prstGeom prst="rect">
            <a:avLst/>
          </a:prstGeom>
        </p:spPr>
      </p:pic>
      <p:pic>
        <p:nvPicPr>
          <p:cNvPr id="5" name="Shape 2051"/>
          <p:cNvPicPr/>
          <p:nvPr/>
        </p:nvPicPr>
        <p:blipFill>
          <a:blip r:embed="rId3"/>
          <a:stretch/>
        </p:blipFill>
        <p:spPr>
          <a:xfrm>
            <a:off x="3635896" y="997597"/>
            <a:ext cx="1184940" cy="1066800"/>
          </a:xfrm>
          <a:prstGeom prst="rect">
            <a:avLst/>
          </a:prstGeom>
        </p:spPr>
      </p:pic>
      <p:pic>
        <p:nvPicPr>
          <p:cNvPr id="6" name="Shape 2055"/>
          <p:cNvPicPr/>
          <p:nvPr/>
        </p:nvPicPr>
        <p:blipFill>
          <a:blip r:embed="rId4"/>
          <a:stretch/>
        </p:blipFill>
        <p:spPr>
          <a:xfrm>
            <a:off x="6084168" y="1065079"/>
            <a:ext cx="1008112" cy="1160081"/>
          </a:xfrm>
          <a:prstGeom prst="rect">
            <a:avLst/>
          </a:prstGeom>
        </p:spPr>
      </p:pic>
      <p:pic>
        <p:nvPicPr>
          <p:cNvPr id="7" name="Shape 2067"/>
          <p:cNvPicPr/>
          <p:nvPr/>
        </p:nvPicPr>
        <p:blipFill>
          <a:blip r:embed="rId5"/>
          <a:stretch/>
        </p:blipFill>
        <p:spPr>
          <a:xfrm>
            <a:off x="6212046" y="3284984"/>
            <a:ext cx="664210" cy="1029970"/>
          </a:xfrm>
          <a:prstGeom prst="rect">
            <a:avLst/>
          </a:prstGeom>
        </p:spPr>
      </p:pic>
      <p:sp>
        <p:nvSpPr>
          <p:cNvPr id="8" name="Shape 2053"/>
          <p:cNvSpPr txBox="1"/>
          <p:nvPr/>
        </p:nvSpPr>
        <p:spPr>
          <a:xfrm>
            <a:off x="3537596" y="2064397"/>
            <a:ext cx="1322435" cy="321528"/>
          </a:xfrm>
          <a:prstGeom prst="rect">
            <a:avLst/>
          </a:prstGeom>
          <a:noFill/>
        </p:spPr>
        <p:txBody>
          <a:bodyPr lIns="0" tIns="0" rIns="0" bIns="0"/>
          <a:lstStyle/>
          <a:p>
            <a:pPr>
              <a:spcAft>
                <a:spcPts val="0"/>
              </a:spcAft>
            </a:pPr>
            <a:r>
              <a:rPr lang="vi-VN" sz="2000" b="1" dirty="0">
                <a:effectLst/>
                <a:latin typeface="Times New Roman" pitchFamily="18" charset="0"/>
                <a:ea typeface="Arial"/>
                <a:cs typeface="Times New Roman" pitchFamily="18" charset="0"/>
              </a:rPr>
              <a:t>Ho ra máu</a:t>
            </a:r>
          </a:p>
        </p:txBody>
      </p:sp>
      <p:sp>
        <p:nvSpPr>
          <p:cNvPr id="9" name="Rectangle 8"/>
          <p:cNvSpPr/>
          <p:nvPr/>
        </p:nvSpPr>
        <p:spPr>
          <a:xfrm>
            <a:off x="3606343" y="5219905"/>
            <a:ext cx="1226618" cy="400110"/>
          </a:xfrm>
          <a:prstGeom prst="rect">
            <a:avLst/>
          </a:prstGeom>
        </p:spPr>
        <p:txBody>
          <a:bodyPr wrap="none">
            <a:spAutoFit/>
          </a:bodyPr>
          <a:lstStyle/>
          <a:p>
            <a:r>
              <a:rPr lang="vi-VN" sz="2000" b="1" dirty="0">
                <a:latin typeface="+mj-lt"/>
              </a:rPr>
              <a:t>Tức ngực</a:t>
            </a:r>
          </a:p>
        </p:txBody>
      </p:sp>
      <p:sp>
        <p:nvSpPr>
          <p:cNvPr id="10" name="Shape 2069"/>
          <p:cNvSpPr txBox="1"/>
          <p:nvPr/>
        </p:nvSpPr>
        <p:spPr>
          <a:xfrm flipH="1">
            <a:off x="6100400" y="2554320"/>
            <a:ext cx="775856" cy="355394"/>
          </a:xfrm>
          <a:prstGeom prst="rect">
            <a:avLst/>
          </a:prstGeom>
          <a:noFill/>
        </p:spPr>
        <p:txBody>
          <a:bodyPr lIns="0" tIns="0" rIns="0" bIns="0"/>
          <a:lstStyle/>
          <a:p>
            <a:pPr algn="ctr">
              <a:spcAft>
                <a:spcPts val="0"/>
              </a:spcAft>
            </a:pPr>
            <a:r>
              <a:rPr lang="vi-VN" sz="2000" b="1" dirty="0">
                <a:effectLst/>
                <a:latin typeface="+mj-lt"/>
                <a:ea typeface="Arial"/>
              </a:rPr>
              <a:t>Sốt</a:t>
            </a:r>
          </a:p>
        </p:txBody>
      </p:sp>
      <p:sp>
        <p:nvSpPr>
          <p:cNvPr id="11" name="Shape 2071"/>
          <p:cNvSpPr txBox="1"/>
          <p:nvPr/>
        </p:nvSpPr>
        <p:spPr>
          <a:xfrm>
            <a:off x="6212046" y="4763557"/>
            <a:ext cx="1161529" cy="443041"/>
          </a:xfrm>
          <a:prstGeom prst="rect">
            <a:avLst/>
          </a:prstGeom>
          <a:noFill/>
        </p:spPr>
        <p:txBody>
          <a:bodyPr lIns="0" tIns="0" rIns="0" bIns="0"/>
          <a:lstStyle/>
          <a:p>
            <a:pPr>
              <a:spcAft>
                <a:spcPts val="0"/>
              </a:spcAft>
            </a:pPr>
            <a:r>
              <a:rPr lang="vi-VN" sz="2000" b="1" dirty="0">
                <a:effectLst/>
                <a:latin typeface="+mj-lt"/>
                <a:ea typeface="Arial"/>
              </a:rPr>
              <a:t>Mệt mỏi</a:t>
            </a:r>
          </a:p>
        </p:txBody>
      </p:sp>
      <p:sp>
        <p:nvSpPr>
          <p:cNvPr id="12" name="Rectangle 11"/>
          <p:cNvSpPr/>
          <p:nvPr/>
        </p:nvSpPr>
        <p:spPr>
          <a:xfrm>
            <a:off x="1862812" y="6142402"/>
            <a:ext cx="6257959" cy="400110"/>
          </a:xfrm>
          <a:prstGeom prst="rect">
            <a:avLst/>
          </a:prstGeom>
        </p:spPr>
        <p:txBody>
          <a:bodyPr wrap="square">
            <a:spAutoFit/>
          </a:bodyPr>
          <a:lstStyle/>
          <a:p>
            <a:r>
              <a:rPr lang="vi-VN" sz="2000" b="1" dirty="0"/>
              <a:t>Hình 32.6. Biểu hiện của người bị bệnh lao phổi</a:t>
            </a:r>
          </a:p>
        </p:txBody>
      </p:sp>
    </p:spTree>
    <p:extLst>
      <p:ext uri="{BB962C8B-B14F-4D97-AF65-F5344CB8AC3E}">
        <p14:creationId xmlns:p14="http://schemas.microsoft.com/office/powerpoint/2010/main" val="122555511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074"/>
          <p:cNvPicPr/>
          <p:nvPr/>
        </p:nvPicPr>
        <p:blipFill>
          <a:blip r:embed="rId2"/>
          <a:stretch/>
        </p:blipFill>
        <p:spPr>
          <a:xfrm>
            <a:off x="1331640" y="980728"/>
            <a:ext cx="6624735" cy="4320479"/>
          </a:xfrm>
          <a:prstGeom prst="rect">
            <a:avLst/>
          </a:prstGeom>
        </p:spPr>
      </p:pic>
      <p:sp>
        <p:nvSpPr>
          <p:cNvPr id="5" name="Shape 2076"/>
          <p:cNvSpPr txBox="1"/>
          <p:nvPr/>
        </p:nvSpPr>
        <p:spPr>
          <a:xfrm>
            <a:off x="1187624" y="5733256"/>
            <a:ext cx="5544616" cy="648072"/>
          </a:xfrm>
          <a:prstGeom prst="rect">
            <a:avLst/>
          </a:prstGeom>
          <a:noFill/>
        </p:spPr>
        <p:txBody>
          <a:bodyPr lIns="0" tIns="0" rIns="0" bIns="0"/>
          <a:lstStyle/>
          <a:p>
            <a:pPr algn="ctr">
              <a:spcAft>
                <a:spcPts val="0"/>
              </a:spcAft>
            </a:pPr>
            <a:r>
              <a:rPr lang="vi-VN" sz="850" dirty="0">
                <a:effectLst/>
                <a:latin typeface="Arial"/>
                <a:ea typeface="Arial"/>
              </a:rPr>
              <a:t>À </a:t>
            </a:r>
            <a:r>
              <a:rPr lang="vi-VN" sz="2000" b="1" dirty="0">
                <a:effectLst/>
                <a:latin typeface="Times New Roman" pitchFamily="18" charset="0"/>
                <a:ea typeface="Arial"/>
                <a:cs typeface="Times New Roman" pitchFamily="18" charset="0"/>
              </a:rPr>
              <a:t>Hình 32.7. Một số biện pháp phòng chống bệnh do vi khuẩn gây ra</a:t>
            </a:r>
          </a:p>
        </p:txBody>
      </p:sp>
    </p:spTree>
    <p:extLst>
      <p:ext uri="{BB962C8B-B14F-4D97-AF65-F5344CB8AC3E}">
        <p14:creationId xmlns:p14="http://schemas.microsoft.com/office/powerpoint/2010/main" val="346124923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1846505"/>
              </p:ext>
            </p:extLst>
          </p:nvPr>
        </p:nvGraphicFramePr>
        <p:xfrm>
          <a:off x="827584" y="1052736"/>
          <a:ext cx="7344816" cy="5220594"/>
        </p:xfrm>
        <a:graphic>
          <a:graphicData uri="http://schemas.openxmlformats.org/drawingml/2006/table">
            <a:tbl>
              <a:tblPr firstRow="1" firstCol="1" bandRow="1">
                <a:tableStyleId>{21E4AEA4-8DFA-4A89-87EB-49C32662AFE0}</a:tableStyleId>
              </a:tblPr>
              <a:tblGrid>
                <a:gridCol w="505462"/>
                <a:gridCol w="1942810"/>
                <a:gridCol w="1711140"/>
                <a:gridCol w="1529220"/>
                <a:gridCol w="1656184"/>
              </a:tblGrid>
              <a:tr h="0">
                <a:tc>
                  <a:txBody>
                    <a:bodyPr/>
                    <a:lstStyle/>
                    <a:p>
                      <a:pPr algn="ctr">
                        <a:lnSpc>
                          <a:spcPct val="107000"/>
                        </a:lnSpc>
                        <a:spcBef>
                          <a:spcPts val="600"/>
                        </a:spcBef>
                        <a:spcAft>
                          <a:spcPts val="600"/>
                        </a:spcAft>
                      </a:pPr>
                      <a:r>
                        <a:rPr lang="en-US" sz="1800" dirty="0" err="1">
                          <a:effectLst/>
                        </a:rPr>
                        <a:t>Stt</a:t>
                      </a:r>
                      <a:endParaRPr lang="vi-VN" sz="1800" dirty="0">
                        <a:effectLst/>
                        <a:latin typeface="Arial"/>
                        <a:ea typeface="Arial"/>
                        <a:cs typeface="Times New Roman"/>
                      </a:endParaRPr>
                    </a:p>
                  </a:txBody>
                  <a:tcPr marL="68580" marR="68580" marT="0" marB="0"/>
                </a:tc>
                <a:tc>
                  <a:txBody>
                    <a:bodyPr/>
                    <a:lstStyle/>
                    <a:p>
                      <a:pPr algn="ctr">
                        <a:lnSpc>
                          <a:spcPct val="107000"/>
                        </a:lnSpc>
                        <a:spcBef>
                          <a:spcPts val="600"/>
                        </a:spcBef>
                        <a:spcAft>
                          <a:spcPts val="600"/>
                        </a:spcAft>
                      </a:pPr>
                      <a:r>
                        <a:rPr lang="en-US" sz="1800" dirty="0" err="1">
                          <a:effectLst/>
                        </a:rPr>
                        <a:t>Thức</a:t>
                      </a:r>
                      <a:r>
                        <a:rPr lang="en-US" sz="1800" dirty="0">
                          <a:effectLst/>
                        </a:rPr>
                        <a:t> </a:t>
                      </a:r>
                      <a:r>
                        <a:rPr lang="en-US" sz="1800" dirty="0" err="1">
                          <a:effectLst/>
                        </a:rPr>
                        <a:t>ăn</a:t>
                      </a:r>
                      <a:r>
                        <a:rPr lang="en-US" sz="1800" dirty="0">
                          <a:effectLst/>
                        </a:rPr>
                        <a:t> </a:t>
                      </a:r>
                      <a:r>
                        <a:rPr lang="en-US" sz="1800" dirty="0" err="1">
                          <a:effectLst/>
                        </a:rPr>
                        <a:t>hàng</a:t>
                      </a:r>
                      <a:r>
                        <a:rPr lang="en-US" sz="1800" dirty="0">
                          <a:effectLst/>
                        </a:rPr>
                        <a:t> </a:t>
                      </a:r>
                      <a:r>
                        <a:rPr lang="en-US" sz="1800" dirty="0" err="1">
                          <a:effectLst/>
                        </a:rPr>
                        <a:t>ngày</a:t>
                      </a:r>
                      <a:r>
                        <a:rPr lang="en-US" sz="1800" dirty="0">
                          <a:effectLst/>
                        </a:rPr>
                        <a:t> có </a:t>
                      </a:r>
                      <a:r>
                        <a:rPr lang="en-US" sz="1800" dirty="0" err="1">
                          <a:effectLst/>
                        </a:rPr>
                        <a:t>thê</a:t>
                      </a:r>
                      <a:r>
                        <a:rPr lang="en-US" sz="1800" dirty="0">
                          <a:effectLst/>
                        </a:rPr>
                        <a:t>̉ bị </a:t>
                      </a:r>
                      <a:r>
                        <a:rPr lang="en-US" sz="1800" dirty="0" err="1">
                          <a:effectLst/>
                        </a:rPr>
                        <a:t>hư</a:t>
                      </a:r>
                      <a:r>
                        <a:rPr lang="en-US" sz="1800" dirty="0">
                          <a:effectLst/>
                        </a:rPr>
                        <a:t> </a:t>
                      </a:r>
                      <a:r>
                        <a:rPr lang="en-US" sz="1800" dirty="0" err="1">
                          <a:effectLst/>
                        </a:rPr>
                        <a:t>hỏng</a:t>
                      </a:r>
                      <a:r>
                        <a:rPr lang="en-US" sz="1800" dirty="0">
                          <a:effectLst/>
                        </a:rPr>
                        <a:t>, </a:t>
                      </a:r>
                      <a:r>
                        <a:rPr lang="en-US" sz="1800" dirty="0" err="1">
                          <a:effectLst/>
                        </a:rPr>
                        <a:t>ôi</a:t>
                      </a:r>
                      <a:r>
                        <a:rPr lang="en-US" sz="1800" dirty="0">
                          <a:effectLst/>
                        </a:rPr>
                        <a:t> </a:t>
                      </a:r>
                      <a:r>
                        <a:rPr lang="en-US" sz="1800" dirty="0" err="1">
                          <a:effectLst/>
                        </a:rPr>
                        <a:t>thiu</a:t>
                      </a:r>
                      <a:endParaRPr lang="vi-VN" sz="1800" dirty="0">
                        <a:effectLst/>
                        <a:latin typeface="Arial"/>
                        <a:ea typeface="Arial"/>
                        <a:cs typeface="Times New Roman"/>
                      </a:endParaRPr>
                    </a:p>
                  </a:txBody>
                  <a:tcPr marL="68580" marR="68580" marT="0" marB="0"/>
                </a:tc>
                <a:tc>
                  <a:txBody>
                    <a:bodyPr/>
                    <a:lstStyle/>
                    <a:p>
                      <a:pPr algn="ctr">
                        <a:lnSpc>
                          <a:spcPct val="107000"/>
                        </a:lnSpc>
                        <a:spcBef>
                          <a:spcPts val="600"/>
                        </a:spcBef>
                        <a:spcAft>
                          <a:spcPts val="600"/>
                        </a:spcAft>
                      </a:pPr>
                      <a:r>
                        <a:rPr lang="en-US" sz="1800">
                          <a:effectLst/>
                        </a:rPr>
                        <a:t>Nguyên nhân</a:t>
                      </a:r>
                      <a:endParaRPr lang="vi-VN" sz="1800">
                        <a:effectLst/>
                        <a:latin typeface="Arial"/>
                        <a:ea typeface="Arial"/>
                        <a:cs typeface="Times New Roman"/>
                      </a:endParaRPr>
                    </a:p>
                  </a:txBody>
                  <a:tcPr marL="68580" marR="68580" marT="0" marB="0"/>
                </a:tc>
                <a:tc>
                  <a:txBody>
                    <a:bodyPr/>
                    <a:lstStyle/>
                    <a:p>
                      <a:pPr algn="ctr">
                        <a:lnSpc>
                          <a:spcPct val="107000"/>
                        </a:lnSpc>
                        <a:spcBef>
                          <a:spcPts val="600"/>
                        </a:spcBef>
                        <a:spcAft>
                          <a:spcPts val="600"/>
                        </a:spcAft>
                      </a:pPr>
                      <a:r>
                        <a:rPr lang="en-US" sz="1800" dirty="0" err="1">
                          <a:effectLst/>
                        </a:rPr>
                        <a:t>Tác</a:t>
                      </a:r>
                      <a:r>
                        <a:rPr lang="en-US" sz="1800" dirty="0">
                          <a:effectLst/>
                        </a:rPr>
                        <a:t> </a:t>
                      </a:r>
                      <a:r>
                        <a:rPr lang="en-US" sz="1800" dirty="0" err="1">
                          <a:effectLst/>
                        </a:rPr>
                        <a:t>hại</a:t>
                      </a:r>
                      <a:r>
                        <a:rPr lang="en-US" sz="1800" dirty="0">
                          <a:effectLst/>
                        </a:rPr>
                        <a:t> </a:t>
                      </a:r>
                      <a:r>
                        <a:rPr lang="en-US" sz="1800" dirty="0" err="1">
                          <a:effectLst/>
                        </a:rPr>
                        <a:t>khi</a:t>
                      </a:r>
                      <a:r>
                        <a:rPr lang="en-US" sz="1800" dirty="0">
                          <a:effectLst/>
                        </a:rPr>
                        <a:t> </a:t>
                      </a:r>
                      <a:r>
                        <a:rPr lang="en-US" sz="1800" dirty="0" err="1">
                          <a:effectLst/>
                        </a:rPr>
                        <a:t>ăn</a:t>
                      </a:r>
                      <a:r>
                        <a:rPr lang="en-US" sz="1800" dirty="0">
                          <a:effectLst/>
                        </a:rPr>
                        <a:t> </a:t>
                      </a:r>
                      <a:r>
                        <a:rPr lang="en-US" sz="1800" dirty="0" err="1">
                          <a:effectLst/>
                        </a:rPr>
                        <a:t>phải</a:t>
                      </a:r>
                      <a:endParaRPr lang="vi-VN" sz="1800" dirty="0">
                        <a:effectLst/>
                        <a:latin typeface="Arial"/>
                        <a:ea typeface="Arial"/>
                        <a:cs typeface="Times New Roman"/>
                      </a:endParaRPr>
                    </a:p>
                  </a:txBody>
                  <a:tcPr marL="68580" marR="68580" marT="0" marB="0"/>
                </a:tc>
                <a:tc>
                  <a:txBody>
                    <a:bodyPr/>
                    <a:lstStyle/>
                    <a:p>
                      <a:pPr algn="ctr">
                        <a:lnSpc>
                          <a:spcPct val="107000"/>
                        </a:lnSpc>
                        <a:spcBef>
                          <a:spcPts val="600"/>
                        </a:spcBef>
                        <a:spcAft>
                          <a:spcPts val="600"/>
                        </a:spcAft>
                      </a:pPr>
                      <a:r>
                        <a:rPr lang="en-US" sz="1800" dirty="0" err="1">
                          <a:effectLst/>
                        </a:rPr>
                        <a:t>Cách</a:t>
                      </a:r>
                      <a:r>
                        <a:rPr lang="en-US" sz="1800" dirty="0">
                          <a:effectLst/>
                        </a:rPr>
                        <a:t> </a:t>
                      </a:r>
                      <a:r>
                        <a:rPr lang="en-US" sz="1800" dirty="0" err="1">
                          <a:effectLst/>
                        </a:rPr>
                        <a:t>phòng</a:t>
                      </a:r>
                      <a:r>
                        <a:rPr lang="en-US" sz="1800" dirty="0">
                          <a:effectLst/>
                        </a:rPr>
                        <a:t> </a:t>
                      </a:r>
                      <a:r>
                        <a:rPr lang="en-US" sz="1800" dirty="0" err="1">
                          <a:effectLst/>
                        </a:rPr>
                        <a:t>tránh</a:t>
                      </a:r>
                      <a:endParaRPr lang="vi-VN" sz="1800" dirty="0">
                        <a:effectLst/>
                        <a:latin typeface="Arial"/>
                        <a:ea typeface="Arial"/>
                        <a:cs typeface="Times New Roman"/>
                      </a:endParaRPr>
                    </a:p>
                  </a:txBody>
                  <a:tcPr marL="68580" marR="68580" marT="0" marB="0"/>
                </a:tc>
              </a:tr>
              <a:tr h="430448">
                <a:tc>
                  <a:txBody>
                    <a:bodyPr/>
                    <a:lstStyle/>
                    <a:p>
                      <a:pPr algn="just">
                        <a:lnSpc>
                          <a:spcPct val="107000"/>
                        </a:lnSpc>
                        <a:spcBef>
                          <a:spcPts val="600"/>
                        </a:spcBef>
                        <a:spcAft>
                          <a:spcPts val="600"/>
                        </a:spcAft>
                      </a:pPr>
                      <a:r>
                        <a:rPr lang="en-US" sz="1800" dirty="0">
                          <a:effectLst/>
                        </a:rPr>
                        <a:t>1</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r>
              <a:tr h="432048">
                <a:tc>
                  <a:txBody>
                    <a:bodyPr/>
                    <a:lstStyle/>
                    <a:p>
                      <a:pPr algn="just">
                        <a:lnSpc>
                          <a:spcPct val="107000"/>
                        </a:lnSpc>
                        <a:spcBef>
                          <a:spcPts val="600"/>
                        </a:spcBef>
                        <a:spcAft>
                          <a:spcPts val="600"/>
                        </a:spcAft>
                      </a:pPr>
                      <a:r>
                        <a:rPr lang="en-US" sz="1800">
                          <a:effectLst/>
                        </a:rPr>
                        <a:t>2</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r>
              <a:tr h="432048">
                <a:tc>
                  <a:txBody>
                    <a:bodyPr/>
                    <a:lstStyle/>
                    <a:p>
                      <a:pPr algn="just">
                        <a:lnSpc>
                          <a:spcPct val="107000"/>
                        </a:lnSpc>
                        <a:spcBef>
                          <a:spcPts val="600"/>
                        </a:spcBef>
                        <a:spcAft>
                          <a:spcPts val="600"/>
                        </a:spcAft>
                      </a:pPr>
                      <a:r>
                        <a:rPr lang="en-US" sz="1800">
                          <a:effectLst/>
                        </a:rPr>
                        <a:t>3</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r>
              <a:tr h="360040">
                <a:tc>
                  <a:txBody>
                    <a:bodyPr/>
                    <a:lstStyle/>
                    <a:p>
                      <a:pPr algn="just">
                        <a:lnSpc>
                          <a:spcPct val="107000"/>
                        </a:lnSpc>
                        <a:spcBef>
                          <a:spcPts val="600"/>
                        </a:spcBef>
                        <a:spcAft>
                          <a:spcPts val="600"/>
                        </a:spcAft>
                      </a:pPr>
                      <a:r>
                        <a:rPr lang="en-US" sz="1800">
                          <a:effectLst/>
                        </a:rPr>
                        <a:t>4</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r>
              <a:tr h="432048">
                <a:tc>
                  <a:txBody>
                    <a:bodyPr/>
                    <a:lstStyle/>
                    <a:p>
                      <a:pPr algn="just">
                        <a:lnSpc>
                          <a:spcPct val="107000"/>
                        </a:lnSpc>
                        <a:spcBef>
                          <a:spcPts val="600"/>
                        </a:spcBef>
                        <a:spcAft>
                          <a:spcPts val="600"/>
                        </a:spcAft>
                      </a:pPr>
                      <a:r>
                        <a:rPr lang="en-US" sz="1800">
                          <a:effectLst/>
                        </a:rPr>
                        <a:t>5</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r>
              <a:tr h="432048">
                <a:tc>
                  <a:txBody>
                    <a:bodyPr/>
                    <a:lstStyle/>
                    <a:p>
                      <a:pPr algn="just">
                        <a:lnSpc>
                          <a:spcPct val="107000"/>
                        </a:lnSpc>
                        <a:spcBef>
                          <a:spcPts val="600"/>
                        </a:spcBef>
                        <a:spcAft>
                          <a:spcPts val="600"/>
                        </a:spcAft>
                      </a:pPr>
                      <a:r>
                        <a:rPr lang="en-US" sz="1800">
                          <a:effectLst/>
                        </a:rPr>
                        <a:t>6</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r>
              <a:tr h="432048">
                <a:tc>
                  <a:txBody>
                    <a:bodyPr/>
                    <a:lstStyle/>
                    <a:p>
                      <a:pPr algn="just">
                        <a:lnSpc>
                          <a:spcPct val="107000"/>
                        </a:lnSpc>
                        <a:spcBef>
                          <a:spcPts val="600"/>
                        </a:spcBef>
                        <a:spcAft>
                          <a:spcPts val="600"/>
                        </a:spcAft>
                      </a:pPr>
                      <a:r>
                        <a:rPr lang="en-US" sz="1800">
                          <a:effectLst/>
                        </a:rPr>
                        <a:t>7</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r>
              <a:tr h="432048">
                <a:tc>
                  <a:txBody>
                    <a:bodyPr/>
                    <a:lstStyle/>
                    <a:p>
                      <a:pPr algn="just">
                        <a:lnSpc>
                          <a:spcPct val="107000"/>
                        </a:lnSpc>
                        <a:spcBef>
                          <a:spcPts val="600"/>
                        </a:spcBef>
                        <a:spcAft>
                          <a:spcPts val="600"/>
                        </a:spcAft>
                      </a:pPr>
                      <a:r>
                        <a:rPr lang="en-US" sz="1800">
                          <a:effectLst/>
                        </a:rPr>
                        <a:t>8</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r>
              <a:tr h="432048">
                <a:tc>
                  <a:txBody>
                    <a:bodyPr/>
                    <a:lstStyle/>
                    <a:p>
                      <a:pPr algn="just">
                        <a:lnSpc>
                          <a:spcPct val="107000"/>
                        </a:lnSpc>
                        <a:spcBef>
                          <a:spcPts val="600"/>
                        </a:spcBef>
                        <a:spcAft>
                          <a:spcPts val="600"/>
                        </a:spcAft>
                      </a:pPr>
                      <a:r>
                        <a:rPr lang="en-US" sz="1800">
                          <a:effectLst/>
                        </a:rPr>
                        <a:t>9</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r>
              <a:tr h="525279">
                <a:tc>
                  <a:txBody>
                    <a:bodyPr/>
                    <a:lstStyle/>
                    <a:p>
                      <a:pPr algn="just">
                        <a:lnSpc>
                          <a:spcPct val="107000"/>
                        </a:lnSpc>
                        <a:spcBef>
                          <a:spcPts val="600"/>
                        </a:spcBef>
                        <a:spcAft>
                          <a:spcPts val="600"/>
                        </a:spcAft>
                      </a:pPr>
                      <a:r>
                        <a:rPr lang="en-US" sz="1800">
                          <a:effectLst/>
                        </a:rPr>
                        <a:t>10</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a:effectLst/>
                        </a:rPr>
                        <a:t> </a:t>
                      </a:r>
                      <a:endParaRPr lang="vi-VN" sz="180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c>
                  <a:txBody>
                    <a:bodyPr/>
                    <a:lstStyle/>
                    <a:p>
                      <a:pPr algn="just">
                        <a:lnSpc>
                          <a:spcPct val="107000"/>
                        </a:lnSpc>
                        <a:spcBef>
                          <a:spcPts val="600"/>
                        </a:spcBef>
                        <a:spcAft>
                          <a:spcPts val="600"/>
                        </a:spcAft>
                      </a:pPr>
                      <a:r>
                        <a:rPr lang="en-US" sz="1800" dirty="0">
                          <a:effectLst/>
                        </a:rPr>
                        <a:t> </a:t>
                      </a:r>
                      <a:endParaRPr lang="vi-VN" sz="1800" dirty="0">
                        <a:effectLst/>
                        <a:latin typeface="Arial"/>
                        <a:ea typeface="Arial"/>
                        <a:cs typeface="Times New Roman"/>
                      </a:endParaRPr>
                    </a:p>
                  </a:txBody>
                  <a:tcPr marL="68580" marR="68580" marT="0" marB="0"/>
                </a:tc>
              </a:tr>
            </a:tbl>
          </a:graphicData>
        </a:graphic>
      </p:graphicFrame>
      <p:sp>
        <p:nvSpPr>
          <p:cNvPr id="6" name="TextBox 5"/>
          <p:cNvSpPr txBox="1"/>
          <p:nvPr/>
        </p:nvSpPr>
        <p:spPr>
          <a:xfrm>
            <a:off x="2195736" y="292006"/>
            <a:ext cx="4464496"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PHIẾU HỌC TẬP SỐ 1</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36136677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3391117"/>
              </p:ext>
            </p:extLst>
          </p:nvPr>
        </p:nvGraphicFramePr>
        <p:xfrm>
          <a:off x="1187625" y="1556792"/>
          <a:ext cx="7344815" cy="4801940"/>
        </p:xfrm>
        <a:graphic>
          <a:graphicData uri="http://schemas.openxmlformats.org/drawingml/2006/table">
            <a:tbl>
              <a:tblPr>
                <a:tableStyleId>{5C22544A-7EE6-4342-B048-85BDC9FD1C3A}</a:tableStyleId>
              </a:tblPr>
              <a:tblGrid>
                <a:gridCol w="1170970"/>
                <a:gridCol w="1027472"/>
                <a:gridCol w="1533593"/>
                <a:gridCol w="1590367"/>
                <a:gridCol w="2022413"/>
              </a:tblGrid>
              <a:tr h="2114302">
                <a:tc>
                  <a:txBody>
                    <a:bodyPr/>
                    <a:lstStyle/>
                    <a:p>
                      <a:pPr algn="ctr">
                        <a:lnSpc>
                          <a:spcPct val="107000"/>
                        </a:lnSpc>
                        <a:spcBef>
                          <a:spcPts val="600"/>
                        </a:spcBef>
                        <a:spcAft>
                          <a:spcPts val="600"/>
                        </a:spcAft>
                      </a:pPr>
                      <a:r>
                        <a:rPr lang="vi-VN" sz="2000" b="1" dirty="0">
                          <a:effectLst/>
                          <a:latin typeface="+mj-lt"/>
                        </a:rPr>
                        <a:t>Tên bệnh</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1" dirty="0">
                          <a:effectLst/>
                          <a:latin typeface="+mj-lt"/>
                        </a:rPr>
                        <a:t>Tác nhân gây bệnh</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1" dirty="0">
                          <a:effectLst/>
                          <a:latin typeface="+mj-lt"/>
                        </a:rPr>
                        <a:t>Biểu hiện bệnh</a:t>
                      </a:r>
                    </a:p>
                    <a:p>
                      <a:pPr algn="ctr">
                        <a:lnSpc>
                          <a:spcPct val="107000"/>
                        </a:lnSpc>
                        <a:spcBef>
                          <a:spcPts val="600"/>
                        </a:spcBef>
                        <a:spcAft>
                          <a:spcPts val="600"/>
                        </a:spcAft>
                      </a:pPr>
                      <a:r>
                        <a:rPr lang="vi-VN" sz="2000" b="1" dirty="0">
                          <a:effectLst/>
                          <a:latin typeface="+mj-lt"/>
                        </a:rPr>
                        <a:t>Biện pháp phòng tránh</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1" dirty="0">
                          <a:effectLst/>
                          <a:latin typeface="+mj-lt"/>
                        </a:rPr>
                        <a:t>Các con đường lây nhiễm</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1">
                          <a:effectLst/>
                          <a:latin typeface="+mj-lt"/>
                        </a:rPr>
                        <a:t>Các biện pháp phòng tránh</a:t>
                      </a:r>
                      <a:endParaRPr lang="vi-VN" sz="2000" b="1">
                        <a:effectLst/>
                        <a:latin typeface="+mj-lt"/>
                        <a:ea typeface="Arial"/>
                        <a:cs typeface="Times New Roman"/>
                      </a:endParaRPr>
                    </a:p>
                  </a:txBody>
                  <a:tcPr marL="0" marR="0" marT="0" marB="0"/>
                </a:tc>
              </a:tr>
              <a:tr h="607060">
                <a:tc>
                  <a:txBody>
                    <a:bodyPr/>
                    <a:lstStyle/>
                    <a:p>
                      <a:pPr algn="ctr">
                        <a:lnSpc>
                          <a:spcPct val="107000"/>
                        </a:lnSpc>
                        <a:spcBef>
                          <a:spcPts val="600"/>
                        </a:spcBef>
                        <a:spcAft>
                          <a:spcPts val="600"/>
                        </a:spcAft>
                      </a:pPr>
                      <a:r>
                        <a:rPr lang="vi-VN" sz="2000" b="1">
                          <a:effectLst/>
                          <a:latin typeface="+mj-lt"/>
                        </a:rPr>
                        <a:t>Bệnh tiêu chảy</a:t>
                      </a:r>
                      <a:endParaRPr lang="vi-VN" sz="2000" b="1">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0" dirty="0">
                          <a:effectLst/>
                          <a:latin typeface="+mj-lt"/>
                        </a:rPr>
                        <a:t>Trực khuẩn đường ruột</a:t>
                      </a:r>
                      <a:endParaRPr lang="vi-VN" sz="2000" b="0" dirty="0">
                        <a:effectLst/>
                        <a:latin typeface="+mj-lt"/>
                        <a:ea typeface="Arial"/>
                        <a:cs typeface="Times New Roman"/>
                      </a:endParaRPr>
                    </a:p>
                  </a:txBody>
                  <a:tcPr marL="0" marR="0" marT="0" marB="0"/>
                </a:tc>
                <a:tc>
                  <a:txBody>
                    <a:bodyPr/>
                    <a:lstStyle/>
                    <a:p>
                      <a:pPr algn="just">
                        <a:lnSpc>
                          <a:spcPct val="107000"/>
                        </a:lnSpc>
                        <a:spcBef>
                          <a:spcPts val="600"/>
                        </a:spcBef>
                        <a:spcAft>
                          <a:spcPts val="600"/>
                        </a:spcAft>
                      </a:pPr>
                      <a:r>
                        <a:rPr lang="vi-VN" sz="2000" b="1" dirty="0">
                          <a:effectLst/>
                          <a:latin typeface="+mj-lt"/>
                        </a:rPr>
                        <a:t> </a:t>
                      </a:r>
                      <a:endParaRPr lang="vi-VN" sz="2000" b="1" dirty="0">
                        <a:effectLst/>
                        <a:latin typeface="+mj-lt"/>
                        <a:ea typeface="Arial"/>
                        <a:cs typeface="Times New Roman"/>
                      </a:endParaRPr>
                    </a:p>
                  </a:txBody>
                  <a:tcPr marL="0" marR="0" marT="0" marB="0"/>
                </a:tc>
                <a:tc>
                  <a:txBody>
                    <a:bodyPr/>
                    <a:lstStyle/>
                    <a:p>
                      <a:pPr algn="just">
                        <a:lnSpc>
                          <a:spcPct val="107000"/>
                        </a:lnSpc>
                        <a:spcBef>
                          <a:spcPts val="600"/>
                        </a:spcBef>
                        <a:spcAft>
                          <a:spcPts val="600"/>
                        </a:spcAft>
                      </a:pPr>
                      <a:r>
                        <a:rPr lang="vi-VN" sz="2000" b="1" dirty="0">
                          <a:effectLst/>
                          <a:latin typeface="+mj-lt"/>
                        </a:rPr>
                        <a:t> </a:t>
                      </a:r>
                      <a:endParaRPr lang="vi-VN" sz="2000" b="1" dirty="0">
                        <a:effectLst/>
                        <a:latin typeface="+mj-lt"/>
                        <a:ea typeface="Arial"/>
                        <a:cs typeface="Times New Roman"/>
                      </a:endParaRPr>
                    </a:p>
                  </a:txBody>
                  <a:tcPr marL="0" marR="0" marT="0" marB="0"/>
                </a:tc>
                <a:tc>
                  <a:txBody>
                    <a:bodyPr/>
                    <a:lstStyle/>
                    <a:p>
                      <a:pPr algn="just">
                        <a:lnSpc>
                          <a:spcPct val="107000"/>
                        </a:lnSpc>
                        <a:spcBef>
                          <a:spcPts val="600"/>
                        </a:spcBef>
                        <a:spcAft>
                          <a:spcPts val="600"/>
                        </a:spcAft>
                      </a:pPr>
                      <a:r>
                        <a:rPr lang="vi-VN" sz="2000" b="1" dirty="0">
                          <a:effectLst/>
                          <a:latin typeface="+mj-lt"/>
                        </a:rPr>
                        <a:t> </a:t>
                      </a:r>
                      <a:endParaRPr lang="vi-VN" sz="2000" b="1" dirty="0">
                        <a:effectLst/>
                        <a:latin typeface="+mj-lt"/>
                        <a:ea typeface="Arial"/>
                        <a:cs typeface="Times New Roman"/>
                      </a:endParaRPr>
                    </a:p>
                  </a:txBody>
                  <a:tcPr marL="0" marR="0" marT="0" marB="0"/>
                </a:tc>
              </a:tr>
              <a:tr h="1383094">
                <a:tc>
                  <a:txBody>
                    <a:bodyPr/>
                    <a:lstStyle/>
                    <a:p>
                      <a:pPr algn="ctr">
                        <a:lnSpc>
                          <a:spcPct val="107000"/>
                        </a:lnSpc>
                        <a:spcBef>
                          <a:spcPts val="600"/>
                        </a:spcBef>
                        <a:spcAft>
                          <a:spcPts val="600"/>
                        </a:spcAft>
                      </a:pPr>
                      <a:r>
                        <a:rPr lang="vi-VN" sz="2000" b="1">
                          <a:effectLst/>
                          <a:latin typeface="+mj-lt"/>
                        </a:rPr>
                        <a:t> </a:t>
                      </a:r>
                      <a:endParaRPr lang="vi-VN" sz="2000" b="1">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0" dirty="0">
                          <a:effectLst/>
                          <a:latin typeface="+mj-lt"/>
                        </a:rPr>
                        <a:t>Vi khuẩn lao</a:t>
                      </a:r>
                      <a:endParaRPr lang="vi-VN" sz="2000" b="0" dirty="0">
                        <a:effectLst/>
                        <a:latin typeface="+mj-lt"/>
                        <a:ea typeface="Arial"/>
                        <a:cs typeface="Times New Roman"/>
                      </a:endParaRPr>
                    </a:p>
                  </a:txBody>
                  <a:tcPr marL="0" marR="0" marT="0" marB="0"/>
                </a:tc>
                <a:tc>
                  <a:txBody>
                    <a:bodyPr/>
                    <a:lstStyle/>
                    <a:p>
                      <a:pPr algn="just">
                        <a:lnSpc>
                          <a:spcPct val="107000"/>
                        </a:lnSpc>
                        <a:spcBef>
                          <a:spcPts val="600"/>
                        </a:spcBef>
                        <a:spcAft>
                          <a:spcPts val="600"/>
                        </a:spcAft>
                      </a:pPr>
                      <a:r>
                        <a:rPr lang="vi-VN" sz="2000" b="1" dirty="0">
                          <a:effectLst/>
                          <a:latin typeface="+mj-lt"/>
                        </a:rPr>
                        <a:t> </a:t>
                      </a:r>
                      <a:endParaRPr lang="vi-VN" sz="2000" b="1" dirty="0">
                        <a:effectLst/>
                        <a:latin typeface="+mj-lt"/>
                        <a:ea typeface="Arial"/>
                        <a:cs typeface="Times New Roman"/>
                      </a:endParaRPr>
                    </a:p>
                  </a:txBody>
                  <a:tcPr marL="0" marR="0" marT="0" marB="0"/>
                </a:tc>
                <a:tc>
                  <a:txBody>
                    <a:bodyPr/>
                    <a:lstStyle/>
                    <a:p>
                      <a:pPr algn="just">
                        <a:lnSpc>
                          <a:spcPct val="107000"/>
                        </a:lnSpc>
                        <a:spcBef>
                          <a:spcPts val="600"/>
                        </a:spcBef>
                        <a:spcAft>
                          <a:spcPts val="600"/>
                        </a:spcAft>
                      </a:pPr>
                      <a:r>
                        <a:rPr lang="vi-VN" sz="2000" b="1" dirty="0">
                          <a:effectLst/>
                          <a:latin typeface="+mj-lt"/>
                        </a:rPr>
                        <a:t> </a:t>
                      </a:r>
                      <a:endParaRPr lang="vi-VN" sz="2000" b="1" dirty="0">
                        <a:effectLst/>
                        <a:latin typeface="+mj-lt"/>
                        <a:ea typeface="Arial"/>
                        <a:cs typeface="Times New Roman"/>
                      </a:endParaRPr>
                    </a:p>
                  </a:txBody>
                  <a:tcPr marL="0" marR="0" marT="0" marB="0"/>
                </a:tc>
                <a:tc>
                  <a:txBody>
                    <a:bodyPr/>
                    <a:lstStyle/>
                    <a:p>
                      <a:pPr algn="just">
                        <a:lnSpc>
                          <a:spcPct val="107000"/>
                        </a:lnSpc>
                        <a:spcBef>
                          <a:spcPts val="600"/>
                        </a:spcBef>
                        <a:spcAft>
                          <a:spcPts val="600"/>
                        </a:spcAft>
                      </a:pPr>
                      <a:r>
                        <a:rPr lang="vi-VN" sz="2000" b="1" dirty="0">
                          <a:effectLst/>
                          <a:latin typeface="+mj-lt"/>
                        </a:rPr>
                        <a:t> </a:t>
                      </a:r>
                      <a:endParaRPr lang="vi-VN" sz="2000" b="1" dirty="0">
                        <a:effectLst/>
                        <a:latin typeface="+mj-lt"/>
                        <a:ea typeface="Arial"/>
                        <a:cs typeface="Times New Roman"/>
                      </a:endParaRPr>
                    </a:p>
                  </a:txBody>
                  <a:tcPr marL="0" marR="0" marT="0" marB="0"/>
                </a:tc>
              </a:tr>
            </a:tbl>
          </a:graphicData>
        </a:graphic>
      </p:graphicFrame>
      <p:sp>
        <p:nvSpPr>
          <p:cNvPr id="5" name="Rectangle 4"/>
          <p:cNvSpPr/>
          <p:nvPr/>
        </p:nvSpPr>
        <p:spPr>
          <a:xfrm>
            <a:off x="3491880" y="764704"/>
            <a:ext cx="2509661" cy="369332"/>
          </a:xfrm>
          <a:prstGeom prst="rect">
            <a:avLst/>
          </a:prstGeom>
        </p:spPr>
        <p:txBody>
          <a:bodyPr wrap="none">
            <a:spAutoFit/>
          </a:bodyPr>
          <a:lstStyle/>
          <a:p>
            <a:r>
              <a:rPr lang="vi-VN" b="1" dirty="0"/>
              <a:t>PHIẾU HỌC TẬP </a:t>
            </a:r>
            <a:r>
              <a:rPr lang="en-US" b="1" dirty="0"/>
              <a:t>SỐ</a:t>
            </a:r>
            <a:r>
              <a:rPr lang="vi-VN" b="1" dirty="0"/>
              <a:t> 4</a:t>
            </a:r>
            <a:endParaRPr lang="vi-VN" dirty="0"/>
          </a:p>
        </p:txBody>
      </p:sp>
    </p:spTree>
    <p:extLst>
      <p:ext uri="{BB962C8B-B14F-4D97-AF65-F5344CB8AC3E}">
        <p14:creationId xmlns:p14="http://schemas.microsoft.com/office/powerpoint/2010/main" val="220481169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0102812"/>
              </p:ext>
            </p:extLst>
          </p:nvPr>
        </p:nvGraphicFramePr>
        <p:xfrm>
          <a:off x="1115616" y="764704"/>
          <a:ext cx="7344815" cy="5917925"/>
        </p:xfrm>
        <a:graphic>
          <a:graphicData uri="http://schemas.openxmlformats.org/drawingml/2006/table">
            <a:tbl>
              <a:tblPr>
                <a:tableStyleId>{5C22544A-7EE6-4342-B048-85BDC9FD1C3A}</a:tableStyleId>
              </a:tblPr>
              <a:tblGrid>
                <a:gridCol w="1008112"/>
                <a:gridCol w="1080120"/>
                <a:gridCol w="1656184"/>
                <a:gridCol w="1577986"/>
                <a:gridCol w="2022413"/>
              </a:tblGrid>
              <a:tr h="1512168">
                <a:tc>
                  <a:txBody>
                    <a:bodyPr/>
                    <a:lstStyle/>
                    <a:p>
                      <a:pPr algn="ctr">
                        <a:lnSpc>
                          <a:spcPct val="107000"/>
                        </a:lnSpc>
                        <a:spcBef>
                          <a:spcPts val="600"/>
                        </a:spcBef>
                        <a:spcAft>
                          <a:spcPts val="600"/>
                        </a:spcAft>
                      </a:pPr>
                      <a:r>
                        <a:rPr lang="vi-VN" sz="2000" b="1" dirty="0">
                          <a:effectLst/>
                          <a:latin typeface="+mj-lt"/>
                        </a:rPr>
                        <a:t>Tên bệnh</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1" dirty="0">
                          <a:effectLst/>
                          <a:latin typeface="+mj-lt"/>
                        </a:rPr>
                        <a:t>Tác nhân gây bệnh</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1" dirty="0">
                          <a:effectLst/>
                          <a:latin typeface="+mj-lt"/>
                        </a:rPr>
                        <a:t>Biểu hiện bệnh</a:t>
                      </a:r>
                    </a:p>
                    <a:p>
                      <a:pPr algn="ctr">
                        <a:lnSpc>
                          <a:spcPct val="107000"/>
                        </a:lnSpc>
                        <a:spcBef>
                          <a:spcPts val="600"/>
                        </a:spcBef>
                        <a:spcAft>
                          <a:spcPts val="600"/>
                        </a:spcAft>
                      </a:pPr>
                      <a:r>
                        <a:rPr lang="vi-VN" sz="2000" b="1" dirty="0">
                          <a:effectLst/>
                          <a:latin typeface="+mj-lt"/>
                        </a:rPr>
                        <a:t>Biện pháp phòng tránh</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1" dirty="0">
                          <a:effectLst/>
                          <a:latin typeface="+mj-lt"/>
                        </a:rPr>
                        <a:t>Các con đường lây nhiễm</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b="1" dirty="0">
                          <a:effectLst/>
                          <a:latin typeface="+mj-lt"/>
                        </a:rPr>
                        <a:t>Các biện pháp phòng </a:t>
                      </a:r>
                      <a:r>
                        <a:rPr lang="vi-VN" sz="2000" b="1" dirty="0" smtClean="0">
                          <a:effectLst/>
                          <a:latin typeface="+mj-lt"/>
                        </a:rPr>
                        <a:t>tránh</a:t>
                      </a:r>
                      <a:r>
                        <a:rPr lang="en-US" sz="2000" b="1" dirty="0" smtClean="0">
                          <a:effectLst/>
                          <a:latin typeface="+mj-lt"/>
                        </a:rPr>
                        <a:t> </a:t>
                      </a:r>
                      <a:r>
                        <a:rPr lang="en-US" sz="2000" b="1" dirty="0" err="1" smtClean="0">
                          <a:effectLst/>
                          <a:latin typeface="Times New Roman" pitchFamily="18" charset="0"/>
                          <a:cs typeface="Times New Roman" pitchFamily="18" charset="0"/>
                        </a:rPr>
                        <a:t>bệnh</a:t>
                      </a:r>
                      <a:r>
                        <a:rPr lang="en-US" sz="2000" b="1" baseline="0" dirty="0" smtClean="0">
                          <a:effectLst/>
                          <a:latin typeface="Times New Roman" pitchFamily="18" charset="0"/>
                          <a:cs typeface="Times New Roman" pitchFamily="18" charset="0"/>
                        </a:rPr>
                        <a:t> do </a:t>
                      </a:r>
                      <a:r>
                        <a:rPr lang="en-US" sz="2000" b="1" baseline="0" dirty="0" err="1" smtClean="0">
                          <a:effectLst/>
                          <a:latin typeface="Times New Roman" pitchFamily="18" charset="0"/>
                          <a:cs typeface="Times New Roman" pitchFamily="18" charset="0"/>
                        </a:rPr>
                        <a:t>vk</a:t>
                      </a:r>
                      <a:r>
                        <a:rPr lang="en-US" sz="2000" b="1" baseline="0" dirty="0" smtClean="0">
                          <a:effectLst/>
                          <a:latin typeface="Times New Roman" pitchFamily="18" charset="0"/>
                          <a:cs typeface="Times New Roman" pitchFamily="18" charset="0"/>
                        </a:rPr>
                        <a:t> </a:t>
                      </a:r>
                      <a:endParaRPr lang="vi-VN" sz="2000" b="1" dirty="0">
                        <a:effectLst/>
                        <a:latin typeface="+mj-lt"/>
                        <a:ea typeface="Arial"/>
                        <a:cs typeface="Times New Roman"/>
                      </a:endParaRPr>
                    </a:p>
                  </a:txBody>
                  <a:tcPr marL="0" marR="0" marT="0" marB="0"/>
                </a:tc>
              </a:tr>
              <a:tr h="2304256">
                <a:tc>
                  <a:txBody>
                    <a:bodyPr/>
                    <a:lstStyle/>
                    <a:p>
                      <a:pPr algn="ctr">
                        <a:lnSpc>
                          <a:spcPct val="107000"/>
                        </a:lnSpc>
                        <a:spcBef>
                          <a:spcPts val="600"/>
                        </a:spcBef>
                        <a:spcAft>
                          <a:spcPts val="600"/>
                        </a:spcAft>
                      </a:pPr>
                      <a:r>
                        <a:rPr lang="vi-VN" sz="2000" b="1" dirty="0">
                          <a:effectLst/>
                          <a:latin typeface="+mj-lt"/>
                        </a:rPr>
                        <a:t>Bệnh tiêu chảy</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dirty="0">
                          <a:effectLst/>
                          <a:latin typeface="+mj-lt"/>
                        </a:rPr>
                        <a:t>Trực khuẩn đường ruột</a:t>
                      </a:r>
                      <a:endParaRPr lang="vi-VN" sz="2000" dirty="0">
                        <a:effectLst/>
                        <a:latin typeface="+mj-lt"/>
                        <a:ea typeface="Arial"/>
                        <a:cs typeface="Times New Roman"/>
                      </a:endParaRPr>
                    </a:p>
                  </a:txBody>
                  <a:tcPr marL="0" marR="0" marT="0" marB="0"/>
                </a:tc>
                <a:tc>
                  <a:txBody>
                    <a:bodyPr/>
                    <a:lstStyle/>
                    <a:p>
                      <a:pPr algn="just">
                        <a:lnSpc>
                          <a:spcPct val="107000"/>
                        </a:lnSpc>
                        <a:spcBef>
                          <a:spcPts val="600"/>
                        </a:spcBef>
                        <a:spcAft>
                          <a:spcPts val="600"/>
                        </a:spcAft>
                      </a:pPr>
                      <a:r>
                        <a:rPr lang="vi-VN" sz="2000" dirty="0">
                          <a:effectLst/>
                        </a:rPr>
                        <a:t> </a:t>
                      </a:r>
                      <a:r>
                        <a:rPr lang="en-US" sz="2000" dirty="0" smtClean="0">
                          <a:effectLst/>
                        </a:rPr>
                        <a:t>- </a:t>
                      </a:r>
                      <a:r>
                        <a:rPr lang="vi-VN" sz="2000" kern="1200" dirty="0" smtClean="0">
                          <a:solidFill>
                            <a:schemeClr val="dk1"/>
                          </a:solidFill>
                          <a:effectLst/>
                          <a:latin typeface="+mj-lt"/>
                          <a:ea typeface="+mn-ea"/>
                          <a:cs typeface="+mn-cs"/>
                        </a:rPr>
                        <a:t>Buồn nôn, nôn, đau bụng, đau đáu, tiêu chảy.</a:t>
                      </a:r>
                      <a:endParaRPr lang="en-US" sz="2000" kern="1200" dirty="0" smtClean="0">
                        <a:solidFill>
                          <a:schemeClr val="dk1"/>
                        </a:solidFill>
                        <a:effectLst/>
                        <a:latin typeface="+mj-lt"/>
                        <a:ea typeface="+mn-ea"/>
                        <a:cs typeface="+mn-cs"/>
                      </a:endParaRPr>
                    </a:p>
                    <a:p>
                      <a:pPr algn="just">
                        <a:lnSpc>
                          <a:spcPct val="107000"/>
                        </a:lnSpc>
                        <a:spcBef>
                          <a:spcPts val="600"/>
                        </a:spcBef>
                        <a:spcAft>
                          <a:spcPts val="600"/>
                        </a:spcAft>
                      </a:pPr>
                      <a:r>
                        <a:rPr lang="en-US" sz="2000" dirty="0" smtClean="0">
                          <a:effectLst/>
                          <a:latin typeface="Times New Roman" pitchFamily="18" charset="0"/>
                          <a:ea typeface="Arial"/>
                          <a:cs typeface="Times New Roman" pitchFamily="18" charset="0"/>
                        </a:rPr>
                        <a:t>- </a:t>
                      </a:r>
                      <a:r>
                        <a:rPr lang="en-US" sz="2000" dirty="0" err="1" smtClean="0">
                          <a:effectLst/>
                          <a:latin typeface="Times New Roman" pitchFamily="18" charset="0"/>
                          <a:ea typeface="Arial"/>
                          <a:cs typeface="Times New Roman" pitchFamily="18" charset="0"/>
                        </a:rPr>
                        <a:t>Ăn</a:t>
                      </a:r>
                      <a:r>
                        <a:rPr lang="en-US" sz="2000" baseline="0" dirty="0" smtClean="0">
                          <a:effectLst/>
                          <a:latin typeface="Times New Roman" pitchFamily="18" charset="0"/>
                          <a:ea typeface="Arial"/>
                          <a:cs typeface="Times New Roman" pitchFamily="18" charset="0"/>
                        </a:rPr>
                        <a:t> </a:t>
                      </a:r>
                      <a:r>
                        <a:rPr lang="en-US" sz="2000" baseline="0" dirty="0" err="1" smtClean="0">
                          <a:effectLst/>
                          <a:latin typeface="Times New Roman" pitchFamily="18" charset="0"/>
                          <a:ea typeface="Arial"/>
                          <a:cs typeface="Times New Roman" pitchFamily="18" charset="0"/>
                        </a:rPr>
                        <a:t>uống</a:t>
                      </a:r>
                      <a:r>
                        <a:rPr lang="en-US" sz="2000" baseline="0" dirty="0" smtClean="0">
                          <a:effectLst/>
                          <a:latin typeface="Times New Roman" pitchFamily="18" charset="0"/>
                          <a:ea typeface="Arial"/>
                          <a:cs typeface="Times New Roman" pitchFamily="18" charset="0"/>
                        </a:rPr>
                        <a:t> </a:t>
                      </a:r>
                      <a:r>
                        <a:rPr lang="en-US" sz="2000" baseline="0" dirty="0" err="1" smtClean="0">
                          <a:effectLst/>
                          <a:latin typeface="Times New Roman" pitchFamily="18" charset="0"/>
                          <a:ea typeface="Arial"/>
                          <a:cs typeface="Times New Roman" pitchFamily="18" charset="0"/>
                        </a:rPr>
                        <a:t>hợp</a:t>
                      </a:r>
                      <a:r>
                        <a:rPr lang="en-US" sz="2000" baseline="0" dirty="0" smtClean="0">
                          <a:effectLst/>
                          <a:latin typeface="Times New Roman" pitchFamily="18" charset="0"/>
                          <a:ea typeface="Arial"/>
                          <a:cs typeface="Times New Roman" pitchFamily="18" charset="0"/>
                        </a:rPr>
                        <a:t> </a:t>
                      </a:r>
                      <a:r>
                        <a:rPr lang="en-US" sz="2000" baseline="0" dirty="0" err="1" smtClean="0">
                          <a:effectLst/>
                          <a:latin typeface="Times New Roman" pitchFamily="18" charset="0"/>
                          <a:ea typeface="Arial"/>
                          <a:cs typeface="Times New Roman" pitchFamily="18" charset="0"/>
                        </a:rPr>
                        <a:t>vệ</a:t>
                      </a:r>
                      <a:r>
                        <a:rPr lang="en-US" sz="2000" baseline="0" dirty="0" smtClean="0">
                          <a:effectLst/>
                          <a:latin typeface="Times New Roman" pitchFamily="18" charset="0"/>
                          <a:ea typeface="Arial"/>
                          <a:cs typeface="Times New Roman" pitchFamily="18" charset="0"/>
                        </a:rPr>
                        <a:t> </a:t>
                      </a:r>
                      <a:r>
                        <a:rPr lang="en-US" sz="2000" baseline="0" dirty="0" err="1" smtClean="0">
                          <a:effectLst/>
                          <a:latin typeface="Times New Roman" pitchFamily="18" charset="0"/>
                          <a:ea typeface="Arial"/>
                          <a:cs typeface="Times New Roman" pitchFamily="18" charset="0"/>
                        </a:rPr>
                        <a:t>sinh</a:t>
                      </a:r>
                      <a:endParaRPr lang="vi-VN" sz="2000" dirty="0">
                        <a:effectLst/>
                        <a:latin typeface="Times New Roman" pitchFamily="18" charset="0"/>
                        <a:ea typeface="Arial"/>
                        <a:cs typeface="Times New Roman" pitchFamily="18" charset="0"/>
                      </a:endParaRPr>
                    </a:p>
                  </a:txBody>
                  <a:tcPr marL="0" marR="0" marT="0" marB="0"/>
                </a:tc>
                <a:tc>
                  <a:txBody>
                    <a:bodyPr/>
                    <a:lstStyle/>
                    <a:p>
                      <a:pPr algn="just">
                        <a:lnSpc>
                          <a:spcPct val="107000"/>
                        </a:lnSpc>
                        <a:spcBef>
                          <a:spcPts val="600"/>
                        </a:spcBef>
                        <a:spcAft>
                          <a:spcPts val="600"/>
                        </a:spcAft>
                      </a:pPr>
                      <a:r>
                        <a:rPr lang="vi-VN" sz="2000" dirty="0">
                          <a:effectLst/>
                        </a:rPr>
                        <a:t> </a:t>
                      </a:r>
                      <a:r>
                        <a:rPr lang="vi-VN" sz="2000" kern="1200" dirty="0" smtClean="0">
                          <a:solidFill>
                            <a:schemeClr val="dk1"/>
                          </a:solidFill>
                          <a:effectLst/>
                          <a:latin typeface="+mj-lt"/>
                          <a:ea typeface="+mn-ea"/>
                          <a:cs typeface="+mn-cs"/>
                        </a:rPr>
                        <a:t>Chúng có thể lây nhiễm thông qua việc sử dụng thức ăn, nước uống không đảm bảo vệ sinh</a:t>
                      </a:r>
                      <a:r>
                        <a:rPr lang="en-US" sz="2000" kern="1200" dirty="0" smtClean="0">
                          <a:solidFill>
                            <a:schemeClr val="dk1"/>
                          </a:solidFill>
                          <a:effectLst/>
                          <a:latin typeface="+mj-lt"/>
                          <a:ea typeface="+mn-ea"/>
                          <a:cs typeface="+mn-cs"/>
                        </a:rPr>
                        <a:t>.</a:t>
                      </a:r>
                      <a:endParaRPr lang="vi-VN" sz="2000" dirty="0">
                        <a:effectLst/>
                        <a:latin typeface="+mj-lt"/>
                        <a:ea typeface="Arial"/>
                        <a:cs typeface="Times New Roman"/>
                      </a:endParaRPr>
                    </a:p>
                  </a:txBody>
                  <a:tcPr marL="0" marR="0" marT="0" marB="0"/>
                </a:tc>
                <a:tc rowSpan="2">
                  <a:txBody>
                    <a:bodyPr/>
                    <a:lstStyle/>
                    <a:p>
                      <a:pPr marL="0" marR="0" indent="0" algn="just" defTabSz="914400" rtl="0" eaLnBrk="1" fontAlgn="auto" latinLnBrk="0" hangingPunct="1">
                        <a:lnSpc>
                          <a:spcPct val="107000"/>
                        </a:lnSpc>
                        <a:spcBef>
                          <a:spcPts val="600"/>
                        </a:spcBef>
                        <a:spcAft>
                          <a:spcPts val="600"/>
                        </a:spcAft>
                        <a:buClrTx/>
                        <a:buSzTx/>
                        <a:buFontTx/>
                        <a:buNone/>
                        <a:tabLst/>
                        <a:defRPr/>
                      </a:pPr>
                      <a:r>
                        <a:rPr lang="vi-VN" sz="2000" dirty="0">
                          <a:effectLst/>
                        </a:rPr>
                        <a:t> </a:t>
                      </a:r>
                      <a:r>
                        <a:rPr lang="en-US" sz="2000" dirty="0" smtClean="0">
                          <a:effectLst/>
                        </a:rPr>
                        <a:t>- </a:t>
                      </a:r>
                      <a:r>
                        <a:rPr lang="vi-VN" sz="1800" kern="1200" dirty="0" smtClean="0">
                          <a:solidFill>
                            <a:schemeClr val="dk1"/>
                          </a:solidFill>
                          <a:effectLst/>
                          <a:latin typeface="Times New Roman" pitchFamily="18" charset="0"/>
                          <a:ea typeface="+mn-ea"/>
                          <a:cs typeface="Times New Roman" pitchFamily="18" charset="0"/>
                        </a:rPr>
                        <a:t>Biện pháp phòng chống bệnh do vi khuẩn: Vệ sinh cá nhân, vệ sinh môi trường, bảo quản thực phẩm đúng cách,...</a:t>
                      </a:r>
                    </a:p>
                    <a:p>
                      <a:r>
                        <a:rPr lang="vi-VN" sz="2000" kern="1200" dirty="0" smtClean="0">
                          <a:solidFill>
                            <a:schemeClr val="dk1"/>
                          </a:solidFill>
                          <a:effectLst/>
                          <a:latin typeface="+mj-lt"/>
                          <a:ea typeface="+mn-ea"/>
                          <a:cs typeface="+mn-cs"/>
                        </a:rPr>
                        <a:t>- Chú ý đeo khẩu trang nơi công cộng hoặc khi đi vào nơi có cảnh báo vùng dịch, tránh tiếp xúc gần với người khác;</a:t>
                      </a:r>
                    </a:p>
                    <a:p>
                      <a:pPr algn="just">
                        <a:lnSpc>
                          <a:spcPct val="107000"/>
                        </a:lnSpc>
                        <a:spcBef>
                          <a:spcPts val="600"/>
                        </a:spcBef>
                        <a:spcAft>
                          <a:spcPts val="600"/>
                        </a:spcAft>
                      </a:pPr>
                      <a:endParaRPr lang="vi-VN" sz="2000" dirty="0">
                        <a:effectLst/>
                        <a:latin typeface="Arial"/>
                        <a:ea typeface="Arial"/>
                        <a:cs typeface="Times New Roman"/>
                      </a:endParaRPr>
                    </a:p>
                  </a:txBody>
                  <a:tcPr marL="0" marR="0" marT="0" marB="0"/>
                </a:tc>
              </a:tr>
              <a:tr h="1383094">
                <a:tc>
                  <a:txBody>
                    <a:bodyPr/>
                    <a:lstStyle/>
                    <a:p>
                      <a:pPr algn="ctr">
                        <a:lnSpc>
                          <a:spcPct val="107000"/>
                        </a:lnSpc>
                        <a:spcBef>
                          <a:spcPts val="600"/>
                        </a:spcBef>
                        <a:spcAft>
                          <a:spcPts val="600"/>
                        </a:spcAft>
                      </a:pPr>
                      <a:r>
                        <a:rPr lang="vi-VN" sz="2000" b="1" kern="1200" dirty="0" smtClean="0">
                          <a:solidFill>
                            <a:schemeClr val="dk1"/>
                          </a:solidFill>
                          <a:effectLst/>
                          <a:latin typeface="+mj-lt"/>
                          <a:ea typeface="+mn-ea"/>
                          <a:cs typeface="+mn-cs"/>
                        </a:rPr>
                        <a:t>Bệnh lao phối</a:t>
                      </a:r>
                      <a:r>
                        <a:rPr lang="vi-VN" sz="2000" b="1" dirty="0">
                          <a:effectLst/>
                          <a:latin typeface="+mj-lt"/>
                        </a:rPr>
                        <a:t> </a:t>
                      </a:r>
                      <a:endParaRPr lang="vi-VN" sz="2000" b="1" dirty="0">
                        <a:effectLst/>
                        <a:latin typeface="+mj-lt"/>
                        <a:ea typeface="Arial"/>
                        <a:cs typeface="Times New Roman"/>
                      </a:endParaRPr>
                    </a:p>
                  </a:txBody>
                  <a:tcPr marL="0" marR="0" marT="0" marB="0"/>
                </a:tc>
                <a:tc>
                  <a:txBody>
                    <a:bodyPr/>
                    <a:lstStyle/>
                    <a:p>
                      <a:pPr algn="ctr">
                        <a:lnSpc>
                          <a:spcPct val="107000"/>
                        </a:lnSpc>
                        <a:spcBef>
                          <a:spcPts val="600"/>
                        </a:spcBef>
                        <a:spcAft>
                          <a:spcPts val="600"/>
                        </a:spcAft>
                      </a:pPr>
                      <a:r>
                        <a:rPr lang="vi-VN" sz="2000" dirty="0">
                          <a:effectLst/>
                          <a:latin typeface="+mj-lt"/>
                        </a:rPr>
                        <a:t>Vi khuẩn lao</a:t>
                      </a:r>
                      <a:endParaRPr lang="vi-VN" sz="2000" dirty="0">
                        <a:effectLst/>
                        <a:latin typeface="+mj-lt"/>
                        <a:ea typeface="Arial"/>
                        <a:cs typeface="Times New Roman"/>
                      </a:endParaRPr>
                    </a:p>
                  </a:txBody>
                  <a:tcPr marL="0" marR="0"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 </a:t>
                      </a:r>
                      <a:r>
                        <a:rPr lang="vi-VN" sz="1800" kern="1200" dirty="0" smtClean="0">
                          <a:solidFill>
                            <a:schemeClr val="dk1"/>
                          </a:solidFill>
                          <a:effectLst/>
                          <a:latin typeface="Times New Roman" pitchFamily="18" charset="0"/>
                          <a:ea typeface="+mn-ea"/>
                          <a:cs typeface="Times New Roman" pitchFamily="18" charset="0"/>
                        </a:rPr>
                        <a:t>Ho ra máu, sốt, tức ngực, mệt mỏi, sút cân.</a:t>
                      </a:r>
                      <a:endParaRPr lang="en-US" sz="1800" kern="1200" dirty="0" smtClean="0">
                        <a:solidFill>
                          <a:schemeClr val="dk1"/>
                        </a:solidFill>
                        <a:effectLst/>
                        <a:latin typeface="Times New Roman" pitchFamily="18" charset="0"/>
                        <a:ea typeface="+mn-ea"/>
                        <a:cs typeface="Times New Roman" pitchFamily="18" charset="0"/>
                      </a:endParaRPr>
                    </a:p>
                    <a:p>
                      <a:pPr algn="just">
                        <a:lnSpc>
                          <a:spcPct val="107000"/>
                        </a:lnSpc>
                        <a:spcBef>
                          <a:spcPts val="600"/>
                        </a:spcBef>
                        <a:spcAft>
                          <a:spcPts val="600"/>
                        </a:spcAft>
                      </a:pPr>
                      <a:r>
                        <a:rPr lang="en-US" sz="2000" kern="1200" dirty="0" smtClean="0">
                          <a:solidFill>
                            <a:schemeClr val="dk1"/>
                          </a:solidFill>
                          <a:effectLst/>
                          <a:latin typeface="+mj-lt"/>
                          <a:ea typeface="+mn-ea"/>
                          <a:cs typeface="+mn-cs"/>
                        </a:rPr>
                        <a:t>- </a:t>
                      </a:r>
                      <a:r>
                        <a:rPr lang="vi-VN" sz="2000" kern="1200" dirty="0" smtClean="0">
                          <a:solidFill>
                            <a:schemeClr val="dk1"/>
                          </a:solidFill>
                          <a:effectLst/>
                          <a:latin typeface="+mj-lt"/>
                          <a:ea typeface="+mn-ea"/>
                          <a:cs typeface="+mn-cs"/>
                        </a:rPr>
                        <a:t>Chú ý đeo khẩu trang nơi công cộng</a:t>
                      </a:r>
                      <a:r>
                        <a:rPr lang="en-US" sz="2000" kern="1200" dirty="0" smtClean="0">
                          <a:solidFill>
                            <a:schemeClr val="dk1"/>
                          </a:solidFill>
                          <a:effectLst/>
                          <a:latin typeface="+mj-lt"/>
                          <a:ea typeface="+mn-ea"/>
                          <a:cs typeface="+mn-cs"/>
                        </a:rPr>
                        <a:t>.</a:t>
                      </a:r>
                      <a:endParaRPr lang="vi-VN" sz="2000" dirty="0">
                        <a:effectLst/>
                        <a:latin typeface="+mj-lt"/>
                        <a:ea typeface="Arial"/>
                        <a:cs typeface="Times New Roman" pitchFamily="18" charset="0"/>
                      </a:endParaRPr>
                    </a:p>
                  </a:txBody>
                  <a:tcPr marL="0" marR="0" marT="0" marB="0"/>
                </a:tc>
                <a:tc>
                  <a:txBody>
                    <a:bodyPr/>
                    <a:lstStyle/>
                    <a:p>
                      <a:pPr algn="just">
                        <a:lnSpc>
                          <a:spcPct val="107000"/>
                        </a:lnSpc>
                        <a:spcBef>
                          <a:spcPts val="600"/>
                        </a:spcBef>
                        <a:spcAft>
                          <a:spcPts val="600"/>
                        </a:spcAft>
                      </a:pPr>
                      <a:r>
                        <a:rPr lang="vi-VN" sz="2000" dirty="0">
                          <a:effectLst/>
                        </a:rPr>
                        <a:t> </a:t>
                      </a:r>
                      <a:r>
                        <a:rPr lang="en-US" sz="2000" kern="1200" dirty="0" smtClean="0">
                          <a:solidFill>
                            <a:schemeClr val="dk1"/>
                          </a:solidFill>
                          <a:effectLst/>
                          <a:latin typeface="Times New Roman" pitchFamily="18" charset="0"/>
                          <a:ea typeface="+mn-ea"/>
                          <a:cs typeface="Times New Roman" pitchFamily="18" charset="0"/>
                        </a:rPr>
                        <a:t>Q</a:t>
                      </a:r>
                      <a:r>
                        <a:rPr lang="vi-VN" sz="2000" kern="1200" dirty="0" smtClean="0">
                          <a:solidFill>
                            <a:schemeClr val="dk1"/>
                          </a:solidFill>
                          <a:effectLst/>
                          <a:latin typeface="Times New Roman" pitchFamily="18" charset="0"/>
                          <a:ea typeface="+mn-ea"/>
                          <a:cs typeface="Times New Roman" pitchFamily="18" charset="0"/>
                        </a:rPr>
                        <a:t>ua đường không khí (hô hấp);…</a:t>
                      </a:r>
                      <a:endParaRPr lang="vi-VN" sz="2000" dirty="0">
                        <a:effectLst/>
                        <a:latin typeface="Times New Roman" pitchFamily="18" charset="0"/>
                        <a:ea typeface="Arial"/>
                        <a:cs typeface="Times New Roman" pitchFamily="18" charset="0"/>
                      </a:endParaRPr>
                    </a:p>
                  </a:txBody>
                  <a:tcPr marL="0" marR="0" marT="0" marB="0"/>
                </a:tc>
                <a:tc vMerge="1">
                  <a:txBody>
                    <a:bodyPr/>
                    <a:lstStyle/>
                    <a:p>
                      <a:pPr algn="just">
                        <a:lnSpc>
                          <a:spcPct val="107000"/>
                        </a:lnSpc>
                        <a:spcBef>
                          <a:spcPts val="600"/>
                        </a:spcBef>
                        <a:spcAft>
                          <a:spcPts val="600"/>
                        </a:spcAft>
                      </a:pPr>
                      <a:endParaRPr lang="vi-VN" sz="2000" dirty="0">
                        <a:effectLst/>
                        <a:latin typeface="Arial"/>
                        <a:ea typeface="Arial"/>
                        <a:cs typeface="Times New Roman"/>
                      </a:endParaRPr>
                    </a:p>
                  </a:txBody>
                  <a:tcPr marL="0" marR="0" marT="0" marB="0"/>
                </a:tc>
              </a:tr>
            </a:tbl>
          </a:graphicData>
        </a:graphic>
      </p:graphicFrame>
      <p:sp>
        <p:nvSpPr>
          <p:cNvPr id="5" name="Rectangle 4"/>
          <p:cNvSpPr/>
          <p:nvPr/>
        </p:nvSpPr>
        <p:spPr>
          <a:xfrm>
            <a:off x="3275856" y="210706"/>
            <a:ext cx="2509661" cy="369332"/>
          </a:xfrm>
          <a:prstGeom prst="rect">
            <a:avLst/>
          </a:prstGeom>
        </p:spPr>
        <p:txBody>
          <a:bodyPr wrap="none">
            <a:spAutoFit/>
          </a:bodyPr>
          <a:lstStyle/>
          <a:p>
            <a:r>
              <a:rPr lang="vi-VN" b="1" dirty="0"/>
              <a:t>PHIẾU HỌC TẬP </a:t>
            </a:r>
            <a:r>
              <a:rPr lang="en-US" b="1" dirty="0"/>
              <a:t>SỐ</a:t>
            </a:r>
            <a:r>
              <a:rPr lang="vi-VN" b="1" dirty="0"/>
              <a:t> 4</a:t>
            </a:r>
            <a:endParaRPr lang="vi-VN" dirty="0"/>
          </a:p>
        </p:txBody>
      </p:sp>
    </p:spTree>
    <p:extLst>
      <p:ext uri="{BB962C8B-B14F-4D97-AF65-F5344CB8AC3E}">
        <p14:creationId xmlns:p14="http://schemas.microsoft.com/office/powerpoint/2010/main" val="36917616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488005"/>
            <a:ext cx="7704856" cy="3170099"/>
          </a:xfrm>
          <a:prstGeom prst="rect">
            <a:avLst/>
          </a:prstGeom>
        </p:spPr>
        <p:txBody>
          <a:bodyPr wrap="square">
            <a:spAutoFit/>
          </a:bodyPr>
          <a:lstStyle/>
          <a:p>
            <a:r>
              <a:rPr lang="en-US" sz="2500" b="1" dirty="0" err="1">
                <a:latin typeface="Times New Roman" pitchFamily="18" charset="0"/>
                <a:cs typeface="Times New Roman" pitchFamily="18" charset="0"/>
              </a:rPr>
              <a:t>Câu</a:t>
            </a:r>
            <a:r>
              <a:rPr lang="en-US" sz="2500" b="1" dirty="0">
                <a:latin typeface="Times New Roman" pitchFamily="18" charset="0"/>
                <a:cs typeface="Times New Roman" pitchFamily="18" charset="0"/>
              </a:rPr>
              <a:t> 1: </a:t>
            </a:r>
            <a:r>
              <a:rPr lang="vi-VN" sz="2500" dirty="0">
                <a:latin typeface="Times New Roman" pitchFamily="18" charset="0"/>
                <a:cs typeface="Times New Roman" pitchFamily="18" charset="0"/>
              </a:rPr>
              <a:t>Đặc điểm cấu tạo của virus và vi khuẩn khác nhau như thê nào</a:t>
            </a:r>
            <a:r>
              <a:rPr lang="vi-VN" sz="2500" dirty="0" smtClean="0">
                <a:latin typeface="Times New Roman" pitchFamily="18" charset="0"/>
                <a:cs typeface="Times New Roman" pitchFamily="18" charset="0"/>
              </a:rPr>
              <a:t>?</a:t>
            </a:r>
            <a:endParaRPr lang="en-US" sz="2500" dirty="0" smtClean="0">
              <a:latin typeface="Times New Roman" pitchFamily="18" charset="0"/>
              <a:cs typeface="Times New Roman" pitchFamily="18" charset="0"/>
            </a:endParaRPr>
          </a:p>
          <a:p>
            <a:endParaRPr lang="vi-VN" sz="2500" dirty="0">
              <a:latin typeface="Times New Roman" pitchFamily="18" charset="0"/>
              <a:cs typeface="Times New Roman" pitchFamily="18" charset="0"/>
            </a:endParaRPr>
          </a:p>
          <a:p>
            <a:r>
              <a:rPr lang="en-US" sz="2500" b="1" dirty="0" err="1">
                <a:latin typeface="Times New Roman" pitchFamily="18" charset="0"/>
                <a:cs typeface="Times New Roman" pitchFamily="18" charset="0"/>
              </a:rPr>
              <a:t>Câu</a:t>
            </a:r>
            <a:r>
              <a:rPr lang="en-US" sz="2500" b="1" dirty="0">
                <a:latin typeface="Times New Roman" pitchFamily="18" charset="0"/>
                <a:cs typeface="Times New Roman" pitchFamily="18" charset="0"/>
              </a:rPr>
              <a:t> 2:</a:t>
            </a:r>
            <a:r>
              <a:rPr lang="vi-VN" sz="2500" dirty="0">
                <a:latin typeface="Times New Roman" pitchFamily="18" charset="0"/>
                <a:cs typeface="Times New Roman" pitchFamily="18" charset="0"/>
              </a:rPr>
              <a:t> Hãy để xuất một số phưong pháp bảo quản thực phẩm trong gia đình</a:t>
            </a:r>
            <a:r>
              <a:rPr lang="vi-VN" sz="2500" dirty="0" smtClean="0">
                <a:latin typeface="Times New Roman" pitchFamily="18" charset="0"/>
                <a:cs typeface="Times New Roman" pitchFamily="18" charset="0"/>
              </a:rPr>
              <a:t>.</a:t>
            </a:r>
            <a:endParaRPr lang="en-US" sz="2500" dirty="0" smtClean="0">
              <a:latin typeface="Times New Roman" pitchFamily="18" charset="0"/>
              <a:cs typeface="Times New Roman" pitchFamily="18" charset="0"/>
            </a:endParaRPr>
          </a:p>
          <a:p>
            <a:endParaRPr lang="vi-VN" sz="2500" dirty="0">
              <a:latin typeface="Times New Roman" pitchFamily="18" charset="0"/>
              <a:cs typeface="Times New Roman" pitchFamily="18" charset="0"/>
            </a:endParaRPr>
          </a:p>
          <a:p>
            <a:r>
              <a:rPr lang="vi-VN" sz="2500" b="1" dirty="0">
                <a:latin typeface="Times New Roman" pitchFamily="18" charset="0"/>
                <a:cs typeface="Times New Roman" pitchFamily="18" charset="0"/>
              </a:rPr>
              <a:t>Câu 3:</a:t>
            </a:r>
            <a:r>
              <a:rPr lang="vi-VN" sz="2500" dirty="0">
                <a:latin typeface="Times New Roman" pitchFamily="18" charset="0"/>
                <a:cs typeface="Times New Roman" pitchFamily="18" charset="0"/>
              </a:rPr>
              <a:t> Từ các con đường lây truyền bệnh, em hãy nêu một số biện pháp phòng chống bệnh tiêu chảy.</a:t>
            </a:r>
          </a:p>
        </p:txBody>
      </p:sp>
      <p:sp>
        <p:nvSpPr>
          <p:cNvPr id="5" name="TextBox 4"/>
          <p:cNvSpPr txBox="1"/>
          <p:nvPr/>
        </p:nvSpPr>
        <p:spPr>
          <a:xfrm>
            <a:off x="899592" y="692696"/>
            <a:ext cx="4176464" cy="477054"/>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IV. LUYỆN TẬP</a:t>
            </a:r>
            <a:endParaRPr lang="vi-VN"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2637322054"/>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1124744"/>
            <a:ext cx="7128792" cy="4832092"/>
          </a:xfrm>
          <a:prstGeom prst="rect">
            <a:avLst/>
          </a:prstGeom>
        </p:spPr>
        <p:txBody>
          <a:bodyPr wrap="square">
            <a:spAutoFit/>
          </a:bodyPr>
          <a:lstStyle/>
          <a:p>
            <a:pPr algn="just"/>
            <a:r>
              <a:rPr lang="vi-VN" sz="2200" b="1" dirty="0">
                <a:latin typeface="+mj-lt"/>
              </a:rPr>
              <a:t>Câu 1: </a:t>
            </a:r>
            <a:r>
              <a:rPr lang="vi-VN" sz="2200" dirty="0">
                <a:latin typeface="+mj-lt"/>
              </a:rPr>
              <a:t>Virus chưa có cấu tạo tê bào, vi khuẩn có cấu tạo tê bào nhân sơ</a:t>
            </a:r>
          </a:p>
          <a:p>
            <a:pPr algn="just"/>
            <a:r>
              <a:rPr lang="vi-VN" sz="2200" b="1" dirty="0">
                <a:latin typeface="+mj-lt"/>
              </a:rPr>
              <a:t>Câu 2:</a:t>
            </a:r>
            <a:r>
              <a:rPr lang="vi-VN" sz="2200" dirty="0">
                <a:latin typeface="+mj-lt"/>
              </a:rPr>
              <a:t> Trong gia đình, để bảo quản tốt thức ăn, chúng ta có thể sửdụng một số phưong pháp như: lên men (phưong pháp muối chua), sấy khô (đặc biệt với các loại hoa quả), bảo quản trong tủ lạnh (thức ăn nên để trong hộp có nắp kín hoặc đóng gói kín, khi bảo quản phải lưu ý thời gian bảo quản tối đa cho mỗi loại thực phẩm. Rau, củ, quả hạn chế bảo quản trong ngăn đá vì sẽ làm phá vỡ màng tê bào, khi đưa ra ngoài dễ bị dập).</a:t>
            </a:r>
          </a:p>
          <a:p>
            <a:pPr algn="just"/>
            <a:r>
              <a:rPr lang="vi-VN" sz="2200" b="1" dirty="0">
                <a:latin typeface="+mj-lt"/>
              </a:rPr>
              <a:t>Câu 3: </a:t>
            </a:r>
            <a:r>
              <a:rPr lang="vi-VN" sz="2200" dirty="0">
                <a:latin typeface="+mj-lt"/>
              </a:rPr>
              <a:t>Vệ sinh môi trường sạch sẽ, ăn uống hợp vệ sinh, ăn chín uống sôi;</a:t>
            </a:r>
            <a:r>
              <a:rPr lang="vi-VN" sz="2200" b="1" dirty="0">
                <a:latin typeface="+mj-lt"/>
              </a:rPr>
              <a:t> </a:t>
            </a:r>
            <a:r>
              <a:rPr lang="vi-VN" sz="2200" dirty="0">
                <a:latin typeface="+mj-lt"/>
              </a:rPr>
              <a:t>Sử dụng thuốc kháng sinh đúng bệnh, đúng cách để đạt hiệu quả;</a:t>
            </a:r>
            <a:r>
              <a:rPr lang="vi-VN" sz="2200" b="1" dirty="0">
                <a:latin typeface="+mj-lt"/>
              </a:rPr>
              <a:t> </a:t>
            </a:r>
            <a:r>
              <a:rPr lang="vi-VN" sz="2200" dirty="0">
                <a:latin typeface="+mj-lt"/>
              </a:rPr>
              <a:t>Rửa tay trước khi ăn và sau khi đi vệ sinh.</a:t>
            </a:r>
          </a:p>
        </p:txBody>
      </p:sp>
      <p:sp>
        <p:nvSpPr>
          <p:cNvPr id="5" name="TextBox 4"/>
          <p:cNvSpPr txBox="1"/>
          <p:nvPr/>
        </p:nvSpPr>
        <p:spPr>
          <a:xfrm>
            <a:off x="1045390" y="454169"/>
            <a:ext cx="4176464" cy="477054"/>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IV. LUYỆN TẬP</a:t>
            </a:r>
            <a:endParaRPr lang="vi-VN"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362577757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4784" y="609537"/>
            <a:ext cx="4176464" cy="477054"/>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IV. VẬN DỤNG</a:t>
            </a:r>
            <a:endParaRPr lang="vi-VN" sz="2500" b="1" dirty="0">
              <a:latin typeface="Times New Roman" pitchFamily="18" charset="0"/>
              <a:cs typeface="Times New Roman" pitchFamily="18" charset="0"/>
            </a:endParaRPr>
          </a:p>
        </p:txBody>
      </p:sp>
      <p:sp>
        <p:nvSpPr>
          <p:cNvPr id="5" name="Rectangle 4"/>
          <p:cNvSpPr/>
          <p:nvPr/>
        </p:nvSpPr>
        <p:spPr>
          <a:xfrm>
            <a:off x="829366" y="1772816"/>
            <a:ext cx="7343034" cy="861774"/>
          </a:xfrm>
          <a:prstGeom prst="rect">
            <a:avLst/>
          </a:prstGeom>
        </p:spPr>
        <p:txBody>
          <a:bodyPr wrap="square">
            <a:spAutoFit/>
          </a:bodyPr>
          <a:lstStyle/>
          <a:p>
            <a:r>
              <a:rPr lang="vi-VN" sz="2500" b="1" dirty="0">
                <a:latin typeface="+mj-lt"/>
              </a:rPr>
              <a:t>* Theo em, điều gì sẽ xảy ra nếu trong đất không có vi khuẩn?</a:t>
            </a:r>
            <a:endParaRPr lang="vi-VN" sz="2500" dirty="0">
              <a:latin typeface="+mj-lt"/>
            </a:endParaRPr>
          </a:p>
        </p:txBody>
      </p:sp>
    </p:spTree>
    <p:extLst>
      <p:ext uri="{BB962C8B-B14F-4D97-AF65-F5344CB8AC3E}">
        <p14:creationId xmlns:p14="http://schemas.microsoft.com/office/powerpoint/2010/main" val="2629908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type="body" idx="1"/>
          </p:nvPr>
        </p:nvSpPr>
        <p:spPr>
          <a:xfrm>
            <a:off x="684213" y="1828800"/>
            <a:ext cx="7696200" cy="3657600"/>
          </a:xfrm>
        </p:spPr>
        <p:txBody>
          <a:bodyPr/>
          <a:lstStyle/>
          <a:p>
            <a:pPr eaLnBrk="1" hangingPunct="1"/>
            <a:endParaRPr lang="vi-VN" smtClean="0"/>
          </a:p>
        </p:txBody>
      </p:sp>
      <p:pic>
        <p:nvPicPr>
          <p:cNvPr id="191492" name="Picture 4" descr="CAY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4001"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3" name="WordArt 5"/>
          <p:cNvSpPr>
            <a:spLocks noChangeArrowheads="1" noChangeShapeType="1" noTextEdit="1"/>
          </p:cNvSpPr>
          <p:nvPr/>
        </p:nvSpPr>
        <p:spPr bwMode="auto">
          <a:xfrm>
            <a:off x="303213" y="685800"/>
            <a:ext cx="8610600" cy="2362200"/>
          </a:xfrm>
          <a:prstGeom prst="rect">
            <a:avLst/>
          </a:prstGeom>
        </p:spPr>
        <p:txBody>
          <a:bodyPr wrap="none" fromWordArt="1">
            <a:prstTxWarp prst="textCurveUp">
              <a:avLst>
                <a:gd name="adj" fmla="val 45977"/>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HP001 4 hàng"/>
              </a:rPr>
              <a:t>Chào tạm biệt</a:t>
            </a:r>
          </a:p>
        </p:txBody>
      </p:sp>
      <p:pic>
        <p:nvPicPr>
          <p:cNvPr id="191494"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1447801"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5"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5613" y="3276599"/>
            <a:ext cx="3124200" cy="403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6" name="Picture 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484813" y="3767138"/>
            <a:ext cx="3657600" cy="309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7" name="Picture 9"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515225" y="3175"/>
            <a:ext cx="16002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8" name="WordArt 10"/>
          <p:cNvSpPr>
            <a:spLocks noChangeArrowheads="1" noChangeShapeType="1" noTextEdit="1"/>
          </p:cNvSpPr>
          <p:nvPr/>
        </p:nvSpPr>
        <p:spPr bwMode="auto">
          <a:xfrm>
            <a:off x="469900" y="4267200"/>
            <a:ext cx="8215313" cy="914400"/>
          </a:xfrm>
          <a:prstGeom prst="rect">
            <a:avLst/>
          </a:prstGeom>
        </p:spPr>
        <p:txBody>
          <a:bodyPr wrap="none" fromWordArt="1">
            <a:prstTxWarp prst="textPlain">
              <a:avLst>
                <a:gd name="adj" fmla="val 50000"/>
              </a:avLst>
            </a:prstTxWarp>
          </a:bodyPr>
          <a:lstStyle/>
          <a:p>
            <a:pPr algn="ctr"/>
            <a:r>
              <a:rPr lang="vi-VN"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HP001 4 hàng"/>
              </a:rPr>
              <a:t>Chúc các em học sinh chăm ngoan</a:t>
            </a:r>
          </a:p>
        </p:txBody>
      </p:sp>
      <p:sp>
        <p:nvSpPr>
          <p:cNvPr id="191499" name="WordArt 11"/>
          <p:cNvSpPr>
            <a:spLocks noChangeArrowheads="1" noChangeShapeType="1" noTextEdit="1"/>
          </p:cNvSpPr>
          <p:nvPr/>
        </p:nvSpPr>
        <p:spPr bwMode="auto">
          <a:xfrm>
            <a:off x="303213" y="3167063"/>
            <a:ext cx="8429625" cy="1100137"/>
          </a:xfrm>
          <a:prstGeom prst="rect">
            <a:avLst/>
          </a:prstGeom>
        </p:spPr>
        <p:txBody>
          <a:bodyPr wrap="none" fromWordArt="1">
            <a:prstTxWarp prst="textPlain">
              <a:avLst>
                <a:gd name="adj" fmla="val 47398"/>
              </a:avLst>
            </a:prstTxWarp>
          </a:bodyPr>
          <a:lstStyle/>
          <a:p>
            <a:pPr algn="ctr"/>
            <a:r>
              <a:rPr lang="vi-VN" sz="72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HP001 4 hàng"/>
              </a:rPr>
              <a:t> Chúc quý thầy cô mạnh khỏe</a:t>
            </a:r>
          </a:p>
        </p:txBody>
      </p:sp>
      <p:pic>
        <p:nvPicPr>
          <p:cNvPr id="33803" name="Picture 23" descr="giphy (1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963" y="0"/>
            <a:ext cx="9296401"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4" descr="465af33b3ec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4141788"/>
            <a:ext cx="167640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83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1493"/>
                                        </p:tgtEl>
                                        <p:attrNameLst>
                                          <p:attrName>style.visibility</p:attrName>
                                        </p:attrNameLst>
                                      </p:cBhvr>
                                      <p:to>
                                        <p:strVal val="visible"/>
                                      </p:to>
                                    </p:set>
                                    <p:anim calcmode="lin" valueType="num">
                                      <p:cBhvr>
                                        <p:cTn id="7" dur="1000" fill="hold"/>
                                        <p:tgtEl>
                                          <p:spTgt spid="191493"/>
                                        </p:tgtEl>
                                        <p:attrNameLst>
                                          <p:attrName>ppt_w</p:attrName>
                                        </p:attrNameLst>
                                      </p:cBhvr>
                                      <p:tavLst>
                                        <p:tav tm="0">
                                          <p:val>
                                            <p:fltVal val="0"/>
                                          </p:val>
                                        </p:tav>
                                        <p:tav tm="100000">
                                          <p:val>
                                            <p:strVal val="#ppt_w"/>
                                          </p:val>
                                        </p:tav>
                                      </p:tavLst>
                                    </p:anim>
                                    <p:anim calcmode="lin" valueType="num">
                                      <p:cBhvr>
                                        <p:cTn id="8" dur="1000" fill="hold"/>
                                        <p:tgtEl>
                                          <p:spTgt spid="191493"/>
                                        </p:tgtEl>
                                        <p:attrNameLst>
                                          <p:attrName>ppt_h</p:attrName>
                                        </p:attrNameLst>
                                      </p:cBhvr>
                                      <p:tavLst>
                                        <p:tav tm="0">
                                          <p:val>
                                            <p:fltVal val="0"/>
                                          </p:val>
                                        </p:tav>
                                        <p:tav tm="100000">
                                          <p:val>
                                            <p:strVal val="#ppt_h"/>
                                          </p:val>
                                        </p:tav>
                                      </p:tavLst>
                                    </p:anim>
                                    <p:anim calcmode="lin" valueType="num">
                                      <p:cBhvr>
                                        <p:cTn id="9" dur="1000" fill="hold"/>
                                        <p:tgtEl>
                                          <p:spTgt spid="191493"/>
                                        </p:tgtEl>
                                        <p:attrNameLst>
                                          <p:attrName>style.rotation</p:attrName>
                                        </p:attrNameLst>
                                      </p:cBhvr>
                                      <p:tavLst>
                                        <p:tav tm="0">
                                          <p:val>
                                            <p:fltVal val="90"/>
                                          </p:val>
                                        </p:tav>
                                        <p:tav tm="100000">
                                          <p:val>
                                            <p:fltVal val="0"/>
                                          </p:val>
                                        </p:tav>
                                      </p:tavLst>
                                    </p:anim>
                                    <p:animEffect transition="in" filter="fade">
                                      <p:cBhvr>
                                        <p:cTn id="10" dur="1000"/>
                                        <p:tgtEl>
                                          <p:spTgt spid="191493"/>
                                        </p:tgtEl>
                                      </p:cBhvr>
                                    </p:animEffect>
                                  </p:childTnLst>
                                </p:cTn>
                              </p:par>
                              <p:par>
                                <p:cTn id="11" presetID="14" presetClass="entr" presetSubtype="10" fill="hold" grpId="0" nodeType="withEffect" nodePh="1">
                                  <p:stCondLst>
                                    <p:cond delay="0"/>
                                  </p:stCondLst>
                                  <p:endCondLst>
                                    <p:cond evt="begin" delay="0">
                                      <p:tn val="11"/>
                                    </p:cond>
                                  </p:endCondLst>
                                  <p:childTnLst>
                                    <p:set>
                                      <p:cBhvr>
                                        <p:cTn id="12" dur="1" fill="hold">
                                          <p:stCondLst>
                                            <p:cond delay="0"/>
                                          </p:stCondLst>
                                        </p:cTn>
                                        <p:tgtEl>
                                          <p:spTgt spid="191491">
                                            <p:txEl>
                                              <p:pRg st="0" end="0"/>
                                            </p:txEl>
                                          </p:spTgt>
                                        </p:tgtEl>
                                        <p:attrNameLst>
                                          <p:attrName>style.visibility</p:attrName>
                                        </p:attrNameLst>
                                      </p:cBhvr>
                                      <p:to>
                                        <p:strVal val="visible"/>
                                      </p:to>
                                    </p:set>
                                    <p:animEffect transition="in" filter="randombar(horizontal)">
                                      <p:cBhvr>
                                        <p:cTn id="13" dur="500"/>
                                        <p:tgtEl>
                                          <p:spTgt spid="191491">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91492"/>
                                        </p:tgtEl>
                                        <p:attrNameLst>
                                          <p:attrName>style.visibility</p:attrName>
                                        </p:attrNameLst>
                                      </p:cBhvr>
                                      <p:to>
                                        <p:strVal val="visible"/>
                                      </p:to>
                                    </p:set>
                                    <p:animEffect transition="in" filter="randombar(horizontal)">
                                      <p:cBhvr>
                                        <p:cTn id="16" dur="500"/>
                                        <p:tgtEl>
                                          <p:spTgt spid="191492"/>
                                        </p:tgtEl>
                                      </p:cBhvr>
                                    </p:animEffect>
                                  </p:childTnLst>
                                </p:cTn>
                              </p:par>
                              <p:par>
                                <p:cTn id="17" presetID="14" presetClass="entr" presetSubtype="10" fill="hold" nodeType="withEffect">
                                  <p:stCondLst>
                                    <p:cond delay="0"/>
                                  </p:stCondLst>
                                  <p:childTnLst>
                                    <p:set>
                                      <p:cBhvr>
                                        <p:cTn id="18" dur="1" fill="hold">
                                          <p:stCondLst>
                                            <p:cond delay="0"/>
                                          </p:stCondLst>
                                        </p:cTn>
                                        <p:tgtEl>
                                          <p:spTgt spid="191494"/>
                                        </p:tgtEl>
                                        <p:attrNameLst>
                                          <p:attrName>style.visibility</p:attrName>
                                        </p:attrNameLst>
                                      </p:cBhvr>
                                      <p:to>
                                        <p:strVal val="visible"/>
                                      </p:to>
                                    </p:set>
                                    <p:animEffect transition="in" filter="randombar(horizontal)">
                                      <p:cBhvr>
                                        <p:cTn id="19" dur="500"/>
                                        <p:tgtEl>
                                          <p:spTgt spid="191494"/>
                                        </p:tgtEl>
                                      </p:cBhvr>
                                    </p:animEffect>
                                  </p:childTnLst>
                                </p:cTn>
                              </p:par>
                              <p:par>
                                <p:cTn id="20" presetID="14" presetClass="entr" presetSubtype="10" fill="hold" nodeType="withEffect">
                                  <p:stCondLst>
                                    <p:cond delay="0"/>
                                  </p:stCondLst>
                                  <p:childTnLst>
                                    <p:set>
                                      <p:cBhvr>
                                        <p:cTn id="21" dur="1" fill="hold">
                                          <p:stCondLst>
                                            <p:cond delay="0"/>
                                          </p:stCondLst>
                                        </p:cTn>
                                        <p:tgtEl>
                                          <p:spTgt spid="191495"/>
                                        </p:tgtEl>
                                        <p:attrNameLst>
                                          <p:attrName>style.visibility</p:attrName>
                                        </p:attrNameLst>
                                      </p:cBhvr>
                                      <p:to>
                                        <p:strVal val="visible"/>
                                      </p:to>
                                    </p:set>
                                    <p:animEffect transition="in" filter="randombar(horizontal)">
                                      <p:cBhvr>
                                        <p:cTn id="22" dur="500"/>
                                        <p:tgtEl>
                                          <p:spTgt spid="191495"/>
                                        </p:tgtEl>
                                      </p:cBhvr>
                                    </p:animEffect>
                                  </p:childTnLst>
                                </p:cTn>
                              </p:par>
                              <p:par>
                                <p:cTn id="23" presetID="14" presetClass="entr" presetSubtype="10" fill="hold" nodeType="withEffect">
                                  <p:stCondLst>
                                    <p:cond delay="0"/>
                                  </p:stCondLst>
                                  <p:childTnLst>
                                    <p:set>
                                      <p:cBhvr>
                                        <p:cTn id="24" dur="1" fill="hold">
                                          <p:stCondLst>
                                            <p:cond delay="0"/>
                                          </p:stCondLst>
                                        </p:cTn>
                                        <p:tgtEl>
                                          <p:spTgt spid="191496"/>
                                        </p:tgtEl>
                                        <p:attrNameLst>
                                          <p:attrName>style.visibility</p:attrName>
                                        </p:attrNameLst>
                                      </p:cBhvr>
                                      <p:to>
                                        <p:strVal val="visible"/>
                                      </p:to>
                                    </p:set>
                                    <p:animEffect transition="in" filter="randombar(horizontal)">
                                      <p:cBhvr>
                                        <p:cTn id="25" dur="500"/>
                                        <p:tgtEl>
                                          <p:spTgt spid="191496"/>
                                        </p:tgtEl>
                                      </p:cBhvr>
                                    </p:animEffect>
                                  </p:childTnLst>
                                </p:cTn>
                              </p:par>
                              <p:par>
                                <p:cTn id="26" presetID="14" presetClass="entr" presetSubtype="10" fill="hold" nodeType="withEffect">
                                  <p:stCondLst>
                                    <p:cond delay="0"/>
                                  </p:stCondLst>
                                  <p:childTnLst>
                                    <p:set>
                                      <p:cBhvr>
                                        <p:cTn id="27" dur="1" fill="hold">
                                          <p:stCondLst>
                                            <p:cond delay="0"/>
                                          </p:stCondLst>
                                        </p:cTn>
                                        <p:tgtEl>
                                          <p:spTgt spid="191497"/>
                                        </p:tgtEl>
                                        <p:attrNameLst>
                                          <p:attrName>style.visibility</p:attrName>
                                        </p:attrNameLst>
                                      </p:cBhvr>
                                      <p:to>
                                        <p:strVal val="visible"/>
                                      </p:to>
                                    </p:set>
                                    <p:animEffect transition="in" filter="randombar(horizontal)">
                                      <p:cBhvr>
                                        <p:cTn id="28" dur="500"/>
                                        <p:tgtEl>
                                          <p:spTgt spid="1914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1498"/>
                                        </p:tgtEl>
                                        <p:attrNameLst>
                                          <p:attrName>style.visibility</p:attrName>
                                        </p:attrNameLst>
                                      </p:cBhvr>
                                      <p:to>
                                        <p:strVal val="visible"/>
                                      </p:to>
                                    </p:set>
                                    <p:anim calcmode="lin" valueType="num">
                                      <p:cBhvr additive="base">
                                        <p:cTn id="33" dur="500" fill="hold"/>
                                        <p:tgtEl>
                                          <p:spTgt spid="191498"/>
                                        </p:tgtEl>
                                        <p:attrNameLst>
                                          <p:attrName>ppt_x</p:attrName>
                                        </p:attrNameLst>
                                      </p:cBhvr>
                                      <p:tavLst>
                                        <p:tav tm="0">
                                          <p:val>
                                            <p:strVal val="#ppt_x"/>
                                          </p:val>
                                        </p:tav>
                                        <p:tav tm="100000">
                                          <p:val>
                                            <p:strVal val="#ppt_x"/>
                                          </p:val>
                                        </p:tav>
                                      </p:tavLst>
                                    </p:anim>
                                    <p:anim calcmode="lin" valueType="num">
                                      <p:cBhvr additive="base">
                                        <p:cTn id="34" dur="500" fill="hold"/>
                                        <p:tgtEl>
                                          <p:spTgt spid="19149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1499"/>
                                        </p:tgtEl>
                                        <p:attrNameLst>
                                          <p:attrName>style.visibility</p:attrName>
                                        </p:attrNameLst>
                                      </p:cBhvr>
                                      <p:to>
                                        <p:strVal val="visible"/>
                                      </p:to>
                                    </p:set>
                                    <p:animEffect transition="in" filter="barn(inVertical)">
                                      <p:cBhvr>
                                        <p:cTn id="39" dur="500"/>
                                        <p:tgtEl>
                                          <p:spTgt spid="191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p:bldP spid="191493" grpId="0" animBg="1"/>
      <p:bldP spid="191498" grpId="0" animBg="1"/>
      <p:bldP spid="1914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tải xuốn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3240360"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532" y="332656"/>
            <a:ext cx="3980923"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istrato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50" y="3429000"/>
            <a:ext cx="329577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istrator\Desktop\tải xuống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39" y="3284984"/>
            <a:ext cx="3744415" cy="2376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596" y="2843854"/>
            <a:ext cx="3240360"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Khoai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mọc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mầm</a:t>
            </a:r>
            <a:endParaRPr lang="vi-VN" sz="2000" dirty="0">
              <a:latin typeface="Times New Roman" pitchFamily="18" charset="0"/>
              <a:cs typeface="Times New Roman" pitchFamily="18" charset="0"/>
            </a:endParaRPr>
          </a:p>
        </p:txBody>
      </p:sp>
      <p:sp>
        <p:nvSpPr>
          <p:cNvPr id="5" name="TextBox 4"/>
          <p:cNvSpPr txBox="1"/>
          <p:nvPr/>
        </p:nvSpPr>
        <p:spPr>
          <a:xfrm>
            <a:off x="5065813" y="2708920"/>
            <a:ext cx="3240360"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Quả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lê</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hỏng</a:t>
            </a:r>
            <a:endParaRPr lang="vi-VN" sz="2000" dirty="0">
              <a:latin typeface="Times New Roman" pitchFamily="18" charset="0"/>
              <a:cs typeface="Times New Roman" pitchFamily="18" charset="0"/>
            </a:endParaRPr>
          </a:p>
        </p:txBody>
      </p:sp>
      <p:sp>
        <p:nvSpPr>
          <p:cNvPr id="6" name="TextBox 5"/>
          <p:cNvSpPr txBox="1"/>
          <p:nvPr/>
        </p:nvSpPr>
        <p:spPr>
          <a:xfrm>
            <a:off x="871883" y="5874421"/>
            <a:ext cx="2520280"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Cá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để</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lâu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hỏng</a:t>
            </a:r>
            <a:endParaRPr lang="vi-VN" sz="2000" dirty="0">
              <a:latin typeface="Times New Roman" pitchFamily="18" charset="0"/>
              <a:cs typeface="Times New Roman" pitchFamily="18" charset="0"/>
            </a:endParaRPr>
          </a:p>
        </p:txBody>
      </p:sp>
      <p:sp>
        <p:nvSpPr>
          <p:cNvPr id="7" name="TextBox 6"/>
          <p:cNvSpPr txBox="1"/>
          <p:nvPr/>
        </p:nvSpPr>
        <p:spPr>
          <a:xfrm>
            <a:off x="5652118" y="5769770"/>
            <a:ext cx="2304256"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Bông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hư</a:t>
            </a:r>
            <a:endParaRPr lang="vi-VN" sz="2000" dirty="0">
              <a:latin typeface="Times New Roman" pitchFamily="18" charset="0"/>
              <a:cs typeface="Times New Roman" pitchFamily="18" charset="0"/>
            </a:endParaRPr>
          </a:p>
        </p:txBody>
      </p:sp>
      <p:sp>
        <p:nvSpPr>
          <p:cNvPr id="2" name="TextBox 1"/>
          <p:cNvSpPr txBox="1"/>
          <p:nvPr/>
        </p:nvSpPr>
        <p:spPr>
          <a:xfrm>
            <a:off x="2769585" y="6274531"/>
            <a:ext cx="3698169"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H1.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ăn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hỏng</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190846866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041"/>
          <p:cNvPicPr/>
          <p:nvPr/>
        </p:nvPicPr>
        <p:blipFill>
          <a:blip r:embed="rId2"/>
          <a:stretch/>
        </p:blipFill>
        <p:spPr>
          <a:xfrm>
            <a:off x="1187624" y="1484783"/>
            <a:ext cx="2376264" cy="2504311"/>
          </a:xfrm>
          <a:prstGeom prst="rect">
            <a:avLst/>
          </a:prstGeom>
        </p:spPr>
      </p:pic>
      <p:pic>
        <p:nvPicPr>
          <p:cNvPr id="5" name="Shape 2067"/>
          <p:cNvPicPr/>
          <p:nvPr/>
        </p:nvPicPr>
        <p:blipFill>
          <a:blip r:embed="rId3"/>
          <a:stretch/>
        </p:blipFill>
        <p:spPr>
          <a:xfrm>
            <a:off x="5340958" y="908720"/>
            <a:ext cx="2255377" cy="2736304"/>
          </a:xfrm>
          <a:prstGeom prst="rect">
            <a:avLst/>
          </a:prstGeom>
        </p:spPr>
      </p:pic>
      <p:sp>
        <p:nvSpPr>
          <p:cNvPr id="7" name="TextBox 6"/>
          <p:cNvSpPr txBox="1"/>
          <p:nvPr/>
        </p:nvSpPr>
        <p:spPr>
          <a:xfrm>
            <a:off x="5148064" y="3789040"/>
            <a:ext cx="2448271" cy="400110"/>
          </a:xfrm>
          <a:prstGeom prst="rect">
            <a:avLst/>
          </a:prstGeom>
          <a:noFill/>
        </p:spPr>
        <p:txBody>
          <a:bodyPr wrap="square" rtlCol="0">
            <a:spAutoFit/>
          </a:bodyPr>
          <a:lstStyle/>
          <a:p>
            <a:r>
              <a:rPr lang="en-US" sz="2000" b="1" dirty="0" err="1" smtClean="0">
                <a:latin typeface="Times New Roman" pitchFamily="18" charset="0"/>
                <a:cs typeface="Times New Roman" pitchFamily="18" charset="0"/>
              </a:rPr>
              <a:t>Mệt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mỏi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tiêu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chảy</a:t>
            </a:r>
            <a:endParaRPr lang="vi-VN" sz="2000" b="1" dirty="0">
              <a:latin typeface="Times New Roman" pitchFamily="18" charset="0"/>
              <a:cs typeface="Times New Roman" pitchFamily="18" charset="0"/>
            </a:endParaRPr>
          </a:p>
        </p:txBody>
      </p:sp>
      <p:sp>
        <p:nvSpPr>
          <p:cNvPr id="8" name="TextBox 7"/>
          <p:cNvSpPr txBox="1"/>
          <p:nvPr/>
        </p:nvSpPr>
        <p:spPr>
          <a:xfrm>
            <a:off x="1979711" y="4941168"/>
            <a:ext cx="5616623"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H2. </a:t>
            </a:r>
            <a:r>
              <a:rPr lang="en-US" sz="2000" b="1" dirty="0" err="1" smtClean="0">
                <a:latin typeface="Times New Roman" pitchFamily="18" charset="0"/>
                <a:cs typeface="Times New Roman" pitchFamily="18" charset="0"/>
              </a:rPr>
              <a:t>Tác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thực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phẩm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hư</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hỏng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ôi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thiu</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975604655"/>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tải xuống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374441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5056"/>
            <a:ext cx="3900683" cy="245313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istrator\Desktop\2017928084915_0 (Cus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24" y="3229450"/>
            <a:ext cx="3888432" cy="250380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istrator\Desktop\tải xuống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317932"/>
            <a:ext cx="3756667" cy="24153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2758237"/>
            <a:ext cx="3168352"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phẩm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bảo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lạnh</a:t>
            </a:r>
            <a:endParaRPr lang="vi-VN" sz="2000" dirty="0">
              <a:latin typeface="Times New Roman" pitchFamily="18" charset="0"/>
              <a:cs typeface="Times New Roman" pitchFamily="18" charset="0"/>
            </a:endParaRPr>
          </a:p>
        </p:txBody>
      </p:sp>
      <p:sp>
        <p:nvSpPr>
          <p:cNvPr id="5" name="TextBox 4"/>
          <p:cNvSpPr txBox="1"/>
          <p:nvPr/>
        </p:nvSpPr>
        <p:spPr>
          <a:xfrm>
            <a:off x="5370213" y="2765511"/>
            <a:ext cx="2592288"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Rau </a:t>
            </a:r>
            <a:r>
              <a:rPr lang="en-US" sz="2000" dirty="0" err="1" smtClean="0">
                <a:latin typeface="Times New Roman" pitchFamily="18" charset="0"/>
                <a:cs typeface="Times New Roman" pitchFamily="18" charset="0"/>
              </a:rPr>
              <a:t>củ</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bảo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lạnh</a:t>
            </a:r>
            <a:endParaRPr lang="vi-VN" sz="2000" dirty="0">
              <a:latin typeface="Times New Roman" pitchFamily="18" charset="0"/>
              <a:cs typeface="Times New Roman" pitchFamily="18" charset="0"/>
            </a:endParaRPr>
          </a:p>
        </p:txBody>
      </p:sp>
      <p:sp>
        <p:nvSpPr>
          <p:cNvPr id="6" name="TextBox 5"/>
          <p:cNvSpPr txBox="1"/>
          <p:nvPr/>
        </p:nvSpPr>
        <p:spPr>
          <a:xfrm>
            <a:off x="683568" y="6525344"/>
            <a:ext cx="3096344" cy="369332"/>
          </a:xfrm>
          <a:prstGeom prst="rect">
            <a:avLst/>
          </a:prstGeom>
          <a:noFill/>
        </p:spPr>
        <p:txBody>
          <a:bodyPr wrap="square" rtlCol="0">
            <a:spAutoFit/>
          </a:bodyPr>
          <a:lstStyle/>
          <a:p>
            <a:endParaRPr lang="vi-VN" dirty="0"/>
          </a:p>
        </p:txBody>
      </p:sp>
      <p:sp>
        <p:nvSpPr>
          <p:cNvPr id="7" name="TextBox 6"/>
          <p:cNvSpPr txBox="1"/>
          <p:nvPr/>
        </p:nvSpPr>
        <p:spPr>
          <a:xfrm>
            <a:off x="503548" y="5979571"/>
            <a:ext cx="3456384" cy="400110"/>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a:t>
            </a:r>
            <a:endParaRPr lang="vi-VN" sz="2000" dirty="0">
              <a:latin typeface="Times New Roman" pitchFamily="18" charset="0"/>
              <a:cs typeface="Times New Roman" pitchFamily="18" charset="0"/>
            </a:endParaRPr>
          </a:p>
        </p:txBody>
      </p:sp>
      <p:sp>
        <p:nvSpPr>
          <p:cNvPr id="8" name="TextBox 7"/>
          <p:cNvSpPr txBox="1"/>
          <p:nvPr/>
        </p:nvSpPr>
        <p:spPr>
          <a:xfrm>
            <a:off x="5370213" y="5869321"/>
            <a:ext cx="3501577" cy="400110"/>
          </a:xfrm>
          <a:prstGeom prst="rect">
            <a:avLst/>
          </a:prstGeom>
          <a:noFill/>
        </p:spPr>
        <p:txBody>
          <a:bodyPr wrap="square" rtlCol="0">
            <a:spAutoFit/>
          </a:bodyPr>
          <a:lstStyle/>
          <a:p>
            <a:pPr algn="ct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muối</a:t>
            </a:r>
            <a:endParaRPr lang="vi-VN" sz="2000" dirty="0">
              <a:latin typeface="Times New Roman" pitchFamily="18" charset="0"/>
              <a:cs typeface="Times New Roman" pitchFamily="18" charset="0"/>
            </a:endParaRPr>
          </a:p>
        </p:txBody>
      </p:sp>
      <p:sp>
        <p:nvSpPr>
          <p:cNvPr id="2" name="TextBox 1"/>
          <p:cNvSpPr txBox="1"/>
          <p:nvPr/>
        </p:nvSpPr>
        <p:spPr>
          <a:xfrm>
            <a:off x="2699792" y="6316499"/>
            <a:ext cx="4176463"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H3.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biện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pháp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bảo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quản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021610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588" y="3995738"/>
            <a:ext cx="3778324" cy="2071687"/>
          </a:xfrm>
          <a:prstGeom prst="rect">
            <a:avLst/>
          </a:prstGeom>
          <a:noFill/>
          <a:ln>
            <a:noFill/>
          </a:ln>
          <a:effectLst>
            <a:prstShdw prst="shdw17" dist="17961" dir="2700000">
              <a:schemeClr val="accent1">
                <a:gamma/>
                <a:shade val="60000"/>
                <a:invGamma/>
              </a:schemeClr>
            </a:prstShdw>
          </a:effectLst>
          <a:extLst/>
        </p:spPr>
      </p:pic>
      <p:sp>
        <p:nvSpPr>
          <p:cNvPr id="4" name="Rectangle 3"/>
          <p:cNvSpPr/>
          <p:nvPr/>
        </p:nvSpPr>
        <p:spPr>
          <a:xfrm>
            <a:off x="2507362" y="2198078"/>
            <a:ext cx="4511941" cy="80252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615"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BÀI </a:t>
            </a:r>
            <a:r>
              <a:rPr lang="en-US" sz="4615"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25: </a:t>
            </a:r>
            <a:r>
              <a:rPr lang="en-US" sz="4615"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VI KHUẨN</a:t>
            </a:r>
          </a:p>
        </p:txBody>
      </p:sp>
      <p:pic>
        <p:nvPicPr>
          <p:cNvPr id="10247" name="Picture 16" descr="FLY-AGARI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370263"/>
            <a:ext cx="762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02525" y="2960688"/>
            <a:ext cx="18065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4" descr="ico-fl-r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212138" y="820738"/>
            <a:ext cx="83978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5400" y="820738"/>
            <a:ext cx="1219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7"/>
          <a:srcRect/>
          <a:stretch>
            <a:fillRect/>
          </a:stretch>
        </p:blipFill>
        <p:spPr bwMode="auto">
          <a:xfrm>
            <a:off x="4427984" y="4030444"/>
            <a:ext cx="4465637" cy="2232025"/>
          </a:xfrm>
          <a:prstGeom prst="rect">
            <a:avLst/>
          </a:prstGeom>
          <a:noFill/>
          <a:ln>
            <a:noFill/>
          </a:ln>
          <a:effectLst>
            <a:prstShdw prst="shdw17" dist="17961" dir="2700000">
              <a:schemeClr val="accent1">
                <a:gamma/>
                <a:shade val="60000"/>
                <a:invGamma/>
              </a:schemeClr>
            </a:prstShdw>
          </a:effectLst>
          <a:extLst/>
        </p:spPr>
      </p:pic>
    </p:spTree>
    <p:extLst>
      <p:ext uri="{BB962C8B-B14F-4D97-AF65-F5344CB8AC3E}">
        <p14:creationId xmlns:p14="http://schemas.microsoft.com/office/powerpoint/2010/main" val="9723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084263"/>
            <a:ext cx="3043237"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475" y="1092200"/>
            <a:ext cx="2906713"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738" y="1135063"/>
            <a:ext cx="30130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75" y="3797300"/>
            <a:ext cx="2871788"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6738" y="3733800"/>
            <a:ext cx="30480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3000" y="3736975"/>
            <a:ext cx="29210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1248851896"/>
              </p:ext>
            </p:extLst>
          </p:nvPr>
        </p:nvGraphicFramePr>
        <p:xfrm>
          <a:off x="1691680" y="476672"/>
          <a:ext cx="6366470" cy="304800"/>
        </p:xfrm>
        <a:graphic>
          <a:graphicData uri="http://schemas.openxmlformats.org/drawingml/2006/table">
            <a:tbl>
              <a:tblPr>
                <a:tableStyleId>{5C22544A-7EE6-4342-B048-85BDC9FD1C3A}</a:tableStyleId>
              </a:tblPr>
              <a:tblGrid>
                <a:gridCol w="6366470"/>
              </a:tblGrid>
              <a:tr h="161925">
                <a:tc>
                  <a:txBody>
                    <a:bodyPr/>
                    <a:lstStyle/>
                    <a:p>
                      <a:pPr algn="l">
                        <a:spcAft>
                          <a:spcPts val="0"/>
                        </a:spcAft>
                      </a:pPr>
                      <a:r>
                        <a:rPr lang="vi-VN" sz="2000" dirty="0">
                          <a:effectLst/>
                        </a:rPr>
                        <a:t>Hình 32.1. Một số loại vi khuẩn gây bệnh ở người</a:t>
                      </a:r>
                      <a:endParaRPr lang="vi-VN" sz="2000" dirty="0">
                        <a:effectLst/>
                        <a:latin typeface="Arial"/>
                        <a:ea typeface="Arial"/>
                      </a:endParaRPr>
                    </a:p>
                  </a:txBody>
                  <a:tcPr marL="0" marR="0" marT="0" marB="0"/>
                </a:tc>
              </a:tr>
            </a:tbl>
          </a:graphicData>
        </a:graphic>
      </p:graphicFrame>
      <p:sp>
        <p:nvSpPr>
          <p:cNvPr id="3" name="Rectangle 1"/>
          <p:cNvSpPr>
            <a:spLocks noChangeArrowheads="1"/>
          </p:cNvSpPr>
          <p:nvPr/>
        </p:nvSpPr>
        <p:spPr bwMode="auto">
          <a:xfrm>
            <a:off x="3486150" y="3733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800" b="0" i="0" u="none" strike="noStrike" cap="none" normalizeH="0" baseline="0" smtClean="0">
                <a:ln>
                  <a:noFill/>
                </a:ln>
                <a:solidFill>
                  <a:schemeClr val="tx1"/>
                </a:solidFill>
                <a:effectLst/>
                <a:latin typeface="Arial" pitchFamily="34" charset="0"/>
                <a:cs typeface="Arial" pitchFamily="34" charset="0"/>
              </a:rPr>
              <a:t/>
            </a:r>
            <a:br>
              <a:rPr kumimoji="0" lang="vi-VN" sz="1800" b="0" i="0" u="none" strike="noStrike" cap="none" normalizeH="0" baseline="0" smtClean="0">
                <a:ln>
                  <a:noFill/>
                </a:ln>
                <a:solidFill>
                  <a:schemeClr val="tx1"/>
                </a:solidFill>
                <a:effectLst/>
                <a:latin typeface="Arial" pitchFamily="34" charset="0"/>
                <a:cs typeface="Arial" pitchFamily="34" charset="0"/>
              </a:rPr>
            </a:b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36763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circle(in)">
                                      <p:cBhvr>
                                        <p:cTn id="7" dur="1100"/>
                                        <p:tgtEl>
                                          <p:spTgt spid="45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wheel(1)">
                                      <p:cBhvr>
                                        <p:cTn id="12" dur="1100"/>
                                        <p:tgtEl>
                                          <p:spTgt spid="45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5060"/>
                                        </p:tgtEl>
                                        <p:attrNameLst>
                                          <p:attrName>style.visibility</p:attrName>
                                        </p:attrNameLst>
                                      </p:cBhvr>
                                      <p:to>
                                        <p:strVal val="visible"/>
                                      </p:to>
                                    </p:set>
                                    <p:animEffect transition="in" filter="barn(inVertical)">
                                      <p:cBhvr>
                                        <p:cTn id="17" dur="500"/>
                                        <p:tgtEl>
                                          <p:spTgt spid="450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childTnLst>
                                    <p:set>
                                      <p:cBhvr>
                                        <p:cTn id="21" dur="1" fill="hold">
                                          <p:stCondLst>
                                            <p:cond delay="0"/>
                                          </p:stCondLst>
                                        </p:cTn>
                                        <p:tgtEl>
                                          <p:spTgt spid="45061"/>
                                        </p:tgtEl>
                                        <p:attrNameLst>
                                          <p:attrName>style.visibility</p:attrName>
                                        </p:attrNameLst>
                                      </p:cBhvr>
                                      <p:to>
                                        <p:strVal val="visible"/>
                                      </p:to>
                                    </p:set>
                                    <p:anim calcmode="lin" valueType="num">
                                      <p:cBhvr>
                                        <p:cTn id="22" dur="1000" fill="hold"/>
                                        <p:tgtEl>
                                          <p:spTgt spid="45061"/>
                                        </p:tgtEl>
                                        <p:attrNameLst>
                                          <p:attrName>ppt_w</p:attrName>
                                        </p:attrNameLst>
                                      </p:cBhvr>
                                      <p:tavLst>
                                        <p:tav tm="0">
                                          <p:val>
                                            <p:fltVal val="0"/>
                                          </p:val>
                                        </p:tav>
                                        <p:tav tm="100000">
                                          <p:val>
                                            <p:strVal val="#ppt_w"/>
                                          </p:val>
                                        </p:tav>
                                      </p:tavLst>
                                    </p:anim>
                                    <p:anim calcmode="lin" valueType="num">
                                      <p:cBhvr>
                                        <p:cTn id="23" dur="1000" fill="hold"/>
                                        <p:tgtEl>
                                          <p:spTgt spid="45061"/>
                                        </p:tgtEl>
                                        <p:attrNameLst>
                                          <p:attrName>ppt_h</p:attrName>
                                        </p:attrNameLst>
                                      </p:cBhvr>
                                      <p:tavLst>
                                        <p:tav tm="0">
                                          <p:val>
                                            <p:fltVal val="0"/>
                                          </p:val>
                                        </p:tav>
                                        <p:tav tm="100000">
                                          <p:val>
                                            <p:strVal val="#ppt_h"/>
                                          </p:val>
                                        </p:tav>
                                      </p:tavLst>
                                    </p:anim>
                                    <p:anim calcmode="lin" valueType="num">
                                      <p:cBhvr>
                                        <p:cTn id="24" dur="1000" fill="hold"/>
                                        <p:tgtEl>
                                          <p:spTgt spid="45061"/>
                                        </p:tgtEl>
                                        <p:attrNameLst>
                                          <p:attrName>style.rotation</p:attrName>
                                        </p:attrNameLst>
                                      </p:cBhvr>
                                      <p:tavLst>
                                        <p:tav tm="0">
                                          <p:val>
                                            <p:fltVal val="90"/>
                                          </p:val>
                                        </p:tav>
                                        <p:tav tm="100000">
                                          <p:val>
                                            <p:fltVal val="0"/>
                                          </p:val>
                                        </p:tav>
                                      </p:tavLst>
                                    </p:anim>
                                    <p:animEffect transition="in" filter="fade">
                                      <p:cBhvr>
                                        <p:cTn id="25" dur="1000"/>
                                        <p:tgtEl>
                                          <p:spTgt spid="4506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45062"/>
                                        </p:tgtEl>
                                        <p:attrNameLst>
                                          <p:attrName>style.visibility</p:attrName>
                                        </p:attrNameLst>
                                      </p:cBhvr>
                                      <p:to>
                                        <p:strVal val="visible"/>
                                      </p:to>
                                    </p:set>
                                    <p:animEffect transition="in" filter="circle(in)">
                                      <p:cBhvr>
                                        <p:cTn id="30" dur="1100"/>
                                        <p:tgtEl>
                                          <p:spTgt spid="4506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45063"/>
                                        </p:tgtEl>
                                        <p:attrNameLst>
                                          <p:attrName>style.visibility</p:attrName>
                                        </p:attrNameLst>
                                      </p:cBhvr>
                                      <p:to>
                                        <p:strVal val="visible"/>
                                      </p:to>
                                    </p:set>
                                    <p:animEffect transition="in" filter="wheel(1)">
                                      <p:cBhvr>
                                        <p:cTn id="35" dur="11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28161330"/>
              </p:ext>
            </p:extLst>
          </p:nvPr>
        </p:nvGraphicFramePr>
        <p:xfrm>
          <a:off x="1151620" y="1700808"/>
          <a:ext cx="6336704" cy="4240275"/>
        </p:xfrm>
        <a:graphic>
          <a:graphicData uri="http://schemas.openxmlformats.org/drawingml/2006/table">
            <a:tbl>
              <a:tblPr firstRow="1" firstCol="1" bandRow="1">
                <a:tableStyleId>{21E4AEA4-8DFA-4A89-87EB-49C32662AFE0}</a:tableStyleId>
              </a:tblPr>
              <a:tblGrid>
                <a:gridCol w="1890748"/>
                <a:gridCol w="1349612"/>
                <a:gridCol w="1440160"/>
                <a:gridCol w="1656184"/>
              </a:tblGrid>
              <a:tr h="936104">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Vi </a:t>
                      </a:r>
                      <a:r>
                        <a:rPr lang="en-US" sz="2000" dirty="0" err="1">
                          <a:effectLst/>
                          <a:latin typeface="Times New Roman" pitchFamily="18" charset="0"/>
                          <a:cs typeface="Times New Roman" pitchFamily="18" charset="0"/>
                        </a:rPr>
                        <a:t>khuẩn</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en-US" sz="2000" dirty="0" err="1">
                          <a:effectLst/>
                          <a:latin typeface="Times New Roman" pitchFamily="18" charset="0"/>
                          <a:cs typeface="Times New Roman" pitchFamily="18" charset="0"/>
                        </a:rPr>
                        <a:t>Hình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dạng</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en-US" sz="2000">
                          <a:effectLst/>
                          <a:latin typeface="Times New Roman" pitchFamily="18" charset="0"/>
                          <a:cs typeface="Times New Roman" pitchFamily="18" charset="0"/>
                        </a:rPr>
                        <a:t>Môi trường sống</a:t>
                      </a:r>
                      <a:endParaRPr lang="vi-VN" sz="200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en-US" sz="2000" dirty="0" err="1">
                          <a:effectLst/>
                          <a:latin typeface="Times New Roman" pitchFamily="18" charset="0"/>
                          <a:cs typeface="Times New Roman" pitchFamily="18" charset="0"/>
                        </a:rPr>
                        <a:t>Phân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bô</a:t>
                      </a:r>
                      <a:r>
                        <a:rPr lang="en-US" sz="2000" dirty="0">
                          <a:effectLst/>
                          <a:latin typeface="Times New Roman" pitchFamily="18" charset="0"/>
                          <a:cs typeface="Times New Roman" pitchFamily="18" charset="0"/>
                        </a:rPr>
                        <a:t>́</a:t>
                      </a:r>
                      <a:endParaRPr lang="vi-VN" sz="2000" dirty="0">
                        <a:effectLst/>
                        <a:latin typeface="Times New Roman" pitchFamily="18" charset="0"/>
                        <a:ea typeface="Arial"/>
                        <a:cs typeface="Times New Roman" pitchFamily="18" charset="0"/>
                      </a:endParaRPr>
                    </a:p>
                  </a:txBody>
                  <a:tcPr marL="49641" marR="49641" marT="0" marB="0"/>
                </a:tc>
              </a:tr>
              <a:tr h="175881">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1.</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a:effectLst/>
                          <a:latin typeface="Times New Roman" pitchFamily="18" charset="0"/>
                          <a:cs typeface="Times New Roman" pitchFamily="18" charset="0"/>
                        </a:rPr>
                        <a:t> </a:t>
                      </a:r>
                      <a:endParaRPr lang="vi-VN" sz="2000">
                        <a:effectLst/>
                        <a:latin typeface="Times New Roman" pitchFamily="18" charset="0"/>
                        <a:ea typeface="Arial"/>
                        <a:cs typeface="Times New Roman" pitchFamily="18" charset="0"/>
                      </a:endParaRPr>
                    </a:p>
                  </a:txBody>
                  <a:tcPr marL="49641" marR="49641" marT="0" marB="0"/>
                </a:tc>
                <a:tc rowSpan="7">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r>
              <a:tr h="175881">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2.</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a:effectLst/>
                          <a:latin typeface="Times New Roman" pitchFamily="18" charset="0"/>
                          <a:cs typeface="Times New Roman" pitchFamily="18" charset="0"/>
                        </a:rPr>
                        <a:t> </a:t>
                      </a:r>
                      <a:endParaRPr lang="vi-VN" sz="200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175881">
                <a:tc>
                  <a:txBody>
                    <a:bodyPr/>
                    <a:lstStyle/>
                    <a:p>
                      <a:pPr algn="just">
                        <a:lnSpc>
                          <a:spcPct val="107000"/>
                        </a:lnSpc>
                        <a:spcBef>
                          <a:spcPts val="600"/>
                        </a:spcBef>
                        <a:spcAft>
                          <a:spcPts val="600"/>
                        </a:spcAft>
                      </a:pPr>
                      <a:r>
                        <a:rPr lang="en-US" sz="2000" i="1" dirty="0">
                          <a:effectLst/>
                          <a:latin typeface="Times New Roman" pitchFamily="18" charset="0"/>
                          <a:cs typeface="Times New Roman" pitchFamily="18" charset="0"/>
                        </a:rPr>
                        <a:t>3.</a:t>
                      </a:r>
                      <a:endParaRPr lang="vi-VN" sz="2000" i="1"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0">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4.</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159783">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5.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368947">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6.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1025363">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Nhận xét chung về hình dạng, phân bố và môi trường sống</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endParaRPr lang="vi-VN" sz="2000" dirty="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bl>
          </a:graphicData>
        </a:graphic>
      </p:graphicFrame>
      <p:sp>
        <p:nvSpPr>
          <p:cNvPr id="8" name="TextBox 7"/>
          <p:cNvSpPr txBox="1"/>
          <p:nvPr/>
        </p:nvSpPr>
        <p:spPr>
          <a:xfrm>
            <a:off x="1907704" y="980728"/>
            <a:ext cx="4824536"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PHIẾU HỌC TẬP SỐ 2</a:t>
            </a:r>
            <a:endParaRPr lang="vi-VN" dirty="0">
              <a:latin typeface="Times New Roman" pitchFamily="18" charset="0"/>
              <a:cs typeface="Times New Roman" pitchFamily="18" charset="0"/>
            </a:endParaRPr>
          </a:p>
        </p:txBody>
      </p:sp>
      <p:sp>
        <p:nvSpPr>
          <p:cNvPr id="2" name="TextBox 1"/>
          <p:cNvSpPr txBox="1"/>
          <p:nvPr/>
        </p:nvSpPr>
        <p:spPr>
          <a:xfrm>
            <a:off x="683568" y="404664"/>
            <a:ext cx="396044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 </a:t>
            </a:r>
            <a:r>
              <a:rPr lang="vi-VN" sz="2000" b="1" dirty="0" smtClean="0">
                <a:latin typeface="Times New Roman" pitchFamily="18" charset="0"/>
                <a:cs typeface="Times New Roman" pitchFamily="18" charset="0"/>
              </a:rPr>
              <a:t>ĐẶC ĐIỂM CỦA VI KHUẨN</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598632242"/>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10452913"/>
              </p:ext>
            </p:extLst>
          </p:nvPr>
        </p:nvGraphicFramePr>
        <p:xfrm>
          <a:off x="539552" y="908720"/>
          <a:ext cx="7992887" cy="4287230"/>
        </p:xfrm>
        <a:graphic>
          <a:graphicData uri="http://schemas.openxmlformats.org/drawingml/2006/table">
            <a:tbl>
              <a:tblPr firstRow="1" firstCol="1" bandRow="1">
                <a:tableStyleId>{21E4AEA4-8DFA-4A89-87EB-49C32662AFE0}</a:tableStyleId>
              </a:tblPr>
              <a:tblGrid>
                <a:gridCol w="2520280"/>
                <a:gridCol w="1728192"/>
                <a:gridCol w="1800200"/>
                <a:gridCol w="1944215"/>
              </a:tblGrid>
              <a:tr h="936104">
                <a:tc>
                  <a:txBody>
                    <a:bodyPr/>
                    <a:lstStyle/>
                    <a:p>
                      <a:pPr algn="ctr">
                        <a:lnSpc>
                          <a:spcPct val="107000"/>
                        </a:lnSpc>
                        <a:spcBef>
                          <a:spcPts val="600"/>
                        </a:spcBef>
                        <a:spcAft>
                          <a:spcPts val="600"/>
                        </a:spcAft>
                      </a:pPr>
                      <a:r>
                        <a:rPr lang="en-US" sz="2000" dirty="0">
                          <a:effectLst/>
                          <a:latin typeface="Times New Roman" pitchFamily="18" charset="0"/>
                          <a:cs typeface="Times New Roman" pitchFamily="18" charset="0"/>
                        </a:rPr>
                        <a:t>Vi </a:t>
                      </a:r>
                      <a:r>
                        <a:rPr lang="en-US" sz="2000" dirty="0" err="1">
                          <a:effectLst/>
                          <a:latin typeface="Times New Roman" pitchFamily="18" charset="0"/>
                          <a:cs typeface="Times New Roman" pitchFamily="18" charset="0"/>
                        </a:rPr>
                        <a:t>khuẩn</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ctr">
                        <a:lnSpc>
                          <a:spcPct val="107000"/>
                        </a:lnSpc>
                        <a:spcBef>
                          <a:spcPts val="600"/>
                        </a:spcBef>
                        <a:spcAft>
                          <a:spcPts val="600"/>
                        </a:spcAft>
                      </a:pPr>
                      <a:r>
                        <a:rPr lang="en-US" sz="2000" dirty="0" err="1">
                          <a:effectLst/>
                          <a:latin typeface="Times New Roman" pitchFamily="18" charset="0"/>
                          <a:cs typeface="Times New Roman" pitchFamily="18" charset="0"/>
                        </a:rPr>
                        <a:t>Hình</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dạng</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ctr">
                        <a:lnSpc>
                          <a:spcPct val="107000"/>
                        </a:lnSpc>
                        <a:spcBef>
                          <a:spcPts val="600"/>
                        </a:spcBef>
                        <a:spcAft>
                          <a:spcPts val="600"/>
                        </a:spcAft>
                      </a:pPr>
                      <a:r>
                        <a:rPr lang="en-US" sz="2000" dirty="0" err="1" smtClean="0">
                          <a:effectLst/>
                          <a:latin typeface="Times New Roman" pitchFamily="18" charset="0"/>
                          <a:cs typeface="Times New Roman" pitchFamily="18" charset="0"/>
                        </a:rPr>
                        <a:t>Môi</a:t>
                      </a:r>
                      <a:r>
                        <a:rPr lang="en-US" sz="2000" baseline="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trường</a:t>
                      </a:r>
                      <a:r>
                        <a:rPr lang="en-US" sz="2000" dirty="0" smtClean="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sống</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en-US" sz="2000" dirty="0" err="1">
                          <a:effectLst/>
                          <a:latin typeface="Times New Roman" pitchFamily="18" charset="0"/>
                          <a:cs typeface="Times New Roman" pitchFamily="18" charset="0"/>
                        </a:rPr>
                        <a:t>Phân</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bô</a:t>
                      </a:r>
                      <a:r>
                        <a:rPr lang="en-US" sz="2000" dirty="0">
                          <a:effectLst/>
                          <a:latin typeface="Times New Roman" pitchFamily="18" charset="0"/>
                          <a:cs typeface="Times New Roman" pitchFamily="18" charset="0"/>
                        </a:rPr>
                        <a:t>́</a:t>
                      </a:r>
                      <a:endParaRPr lang="vi-VN" sz="2000" dirty="0">
                        <a:effectLst/>
                        <a:latin typeface="Times New Roman" pitchFamily="18" charset="0"/>
                        <a:ea typeface="Arial"/>
                        <a:cs typeface="Times New Roman" pitchFamily="18" charset="0"/>
                      </a:endParaRPr>
                    </a:p>
                  </a:txBody>
                  <a:tcPr marL="49641" marR="49641" marT="0" marB="0"/>
                </a:tc>
              </a:tr>
              <a:tr h="175881">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1</a:t>
                      </a:r>
                      <a:r>
                        <a:rPr lang="en-US" sz="2000" dirty="0" smtClean="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Trực</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khuẩn</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lị</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Hình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que</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Cơ</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thể</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sinh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vật</a:t>
                      </a:r>
                      <a:endParaRPr lang="vi-VN" sz="2000" dirty="0">
                        <a:effectLst/>
                        <a:latin typeface="Times New Roman" pitchFamily="18" charset="0"/>
                        <a:ea typeface="Arial"/>
                        <a:cs typeface="Times New Roman" pitchFamily="18" charset="0"/>
                      </a:endParaRPr>
                    </a:p>
                  </a:txBody>
                  <a:tcPr marL="49641" marR="49641" marT="0" marB="0"/>
                </a:tc>
                <a:tc rowSpan="7">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kern="1200" dirty="0" smtClean="0">
                          <a:solidFill>
                            <a:schemeClr val="dk1"/>
                          </a:solidFill>
                          <a:effectLst/>
                          <a:latin typeface="+mj-lt"/>
                          <a:ea typeface="+mn-ea"/>
                          <a:cs typeface="+mn-cs"/>
                        </a:rPr>
                        <a:t>Ở</a:t>
                      </a:r>
                      <a:r>
                        <a:rPr lang="vi-VN" sz="2000" kern="1200" dirty="0" smtClean="0">
                          <a:solidFill>
                            <a:schemeClr val="dk1"/>
                          </a:solidFill>
                          <a:effectLst/>
                          <a:latin typeface="+mj-lt"/>
                          <a:ea typeface="+mn-ea"/>
                          <a:cs typeface="+mn-cs"/>
                        </a:rPr>
                        <a:t> các loại môi trường như đất, nước, không khí, cơ thể sinh vật, đồ dùng, thức ăn ôi thiu,... </a:t>
                      </a:r>
                      <a:endParaRPr lang="vi-VN" sz="2000" dirty="0">
                        <a:effectLst/>
                        <a:latin typeface="+mj-lt"/>
                        <a:ea typeface="Arial"/>
                        <a:cs typeface="Times New Roman" pitchFamily="18" charset="0"/>
                      </a:endParaRPr>
                    </a:p>
                  </a:txBody>
                  <a:tcPr marL="49641" marR="49641" marT="0" marB="0"/>
                </a:tc>
              </a:tr>
              <a:tr h="175881">
                <a:tc>
                  <a:txBody>
                    <a:bodyPr/>
                    <a:lstStyle/>
                    <a:p>
                      <a:pPr marL="0" marR="0" indent="0" algn="just" defTabSz="914400" rtl="0" eaLnBrk="1" fontAlgn="auto" latinLnBrk="0" hangingPunct="1">
                        <a:lnSpc>
                          <a:spcPct val="107000"/>
                        </a:lnSpc>
                        <a:spcBef>
                          <a:spcPts val="600"/>
                        </a:spcBef>
                        <a:spcAft>
                          <a:spcPts val="600"/>
                        </a:spcAft>
                        <a:buClrTx/>
                        <a:buSzTx/>
                        <a:buFontTx/>
                        <a:buNone/>
                        <a:tabLst/>
                        <a:defRPr/>
                      </a:pPr>
                      <a:r>
                        <a:rPr lang="en-US" sz="2000" dirty="0" smtClean="0">
                          <a:effectLst/>
                          <a:latin typeface="Times New Roman" pitchFamily="18" charset="0"/>
                          <a:cs typeface="Times New Roman" pitchFamily="18" charset="0"/>
                        </a:rPr>
                        <a:t>2.Trực </a:t>
                      </a:r>
                      <a:r>
                        <a:rPr lang="en-US" sz="2000" baseline="0" dirty="0" err="1" smtClean="0">
                          <a:effectLst/>
                          <a:latin typeface="Times New Roman" pitchFamily="18" charset="0"/>
                          <a:cs typeface="Times New Roman" pitchFamily="18" charset="0"/>
                        </a:rPr>
                        <a:t>khuẩn</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đường</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ruột</a:t>
                      </a:r>
                      <a:endParaRPr lang="vi-VN" sz="2000" dirty="0" smtClean="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Hình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que</a:t>
                      </a:r>
                      <a:endParaRPr lang="vi-VN" sz="2000" dirty="0">
                        <a:effectLst/>
                        <a:latin typeface="Times New Roman" pitchFamily="18" charset="0"/>
                        <a:ea typeface="Arial"/>
                        <a:cs typeface="Times New Roman" pitchFamily="18" charset="0"/>
                      </a:endParaRPr>
                    </a:p>
                  </a:txBody>
                  <a:tcPr marL="49641" marR="49641" marT="0" marB="0"/>
                </a:tc>
                <a:tc>
                  <a:txBody>
                    <a:bodyPr/>
                    <a:lstStyle/>
                    <a:p>
                      <a:pPr marL="0" marR="0" indent="0" algn="just" defTabSz="914400" rtl="0" eaLnBrk="1" fontAlgn="auto" latinLnBrk="0" hangingPunct="1">
                        <a:lnSpc>
                          <a:spcPct val="107000"/>
                        </a:lnSpc>
                        <a:spcBef>
                          <a:spcPts val="600"/>
                        </a:spcBef>
                        <a:spcAft>
                          <a:spcPts val="600"/>
                        </a:spcAft>
                        <a:buClrTx/>
                        <a:buSzTx/>
                        <a:buFontTx/>
                        <a:buNone/>
                        <a:tabLst/>
                        <a:defRPr/>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Cơ</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thể</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sinh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vật</a:t>
                      </a:r>
                      <a:endParaRPr lang="vi-VN" sz="2000" dirty="0" smtClean="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175881">
                <a:tc>
                  <a:txBody>
                    <a:bodyPr/>
                    <a:lstStyle/>
                    <a:p>
                      <a:pPr algn="just">
                        <a:lnSpc>
                          <a:spcPct val="107000"/>
                        </a:lnSpc>
                        <a:spcBef>
                          <a:spcPts val="600"/>
                        </a:spcBef>
                        <a:spcAft>
                          <a:spcPts val="600"/>
                        </a:spcAft>
                      </a:pPr>
                      <a:r>
                        <a:rPr lang="en-US" sz="2000" i="1" dirty="0">
                          <a:effectLst/>
                          <a:latin typeface="Times New Roman" pitchFamily="18" charset="0"/>
                          <a:cs typeface="Times New Roman" pitchFamily="18" charset="0"/>
                        </a:rPr>
                        <a:t>3</a:t>
                      </a:r>
                      <a:r>
                        <a:rPr lang="en-US" sz="2000" i="1" dirty="0" smtClean="0">
                          <a:effectLst/>
                          <a:latin typeface="Times New Roman" pitchFamily="18" charset="0"/>
                          <a:cs typeface="Times New Roman" pitchFamily="18" charset="0"/>
                        </a:rPr>
                        <a:t>. </a:t>
                      </a:r>
                      <a:r>
                        <a:rPr lang="en-US" sz="2000" i="0" dirty="0" err="1" smtClean="0">
                          <a:effectLst/>
                          <a:latin typeface="Times New Roman" pitchFamily="18" charset="0"/>
                          <a:cs typeface="Times New Roman" pitchFamily="18" charset="0"/>
                        </a:rPr>
                        <a:t>Tụ</a:t>
                      </a:r>
                      <a:r>
                        <a:rPr lang="en-US" sz="2000" i="0" baseline="0" dirty="0" smtClean="0">
                          <a:effectLst/>
                          <a:latin typeface="Times New Roman" pitchFamily="18" charset="0"/>
                          <a:cs typeface="Times New Roman" pitchFamily="18" charset="0"/>
                        </a:rPr>
                        <a:t> </a:t>
                      </a:r>
                      <a:r>
                        <a:rPr lang="en-US" sz="2000" i="0" baseline="0" dirty="0" err="1" smtClean="0">
                          <a:effectLst/>
                          <a:latin typeface="Times New Roman" pitchFamily="18" charset="0"/>
                          <a:cs typeface="Times New Roman" pitchFamily="18" charset="0"/>
                        </a:rPr>
                        <a:t>cầu</a:t>
                      </a:r>
                      <a:r>
                        <a:rPr lang="en-US" sz="2000" i="0" baseline="0" dirty="0" smtClean="0">
                          <a:effectLst/>
                          <a:latin typeface="Times New Roman" pitchFamily="18" charset="0"/>
                          <a:cs typeface="Times New Roman" pitchFamily="18" charset="0"/>
                        </a:rPr>
                        <a:t> </a:t>
                      </a:r>
                      <a:r>
                        <a:rPr lang="en-US" sz="2000" i="0" baseline="0" dirty="0" err="1" smtClean="0">
                          <a:effectLst/>
                          <a:latin typeface="Times New Roman" pitchFamily="18" charset="0"/>
                          <a:cs typeface="Times New Roman" pitchFamily="18" charset="0"/>
                        </a:rPr>
                        <a:t>khuẩn</a:t>
                      </a:r>
                      <a:endParaRPr lang="vi-VN" sz="2000" i="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Hình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cầu</a:t>
                      </a:r>
                      <a:endParaRPr lang="vi-VN" sz="2000" dirty="0">
                        <a:effectLst/>
                        <a:latin typeface="Times New Roman" pitchFamily="18" charset="0"/>
                        <a:ea typeface="Arial"/>
                        <a:cs typeface="Times New Roman" pitchFamily="18" charset="0"/>
                      </a:endParaRPr>
                    </a:p>
                  </a:txBody>
                  <a:tcPr marL="49641" marR="49641" marT="0" marB="0"/>
                </a:tc>
                <a:tc>
                  <a:txBody>
                    <a:bodyPr/>
                    <a:lstStyle/>
                    <a:p>
                      <a:pPr marL="0" marR="0" indent="0" algn="just" defTabSz="914400" rtl="0" eaLnBrk="1" fontAlgn="auto" latinLnBrk="0" hangingPunct="1">
                        <a:lnSpc>
                          <a:spcPct val="107000"/>
                        </a:lnSpc>
                        <a:spcBef>
                          <a:spcPts val="600"/>
                        </a:spcBef>
                        <a:spcAft>
                          <a:spcPts val="600"/>
                        </a:spcAft>
                        <a:buClrTx/>
                        <a:buSzTx/>
                        <a:buFontTx/>
                        <a:buNone/>
                        <a:tabLst/>
                        <a:defRPr/>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Cơ</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thể</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sinh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vật</a:t>
                      </a:r>
                      <a:endParaRPr lang="vi-VN" sz="2000" dirty="0" smtClean="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0">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4</a:t>
                      </a:r>
                      <a:r>
                        <a:rPr lang="en-US" sz="2000" dirty="0" smtClean="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Liên</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cầu</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khuẩn</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Hình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cầu</a:t>
                      </a:r>
                      <a:endParaRPr lang="vi-VN" sz="2000" dirty="0">
                        <a:effectLst/>
                        <a:latin typeface="Times New Roman" pitchFamily="18" charset="0"/>
                        <a:ea typeface="Arial"/>
                        <a:cs typeface="Times New Roman" pitchFamily="18" charset="0"/>
                      </a:endParaRPr>
                    </a:p>
                  </a:txBody>
                  <a:tcPr marL="49641" marR="49641" marT="0" marB="0"/>
                </a:tc>
                <a:tc>
                  <a:txBody>
                    <a:bodyPr/>
                    <a:lstStyle/>
                    <a:p>
                      <a:pPr marL="0" marR="0" indent="0" algn="just" defTabSz="914400" rtl="0" eaLnBrk="1" fontAlgn="auto" latinLnBrk="0" hangingPunct="1">
                        <a:lnSpc>
                          <a:spcPct val="107000"/>
                        </a:lnSpc>
                        <a:spcBef>
                          <a:spcPts val="600"/>
                        </a:spcBef>
                        <a:spcAft>
                          <a:spcPts val="600"/>
                        </a:spcAft>
                        <a:buClrTx/>
                        <a:buSzTx/>
                        <a:buFontTx/>
                        <a:buNone/>
                        <a:tabLst/>
                        <a:defRPr/>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Cơ</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thể</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sinh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vật</a:t>
                      </a:r>
                      <a:endParaRPr lang="vi-VN" sz="2000" dirty="0" smtClean="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159783">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5. </a:t>
                      </a:r>
                      <a:r>
                        <a:rPr lang="en-US" sz="2000" dirty="0" err="1" smtClean="0">
                          <a:effectLst/>
                          <a:latin typeface="Times New Roman" pitchFamily="18" charset="0"/>
                          <a:cs typeface="Times New Roman" pitchFamily="18" charset="0"/>
                        </a:rPr>
                        <a:t>Xoắn</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khuẩn</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Hình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xoắn</a:t>
                      </a:r>
                      <a:endParaRPr lang="vi-VN" sz="2000" dirty="0">
                        <a:effectLst/>
                        <a:latin typeface="Times New Roman" pitchFamily="18" charset="0"/>
                        <a:ea typeface="Arial"/>
                        <a:cs typeface="Times New Roman" pitchFamily="18" charset="0"/>
                      </a:endParaRPr>
                    </a:p>
                  </a:txBody>
                  <a:tcPr marL="49641" marR="49641" marT="0" marB="0"/>
                </a:tc>
                <a:tc>
                  <a:txBody>
                    <a:bodyPr/>
                    <a:lstStyle/>
                    <a:p>
                      <a:pPr marL="0" marR="0" indent="0" algn="just" defTabSz="914400" rtl="0" eaLnBrk="1" fontAlgn="auto" latinLnBrk="0" hangingPunct="1">
                        <a:lnSpc>
                          <a:spcPct val="107000"/>
                        </a:lnSpc>
                        <a:spcBef>
                          <a:spcPts val="600"/>
                        </a:spcBef>
                        <a:spcAft>
                          <a:spcPts val="600"/>
                        </a:spcAft>
                        <a:buClrTx/>
                        <a:buSzTx/>
                        <a:buFontTx/>
                        <a:buNone/>
                        <a:tabLst/>
                        <a:defRPr/>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Cơ</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thể</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sinh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vật</a:t>
                      </a:r>
                      <a:endParaRPr lang="vi-VN" sz="2000" dirty="0" smtClean="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368947">
                <a:tc>
                  <a:txBody>
                    <a:bodyPr/>
                    <a:lstStyle/>
                    <a:p>
                      <a:pPr algn="just">
                        <a:lnSpc>
                          <a:spcPct val="107000"/>
                        </a:lnSpc>
                        <a:spcBef>
                          <a:spcPts val="600"/>
                        </a:spcBef>
                        <a:spcAft>
                          <a:spcPts val="600"/>
                        </a:spcAft>
                      </a:pPr>
                      <a:r>
                        <a:rPr lang="en-US" sz="2000" dirty="0">
                          <a:effectLst/>
                          <a:latin typeface="Times New Roman" pitchFamily="18" charset="0"/>
                          <a:cs typeface="Times New Roman" pitchFamily="18" charset="0"/>
                        </a:rPr>
                        <a:t>6. </a:t>
                      </a:r>
                      <a:r>
                        <a:rPr lang="en-US" sz="2000" dirty="0" err="1" smtClean="0">
                          <a:effectLst/>
                          <a:latin typeface="Times New Roman" pitchFamily="18" charset="0"/>
                          <a:cs typeface="Times New Roman" pitchFamily="18" charset="0"/>
                        </a:rPr>
                        <a:t>Phấy</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khuẩn</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Hình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dấu</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phẩy</a:t>
                      </a:r>
                      <a:endParaRPr lang="vi-VN" sz="2000" dirty="0">
                        <a:effectLst/>
                        <a:latin typeface="Times New Roman" pitchFamily="18" charset="0"/>
                        <a:ea typeface="Arial"/>
                        <a:cs typeface="Times New Roman" pitchFamily="18" charset="0"/>
                      </a:endParaRPr>
                    </a:p>
                  </a:txBody>
                  <a:tcPr marL="49641" marR="49641" marT="0" marB="0"/>
                </a:tc>
                <a:tc>
                  <a:txBody>
                    <a:bodyPr/>
                    <a:lstStyle/>
                    <a:p>
                      <a:pPr marL="0" marR="0" indent="0" algn="just" defTabSz="914400" rtl="0" eaLnBrk="1" fontAlgn="auto" latinLnBrk="0" hangingPunct="1">
                        <a:lnSpc>
                          <a:spcPct val="107000"/>
                        </a:lnSpc>
                        <a:spcBef>
                          <a:spcPts val="600"/>
                        </a:spcBef>
                        <a:spcAft>
                          <a:spcPts val="600"/>
                        </a:spcAft>
                        <a:buClrTx/>
                        <a:buSzTx/>
                        <a:buFontTx/>
                        <a:buNone/>
                        <a:tabLst/>
                        <a:defRPr/>
                      </a:pPr>
                      <a:r>
                        <a:rPr lang="vi-VN"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Cơ</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thể</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sinh</a:t>
                      </a:r>
                      <a:r>
                        <a:rPr lang="en-US" sz="2000" baseline="0" dirty="0" smtClean="0">
                          <a:effectLst/>
                          <a:latin typeface="Times New Roman" pitchFamily="18" charset="0"/>
                          <a:cs typeface="Times New Roman" pitchFamily="18" charset="0"/>
                        </a:rPr>
                        <a:t> </a:t>
                      </a:r>
                      <a:r>
                        <a:rPr lang="en-US" sz="2000" baseline="0" dirty="0" err="1" smtClean="0">
                          <a:effectLst/>
                          <a:latin typeface="Times New Roman" pitchFamily="18" charset="0"/>
                          <a:cs typeface="Times New Roman" pitchFamily="18" charset="0"/>
                        </a:rPr>
                        <a:t>vật</a:t>
                      </a:r>
                      <a:endParaRPr lang="vi-VN" sz="2000" dirty="0" smtClean="0">
                        <a:effectLst/>
                        <a:latin typeface="Times New Roman" pitchFamily="18" charset="0"/>
                        <a:ea typeface="Arial"/>
                        <a:cs typeface="Times New Roman" pitchFamily="18" charset="0"/>
                      </a:endParaRPr>
                    </a:p>
                  </a:txBody>
                  <a:tcPr marL="49641" marR="49641" marT="0" marB="0"/>
                </a:tc>
                <a:tc vMerge="1">
                  <a:txBody>
                    <a:bodyPr/>
                    <a:lstStyle/>
                    <a:p>
                      <a:endParaRPr lang="vi-VN"/>
                    </a:p>
                  </a:txBody>
                  <a:tcPr/>
                </a:tc>
              </a:tr>
              <a:tr h="1025363">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Nhận xét chung về hình dạng, phân bố và môi trường sống</a:t>
                      </a:r>
                      <a:endParaRPr lang="vi-VN" sz="2000" dirty="0">
                        <a:effectLst/>
                        <a:latin typeface="Times New Roman" pitchFamily="18" charset="0"/>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vi-VN" sz="2000" kern="1200" dirty="0" smtClean="0">
                          <a:solidFill>
                            <a:schemeClr val="dk1"/>
                          </a:solidFill>
                          <a:effectLst/>
                          <a:latin typeface="+mj-lt"/>
                          <a:ea typeface="+mn-ea"/>
                          <a:cs typeface="+mn-cs"/>
                        </a:rPr>
                        <a:t>Vi khuẩn có nhiều hình dạng khác nhau</a:t>
                      </a:r>
                      <a:endParaRPr lang="vi-VN" sz="2000" dirty="0">
                        <a:effectLst/>
                        <a:latin typeface="+mj-lt"/>
                        <a:ea typeface="Arial"/>
                        <a:cs typeface="Times New Roman" pitchFamily="18" charset="0"/>
                      </a:endParaRPr>
                    </a:p>
                  </a:txBody>
                  <a:tcPr marL="49641" marR="49641" marT="0" marB="0"/>
                </a:tc>
                <a:tc>
                  <a:txBody>
                    <a:bodyPr/>
                    <a:lstStyle/>
                    <a:p>
                      <a:pPr algn="just">
                        <a:lnSpc>
                          <a:spcPct val="107000"/>
                        </a:lnSpc>
                        <a:spcBef>
                          <a:spcPts val="600"/>
                        </a:spcBef>
                        <a:spcAft>
                          <a:spcPts val="600"/>
                        </a:spcAft>
                      </a:pPr>
                      <a:r>
                        <a:rPr lang="vi-VN" sz="2000" dirty="0">
                          <a:effectLst/>
                          <a:latin typeface="Times New Roman" pitchFamily="18" charset="0"/>
                          <a:cs typeface="Times New Roman" pitchFamily="18" charset="0"/>
                        </a:rPr>
                        <a:t> </a:t>
                      </a:r>
                      <a:r>
                        <a:rPr lang="vi-VN" sz="2000" kern="1200" dirty="0" smtClean="0">
                          <a:solidFill>
                            <a:schemeClr val="dk1"/>
                          </a:solidFill>
                          <a:effectLst/>
                          <a:latin typeface="+mj-lt"/>
                          <a:ea typeface="+mn-ea"/>
                          <a:cs typeface="+mn-cs"/>
                        </a:rPr>
                        <a:t>Vi khuẩn có mặt ở khắp mọi nơi </a:t>
                      </a:r>
                      <a:endParaRPr lang="vi-VN" sz="2000" dirty="0">
                        <a:effectLst/>
                        <a:latin typeface="+mj-lt"/>
                        <a:ea typeface="Arial"/>
                        <a:cs typeface="Times New Roman" pitchFamily="18" charset="0"/>
                      </a:endParaRPr>
                    </a:p>
                  </a:txBody>
                  <a:tcPr marL="49641" marR="49641" marT="0" marB="0"/>
                </a:tc>
                <a:tc vMerge="1">
                  <a:txBody>
                    <a:bodyPr/>
                    <a:lstStyle/>
                    <a:p>
                      <a:endParaRPr lang="vi-VN"/>
                    </a:p>
                  </a:txBody>
                  <a:tcPr/>
                </a:tc>
              </a:tr>
            </a:tbl>
          </a:graphicData>
        </a:graphic>
      </p:graphicFrame>
      <p:sp>
        <p:nvSpPr>
          <p:cNvPr id="8" name="TextBox 7"/>
          <p:cNvSpPr txBox="1"/>
          <p:nvPr/>
        </p:nvSpPr>
        <p:spPr>
          <a:xfrm>
            <a:off x="1907704" y="329889"/>
            <a:ext cx="4824536" cy="369332"/>
          </a:xfrm>
          <a:prstGeom prst="rect">
            <a:avLst/>
          </a:prstGeom>
          <a:noFill/>
        </p:spPr>
        <p:txBody>
          <a:bodyPr wrap="square" rtlCol="0">
            <a:spAutoFit/>
          </a:bodyPr>
          <a:lstStyle/>
          <a:p>
            <a:pPr algn="ctr"/>
            <a:r>
              <a:rPr lang="en-US" b="1" dirty="0">
                <a:latin typeface="Times New Roman" pitchFamily="18" charset="0"/>
                <a:cs typeface="Times New Roman" pitchFamily="18" charset="0"/>
              </a:rPr>
              <a:t>PHIẾU HỌC TẬP SỐ 2</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4268773965"/>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1054</Words>
  <PresentationFormat>On-screen Show (4:3)</PresentationFormat>
  <Paragraphs>221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2021-07-24T05:38:47Z</dcterms:created>
  <dcterms:modified xsi:type="dcterms:W3CDTF">2021-07-29T03:40:57Z</dcterms:modified>
</cp:coreProperties>
</file>