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00" r:id="rId2"/>
    <p:sldId id="395" r:id="rId3"/>
    <p:sldId id="396" r:id="rId4"/>
    <p:sldId id="279" r:id="rId5"/>
    <p:sldId id="393" r:id="rId6"/>
    <p:sldId id="315" r:id="rId7"/>
    <p:sldId id="316" r:id="rId8"/>
    <p:sldId id="317" r:id="rId9"/>
    <p:sldId id="283" r:id="rId10"/>
    <p:sldId id="332" r:id="rId11"/>
    <p:sldId id="342" r:id="rId12"/>
    <p:sldId id="399" r:id="rId13"/>
    <p:sldId id="385" r:id="rId14"/>
    <p:sldId id="313" r:id="rId15"/>
    <p:sldId id="337" r:id="rId16"/>
    <p:sldId id="314" r:id="rId17"/>
    <p:sldId id="330" r:id="rId18"/>
    <p:sldId id="3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B2A5"/>
    <a:srgbClr val="7192A9"/>
    <a:srgbClr val="F7941E"/>
    <a:srgbClr val="00A9A5"/>
    <a:srgbClr val="008A80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2459" autoAdjust="0"/>
  </p:normalViewPr>
  <p:slideViewPr>
    <p:cSldViewPr snapToGrid="0" showGuides="1">
      <p:cViewPr varScale="1">
        <p:scale>
          <a:sx n="103" d="100"/>
          <a:sy n="103" d="100"/>
        </p:scale>
        <p:origin x="1074" y="108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Game link: https://www.baamboozle.com/game/283002</a:t>
            </a:r>
          </a:p>
          <a:p>
            <a:r>
              <a:rPr lang="en-US" smtClean="0"/>
              <a:t>Teacher can devide the class into 4 or</a:t>
            </a:r>
            <a:r>
              <a:rPr lang="en-US" baseline="0" smtClean="0"/>
              <a:t> 8 </a:t>
            </a:r>
            <a:r>
              <a:rPr lang="en-US" baseline="0" smtClean="0"/>
              <a:t>groups and let students choose numbers to answer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4" y="2472712"/>
            <a:ext cx="6026226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1289623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Look </a:t>
            </a:r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at the picture and answer the following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questions.</a:t>
            </a:r>
            <a:endParaRPr lang="en-US" sz="2800" b="1">
              <a:solidFill>
                <a:srgbClr val="231F20"/>
              </a:solidFill>
              <a:latin typeface="Calibri" panose="020F0502020204030204" pitchFamily="34" charset="0"/>
              <a:cs typeface="ChronicaPro-Bold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10250" y="1719295"/>
            <a:ext cx="6381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</a:t>
            </a:r>
            <a:r>
              <a:rPr lang="en-US" sz="36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3600" i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Viet Nam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1300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11978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What is the text mainly about?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A </a:t>
            </a:r>
            <a:r>
              <a:rPr lang="en-US" sz="3200"/>
              <a:t>local tradition.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 </a:t>
            </a:r>
            <a:r>
              <a:rPr lang="en-US" sz="3200"/>
              <a:t>family tradition. </a:t>
            </a:r>
            <a:endParaRPr lang="en-US" sz="3200" smtClean="0"/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 smtClean="0"/>
              <a:t> A </a:t>
            </a:r>
            <a:r>
              <a:rPr lang="en-US" sz="3200"/>
              <a:t>family tradition</a:t>
            </a:r>
            <a:r>
              <a:rPr lang="en-US" sz="3200" smtClean="0"/>
              <a:t>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To win the boat race, a team </a:t>
            </a:r>
            <a:r>
              <a:rPr lang="en-US" sz="3200" smtClean="0"/>
              <a:t>must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more quickly </a:t>
            </a:r>
            <a:r>
              <a:rPr lang="en-US" sz="3200" smtClean="0"/>
              <a:t>than the </a:t>
            </a:r>
            <a:r>
              <a:rPr lang="en-US" sz="3200"/>
              <a:t>other teams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the fastest and </a:t>
            </a:r>
            <a:r>
              <a:rPr lang="en-US" sz="3200" smtClean="0"/>
              <a:t>properly cook </a:t>
            </a:r>
            <a:r>
              <a:rPr lang="en-US" sz="3200"/>
              <a:t>the rice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2952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The phrase “</a:t>
            </a:r>
            <a:r>
              <a:rPr lang="en-US" sz="3200" b="1"/>
              <a:t>releases a duck</a:t>
            </a:r>
            <a:r>
              <a:rPr lang="en-US" sz="3200"/>
              <a:t>” in the </a:t>
            </a:r>
            <a:r>
              <a:rPr lang="en-US" sz="3200" smtClean="0"/>
              <a:t>text means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gives it freedom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catches it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/>
              <a:t> takes it </a:t>
            </a:r>
            <a:r>
              <a:rPr lang="en-US" sz="3200" smtClean="0"/>
              <a:t>home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Why is the festival important?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is exciting.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people win valuable prizes.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keeps some </a:t>
            </a:r>
            <a:r>
              <a:rPr lang="en-US" sz="3200" smtClean="0"/>
              <a:t>village traditions </a:t>
            </a:r>
            <a:r>
              <a:rPr lang="en-US" sz="3200"/>
              <a:t>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3102491" y="1659495"/>
            <a:ext cx="4844681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803" y="1286274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720791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469787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480777" y="2499743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food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25021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100352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1888" y="120299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73" y="1100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21" y="3331028"/>
            <a:ext cx="5319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231F20"/>
                </a:solidFill>
              </a:rPr>
              <a:t>Nick</a:t>
            </a:r>
            <a:r>
              <a:rPr lang="en-US" sz="2400">
                <a:solidFill>
                  <a:srgbClr val="231F20"/>
                </a:solidFill>
              </a:rPr>
              <a:t>: (4)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the birthday person </a:t>
            </a:r>
            <a:r>
              <a:rPr lang="en-US" sz="2400" smtClean="0">
                <a:solidFill>
                  <a:srgbClr val="231F20"/>
                </a:solidFill>
              </a:rPr>
              <a:t>opens the </a:t>
            </a:r>
            <a:r>
              <a:rPr lang="en-US" sz="2400">
                <a:solidFill>
                  <a:srgbClr val="231F20"/>
                </a:solidFill>
              </a:rPr>
              <a:t>gifts. and everyone has some </a:t>
            </a:r>
            <a:r>
              <a:rPr lang="en-US" sz="2400" smtClean="0">
                <a:solidFill>
                  <a:srgbClr val="231F20"/>
                </a:solidFill>
              </a:rPr>
              <a:t>good food</a:t>
            </a:r>
            <a:r>
              <a:rPr lang="en-US" sz="2400">
                <a:solidFill>
                  <a:srgbClr val="231F20"/>
                </a:solidFill>
              </a:rPr>
              <a:t>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(5)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</a:t>
            </a:r>
            <a:r>
              <a:rPr lang="en-US" sz="2400" smtClean="0">
                <a:solidFill>
                  <a:srgbClr val="231F20"/>
                </a:solidFill>
              </a:rPr>
              <a:t>Yes</a:t>
            </a:r>
            <a:r>
              <a:rPr lang="en-US" sz="2400">
                <a:solidFill>
                  <a:srgbClr val="231F20"/>
                </a:solidFill>
              </a:rPr>
              <a:t>, I always look forward to </a:t>
            </a:r>
            <a:r>
              <a:rPr lang="en-US" sz="2400" smtClean="0">
                <a:solidFill>
                  <a:srgbClr val="231F20"/>
                </a:solidFill>
              </a:rPr>
              <a:t>them. They </a:t>
            </a:r>
            <a:r>
              <a:rPr lang="en-US" sz="2400">
                <a:solidFill>
                  <a:srgbClr val="231F20"/>
                </a:solidFill>
              </a:rPr>
              <a:t>are a great time for family bonding.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229298"/>
            <a:ext cx="6584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(1)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I join birthday parties of all </a:t>
            </a:r>
            <a:r>
              <a:rPr lang="en-US" sz="2400" smtClean="0">
                <a:solidFill>
                  <a:srgbClr val="231F20"/>
                </a:solidFill>
              </a:rPr>
              <a:t>my family </a:t>
            </a:r>
            <a:r>
              <a:rPr lang="en-US" sz="2400">
                <a:solidFill>
                  <a:srgbClr val="231F20"/>
                </a:solidFill>
              </a:rPr>
              <a:t>members.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(2)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In a Vietnamese restaurant. </a:t>
            </a:r>
            <a:r>
              <a:rPr lang="en-US" sz="2400" smtClean="0">
                <a:solidFill>
                  <a:srgbClr val="231F20"/>
                </a:solidFill>
              </a:rPr>
              <a:t>But sometimes </a:t>
            </a:r>
            <a:r>
              <a:rPr lang="en-US" sz="2400">
                <a:solidFill>
                  <a:srgbClr val="231F20"/>
                </a:solidFill>
              </a:rPr>
              <a:t>we break with tradition </a:t>
            </a:r>
            <a:r>
              <a:rPr lang="en-US" sz="2400" smtClean="0">
                <a:solidFill>
                  <a:srgbClr val="231F20"/>
                </a:solidFill>
              </a:rPr>
              <a:t>by going </a:t>
            </a:r>
            <a:r>
              <a:rPr lang="en-US" sz="2400">
                <a:solidFill>
                  <a:srgbClr val="231F20"/>
                </a:solidFill>
              </a:rPr>
              <a:t>to a Western one.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(3)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Everyone in my family</a:t>
            </a:r>
            <a:r>
              <a:rPr lang="en-US" sz="2400" smtClean="0">
                <a:solidFill>
                  <a:srgbClr val="231F20"/>
                </a:solidFill>
              </a:rPr>
              <a:t>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567" y="1602925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2.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3.</a:t>
            </a:r>
            <a:r>
              <a:rPr lang="en-US" sz="2800" b="1" smtClean="0">
                <a:solidFill>
                  <a:srgbClr val="00B0F0"/>
                </a:solidFill>
              </a:rPr>
              <a:t>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4.</a:t>
            </a:r>
            <a:r>
              <a:rPr lang="en-US" sz="2800" b="1" smtClean="0">
                <a:solidFill>
                  <a:srgbClr val="00B0F0"/>
                </a:solidFill>
              </a:rPr>
              <a:t>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5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942" y="1087967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945" y="119060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30" y="10879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025765" y="2221430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smtClean="0"/>
              <a:t>Now work in pairs. </a:t>
            </a:r>
            <a:br>
              <a:rPr lang="en-US" sz="2800" b="1" smtClean="0"/>
            </a:br>
            <a:r>
              <a:rPr lang="en-US" sz="2800" b="1" smtClean="0"/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924899" y="2308535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924899" y="3196673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924899" y="4076956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924899" y="4904454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924899" y="5776542"/>
            <a:ext cx="772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Yes, I do. Because I can celebrate </a:t>
            </a:r>
            <a:r>
              <a:rPr lang="en-US" sz="2800" b="1" smtClean="0">
                <a:solidFill>
                  <a:srgbClr val="00B2A5"/>
                </a:solidFill>
              </a:rPr>
              <a:t>it with </a:t>
            </a:r>
            <a:r>
              <a:rPr lang="en-US" sz="2800" b="1" smtClean="0">
                <a:solidFill>
                  <a:srgbClr val="00B2A5"/>
                </a:solidFill>
              </a:rPr>
              <a:t>my family.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79829" y="2474722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</a:t>
            </a:r>
            <a:r>
              <a:rPr lang="en-US" sz="36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village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</a:t>
            </a:r>
            <a:r>
              <a:rPr lang="en-US" sz="36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family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8790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78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35" y="2102078"/>
            <a:ext cx="887245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4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Asking </a:t>
            </a:r>
            <a:r>
              <a:rPr lang="en-US" smtClean="0">
                <a:solidFill>
                  <a:schemeClr val="tx1"/>
                </a:solidFill>
              </a:rPr>
              <a:t>questions</a:t>
            </a:r>
          </a:p>
          <a:p>
            <a:r>
              <a:rPr lang="en-US">
                <a:solidFill>
                  <a:schemeClr val="tx1"/>
                </a:solidFill>
              </a:rPr>
              <a:t>Option 2: Asking questions: Bamboozle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8613"/>
            <a:ext cx="5755112" cy="173868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Work in pairs. Look at the picture and answer questions.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Read the text. Choose the correct answer A, B, or C.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3: Read the text again. Complete the mind map about a family party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73412"/>
            <a:ext cx="5743692" cy="15648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pairs. Put the </a:t>
            </a:r>
            <a:r>
              <a:rPr lang="en-US" smtClean="0">
                <a:solidFill>
                  <a:schemeClr val="tx1"/>
                </a:solidFill>
              </a:rPr>
              <a:t>questions in </a:t>
            </a:r>
            <a:r>
              <a:rPr lang="en-US">
                <a:solidFill>
                  <a:schemeClr val="tx1"/>
                </a:solidFill>
              </a:rPr>
              <a:t>the correct blanks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tx1"/>
                </a:solidFill>
              </a:rPr>
              <a:t>make a complete dialogue. Then role-play it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Make notes about a normal family event that you take part in. </a:t>
            </a:r>
            <a:r>
              <a:rPr lang="en-US" smtClean="0">
                <a:solidFill>
                  <a:schemeClr val="tx1"/>
                </a:solidFill>
              </a:rPr>
              <a:t>Then make </a:t>
            </a:r>
            <a:r>
              <a:rPr lang="en-US">
                <a:solidFill>
                  <a:schemeClr val="tx1"/>
                </a:solidFill>
              </a:rPr>
              <a:t>a dialogue asking and answering about the event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0783" y="1506408"/>
            <a:ext cx="100437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Have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ever been to 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Do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like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describe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6821565" y="126896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0814" y="1629263"/>
            <a:ext cx="8190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Scan the QR code to play the </a:t>
            </a:r>
            <a:r>
              <a:rPr lang="en-US" sz="4000" b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game.</a:t>
            </a:r>
            <a:endParaRPr lang="en-US" sz="4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862714" y="149120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2" y="2667000"/>
            <a:ext cx="3654669" cy="365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release </a:t>
            </a:r>
            <a:r>
              <a:rPr lang="en-US" sz="6600"/>
              <a:t>(v)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thả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83708" y="1768423"/>
            <a:ext cx="2834005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322" y="4552087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thí sinh, </a:t>
            </a:r>
            <a:endParaRPr lang="en-US" sz="4800" smtClean="0"/>
          </a:p>
          <a:p>
            <a:pPr algn="ctr"/>
            <a:r>
              <a:rPr lang="en-US" sz="4800" smtClean="0"/>
              <a:t>người </a:t>
            </a:r>
            <a:r>
              <a:rPr lang="en-US" sz="4800"/>
              <a:t>thi đấu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430" y="3248243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14110" y="2082800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208" y="3248243"/>
            <a:ext cx="898728" cy="891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98" y="1363016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contestant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78539" y="1188654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/>
              <a:t>family bonding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5748" y="43868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sự </a:t>
            </a:r>
            <a:r>
              <a:rPr lang="en-US" sz="4800"/>
              <a:t>gắn kết tình cảm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1110" y="3114461"/>
            <a:ext cx="4975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ˈfæməli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8493" y="2778370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39" y="3178169"/>
            <a:ext cx="703580" cy="7035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29941"/>
              </p:ext>
            </p:extLst>
          </p:nvPr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thí sinh, người thi đấu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/ˈfæməli </a:t>
                      </a: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ˈbɒndɪŋ/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gia đình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669</Words>
  <PresentationFormat>Widescreen</PresentationFormat>
  <Paragraphs>148</Paragraphs>
  <Slides>18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Calibri (Body)</vt:lpstr>
      <vt:lpstr>ChronicaPro-Bold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2023-06-19T04:26:09Z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