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07" r:id="rId3"/>
    <p:sldId id="372" r:id="rId4"/>
    <p:sldId id="374" r:id="rId5"/>
    <p:sldId id="376" r:id="rId6"/>
    <p:sldId id="375" r:id="rId7"/>
    <p:sldId id="377" r:id="rId8"/>
    <p:sldId id="378" r:id="rId9"/>
    <p:sldId id="379" r:id="rId10"/>
    <p:sldId id="345" r:id="rId11"/>
    <p:sldId id="380" r:id="rId12"/>
    <p:sldId id="382" r:id="rId13"/>
    <p:sldId id="381" r:id="rId14"/>
    <p:sldId id="384" r:id="rId15"/>
    <p:sldId id="385" r:id="rId16"/>
  </p:sldIdLst>
  <p:sldSz cx="24384000" cy="13716000"/>
  <p:notesSz cx="6858000" cy="9144000"/>
  <p:custDataLst>
    <p:tags r:id="rId19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  <a:srgbClr val="FF0066"/>
    <a:srgbClr val="145F82"/>
    <a:srgbClr val="0000FF"/>
    <a:srgbClr val="0000CC"/>
    <a:srgbClr val="0066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10" autoAdjust="0"/>
    <p:restoredTop sz="94374" autoAdjust="0"/>
  </p:normalViewPr>
  <p:slideViewPr>
    <p:cSldViewPr>
      <p:cViewPr>
        <p:scale>
          <a:sx n="40" d="100"/>
          <a:sy n="40" d="100"/>
        </p:scale>
        <p:origin x="-486" y="3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png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13" Type="http://schemas.openxmlformats.org/officeDocument/2006/relationships/image" Target="../media/image124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12" Type="http://schemas.openxmlformats.org/officeDocument/2006/relationships/image" Target="../media/image123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11" Type="http://schemas.openxmlformats.org/officeDocument/2006/relationships/image" Target="../media/image122.wmf"/><Relationship Id="rId5" Type="http://schemas.openxmlformats.org/officeDocument/2006/relationships/image" Target="../media/image116.wmf"/><Relationship Id="rId10" Type="http://schemas.openxmlformats.org/officeDocument/2006/relationships/image" Target="../media/image121.wmf"/><Relationship Id="rId4" Type="http://schemas.openxmlformats.org/officeDocument/2006/relationships/image" Target="../media/image115.wmf"/><Relationship Id="rId9" Type="http://schemas.openxmlformats.org/officeDocument/2006/relationships/image" Target="../media/image120.wmf"/><Relationship Id="rId14" Type="http://schemas.openxmlformats.org/officeDocument/2006/relationships/image" Target="../media/image12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6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6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6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pPr/>
              <a:t>30/08/2021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/>
                </a:r>
                <a:r>
                  <a:rPr lang="en-US" dirty="0" err="1"/>
                  <a:t>dùng</a:t>
                </a:r>
                <a:r>
                  <a:rPr lang="en-US" dirty="0"/>
                  <a:t/>
                </a:r>
                <a:r>
                  <a:rPr lang="en-US" dirty="0" err="1"/>
                  <a:t>đồng</a:t>
                </a:r>
                <a:r>
                  <a:rPr lang="en-US" dirty="0"/>
                  <a:t/>
                </a:r>
                <a:r>
                  <a:rPr lang="en-US" dirty="0" err="1"/>
                  <a:t>nhất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/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/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19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tử</a:t>
                </a:r>
                <a:r>
                  <a:rPr lang="en-US" dirty="0"/>
                  <a:t/>
                </a:r>
                <a:r>
                  <a:rPr lang="en-US" dirty="0" err="1"/>
                  <a:t>mẫu</a:t>
                </a:r>
                <a:r>
                  <a:rPr lang="en-US" dirty="0"/>
                  <a:t/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/>
                </a:r>
                <a:r>
                  <a:rPr lang="en-US" dirty="0" err="1"/>
                  <a:t>theo</a:t>
                </a:r>
                <a:r>
                  <a:rPr lang="en-US" dirty="0"/>
                  <a:t/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/>
                </a:r>
                <a:r>
                  <a:rPr lang="en-US" dirty="0" err="1"/>
                  <a:t>nhận</a:t>
                </a:r>
                <a:r>
                  <a:rPr lang="en-US" dirty="0"/>
                  <a:t/>
                </a:r>
                <a:r>
                  <a:rPr lang="en-US" dirty="0" err="1"/>
                  <a:t>xét</a:t>
                </a:r>
                <a:r>
                  <a:rPr lang="en-US" dirty="0"/>
                  <a:t/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/>
                </a:r>
                <a:r>
                  <a:rPr lang="en-US" dirty="0" err="1"/>
                  <a:t>thay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/>
                </a:r>
                <a:r>
                  <a:rPr lang="en-US" dirty="0" err="1"/>
                  <a:t>sách</a:t>
                </a:r>
                <a:r>
                  <a:rPr lang="en-US" dirty="0"/>
                  <a:t/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/>
                </a:r>
                <a:r>
                  <a:rPr lang="en-US" dirty="0" err="1"/>
                  <a:t>phức</a:t>
                </a:r>
                <a:r>
                  <a:rPr lang="en-US" dirty="0"/>
                  <a:t/>
                </a:r>
                <a:r>
                  <a:rPr lang="en-US" dirty="0" err="1"/>
                  <a:t>nghịch</a:t>
                </a:r>
                <a:r>
                  <a:rPr lang="en-US" dirty="0"/>
                  <a:t/>
                </a:r>
                <a:r>
                  <a:rPr lang="en-US" dirty="0" err="1"/>
                  <a:t>đảo</a:t>
                </a:r>
                <a:r>
                  <a:rPr lang="en-US" dirty="0"/>
                  <a:t/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/>
                </a:r>
                <a:r>
                  <a:rPr lang="en-US" dirty="0" err="1"/>
                  <a:t>kí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là</a:t>
                </a:r>
                <a:r>
                  <a:rPr lang="en-US" dirty="0"/>
                  <a:t/>
                </a:r>
                <a:r>
                  <a:rPr lang="en-US" baseline="0" dirty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Nênđảolạitửmẫugiống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dễtheodõi</a:t>
                </a:r>
                <a:r>
                  <a:rPr lang="en-US" dirty="0"/>
                  <a:t>. </a:t>
                </a:r>
                <a:r>
                  <a:rPr lang="en-US" dirty="0" err="1"/>
                  <a:t>Chỗnhậnxétch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Phảithaylà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 err="1"/>
                  <a:t>sáchgiáo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Sốphứcnghịchđảokhông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ợckíhiệulà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2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/>
                </a:r>
                <a:r>
                  <a:rPr lang="en-US" dirty="0" err="1"/>
                  <a:t>dùng</a:t>
                </a:r>
                <a:r>
                  <a:rPr lang="en-US" dirty="0"/>
                  <a:t/>
                </a:r>
                <a:r>
                  <a:rPr lang="en-US" dirty="0" err="1"/>
                  <a:t>đồng</a:t>
                </a:r>
                <a:r>
                  <a:rPr lang="en-US" dirty="0"/>
                  <a:t/>
                </a:r>
                <a:r>
                  <a:rPr lang="en-US" dirty="0" err="1"/>
                  <a:t>nhất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/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/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19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/>
                </a:r>
                <a:r>
                  <a:rPr lang="en-US" dirty="0" err="1"/>
                  <a:t>dùng</a:t>
                </a:r>
                <a:r>
                  <a:rPr lang="en-US" dirty="0"/>
                  <a:t/>
                </a:r>
                <a:r>
                  <a:rPr lang="en-US" dirty="0" err="1"/>
                  <a:t>đồng</a:t>
                </a:r>
                <a:r>
                  <a:rPr lang="en-US" dirty="0"/>
                  <a:t/>
                </a:r>
                <a:r>
                  <a:rPr lang="en-US" dirty="0" err="1"/>
                  <a:t>nhất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/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/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194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/>
                </a:r>
                <a:r>
                  <a:rPr lang="en-US" dirty="0" err="1"/>
                  <a:t>dùng</a:t>
                </a:r>
                <a:r>
                  <a:rPr lang="en-US" dirty="0"/>
                  <a:t/>
                </a:r>
                <a:r>
                  <a:rPr lang="en-US" dirty="0" err="1"/>
                  <a:t>đồng</a:t>
                </a:r>
                <a:r>
                  <a:rPr lang="en-US" dirty="0"/>
                  <a:t/>
                </a:r>
                <a:r>
                  <a:rPr lang="en-US" dirty="0" err="1"/>
                  <a:t>nhất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/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/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194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/>
                </a:r>
                <a:r>
                  <a:rPr lang="en-US" dirty="0" err="1"/>
                  <a:t>dùng</a:t>
                </a:r>
                <a:r>
                  <a:rPr lang="en-US" dirty="0"/>
                  <a:t/>
                </a:r>
                <a:r>
                  <a:rPr lang="en-US" dirty="0" err="1"/>
                  <a:t>đồng</a:t>
                </a:r>
                <a:r>
                  <a:rPr lang="en-US" dirty="0"/>
                  <a:t/>
                </a:r>
                <a:r>
                  <a:rPr lang="en-US" dirty="0" err="1"/>
                  <a:t>nhất</a:t>
                </a:r>
                <a:r>
                  <a:rPr lang="en-US" dirty="0"/>
                  <a:t/>
                </a:r>
                <a:r>
                  <a:rPr lang="en-US" dirty="0" err="1"/>
                  <a:t>từ</a:t>
                </a:r>
                <a:r>
                  <a:rPr lang="en-US" dirty="0"/>
                  <a:t/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/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/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/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/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19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1.bin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0.bin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79.bin"/><Relationship Id="rId9" Type="http://schemas.openxmlformats.org/officeDocument/2006/relationships/oleObject" Target="../embeddings/oleObject8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oleObject" Target="../embeddings/oleObject9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88.bin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oleObject" Target="../embeddings/oleObject10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Relationship Id="rId14" Type="http://schemas.openxmlformats.org/officeDocument/2006/relationships/oleObject" Target="../embeddings/oleObject10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oleObject" Target="../embeddings/oleObject11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13.bin"/><Relationship Id="rId12" Type="http://schemas.openxmlformats.org/officeDocument/2006/relationships/oleObject" Target="../embeddings/oleObject1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1.bin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oleObject" Target="../embeddings/oleObject129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23.bin"/><Relationship Id="rId12" Type="http://schemas.openxmlformats.org/officeDocument/2006/relationships/oleObject" Target="../embeddings/oleObject128.bin"/><Relationship Id="rId17" Type="http://schemas.openxmlformats.org/officeDocument/2006/relationships/oleObject" Target="../embeddings/oleObject133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3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3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Relationship Id="rId14" Type="http://schemas.openxmlformats.org/officeDocument/2006/relationships/oleObject" Target="../embeddings/oleObject13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885834" y="3719346"/>
            <a:ext cx="3300948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4800" b="1" dirty="0" smtClean="0">
                <a:solidFill>
                  <a:srgbClr val="135F82"/>
                </a:solidFill>
                <a:latin typeface="+mj-lt"/>
                <a:ea typeface="Tahoma" pitchFamily="34" charset="0"/>
                <a:cs typeface="Chu Van An" panose="02020603050405020304" pitchFamily="18" charset="0"/>
              </a:rPr>
              <a:t>GIẢI TÍCH</a:t>
            </a:r>
            <a:endParaRPr lang="en-US" sz="4800" b="1" dirty="0">
              <a:solidFill>
                <a:srgbClr val="135F82"/>
              </a:solidFill>
              <a:latin typeface="+mj-lt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4267200"/>
            <a:ext cx="18288000" cy="269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</a:t>
            </a:r>
            <a:r>
              <a:rPr lang="en-US" sz="60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vi-VN" sz="60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en-US" sz="60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</a:t>
            </a:r>
            <a:r>
              <a:rPr lang="vi-VN" sz="60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HÀM SỐ LŨY THỪA, HÀM SỐ MŨ VÀ HÀM SỐ LÔGARIT</a:t>
            </a:r>
            <a:endParaRPr lang="en-US" sz="6000" b="1" dirty="0">
              <a:solidFill>
                <a:srgbClr val="77624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itchFamily="18" charset="0"/>
                  <a:ea typeface="AvantGarde" pitchFamily="2" charset="0"/>
                  <a:cs typeface="Times New Roman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Times New Roman" pitchFamily="18" charset="0"/>
                  <a:ea typeface="AvantGarde" pitchFamily="2" charset="0"/>
                  <a:cs typeface="Times New Roman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Times New Roman" pitchFamily="18" charset="0"/>
                  <a:ea typeface="AvantGarde" pitchFamily="2" charset="0"/>
                  <a:cs typeface="Times New Roman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Times New Roman" pitchFamily="18" charset="0"/>
                <a:ea typeface="AvantGarde" pitchFamily="2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47" y="9832161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CŨ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8005270" y="7646473"/>
                  <a:ext cx="448771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247547" y="10720157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04733" y="7640053"/>
                  <a:ext cx="716957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8877036" y="7091767"/>
            <a:ext cx="7158863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1</a:t>
            </a:r>
            <a:r>
              <a:rPr lang="vi-VN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: </a:t>
            </a:r>
            <a:r>
              <a:rPr lang="vi-VN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LŨY THỪA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949924" y="9427858"/>
            <a:ext cx="19013083" cy="3678541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=""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8889698" y="8229600"/>
            <a:ext cx="7133536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 smtClean="0">
                <a:solidFill>
                  <a:srgbClr val="135F82"/>
                </a:solidFill>
                <a:latin typeface="+mj-lt"/>
                <a:ea typeface="AvantGarde-Demi" pitchFamily="18" charset="0"/>
                <a:cs typeface="AvantGarde-Demi" pitchFamily="18" charset="0"/>
              </a:rPr>
              <a:t>TIẾT 24: BÀI TẬP</a:t>
            </a:r>
            <a:endParaRPr lang="en-US" sz="6599" b="1" dirty="0">
              <a:solidFill>
                <a:srgbClr val="135F82"/>
              </a:solidFill>
              <a:latin typeface="+mj-lt"/>
              <a:ea typeface="AvantGarde-Demi" pitchFamily="18" charset="0"/>
              <a:cs typeface="AvantGarde-Demi" pitchFamily="18" charset="0"/>
            </a:endParaRPr>
          </a:p>
        </p:txBody>
      </p:sp>
      <p:grpSp>
        <p:nvGrpSpPr>
          <p:cNvPr id="43" name="Group 26"/>
          <p:cNvGrpSpPr/>
          <p:nvPr/>
        </p:nvGrpSpPr>
        <p:grpSpPr>
          <a:xfrm>
            <a:off x="4247547" y="11665811"/>
            <a:ext cx="17088453" cy="907189"/>
            <a:chOff x="7483861" y="7543801"/>
            <a:chExt cx="17012919" cy="907308"/>
          </a:xfrm>
        </p:grpSpPr>
        <p:sp>
          <p:nvSpPr>
            <p:cNvPr id="55" name="TextBox 54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6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57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60" name="Round Same Side Corner Rectangle 5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54" grpId="0" animBg="1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5124" y="3488945"/>
            <a:ext cx="23164801" cy="3521455"/>
            <a:chOff x="838199" y="1973759"/>
            <a:chExt cx="23164801" cy="3521455"/>
          </a:xfrm>
        </p:grpSpPr>
        <p:sp>
          <p:nvSpPr>
            <p:cNvPr id="3" name="TextBox 2"/>
            <p:cNvSpPr txBox="1"/>
            <p:nvPr/>
          </p:nvSpPr>
          <p:spPr>
            <a:xfrm>
              <a:off x="838199" y="1973759"/>
              <a:ext cx="1134155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1: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Mệnh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?  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371600" y="3305908"/>
              <a:ext cx="4876800" cy="2159179"/>
              <a:chOff x="1905000" y="3305908"/>
              <a:chExt cx="4876800" cy="215917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905000" y="4038600"/>
                <a:ext cx="646331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A.</a:t>
                </a:r>
                <a:endParaRPr lang="vi-VN" dirty="0"/>
              </a:p>
            </p:txBody>
          </p:sp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262189081"/>
                  </p:ext>
                </p:extLst>
              </p:nvPr>
            </p:nvGraphicFramePr>
            <p:xfrm>
              <a:off x="2755222" y="3305908"/>
              <a:ext cx="4026578" cy="2159179"/>
            </p:xfrm>
            <a:graphic>
              <a:graphicData uri="http://schemas.openxmlformats.org/presentationml/2006/ole">
                <p:oleObj spid="_x0000_s15626" name="Equation" r:id="rId4" imgW="876240" imgH="469800" progId="Equation.DSMT4">
                  <p:embed/>
                </p:oleObj>
              </a:graphicData>
            </a:graphic>
          </p:graphicFrame>
        </p:grpSp>
        <p:grpSp>
          <p:nvGrpSpPr>
            <p:cNvPr id="15" name="Group 14"/>
            <p:cNvGrpSpPr/>
            <p:nvPr/>
          </p:nvGrpSpPr>
          <p:grpSpPr>
            <a:xfrm>
              <a:off x="7315200" y="3270738"/>
              <a:ext cx="5241137" cy="2159179"/>
              <a:chOff x="8548689" y="3270738"/>
              <a:chExt cx="5241137" cy="2159179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8548689" y="4038599"/>
                <a:ext cx="623889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B.</a:t>
                </a:r>
                <a:endParaRPr lang="vi-VN" dirty="0"/>
              </a:p>
            </p:txBody>
          </p:sp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856902516"/>
                  </p:ext>
                </p:extLst>
              </p:nvPr>
            </p:nvGraphicFramePr>
            <p:xfrm>
              <a:off x="9296400" y="3270738"/>
              <a:ext cx="4493426" cy="2159179"/>
            </p:xfrm>
            <a:graphic>
              <a:graphicData uri="http://schemas.openxmlformats.org/presentationml/2006/ole">
                <p:oleObj spid="_x0000_s15627" name="Equation" r:id="rId5" imgW="977760" imgH="469800" progId="Equation.DSMT4">
                  <p:embed/>
                </p:oleObj>
              </a:graphicData>
            </a:graphic>
          </p:graphicFrame>
        </p:grpSp>
        <p:grpSp>
          <p:nvGrpSpPr>
            <p:cNvPr id="17" name="Group 16"/>
            <p:cNvGrpSpPr/>
            <p:nvPr/>
          </p:nvGrpSpPr>
          <p:grpSpPr>
            <a:xfrm>
              <a:off x="19278600" y="3336035"/>
              <a:ext cx="4724400" cy="2159179"/>
              <a:chOff x="6858000" y="8071141"/>
              <a:chExt cx="4724400" cy="2159179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858000" y="8839200"/>
                <a:ext cx="651012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D.</a:t>
                </a:r>
                <a:endParaRPr lang="vi-VN" dirty="0"/>
              </a:p>
            </p:txBody>
          </p: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179694880"/>
                  </p:ext>
                </p:extLst>
              </p:nvPr>
            </p:nvGraphicFramePr>
            <p:xfrm>
              <a:off x="7555822" y="8071141"/>
              <a:ext cx="4026578" cy="2159179"/>
            </p:xfrm>
            <a:graphic>
              <a:graphicData uri="http://schemas.openxmlformats.org/presentationml/2006/ole">
                <p:oleObj spid="_x0000_s15628" name="Equation" r:id="rId6" imgW="876240" imgH="469800" progId="Equation.DSMT4">
                  <p:embed/>
                </p:oleObj>
              </a:graphicData>
            </a:graphic>
          </p:graphicFrame>
        </p:grpSp>
        <p:grpSp>
          <p:nvGrpSpPr>
            <p:cNvPr id="16" name="Group 15"/>
            <p:cNvGrpSpPr/>
            <p:nvPr/>
          </p:nvGrpSpPr>
          <p:grpSpPr>
            <a:xfrm>
              <a:off x="13335000" y="3289144"/>
              <a:ext cx="4953000" cy="2159179"/>
              <a:chOff x="16383000" y="3260595"/>
              <a:chExt cx="4953000" cy="215917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6383000" y="4038600"/>
                <a:ext cx="61747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C.</a:t>
                </a:r>
                <a:endParaRPr lang="vi-VN" dirty="0"/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028582726"/>
                  </p:ext>
                </p:extLst>
              </p:nvPr>
            </p:nvGraphicFramePr>
            <p:xfrm>
              <a:off x="17134355" y="3260595"/>
              <a:ext cx="4201645" cy="2159179"/>
            </p:xfrm>
            <a:graphic>
              <a:graphicData uri="http://schemas.openxmlformats.org/presentationml/2006/ole">
                <p:oleObj spid="_x0000_s15629" name="Equation" r:id="rId7" imgW="914400" imgH="469800" progId="Equation.DSMT4">
                  <p:embed/>
                </p:oleObj>
              </a:graphicData>
            </a:graphic>
          </p:graphicFrame>
        </p:grpSp>
      </p:grpSp>
      <p:sp>
        <p:nvSpPr>
          <p:cNvPr id="18" name="Oval 17"/>
          <p:cNvSpPr/>
          <p:nvPr/>
        </p:nvSpPr>
        <p:spPr>
          <a:xfrm>
            <a:off x="12966342" y="5611978"/>
            <a:ext cx="693677" cy="68855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76" name="Group 75"/>
          <p:cNvGrpSpPr/>
          <p:nvPr/>
        </p:nvGrpSpPr>
        <p:grpSpPr>
          <a:xfrm>
            <a:off x="545124" y="8670545"/>
            <a:ext cx="22829838" cy="3597655"/>
            <a:chOff x="838199" y="1973759"/>
            <a:chExt cx="22829838" cy="3597655"/>
          </a:xfrm>
        </p:grpSpPr>
        <p:sp>
          <p:nvSpPr>
            <p:cNvPr id="79" name="TextBox 78"/>
            <p:cNvSpPr txBox="1"/>
            <p:nvPr/>
          </p:nvSpPr>
          <p:spPr>
            <a:xfrm>
              <a:off x="838199" y="1973759"/>
              <a:ext cx="1134155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2: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Mệnh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?  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1371600" y="3889405"/>
              <a:ext cx="4029294" cy="1072409"/>
              <a:chOff x="1905000" y="3889405"/>
              <a:chExt cx="4029294" cy="1072409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1905000" y="4207761"/>
                <a:ext cx="646331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A.</a:t>
                </a:r>
                <a:endParaRPr lang="vi-VN" dirty="0"/>
              </a:p>
            </p:txBody>
          </p:sp>
          <p:graphicFrame>
            <p:nvGraphicFramePr>
              <p:cNvPr id="91" name="Object 9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617092033"/>
                  </p:ext>
                </p:extLst>
              </p:nvPr>
            </p:nvGraphicFramePr>
            <p:xfrm>
              <a:off x="2551331" y="3889405"/>
              <a:ext cx="3382963" cy="992188"/>
            </p:xfrm>
            <a:graphic>
              <a:graphicData uri="http://schemas.openxmlformats.org/presentationml/2006/ole">
                <p:oleObj spid="_x0000_s15630" name="Equation" r:id="rId8" imgW="736560" imgH="215640" progId="Equation.DSMT4">
                  <p:embed/>
                </p:oleObj>
              </a:graphicData>
            </a:graphic>
          </p:graphicFrame>
        </p:grpSp>
        <p:grpSp>
          <p:nvGrpSpPr>
            <p:cNvPr id="81" name="Group 80"/>
            <p:cNvGrpSpPr/>
            <p:nvPr/>
          </p:nvGrpSpPr>
          <p:grpSpPr>
            <a:xfrm>
              <a:off x="7315199" y="3916872"/>
              <a:ext cx="3428999" cy="1062526"/>
              <a:chOff x="8548688" y="3916872"/>
              <a:chExt cx="3428999" cy="1062526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8548688" y="4225345"/>
                <a:ext cx="623889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B.</a:t>
                </a:r>
                <a:endParaRPr lang="vi-VN" dirty="0"/>
              </a:p>
            </p:txBody>
          </p:sp>
          <p:graphicFrame>
            <p:nvGraphicFramePr>
              <p:cNvPr id="89" name="Object 8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581949434"/>
                  </p:ext>
                </p:extLst>
              </p:nvPr>
            </p:nvGraphicFramePr>
            <p:xfrm>
              <a:off x="9234487" y="3916872"/>
              <a:ext cx="2743200" cy="992188"/>
            </p:xfrm>
            <a:graphic>
              <a:graphicData uri="http://schemas.openxmlformats.org/presentationml/2006/ole">
                <p:oleObj spid="_x0000_s15631" name="Equation" r:id="rId9" imgW="596880" imgH="215640" progId="Equation.DSMT4">
                  <p:embed/>
                </p:oleObj>
              </a:graphicData>
            </a:graphic>
          </p:graphicFrame>
        </p:grpSp>
        <p:grpSp>
          <p:nvGrpSpPr>
            <p:cNvPr id="82" name="Group 81"/>
            <p:cNvGrpSpPr/>
            <p:nvPr/>
          </p:nvGrpSpPr>
          <p:grpSpPr>
            <a:xfrm>
              <a:off x="18973799" y="3336214"/>
              <a:ext cx="4694238" cy="2159000"/>
              <a:chOff x="6553199" y="8071320"/>
              <a:chExt cx="4694238" cy="2159000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6553199" y="8956430"/>
                <a:ext cx="651012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D.</a:t>
                </a:r>
                <a:endParaRPr lang="vi-VN" dirty="0"/>
              </a:p>
            </p:txBody>
          </p:sp>
          <p:graphicFrame>
            <p:nvGraphicFramePr>
              <p:cNvPr id="87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587661538"/>
                  </p:ext>
                </p:extLst>
              </p:nvPr>
            </p:nvGraphicFramePr>
            <p:xfrm>
              <a:off x="7280274" y="8071320"/>
              <a:ext cx="3967163" cy="2159000"/>
            </p:xfrm>
            <a:graphic>
              <a:graphicData uri="http://schemas.openxmlformats.org/presentationml/2006/ole">
                <p:oleObj spid="_x0000_s15632" name="Equation" r:id="rId10" imgW="863280" imgH="469800" progId="Equation.DSMT4">
                  <p:embed/>
                </p:oleObj>
              </a:graphicData>
            </a:graphic>
          </p:graphicFrame>
        </p:grpSp>
        <p:grpSp>
          <p:nvGrpSpPr>
            <p:cNvPr id="83" name="Group 82"/>
            <p:cNvGrpSpPr/>
            <p:nvPr/>
          </p:nvGrpSpPr>
          <p:grpSpPr>
            <a:xfrm>
              <a:off x="12725399" y="3353676"/>
              <a:ext cx="5099050" cy="2217738"/>
              <a:chOff x="15773399" y="3325127"/>
              <a:chExt cx="5099050" cy="2217738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5773399" y="4202722"/>
                <a:ext cx="61747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C.</a:t>
                </a:r>
                <a:endParaRPr lang="vi-VN" dirty="0"/>
              </a:p>
            </p:txBody>
          </p:sp>
          <p:graphicFrame>
            <p:nvGraphicFramePr>
              <p:cNvPr id="85" name="Object 8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26220847"/>
                  </p:ext>
                </p:extLst>
              </p:nvPr>
            </p:nvGraphicFramePr>
            <p:xfrm>
              <a:off x="16378237" y="3325127"/>
              <a:ext cx="4494212" cy="2217738"/>
            </p:xfrm>
            <a:graphic>
              <a:graphicData uri="http://schemas.openxmlformats.org/presentationml/2006/ole">
                <p:oleObj spid="_x0000_s15633" name="Equation" r:id="rId11" imgW="977760" imgH="482400" progId="Equation.DSMT4">
                  <p:embed/>
                </p:oleObj>
              </a:graphicData>
            </a:graphic>
          </p:graphicFrame>
        </p:grpSp>
      </p:grpSp>
      <p:sp>
        <p:nvSpPr>
          <p:cNvPr id="20" name="Oval 19"/>
          <p:cNvSpPr/>
          <p:nvPr/>
        </p:nvSpPr>
        <p:spPr>
          <a:xfrm>
            <a:off x="18590297" y="10896600"/>
            <a:ext cx="706506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9" name="Group 26"/>
          <p:cNvGrpSpPr/>
          <p:nvPr/>
        </p:nvGrpSpPr>
        <p:grpSpPr>
          <a:xfrm>
            <a:off x="545124" y="1752600"/>
            <a:ext cx="17088453" cy="907189"/>
            <a:chOff x="7483861" y="7543801"/>
            <a:chExt cx="17012919" cy="907308"/>
          </a:xfrm>
        </p:grpSpPr>
        <p:sp>
          <p:nvSpPr>
            <p:cNvPr id="40" name="TextBox 39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1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2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4" name="Round Same Side Corner Rectangle 43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6211832" y="6321841"/>
            <a:ext cx="693677" cy="68855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7" name="Group 26"/>
          <p:cNvGrpSpPr/>
          <p:nvPr/>
        </p:nvGrpSpPr>
        <p:grpSpPr>
          <a:xfrm>
            <a:off x="545124" y="3759269"/>
            <a:ext cx="21400476" cy="3301062"/>
            <a:chOff x="545124" y="1649179"/>
            <a:chExt cx="21400476" cy="3301062"/>
          </a:xfrm>
        </p:grpSpPr>
        <p:sp>
          <p:nvSpPr>
            <p:cNvPr id="3" name="TextBox 2"/>
            <p:cNvSpPr txBox="1"/>
            <p:nvPr/>
          </p:nvSpPr>
          <p:spPr>
            <a:xfrm>
              <a:off x="545124" y="1943779"/>
              <a:ext cx="2140047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3: </a:t>
              </a:r>
              <a:r>
                <a:rPr lang="en-US" sz="4400" dirty="0" err="1" smtClean="0">
                  <a:latin typeface="Arial" panose="020B0604020202020204" pitchFamily="34" charset="0"/>
                </a:rPr>
                <a:t>Rút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gọn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biểu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thức</a:t>
              </a:r>
              <a:r>
                <a:rPr lang="en-US" sz="4400" dirty="0" smtClean="0">
                  <a:latin typeface="Arial" panose="020B0604020202020204" pitchFamily="34" charset="0"/>
                </a:rPr>
                <a:t>                                                                                  ta </a:t>
              </a:r>
              <a:r>
                <a:rPr lang="en-US" sz="4400" dirty="0" err="1" smtClean="0">
                  <a:latin typeface="Arial" panose="020B0604020202020204" pitchFamily="34" charset="0"/>
                </a:rPr>
                <a:t>được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smtClean="0">
                  <a:latin typeface="Arial" panose="020B0604020202020204" pitchFamily="34" charset="0"/>
                </a:rPr>
                <a:t>          </a:t>
              </a:r>
              <a:r>
                <a:rPr lang="en-US" sz="4400" dirty="0" err="1" smtClean="0">
                  <a:latin typeface="Arial" panose="020B0604020202020204" pitchFamily="34" charset="0"/>
                </a:rPr>
                <a:t>kết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quả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bằng</a:t>
              </a:r>
              <a:r>
                <a:rPr lang="en-US" sz="4400" dirty="0" smtClean="0">
                  <a:latin typeface="Arial" panose="020B0604020202020204" pitchFamily="34" charset="0"/>
                </a:rPr>
                <a:t>: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84741" y="4196188"/>
              <a:ext cx="6463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vi-VN" dirty="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59521448"/>
                </p:ext>
              </p:extLst>
            </p:nvPr>
          </p:nvGraphicFramePr>
          <p:xfrm>
            <a:off x="1676400" y="3986883"/>
            <a:ext cx="1925638" cy="876300"/>
          </p:xfrm>
          <a:graphic>
            <a:graphicData uri="http://schemas.openxmlformats.org/presentationml/2006/ole">
              <p:oleObj spid="_x0000_s16705" name="Equation" r:id="rId4" imgW="419040" imgH="190440" progId="Equation.DSMT4">
                <p:embed/>
              </p:oleObj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6295292" y="4186551"/>
              <a:ext cx="62388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vi-VN" dirty="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50959771"/>
                </p:ext>
              </p:extLst>
            </p:nvPr>
          </p:nvGraphicFramePr>
          <p:xfrm>
            <a:off x="7010400" y="3998850"/>
            <a:ext cx="2917825" cy="874713"/>
          </p:xfrm>
          <a:graphic>
            <a:graphicData uri="http://schemas.openxmlformats.org/presentationml/2006/ole">
              <p:oleObj spid="_x0000_s16706" name="Equation" r:id="rId5" imgW="634680" imgH="190440" progId="Equation.DSMT4">
                <p:embed/>
              </p:oleObj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19237570" y="4167898"/>
              <a:ext cx="65101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vi-VN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85190734"/>
                </p:ext>
              </p:extLst>
            </p:nvPr>
          </p:nvGraphicFramePr>
          <p:xfrm>
            <a:off x="19835445" y="3993600"/>
            <a:ext cx="1925638" cy="876300"/>
          </p:xfrm>
          <a:graphic>
            <a:graphicData uri="http://schemas.openxmlformats.org/presentationml/2006/ole">
              <p:oleObj spid="_x0000_s16707" name="Equation" r:id="rId6" imgW="419040" imgH="190440" progId="Equation.DSMT4">
                <p:embed/>
              </p:oleObj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2776693" y="4130953"/>
              <a:ext cx="61747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vi-VN" dirty="0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504595590"/>
                </p:ext>
              </p:extLst>
            </p:nvPr>
          </p:nvGraphicFramePr>
          <p:xfrm>
            <a:off x="13540154" y="3994454"/>
            <a:ext cx="3149600" cy="874713"/>
          </p:xfrm>
          <a:graphic>
            <a:graphicData uri="http://schemas.openxmlformats.org/presentationml/2006/ole">
              <p:oleObj spid="_x0000_s16708" name="Equation" r:id="rId7" imgW="685800" imgH="190440" progId="Equation.DSMT4">
                <p:embed/>
              </p:oleObj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88438907"/>
                </p:ext>
              </p:extLst>
            </p:nvPr>
          </p:nvGraphicFramePr>
          <p:xfrm>
            <a:off x="7095184" y="1649179"/>
            <a:ext cx="12488216" cy="1400548"/>
          </p:xfrm>
          <a:graphic>
            <a:graphicData uri="http://schemas.openxmlformats.org/presentationml/2006/ole">
              <p:oleObj spid="_x0000_s16709" name="Equation" r:id="rId8" imgW="2717640" imgH="304560" progId="Equation.DSMT4">
                <p:embed/>
              </p:oleObj>
            </a:graphicData>
          </a:graphic>
        </p:graphicFrame>
      </p:grpSp>
      <p:sp>
        <p:nvSpPr>
          <p:cNvPr id="20" name="Oval 19"/>
          <p:cNvSpPr/>
          <p:nvPr/>
        </p:nvSpPr>
        <p:spPr>
          <a:xfrm>
            <a:off x="12678508" y="11297652"/>
            <a:ext cx="706506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5" name="Group 24"/>
          <p:cNvGrpSpPr/>
          <p:nvPr/>
        </p:nvGrpSpPr>
        <p:grpSpPr>
          <a:xfrm>
            <a:off x="545124" y="8663290"/>
            <a:ext cx="20533213" cy="3376310"/>
            <a:chOff x="545124" y="6523892"/>
            <a:chExt cx="20533213" cy="3376310"/>
          </a:xfrm>
        </p:grpSpPr>
        <p:sp>
          <p:nvSpPr>
            <p:cNvPr id="79" name="TextBox 78"/>
            <p:cNvSpPr txBox="1"/>
            <p:nvPr/>
          </p:nvSpPr>
          <p:spPr>
            <a:xfrm>
              <a:off x="545124" y="6888637"/>
              <a:ext cx="1134155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4: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Rút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gọn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1078525" y="8803542"/>
              <a:ext cx="1893275" cy="1073150"/>
              <a:chOff x="1905000" y="3888664"/>
              <a:chExt cx="1893275" cy="1073150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1905000" y="4207761"/>
                <a:ext cx="646331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A.</a:t>
                </a:r>
                <a:endParaRPr lang="vi-VN" dirty="0"/>
              </a:p>
            </p:txBody>
          </p:sp>
          <p:graphicFrame>
            <p:nvGraphicFramePr>
              <p:cNvPr id="91" name="Object 9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817789892"/>
                  </p:ext>
                </p:extLst>
              </p:nvPr>
            </p:nvGraphicFramePr>
            <p:xfrm>
              <a:off x="2574313" y="3888664"/>
              <a:ext cx="1223962" cy="992188"/>
            </p:xfrm>
            <a:graphic>
              <a:graphicData uri="http://schemas.openxmlformats.org/presentationml/2006/ole">
                <p:oleObj spid="_x0000_s16710" name="Equation" r:id="rId9" imgW="266400" imgH="215640" progId="Equation.DSMT4">
                  <p:embed/>
                </p:oleObj>
              </a:graphicData>
            </a:graphic>
          </p:graphicFrame>
        </p:grpSp>
        <p:grpSp>
          <p:nvGrpSpPr>
            <p:cNvPr id="81" name="Group 80"/>
            <p:cNvGrpSpPr/>
            <p:nvPr/>
          </p:nvGrpSpPr>
          <p:grpSpPr>
            <a:xfrm>
              <a:off x="6260124" y="8832117"/>
              <a:ext cx="1740876" cy="1062159"/>
              <a:chOff x="7786688" y="3917239"/>
              <a:chExt cx="1740876" cy="1062159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7786688" y="4225345"/>
                <a:ext cx="623889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B.</a:t>
                </a:r>
                <a:endParaRPr lang="vi-VN" dirty="0"/>
              </a:p>
            </p:txBody>
          </p:sp>
          <p:graphicFrame>
            <p:nvGraphicFramePr>
              <p:cNvPr id="89" name="Object 8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699919957"/>
                  </p:ext>
                </p:extLst>
              </p:nvPr>
            </p:nvGraphicFramePr>
            <p:xfrm>
              <a:off x="8419489" y="3917239"/>
              <a:ext cx="1108075" cy="992188"/>
            </p:xfrm>
            <a:graphic>
              <a:graphicData uri="http://schemas.openxmlformats.org/presentationml/2006/ole">
                <p:oleObj spid="_x0000_s16711" name="Equation" r:id="rId10" imgW="241200" imgH="215640" progId="Equation.DSMT4">
                  <p:embed/>
                </p:oleObj>
              </a:graphicData>
            </a:graphic>
          </p:graphicFrame>
        </p:grpSp>
        <p:grpSp>
          <p:nvGrpSpPr>
            <p:cNvPr id="82" name="Group 81"/>
            <p:cNvGrpSpPr/>
            <p:nvPr/>
          </p:nvGrpSpPr>
          <p:grpSpPr>
            <a:xfrm>
              <a:off x="19219986" y="8481646"/>
              <a:ext cx="1858351" cy="1408609"/>
              <a:chOff x="7092461" y="8301874"/>
              <a:chExt cx="1858351" cy="1408609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7092461" y="8956430"/>
                <a:ext cx="651012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D.</a:t>
                </a:r>
                <a:endParaRPr lang="vi-VN" dirty="0"/>
              </a:p>
            </p:txBody>
          </p:sp>
          <p:graphicFrame>
            <p:nvGraphicFramePr>
              <p:cNvPr id="87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267723052"/>
                  </p:ext>
                </p:extLst>
              </p:nvPr>
            </p:nvGraphicFramePr>
            <p:xfrm>
              <a:off x="7842737" y="8301874"/>
              <a:ext cx="1108075" cy="1343025"/>
            </p:xfrm>
            <a:graphic>
              <a:graphicData uri="http://schemas.openxmlformats.org/presentationml/2006/ole">
                <p:oleObj spid="_x0000_s16712" name="Equation" r:id="rId11" imgW="241200" imgH="291960" progId="Equation.DSMT4">
                  <p:embed/>
                </p:oleObj>
              </a:graphicData>
            </a:graphic>
          </p:graphicFrame>
        </p:grpSp>
        <p:grpSp>
          <p:nvGrpSpPr>
            <p:cNvPr id="83" name="Group 82"/>
            <p:cNvGrpSpPr/>
            <p:nvPr/>
          </p:nvGrpSpPr>
          <p:grpSpPr>
            <a:xfrm>
              <a:off x="12772294" y="8881330"/>
              <a:ext cx="1740876" cy="1018872"/>
              <a:chOff x="16113369" y="3937903"/>
              <a:chExt cx="1740876" cy="1018872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6113369" y="4202722"/>
                <a:ext cx="61747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C.</a:t>
                </a:r>
                <a:endParaRPr lang="vi-VN" dirty="0"/>
              </a:p>
            </p:txBody>
          </p:sp>
          <p:graphicFrame>
            <p:nvGraphicFramePr>
              <p:cNvPr id="85" name="Object 8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360871661"/>
                  </p:ext>
                </p:extLst>
              </p:nvPr>
            </p:nvGraphicFramePr>
            <p:xfrm>
              <a:off x="16744582" y="3937903"/>
              <a:ext cx="1109663" cy="992187"/>
            </p:xfrm>
            <a:graphic>
              <a:graphicData uri="http://schemas.openxmlformats.org/presentationml/2006/ole">
                <p:oleObj spid="_x0000_s16713" name="Equation" r:id="rId12" imgW="241200" imgH="215640" progId="Equation.DSMT4">
                  <p:embed/>
                </p:oleObj>
              </a:graphicData>
            </a:graphic>
          </p:graphicFrame>
        </p:grp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61635666"/>
                </p:ext>
              </p:extLst>
            </p:nvPr>
          </p:nvGraphicFramePr>
          <p:xfrm>
            <a:off x="6638514" y="6523892"/>
            <a:ext cx="6010686" cy="1342193"/>
          </p:xfrm>
          <a:graphic>
            <a:graphicData uri="http://schemas.openxmlformats.org/presentationml/2006/ole">
              <p:oleObj spid="_x0000_s16714" name="Equation" r:id="rId13" imgW="1307880" imgH="291960" progId="Equation.DSMT4">
                <p:embed/>
              </p:oleObj>
            </a:graphicData>
          </a:graphic>
        </p:graphicFrame>
      </p:grpSp>
      <p:grpSp>
        <p:nvGrpSpPr>
          <p:cNvPr id="30" name="Group 26"/>
          <p:cNvGrpSpPr/>
          <p:nvPr/>
        </p:nvGrpSpPr>
        <p:grpSpPr>
          <a:xfrm>
            <a:off x="545124" y="1752600"/>
            <a:ext cx="17088453" cy="907189"/>
            <a:chOff x="7483861" y="7543801"/>
            <a:chExt cx="17012919" cy="907308"/>
          </a:xfrm>
        </p:grpSpPr>
        <p:sp>
          <p:nvSpPr>
            <p:cNvPr id="31" name="TextBox 30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2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33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35" name="Round Same Side Corner Rectangle 34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340397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031715" y="5643865"/>
            <a:ext cx="2292510" cy="1809750"/>
            <a:chOff x="1858190" y="3635375"/>
            <a:chExt cx="2292510" cy="1809750"/>
          </a:xfrm>
        </p:grpSpPr>
        <p:sp>
          <p:nvSpPr>
            <p:cNvPr id="4" name="TextBox 3"/>
            <p:cNvSpPr txBox="1"/>
            <p:nvPr/>
          </p:nvSpPr>
          <p:spPr>
            <a:xfrm>
              <a:off x="1858190" y="4193212"/>
              <a:ext cx="6463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vi-VN" dirty="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84698277"/>
                </p:ext>
              </p:extLst>
            </p:nvPr>
          </p:nvGraphicFramePr>
          <p:xfrm>
            <a:off x="2807675" y="3635375"/>
            <a:ext cx="1343025" cy="1809750"/>
          </p:xfrm>
          <a:graphic>
            <a:graphicData uri="http://schemas.openxmlformats.org/presentationml/2006/ole">
              <p:oleObj spid="_x0000_s17840" name="Equation" r:id="rId4" imgW="291960" imgH="393480" progId="Equation.DSMT4">
                <p:embed/>
              </p:oleObj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6975315" y="5608940"/>
            <a:ext cx="1595598" cy="1809750"/>
            <a:chOff x="8501879" y="3600450"/>
            <a:chExt cx="1595598" cy="1809750"/>
          </a:xfrm>
        </p:grpSpPr>
        <p:sp>
          <p:nvSpPr>
            <p:cNvPr id="6" name="TextBox 5"/>
            <p:cNvSpPr txBox="1"/>
            <p:nvPr/>
          </p:nvSpPr>
          <p:spPr>
            <a:xfrm>
              <a:off x="8501879" y="4193211"/>
              <a:ext cx="62388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vi-VN" dirty="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02935524"/>
                </p:ext>
              </p:extLst>
            </p:nvPr>
          </p:nvGraphicFramePr>
          <p:xfrm>
            <a:off x="9222764" y="3600450"/>
            <a:ext cx="874713" cy="1809750"/>
          </p:xfrm>
          <a:graphic>
            <a:graphicData uri="http://schemas.openxmlformats.org/presentationml/2006/ole">
              <p:oleObj spid="_x0000_s17841" name="Equation" r:id="rId5" imgW="190440" imgH="393480" progId="Equation.DSMT4">
                <p:embed/>
              </p:oleObj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18938715" y="6076398"/>
            <a:ext cx="1482885" cy="824391"/>
            <a:chOff x="6811190" y="8803014"/>
            <a:chExt cx="1482885" cy="824391"/>
          </a:xfrm>
        </p:grpSpPr>
        <p:sp>
          <p:nvSpPr>
            <p:cNvPr id="9" name="TextBox 8"/>
            <p:cNvSpPr txBox="1"/>
            <p:nvPr/>
          </p:nvSpPr>
          <p:spPr>
            <a:xfrm>
              <a:off x="6811190" y="8873352"/>
              <a:ext cx="65101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vi-VN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41089078"/>
                </p:ext>
              </p:extLst>
            </p:nvPr>
          </p:nvGraphicFramePr>
          <p:xfrm>
            <a:off x="7593988" y="8803014"/>
            <a:ext cx="700087" cy="757238"/>
          </p:xfrm>
          <a:graphic>
            <a:graphicData uri="http://schemas.openxmlformats.org/presentationml/2006/ole">
              <p:oleObj spid="_x0000_s17842" name="Equation" r:id="rId6" imgW="152280" imgH="164880" progId="Equation.DSMT4">
                <p:embed/>
              </p:oleObj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12995115" y="5626403"/>
            <a:ext cx="1519397" cy="1809750"/>
            <a:chOff x="16336190" y="3589364"/>
            <a:chExt cx="1519397" cy="1809750"/>
          </a:xfrm>
        </p:grpSpPr>
        <p:sp>
          <p:nvSpPr>
            <p:cNvPr id="7" name="TextBox 6"/>
            <p:cNvSpPr txBox="1"/>
            <p:nvPr/>
          </p:nvSpPr>
          <p:spPr>
            <a:xfrm>
              <a:off x="16336190" y="4193212"/>
              <a:ext cx="61747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vi-VN" dirty="0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81641386"/>
                </p:ext>
              </p:extLst>
            </p:nvPr>
          </p:nvGraphicFramePr>
          <p:xfrm>
            <a:off x="16980875" y="3589364"/>
            <a:ext cx="874712" cy="1809750"/>
          </p:xfrm>
          <a:graphic>
            <a:graphicData uri="http://schemas.openxmlformats.org/presentationml/2006/ole">
              <p:oleObj spid="_x0000_s17843" name="Equation" r:id="rId7" imgW="190440" imgH="393480" progId="Equation.DSMT4">
                <p:embed/>
              </p:oleObj>
            </a:graphicData>
          </a:graphic>
        </p:graphicFrame>
      </p:grpSp>
      <p:sp>
        <p:nvSpPr>
          <p:cNvPr id="18" name="Oval 17"/>
          <p:cNvSpPr/>
          <p:nvPr/>
        </p:nvSpPr>
        <p:spPr>
          <a:xfrm>
            <a:off x="937477" y="6248593"/>
            <a:ext cx="693677" cy="68855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545124" y="3336560"/>
            <a:ext cx="23000676" cy="2051209"/>
            <a:chOff x="545124" y="2901791"/>
            <a:chExt cx="23000676" cy="2051209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36779408"/>
                </p:ext>
              </p:extLst>
            </p:nvPr>
          </p:nvGraphicFramePr>
          <p:xfrm>
            <a:off x="3622432" y="3271449"/>
            <a:ext cx="3734798" cy="933701"/>
          </p:xfrm>
          <a:graphic>
            <a:graphicData uri="http://schemas.openxmlformats.org/presentationml/2006/ole">
              <p:oleObj spid="_x0000_s17844" name="Equation" r:id="rId8" imgW="812520" imgH="203040" progId="Equation.DSMT4">
                <p:embed/>
              </p:oleObj>
            </a:graphicData>
          </a:graphic>
        </p:graphicFrame>
        <p:grpSp>
          <p:nvGrpSpPr>
            <p:cNvPr id="29" name="Group 28"/>
            <p:cNvGrpSpPr/>
            <p:nvPr/>
          </p:nvGrpSpPr>
          <p:grpSpPr>
            <a:xfrm>
              <a:off x="545124" y="2901791"/>
              <a:ext cx="23000676" cy="2051209"/>
              <a:chOff x="545124" y="1345654"/>
              <a:chExt cx="23000676" cy="2051209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545124" y="1950313"/>
                <a:ext cx="2300067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Câu</a:t>
                </a:r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5: 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Cho                            ,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bằng</a:t>
                </a:r>
                <a:endParaRPr lang="en-US" sz="4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  <a:endParaRPr lang="vi-VN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070880645"/>
                  </p:ext>
                </p:extLst>
              </p:nvPr>
            </p:nvGraphicFramePr>
            <p:xfrm>
              <a:off x="9119166" y="1345654"/>
              <a:ext cx="4493426" cy="1925754"/>
            </p:xfrm>
            <a:graphic>
              <a:graphicData uri="http://schemas.openxmlformats.org/presentationml/2006/ole">
                <p:oleObj spid="_x0000_s17845" name="Equation" r:id="rId9" imgW="977760" imgH="419040" progId="Equation.DSMT4">
                  <p:embed/>
                </p:oleObj>
              </a:graphicData>
            </a:graphic>
          </p:graphicFrame>
        </p:grpSp>
      </p:grpSp>
      <p:grpSp>
        <p:nvGrpSpPr>
          <p:cNvPr id="64" name="Group 63"/>
          <p:cNvGrpSpPr/>
          <p:nvPr/>
        </p:nvGrpSpPr>
        <p:grpSpPr>
          <a:xfrm>
            <a:off x="1078525" y="11812353"/>
            <a:ext cx="19270027" cy="836847"/>
            <a:chOff x="1078525" y="9803863"/>
            <a:chExt cx="19270027" cy="836847"/>
          </a:xfrm>
        </p:grpSpPr>
        <p:sp>
          <p:nvSpPr>
            <p:cNvPr id="90" name="TextBox 89"/>
            <p:cNvSpPr txBox="1"/>
            <p:nvPr/>
          </p:nvSpPr>
          <p:spPr>
            <a:xfrm>
              <a:off x="1078525" y="9863147"/>
              <a:ext cx="6463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vi-VN" dirty="0"/>
            </a:p>
          </p:txBody>
        </p:sp>
        <p:graphicFrame>
          <p:nvGraphicFramePr>
            <p:cNvPr id="91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33136958"/>
                </p:ext>
              </p:extLst>
            </p:nvPr>
          </p:nvGraphicFramePr>
          <p:xfrm>
            <a:off x="1676400" y="9827113"/>
            <a:ext cx="641350" cy="758825"/>
          </p:xfrm>
          <a:graphic>
            <a:graphicData uri="http://schemas.openxmlformats.org/presentationml/2006/ole">
              <p:oleObj spid="_x0000_s17846" name="Equation" r:id="rId10" imgW="139680" imgH="164880" progId="Equation.DSMT4">
                <p:embed/>
              </p:oleObj>
            </a:graphicData>
          </a:graphic>
        </p:graphicFrame>
        <p:sp>
          <p:nvSpPr>
            <p:cNvPr id="88" name="TextBox 87"/>
            <p:cNvSpPr txBox="1"/>
            <p:nvPr/>
          </p:nvSpPr>
          <p:spPr>
            <a:xfrm>
              <a:off x="7022124" y="9880731"/>
              <a:ext cx="62388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vi-VN" dirty="0"/>
            </a:p>
          </p:txBody>
        </p:sp>
        <p:graphicFrame>
          <p:nvGraphicFramePr>
            <p:cNvPr id="89" name="Object 8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690174556"/>
                </p:ext>
              </p:extLst>
            </p:nvPr>
          </p:nvGraphicFramePr>
          <p:xfrm>
            <a:off x="7692905" y="9805685"/>
            <a:ext cx="700088" cy="758825"/>
          </p:xfrm>
          <a:graphic>
            <a:graphicData uri="http://schemas.openxmlformats.org/presentationml/2006/ole">
              <p:oleObj spid="_x0000_s17847" name="Equation" r:id="rId11" imgW="152280" imgH="164880" progId="Equation.DSMT4">
                <p:embed/>
              </p:oleObj>
            </a:graphicData>
          </a:graphic>
        </p:graphicFrame>
        <p:sp>
          <p:nvSpPr>
            <p:cNvPr id="86" name="TextBox 85"/>
            <p:cNvSpPr txBox="1"/>
            <p:nvPr/>
          </p:nvSpPr>
          <p:spPr>
            <a:xfrm>
              <a:off x="18680342" y="9876710"/>
              <a:ext cx="65101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vi-VN" dirty="0"/>
            </a:p>
          </p:txBody>
        </p:sp>
        <p:graphicFrame>
          <p:nvGraphicFramePr>
            <p:cNvPr id="87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949981603"/>
                </p:ext>
              </p:extLst>
            </p:nvPr>
          </p:nvGraphicFramePr>
          <p:xfrm>
            <a:off x="19589727" y="9811483"/>
            <a:ext cx="758825" cy="758825"/>
          </p:xfrm>
          <a:graphic>
            <a:graphicData uri="http://schemas.openxmlformats.org/presentationml/2006/ole">
              <p:oleObj spid="_x0000_s17848" name="Equation" r:id="rId12" imgW="164880" imgH="164880" progId="Equation.DSMT4">
                <p:embed/>
              </p:oleObj>
            </a:graphicData>
          </a:graphic>
        </p:graphicFrame>
        <p:sp>
          <p:nvSpPr>
            <p:cNvPr id="84" name="TextBox 83"/>
            <p:cNvSpPr txBox="1"/>
            <p:nvPr/>
          </p:nvSpPr>
          <p:spPr>
            <a:xfrm>
              <a:off x="12432324" y="9886657"/>
              <a:ext cx="61747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vi-VN" dirty="0"/>
            </a:p>
          </p:txBody>
        </p:sp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69167295"/>
                </p:ext>
              </p:extLst>
            </p:nvPr>
          </p:nvGraphicFramePr>
          <p:xfrm>
            <a:off x="13015913" y="9803863"/>
            <a:ext cx="700087" cy="758825"/>
          </p:xfrm>
          <a:graphic>
            <a:graphicData uri="http://schemas.openxmlformats.org/presentationml/2006/ole">
              <p:oleObj spid="_x0000_s17849" name="Equation" r:id="rId13" imgW="152280" imgH="164880" progId="Equation.DSMT4">
                <p:embed/>
              </p:oleObj>
            </a:graphicData>
          </a:graphic>
        </p:graphicFrame>
      </p:grpSp>
      <p:sp>
        <p:nvSpPr>
          <p:cNvPr id="20" name="Oval 19"/>
          <p:cNvSpPr/>
          <p:nvPr/>
        </p:nvSpPr>
        <p:spPr>
          <a:xfrm>
            <a:off x="990600" y="11885182"/>
            <a:ext cx="706506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1" name="Group 30"/>
          <p:cNvGrpSpPr/>
          <p:nvPr/>
        </p:nvGrpSpPr>
        <p:grpSpPr>
          <a:xfrm>
            <a:off x="545124" y="8180690"/>
            <a:ext cx="17057075" cy="2760360"/>
            <a:chOff x="545124" y="6172200"/>
            <a:chExt cx="17057075" cy="2760360"/>
          </a:xfrm>
        </p:grpSpPr>
        <p:sp>
          <p:nvSpPr>
            <p:cNvPr id="79" name="TextBox 78"/>
            <p:cNvSpPr txBox="1"/>
            <p:nvPr/>
          </p:nvSpPr>
          <p:spPr>
            <a:xfrm>
              <a:off x="545124" y="6502020"/>
              <a:ext cx="17057075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6: 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Cho                                                                      </a:t>
              </a:r>
            </a:p>
            <a:p>
              <a:endParaRPr lang="en-US" sz="44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                             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                               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90390087"/>
                </p:ext>
              </p:extLst>
            </p:nvPr>
          </p:nvGraphicFramePr>
          <p:xfrm>
            <a:off x="3592513" y="6172200"/>
            <a:ext cx="6477000" cy="1284288"/>
          </p:xfrm>
          <a:graphic>
            <a:graphicData uri="http://schemas.openxmlformats.org/presentationml/2006/ole">
              <p:oleObj spid="_x0000_s17850" name="Equation" r:id="rId14" imgW="1409400" imgH="279360" progId="Equation.DSMT4">
                <p:embed/>
              </p:oleObj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47751284"/>
                </p:ext>
              </p:extLst>
            </p:nvPr>
          </p:nvGraphicFramePr>
          <p:xfrm>
            <a:off x="1647825" y="7357760"/>
            <a:ext cx="4027488" cy="1574800"/>
          </p:xfrm>
          <a:graphic>
            <a:graphicData uri="http://schemas.openxmlformats.org/presentationml/2006/ole">
              <p:oleObj spid="_x0000_s17851" name="Equation" r:id="rId15" imgW="876240" imgH="342720" progId="Equation.DSMT4">
                <p:embed/>
              </p:oleObj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614419311"/>
                </p:ext>
              </p:extLst>
            </p:nvPr>
          </p:nvGraphicFramePr>
          <p:xfrm>
            <a:off x="6764338" y="7356173"/>
            <a:ext cx="4027487" cy="1576387"/>
          </p:xfrm>
          <a:graphic>
            <a:graphicData uri="http://schemas.openxmlformats.org/presentationml/2006/ole">
              <p:oleObj spid="_x0000_s17852" name="Equation" r:id="rId16" imgW="876240" imgH="342720" progId="Equation.DSMT4">
                <p:embed/>
              </p:oleObj>
            </a:graphicData>
          </a:graphic>
        </p:graphicFrame>
      </p:grpSp>
      <p:grpSp>
        <p:nvGrpSpPr>
          <p:cNvPr id="35" name="Group 26"/>
          <p:cNvGrpSpPr/>
          <p:nvPr/>
        </p:nvGrpSpPr>
        <p:grpSpPr>
          <a:xfrm>
            <a:off x="545124" y="1752600"/>
            <a:ext cx="17088453" cy="907189"/>
            <a:chOff x="7483861" y="7543801"/>
            <a:chExt cx="17012919" cy="907308"/>
          </a:xfrm>
        </p:grpSpPr>
        <p:sp>
          <p:nvSpPr>
            <p:cNvPr id="36" name="TextBox 35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7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3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0" name="Round Same Side Corner Rectangle 3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340397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45124" y="3810000"/>
            <a:ext cx="22391076" cy="3041886"/>
            <a:chOff x="545124" y="1973759"/>
            <a:chExt cx="22391076" cy="3041886"/>
          </a:xfrm>
        </p:grpSpPr>
        <p:sp>
          <p:nvSpPr>
            <p:cNvPr id="3" name="TextBox 2"/>
            <p:cNvSpPr txBox="1"/>
            <p:nvPr/>
          </p:nvSpPr>
          <p:spPr>
            <a:xfrm>
              <a:off x="545124" y="1973759"/>
              <a:ext cx="1837436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7: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400" dirty="0" err="1" smtClean="0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4400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vi-VN" sz="4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78525" y="4038600"/>
              <a:ext cx="6463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vi-VN" dirty="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16925824"/>
                </p:ext>
              </p:extLst>
            </p:nvPr>
          </p:nvGraphicFramePr>
          <p:xfrm>
            <a:off x="1749425" y="3358662"/>
            <a:ext cx="2974975" cy="1343025"/>
          </p:xfrm>
          <a:graphic>
            <a:graphicData uri="http://schemas.openxmlformats.org/presentationml/2006/ole">
              <p:oleObj spid="_x0000_s18737" name="Equation" r:id="rId4" imgW="647640" imgH="291960" progId="Equation.DSMT4">
                <p:embed/>
              </p:oleObj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7022125" y="4038599"/>
              <a:ext cx="62388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vi-VN" dirty="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002831435"/>
                </p:ext>
              </p:extLst>
            </p:nvPr>
          </p:nvGraphicFramePr>
          <p:xfrm>
            <a:off x="7608887" y="3763108"/>
            <a:ext cx="4202113" cy="992187"/>
          </p:xfrm>
          <a:graphic>
            <a:graphicData uri="http://schemas.openxmlformats.org/presentationml/2006/ole">
              <p:oleObj spid="_x0000_s18738" name="Equation" r:id="rId5" imgW="914400" imgH="215640" progId="Equation.DSMT4">
                <p:embed/>
              </p:oleObj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19290325" y="4104094"/>
              <a:ext cx="65101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vi-VN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6846000"/>
                </p:ext>
              </p:extLst>
            </p:nvPr>
          </p:nvGraphicFramePr>
          <p:xfrm>
            <a:off x="19959638" y="3429000"/>
            <a:ext cx="2976562" cy="1343025"/>
          </p:xfrm>
          <a:graphic>
            <a:graphicData uri="http://schemas.openxmlformats.org/presentationml/2006/ole">
              <p:oleObj spid="_x0000_s18739" name="Equation" r:id="rId6" imgW="647640" imgH="291960" progId="Equation.DSMT4">
                <p:embed/>
              </p:oleObj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3041925" y="4067149"/>
              <a:ext cx="61747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vi-VN" dirty="0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1804106"/>
                </p:ext>
              </p:extLst>
            </p:nvPr>
          </p:nvGraphicFramePr>
          <p:xfrm>
            <a:off x="13825538" y="3382108"/>
            <a:ext cx="4843462" cy="1633537"/>
          </p:xfrm>
          <a:graphic>
            <a:graphicData uri="http://schemas.openxmlformats.org/presentationml/2006/ole">
              <p:oleObj spid="_x0000_s18740" name="Equation" r:id="rId7" imgW="1054080" imgH="355320" progId="Equation.DSMT4">
                <p:embed/>
              </p:oleObj>
            </a:graphicData>
          </a:graphic>
        </p:graphicFrame>
      </p:grpSp>
      <p:sp>
        <p:nvSpPr>
          <p:cNvPr id="18" name="Oval 17"/>
          <p:cNvSpPr/>
          <p:nvPr/>
        </p:nvSpPr>
        <p:spPr>
          <a:xfrm>
            <a:off x="19193904" y="5964904"/>
            <a:ext cx="693677" cy="68855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12332676" y="10964778"/>
            <a:ext cx="706506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5" name="Group 24"/>
          <p:cNvGrpSpPr/>
          <p:nvPr/>
        </p:nvGrpSpPr>
        <p:grpSpPr>
          <a:xfrm>
            <a:off x="545124" y="8395402"/>
            <a:ext cx="20181276" cy="4015053"/>
            <a:chOff x="545124" y="6559161"/>
            <a:chExt cx="20181276" cy="4015053"/>
          </a:xfrm>
        </p:grpSpPr>
        <p:sp>
          <p:nvSpPr>
            <p:cNvPr id="90" name="TextBox 89"/>
            <p:cNvSpPr txBox="1"/>
            <p:nvPr/>
          </p:nvSpPr>
          <p:spPr>
            <a:xfrm>
              <a:off x="1078525" y="9151947"/>
              <a:ext cx="6463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vi-VN" dirty="0"/>
            </a:p>
          </p:txBody>
        </p:sp>
        <p:graphicFrame>
          <p:nvGraphicFramePr>
            <p:cNvPr id="91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58527574"/>
                </p:ext>
              </p:extLst>
            </p:nvPr>
          </p:nvGraphicFramePr>
          <p:xfrm>
            <a:off x="1644650" y="9094421"/>
            <a:ext cx="641350" cy="758825"/>
          </p:xfrm>
          <a:graphic>
            <a:graphicData uri="http://schemas.openxmlformats.org/presentationml/2006/ole">
              <p:oleObj spid="_x0000_s18741" name="Equation" r:id="rId8" imgW="139680" imgH="164880" progId="Equation.DSMT4">
                <p:embed/>
              </p:oleObj>
            </a:graphicData>
          </a:graphic>
        </p:graphicFrame>
        <p:sp>
          <p:nvSpPr>
            <p:cNvPr id="88" name="TextBox 87"/>
            <p:cNvSpPr txBox="1"/>
            <p:nvPr/>
          </p:nvSpPr>
          <p:spPr>
            <a:xfrm>
              <a:off x="7022124" y="9169531"/>
              <a:ext cx="62388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vi-VN" dirty="0"/>
            </a:p>
          </p:txBody>
        </p:sp>
        <p:graphicFrame>
          <p:nvGraphicFramePr>
            <p:cNvPr id="89" name="Object 8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010428033"/>
                </p:ext>
              </p:extLst>
            </p:nvPr>
          </p:nvGraphicFramePr>
          <p:xfrm>
            <a:off x="7637584" y="8763000"/>
            <a:ext cx="1166812" cy="1809750"/>
          </p:xfrm>
          <a:graphic>
            <a:graphicData uri="http://schemas.openxmlformats.org/presentationml/2006/ole">
              <p:oleObj spid="_x0000_s18742" name="Equation" r:id="rId9" imgW="253800" imgH="393480" progId="Equation.DSMT4">
                <p:embed/>
              </p:oleObj>
            </a:graphicData>
          </a:graphic>
        </p:graphicFrame>
        <p:sp>
          <p:nvSpPr>
            <p:cNvPr id="86" name="TextBox 85"/>
            <p:cNvSpPr txBox="1"/>
            <p:nvPr/>
          </p:nvSpPr>
          <p:spPr>
            <a:xfrm>
              <a:off x="18680724" y="9165510"/>
              <a:ext cx="65101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vi-VN" dirty="0"/>
            </a:p>
          </p:txBody>
        </p:sp>
        <p:graphicFrame>
          <p:nvGraphicFramePr>
            <p:cNvPr id="87" name="Object 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73473215"/>
                </p:ext>
              </p:extLst>
            </p:nvPr>
          </p:nvGraphicFramePr>
          <p:xfrm>
            <a:off x="19612708" y="9096009"/>
            <a:ext cx="758825" cy="757237"/>
          </p:xfrm>
          <a:graphic>
            <a:graphicData uri="http://schemas.openxmlformats.org/presentationml/2006/ole">
              <p:oleObj spid="_x0000_s18743" name="Equation" r:id="rId10" imgW="164880" imgH="164880" progId="Equation.DSMT4">
                <p:embed/>
              </p:oleObj>
            </a:graphicData>
          </a:graphic>
        </p:graphicFrame>
        <p:sp>
          <p:nvSpPr>
            <p:cNvPr id="84" name="TextBox 83"/>
            <p:cNvSpPr txBox="1"/>
            <p:nvPr/>
          </p:nvSpPr>
          <p:spPr>
            <a:xfrm>
              <a:off x="12432324" y="9175457"/>
              <a:ext cx="61747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vi-VN" dirty="0"/>
            </a:p>
          </p:txBody>
        </p:sp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92310958"/>
                </p:ext>
              </p:extLst>
            </p:nvPr>
          </p:nvGraphicFramePr>
          <p:xfrm>
            <a:off x="13106400" y="8764464"/>
            <a:ext cx="1166813" cy="1809750"/>
          </p:xfrm>
          <a:graphic>
            <a:graphicData uri="http://schemas.openxmlformats.org/presentationml/2006/ole">
              <p:oleObj spid="_x0000_s18744" name="Equation" r:id="rId11" imgW="253800" imgH="393480" progId="Equation.DSMT4">
                <p:embed/>
              </p:oleObj>
            </a:graphicData>
          </a:graphic>
        </p:graphicFrame>
        <p:grpSp>
          <p:nvGrpSpPr>
            <p:cNvPr id="24" name="Group 23"/>
            <p:cNvGrpSpPr/>
            <p:nvPr/>
          </p:nvGrpSpPr>
          <p:grpSpPr>
            <a:xfrm>
              <a:off x="545124" y="6559161"/>
              <a:ext cx="20181276" cy="1375661"/>
              <a:chOff x="545124" y="6559161"/>
              <a:chExt cx="20181276" cy="1375661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545124" y="6917945"/>
                <a:ext cx="2018127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Câu</a:t>
                </a:r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8: 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Cho                                         .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                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vi-VN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358146025"/>
                  </p:ext>
                </p:extLst>
              </p:nvPr>
            </p:nvGraphicFramePr>
            <p:xfrm>
              <a:off x="3657600" y="6559161"/>
              <a:ext cx="5660552" cy="1342193"/>
            </p:xfrm>
            <a:graphic>
              <a:graphicData uri="http://schemas.openxmlformats.org/presentationml/2006/ole">
                <p:oleObj spid="_x0000_s18745" name="Equation" r:id="rId12" imgW="1231560" imgH="291960" progId="Equation.DSMT4">
                  <p:embed/>
                </p:oleObj>
              </a:graphicData>
            </a:graphic>
          </p:graphicFrame>
          <p:graphicFrame>
            <p:nvGraphicFramePr>
              <p:cNvPr id="23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817342117"/>
                  </p:ext>
                </p:extLst>
              </p:nvPr>
            </p:nvGraphicFramePr>
            <p:xfrm>
              <a:off x="11161713" y="6768009"/>
              <a:ext cx="2101850" cy="1166813"/>
            </p:xfrm>
            <a:graphic>
              <a:graphicData uri="http://schemas.openxmlformats.org/presentationml/2006/ole">
                <p:oleObj spid="_x0000_s18746" name="Equation" r:id="rId13" imgW="457200" imgH="253800" progId="Equation.DSMT4">
                  <p:embed/>
                </p:oleObj>
              </a:graphicData>
            </a:graphic>
          </p:graphicFrame>
        </p:grpSp>
      </p:grpSp>
      <p:grpSp>
        <p:nvGrpSpPr>
          <p:cNvPr id="27" name="Group 26"/>
          <p:cNvGrpSpPr/>
          <p:nvPr/>
        </p:nvGrpSpPr>
        <p:grpSpPr>
          <a:xfrm>
            <a:off x="545124" y="1752600"/>
            <a:ext cx="17088453" cy="907189"/>
            <a:chOff x="7483861" y="7543801"/>
            <a:chExt cx="17012919" cy="907308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9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340397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6926323" y="6094729"/>
            <a:ext cx="693677" cy="68855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994611" y="10535652"/>
            <a:ext cx="706506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4" name="Group 13"/>
          <p:cNvGrpSpPr/>
          <p:nvPr/>
        </p:nvGrpSpPr>
        <p:grpSpPr>
          <a:xfrm>
            <a:off x="545124" y="2971800"/>
            <a:ext cx="21857676" cy="3920617"/>
            <a:chOff x="545124" y="985656"/>
            <a:chExt cx="21857676" cy="3920617"/>
          </a:xfrm>
        </p:grpSpPr>
        <p:grpSp>
          <p:nvGrpSpPr>
            <p:cNvPr id="2" name="Group 1"/>
            <p:cNvGrpSpPr/>
            <p:nvPr/>
          </p:nvGrpSpPr>
          <p:grpSpPr>
            <a:xfrm>
              <a:off x="545124" y="2021885"/>
              <a:ext cx="21857676" cy="2884388"/>
              <a:chOff x="545124" y="1973759"/>
              <a:chExt cx="21857676" cy="2884388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545124" y="1973759"/>
                <a:ext cx="2185767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Câu</a:t>
                </a:r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9</a:t>
                </a:r>
                <a:r>
                  <a:rPr lang="en-US" sz="4400" b="1" dirty="0" smtClean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: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dạng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lũy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thừa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mũ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hữu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dirty="0" err="1" smtClean="0"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vi-VN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078525" y="4038600"/>
                <a:ext cx="646331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A.</a:t>
                </a:r>
                <a:endParaRPr lang="vi-VN" dirty="0"/>
              </a:p>
            </p:txBody>
          </p:sp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225527942"/>
                  </p:ext>
                </p:extLst>
              </p:nvPr>
            </p:nvGraphicFramePr>
            <p:xfrm>
              <a:off x="1677988" y="3997729"/>
              <a:ext cx="1751012" cy="701675"/>
            </p:xfrm>
            <a:graphic>
              <a:graphicData uri="http://schemas.openxmlformats.org/presentationml/2006/ole">
                <p:oleObj spid="_x0000_s20844" name="Equation" r:id="rId4" imgW="380880" imgH="152280" progId="Equation.DSMT4">
                  <p:embed/>
                </p:oleObj>
              </a:graphicData>
            </a:graphic>
          </p:graphicFrame>
          <p:sp>
            <p:nvSpPr>
              <p:cNvPr id="6" name="TextBox 5"/>
              <p:cNvSpPr txBox="1"/>
              <p:nvPr/>
            </p:nvSpPr>
            <p:spPr>
              <a:xfrm>
                <a:off x="7022125" y="4048021"/>
                <a:ext cx="623889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B.</a:t>
                </a:r>
                <a:endParaRPr lang="vi-VN" dirty="0"/>
              </a:p>
            </p:txBody>
          </p:sp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520528366"/>
                  </p:ext>
                </p:extLst>
              </p:nvPr>
            </p:nvGraphicFramePr>
            <p:xfrm>
              <a:off x="7634288" y="3843156"/>
              <a:ext cx="2043112" cy="876300"/>
            </p:xfrm>
            <a:graphic>
              <a:graphicData uri="http://schemas.openxmlformats.org/presentationml/2006/ole">
                <p:oleObj spid="_x0000_s20845" name="Equation" r:id="rId5" imgW="444240" imgH="190440" progId="Equation.DSMT4">
                  <p:embed/>
                </p:oleObj>
              </a:graphicData>
            </a:graphic>
          </p:graphicFrame>
          <p:sp>
            <p:nvSpPr>
              <p:cNvPr id="9" name="TextBox 8"/>
              <p:cNvSpPr txBox="1"/>
              <p:nvPr/>
            </p:nvSpPr>
            <p:spPr>
              <a:xfrm>
                <a:off x="19290325" y="4104094"/>
                <a:ext cx="651012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D.</a:t>
                </a:r>
                <a:endParaRPr lang="vi-VN" dirty="0"/>
              </a:p>
            </p:txBody>
          </p: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097367787"/>
                  </p:ext>
                </p:extLst>
              </p:nvPr>
            </p:nvGraphicFramePr>
            <p:xfrm>
              <a:off x="19888200" y="3871230"/>
              <a:ext cx="2041525" cy="876300"/>
            </p:xfrm>
            <a:graphic>
              <a:graphicData uri="http://schemas.openxmlformats.org/presentationml/2006/ole">
                <p:oleObj spid="_x0000_s20846" name="Equation" r:id="rId6" imgW="444240" imgH="190440" progId="Equation.DSMT4">
                  <p:embed/>
                </p:oleObj>
              </a:graphicData>
            </a:graphic>
          </p:graphicFrame>
          <p:sp>
            <p:nvSpPr>
              <p:cNvPr id="7" name="TextBox 6"/>
              <p:cNvSpPr txBox="1"/>
              <p:nvPr/>
            </p:nvSpPr>
            <p:spPr>
              <a:xfrm>
                <a:off x="13041925" y="4067149"/>
                <a:ext cx="61747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C.</a:t>
                </a:r>
                <a:endParaRPr lang="vi-VN" dirty="0"/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05558642"/>
                  </p:ext>
                </p:extLst>
              </p:nvPr>
            </p:nvGraphicFramePr>
            <p:xfrm>
              <a:off x="13595350" y="3849870"/>
              <a:ext cx="2101850" cy="874712"/>
            </p:xfrm>
            <a:graphic>
              <a:graphicData uri="http://schemas.openxmlformats.org/presentationml/2006/ole">
                <p:oleObj spid="_x0000_s20847" name="Equation" r:id="rId7" imgW="457200" imgH="190440" progId="Equation.DSMT4">
                  <p:embed/>
                </p:oleObj>
              </a:graphicData>
            </a:graphic>
          </p:graphicFrame>
        </p:grp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08532781"/>
                </p:ext>
              </p:extLst>
            </p:nvPr>
          </p:nvGraphicFramePr>
          <p:xfrm>
            <a:off x="5943600" y="985656"/>
            <a:ext cx="6245225" cy="2566988"/>
          </p:xfrm>
          <a:graphic>
            <a:graphicData uri="http://schemas.openxmlformats.org/presentationml/2006/ole">
              <p:oleObj spid="_x0000_s20848" name="Equation" r:id="rId8" imgW="1358640" imgH="558720" progId="Equation.DSMT4">
                <p:embed/>
              </p:oleObj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545124" y="7641473"/>
            <a:ext cx="21400476" cy="4321927"/>
            <a:chOff x="545124" y="6252411"/>
            <a:chExt cx="21400476" cy="4321927"/>
          </a:xfrm>
        </p:grpSpPr>
        <p:grpSp>
          <p:nvGrpSpPr>
            <p:cNvPr id="25" name="Group 24"/>
            <p:cNvGrpSpPr/>
            <p:nvPr/>
          </p:nvGrpSpPr>
          <p:grpSpPr>
            <a:xfrm>
              <a:off x="545124" y="6252411"/>
              <a:ext cx="20181276" cy="4321927"/>
              <a:chOff x="545124" y="6252411"/>
              <a:chExt cx="20181276" cy="4321927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1078525" y="9151947"/>
                <a:ext cx="646331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A.</a:t>
                </a:r>
                <a:endParaRPr lang="vi-VN" dirty="0"/>
              </a:p>
            </p:txBody>
          </p:sp>
          <p:graphicFrame>
            <p:nvGraphicFramePr>
              <p:cNvPr id="91" name="Object 9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787622453"/>
                  </p:ext>
                </p:extLst>
              </p:nvPr>
            </p:nvGraphicFramePr>
            <p:xfrm>
              <a:off x="1839913" y="9263063"/>
              <a:ext cx="698500" cy="758825"/>
            </p:xfrm>
            <a:graphic>
              <a:graphicData uri="http://schemas.openxmlformats.org/presentationml/2006/ole">
                <p:oleObj spid="_x0000_s20849" name="Equation" r:id="rId9" imgW="152280" imgH="164880" progId="Equation.DSMT4">
                  <p:embed/>
                </p:oleObj>
              </a:graphicData>
            </a:graphic>
          </p:graphicFrame>
          <p:sp>
            <p:nvSpPr>
              <p:cNvPr id="88" name="TextBox 87"/>
              <p:cNvSpPr txBox="1"/>
              <p:nvPr/>
            </p:nvSpPr>
            <p:spPr>
              <a:xfrm>
                <a:off x="7022124" y="9169531"/>
                <a:ext cx="623889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B.</a:t>
                </a:r>
                <a:endParaRPr lang="vi-VN" dirty="0"/>
              </a:p>
            </p:txBody>
          </p:sp>
          <p:graphicFrame>
            <p:nvGraphicFramePr>
              <p:cNvPr id="89" name="Object 8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747610802"/>
                  </p:ext>
                </p:extLst>
              </p:nvPr>
            </p:nvGraphicFramePr>
            <p:xfrm>
              <a:off x="7598276" y="8763000"/>
              <a:ext cx="1341438" cy="1809750"/>
            </p:xfrm>
            <a:graphic>
              <a:graphicData uri="http://schemas.openxmlformats.org/presentationml/2006/ole">
                <p:oleObj spid="_x0000_s20850" name="Equation" r:id="rId10" imgW="291960" imgH="393480" progId="Equation.DSMT4">
                  <p:embed/>
                </p:oleObj>
              </a:graphicData>
            </a:graphic>
          </p:graphicFrame>
          <p:sp>
            <p:nvSpPr>
              <p:cNvPr id="86" name="TextBox 85"/>
              <p:cNvSpPr txBox="1"/>
              <p:nvPr/>
            </p:nvSpPr>
            <p:spPr>
              <a:xfrm>
                <a:off x="18680724" y="9165510"/>
                <a:ext cx="651012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D.</a:t>
                </a:r>
                <a:endParaRPr lang="vi-VN" dirty="0"/>
              </a:p>
            </p:txBody>
          </p:sp>
          <p:graphicFrame>
            <p:nvGraphicFramePr>
              <p:cNvPr id="87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821936791"/>
                  </p:ext>
                </p:extLst>
              </p:nvPr>
            </p:nvGraphicFramePr>
            <p:xfrm>
              <a:off x="19354800" y="8762749"/>
              <a:ext cx="817563" cy="1804988"/>
            </p:xfrm>
            <a:graphic>
              <a:graphicData uri="http://schemas.openxmlformats.org/presentationml/2006/ole">
                <p:oleObj spid="_x0000_s20851" name="Equation" r:id="rId11" imgW="177480" imgH="393480" progId="Equation.DSMT4">
                  <p:embed/>
                </p:oleObj>
              </a:graphicData>
            </a:graphic>
          </p:graphicFrame>
          <p:sp>
            <p:nvSpPr>
              <p:cNvPr id="84" name="TextBox 83"/>
              <p:cNvSpPr txBox="1"/>
              <p:nvPr/>
            </p:nvSpPr>
            <p:spPr>
              <a:xfrm>
                <a:off x="12432324" y="9175457"/>
                <a:ext cx="61747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C.</a:t>
                </a:r>
                <a:endParaRPr lang="vi-VN" dirty="0"/>
              </a:p>
            </p:txBody>
          </p:sp>
          <p:graphicFrame>
            <p:nvGraphicFramePr>
              <p:cNvPr id="85" name="Object 8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523934103"/>
                  </p:ext>
                </p:extLst>
              </p:nvPr>
            </p:nvGraphicFramePr>
            <p:xfrm>
              <a:off x="12993353" y="8764588"/>
              <a:ext cx="1633537" cy="1809750"/>
            </p:xfrm>
            <a:graphic>
              <a:graphicData uri="http://schemas.openxmlformats.org/presentationml/2006/ole">
                <p:oleObj spid="_x0000_s20852" name="Equation" r:id="rId12" imgW="355320" imgH="393480" progId="Equation.DSMT4">
                  <p:embed/>
                </p:oleObj>
              </a:graphicData>
            </a:graphic>
          </p:graphicFrame>
          <p:grpSp>
            <p:nvGrpSpPr>
              <p:cNvPr id="24" name="Group 23"/>
              <p:cNvGrpSpPr/>
              <p:nvPr/>
            </p:nvGrpSpPr>
            <p:grpSpPr>
              <a:xfrm>
                <a:off x="545124" y="6252411"/>
                <a:ext cx="20181276" cy="2112084"/>
                <a:chOff x="545124" y="6252411"/>
                <a:chExt cx="20181276" cy="2112084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545124" y="6917945"/>
                  <a:ext cx="20181276" cy="14465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Câu</a:t>
                  </a:r>
                  <a:r>
                    <a:rPr lang="en-US" sz="4400" b="1" dirty="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 </a:t>
                  </a:r>
                  <a:r>
                    <a:rPr lang="en-US" sz="4400" b="1" dirty="0" smtClean="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10: 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Cho                       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Viết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biểu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thức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                     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về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dạng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     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và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biểu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thức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                     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về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dạng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      . </a:t>
                  </a:r>
                  <a:r>
                    <a:rPr lang="en-US" sz="4400" dirty="0" err="1" smtClean="0">
                      <a:latin typeface="Times New Roman" pitchFamily="18" charset="0"/>
                      <a:cs typeface="Times New Roman" pitchFamily="18" charset="0"/>
                    </a:rPr>
                    <a:t>Tính</a:t>
                  </a:r>
                  <a:r>
                    <a:rPr lang="en-US" sz="4400" dirty="0" smtClean="0">
                      <a:latin typeface="Times New Roman" pitchFamily="18" charset="0"/>
                      <a:cs typeface="Times New Roman" pitchFamily="18" charset="0"/>
                    </a:rPr>
                    <a:t> m-n.</a:t>
                  </a:r>
                  <a:endParaRPr lang="vi-VN" sz="4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8" name="Object 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751327770"/>
                    </p:ext>
                  </p:extLst>
                </p:nvPr>
              </p:nvGraphicFramePr>
              <p:xfrm>
                <a:off x="3721100" y="6834939"/>
                <a:ext cx="3441700" cy="933450"/>
              </p:xfrm>
              <a:graphic>
                <a:graphicData uri="http://schemas.openxmlformats.org/presentationml/2006/ole">
                  <p:oleObj spid="_x0000_s20853" name="Equation" r:id="rId13" imgW="74916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23" name="Object 2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3349886310"/>
                    </p:ext>
                  </p:extLst>
                </p:nvPr>
              </p:nvGraphicFramePr>
              <p:xfrm>
                <a:off x="10287000" y="6252411"/>
                <a:ext cx="3152775" cy="1517650"/>
              </p:xfrm>
              <a:graphic>
                <a:graphicData uri="http://schemas.openxmlformats.org/presentationml/2006/ole">
                  <p:oleObj spid="_x0000_s20854" name="Equation" r:id="rId14" imgW="685800" imgH="330120" progId="Equation.DSMT4">
                    <p:embed/>
                  </p:oleObj>
                </a:graphicData>
              </a:graphic>
            </p:graphicFrame>
          </p:grpSp>
        </p:grp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35111359"/>
                </p:ext>
              </p:extLst>
            </p:nvPr>
          </p:nvGraphicFramePr>
          <p:xfrm>
            <a:off x="15244762" y="6710362"/>
            <a:ext cx="933701" cy="933701"/>
          </p:xfrm>
          <a:graphic>
            <a:graphicData uri="http://schemas.openxmlformats.org/presentationml/2006/ole">
              <p:oleObj spid="_x0000_s20855" name="Equation" r:id="rId15" imgW="203040" imgH="203040" progId="Equation.DSMT4">
                <p:embed/>
              </p:oleObj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42407483"/>
                </p:ext>
              </p:extLst>
            </p:nvPr>
          </p:nvGraphicFramePr>
          <p:xfrm>
            <a:off x="18974739" y="6324600"/>
            <a:ext cx="2970861" cy="1485431"/>
          </p:xfrm>
          <a:graphic>
            <a:graphicData uri="http://schemas.openxmlformats.org/presentationml/2006/ole">
              <p:oleObj spid="_x0000_s20856" name="Equation" r:id="rId16" imgW="711000" imgH="35532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961881993"/>
                </p:ext>
              </p:extLst>
            </p:nvPr>
          </p:nvGraphicFramePr>
          <p:xfrm>
            <a:off x="2419099" y="7359661"/>
            <a:ext cx="933701" cy="1050413"/>
          </p:xfrm>
          <a:graphic>
            <a:graphicData uri="http://schemas.openxmlformats.org/presentationml/2006/ole">
              <p:oleObj spid="_x0000_s20857" name="Equation" r:id="rId17" imgW="203040" imgH="228600" progId="Equation.DSMT4">
                <p:embed/>
              </p:oleObj>
            </a:graphicData>
          </a:graphic>
        </p:graphicFrame>
      </p:grpSp>
      <p:grpSp>
        <p:nvGrpSpPr>
          <p:cNvPr id="33" name="Group 26"/>
          <p:cNvGrpSpPr/>
          <p:nvPr/>
        </p:nvGrpSpPr>
        <p:grpSpPr>
          <a:xfrm>
            <a:off x="545124" y="1752600"/>
            <a:ext cx="17088453" cy="907189"/>
            <a:chOff x="7483861" y="7543801"/>
            <a:chExt cx="17012919" cy="907308"/>
          </a:xfrm>
        </p:grpSpPr>
        <p:sp>
          <p:nvSpPr>
            <p:cNvPr id="34" name="TextBox 3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5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3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38" name="Round Same Side Corner Rectangle 3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7740348" y="7646473"/>
                  <a:ext cx="97861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3603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9759" y="2743200"/>
            <a:ext cx="27863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Củng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Arial" panose="020B0604020202020204" pitchFamily="34" charset="0"/>
              </a:rPr>
              <a:t>cố</a:t>
            </a:r>
            <a:r>
              <a:rPr lang="en-US" sz="4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: </a:t>
            </a:r>
            <a:endParaRPr lang="vi-VN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67589" y="3802559"/>
            <a:ext cx="20882812" cy="2674441"/>
            <a:chOff x="1367589" y="3802559"/>
            <a:chExt cx="20882812" cy="2674441"/>
          </a:xfrm>
        </p:grpSpPr>
        <p:sp>
          <p:nvSpPr>
            <p:cNvPr id="4" name="TextBox 3"/>
            <p:cNvSpPr txBox="1"/>
            <p:nvPr/>
          </p:nvSpPr>
          <p:spPr>
            <a:xfrm>
              <a:off x="1367589" y="5707559"/>
              <a:ext cx="20878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err="1" smtClean="0">
                  <a:solidFill>
                    <a:srgbClr val="0000FF"/>
                  </a:solidFill>
                  <a:latin typeface="Arial" panose="020B0604020202020204" pitchFamily="34" charset="0"/>
                </a:rPr>
                <a:t>hỏi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 2: </a:t>
              </a:r>
              <a:r>
                <a:rPr lang="en-US" sz="4400" dirty="0">
                  <a:latin typeface="Arial" panose="020B0604020202020204" pitchFamily="34" charset="0"/>
                </a:rPr>
                <a:t>Qua </a:t>
              </a:r>
              <a:r>
                <a:rPr lang="en-US" sz="4400" dirty="0" err="1">
                  <a:latin typeface="Arial" panose="020B0604020202020204" pitchFamily="34" charset="0"/>
                </a:rPr>
                <a:t>bài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này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em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đã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rèn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luyện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được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những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kỹ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năng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gì</a:t>
              </a:r>
              <a:r>
                <a:rPr lang="en-US" sz="4400" dirty="0">
                  <a:latin typeface="Arial" panose="020B0604020202020204" pitchFamily="34" charset="0"/>
                </a:rPr>
                <a:t>?</a:t>
              </a:r>
              <a:endParaRPr lang="vi-VN" sz="4400" dirty="0">
                <a:latin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71601" y="3802559"/>
              <a:ext cx="208788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 smtClean="0">
                  <a:solidFill>
                    <a:srgbClr val="0000FF"/>
                  </a:solidFill>
                  <a:latin typeface="Arial" panose="020B0604020202020204" pitchFamily="34" charset="0"/>
                </a:rPr>
                <a:t>Câu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  <a:r>
                <a:rPr lang="en-US" sz="4400" b="1" dirty="0" err="1" smtClean="0">
                  <a:solidFill>
                    <a:srgbClr val="0000FF"/>
                  </a:solidFill>
                  <a:latin typeface="Arial" panose="020B0604020202020204" pitchFamily="34" charset="0"/>
                </a:rPr>
                <a:t>hỏi</a:t>
              </a:r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 1: </a:t>
              </a:r>
              <a:r>
                <a:rPr lang="en-US" sz="4400" dirty="0" err="1">
                  <a:latin typeface="Arial" panose="020B0604020202020204" pitchFamily="34" charset="0"/>
                </a:rPr>
                <a:t>Để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giải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được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bài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toán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liên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quan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đến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lũy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thừa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cần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nắm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vững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những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kiến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thức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nào</a:t>
              </a:r>
              <a:r>
                <a:rPr lang="en-US" sz="4400" dirty="0">
                  <a:latin typeface="Arial" panose="020B0604020202020204" pitchFamily="34" charset="0"/>
                </a:rPr>
                <a:t>?</a:t>
              </a:r>
              <a:endParaRPr lang="vi-VN" sz="4400" dirty="0">
                <a:latin typeface="Arial" panose="020B0604020202020204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65748" y="7162800"/>
            <a:ext cx="62776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Hướng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dẫn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học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ở </a:t>
            </a:r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nhà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:</a:t>
            </a:r>
            <a:endParaRPr lang="vi-VN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447800" y="8048546"/>
            <a:ext cx="22631402" cy="2590800"/>
            <a:chOff x="1447800" y="8048546"/>
            <a:chExt cx="22631402" cy="2590800"/>
          </a:xfrm>
        </p:grpSpPr>
        <p:sp>
          <p:nvSpPr>
            <p:cNvPr id="8" name="TextBox 7"/>
            <p:cNvSpPr txBox="1"/>
            <p:nvPr/>
          </p:nvSpPr>
          <p:spPr>
            <a:xfrm>
              <a:off x="1544054" y="8048546"/>
              <a:ext cx="2253514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1,</a:t>
              </a:r>
              <a:r>
                <a:rPr lang="en-US" sz="4400" dirty="0" smtClean="0">
                  <a:latin typeface="Arial" panose="020B0604020202020204" pitchFamily="34" charset="0"/>
                </a:rPr>
                <a:t>Giải </a:t>
              </a:r>
              <a:r>
                <a:rPr lang="en-US" sz="4400" dirty="0" err="1">
                  <a:latin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bài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trong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sách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bài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giải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tích</a:t>
              </a:r>
              <a:r>
                <a:rPr lang="en-US" sz="4400" dirty="0">
                  <a:latin typeface="Arial" panose="020B0604020202020204" pitchFamily="34" charset="0"/>
                </a:rPr>
                <a:t> 12, </a:t>
              </a:r>
              <a:r>
                <a:rPr lang="en-US" sz="4400" dirty="0" err="1">
                  <a:latin typeface="Arial" panose="020B0604020202020204" pitchFamily="34" charset="0"/>
                </a:rPr>
                <a:t>và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làm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các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bài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giáo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viên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ra</a:t>
              </a:r>
              <a:r>
                <a:rPr lang="en-US" sz="4400" dirty="0">
                  <a:latin typeface="Arial" panose="020B0604020202020204" pitchFamily="34" charset="0"/>
                </a:rPr>
                <a:t> </a:t>
              </a:r>
              <a:r>
                <a:rPr lang="en-US" sz="4400" dirty="0" err="1">
                  <a:latin typeface="Arial" panose="020B0604020202020204" pitchFamily="34" charset="0"/>
                </a:rPr>
                <a:t>thêm</a:t>
              </a:r>
              <a:r>
                <a:rPr lang="en-US" sz="4400" dirty="0">
                  <a:latin typeface="Arial" panose="020B0604020202020204" pitchFamily="34" charset="0"/>
                </a:rPr>
                <a:t>  </a:t>
              </a:r>
              <a:r>
                <a:rPr lang="en-US" sz="4400" dirty="0" err="1">
                  <a:latin typeface="Arial" panose="020B0604020202020204" pitchFamily="34" charset="0"/>
                </a:rPr>
                <a:t>tập</a:t>
              </a:r>
              <a:r>
                <a:rPr lang="en-US" sz="4400" dirty="0">
                  <a:latin typeface="Arial" panose="020B0604020202020204" pitchFamily="34" charset="0"/>
                </a:rPr>
                <a:t>. </a:t>
              </a:r>
              <a:endParaRPr lang="vi-VN" sz="4400" dirty="0">
                <a:latin typeface="Arial" panose="020B0604020202020204" pitchFamily="34" charset="0"/>
              </a:endParaRPr>
            </a:p>
            <a:p>
              <a:endParaRPr lang="vi-VN" sz="4400" dirty="0">
                <a:latin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47800" y="9869905"/>
              <a:ext cx="20878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2, </a:t>
              </a:r>
              <a:r>
                <a:rPr lang="en-US" sz="4400" dirty="0" err="1" smtClean="0">
                  <a:latin typeface="Arial" panose="020B0604020202020204" pitchFamily="34" charset="0"/>
                </a:rPr>
                <a:t>Đọc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trước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bài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hàm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số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lũy</a:t>
              </a:r>
              <a:r>
                <a:rPr lang="en-US" sz="4400" dirty="0" smtClean="0">
                  <a:latin typeface="Arial" panose="020B0604020202020204" pitchFamily="34" charset="0"/>
                </a:rPr>
                <a:t> </a:t>
              </a:r>
              <a:r>
                <a:rPr lang="en-US" sz="4400" dirty="0" err="1" smtClean="0">
                  <a:latin typeface="Arial" panose="020B0604020202020204" pitchFamily="34" charset="0"/>
                </a:rPr>
                <a:t>thừa</a:t>
              </a:r>
              <a:r>
                <a:rPr lang="en-US" sz="4400" dirty="0">
                  <a:latin typeface="Arial" panose="020B0604020202020204" pitchFamily="34" charset="0"/>
                </a:rPr>
                <a:t>.</a:t>
              </a:r>
              <a:endParaRPr lang="vi-VN" sz="44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0471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1857744"/>
              </p:ext>
            </p:extLst>
          </p:nvPr>
        </p:nvGraphicFramePr>
        <p:xfrm>
          <a:off x="12133263" y="6769100"/>
          <a:ext cx="114300" cy="177800"/>
        </p:xfrm>
        <a:graphic>
          <a:graphicData uri="http://schemas.openxmlformats.org/presentationml/2006/ole">
            <p:oleObj spid="_x0000_s21762" name="Equation" r:id="rId4" imgW="114120" imgH="177480" progId="Equation.DSMT4">
              <p:embed/>
            </p:oleObj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1637016" y="2971800"/>
            <a:ext cx="22416784" cy="3797290"/>
            <a:chOff x="1637016" y="2971800"/>
            <a:chExt cx="22416784" cy="3797290"/>
          </a:xfrm>
        </p:grpSpPr>
        <p:grpSp>
          <p:nvGrpSpPr>
            <p:cNvPr id="16" name="Group 15"/>
            <p:cNvGrpSpPr/>
            <p:nvPr/>
          </p:nvGrpSpPr>
          <p:grpSpPr>
            <a:xfrm>
              <a:off x="1637016" y="2971800"/>
              <a:ext cx="22416784" cy="3797290"/>
              <a:chOff x="1662416" y="2964801"/>
              <a:chExt cx="22416784" cy="37972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662416" y="2964801"/>
                <a:ext cx="22416784" cy="769441"/>
                <a:chOff x="1052816" y="2964801"/>
                <a:chExt cx="22416784" cy="769441"/>
              </a:xfrm>
            </p:grpSpPr>
            <p:sp>
              <p:nvSpPr>
                <p:cNvPr id="12" name="Rectangle 11">
                  <a:extLst>
                    <a:ext uri="{FF2B5EF4-FFF2-40B4-BE49-F238E27FC236}">
                      <a16:creationId xmlns="" xmlns:a16="http://schemas.microsoft.com/office/drawing/2014/main" id="{372C34B5-28E6-4EC8-B246-38F191EAA9DC}"/>
                    </a:ext>
                  </a:extLst>
                </p:cNvPr>
                <p:cNvSpPr/>
                <p:nvPr/>
              </p:nvSpPr>
              <p:spPr>
                <a:xfrm>
                  <a:off x="1052816" y="2964801"/>
                  <a:ext cx="22416784" cy="769441"/>
                </a:xfrm>
                <a:prstGeom prst="rect">
                  <a:avLst/>
                </a:prstGeom>
                <a:noFill/>
                <a:ln w="57150" cmpd="dbl">
                  <a:noFill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vi-VN" sz="4400" b="1" dirty="0" smtClean="0">
                      <a:solidFill>
                        <a:srgbClr val="0000FF"/>
                      </a:solidFill>
                      <a:latin typeface="+mj-lt"/>
                    </a:rPr>
                    <a:t>Câu hỏi 1: Nêu điều kiện của       trong các trường hợp sau:  </a:t>
                  </a:r>
                  <a:endParaRPr lang="vi-VN" sz="4400" b="1" dirty="0">
                    <a:solidFill>
                      <a:srgbClr val="0000FF"/>
                    </a:solidFill>
                    <a:latin typeface="+mj-lt"/>
                  </a:endParaRPr>
                </a:p>
              </p:txBody>
            </p:sp>
            <p:graphicFrame>
              <p:nvGraphicFramePr>
                <p:cNvPr id="2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3347836767"/>
                    </p:ext>
                  </p:extLst>
                </p:nvPr>
              </p:nvGraphicFramePr>
              <p:xfrm>
                <a:off x="8218365" y="3041001"/>
                <a:ext cx="798635" cy="577177"/>
              </p:xfrm>
              <a:graphic>
                <a:graphicData uri="http://schemas.openxmlformats.org/presentationml/2006/ole">
                  <p:oleObj spid="_x0000_s21763" name="Equation" r:id="rId5" imgW="139680" imgH="126720" progId="Equation.DSMT4">
                    <p:embed/>
                  </p:oleObj>
                </a:graphicData>
              </a:graphic>
            </p:graphicFrame>
          </p:grpSp>
          <p:grpSp>
            <p:nvGrpSpPr>
              <p:cNvPr id="68" name="Group 67"/>
              <p:cNvGrpSpPr/>
              <p:nvPr/>
            </p:nvGrpSpPr>
            <p:grpSpPr>
              <a:xfrm>
                <a:off x="2621060" y="4826316"/>
                <a:ext cx="10942540" cy="945175"/>
                <a:chOff x="2316260" y="5257800"/>
                <a:chExt cx="10942540" cy="945175"/>
              </a:xfrm>
            </p:grpSpPr>
            <p:sp>
              <p:nvSpPr>
                <p:cNvPr id="71" name="Rectangle 70">
                  <a:extLst>
                    <a:ext uri="{FF2B5EF4-FFF2-40B4-BE49-F238E27FC236}">
  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  </a:ext>
                  </a:extLst>
                </p:cNvPr>
                <p:cNvSpPr/>
                <p:nvPr/>
              </p:nvSpPr>
              <p:spPr>
                <a:xfrm>
                  <a:off x="2316260" y="5433534"/>
                  <a:ext cx="10942540" cy="769441"/>
                </a:xfrm>
                <a:prstGeom prst="rect">
                  <a:avLst/>
                </a:prstGeom>
                <a:noFill/>
                <a:ln w="57150" cmpd="dbl">
                  <a:noFill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vi-VN" sz="4400" dirty="0">
                      <a:sym typeface="Wingdings 2" panose="05020102010507070707" pitchFamily="18" charset="2"/>
                    </a:rPr>
                    <a:t>2</a:t>
                  </a:r>
                  <a:r>
                    <a:rPr lang="vi-VN" sz="4400" dirty="0">
                      <a:latin typeface="+mj-lt"/>
                      <a:sym typeface="Wingdings 2" panose="05020102010507070707" pitchFamily="18" charset="2"/>
                    </a:rPr>
                    <a:t>)</a:t>
                  </a:r>
                  <a:r>
                    <a:rPr lang="fr-FR" sz="4400" dirty="0">
                      <a:latin typeface="+mj-lt"/>
                      <a:sym typeface="Wingdings 2" panose="05020102010507070707" pitchFamily="18" charset="2"/>
                    </a:rPr>
                    <a:t> </a:t>
                  </a:r>
                  <a:r>
                    <a:rPr lang="vi-VN" sz="4400" dirty="0">
                      <a:latin typeface="+mj-lt"/>
                      <a:sym typeface="Wingdings 2" panose="05020102010507070707" pitchFamily="18" charset="2"/>
                    </a:rPr>
                    <a:t>     </a:t>
                  </a:r>
                  <a:r>
                    <a:rPr lang="vi-VN" sz="4400" dirty="0">
                      <a:latin typeface="+mj-lt"/>
                    </a:rPr>
                    <a:t>có nghĩa với    </a:t>
                  </a:r>
                  <a:r>
                    <a:rPr lang="vi-VN" sz="4400" dirty="0" smtClean="0">
                      <a:latin typeface="+mj-lt"/>
                    </a:rPr>
                    <a:t>       khi    …..</a:t>
                  </a:r>
                  <a:endParaRPr lang="vi-VN" sz="4400" dirty="0">
                    <a:latin typeface="+mj-lt"/>
                  </a:endParaRPr>
                </a:p>
              </p:txBody>
            </p:sp>
            <p:graphicFrame>
              <p:nvGraphicFramePr>
                <p:cNvPr id="72" name="Object 7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343423559"/>
                    </p:ext>
                  </p:extLst>
                </p:nvPr>
              </p:nvGraphicFramePr>
              <p:xfrm>
                <a:off x="2971800" y="5257800"/>
                <a:ext cx="990600" cy="944044"/>
              </p:xfrm>
              <a:graphic>
                <a:graphicData uri="http://schemas.openxmlformats.org/presentationml/2006/ole">
                  <p:oleObj spid="_x0000_s21764" name="Equation" r:id="rId6" imgW="1904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73" name="Object 7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2168880021"/>
                    </p:ext>
                  </p:extLst>
                </p:nvPr>
              </p:nvGraphicFramePr>
              <p:xfrm>
                <a:off x="6437312" y="5482909"/>
                <a:ext cx="1589088" cy="688975"/>
              </p:xfrm>
              <a:graphic>
                <a:graphicData uri="http://schemas.openxmlformats.org/presentationml/2006/ole">
                  <p:oleObj spid="_x0000_s21765" name="Equation" r:id="rId7" imgW="457200" imgH="177480" progId="Equation.DSMT4">
                    <p:embed/>
                  </p:oleObj>
                </a:graphicData>
              </a:graphic>
            </p:graphicFrame>
          </p:grpSp>
          <p:grpSp>
            <p:nvGrpSpPr>
              <p:cNvPr id="75" name="Group 74"/>
              <p:cNvGrpSpPr/>
              <p:nvPr/>
            </p:nvGrpSpPr>
            <p:grpSpPr>
              <a:xfrm>
                <a:off x="2621060" y="5816916"/>
                <a:ext cx="9723340" cy="945175"/>
                <a:chOff x="2316260" y="5257800"/>
                <a:chExt cx="9723340" cy="945175"/>
              </a:xfrm>
            </p:grpSpPr>
            <p:sp>
              <p:nvSpPr>
                <p:cNvPr id="76" name="Rectangle 75">
                  <a:extLst>
                    <a:ext uri="{FF2B5EF4-FFF2-40B4-BE49-F238E27FC236}">
  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  </a:ext>
                  </a:extLst>
                </p:cNvPr>
                <p:cNvSpPr/>
                <p:nvPr/>
              </p:nvSpPr>
              <p:spPr>
                <a:xfrm>
                  <a:off x="2316260" y="5433534"/>
                  <a:ext cx="9723340" cy="769441"/>
                </a:xfrm>
                <a:prstGeom prst="rect">
                  <a:avLst/>
                </a:prstGeom>
                <a:noFill/>
                <a:ln w="57150" cmpd="dbl">
                  <a:noFill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vi-VN" sz="4400" dirty="0">
                      <a:sym typeface="Wingdings 2" panose="05020102010507070707" pitchFamily="18" charset="2"/>
                    </a:rPr>
                    <a:t>3</a:t>
                  </a:r>
                  <a:r>
                    <a:rPr lang="vi-VN" sz="4400" dirty="0">
                      <a:latin typeface="+mj-lt"/>
                      <a:sym typeface="Wingdings 2" panose="05020102010507070707" pitchFamily="18" charset="2"/>
                    </a:rPr>
                    <a:t>)</a:t>
                  </a:r>
                  <a:r>
                    <a:rPr lang="fr-FR" sz="4400" dirty="0">
                      <a:latin typeface="+mj-lt"/>
                      <a:sym typeface="Wingdings 2" panose="05020102010507070707" pitchFamily="18" charset="2"/>
                    </a:rPr>
                    <a:t> </a:t>
                  </a:r>
                  <a:r>
                    <a:rPr lang="vi-VN" sz="4400" dirty="0">
                      <a:latin typeface="+mj-lt"/>
                      <a:sym typeface="Wingdings 2" panose="05020102010507070707" pitchFamily="18" charset="2"/>
                    </a:rPr>
                    <a:t>     </a:t>
                  </a:r>
                  <a:r>
                    <a:rPr lang="vi-VN" sz="4400" dirty="0">
                      <a:latin typeface="+mj-lt"/>
                    </a:rPr>
                    <a:t>có nghĩa với      </a:t>
                  </a:r>
                  <a:r>
                    <a:rPr lang="vi-VN" sz="4400" dirty="0" smtClean="0">
                      <a:latin typeface="+mj-lt"/>
                    </a:rPr>
                    <a:t>     khi    …..</a:t>
                  </a:r>
                  <a:endParaRPr lang="vi-VN" sz="4400" dirty="0">
                    <a:latin typeface="+mj-lt"/>
                  </a:endParaRPr>
                </a:p>
              </p:txBody>
            </p:sp>
            <p:graphicFrame>
              <p:nvGraphicFramePr>
                <p:cNvPr id="77" name="Object 7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40228567"/>
                    </p:ext>
                  </p:extLst>
                </p:nvPr>
              </p:nvGraphicFramePr>
              <p:xfrm>
                <a:off x="2971800" y="5257800"/>
                <a:ext cx="990600" cy="944044"/>
              </p:xfrm>
              <a:graphic>
                <a:graphicData uri="http://schemas.openxmlformats.org/presentationml/2006/ole">
                  <p:oleObj spid="_x0000_s21766" name="Equation" r:id="rId8" imgW="1904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78" name="Object 7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222497232"/>
                    </p:ext>
                  </p:extLst>
                </p:nvPr>
              </p:nvGraphicFramePr>
              <p:xfrm>
                <a:off x="6438900" y="5482909"/>
                <a:ext cx="1587500" cy="688975"/>
              </p:xfrm>
              <a:graphic>
                <a:graphicData uri="http://schemas.openxmlformats.org/presentationml/2006/ole">
                  <p:oleObj spid="_x0000_s21767" name="Equation" r:id="rId9" imgW="457200" imgH="177480" progId="Equation.DSMT4">
                    <p:embed/>
                  </p:oleObj>
                </a:graphicData>
              </a:graphic>
            </p:graphicFrame>
          </p:grpSp>
          <p:grpSp>
            <p:nvGrpSpPr>
              <p:cNvPr id="80" name="Group 79"/>
              <p:cNvGrpSpPr/>
              <p:nvPr/>
            </p:nvGrpSpPr>
            <p:grpSpPr>
              <a:xfrm>
                <a:off x="2621060" y="3810000"/>
                <a:ext cx="10129740" cy="983601"/>
                <a:chOff x="2316260" y="5257800"/>
                <a:chExt cx="10129740" cy="983601"/>
              </a:xfrm>
            </p:grpSpPr>
            <p:sp>
              <p:nvSpPr>
                <p:cNvPr id="81" name="Rectangle 80">
                  <a:extLst>
                    <a:ext uri="{FF2B5EF4-FFF2-40B4-BE49-F238E27FC236}">
  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  </a:ext>
                  </a:extLst>
                </p:cNvPr>
                <p:cNvSpPr/>
                <p:nvPr/>
              </p:nvSpPr>
              <p:spPr>
                <a:xfrm>
                  <a:off x="2316260" y="5433534"/>
                  <a:ext cx="10129740" cy="769441"/>
                </a:xfrm>
                <a:prstGeom prst="rect">
                  <a:avLst/>
                </a:prstGeom>
                <a:noFill/>
                <a:ln w="57150" cmpd="dbl">
                  <a:noFill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vi-VN" sz="4400" dirty="0" smtClean="0">
                      <a:latin typeface="+mj-lt"/>
                      <a:sym typeface="Wingdings 2" panose="05020102010507070707" pitchFamily="18" charset="2"/>
                    </a:rPr>
                    <a:t>1)</a:t>
                  </a:r>
                  <a:r>
                    <a:rPr lang="fr-FR" sz="4400" dirty="0" smtClean="0">
                      <a:solidFill>
                        <a:schemeClr val="tx1"/>
                      </a:solidFill>
                      <a:latin typeface="+mj-lt"/>
                      <a:sym typeface="Wingdings 2" panose="05020102010507070707" pitchFamily="18" charset="2"/>
                    </a:rPr>
                    <a:t> </a:t>
                  </a:r>
                  <a:r>
                    <a:rPr lang="vi-VN" sz="4400" dirty="0" smtClean="0">
                      <a:solidFill>
                        <a:schemeClr val="tx1"/>
                      </a:solidFill>
                      <a:latin typeface="+mj-lt"/>
                      <a:sym typeface="Wingdings 2" panose="05020102010507070707" pitchFamily="18" charset="2"/>
                    </a:rPr>
                    <a:t>     </a:t>
                  </a:r>
                  <a:r>
                    <a:rPr lang="vi-VN" sz="4400" dirty="0" smtClean="0">
                      <a:solidFill>
                        <a:schemeClr val="tx1"/>
                      </a:solidFill>
                      <a:latin typeface="+mj-lt"/>
                    </a:rPr>
                    <a:t>có nghĩa với      khi    </a:t>
                  </a:r>
                  <a:r>
                    <a:rPr lang="vi-VN" sz="4000" dirty="0" smtClean="0">
                      <a:solidFill>
                        <a:schemeClr val="tx1"/>
                      </a:solidFill>
                      <a:latin typeface="+mj-lt"/>
                    </a:rPr>
                    <a:t>…..</a:t>
                  </a:r>
                  <a:endParaRPr lang="vi-VN" sz="44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graphicFrame>
              <p:nvGraphicFramePr>
                <p:cNvPr id="82" name="Object 8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3526237758"/>
                    </p:ext>
                  </p:extLst>
                </p:nvPr>
              </p:nvGraphicFramePr>
              <p:xfrm>
                <a:off x="2971800" y="5257800"/>
                <a:ext cx="990600" cy="944044"/>
              </p:xfrm>
              <a:graphic>
                <a:graphicData uri="http://schemas.openxmlformats.org/presentationml/2006/ole">
                  <p:oleObj spid="_x0000_s21768" name="Equation" r:id="rId10" imgW="1904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83" name="Object 8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4103527857"/>
                    </p:ext>
                  </p:extLst>
                </p:nvPr>
              </p:nvGraphicFramePr>
              <p:xfrm>
                <a:off x="6426200" y="5483192"/>
                <a:ext cx="793750" cy="689008"/>
              </p:xfrm>
              <a:graphic>
                <a:graphicData uri="http://schemas.openxmlformats.org/presentationml/2006/ole">
                  <p:oleObj spid="_x0000_s21769" name="Equation" r:id="rId11" imgW="228600" imgH="177480" progId="Equation.DSMT4">
                    <p:embed/>
                  </p:oleObj>
                </a:graphicData>
              </a:graphic>
            </p:graphicFrame>
            <p:graphicFrame>
              <p:nvGraphicFramePr>
                <p:cNvPr id="84" name="Object 8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425645562"/>
                    </p:ext>
                  </p:extLst>
                </p:nvPr>
              </p:nvGraphicFramePr>
              <p:xfrm>
                <a:off x="8102600" y="5653894"/>
                <a:ext cx="532078" cy="587507"/>
              </p:xfrm>
              <a:graphic>
                <a:graphicData uri="http://schemas.openxmlformats.org/presentationml/2006/ole">
                  <p:oleObj spid="_x0000_s21770" name="Equation" r:id="rId12" imgW="152280" imgH="139680" progId="Equation.DSMT4">
                    <p:embed/>
                  </p:oleObj>
                </a:graphicData>
              </a:graphic>
            </p:graphicFrame>
          </p:grpSp>
        </p:grp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263024150"/>
                </p:ext>
              </p:extLst>
            </p:nvPr>
          </p:nvGraphicFramePr>
          <p:xfrm>
            <a:off x="9144000" y="5120665"/>
            <a:ext cx="533977" cy="583832"/>
          </p:xfrm>
          <a:graphic>
            <a:graphicData uri="http://schemas.openxmlformats.org/presentationml/2006/ole">
              <p:oleObj spid="_x0000_s21771" name="Equation" r:id="rId13" imgW="646232" imgH="707197" progId="Equation.DSMT4">
                <p:embed/>
              </p:oleObj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419530595"/>
                </p:ext>
              </p:extLst>
            </p:nvPr>
          </p:nvGraphicFramePr>
          <p:xfrm>
            <a:off x="9067223" y="6106502"/>
            <a:ext cx="533977" cy="583832"/>
          </p:xfrm>
          <a:graphic>
            <a:graphicData uri="http://schemas.openxmlformats.org/presentationml/2006/ole">
              <p:oleObj spid="_x0000_s21772" name="Equation" r:id="rId14" imgW="646232" imgH="707197" progId="Equation.DSMT4">
                <p:embed/>
              </p:oleObj>
            </a:graphicData>
          </a:graphic>
        </p:graphicFrame>
      </p:grpSp>
      <p:sp>
        <p:nvSpPr>
          <p:cNvPr id="33" name="TextBox 32"/>
          <p:cNvSpPr txBox="1"/>
          <p:nvPr/>
        </p:nvSpPr>
        <p:spPr>
          <a:xfrm>
            <a:off x="1819609" y="7391400"/>
            <a:ext cx="20915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Trả lời:</a:t>
            </a:r>
            <a:endParaRPr lang="vi-VN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09800" y="9830259"/>
            <a:ext cx="17420906" cy="1115954"/>
            <a:chOff x="2209800" y="9830259"/>
            <a:chExt cx="17420906" cy="1115954"/>
          </a:xfrm>
        </p:grpSpPr>
        <p:grpSp>
          <p:nvGrpSpPr>
            <p:cNvPr id="118" name="Group 117"/>
            <p:cNvGrpSpPr/>
            <p:nvPr/>
          </p:nvGrpSpPr>
          <p:grpSpPr>
            <a:xfrm>
              <a:off x="2209800" y="9830259"/>
              <a:ext cx="17420906" cy="1115954"/>
              <a:chOff x="2316260" y="5257800"/>
              <a:chExt cx="17253156" cy="945175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</a:ext>
                </a:extLst>
              </p:cNvPr>
              <p:cNvSpPr/>
              <p:nvPr/>
            </p:nvSpPr>
            <p:spPr>
              <a:xfrm>
                <a:off x="2316260" y="5433534"/>
                <a:ext cx="17253156" cy="769441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vi-VN" sz="4400" dirty="0">
                    <a:sym typeface="Wingdings 2" panose="05020102010507070707" pitchFamily="18" charset="2"/>
                  </a:rPr>
                  <a:t>2)</a:t>
                </a:r>
                <a:r>
                  <a:rPr lang="fr-FR" sz="4400" dirty="0">
                    <a:sym typeface="Wingdings 2" panose="05020102010507070707" pitchFamily="18" charset="2"/>
                  </a:rPr>
                  <a:t> </a:t>
                </a:r>
                <a:r>
                  <a:rPr lang="vi-VN" sz="4400" dirty="0">
                    <a:sym typeface="Wingdings 2" panose="05020102010507070707" pitchFamily="18" charset="2"/>
                  </a:rPr>
                  <a:t>     </a:t>
                </a:r>
                <a:r>
                  <a:rPr lang="vi-VN" sz="4400" dirty="0"/>
                  <a:t>có nghĩa với    </a:t>
                </a:r>
                <a:r>
                  <a:rPr lang="vi-VN" sz="4400" dirty="0" smtClean="0"/>
                  <a:t>       khi               hoặc </a:t>
                </a:r>
                <a:endParaRPr lang="vi-VN" sz="4400" dirty="0"/>
              </a:p>
            </p:txBody>
          </p:sp>
          <p:graphicFrame>
            <p:nvGraphicFramePr>
              <p:cNvPr id="129" name="Object 1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597756273"/>
                  </p:ext>
                </p:extLst>
              </p:nvPr>
            </p:nvGraphicFramePr>
            <p:xfrm>
              <a:off x="2971800" y="5257800"/>
              <a:ext cx="990600" cy="944044"/>
            </p:xfrm>
            <a:graphic>
              <a:graphicData uri="http://schemas.openxmlformats.org/presentationml/2006/ole">
                <p:oleObj spid="_x0000_s21773" name="Equation" r:id="rId15" imgW="190440" imgH="203040" progId="Equation.DSMT4">
                  <p:embed/>
                </p:oleObj>
              </a:graphicData>
            </a:graphic>
          </p:graphicFrame>
          <p:graphicFrame>
            <p:nvGraphicFramePr>
              <p:cNvPr id="130" name="Object 12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145902134"/>
                  </p:ext>
                </p:extLst>
              </p:nvPr>
            </p:nvGraphicFramePr>
            <p:xfrm>
              <a:off x="6844235" y="5342902"/>
              <a:ext cx="1589088" cy="688975"/>
            </p:xfrm>
            <a:graphic>
              <a:graphicData uri="http://schemas.openxmlformats.org/presentationml/2006/ole">
                <p:oleObj spid="_x0000_s21774" name="Equation" r:id="rId16" imgW="457200" imgH="177480" progId="Equation.DSMT4">
                  <p:embed/>
                </p:oleObj>
              </a:graphicData>
            </a:graphic>
          </p:graphicFrame>
        </p:grpSp>
        <p:graphicFrame>
          <p:nvGraphicFramePr>
            <p:cNvPr id="115" name="Object 1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20945307"/>
                </p:ext>
              </p:extLst>
            </p:nvPr>
          </p:nvGraphicFramePr>
          <p:xfrm>
            <a:off x="9485525" y="9906000"/>
            <a:ext cx="1868275" cy="879335"/>
          </p:xfrm>
          <a:graphic>
            <a:graphicData uri="http://schemas.openxmlformats.org/presentationml/2006/ole">
              <p:oleObj spid="_x0000_s21775" name="Equation" r:id="rId17" imgW="419040" imgH="203040" progId="Equation.DSMT4">
                <p:embed/>
              </p:oleObj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571331182"/>
                </p:ext>
              </p:extLst>
            </p:nvPr>
          </p:nvGraphicFramePr>
          <p:xfrm>
            <a:off x="12954000" y="10042963"/>
            <a:ext cx="1512427" cy="777437"/>
          </p:xfrm>
          <a:graphic>
            <a:graphicData uri="http://schemas.openxmlformats.org/presentationml/2006/ole">
              <p:oleObj spid="_x0000_s21776" name="Equation" r:id="rId18" imgW="380880" imgH="177480" progId="Equation.DSMT4">
                <p:embed/>
              </p:oleObj>
            </a:graphicData>
          </a:graphic>
        </p:graphicFrame>
      </p:grpSp>
      <p:grpSp>
        <p:nvGrpSpPr>
          <p:cNvPr id="20" name="Group 19"/>
          <p:cNvGrpSpPr/>
          <p:nvPr/>
        </p:nvGrpSpPr>
        <p:grpSpPr>
          <a:xfrm>
            <a:off x="2241884" y="11048401"/>
            <a:ext cx="20421600" cy="1114619"/>
            <a:chOff x="2241884" y="11951522"/>
            <a:chExt cx="20421600" cy="1114619"/>
          </a:xfrm>
        </p:grpSpPr>
        <p:graphicFrame>
          <p:nvGraphicFramePr>
            <p:cNvPr id="116" name="Object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51389484"/>
                </p:ext>
              </p:extLst>
            </p:nvPr>
          </p:nvGraphicFramePr>
          <p:xfrm>
            <a:off x="9448800" y="12287413"/>
            <a:ext cx="476306" cy="608953"/>
          </p:xfrm>
          <a:graphic>
            <a:graphicData uri="http://schemas.openxmlformats.org/presentationml/2006/ole">
              <p:oleObj spid="_x0000_s21777" name="Equation" r:id="rId19" imgW="646232" imgH="707197" progId="Equation.DSMT4">
                <p:embed/>
              </p:oleObj>
            </a:graphicData>
          </a:graphic>
        </p:graphicFrame>
        <p:grpSp>
          <p:nvGrpSpPr>
            <p:cNvPr id="19" name="Group 18"/>
            <p:cNvGrpSpPr/>
            <p:nvPr/>
          </p:nvGrpSpPr>
          <p:grpSpPr>
            <a:xfrm>
              <a:off x="2241884" y="11951522"/>
              <a:ext cx="20421600" cy="1114619"/>
              <a:chOff x="2209800" y="10999848"/>
              <a:chExt cx="20421600" cy="1114619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2209800" y="10999848"/>
                <a:ext cx="20421600" cy="1114619"/>
                <a:chOff x="2316260" y="5257800"/>
                <a:chExt cx="20224956" cy="944044"/>
              </a:xfrm>
            </p:grpSpPr>
            <p:sp>
              <p:nvSpPr>
                <p:cNvPr id="125" name="Rectangle 124">
                  <a:extLst>
                    <a:ext uri="{FF2B5EF4-FFF2-40B4-BE49-F238E27FC236}">
  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  </a:ext>
                  </a:extLst>
                </p:cNvPr>
                <p:cNvSpPr/>
                <p:nvPr/>
              </p:nvSpPr>
              <p:spPr>
                <a:xfrm>
                  <a:off x="2316260" y="5433534"/>
                  <a:ext cx="20224956" cy="651690"/>
                </a:xfrm>
                <a:prstGeom prst="rect">
                  <a:avLst/>
                </a:prstGeom>
                <a:noFill/>
                <a:ln w="57150" cmpd="dbl">
                  <a:noFill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vi-VN" sz="4400" dirty="0">
                      <a:sym typeface="Wingdings 2" panose="05020102010507070707" pitchFamily="18" charset="2"/>
                    </a:rPr>
                    <a:t>3)</a:t>
                  </a:r>
                  <a:r>
                    <a:rPr lang="fr-FR" sz="4400" dirty="0">
                      <a:sym typeface="Wingdings 2" panose="05020102010507070707" pitchFamily="18" charset="2"/>
                    </a:rPr>
                    <a:t> </a:t>
                  </a:r>
                  <a:r>
                    <a:rPr lang="vi-VN" sz="4400" dirty="0">
                      <a:sym typeface="Wingdings 2" panose="05020102010507070707" pitchFamily="18" charset="2"/>
                    </a:rPr>
                    <a:t>     </a:t>
                  </a:r>
                  <a:r>
                    <a:rPr lang="vi-VN" sz="4400" dirty="0"/>
                    <a:t>có nghĩa với      </a:t>
                  </a:r>
                  <a:r>
                    <a:rPr lang="vi-VN" sz="4400" dirty="0" smtClean="0"/>
                    <a:t>     </a:t>
                  </a:r>
                  <a:r>
                    <a:rPr lang="en-US" sz="4400" dirty="0" smtClean="0"/>
                    <a:t> </a:t>
                  </a:r>
                  <a:r>
                    <a:rPr lang="vi-VN" sz="4400" dirty="0" smtClean="0"/>
                    <a:t>khi  </a:t>
                  </a:r>
                  <a:r>
                    <a:rPr lang="en-US" sz="4400" dirty="0" smtClean="0"/>
                    <a:t>   </a:t>
                  </a:r>
                  <a:r>
                    <a:rPr lang="vi-VN" sz="4400" dirty="0" smtClean="0"/>
                    <a:t>là số hữu tỉ không nguyên hoặc</a:t>
                  </a:r>
                  <a:r>
                    <a:rPr lang="en-US" sz="4400" dirty="0" smtClean="0"/>
                    <a:t> </a:t>
                  </a:r>
                  <a:r>
                    <a:rPr lang="vi-VN" sz="4400" dirty="0" smtClean="0"/>
                    <a:t>     là số vô tỉ</a:t>
                  </a:r>
                  <a:endParaRPr lang="vi-VN" sz="4400" dirty="0"/>
                </a:p>
              </p:txBody>
            </p:sp>
            <p:graphicFrame>
              <p:nvGraphicFramePr>
                <p:cNvPr id="126" name="Object 12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271161230"/>
                    </p:ext>
                  </p:extLst>
                </p:nvPr>
              </p:nvGraphicFramePr>
              <p:xfrm>
                <a:off x="2971800" y="5257800"/>
                <a:ext cx="990600" cy="944044"/>
              </p:xfrm>
              <a:graphic>
                <a:graphicData uri="http://schemas.openxmlformats.org/presentationml/2006/ole">
                  <p:oleObj spid="_x0000_s21778" name="Equation" r:id="rId20" imgW="190440" imgH="203040" progId="Equation.DSMT4">
                    <p:embed/>
                  </p:oleObj>
                </a:graphicData>
              </a:graphic>
            </p:graphicFrame>
            <p:graphicFrame>
              <p:nvGraphicFramePr>
                <p:cNvPr id="127" name="Object 12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681669151"/>
                    </p:ext>
                  </p:extLst>
                </p:nvPr>
              </p:nvGraphicFramePr>
              <p:xfrm>
                <a:off x="6887926" y="5387385"/>
                <a:ext cx="1587500" cy="688975"/>
              </p:xfrm>
              <a:graphic>
                <a:graphicData uri="http://schemas.openxmlformats.org/presentationml/2006/ole">
                  <p:oleObj spid="_x0000_s21779" name="Equation" r:id="rId21" imgW="457200" imgH="177480" progId="Equation.DSMT4">
                    <p:embed/>
                  </p:oleObj>
                </a:graphicData>
              </a:graphic>
            </p:graphicFrame>
          </p:grpSp>
          <p:graphicFrame>
            <p:nvGraphicFramePr>
              <p:cNvPr id="29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344016032"/>
                  </p:ext>
                </p:extLst>
              </p:nvPr>
            </p:nvGraphicFramePr>
            <p:xfrm>
              <a:off x="18027316" y="11415996"/>
              <a:ext cx="485434" cy="530756"/>
            </p:xfrm>
            <a:graphic>
              <a:graphicData uri="http://schemas.openxmlformats.org/presentationml/2006/ole">
                <p:oleObj spid="_x0000_s21780" name="Equation" r:id="rId22" imgW="646232" imgH="707197" progId="Equation.DSMT4">
                  <p:embed/>
                </p:oleObj>
              </a:graphicData>
            </a:graphic>
          </p:graphicFrame>
        </p:grpSp>
      </p:grpSp>
      <p:grpSp>
        <p:nvGrpSpPr>
          <p:cNvPr id="13" name="Group 12"/>
          <p:cNvGrpSpPr/>
          <p:nvPr/>
        </p:nvGrpSpPr>
        <p:grpSpPr>
          <a:xfrm>
            <a:off x="2193758" y="8606929"/>
            <a:ext cx="13496921" cy="1115953"/>
            <a:chOff x="2193758" y="8606929"/>
            <a:chExt cx="13496921" cy="1115953"/>
          </a:xfrm>
        </p:grpSpPr>
        <p:grpSp>
          <p:nvGrpSpPr>
            <p:cNvPr id="120" name="Group 119"/>
            <p:cNvGrpSpPr/>
            <p:nvPr/>
          </p:nvGrpSpPr>
          <p:grpSpPr>
            <a:xfrm>
              <a:off x="2193758" y="8606929"/>
              <a:ext cx="13496921" cy="1115953"/>
              <a:chOff x="2316260" y="5257800"/>
              <a:chExt cx="13366956" cy="945174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="" xmlns:mc="http://schemas.openxmlformats.org/markup-compatibility/2006" xmlns:a14="http://schemas.microsoft.com/office/drawing/2010/main" xmlns:a16="http://schemas.microsoft.com/office/drawing/2014/main" id="{D5FDE97F-1E59-4CD0-8974-3EA8117FB60E}"/>
                  </a:ext>
                </a:extLst>
              </p:cNvPr>
              <p:cNvSpPr/>
              <p:nvPr/>
            </p:nvSpPr>
            <p:spPr>
              <a:xfrm>
                <a:off x="2316260" y="5433534"/>
                <a:ext cx="13366956" cy="769440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vi-VN" sz="4400" dirty="0" smtClean="0">
                    <a:sym typeface="Wingdings 2" panose="05020102010507070707" pitchFamily="18" charset="2"/>
                  </a:rPr>
                  <a:t>1)</a:t>
                </a:r>
                <a:r>
                  <a:rPr lang="fr-FR" sz="4400" dirty="0" smtClean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:r>
                  <a:rPr lang="vi-VN" sz="4400" dirty="0" smtClean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    </a:t>
                </a:r>
                <a:r>
                  <a:rPr lang="vi-VN" sz="4400" dirty="0" smtClean="0">
                    <a:solidFill>
                      <a:schemeClr val="tx1"/>
                    </a:solidFill>
                  </a:rPr>
                  <a:t>có nghĩa với      khi           </a:t>
                </a:r>
                <a:endParaRPr lang="vi-VN" sz="4400" dirty="0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22" name="Object 1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143951890"/>
                  </p:ext>
                </p:extLst>
              </p:nvPr>
            </p:nvGraphicFramePr>
            <p:xfrm>
              <a:off x="2971800" y="5257800"/>
              <a:ext cx="990600" cy="944044"/>
            </p:xfrm>
            <a:graphic>
              <a:graphicData uri="http://schemas.openxmlformats.org/presentationml/2006/ole">
                <p:oleObj spid="_x0000_s21781" name="Equation" r:id="rId23" imgW="190440" imgH="203040" progId="Equation.DSMT4">
                  <p:embed/>
                </p:oleObj>
              </a:graphicData>
            </a:graphic>
          </p:graphicFrame>
          <p:graphicFrame>
            <p:nvGraphicFramePr>
              <p:cNvPr id="123" name="Object 1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371632119"/>
                  </p:ext>
                </p:extLst>
              </p:nvPr>
            </p:nvGraphicFramePr>
            <p:xfrm>
              <a:off x="6780833" y="5389987"/>
              <a:ext cx="793750" cy="689008"/>
            </p:xfrm>
            <a:graphic>
              <a:graphicData uri="http://schemas.openxmlformats.org/presentationml/2006/ole">
                <p:oleObj spid="_x0000_s21782" name="Equation" r:id="rId24" imgW="228600" imgH="177480" progId="Equation.DSMT4">
                  <p:embed/>
                </p:oleObj>
              </a:graphicData>
            </a:graphic>
          </p:graphicFrame>
        </p:grp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42567175"/>
                </p:ext>
              </p:extLst>
            </p:nvPr>
          </p:nvGraphicFramePr>
          <p:xfrm>
            <a:off x="8610600" y="8610600"/>
            <a:ext cx="1447800" cy="914400"/>
          </p:xfrm>
          <a:graphic>
            <a:graphicData uri="http://schemas.openxmlformats.org/presentationml/2006/ole">
              <p:oleObj spid="_x0000_s21783" name="Equation" r:id="rId25" imgW="1822862" imgH="1036410" progId="Equation.DSMT4">
                <p:embed/>
              </p:oleObj>
            </a:graphicData>
          </a:graphic>
        </p:graphicFrame>
      </p:grpSp>
      <p:grpSp>
        <p:nvGrpSpPr>
          <p:cNvPr id="53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54" name="TextBox 5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CŨ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5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5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7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58" name="Round Same Side Corner Rectangle 5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3914817"/>
              </p:ext>
            </p:extLst>
          </p:nvPr>
        </p:nvGraphicFramePr>
        <p:xfrm>
          <a:off x="12133263" y="6769100"/>
          <a:ext cx="114300" cy="177800"/>
        </p:xfrm>
        <a:graphic>
          <a:graphicData uri="http://schemas.openxmlformats.org/presentationml/2006/ole">
            <p:oleObj spid="_x0000_s6851" name="Equation" r:id="rId4" imgW="114120" imgH="177480" progId="Equation.DSMT4">
              <p:embed/>
            </p:oleObj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433816" y="3124200"/>
            <a:ext cx="224167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vi-VN" sz="4400" b="1" dirty="0" smtClean="0">
                <a:solidFill>
                  <a:srgbClr val="0000FF"/>
                </a:solidFill>
              </a:rPr>
              <a:t>Câu hỏi 2: Nhắc lại các tính chất của lũy thừa với số mũ thực?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43416" y="4038600"/>
            <a:ext cx="20915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Trả lời:</a:t>
            </a:r>
            <a:endParaRPr lang="vi-VN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8216" y="5232221"/>
            <a:ext cx="949971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Tính chất của lũy thừa với số mũ thực</a:t>
            </a:r>
            <a:endParaRPr lang="vi-VN" dirty="0"/>
          </a:p>
        </p:txBody>
      </p:sp>
      <p:grpSp>
        <p:nvGrpSpPr>
          <p:cNvPr id="11" name="Group 10"/>
          <p:cNvGrpSpPr/>
          <p:nvPr/>
        </p:nvGrpSpPr>
        <p:grpSpPr>
          <a:xfrm>
            <a:off x="2348216" y="5994221"/>
            <a:ext cx="18532637" cy="942855"/>
            <a:chOff x="2209800" y="6553200"/>
            <a:chExt cx="18532637" cy="942855"/>
          </a:xfrm>
        </p:grpSpPr>
        <p:sp>
          <p:nvSpPr>
            <p:cNvPr id="6" name="TextBox 5"/>
            <p:cNvSpPr txBox="1"/>
            <p:nvPr/>
          </p:nvSpPr>
          <p:spPr>
            <a:xfrm>
              <a:off x="2209800" y="6629400"/>
              <a:ext cx="18532637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Cho                                            ;          là những số thực tùy ý.                      </a:t>
              </a:r>
              <a:endParaRPr lang="vi-VN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35527269"/>
                </p:ext>
              </p:extLst>
            </p:nvPr>
          </p:nvGraphicFramePr>
          <p:xfrm>
            <a:off x="3293947" y="6604000"/>
            <a:ext cx="6916853" cy="869950"/>
          </p:xfrm>
          <a:graphic>
            <a:graphicData uri="http://schemas.openxmlformats.org/presentationml/2006/ole">
              <p:oleObj spid="_x0000_s6852" name="Equation" r:id="rId5" imgW="1231560" imgH="203040" progId="Equation.DSMT4">
                <p:embed/>
              </p:oleObj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73593661"/>
                </p:ext>
              </p:extLst>
            </p:nvPr>
          </p:nvGraphicFramePr>
          <p:xfrm>
            <a:off x="10160000" y="6553200"/>
            <a:ext cx="1498600" cy="942855"/>
          </p:xfrm>
          <a:graphic>
            <a:graphicData uri="http://schemas.openxmlformats.org/presentationml/2006/ole">
              <p:oleObj spid="_x0000_s6853" name="Equation" r:id="rId6" imgW="317160" imgH="203040" progId="Equation.DSMT4">
                <p:embed/>
              </p:oleObj>
            </a:graphicData>
          </a:graphic>
        </p:graphicFrame>
      </p:grpSp>
      <p:grpSp>
        <p:nvGrpSpPr>
          <p:cNvPr id="25" name="Group 24"/>
          <p:cNvGrpSpPr/>
          <p:nvPr/>
        </p:nvGrpSpPr>
        <p:grpSpPr>
          <a:xfrm>
            <a:off x="2195816" y="6832421"/>
            <a:ext cx="4255178" cy="6654979"/>
            <a:chOff x="1752600" y="7162800"/>
            <a:chExt cx="4255178" cy="6654979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39262430"/>
                </p:ext>
              </p:extLst>
            </p:nvPr>
          </p:nvGraphicFramePr>
          <p:xfrm>
            <a:off x="1828800" y="7848600"/>
            <a:ext cx="4036323" cy="2028273"/>
          </p:xfrm>
          <a:graphic>
            <a:graphicData uri="http://schemas.openxmlformats.org/presentationml/2006/ole">
              <p:oleObj spid="_x0000_s6854" name="Equation" r:id="rId7" imgW="698400" imgH="41904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462484298"/>
                </p:ext>
              </p:extLst>
            </p:nvPr>
          </p:nvGraphicFramePr>
          <p:xfrm>
            <a:off x="1827802" y="9648452"/>
            <a:ext cx="3734798" cy="1400548"/>
          </p:xfrm>
          <a:graphic>
            <a:graphicData uri="http://schemas.openxmlformats.org/presentationml/2006/ole">
              <p:oleObj spid="_x0000_s6855" name="Equation" r:id="rId8" imgW="812520" imgH="304560" progId="Equation.DSMT4">
                <p:embed/>
              </p:oleObj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997175709"/>
                </p:ext>
              </p:extLst>
            </p:nvPr>
          </p:nvGraphicFramePr>
          <p:xfrm>
            <a:off x="1828800" y="10820400"/>
            <a:ext cx="4138613" cy="1166812"/>
          </p:xfrm>
          <a:graphic>
            <a:graphicData uri="http://schemas.openxmlformats.org/presentationml/2006/ole">
              <p:oleObj spid="_x0000_s6856" name="Equation" r:id="rId9" imgW="990360" imgH="279360" progId="Equation.DSMT4">
                <p:embed/>
              </p:oleObj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341614158"/>
                </p:ext>
              </p:extLst>
            </p:nvPr>
          </p:nvGraphicFramePr>
          <p:xfrm>
            <a:off x="1981200" y="7162800"/>
            <a:ext cx="4026578" cy="933701"/>
          </p:xfrm>
          <a:graphic>
            <a:graphicData uri="http://schemas.openxmlformats.org/presentationml/2006/ole">
              <p:oleObj spid="_x0000_s6857" name="Equation" r:id="rId10" imgW="876240" imgH="203040" progId="Equation.DSMT4">
                <p:embed/>
              </p:oleObj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61325694"/>
                </p:ext>
              </p:extLst>
            </p:nvPr>
          </p:nvGraphicFramePr>
          <p:xfrm>
            <a:off x="1752600" y="11658600"/>
            <a:ext cx="3559727" cy="2159179"/>
          </p:xfrm>
          <a:graphic>
            <a:graphicData uri="http://schemas.openxmlformats.org/presentationml/2006/ole">
              <p:oleObj spid="_x0000_s6858" name="Equation" r:id="rId11" imgW="774360" imgH="469800" progId="Equation.DSMT4">
                <p:embed/>
              </p:oleObj>
            </a:graphicData>
          </a:graphic>
        </p:graphicFrame>
      </p:grpSp>
      <p:grpSp>
        <p:nvGrpSpPr>
          <p:cNvPr id="38" name="Group 37"/>
          <p:cNvGrpSpPr/>
          <p:nvPr/>
        </p:nvGrpSpPr>
        <p:grpSpPr>
          <a:xfrm>
            <a:off x="8825216" y="6984821"/>
            <a:ext cx="13944600" cy="2082800"/>
            <a:chOff x="8382000" y="8305800"/>
            <a:chExt cx="13944600" cy="2082800"/>
          </a:xfrm>
        </p:grpSpPr>
        <p:grpSp>
          <p:nvGrpSpPr>
            <p:cNvPr id="37" name="Group 36"/>
            <p:cNvGrpSpPr/>
            <p:nvPr/>
          </p:nvGrpSpPr>
          <p:grpSpPr>
            <a:xfrm>
              <a:off x="8382000" y="8305800"/>
              <a:ext cx="13944600" cy="1143000"/>
              <a:chOff x="8382000" y="7518400"/>
              <a:chExt cx="13944600" cy="1143000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8382000" y="7772400"/>
                <a:ext cx="13944600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/>
                  <a:t>Nếu           thì                 khi và chỉ khi                         </a:t>
                </a:r>
                <a:endParaRPr lang="vi-VN" dirty="0"/>
              </a:p>
            </p:txBody>
          </p:sp>
          <p:graphicFrame>
            <p:nvGraphicFramePr>
              <p:cNvPr id="30" name="Object 2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389376191"/>
                  </p:ext>
                </p:extLst>
              </p:nvPr>
            </p:nvGraphicFramePr>
            <p:xfrm>
              <a:off x="11732530" y="7518400"/>
              <a:ext cx="2567670" cy="1027071"/>
            </p:xfrm>
            <a:graphic>
              <a:graphicData uri="http://schemas.openxmlformats.org/presentationml/2006/ole">
                <p:oleObj spid="_x0000_s6859" name="Equation" r:id="rId12" imgW="507960" imgH="203040" progId="Equation.DSMT4">
                  <p:embed/>
                </p:oleObj>
              </a:graphicData>
            </a:graphic>
          </p:graphicFrame>
          <p:graphicFrame>
            <p:nvGraphicFramePr>
              <p:cNvPr id="32" name="Object 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896247241"/>
                  </p:ext>
                </p:extLst>
              </p:nvPr>
            </p:nvGraphicFramePr>
            <p:xfrm>
              <a:off x="17524413" y="7727950"/>
              <a:ext cx="1982787" cy="933450"/>
            </p:xfrm>
            <a:graphic>
              <a:graphicData uri="http://schemas.openxmlformats.org/presentationml/2006/ole">
                <p:oleObj spid="_x0000_s6860" name="Equation" r:id="rId13" imgW="431640" imgH="203040" progId="Equation.DSMT4">
                  <p:embed/>
                </p:oleObj>
              </a:graphicData>
            </a:graphic>
          </p:graphicFrame>
          <p:graphicFrame>
            <p:nvGraphicFramePr>
              <p:cNvPr id="36" name="Object 3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948201394"/>
                  </p:ext>
                </p:extLst>
              </p:nvPr>
            </p:nvGraphicFramePr>
            <p:xfrm>
              <a:off x="9556750" y="7721600"/>
              <a:ext cx="1517650" cy="817563"/>
            </p:xfrm>
            <a:graphic>
              <a:graphicData uri="http://schemas.openxmlformats.org/presentationml/2006/ole">
                <p:oleObj spid="_x0000_s6861" name="Equation" r:id="rId14" imgW="1517760" imgH="817560" progId="Equation.DSMT4">
                  <p:embed/>
                </p:oleObj>
              </a:graphicData>
            </a:graphic>
          </p:graphicFrame>
        </p:grpSp>
        <p:grpSp>
          <p:nvGrpSpPr>
            <p:cNvPr id="161" name="Group 160"/>
            <p:cNvGrpSpPr/>
            <p:nvPr/>
          </p:nvGrpSpPr>
          <p:grpSpPr>
            <a:xfrm>
              <a:off x="8382000" y="9245600"/>
              <a:ext cx="13944600" cy="1143000"/>
              <a:chOff x="8382000" y="7518400"/>
              <a:chExt cx="13944600" cy="1143000"/>
            </a:xfrm>
          </p:grpSpPr>
          <p:sp>
            <p:nvSpPr>
              <p:cNvPr id="162" name="TextBox 161"/>
              <p:cNvSpPr txBox="1"/>
              <p:nvPr/>
            </p:nvSpPr>
            <p:spPr>
              <a:xfrm>
                <a:off x="8382000" y="7772400"/>
                <a:ext cx="13944600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/>
                  <a:t>Nếu           thì                 khi và chỉ khi                         </a:t>
                </a:r>
                <a:endParaRPr lang="vi-VN" dirty="0"/>
              </a:p>
            </p:txBody>
          </p:sp>
          <p:graphicFrame>
            <p:nvGraphicFramePr>
              <p:cNvPr id="163" name="Object 16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365785779"/>
                  </p:ext>
                </p:extLst>
              </p:nvPr>
            </p:nvGraphicFramePr>
            <p:xfrm>
              <a:off x="11732530" y="7518400"/>
              <a:ext cx="2567670" cy="1027071"/>
            </p:xfrm>
            <a:graphic>
              <a:graphicData uri="http://schemas.openxmlformats.org/presentationml/2006/ole">
                <p:oleObj spid="_x0000_s6862" name="Equation" r:id="rId15" imgW="507960" imgH="203040" progId="Equation.DSMT4">
                  <p:embed/>
                </p:oleObj>
              </a:graphicData>
            </a:graphic>
          </p:graphicFrame>
          <p:graphicFrame>
            <p:nvGraphicFramePr>
              <p:cNvPr id="164" name="Object 16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434770159"/>
                  </p:ext>
                </p:extLst>
              </p:nvPr>
            </p:nvGraphicFramePr>
            <p:xfrm>
              <a:off x="17524413" y="7727950"/>
              <a:ext cx="1982787" cy="933450"/>
            </p:xfrm>
            <a:graphic>
              <a:graphicData uri="http://schemas.openxmlformats.org/presentationml/2006/ole">
                <p:oleObj spid="_x0000_s6863" name="Equation" r:id="rId16" imgW="431640" imgH="203040" progId="Equation.DSMT4">
                  <p:embed/>
                </p:oleObj>
              </a:graphicData>
            </a:graphic>
          </p:graphicFrame>
          <p:graphicFrame>
            <p:nvGraphicFramePr>
              <p:cNvPr id="165" name="Object 16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417447998"/>
                  </p:ext>
                </p:extLst>
              </p:nvPr>
            </p:nvGraphicFramePr>
            <p:xfrm>
              <a:off x="9556944" y="7721096"/>
              <a:ext cx="1517263" cy="816984"/>
            </p:xfrm>
            <a:graphic>
              <a:graphicData uri="http://schemas.openxmlformats.org/presentationml/2006/ole">
                <p:oleObj spid="_x0000_s6864" name="Equation" r:id="rId17" imgW="330120" imgH="177480" progId="Equation.DSMT4">
                  <p:embed/>
                </p:oleObj>
              </a:graphicData>
            </a:graphic>
          </p:graphicFrame>
        </p:grpSp>
      </p:grpSp>
      <p:grpSp>
        <p:nvGrpSpPr>
          <p:cNvPr id="28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29" name="TextBox 28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CŨ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9" name="Round Same Side Corner Rectangle 3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78299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926382"/>
              </p:ext>
            </p:extLst>
          </p:nvPr>
        </p:nvGraphicFramePr>
        <p:xfrm>
          <a:off x="12133263" y="6769100"/>
          <a:ext cx="114300" cy="177800"/>
        </p:xfrm>
        <a:graphic>
          <a:graphicData uri="http://schemas.openxmlformats.org/presentationml/2006/ole">
            <p:oleObj spid="_x0000_s8398" name="Equation" r:id="rId4" imgW="114120" imgH="17748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3400" y="3878759"/>
            <a:ext cx="370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vi-VN" dirty="0"/>
              <a:t>Câu 1</a:t>
            </a:r>
            <a:r>
              <a:rPr lang="vi-VN" dirty="0" smtClean="0"/>
              <a:t>: Tính</a:t>
            </a:r>
            <a:endParaRPr lang="vi-VN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186019"/>
              </p:ext>
            </p:extLst>
          </p:nvPr>
        </p:nvGraphicFramePr>
        <p:xfrm>
          <a:off x="9372600" y="4648200"/>
          <a:ext cx="7643812" cy="2393950"/>
        </p:xfrm>
        <a:graphic>
          <a:graphicData uri="http://schemas.openxmlformats.org/presentationml/2006/ole">
            <p:oleObj spid="_x0000_s8399" name="Equation" r:id="rId5" imgW="1663560" imgH="520560" progId="Equation.DSMT4">
              <p:embed/>
            </p:oleObj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48815" y="4617797"/>
            <a:ext cx="8218985" cy="2392603"/>
            <a:chOff x="848815" y="3862754"/>
            <a:chExt cx="8218985" cy="2392603"/>
          </a:xfrm>
        </p:grpSpPr>
        <p:sp>
          <p:nvSpPr>
            <p:cNvPr id="11" name="TextBox 10"/>
            <p:cNvSpPr txBox="1"/>
            <p:nvPr/>
          </p:nvSpPr>
          <p:spPr>
            <a:xfrm>
              <a:off x="848815" y="4823914"/>
              <a:ext cx="725311" cy="864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 smtClean="0"/>
                <a:t>a) </a:t>
              </a:r>
              <a:endParaRPr lang="vi-VN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17893731"/>
                </p:ext>
              </p:extLst>
            </p:nvPr>
          </p:nvGraphicFramePr>
          <p:xfrm>
            <a:off x="1598209" y="3862754"/>
            <a:ext cx="7469591" cy="2392603"/>
          </p:xfrm>
          <a:graphic>
            <a:graphicData uri="http://schemas.openxmlformats.org/presentationml/2006/ole">
              <p:oleObj spid="_x0000_s8400" name="Equation" r:id="rId6" imgW="1625400" imgH="520560" progId="Equation.DSMT4">
                <p:embed/>
              </p:oleObj>
            </a:graphicData>
          </a:graphic>
        </p:graphicFrame>
      </p:grpSp>
      <p:grpSp>
        <p:nvGrpSpPr>
          <p:cNvPr id="15" name="Group 26"/>
          <p:cNvGrpSpPr/>
          <p:nvPr/>
        </p:nvGrpSpPr>
        <p:grpSpPr>
          <a:xfrm>
            <a:off x="381000" y="2064608"/>
            <a:ext cx="12114292" cy="907192"/>
            <a:chOff x="7459670" y="7543799"/>
            <a:chExt cx="20011305" cy="907311"/>
          </a:xfrm>
        </p:grpSpPr>
        <p:sp>
          <p:nvSpPr>
            <p:cNvPr id="16" name="TextBox 15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0" name="Round Same Side Corner Rectangle 1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3225641"/>
              </p:ext>
            </p:extLst>
          </p:nvPr>
        </p:nvGraphicFramePr>
        <p:xfrm>
          <a:off x="9601200" y="7315200"/>
          <a:ext cx="6710362" cy="1341437"/>
        </p:xfrm>
        <a:graphic>
          <a:graphicData uri="http://schemas.openxmlformats.org/presentationml/2006/ole">
            <p:oleObj spid="_x0000_s8401" name="Equation" r:id="rId7" imgW="1460160" imgH="29196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8484545"/>
              </p:ext>
            </p:extLst>
          </p:nvPr>
        </p:nvGraphicFramePr>
        <p:xfrm>
          <a:off x="9601200" y="8915400"/>
          <a:ext cx="8169275" cy="1809750"/>
        </p:xfrm>
        <a:graphic>
          <a:graphicData uri="http://schemas.openxmlformats.org/presentationml/2006/ole">
            <p:oleObj spid="_x0000_s8402" name="Equation" r:id="rId8" imgW="177768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3864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6548196"/>
              </p:ext>
            </p:extLst>
          </p:nvPr>
        </p:nvGraphicFramePr>
        <p:xfrm>
          <a:off x="782842" y="5145505"/>
          <a:ext cx="9906000" cy="2209800"/>
        </p:xfrm>
        <a:graphic>
          <a:graphicData uri="http://schemas.openxmlformats.org/presentationml/2006/ole">
            <p:oleObj spid="_x0000_s10451" name="Equation" r:id="rId3" imgW="2336760" imgH="520560" progId="Equation.DSMT4">
              <p:embed/>
            </p:oleObj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2895600"/>
            <a:ext cx="11582400" cy="2209800"/>
            <a:chOff x="685800" y="2279283"/>
            <a:chExt cx="11963400" cy="2392363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40229309"/>
                </p:ext>
              </p:extLst>
            </p:nvPr>
          </p:nvGraphicFramePr>
          <p:xfrm>
            <a:off x="1501775" y="2279283"/>
            <a:ext cx="11147425" cy="2392363"/>
          </p:xfrm>
          <a:graphic>
            <a:graphicData uri="http://schemas.openxmlformats.org/presentationml/2006/ole">
              <p:oleObj spid="_x0000_s10452" name="Equation" r:id="rId4" imgW="11147400" imgH="2392200" progId="Equation.DSMT4">
                <p:embed/>
              </p:oleObj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685800" y="3276600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b)</a:t>
              </a:r>
              <a:endParaRPr lang="vi-VN" dirty="0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11734800" y="2971800"/>
            <a:ext cx="0" cy="8839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1734800" y="2688128"/>
            <a:ext cx="11063825" cy="2566988"/>
            <a:chOff x="9820275" y="1752831"/>
            <a:chExt cx="11063825" cy="2566988"/>
          </a:xfrm>
        </p:grpSpPr>
        <p:sp>
          <p:nvSpPr>
            <p:cNvPr id="13" name="TextBox 12"/>
            <p:cNvSpPr txBox="1"/>
            <p:nvPr/>
          </p:nvSpPr>
          <p:spPr>
            <a:xfrm>
              <a:off x="9820275" y="2718488"/>
              <a:ext cx="644728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c)</a:t>
              </a:r>
              <a:endParaRPr lang="vi-VN" dirty="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98644449"/>
                </p:ext>
              </p:extLst>
            </p:nvPr>
          </p:nvGraphicFramePr>
          <p:xfrm>
            <a:off x="10497087" y="1752831"/>
            <a:ext cx="10387013" cy="2566988"/>
          </p:xfrm>
          <a:graphic>
            <a:graphicData uri="http://schemas.openxmlformats.org/presentationml/2006/ole">
              <p:oleObj spid="_x0000_s10453" name="Equation" r:id="rId5" imgW="2260440" imgH="558720" progId="Equation.DSMT4">
                <p:embed/>
              </p:oleObj>
            </a:graphicData>
          </a:graphic>
        </p:graphicFrame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4394360"/>
              </p:ext>
            </p:extLst>
          </p:nvPr>
        </p:nvGraphicFramePr>
        <p:xfrm>
          <a:off x="13563600" y="5562600"/>
          <a:ext cx="6535738" cy="2511425"/>
        </p:xfrm>
        <a:graphic>
          <a:graphicData uri="http://schemas.openxmlformats.org/presentationml/2006/ole">
            <p:oleObj spid="_x0000_s10454" name="Equation" r:id="rId6" imgW="1422360" imgH="545760" progId="Equation.DSMT4">
              <p:embed/>
            </p:oleObj>
          </a:graphicData>
        </a:graphic>
      </p:graphicFrame>
      <p:grpSp>
        <p:nvGrpSpPr>
          <p:cNvPr id="11" name="Group 26"/>
          <p:cNvGrpSpPr/>
          <p:nvPr/>
        </p:nvGrpSpPr>
        <p:grpSpPr>
          <a:xfrm>
            <a:off x="381000" y="2064608"/>
            <a:ext cx="12114292" cy="907192"/>
            <a:chOff x="7459670" y="7543799"/>
            <a:chExt cx="20011305" cy="907311"/>
          </a:xfrm>
        </p:grpSpPr>
        <p:sp>
          <p:nvSpPr>
            <p:cNvPr id="12" name="TextBox 11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0" name="Round Same Side Corner Rectangle 1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167937"/>
              </p:ext>
            </p:extLst>
          </p:nvPr>
        </p:nvGraphicFramePr>
        <p:xfrm>
          <a:off x="653682" y="7010400"/>
          <a:ext cx="8451850" cy="2208213"/>
        </p:xfrm>
        <a:graphic>
          <a:graphicData uri="http://schemas.openxmlformats.org/presentationml/2006/ole">
            <p:oleObj spid="_x0000_s10455" name="Equation" r:id="rId7" imgW="1993680" imgH="52056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2093536"/>
              </p:ext>
            </p:extLst>
          </p:nvPr>
        </p:nvGraphicFramePr>
        <p:xfrm>
          <a:off x="801926" y="9220200"/>
          <a:ext cx="5060950" cy="1670050"/>
        </p:xfrm>
        <a:graphic>
          <a:graphicData uri="http://schemas.openxmlformats.org/presentationml/2006/ole">
            <p:oleObj spid="_x0000_s10456" name="Equation" r:id="rId8" imgW="1193760" imgH="3934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1745831"/>
              </p:ext>
            </p:extLst>
          </p:nvPr>
        </p:nvGraphicFramePr>
        <p:xfrm>
          <a:off x="13716000" y="8610600"/>
          <a:ext cx="6069012" cy="2335212"/>
        </p:xfrm>
        <a:graphic>
          <a:graphicData uri="http://schemas.openxmlformats.org/presentationml/2006/ole">
            <p:oleObj spid="_x0000_s10457" name="Equation" r:id="rId9" imgW="1320480" imgH="50796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9338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7013303"/>
              </p:ext>
            </p:extLst>
          </p:nvPr>
        </p:nvGraphicFramePr>
        <p:xfrm>
          <a:off x="12133263" y="6769100"/>
          <a:ext cx="114300" cy="177800"/>
        </p:xfrm>
        <a:graphic>
          <a:graphicData uri="http://schemas.openxmlformats.org/presentationml/2006/ole">
            <p:oleObj spid="_x0000_s9539" name="Equation" r:id="rId4" imgW="114120" imgH="17748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811660" y="3399937"/>
            <a:ext cx="20905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400" b="1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vi-VN" dirty="0"/>
              <a:t>Câu </a:t>
            </a:r>
            <a:r>
              <a:rPr lang="vi-VN" dirty="0" smtClean="0"/>
              <a:t>2: Cho a, b là các số dương. Rút gọn biểu thức. </a:t>
            </a:r>
            <a:endParaRPr lang="vi-VN" dirty="0"/>
          </a:p>
        </p:txBody>
      </p:sp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0"/>
          <a:ext cx="390525" cy="523875"/>
        </p:xfrm>
        <a:graphic>
          <a:graphicData uri="http://schemas.openxmlformats.org/presentationml/2006/ole">
            <p:oleObj spid="_x0000_s9540" name="Equation" r:id="rId5" imgW="393529" imgH="520474" progId="Equation.DSMT4">
              <p:embed/>
            </p:oleObj>
          </a:graphicData>
        </a:graphic>
      </p:graphicFrame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152400" y="1524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" y="152400"/>
          <a:ext cx="390525" cy="523875"/>
        </p:xfrm>
        <a:graphic>
          <a:graphicData uri="http://schemas.openxmlformats.org/presentationml/2006/ole">
            <p:oleObj spid="_x0000_s9541" name="Equation" r:id="rId6" imgW="393529" imgH="520474" progId="Equation.DSMT4">
              <p:embed/>
            </p:oleObj>
          </a:graphicData>
        </a:graphic>
      </p:graphicFrame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04800" y="304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04800" y="304800"/>
          <a:ext cx="390525" cy="523875"/>
        </p:xfrm>
        <a:graphic>
          <a:graphicData uri="http://schemas.openxmlformats.org/presentationml/2006/ole">
            <p:oleObj spid="_x0000_s9542" name="Equation" r:id="rId7" imgW="393529" imgH="520474" progId="Equation.DSMT4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811660" y="4847737"/>
            <a:ext cx="8484740" cy="2450960"/>
            <a:chOff x="811660" y="4829908"/>
            <a:chExt cx="8484740" cy="245096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825145709"/>
                </p:ext>
              </p:extLst>
            </p:nvPr>
          </p:nvGraphicFramePr>
          <p:xfrm>
            <a:off x="1593386" y="4829908"/>
            <a:ext cx="7703014" cy="2450960"/>
          </p:xfrm>
          <a:graphic>
            <a:graphicData uri="http://schemas.openxmlformats.org/presentationml/2006/ole">
              <p:oleObj spid="_x0000_s9543" name="Equation" r:id="rId8" imgW="1676160" imgH="53316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811660" y="5715000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a)</a:t>
              </a:r>
              <a:endParaRPr lang="vi-VN" dirty="0"/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13143368"/>
              </p:ext>
            </p:extLst>
          </p:nvPr>
        </p:nvGraphicFramePr>
        <p:xfrm>
          <a:off x="9906000" y="4884305"/>
          <a:ext cx="7118350" cy="2451100"/>
        </p:xfrm>
        <a:graphic>
          <a:graphicData uri="http://schemas.openxmlformats.org/presentationml/2006/ole">
            <p:oleObj spid="_x0000_s9544" name="Equation" r:id="rId9" imgW="1549080" imgH="533160" progId="Equation.DSMT4">
              <p:embed/>
            </p:oleObj>
          </a:graphicData>
        </a:graphic>
      </p:graphicFrame>
      <p:grpSp>
        <p:nvGrpSpPr>
          <p:cNvPr id="17" name="Group 26"/>
          <p:cNvGrpSpPr/>
          <p:nvPr/>
        </p:nvGrpSpPr>
        <p:grpSpPr>
          <a:xfrm>
            <a:off x="381000" y="2064608"/>
            <a:ext cx="12114292" cy="907192"/>
            <a:chOff x="7459670" y="7543799"/>
            <a:chExt cx="20011305" cy="907311"/>
          </a:xfrm>
        </p:grpSpPr>
        <p:sp>
          <p:nvSpPr>
            <p:cNvPr id="18" name="TextBox 17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2" name="Round Same Side Corner Rectangle 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97099397"/>
              </p:ext>
            </p:extLst>
          </p:nvPr>
        </p:nvGraphicFramePr>
        <p:xfrm>
          <a:off x="10058400" y="7543800"/>
          <a:ext cx="8928100" cy="2800350"/>
        </p:xfrm>
        <a:graphic>
          <a:graphicData uri="http://schemas.openxmlformats.org/presentationml/2006/ole">
            <p:oleObj spid="_x0000_s9545" name="Equation" r:id="rId10" imgW="1942920" imgH="609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7225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43000" y="3123524"/>
            <a:ext cx="7319963" cy="2859088"/>
            <a:chOff x="1143000" y="2080846"/>
            <a:chExt cx="7319963" cy="2859088"/>
          </a:xfrm>
        </p:grpSpPr>
        <p:sp>
          <p:nvSpPr>
            <p:cNvPr id="2" name="TextBox 1"/>
            <p:cNvSpPr txBox="1"/>
            <p:nvPr/>
          </p:nvSpPr>
          <p:spPr>
            <a:xfrm>
              <a:off x="1143000" y="3124200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b)</a:t>
              </a:r>
              <a:endParaRPr lang="vi-VN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998159243"/>
                </p:ext>
              </p:extLst>
            </p:nvPr>
          </p:nvGraphicFramePr>
          <p:xfrm>
            <a:off x="1752600" y="2080846"/>
            <a:ext cx="6710363" cy="2859088"/>
          </p:xfrm>
          <a:graphic>
            <a:graphicData uri="http://schemas.openxmlformats.org/presentationml/2006/ole">
              <p:oleObj spid="_x0000_s11454" name="Equation" r:id="rId3" imgW="1460160" imgH="622080" progId="Equation.DSMT4">
                <p:embed/>
              </p:oleObj>
            </a:graphicData>
          </a:graphic>
        </p:graphicFrame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6063171"/>
              </p:ext>
            </p:extLst>
          </p:nvPr>
        </p:nvGraphicFramePr>
        <p:xfrm>
          <a:off x="9067800" y="2909573"/>
          <a:ext cx="7469188" cy="3268662"/>
        </p:xfrm>
        <a:graphic>
          <a:graphicData uri="http://schemas.openxmlformats.org/presentationml/2006/ole">
            <p:oleObj spid="_x0000_s11455" name="Equation" r:id="rId4" imgW="1625400" imgH="7110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3384207"/>
              </p:ext>
            </p:extLst>
          </p:nvPr>
        </p:nvGraphicFramePr>
        <p:xfrm>
          <a:off x="9296400" y="6553200"/>
          <a:ext cx="8696325" cy="1984375"/>
        </p:xfrm>
        <a:graphic>
          <a:graphicData uri="http://schemas.openxmlformats.org/presentationml/2006/ole">
            <p:oleObj spid="_x0000_s11456" name="Equation" r:id="rId5" imgW="1892160" imgH="4316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358993"/>
              </p:ext>
            </p:extLst>
          </p:nvPr>
        </p:nvGraphicFramePr>
        <p:xfrm>
          <a:off x="9296400" y="8686800"/>
          <a:ext cx="10037260" cy="1167122"/>
        </p:xfrm>
        <a:graphic>
          <a:graphicData uri="http://schemas.openxmlformats.org/presentationml/2006/ole">
            <p:oleObj spid="_x0000_s11457" name="Equation" r:id="rId6" imgW="2184120" imgH="253800" progId="Equation.DSMT4">
              <p:embed/>
            </p:oleObj>
          </a:graphicData>
        </a:graphic>
      </p:graphicFrame>
      <p:grpSp>
        <p:nvGrpSpPr>
          <p:cNvPr id="9" name="Group 26"/>
          <p:cNvGrpSpPr/>
          <p:nvPr/>
        </p:nvGrpSpPr>
        <p:grpSpPr>
          <a:xfrm>
            <a:off x="381000" y="2064608"/>
            <a:ext cx="12114292" cy="907192"/>
            <a:chOff x="7459670" y="7543799"/>
            <a:chExt cx="20011305" cy="907311"/>
          </a:xfrm>
        </p:grpSpPr>
        <p:sp>
          <p:nvSpPr>
            <p:cNvPr id="10" name="TextBox 9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14" name="Round Same Side Corner Rectangle 1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01716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70410"/>
            <a:ext cx="42627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dirty="0">
                <a:solidFill>
                  <a:srgbClr val="0000FF"/>
                </a:solidFill>
                <a:latin typeface="Arial" panose="020B0604020202020204" pitchFamily="34" charset="0"/>
              </a:rPr>
              <a:t>Câu 3: So sánh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6434184"/>
              </p:ext>
            </p:extLst>
          </p:nvPr>
        </p:nvGraphicFramePr>
        <p:xfrm>
          <a:off x="2035426" y="4070104"/>
          <a:ext cx="9104313" cy="1692275"/>
        </p:xfrm>
        <a:graphic>
          <a:graphicData uri="http://schemas.openxmlformats.org/presentationml/2006/ole">
            <p:oleObj spid="_x0000_s12698" name="Equation" r:id="rId3" imgW="1981080" imgH="3682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5694870"/>
              </p:ext>
            </p:extLst>
          </p:nvPr>
        </p:nvGraphicFramePr>
        <p:xfrm>
          <a:off x="13335000" y="4882176"/>
          <a:ext cx="6767512" cy="1400175"/>
        </p:xfrm>
        <a:graphic>
          <a:graphicData uri="http://schemas.openxmlformats.org/presentationml/2006/ole">
            <p:oleObj spid="_x0000_s12699" name="Equation" r:id="rId4" imgW="1473120" imgH="304560" progId="Equation.DSMT4">
              <p:embed/>
            </p:oleObj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524000" y="3080010"/>
            <a:ext cx="3890757" cy="997918"/>
            <a:chOff x="1524000" y="3046544"/>
            <a:chExt cx="3890757" cy="997918"/>
          </a:xfrm>
        </p:grpSpPr>
        <p:grpSp>
          <p:nvGrpSpPr>
            <p:cNvPr id="6" name="Group 5"/>
            <p:cNvGrpSpPr/>
            <p:nvPr/>
          </p:nvGrpSpPr>
          <p:grpSpPr>
            <a:xfrm>
              <a:off x="1981200" y="3046544"/>
              <a:ext cx="3433557" cy="992056"/>
              <a:chOff x="8991600" y="2895600"/>
              <a:chExt cx="3433557" cy="992056"/>
            </a:xfrm>
          </p:grpSpPr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501019102"/>
                  </p:ext>
                </p:extLst>
              </p:nvPr>
            </p:nvGraphicFramePr>
            <p:xfrm>
              <a:off x="9296400" y="2895600"/>
              <a:ext cx="1108768" cy="992056"/>
            </p:xfrm>
            <a:graphic>
              <a:graphicData uri="http://schemas.openxmlformats.org/presentationml/2006/ole">
                <p:oleObj spid="_x0000_s12700" name="Equation" r:id="rId5" imgW="241200" imgH="215640" progId="Equation.DSMT4">
                  <p:embed/>
                </p:oleObj>
              </a:graphicData>
            </a:graphic>
          </p:graphicFrame>
          <p:graphicFrame>
            <p:nvGraphicFramePr>
              <p:cNvPr id="4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68423675"/>
                  </p:ext>
                </p:extLst>
              </p:nvPr>
            </p:nvGraphicFramePr>
            <p:xfrm>
              <a:off x="11177278" y="2895600"/>
              <a:ext cx="1167122" cy="992056"/>
            </p:xfrm>
            <a:graphic>
              <a:graphicData uri="http://schemas.openxmlformats.org/presentationml/2006/ole">
                <p:oleObj spid="_x0000_s12701" name="Equation" r:id="rId6" imgW="253800" imgH="215640" progId="Equation.DSMT4">
                  <p:embed/>
                </p:oleObj>
              </a:graphicData>
            </a:graphic>
          </p:graphicFrame>
          <p:sp>
            <p:nvSpPr>
              <p:cNvPr id="5" name="TextBox 4"/>
              <p:cNvSpPr txBox="1"/>
              <p:nvPr/>
            </p:nvSpPr>
            <p:spPr>
              <a:xfrm>
                <a:off x="8991600" y="3131641"/>
                <a:ext cx="3433557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/>
                  <a:t>         và</a:t>
                </a:r>
                <a:endParaRPr lang="vi-VN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524000" y="3290409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a)</a:t>
              </a:r>
              <a:endParaRPr lang="vi-VN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627772" y="7917739"/>
            <a:ext cx="16970458" cy="1021364"/>
            <a:chOff x="1546142" y="10437944"/>
            <a:chExt cx="16970458" cy="1021364"/>
          </a:xfrm>
        </p:grpSpPr>
        <p:grpSp>
          <p:nvGrpSpPr>
            <p:cNvPr id="20" name="Group 19"/>
            <p:cNvGrpSpPr/>
            <p:nvPr/>
          </p:nvGrpSpPr>
          <p:grpSpPr>
            <a:xfrm>
              <a:off x="2003342" y="10437944"/>
              <a:ext cx="16513258" cy="1021364"/>
              <a:chOff x="2003342" y="10437944"/>
              <a:chExt cx="16513258" cy="1021364"/>
            </a:xfrm>
          </p:grpSpPr>
          <p:graphicFrame>
            <p:nvGraphicFramePr>
              <p:cNvPr id="9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92566303"/>
                  </p:ext>
                </p:extLst>
              </p:nvPr>
            </p:nvGraphicFramePr>
            <p:xfrm>
              <a:off x="2322146" y="10467252"/>
              <a:ext cx="2859454" cy="992056"/>
            </p:xfrm>
            <a:graphic>
              <a:graphicData uri="http://schemas.openxmlformats.org/presentationml/2006/ole">
                <p:oleObj spid="_x0000_s12702" name="Equation" r:id="rId7" imgW="622080" imgH="215640" progId="Equation.DSMT4">
                  <p:embed/>
                </p:oleObj>
              </a:graphicData>
            </a:graphic>
          </p:graphicFrame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156186984"/>
                  </p:ext>
                </p:extLst>
              </p:nvPr>
            </p:nvGraphicFramePr>
            <p:xfrm>
              <a:off x="6172200" y="10437944"/>
              <a:ext cx="3326301" cy="992056"/>
            </p:xfrm>
            <a:graphic>
              <a:graphicData uri="http://schemas.openxmlformats.org/presentationml/2006/ole">
                <p:oleObj spid="_x0000_s12703" name="Equation" r:id="rId8" imgW="723600" imgH="215640" progId="Equation.DSMT4">
                  <p:embed/>
                </p:oleObj>
              </a:graphicData>
            </a:graphic>
          </p:graphicFrame>
          <p:sp>
            <p:nvSpPr>
              <p:cNvPr id="18" name="TextBox 17"/>
              <p:cNvSpPr txBox="1"/>
              <p:nvPr/>
            </p:nvSpPr>
            <p:spPr>
              <a:xfrm>
                <a:off x="2003342" y="10675441"/>
                <a:ext cx="16513258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/>
                  <a:t>                      và</a:t>
                </a:r>
                <a:endParaRPr lang="vi-VN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546142" y="10683265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b)</a:t>
              </a:r>
              <a:endParaRPr lang="vi-VN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87169" y="9144000"/>
            <a:ext cx="10487210" cy="2334245"/>
            <a:chOff x="1087169" y="8426190"/>
            <a:chExt cx="10487210" cy="2334245"/>
          </a:xfrm>
        </p:grpSpPr>
        <p:sp>
          <p:nvSpPr>
            <p:cNvPr id="22" name="TextBox 21"/>
            <p:cNvSpPr txBox="1"/>
            <p:nvPr/>
          </p:nvSpPr>
          <p:spPr>
            <a:xfrm>
              <a:off x="1087169" y="9019555"/>
              <a:ext cx="165603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Ta có:</a:t>
              </a:r>
              <a:endParaRPr lang="vi-VN" dirty="0"/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122494603"/>
                </p:ext>
              </p:extLst>
            </p:nvPr>
          </p:nvGraphicFramePr>
          <p:xfrm>
            <a:off x="2645887" y="8426190"/>
            <a:ext cx="8928492" cy="2334245"/>
          </p:xfrm>
          <a:graphic>
            <a:graphicData uri="http://schemas.openxmlformats.org/presentationml/2006/ole">
              <p:oleObj spid="_x0000_s12704" name="Equation" r:id="rId9" imgW="1942920" imgH="507960" progId="Equation.DSMT4">
                <p:embed/>
              </p:oleObj>
            </a:graphicData>
          </a:graphic>
        </p:graphicFrame>
      </p:grpSp>
      <p:cxnSp>
        <p:nvCxnSpPr>
          <p:cNvPr id="25" name="Straight Connector 24"/>
          <p:cNvCxnSpPr/>
          <p:nvPr/>
        </p:nvCxnSpPr>
        <p:spPr>
          <a:xfrm>
            <a:off x="11887200" y="9119818"/>
            <a:ext cx="0" cy="27432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2838014"/>
              </p:ext>
            </p:extLst>
          </p:nvPr>
        </p:nvGraphicFramePr>
        <p:xfrm>
          <a:off x="12039600" y="9324295"/>
          <a:ext cx="9395345" cy="2334245"/>
        </p:xfrm>
        <a:graphic>
          <a:graphicData uri="http://schemas.openxmlformats.org/presentationml/2006/ole">
            <p:oleObj spid="_x0000_s12705" name="Equation" r:id="rId10" imgW="2044440" imgH="507960" progId="Equation.DSMT4">
              <p:embed/>
            </p:oleObj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1639804" y="11863018"/>
            <a:ext cx="7940745" cy="1002632"/>
            <a:chOff x="1546142" y="11943421"/>
            <a:chExt cx="7940745" cy="1002632"/>
          </a:xfrm>
        </p:grpSpPr>
        <p:sp>
          <p:nvSpPr>
            <p:cNvPr id="38" name="TextBox 37"/>
            <p:cNvSpPr txBox="1"/>
            <p:nvPr/>
          </p:nvSpPr>
          <p:spPr>
            <a:xfrm>
              <a:off x="1546142" y="12192000"/>
              <a:ext cx="1287532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Vậy </a:t>
              </a:r>
              <a:endParaRPr lang="vi-VN" dirty="0"/>
            </a:p>
          </p:txBody>
        </p:sp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33038934"/>
                </p:ext>
              </p:extLst>
            </p:nvPr>
          </p:nvGraphicFramePr>
          <p:xfrm>
            <a:off x="2833674" y="11943421"/>
            <a:ext cx="6653213" cy="990600"/>
          </p:xfrm>
          <a:graphic>
            <a:graphicData uri="http://schemas.openxmlformats.org/presentationml/2006/ole">
              <p:oleObj spid="_x0000_s12706" name="Equation" r:id="rId11" imgW="1447560" imgH="215640" progId="Equation.DSMT4">
                <p:embed/>
              </p:oleObj>
            </a:graphicData>
          </a:graphic>
        </p:graphicFrame>
      </p:grpSp>
      <p:grpSp>
        <p:nvGrpSpPr>
          <p:cNvPr id="26" name="Group 26"/>
          <p:cNvGrpSpPr/>
          <p:nvPr/>
        </p:nvGrpSpPr>
        <p:grpSpPr>
          <a:xfrm>
            <a:off x="381000" y="1524000"/>
            <a:ext cx="12114292" cy="907192"/>
            <a:chOff x="7459670" y="7543799"/>
            <a:chExt cx="20011305" cy="907311"/>
          </a:xfrm>
        </p:grpSpPr>
        <p:sp>
          <p:nvSpPr>
            <p:cNvPr id="27" name="TextBox 26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1" name="Round Same Side Corner Rectangle 3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4516885"/>
              </p:ext>
            </p:extLst>
          </p:nvPr>
        </p:nvGraphicFramePr>
        <p:xfrm>
          <a:off x="2003342" y="5638800"/>
          <a:ext cx="8929687" cy="1692275"/>
        </p:xfrm>
        <a:graphic>
          <a:graphicData uri="http://schemas.openxmlformats.org/presentationml/2006/ole">
            <p:oleObj spid="_x0000_s12707" name="Equation" r:id="rId12" imgW="1942920" imgH="3682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45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33400" y="2583359"/>
            <a:ext cx="18984684" cy="769441"/>
            <a:chOff x="1905000" y="3429000"/>
            <a:chExt cx="18984684" cy="769441"/>
          </a:xfrm>
        </p:grpSpPr>
        <p:sp>
          <p:nvSpPr>
            <p:cNvPr id="2" name="TextBox 1"/>
            <p:cNvSpPr txBox="1"/>
            <p:nvPr/>
          </p:nvSpPr>
          <p:spPr>
            <a:xfrm>
              <a:off x="1905000" y="3429000"/>
              <a:ext cx="18984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0000FF"/>
                  </a:solidFill>
                  <a:latin typeface="Arial" panose="020B0604020202020204" pitchFamily="34" charset="0"/>
                </a:rPr>
                <a:t>Câu 4: </a:t>
              </a:r>
              <a:r>
                <a:rPr lang="vi-VN" sz="4400" b="1" dirty="0" smtClean="0">
                  <a:solidFill>
                    <a:srgbClr val="0000FF"/>
                  </a:solidFill>
                  <a:latin typeface="Arial" panose="020B0604020202020204" pitchFamily="34" charset="0"/>
                </a:rPr>
                <a:t>Tìm các số thực     thỏa mãn từng điều kiện sau:                         </a:t>
              </a:r>
              <a:endParaRPr lang="vi-VN" sz="4400" b="1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13119654"/>
                </p:ext>
              </p:extLst>
            </p:nvPr>
          </p:nvGraphicFramePr>
          <p:xfrm>
            <a:off x="8197278" y="3533073"/>
            <a:ext cx="641922" cy="641922"/>
          </p:xfrm>
          <a:graphic>
            <a:graphicData uri="http://schemas.openxmlformats.org/presentationml/2006/ole">
              <p:oleObj spid="_x0000_s14554" name="Equation" r:id="rId3" imgW="139680" imgH="139680" progId="Equation.DSMT4">
                <p:embed/>
              </p:oleObj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1524000" y="3276600"/>
            <a:ext cx="14935200" cy="2159179"/>
            <a:chOff x="1524000" y="3276600"/>
            <a:chExt cx="14935200" cy="2159179"/>
          </a:xfrm>
        </p:grpSpPr>
        <p:sp>
          <p:nvSpPr>
            <p:cNvPr id="4" name="TextBox 3"/>
            <p:cNvSpPr txBox="1"/>
            <p:nvPr/>
          </p:nvSpPr>
          <p:spPr>
            <a:xfrm>
              <a:off x="1524000" y="3905954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a)</a:t>
              </a:r>
              <a:endParaRPr lang="vi-VN" dirty="0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09891658"/>
                </p:ext>
              </p:extLst>
            </p:nvPr>
          </p:nvGraphicFramePr>
          <p:xfrm>
            <a:off x="2209800" y="3448754"/>
            <a:ext cx="4726850" cy="1809046"/>
          </p:xfrm>
          <a:graphic>
            <a:graphicData uri="http://schemas.openxmlformats.org/presentationml/2006/ole">
              <p:oleObj spid="_x0000_s14555" name="Equation" r:id="rId4" imgW="1028520" imgH="393480" progId="Equation.DSMT4">
                <p:embed/>
              </p:oleObj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2344400" y="3987931"/>
              <a:ext cx="67518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b)</a:t>
              </a:r>
              <a:endParaRPr lang="vi-VN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34255282"/>
                </p:ext>
              </p:extLst>
            </p:nvPr>
          </p:nvGraphicFramePr>
          <p:xfrm>
            <a:off x="12957833" y="3276600"/>
            <a:ext cx="3501367" cy="2159179"/>
          </p:xfrm>
          <a:graphic>
            <a:graphicData uri="http://schemas.openxmlformats.org/presentationml/2006/ole">
              <p:oleObj spid="_x0000_s14556" name="Equation" r:id="rId5" imgW="761760" imgH="469800" progId="Equation.DSMT4">
                <p:embed/>
              </p:oleObj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1475285" y="5174159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0000FF"/>
                </a:solidFill>
                <a:latin typeface="Arial" panose="020B0604020202020204" pitchFamily="34" charset="0"/>
              </a:rPr>
              <a:t>Giải: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8011505"/>
              </p:ext>
            </p:extLst>
          </p:nvPr>
        </p:nvGraphicFramePr>
        <p:xfrm>
          <a:off x="1511968" y="6203087"/>
          <a:ext cx="4552950" cy="1808162"/>
        </p:xfrm>
        <a:graphic>
          <a:graphicData uri="http://schemas.openxmlformats.org/presentationml/2006/ole">
            <p:oleObj spid="_x0000_s14557" name="Equation" r:id="rId6" imgW="990360" imgH="393480" progId="Equation.DSMT4">
              <p:embed/>
            </p:oleObj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2139246" y="5433646"/>
            <a:ext cx="0" cy="805375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6595853"/>
              </p:ext>
            </p:extLst>
          </p:nvPr>
        </p:nvGraphicFramePr>
        <p:xfrm>
          <a:off x="12801600" y="6808788"/>
          <a:ext cx="8053388" cy="2159000"/>
        </p:xfrm>
        <a:graphic>
          <a:graphicData uri="http://schemas.openxmlformats.org/presentationml/2006/ole">
            <p:oleObj spid="_x0000_s14558" name="Equation" r:id="rId7" imgW="1752480" imgH="469800" progId="Equation.DSMT4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2649200" y="5433646"/>
            <a:ext cx="3929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0000FF"/>
                </a:solidFill>
                <a:latin typeface="Arial" panose="020B0604020202020204" pitchFamily="34" charset="0"/>
              </a:rPr>
              <a:t>Giải:</a:t>
            </a:r>
          </a:p>
        </p:txBody>
      </p:sp>
      <p:grpSp>
        <p:nvGrpSpPr>
          <p:cNvPr id="19" name="Group 26"/>
          <p:cNvGrpSpPr/>
          <p:nvPr/>
        </p:nvGrpSpPr>
        <p:grpSpPr>
          <a:xfrm>
            <a:off x="381000" y="1600200"/>
            <a:ext cx="12114292" cy="907192"/>
            <a:chOff x="7459670" y="7543799"/>
            <a:chExt cx="20011305" cy="907311"/>
          </a:xfrm>
        </p:grpSpPr>
        <p:sp>
          <p:nvSpPr>
            <p:cNvPr id="23" name="TextBox 22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4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5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7" name="Round Same Side Corner Rectangle 26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4789117"/>
              </p:ext>
            </p:extLst>
          </p:nvPr>
        </p:nvGraphicFramePr>
        <p:xfrm>
          <a:off x="1475285" y="9601200"/>
          <a:ext cx="6419850" cy="1458912"/>
        </p:xfrm>
        <a:graphic>
          <a:graphicData uri="http://schemas.openxmlformats.org/presentationml/2006/ole">
            <p:oleObj spid="_x0000_s14559" name="Equation" r:id="rId8" imgW="1396800" imgH="31716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2853478"/>
              </p:ext>
            </p:extLst>
          </p:nvPr>
        </p:nvGraphicFramePr>
        <p:xfrm>
          <a:off x="1454604" y="7848600"/>
          <a:ext cx="5427663" cy="1984375"/>
        </p:xfrm>
        <a:graphic>
          <a:graphicData uri="http://schemas.openxmlformats.org/presentationml/2006/ole">
            <p:oleObj spid="_x0000_s14560" name="Equation" r:id="rId9" imgW="1180800" imgH="43164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0444759"/>
              </p:ext>
            </p:extLst>
          </p:nvPr>
        </p:nvGraphicFramePr>
        <p:xfrm>
          <a:off x="1483306" y="10820400"/>
          <a:ext cx="6653212" cy="2449512"/>
        </p:xfrm>
        <a:graphic>
          <a:graphicData uri="http://schemas.openxmlformats.org/presentationml/2006/ole">
            <p:oleObj spid="_x0000_s14561" name="Equation" r:id="rId10" imgW="1447560" imgH="53316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522595"/>
              </p:ext>
            </p:extLst>
          </p:nvPr>
        </p:nvGraphicFramePr>
        <p:xfrm>
          <a:off x="13335000" y="9220200"/>
          <a:ext cx="7002462" cy="1166813"/>
        </p:xfrm>
        <a:graphic>
          <a:graphicData uri="http://schemas.openxmlformats.org/presentationml/2006/ole">
            <p:oleObj spid="_x0000_s14562" name="Equation" r:id="rId11" imgW="1523880" imgH="2538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0772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8282</TotalTime>
  <Words>791</Words>
  <Application>Microsoft Office PowerPoint</Application>
  <PresentationFormat>Custom</PresentationFormat>
  <Paragraphs>164</Paragraphs>
  <Slides>15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7.0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528</cp:revision>
  <dcterms:created xsi:type="dcterms:W3CDTF">2013-08-31T11:42:51Z</dcterms:created>
  <dcterms:modified xsi:type="dcterms:W3CDTF">2021-08-30T02:45:36Z</dcterms:modified>
</cp:coreProperties>
</file>