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5"/>
  </p:notesMasterIdLst>
  <p:handoutMasterIdLst>
    <p:handoutMasterId r:id="rId26"/>
  </p:handoutMasterIdLst>
  <p:sldIdLst>
    <p:sldId id="3288" r:id="rId2"/>
    <p:sldId id="3347" r:id="rId3"/>
    <p:sldId id="3371" r:id="rId4"/>
    <p:sldId id="3372" r:id="rId5"/>
    <p:sldId id="3373" r:id="rId6"/>
    <p:sldId id="3374" r:id="rId7"/>
    <p:sldId id="3375" r:id="rId8"/>
    <p:sldId id="3376" r:id="rId9"/>
    <p:sldId id="3377" r:id="rId10"/>
    <p:sldId id="3370" r:id="rId11"/>
    <p:sldId id="3379" r:id="rId12"/>
    <p:sldId id="3378" r:id="rId13"/>
    <p:sldId id="3369" r:id="rId14"/>
    <p:sldId id="3381" r:id="rId15"/>
    <p:sldId id="3380" r:id="rId16"/>
    <p:sldId id="3348" r:id="rId17"/>
    <p:sldId id="3387" r:id="rId18"/>
    <p:sldId id="3382" r:id="rId19"/>
    <p:sldId id="3383" r:id="rId20"/>
    <p:sldId id="3384" r:id="rId21"/>
    <p:sldId id="3386" r:id="rId22"/>
    <p:sldId id="3385" r:id="rId23"/>
    <p:sldId id="3388" r:id="rId24"/>
  </p:sldIdLst>
  <p:sldSz cx="9145588" cy="5145088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  <p15:guide id="9" orient="horz" pos="233">
          <p15:clr>
            <a:srgbClr val="A4A3A4"/>
          </p15:clr>
        </p15:guide>
        <p15:guide id="10" orient="horz" pos="2976">
          <p15:clr>
            <a:srgbClr val="A4A3A4"/>
          </p15:clr>
        </p15:guide>
        <p15:guide id="11" pos="2881">
          <p15:clr>
            <a:srgbClr val="A4A3A4"/>
          </p15:clr>
        </p15:guide>
        <p15:guide id="12" pos="5397">
          <p15:clr>
            <a:srgbClr val="A4A3A4"/>
          </p15:clr>
        </p15:guide>
        <p15:guide id="13" pos="267">
          <p15:clr>
            <a:srgbClr val="A4A3A4"/>
          </p15:clr>
        </p15:guide>
        <p15:guide id="14" pos="9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233"/>
    <a:srgbClr val="9F7B63"/>
    <a:srgbClr val="F48E77"/>
    <a:srgbClr val="A1BD70"/>
    <a:srgbClr val="889EB6"/>
    <a:srgbClr val="004236"/>
    <a:srgbClr val="169274"/>
    <a:srgbClr val="60AEA9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5018" autoAdjust="0"/>
  </p:normalViewPr>
  <p:slideViewPr>
    <p:cSldViewPr>
      <p:cViewPr>
        <p:scale>
          <a:sx n="100" d="100"/>
          <a:sy n="100" d="100"/>
        </p:scale>
        <p:origin x="-390" y="72"/>
      </p:cViewPr>
      <p:guideLst>
        <p:guide orient="horz" pos="328"/>
        <p:guide orient="horz" pos="4183"/>
        <p:guide orient="horz" pos="233"/>
        <p:guide orient="horz" pos="2976"/>
        <p:guide pos="4050"/>
        <p:guide pos="7588"/>
        <p:guide pos="376"/>
        <p:guide pos="1350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>
                <a:ea typeface="微软雅黑" panose="020B0503020204020204" pitchFamily="34" charset="-122"/>
              </a:rPr>
              <a:pPr/>
              <a:t>2021/8/24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>
                <a:ea typeface="微软雅黑" panose="020B0503020204020204" pitchFamily="34" charset="-122"/>
              </a:rPr>
              <a:pPr/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  <a:pPr>
                <a:defRPr/>
              </a:pPr>
              <a:t>2021/8/24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18F03C3-53C1-4F10-8DAF-D1F318E96C6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24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6491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97435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2995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625443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53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62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708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60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71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71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71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 userDrawn="1"/>
        </p:nvSpPr>
        <p:spPr>
          <a:xfrm>
            <a:off x="324322" y="196280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8" name="文本框 38"/>
          <p:cNvSpPr txBox="1"/>
          <p:nvPr userDrawn="1"/>
        </p:nvSpPr>
        <p:spPr>
          <a:xfrm>
            <a:off x="324322" y="489012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381876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1598314"/>
            <a:ext cx="7773750" cy="11028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2915550"/>
            <a:ext cx="6401912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6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教学分析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2021/8/24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2021/8/24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="" xmlns:a16="http://schemas.microsoft.com/office/drawing/2014/main" id="{14CA35A9-0357-460E-962B-B94A809590FE}"/>
              </a:ext>
            </a:extLst>
          </p:cNvPr>
          <p:cNvSpPr txBox="1"/>
          <p:nvPr userDrawn="1"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教学方案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CCF2D2CD-475B-47A4-8A4D-FDF7CA7E314F}"/>
              </a:ext>
            </a:extLst>
          </p:cNvPr>
          <p:cNvSpPr/>
          <p:nvPr userDrawn="1"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2021/8/24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="" xmlns:a16="http://schemas.microsoft.com/office/drawing/2014/main" id="{02BCFBA8-9716-4E10-BDF2-87AEDF74943F}"/>
              </a:ext>
            </a:extLst>
          </p:cNvPr>
          <p:cNvSpPr txBox="1"/>
          <p:nvPr userDrawn="1"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293E172D-6C2F-475F-9943-F4183A18BB63}"/>
              </a:ext>
            </a:extLst>
          </p:cNvPr>
          <p:cNvSpPr/>
          <p:nvPr userDrawn="1"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2021/8/24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="" xmlns:a16="http://schemas.microsoft.com/office/drawing/2014/main" id="{6B8A79D5-CB76-4491-BFBB-AF33ECD615CC}"/>
              </a:ext>
            </a:extLst>
          </p:cNvPr>
          <p:cNvSpPr txBox="1"/>
          <p:nvPr userDrawn="1"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教学总结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D67ABB9-FED6-48E2-80F9-01ECB01363B9}"/>
              </a:ext>
            </a:extLst>
          </p:cNvPr>
          <p:cNvSpPr/>
          <p:nvPr userDrawn="1"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81" y="205683"/>
            <a:ext cx="8231627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981" y="1200823"/>
            <a:ext cx="8231627" cy="339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2021/8/24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2021/8/24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5087" cy="5145088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94"/>
            <a:ext cx="1797478" cy="507363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4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4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410"/>
            <a:ext cx="17964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06565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2021/8/24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27EDA35-D5F8-480F-B464-69C6BD2172D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83" r:id="rId2"/>
    <p:sldLayoutId id="2147483984" r:id="rId3"/>
    <p:sldLayoutId id="2147483985" r:id="rId4"/>
    <p:sldLayoutId id="2147483986" r:id="rId5"/>
    <p:sldLayoutId id="2147483980" r:id="rId6"/>
    <p:sldLayoutId id="2147483981" r:id="rId7"/>
    <p:sldLayoutId id="2147483982" r:id="rId8"/>
    <p:sldLayoutId id="2147483987" r:id="rId9"/>
    <p:sldLayoutId id="2147483988" r:id="rId10"/>
  </p:sldLayoutIdLst>
  <p:transition spd="med" advClick="0" advTm="0">
    <p:push dir="r"/>
  </p:transition>
  <p:txStyles>
    <p:titleStyle>
      <a:lvl1pPr algn="l" defTabSz="650321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162580" indent="-162580" algn="l" defTabSz="65032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487741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1290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13806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463223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78838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54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0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386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6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32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482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64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80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96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12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285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20.gif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20.gif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22.gif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slide" Target="slide17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0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9.gif"/><Relationship Id="rId7" Type="http://schemas.openxmlformats.org/officeDocument/2006/relationships/slide" Target="slide7.xml"/><Relationship Id="rId12" Type="http://schemas.microsoft.com/office/2007/relationships/hdphoto" Target="../media/hdphoto6.wdp"/><Relationship Id="rId2" Type="http://schemas.openxmlformats.org/officeDocument/2006/relationships/image" Target="../media/image8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4.gif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6" Type="http://schemas.openxmlformats.org/officeDocument/2006/relationships/slide" Target="slide5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wmf"/><Relationship Id="rId3" Type="http://schemas.openxmlformats.org/officeDocument/2006/relationships/image" Target="../media/image15.jpg"/><Relationship Id="rId7" Type="http://schemas.openxmlformats.org/officeDocument/2006/relationships/slide" Target="slide5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11" Type="http://schemas.openxmlformats.org/officeDocument/2006/relationships/image" Target="../media/image18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6" Type="http://schemas.openxmlformats.org/officeDocument/2006/relationships/slide" Target="slide5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" y="0"/>
            <a:ext cx="9138700" cy="51450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03542" y="2883631"/>
            <a:ext cx="1872600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Giáo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viên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: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Đỗ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Thị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+mn-lt"/>
              </a:rPr>
              <a:t> Mai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03542" y="2133122"/>
            <a:ext cx="5185476" cy="584794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lt"/>
              </a:rPr>
              <a:t>MÔN: TOÁN 6</a:t>
            </a:r>
            <a:endParaRPr lang="zh-CN" altLang="en-US" sz="3200" b="1" spc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F599728D-24B5-4FA0-8D0B-6D961CE162D1}"/>
              </a:ext>
            </a:extLst>
          </p:cNvPr>
          <p:cNvCxnSpPr/>
          <p:nvPr/>
        </p:nvCxnSpPr>
        <p:spPr>
          <a:xfrm>
            <a:off x="1547584" y="2841227"/>
            <a:ext cx="4141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0306" y="196280"/>
            <a:ext cx="2931107" cy="5040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endParaRPr lang="en-S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8" y="772344"/>
            <a:ext cx="504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6410" y="1132384"/>
            <a:ext cx="6991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378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378 = 3.100 + 7.10 + 8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= 3.(99 + 1) + 7.(9 + 1) + 8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= 3.99 + 7.9 + 3 + 7 + 8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= ( 3.11.9 + 7.9) + (3 + 7 + 8)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378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3.11.9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7.9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+ 7 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 = 18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0" y="337480"/>
            <a:ext cx="504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322" y="1420416"/>
            <a:ext cx="2571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378</a:t>
            </a:r>
            <a:endParaRPr lang="vi-VN" altLang="en-US" sz="1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0238" y="1420416"/>
            <a:ext cx="2571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 3.100 + 7.10 + 8</a:t>
            </a:r>
            <a:endParaRPr lang="vi-VN" altLang="en-US" sz="14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5000" y="1941116"/>
            <a:ext cx="3571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 3.(99 + 1) + 7.(9 + 1) + 8</a:t>
            </a:r>
            <a:endParaRPr lang="vi-VN" altLang="en-US" sz="14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0238" y="2439591"/>
            <a:ext cx="3571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 3.99 + </a:t>
            </a:r>
            <a:r>
              <a:rPr lang="en-US" altLang="en-US" sz="1400" dirty="0" smtClean="0">
                <a:latin typeface="Times New Roman" pitchFamily="18" charset="0"/>
              </a:rPr>
              <a:t>7.9 + 3 </a:t>
            </a:r>
            <a:r>
              <a:rPr lang="en-US" altLang="en-US" sz="1400" dirty="0">
                <a:latin typeface="Times New Roman" pitchFamily="18" charset="0"/>
              </a:rPr>
              <a:t>+ 7  +  8</a:t>
            </a:r>
            <a:endParaRPr lang="vi-VN" altLang="en-US" sz="14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85145" y="2973462"/>
            <a:ext cx="1571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 (3 + 7 + 8)</a:t>
            </a:r>
            <a:endParaRPr lang="vi-VN" altLang="en-US" sz="14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8224" y="2973462"/>
            <a:ext cx="2584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itchFamily="18" charset="0"/>
              </a:rPr>
              <a:t> (3.11.9 + 7.9)</a:t>
            </a:r>
            <a:endParaRPr lang="vi-VN" altLang="en-US" sz="14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4213" y="2984847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</a:t>
            </a:r>
            <a:endParaRPr lang="vi-VN" altLang="en-US" sz="1400" dirty="0">
              <a:latin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51088" y="3004592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+</a:t>
            </a:r>
            <a:endParaRPr lang="vi-VN" altLang="en-US" sz="1400" dirty="0"/>
          </a:p>
        </p:txBody>
      </p:sp>
      <p:sp>
        <p:nvSpPr>
          <p:cNvPr id="14" name="Right Brace 13"/>
          <p:cNvSpPr>
            <a:spLocks/>
          </p:cNvSpPr>
          <p:nvPr/>
        </p:nvSpPr>
        <p:spPr bwMode="auto">
          <a:xfrm rot="5400000">
            <a:off x="3218669" y="2955095"/>
            <a:ext cx="153887" cy="758006"/>
          </a:xfrm>
          <a:prstGeom prst="rightBrace">
            <a:avLst>
              <a:gd name="adj1" fmla="val 8343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hangingPunct="1"/>
            <a:endParaRPr lang="vi-VN" altLang="en-US" sz="1400">
              <a:solidFill>
                <a:srgbClr val="0D0D0D"/>
              </a:solidFill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2632423" y="3425255"/>
            <a:ext cx="2084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Tổng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các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chữ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 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16" name="Right Brace 15"/>
          <p:cNvSpPr>
            <a:spLocks/>
          </p:cNvSpPr>
          <p:nvPr/>
        </p:nvSpPr>
        <p:spPr bwMode="auto">
          <a:xfrm rot="5400000">
            <a:off x="1449983" y="2895329"/>
            <a:ext cx="180081" cy="879772"/>
          </a:xfrm>
          <a:prstGeom prst="rightBrace">
            <a:avLst>
              <a:gd name="adj1" fmla="val 8318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hangingPunct="1"/>
            <a:endParaRPr lang="vi-VN" altLang="en-US" sz="1400">
              <a:solidFill>
                <a:srgbClr val="0D0D0D"/>
              </a:solidFill>
            </a:endParaRPr>
          </a:p>
        </p:txBody>
      </p:sp>
      <p:sp>
        <p:nvSpPr>
          <p:cNvPr id="17" name="TextBox 50"/>
          <p:cNvSpPr txBox="1">
            <a:spLocks noChangeArrowheads="1"/>
          </p:cNvSpPr>
          <p:nvPr/>
        </p:nvSpPr>
        <p:spPr bwMode="auto">
          <a:xfrm>
            <a:off x="703189" y="3425255"/>
            <a:ext cx="2357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chia </a:t>
            </a:r>
            <a:r>
              <a:rPr lang="en-US" altLang="en-US" sz="1400" dirty="0" err="1">
                <a:solidFill>
                  <a:srgbClr val="C00000"/>
                </a:solidFill>
              </a:rPr>
              <a:t>hết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cho</a:t>
            </a:r>
            <a:r>
              <a:rPr lang="en-US" altLang="en-US" sz="1400" dirty="0">
                <a:solidFill>
                  <a:srgbClr val="C00000"/>
                </a:solidFill>
              </a:rPr>
              <a:t> 9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56669" y="3436640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+</a:t>
            </a:r>
            <a:endParaRPr lang="vi-VN" altLang="en-US" sz="1400" dirty="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40346" y="1003498"/>
            <a:ext cx="2971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1400" i="1" dirty="0"/>
              <a:t>* </a:t>
            </a:r>
            <a:r>
              <a:rPr lang="en-US" altLang="en-US" sz="1400" i="1" dirty="0" err="1"/>
              <a:t>Xét</a:t>
            </a:r>
            <a:r>
              <a:rPr lang="en-US" altLang="en-US" sz="1400" i="1" dirty="0"/>
              <a:t> </a:t>
            </a:r>
            <a:r>
              <a:rPr lang="en-US" altLang="en-US" sz="1400" i="1" dirty="0" err="1"/>
              <a:t>số</a:t>
            </a:r>
            <a:r>
              <a:rPr lang="en-US" altLang="en-US" sz="1400" i="1" dirty="0"/>
              <a:t> 378 ta </a:t>
            </a:r>
            <a:r>
              <a:rPr lang="en-US" altLang="en-US" sz="1400" i="1" dirty="0" err="1"/>
              <a:t>thấy</a:t>
            </a:r>
            <a:r>
              <a:rPr lang="en-US" altLang="en-US" sz="1400" i="1" dirty="0"/>
              <a:t>: 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4356770" y="1003498"/>
            <a:ext cx="0" cy="28413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43872" y="1035248"/>
            <a:ext cx="411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32834" y="1433360"/>
            <a:ext cx="3672408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altLang="en-US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=  a.(99 + 1) + b.(9 + 1) + c</a:t>
            </a:r>
            <a:endParaRPr lang="en-US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altLang="en-US" sz="14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= a.99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+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b.9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+ a +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b + c </a:t>
            </a:r>
            <a:endParaRPr lang="en-US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altLang="en-US" sz="14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=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(</a:t>
            </a: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a.11.9 + b.9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)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+   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(</a:t>
            </a:r>
            <a:r>
              <a:rPr lang="en-US" altLang="en-US" sz="1400" dirty="0" smtClean="0">
                <a:solidFill>
                  <a:srgbClr val="0000FF"/>
                </a:solidFill>
                <a:latin typeface="Times New Roman" pitchFamily="18" charset="0"/>
              </a:rPr>
              <a:t>a + b + c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) </a:t>
            </a:r>
            <a:endParaRPr lang="en-US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vi-VN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Brace 22"/>
          <p:cNvSpPr>
            <a:spLocks/>
          </p:cNvSpPr>
          <p:nvPr/>
        </p:nvSpPr>
        <p:spPr bwMode="auto">
          <a:xfrm rot="5400000">
            <a:off x="7406753" y="3012034"/>
            <a:ext cx="164729" cy="792088"/>
          </a:xfrm>
          <a:prstGeom prst="rightBrace">
            <a:avLst>
              <a:gd name="adj1" fmla="val 9569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400" b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Right Brace 23"/>
          <p:cNvSpPr>
            <a:spLocks/>
          </p:cNvSpPr>
          <p:nvPr/>
        </p:nvSpPr>
        <p:spPr bwMode="auto">
          <a:xfrm rot="5400000">
            <a:off x="6186736" y="2902388"/>
            <a:ext cx="131194" cy="1009198"/>
          </a:xfrm>
          <a:prstGeom prst="rightBrace">
            <a:avLst>
              <a:gd name="adj1" fmla="val 8507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400" b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969001" y="3484562"/>
            <a:ext cx="16362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Tổng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các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chữ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 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26" name="TextBox 50"/>
          <p:cNvSpPr txBox="1">
            <a:spLocks noChangeArrowheads="1"/>
          </p:cNvSpPr>
          <p:nvPr/>
        </p:nvSpPr>
        <p:spPr bwMode="auto">
          <a:xfrm>
            <a:off x="5095677" y="3513138"/>
            <a:ext cx="2357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chia </a:t>
            </a:r>
            <a:r>
              <a:rPr lang="en-US" altLang="en-US" sz="1400" dirty="0" err="1">
                <a:solidFill>
                  <a:srgbClr val="C00000"/>
                </a:solidFill>
              </a:rPr>
              <a:t>hết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cho</a:t>
            </a:r>
            <a:r>
              <a:rPr lang="en-US" altLang="en-US" sz="1400" dirty="0">
                <a:solidFill>
                  <a:srgbClr val="C00000"/>
                </a:solidFill>
              </a:rPr>
              <a:t> 9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24638" y="3484563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+</a:t>
            </a:r>
            <a:endParaRPr lang="vi-VN" altLang="en-US" sz="1400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4932834" y="144196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5364882" y="1420416"/>
            <a:ext cx="1545616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= a.100 + b.10 + c</a:t>
            </a:r>
            <a:r>
              <a:rPr lang="en-US" altLang="en-US" sz="1400" b="0" dirty="0">
                <a:latin typeface="Times New Roman" pitchFamily="18" charset="0"/>
              </a:rPr>
              <a:t> 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805210" y="4189115"/>
            <a:ext cx="782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491" y="3843041"/>
            <a:ext cx="147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 build="allAtOnce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/>
      <p:bldP spid="3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8" y="0"/>
            <a:ext cx="9138700" cy="5145088"/>
          </a:xfrm>
          <a:prstGeom prst="rect">
            <a:avLst/>
          </a:prstGeom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96330" y="757381"/>
            <a:ext cx="5967962" cy="1935485"/>
          </a:xfrm>
          <a:prstGeom prst="cloudCallout">
            <a:avLst>
              <a:gd name="adj1" fmla="val 29745"/>
              <a:gd name="adj2" fmla="val 711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en-US" altLang="en-US" sz="2400" b="0"/>
          </a:p>
        </p:txBody>
      </p:sp>
      <p:pic>
        <p:nvPicPr>
          <p:cNvPr id="7" name="Picture 15" descr="j028367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89" y="2773981"/>
            <a:ext cx="3217252" cy="237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8298" y="15404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8">
            <a:extLst>
              <a:ext uri="{FF2B5EF4-FFF2-40B4-BE49-F238E27FC236}">
                <a16:creationId xmlns="" xmlns:a16="http://schemas.microsoft.com/office/drawing/2014/main" id="{1AB21610-43B3-4399-A041-6D2C053BC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" y="-523800"/>
            <a:ext cx="9138700" cy="5145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61356" y="844352"/>
            <a:ext cx="63877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9.</a:t>
            </a:r>
            <a:endParaRPr lang="en-SG" sz="202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0346" y="21829"/>
            <a:ext cx="3614761" cy="5040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6330" y="1852464"/>
            <a:ext cx="163517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Thực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hành</a:t>
            </a:r>
            <a:r>
              <a:rPr lang="en-US" dirty="0" smtClean="0">
                <a:solidFill>
                  <a:schemeClr val="tx1"/>
                </a:solidFill>
              </a:rPr>
              <a:t> 1: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182" y="278856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245, 9087, 396, 531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9?</a:t>
            </a:r>
          </a:p>
          <a:p>
            <a:pPr marL="342900" indent="-342900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642" y="2788568"/>
            <a:ext cx="74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245, 9087, 396, 531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396, 531.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182" y="3078341"/>
            <a:ext cx="743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 startAt="2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52314" y="700336"/>
            <a:ext cx="6624736" cy="1008112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6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4" y="4125835"/>
            <a:ext cx="1143199" cy="4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2" grpId="0" animBg="1"/>
      <p:bldP spid="3" grpId="0"/>
      <p:bldP spid="3" grpId="1"/>
      <p:bldP spid="19" grpId="0"/>
      <p:bldP spid="20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3" y="56171"/>
            <a:ext cx="504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322" y="1063192"/>
            <a:ext cx="2571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378</a:t>
            </a:r>
            <a:endParaRPr lang="vi-VN" altLang="en-US" sz="1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0238" y="1063192"/>
            <a:ext cx="2571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 3.100 + 7.10 + 8</a:t>
            </a:r>
            <a:endParaRPr lang="vi-VN" altLang="en-US" sz="14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5000" y="1583892"/>
            <a:ext cx="3571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 3.(99 + 1) + 7.(9 + 1) + 8</a:t>
            </a:r>
            <a:endParaRPr lang="vi-VN" altLang="en-US" sz="14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0238" y="2082367"/>
            <a:ext cx="3571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 3.99 + </a:t>
            </a:r>
            <a:r>
              <a:rPr lang="en-US" altLang="en-US" sz="1400" dirty="0" smtClean="0">
                <a:latin typeface="Times New Roman" pitchFamily="18" charset="0"/>
              </a:rPr>
              <a:t>7.9 + 3 </a:t>
            </a:r>
            <a:r>
              <a:rPr lang="en-US" altLang="en-US" sz="1400" dirty="0">
                <a:latin typeface="Times New Roman" pitchFamily="18" charset="0"/>
              </a:rPr>
              <a:t>+ 7  +  8</a:t>
            </a:r>
            <a:endParaRPr lang="vi-VN" altLang="en-US" sz="14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85145" y="2616238"/>
            <a:ext cx="1571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 (3 + 7 + 8)</a:t>
            </a:r>
            <a:endParaRPr lang="vi-VN" altLang="en-US" sz="14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8224" y="2616238"/>
            <a:ext cx="2584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 (3.11.9 + 7.9)</a:t>
            </a:r>
            <a:endParaRPr lang="vi-VN" altLang="en-US" sz="14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4213" y="2627623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</a:t>
            </a:r>
            <a:endParaRPr lang="vi-VN" altLang="en-US" sz="1400" dirty="0">
              <a:latin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51088" y="2647368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+</a:t>
            </a:r>
            <a:endParaRPr lang="vi-VN" altLang="en-US" sz="1400" dirty="0"/>
          </a:p>
        </p:txBody>
      </p:sp>
      <p:sp>
        <p:nvSpPr>
          <p:cNvPr id="14" name="Right Brace 13"/>
          <p:cNvSpPr>
            <a:spLocks/>
          </p:cNvSpPr>
          <p:nvPr/>
        </p:nvSpPr>
        <p:spPr bwMode="auto">
          <a:xfrm rot="5400000">
            <a:off x="3218669" y="2597871"/>
            <a:ext cx="153887" cy="758006"/>
          </a:xfrm>
          <a:prstGeom prst="rightBrace">
            <a:avLst>
              <a:gd name="adj1" fmla="val 8343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hangingPunct="1"/>
            <a:endParaRPr lang="vi-VN" altLang="en-US" sz="1400">
              <a:solidFill>
                <a:srgbClr val="0D0D0D"/>
              </a:solidFill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2632423" y="3068031"/>
            <a:ext cx="2084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Tổng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các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chữ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 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16" name="Right Brace 15"/>
          <p:cNvSpPr>
            <a:spLocks/>
          </p:cNvSpPr>
          <p:nvPr/>
        </p:nvSpPr>
        <p:spPr bwMode="auto">
          <a:xfrm rot="5400000">
            <a:off x="1449983" y="2538105"/>
            <a:ext cx="180081" cy="879772"/>
          </a:xfrm>
          <a:prstGeom prst="rightBrace">
            <a:avLst>
              <a:gd name="adj1" fmla="val 8318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hangingPunct="1"/>
            <a:endParaRPr lang="vi-VN" altLang="en-US" sz="1400">
              <a:solidFill>
                <a:srgbClr val="0D0D0D"/>
              </a:solidFill>
            </a:endParaRPr>
          </a:p>
        </p:txBody>
      </p:sp>
      <p:sp>
        <p:nvSpPr>
          <p:cNvPr id="17" name="TextBox 50"/>
          <p:cNvSpPr txBox="1">
            <a:spLocks noChangeArrowheads="1"/>
          </p:cNvSpPr>
          <p:nvPr/>
        </p:nvSpPr>
        <p:spPr bwMode="auto">
          <a:xfrm>
            <a:off x="703189" y="3068031"/>
            <a:ext cx="2357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chia </a:t>
            </a:r>
            <a:r>
              <a:rPr lang="en-US" altLang="en-US" sz="1400" dirty="0" err="1">
                <a:solidFill>
                  <a:srgbClr val="C00000"/>
                </a:solidFill>
              </a:rPr>
              <a:t>hết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cho</a:t>
            </a:r>
            <a:r>
              <a:rPr lang="en-US" altLang="en-US" sz="1400" dirty="0">
                <a:solidFill>
                  <a:srgbClr val="C00000"/>
                </a:solidFill>
              </a:rPr>
              <a:t> 9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56669" y="3079416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+</a:t>
            </a:r>
            <a:endParaRPr lang="vi-VN" altLang="en-US" sz="1400" dirty="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40346" y="646274"/>
            <a:ext cx="2971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1400" i="1" dirty="0"/>
              <a:t>* </a:t>
            </a:r>
            <a:r>
              <a:rPr lang="en-US" altLang="en-US" sz="1400" i="1" dirty="0" err="1"/>
              <a:t>Xét</a:t>
            </a:r>
            <a:r>
              <a:rPr lang="en-US" altLang="en-US" sz="1400" i="1" dirty="0"/>
              <a:t> </a:t>
            </a:r>
            <a:r>
              <a:rPr lang="en-US" altLang="en-US" sz="1400" i="1" dirty="0" err="1"/>
              <a:t>số</a:t>
            </a:r>
            <a:r>
              <a:rPr lang="en-US" altLang="en-US" sz="1400" i="1" dirty="0"/>
              <a:t> 378 ta </a:t>
            </a:r>
            <a:r>
              <a:rPr lang="en-US" altLang="en-US" sz="1400" i="1" dirty="0" err="1"/>
              <a:t>thấy</a:t>
            </a:r>
            <a:r>
              <a:rPr lang="en-US" altLang="en-US" sz="1400" i="1" dirty="0"/>
              <a:t>: 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4356770" y="646274"/>
            <a:ext cx="0" cy="329442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43872" y="678024"/>
            <a:ext cx="411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32834" y="1076136"/>
            <a:ext cx="3672408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altLang="en-US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=  a.(99 + 1) + b.(9 + 1) + c</a:t>
            </a:r>
            <a:endParaRPr lang="en-US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altLang="en-US" sz="14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= a.99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+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b.9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+ a +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b + c </a:t>
            </a:r>
            <a:endParaRPr lang="en-US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altLang="en-US" sz="14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= </a:t>
            </a: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(</a:t>
            </a: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a.11.9 + b.9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)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+    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(</a:t>
            </a:r>
            <a:r>
              <a:rPr lang="en-US" altLang="en-US" sz="1400" dirty="0" smtClean="0">
                <a:solidFill>
                  <a:srgbClr val="0000FF"/>
                </a:solidFill>
                <a:latin typeface="Times New Roman" pitchFamily="18" charset="0"/>
              </a:rPr>
              <a:t>a + b + c</a:t>
            </a:r>
            <a:r>
              <a:rPr lang="en-US" altLang="en-US" sz="1400" dirty="0" smtClean="0">
                <a:solidFill>
                  <a:srgbClr val="0D0D0D"/>
                </a:solidFill>
                <a:latin typeface="Times New Roman" pitchFamily="18" charset="0"/>
              </a:rPr>
              <a:t>) </a:t>
            </a:r>
            <a:endParaRPr lang="en-US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vi-VN" altLang="en-US" sz="1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Brace 22"/>
          <p:cNvSpPr>
            <a:spLocks/>
          </p:cNvSpPr>
          <p:nvPr/>
        </p:nvSpPr>
        <p:spPr bwMode="auto">
          <a:xfrm rot="5400000">
            <a:off x="7406753" y="2654810"/>
            <a:ext cx="164729" cy="792088"/>
          </a:xfrm>
          <a:prstGeom prst="rightBrace">
            <a:avLst>
              <a:gd name="adj1" fmla="val 9569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400" b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Right Brace 23"/>
          <p:cNvSpPr>
            <a:spLocks/>
          </p:cNvSpPr>
          <p:nvPr/>
        </p:nvSpPr>
        <p:spPr bwMode="auto">
          <a:xfrm rot="5400000">
            <a:off x="6186736" y="2545164"/>
            <a:ext cx="131194" cy="1009198"/>
          </a:xfrm>
          <a:prstGeom prst="rightBrace">
            <a:avLst>
              <a:gd name="adj1" fmla="val 8507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400" b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969001" y="3127338"/>
            <a:ext cx="16362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Tổng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các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chữ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 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26" name="TextBox 50"/>
          <p:cNvSpPr txBox="1">
            <a:spLocks noChangeArrowheads="1"/>
          </p:cNvSpPr>
          <p:nvPr/>
        </p:nvSpPr>
        <p:spPr bwMode="auto">
          <a:xfrm>
            <a:off x="5095677" y="3155914"/>
            <a:ext cx="2357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chia </a:t>
            </a:r>
            <a:r>
              <a:rPr lang="en-US" altLang="en-US" sz="1400" dirty="0" err="1">
                <a:solidFill>
                  <a:srgbClr val="C00000"/>
                </a:solidFill>
              </a:rPr>
              <a:t>hết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cho</a:t>
            </a:r>
            <a:r>
              <a:rPr lang="en-US" altLang="en-US" sz="1400" dirty="0">
                <a:solidFill>
                  <a:srgbClr val="C00000"/>
                </a:solidFill>
              </a:rPr>
              <a:t> 9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24638" y="3127339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+</a:t>
            </a:r>
            <a:endParaRPr lang="vi-VN" altLang="en-US" sz="1400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4932834" y="108473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5364882" y="1063192"/>
            <a:ext cx="1545616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0D0D0D"/>
                </a:solidFill>
                <a:latin typeface="Times New Roman" pitchFamily="18" charset="0"/>
              </a:rPr>
              <a:t>= a.100 + b.10 + c</a:t>
            </a:r>
            <a:r>
              <a:rPr lang="en-US" altLang="en-US" sz="1400" b="0" dirty="0">
                <a:latin typeface="Times New Roman" pitchFamily="18" charset="0"/>
              </a:rPr>
              <a:t> 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1540022" y="4168914"/>
            <a:ext cx="7088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355" y="4153525"/>
            <a:ext cx="147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4362" y="3435115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</a:t>
            </a:r>
            <a:endParaRPr lang="vi-VN" altLang="en-US" sz="1400" dirty="0">
              <a:latin typeface="Times New Roman" pitchFamily="18" charset="0"/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2569121" y="3408712"/>
            <a:ext cx="2084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Tổng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các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chữ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 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33" name="TextBox 50"/>
          <p:cNvSpPr txBox="1">
            <a:spLocks noChangeArrowheads="1"/>
          </p:cNvSpPr>
          <p:nvPr/>
        </p:nvSpPr>
        <p:spPr bwMode="auto">
          <a:xfrm>
            <a:off x="919348" y="3374319"/>
            <a:ext cx="1620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chia </a:t>
            </a:r>
            <a:r>
              <a:rPr lang="en-US" altLang="en-US" sz="1400" dirty="0" err="1">
                <a:solidFill>
                  <a:srgbClr val="C00000"/>
                </a:solidFill>
              </a:rPr>
              <a:t>hết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cho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smtClean="0">
                <a:solidFill>
                  <a:srgbClr val="C00000"/>
                </a:solidFill>
              </a:rPr>
              <a:t>3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369220" y="3405005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+</a:t>
            </a:r>
            <a:endParaRPr lang="vi-VN" altLang="en-US" sz="1400" dirty="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83498" y="3587515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</a:rPr>
              <a:t>=</a:t>
            </a:r>
            <a:endParaRPr lang="vi-VN" altLang="en-US" sz="1400" dirty="0">
              <a:latin typeface="Times New Roman" pitchFamily="18" charset="0"/>
            </a:endParaRP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6952903" y="3526719"/>
            <a:ext cx="2084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Tổng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các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chữ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 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37" name="TextBox 50"/>
          <p:cNvSpPr txBox="1">
            <a:spLocks noChangeArrowheads="1"/>
          </p:cNvSpPr>
          <p:nvPr/>
        </p:nvSpPr>
        <p:spPr bwMode="auto">
          <a:xfrm>
            <a:off x="5118484" y="3526719"/>
            <a:ext cx="1620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</a:rPr>
              <a:t>Số</a:t>
            </a:r>
            <a:r>
              <a:rPr lang="en-US" altLang="en-US" sz="1400" dirty="0">
                <a:solidFill>
                  <a:srgbClr val="C00000"/>
                </a:solidFill>
              </a:rPr>
              <a:t> chia </a:t>
            </a:r>
            <a:r>
              <a:rPr lang="en-US" altLang="en-US" sz="1400" dirty="0" err="1">
                <a:solidFill>
                  <a:srgbClr val="C00000"/>
                </a:solidFill>
              </a:rPr>
              <a:t>hết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err="1">
                <a:solidFill>
                  <a:srgbClr val="C00000"/>
                </a:solidFill>
              </a:rPr>
              <a:t>cho</a:t>
            </a:r>
            <a:r>
              <a:rPr lang="en-US" altLang="en-US" sz="1400" dirty="0">
                <a:solidFill>
                  <a:srgbClr val="C00000"/>
                </a:solidFill>
              </a:rPr>
              <a:t> </a:t>
            </a:r>
            <a:r>
              <a:rPr lang="en-US" altLang="en-US" sz="1400" dirty="0" smtClean="0">
                <a:solidFill>
                  <a:srgbClr val="C00000"/>
                </a:solidFill>
              </a:rPr>
              <a:t>3</a:t>
            </a:r>
            <a:endParaRPr lang="vi-VN" altLang="en-US" sz="14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753002" y="3523012"/>
            <a:ext cx="415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+</a:t>
            </a:r>
            <a:endParaRPr lang="vi-V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362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8">
            <a:extLst>
              <a:ext uri="{FF2B5EF4-FFF2-40B4-BE49-F238E27FC236}">
                <a16:creationId xmlns="" xmlns:a16="http://schemas.microsoft.com/office/drawing/2014/main" id="{1AB21610-43B3-4399-A041-6D2C053BC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" y="-523800"/>
            <a:ext cx="9138700" cy="5145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61356" y="844352"/>
            <a:ext cx="660372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25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025" dirty="0" smtClean="0">
                <a:latin typeface="Times New Roman" pitchFamily="18" charset="0"/>
                <a:cs typeface="Times New Roman" pitchFamily="18" charset="0"/>
              </a:rPr>
              <a:t> 3.</a:t>
            </a:r>
            <a:endParaRPr lang="en-SG" sz="202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0346" y="21829"/>
            <a:ext cx="3614761" cy="5040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6330" y="1852464"/>
            <a:ext cx="163517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Thực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hành</a:t>
            </a:r>
            <a:r>
              <a:rPr lang="en-US" dirty="0" smtClean="0">
                <a:solidFill>
                  <a:schemeClr val="tx1"/>
                </a:solidFill>
              </a:rPr>
              <a:t> 2: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182" y="2788568"/>
            <a:ext cx="74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315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418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3?</a:t>
            </a:r>
          </a:p>
        </p:txBody>
      </p:sp>
      <p:sp>
        <p:nvSpPr>
          <p:cNvPr id="5" name="Oval 4"/>
          <p:cNvSpPr/>
          <p:nvPr/>
        </p:nvSpPr>
        <p:spPr>
          <a:xfrm>
            <a:off x="669182" y="3508648"/>
            <a:ext cx="123931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4482" y="3946530"/>
            <a:ext cx="408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315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 vì 3 + 1 + 5 = 9)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96330" y="700336"/>
            <a:ext cx="6840760" cy="1008112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6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5" y="4131196"/>
            <a:ext cx="1143199" cy="4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/>
      <p:bldP spid="5" grpId="0" animBg="1"/>
      <p:bldP spid="7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AB21610-43B3-4399-A041-6D2C053BC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612354" y="556320"/>
            <a:ext cx="6624736" cy="17281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chia hết cho 9 thì chia hết cho 3. Vậy một số chia hết cho 3 thì có chia hết cho 9 không? Lấy ví dụ.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j02836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356520"/>
            <a:ext cx="3217252" cy="237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28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AB21610-43B3-4399-A041-6D2C053BC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pic>
        <p:nvPicPr>
          <p:cNvPr id="6" name="Picture 15" descr="j02836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" y="3940696"/>
            <a:ext cx="117245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0347" y="21829"/>
            <a:ext cx="1512168" cy="5040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4133" y="77234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Cho các số 117, 3447, 5085, 534, 9348, 123.</a:t>
            </a:r>
          </a:p>
          <a:p>
            <a:pPr marL="342900" indent="-342900">
              <a:buAutoNum type="alphaLcParenR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Viết tập hợp A là các số chia hết cho 9 trong các số trên.</a:t>
            </a:r>
          </a:p>
          <a:p>
            <a:pPr marL="342900" indent="-342900">
              <a:buAutoNum type="alphaLcParenR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Trong các số trên số nào chia hết cho 3 mà không chia hết cho 9?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1382" y="1924472"/>
            <a:ext cx="123931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84362" y="2629952"/>
            <a:ext cx="470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</a:t>
            </a:r>
            <a:r>
              <a:rPr lang="vi-VN" dirty="0" smtClean="0">
                <a:latin typeface="+mj-lt"/>
              </a:rPr>
              <a:t>) A={117; 3447; 5085} 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776" y="3201055"/>
            <a:ext cx="687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b)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chia hết cho 3 mà không chia hết cho 9</a:t>
            </a:r>
            <a:r>
              <a:rPr lang="vi-VN" dirty="0" smtClean="0"/>
              <a:t> là: 9348; 123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3" descr="Frames PPT 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9"/>
          <p:cNvSpPr>
            <a:spLocks noChangeArrowheads="1"/>
          </p:cNvSpPr>
          <p:nvPr/>
        </p:nvSpPr>
        <p:spPr bwMode="auto">
          <a:xfrm>
            <a:off x="987596" y="2109248"/>
            <a:ext cx="7164044" cy="59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b="0">
              <a:solidFill>
                <a:srgbClr val="0000FF"/>
              </a:solidFill>
            </a:endParaRPr>
          </a:p>
        </p:txBody>
      </p:sp>
      <p:grpSp>
        <p:nvGrpSpPr>
          <p:cNvPr id="14" name="Group 114"/>
          <p:cNvGrpSpPr>
            <a:grpSpLocks/>
          </p:cNvGrpSpPr>
          <p:nvPr/>
        </p:nvGrpSpPr>
        <p:grpSpPr bwMode="auto">
          <a:xfrm rot="5400000">
            <a:off x="3581471" y="2654710"/>
            <a:ext cx="779113" cy="930437"/>
            <a:chOff x="1835" y="1824"/>
            <a:chExt cx="2108" cy="1821"/>
          </a:xfrm>
        </p:grpSpPr>
        <p:sp>
          <p:nvSpPr>
            <p:cNvPr id="305267" name="AutoShape 115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68" name="AutoShape 116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69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76" name="Oval 11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7477" name="Oval 11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72" name="Oval 120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79" name="Oval 121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74" name="Oval 122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81" name="Oval 123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B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 rot="5400000">
            <a:off x="990221" y="3340722"/>
            <a:ext cx="779113" cy="930437"/>
            <a:chOff x="1835" y="1824"/>
            <a:chExt cx="2108" cy="1821"/>
          </a:xfrm>
        </p:grpSpPr>
        <p:sp>
          <p:nvSpPr>
            <p:cNvPr id="2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4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67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7468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5" name="Oval 132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70" name="Oval 133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6" name="Oval 134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72" name="Oval 135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C</a:t>
              </a:r>
            </a:p>
          </p:txBody>
        </p:sp>
      </p:grpSp>
      <p:sp>
        <p:nvSpPr>
          <p:cNvPr id="305292" name="AutoShape 140"/>
          <p:cNvSpPr>
            <a:spLocks noChangeArrowheads="1"/>
          </p:cNvSpPr>
          <p:nvPr/>
        </p:nvSpPr>
        <p:spPr bwMode="auto">
          <a:xfrm>
            <a:off x="533493" y="1372024"/>
            <a:ext cx="7621323" cy="1086185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latin typeface=".VnTime" pitchFamily="34" charset="0"/>
              <a:cs typeface="+mn-cs"/>
            </a:endParaRPr>
          </a:p>
        </p:txBody>
      </p:sp>
      <p:grpSp>
        <p:nvGrpSpPr>
          <p:cNvPr id="16" name="Group 167"/>
          <p:cNvGrpSpPr>
            <a:grpSpLocks/>
          </p:cNvGrpSpPr>
          <p:nvPr/>
        </p:nvGrpSpPr>
        <p:grpSpPr bwMode="auto">
          <a:xfrm rot="5400000">
            <a:off x="1009375" y="2592461"/>
            <a:ext cx="801140" cy="990772"/>
            <a:chOff x="1873" y="1824"/>
            <a:chExt cx="2013" cy="1821"/>
          </a:xfrm>
        </p:grpSpPr>
        <p:sp>
          <p:nvSpPr>
            <p:cNvPr id="305320" name="AutoShape 168"/>
            <p:cNvSpPr>
              <a:spLocks noChangeArrowheads="1"/>
            </p:cNvSpPr>
            <p:nvPr/>
          </p:nvSpPr>
          <p:spPr bwMode="gray">
            <a:xfrm rot="16200000" flipH="1">
              <a:off x="1821" y="252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321" name="AutoShape 169"/>
            <p:cNvSpPr>
              <a:spLocks noChangeArrowheads="1"/>
            </p:cNvSpPr>
            <p:nvPr/>
          </p:nvSpPr>
          <p:spPr bwMode="gray">
            <a:xfrm rot="5400000" flipH="1">
              <a:off x="3630" y="2504"/>
              <a:ext cx="306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322" name="AutoShape 17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58" name="Oval 17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7459" name="Oval 17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325" name="Oval 173"/>
            <p:cNvSpPr>
              <a:spLocks noChangeArrowheads="1"/>
            </p:cNvSpPr>
            <p:nvPr/>
          </p:nvSpPr>
          <p:spPr bwMode="gray">
            <a:xfrm>
              <a:off x="2075" y="2516"/>
              <a:ext cx="1631" cy="2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61" name="Oval 174"/>
            <p:cNvSpPr>
              <a:spLocks noChangeArrowheads="1"/>
            </p:cNvSpPr>
            <p:nvPr/>
          </p:nvSpPr>
          <p:spPr bwMode="gray">
            <a:xfrm>
              <a:off x="2075" y="2516"/>
              <a:ext cx="1631" cy="2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327" name="Oval 175"/>
            <p:cNvSpPr>
              <a:spLocks noChangeArrowheads="1"/>
            </p:cNvSpPr>
            <p:nvPr/>
          </p:nvSpPr>
          <p:spPr bwMode="gray">
            <a:xfrm>
              <a:off x="2072" y="2084"/>
              <a:ext cx="1631" cy="110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63" name="Oval 176"/>
            <p:cNvSpPr>
              <a:spLocks noChangeArrowheads="1"/>
            </p:cNvSpPr>
            <p:nvPr/>
          </p:nvSpPr>
          <p:spPr bwMode="gray">
            <a:xfrm>
              <a:off x="1909" y="2084"/>
              <a:ext cx="1957" cy="110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en-US" altLang="en-US" sz="2400">
                  <a:latin typeface=".VnTime" pitchFamily="34" charset="0"/>
                </a:rPr>
                <a:t>A</a:t>
              </a:r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17416" name="Line 193"/>
          <p:cNvSpPr>
            <a:spLocks noChangeShapeType="1"/>
          </p:cNvSpPr>
          <p:nvPr/>
        </p:nvSpPr>
        <p:spPr bwMode="auto">
          <a:xfrm>
            <a:off x="3124742" y="1027827"/>
            <a:ext cx="5487353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4"/>
          <p:cNvGrpSpPr>
            <a:grpSpLocks/>
          </p:cNvGrpSpPr>
          <p:nvPr/>
        </p:nvGrpSpPr>
        <p:grpSpPr bwMode="auto">
          <a:xfrm>
            <a:off x="304853" y="514509"/>
            <a:ext cx="1676691" cy="1029018"/>
            <a:chOff x="2544" y="2160"/>
            <a:chExt cx="1152" cy="1008"/>
          </a:xfrm>
        </p:grpSpPr>
        <p:grpSp>
          <p:nvGrpSpPr>
            <p:cNvPr id="17447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17449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7450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7451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7452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7453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1200" b="0" dirty="0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7454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</p:grpSp>
        <p:sp>
          <p:nvSpPr>
            <p:cNvPr id="17448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960605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966956" y="69673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966956" y="69673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814529" y="66457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966956" y="686012"/>
            <a:ext cx="404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057757" y="857515"/>
            <a:ext cx="1829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62601" name="Text Box 137"/>
          <p:cNvSpPr txBox="1">
            <a:spLocks noChangeArrowheads="1"/>
          </p:cNvSpPr>
          <p:nvPr/>
        </p:nvSpPr>
        <p:spPr bwMode="auto">
          <a:xfrm>
            <a:off x="1905331" y="1715029"/>
            <a:ext cx="57159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Câu 1) Số 7380 chia hết cho số nào?</a:t>
            </a:r>
            <a:endParaRPr lang="vi-VN" altLang="en-US" sz="2400"/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 rot="5400000">
            <a:off x="3581471" y="3397889"/>
            <a:ext cx="779113" cy="930437"/>
            <a:chOff x="1835" y="1824"/>
            <a:chExt cx="2108" cy="1821"/>
          </a:xfrm>
        </p:grpSpPr>
        <p:sp>
          <p:nvSpPr>
            <p:cNvPr id="305279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80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81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41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7442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84" name="Oval 132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44" name="Oval 133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86" name="Oval 134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7446" name="Oval 135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D</a:t>
              </a:r>
            </a:p>
          </p:txBody>
        </p:sp>
      </p:grpSp>
      <p:sp>
        <p:nvSpPr>
          <p:cNvPr id="17432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1905331" y="285838"/>
            <a:ext cx="5182500" cy="285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 TẬP TRẮC NGHIỆM</a:t>
            </a:r>
          </a:p>
        </p:txBody>
      </p:sp>
      <p:sp>
        <p:nvSpPr>
          <p:cNvPr id="62621" name="Text Box 157"/>
          <p:cNvSpPr txBox="1">
            <a:spLocks noChangeArrowheads="1"/>
          </p:cNvSpPr>
          <p:nvPr/>
        </p:nvSpPr>
        <p:spPr bwMode="auto">
          <a:xfrm>
            <a:off x="1981544" y="2915550"/>
            <a:ext cx="914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3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2622" name="Text Box 158"/>
          <p:cNvSpPr txBox="1">
            <a:spLocks noChangeArrowheads="1"/>
          </p:cNvSpPr>
          <p:nvPr/>
        </p:nvSpPr>
        <p:spPr bwMode="auto">
          <a:xfrm>
            <a:off x="4801434" y="2972717"/>
            <a:ext cx="914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5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2623" name="Text Box 159"/>
          <p:cNvSpPr txBox="1">
            <a:spLocks noChangeArrowheads="1"/>
          </p:cNvSpPr>
          <p:nvPr/>
        </p:nvSpPr>
        <p:spPr bwMode="auto">
          <a:xfrm>
            <a:off x="2057757" y="3601562"/>
            <a:ext cx="914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9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2624" name="Text Box 160"/>
          <p:cNvSpPr txBox="1">
            <a:spLocks noChangeArrowheads="1"/>
          </p:cNvSpPr>
          <p:nvPr/>
        </p:nvSpPr>
        <p:spPr bwMode="auto">
          <a:xfrm>
            <a:off x="4420367" y="3658729"/>
            <a:ext cx="3429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Cả ba số trên.</a:t>
            </a:r>
            <a:endParaRPr lang="vi-VN" altLang="en-US" sz="2400"/>
          </a:p>
        </p:txBody>
      </p:sp>
      <p:pic>
        <p:nvPicPr>
          <p:cNvPr id="17437" name="Picture 8" descr="AD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47" y="3727807"/>
            <a:ext cx="2311801" cy="1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058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2" dur="2000" fill="hold"/>
                                        <p:tgtEl>
                                          <p:spTgt spid="626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62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292" grpId="0" animBg="1"/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62601" grpId="0"/>
      <p:bldP spid="62622" grpId="0"/>
      <p:bldP spid="62623" grpId="0"/>
      <p:bldP spid="62624" grpId="0"/>
      <p:bldP spid="62624" grpId="1"/>
      <p:bldP spid="6262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ames PPT 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9"/>
          <p:cNvSpPr>
            <a:spLocks noChangeArrowheads="1"/>
          </p:cNvSpPr>
          <p:nvPr/>
        </p:nvSpPr>
        <p:spPr bwMode="auto">
          <a:xfrm>
            <a:off x="987596" y="2109248"/>
            <a:ext cx="7164044" cy="59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b="0">
              <a:solidFill>
                <a:srgbClr val="0000FF"/>
              </a:solidFill>
            </a:endParaRPr>
          </a:p>
        </p:txBody>
      </p:sp>
      <p:grpSp>
        <p:nvGrpSpPr>
          <p:cNvPr id="14" name="Group 114"/>
          <p:cNvGrpSpPr>
            <a:grpSpLocks/>
          </p:cNvGrpSpPr>
          <p:nvPr/>
        </p:nvGrpSpPr>
        <p:grpSpPr bwMode="auto">
          <a:xfrm rot="5400000">
            <a:off x="3581471" y="2654710"/>
            <a:ext cx="779113" cy="930437"/>
            <a:chOff x="1835" y="1824"/>
            <a:chExt cx="2108" cy="1821"/>
          </a:xfrm>
        </p:grpSpPr>
        <p:sp>
          <p:nvSpPr>
            <p:cNvPr id="305267" name="AutoShape 115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68" name="AutoShape 116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69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500" name="Oval 11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8501" name="Oval 11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72" name="Oval 120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503" name="Oval 121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74" name="Oval 122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505" name="Oval 123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B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 rot="5400000">
            <a:off x="990221" y="3340722"/>
            <a:ext cx="779113" cy="930437"/>
            <a:chOff x="1835" y="1824"/>
            <a:chExt cx="2108" cy="1821"/>
          </a:xfrm>
        </p:grpSpPr>
        <p:sp>
          <p:nvSpPr>
            <p:cNvPr id="2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4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91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8492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5" name="Oval 132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94" name="Oval 133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6" name="Oval 134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96" name="Oval 135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C</a:t>
              </a:r>
            </a:p>
          </p:txBody>
        </p:sp>
      </p:grpSp>
      <p:sp>
        <p:nvSpPr>
          <p:cNvPr id="305292" name="AutoShape 140"/>
          <p:cNvSpPr>
            <a:spLocks noChangeArrowheads="1"/>
          </p:cNvSpPr>
          <p:nvPr/>
        </p:nvSpPr>
        <p:spPr bwMode="auto">
          <a:xfrm>
            <a:off x="533492" y="1372024"/>
            <a:ext cx="8002390" cy="1086185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latin typeface=".VnTime" pitchFamily="34" charset="0"/>
              <a:cs typeface="+mn-cs"/>
            </a:endParaRPr>
          </a:p>
        </p:txBody>
      </p:sp>
      <p:grpSp>
        <p:nvGrpSpPr>
          <p:cNvPr id="16" name="Group 167"/>
          <p:cNvGrpSpPr>
            <a:grpSpLocks/>
          </p:cNvGrpSpPr>
          <p:nvPr/>
        </p:nvGrpSpPr>
        <p:grpSpPr bwMode="auto">
          <a:xfrm rot="5400000">
            <a:off x="1009375" y="2592461"/>
            <a:ext cx="801140" cy="990772"/>
            <a:chOff x="1873" y="1824"/>
            <a:chExt cx="2013" cy="1821"/>
          </a:xfrm>
        </p:grpSpPr>
        <p:sp>
          <p:nvSpPr>
            <p:cNvPr id="305320" name="AutoShape 168"/>
            <p:cNvSpPr>
              <a:spLocks noChangeArrowheads="1"/>
            </p:cNvSpPr>
            <p:nvPr/>
          </p:nvSpPr>
          <p:spPr bwMode="gray">
            <a:xfrm rot="16200000" flipH="1">
              <a:off x="1821" y="252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321" name="AutoShape 169"/>
            <p:cNvSpPr>
              <a:spLocks noChangeArrowheads="1"/>
            </p:cNvSpPr>
            <p:nvPr/>
          </p:nvSpPr>
          <p:spPr bwMode="gray">
            <a:xfrm rot="5400000" flipH="1">
              <a:off x="3630" y="2504"/>
              <a:ext cx="306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322" name="AutoShape 17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82" name="Oval 17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8483" name="Oval 17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325" name="Oval 173"/>
            <p:cNvSpPr>
              <a:spLocks noChangeArrowheads="1"/>
            </p:cNvSpPr>
            <p:nvPr/>
          </p:nvSpPr>
          <p:spPr bwMode="gray">
            <a:xfrm>
              <a:off x="2075" y="2516"/>
              <a:ext cx="1631" cy="2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85" name="Oval 174"/>
            <p:cNvSpPr>
              <a:spLocks noChangeArrowheads="1"/>
            </p:cNvSpPr>
            <p:nvPr/>
          </p:nvSpPr>
          <p:spPr bwMode="gray">
            <a:xfrm>
              <a:off x="2075" y="2516"/>
              <a:ext cx="1631" cy="2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327" name="Oval 175"/>
            <p:cNvSpPr>
              <a:spLocks noChangeArrowheads="1"/>
            </p:cNvSpPr>
            <p:nvPr/>
          </p:nvSpPr>
          <p:spPr bwMode="gray">
            <a:xfrm>
              <a:off x="2072" y="2084"/>
              <a:ext cx="1631" cy="110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87" name="Oval 176"/>
            <p:cNvSpPr>
              <a:spLocks noChangeArrowheads="1"/>
            </p:cNvSpPr>
            <p:nvPr/>
          </p:nvSpPr>
          <p:spPr bwMode="gray">
            <a:xfrm>
              <a:off x="1909" y="2084"/>
              <a:ext cx="1957" cy="110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en-US" altLang="en-US" sz="2400">
                  <a:latin typeface=".VnTime" pitchFamily="34" charset="0"/>
                </a:rPr>
                <a:t>A</a:t>
              </a:r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18440" name="Line 193"/>
          <p:cNvSpPr>
            <a:spLocks noChangeShapeType="1"/>
          </p:cNvSpPr>
          <p:nvPr/>
        </p:nvSpPr>
        <p:spPr bwMode="auto">
          <a:xfrm>
            <a:off x="3124742" y="1027827"/>
            <a:ext cx="5487353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4"/>
          <p:cNvGrpSpPr>
            <a:grpSpLocks/>
          </p:cNvGrpSpPr>
          <p:nvPr/>
        </p:nvGrpSpPr>
        <p:grpSpPr bwMode="auto">
          <a:xfrm>
            <a:off x="304853" y="514509"/>
            <a:ext cx="1676691" cy="1029018"/>
            <a:chOff x="2544" y="2160"/>
            <a:chExt cx="1152" cy="1008"/>
          </a:xfrm>
        </p:grpSpPr>
        <p:grpSp>
          <p:nvGrpSpPr>
            <p:cNvPr id="18471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18473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8474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8475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8476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8477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1200" b="0" dirty="0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8478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</p:grpSp>
        <p:sp>
          <p:nvSpPr>
            <p:cNvPr id="18472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960605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966956" y="69673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966956" y="69673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814529" y="66457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966956" y="686012"/>
            <a:ext cx="404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057757" y="857515"/>
            <a:ext cx="1829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533493" y="1715030"/>
            <a:ext cx="79261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Câu 2) Trong các số sau, số nào chia hết cho cả 2; 3; 5; 9.</a:t>
            </a:r>
            <a:endParaRPr lang="vi-VN" altLang="en-US" sz="2200"/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 rot="5400000">
            <a:off x="3581471" y="3397889"/>
            <a:ext cx="779113" cy="930437"/>
            <a:chOff x="1835" y="1824"/>
            <a:chExt cx="2108" cy="1821"/>
          </a:xfrm>
        </p:grpSpPr>
        <p:sp>
          <p:nvSpPr>
            <p:cNvPr id="305279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80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81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65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8466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84" name="Oval 132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68" name="Oval 133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86" name="Oval 134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8470" name="Oval 135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D</a:t>
              </a:r>
            </a:p>
          </p:txBody>
        </p:sp>
      </p:grpSp>
      <p:sp>
        <p:nvSpPr>
          <p:cNvPr id="18456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1905331" y="285838"/>
            <a:ext cx="5182500" cy="285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 TẬP TRẮC NGHIỆM</a:t>
            </a:r>
          </a:p>
        </p:txBody>
      </p:sp>
      <p:sp>
        <p:nvSpPr>
          <p:cNvPr id="63557" name="Text Box 69"/>
          <p:cNvSpPr txBox="1">
            <a:spLocks noChangeArrowheads="1"/>
          </p:cNvSpPr>
          <p:nvPr/>
        </p:nvSpPr>
        <p:spPr bwMode="auto">
          <a:xfrm>
            <a:off x="1981544" y="2915550"/>
            <a:ext cx="914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1230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3558" name="Text Box 70"/>
          <p:cNvSpPr txBox="1">
            <a:spLocks noChangeArrowheads="1"/>
          </p:cNvSpPr>
          <p:nvPr/>
        </p:nvSpPr>
        <p:spPr bwMode="auto">
          <a:xfrm>
            <a:off x="4801434" y="2972717"/>
            <a:ext cx="914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3210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3559" name="Text Box 71"/>
          <p:cNvSpPr txBox="1">
            <a:spLocks noChangeArrowheads="1"/>
          </p:cNvSpPr>
          <p:nvPr/>
        </p:nvSpPr>
        <p:spPr bwMode="auto">
          <a:xfrm>
            <a:off x="2057757" y="3601562"/>
            <a:ext cx="1600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1350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3560" name="Text Box 72"/>
          <p:cNvSpPr txBox="1">
            <a:spLocks noChangeArrowheads="1"/>
          </p:cNvSpPr>
          <p:nvPr/>
        </p:nvSpPr>
        <p:spPr bwMode="auto">
          <a:xfrm>
            <a:off x="4725220" y="3658729"/>
            <a:ext cx="1295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3105</a:t>
            </a:r>
            <a:endParaRPr lang="vi-VN" altLang="en-US" sz="2400">
              <a:latin typeface="Times New Roman" pitchFamily="18" charset="0"/>
            </a:endParaRPr>
          </a:p>
        </p:txBody>
      </p:sp>
      <p:pic>
        <p:nvPicPr>
          <p:cNvPr id="18461" name="Picture 8" descr="AD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47" y="3727807"/>
            <a:ext cx="2311801" cy="1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728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2" dur="2000" fill="hold"/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292" grpId="0" animBg="1"/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63545" grpId="0"/>
      <p:bldP spid="63558" grpId="0"/>
      <p:bldP spid="63559" grpId="0"/>
      <p:bldP spid="63559" grpId="1"/>
      <p:bldP spid="63559" grpId="2"/>
      <p:bldP spid="635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>
            <a:spLocks/>
          </p:cNvSpPr>
          <p:nvPr/>
        </p:nvSpPr>
        <p:spPr bwMode="auto">
          <a:xfrm>
            <a:off x="756370" y="1538572"/>
            <a:ext cx="3511493" cy="3093464"/>
          </a:xfrm>
          <a:custGeom>
            <a:avLst/>
            <a:gdLst>
              <a:gd name="T0" fmla="*/ 0 w 998"/>
              <a:gd name="T1" fmla="*/ 0 h 861"/>
              <a:gd name="T2" fmla="*/ 998 w 998"/>
              <a:gd name="T3" fmla="*/ 0 h 861"/>
              <a:gd name="T4" fmla="*/ 492 w 998"/>
              <a:gd name="T5" fmla="*/ 861 h 861"/>
              <a:gd name="T6" fmla="*/ 0 w 998"/>
              <a:gd name="T7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861">
                <a:moveTo>
                  <a:pt x="0" y="0"/>
                </a:moveTo>
                <a:lnTo>
                  <a:pt x="998" y="0"/>
                </a:lnTo>
                <a:lnTo>
                  <a:pt x="492" y="8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51" tIns="45725" rIns="91451" bIns="45725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048745" y="1012654"/>
            <a:ext cx="2926744" cy="2547230"/>
          </a:xfrm>
          <a:custGeom>
            <a:avLst/>
            <a:gdLst>
              <a:gd name="T0" fmla="*/ 949 w 1896"/>
              <a:gd name="T1" fmla="*/ 0 h 1616"/>
              <a:gd name="T2" fmla="*/ 1896 w 1896"/>
              <a:gd name="T3" fmla="*/ 1616 h 1616"/>
              <a:gd name="T4" fmla="*/ 0 w 1896"/>
              <a:gd name="T5" fmla="*/ 1616 h 1616"/>
              <a:gd name="T6" fmla="*/ 949 w 1896"/>
              <a:gd name="T7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6" h="1616">
                <a:moveTo>
                  <a:pt x="949" y="0"/>
                </a:moveTo>
                <a:lnTo>
                  <a:pt x="1896" y="1616"/>
                </a:lnTo>
                <a:lnTo>
                  <a:pt x="0" y="1616"/>
                </a:lnTo>
                <a:lnTo>
                  <a:pt x="949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51" tIns="45725" rIns="91451" bIns="45725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MH_Other_1">
            <a:extLst>
              <a:ext uri="{FF2B5EF4-FFF2-40B4-BE49-F238E27FC236}">
                <a16:creationId xmlns="" xmlns:a16="http://schemas.microsoft.com/office/drawing/2014/main" id="{AD4D6BEC-2488-46EE-95AC-728E82F8093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780398" y="761603"/>
            <a:ext cx="511025" cy="51211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5" name="MH_Other_2">
            <a:extLst>
              <a:ext uri="{FF2B5EF4-FFF2-40B4-BE49-F238E27FC236}">
                <a16:creationId xmlns="" xmlns:a16="http://schemas.microsoft.com/office/drawing/2014/main" id="{BACC2EF8-0F61-4559-8A7C-24629238209B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780398" y="1477786"/>
            <a:ext cx="511025" cy="51211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6" name="MH_Other_3">
            <a:extLst>
              <a:ext uri="{FF2B5EF4-FFF2-40B4-BE49-F238E27FC236}">
                <a16:creationId xmlns="" xmlns:a16="http://schemas.microsoft.com/office/drawing/2014/main" id="{0B98F20B-C700-49E7-8B55-C2C518E5511D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780398" y="2193968"/>
            <a:ext cx="511025" cy="51211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9" name="MH_Other_4">
            <a:extLst>
              <a:ext uri="{FF2B5EF4-FFF2-40B4-BE49-F238E27FC236}">
                <a16:creationId xmlns="" xmlns:a16="http://schemas.microsoft.com/office/drawing/2014/main" id="{84F95C9B-0114-4B0B-87F9-4288AB60AE28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780398" y="2910151"/>
            <a:ext cx="511025" cy="51211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1" name="MH_Text_2">
            <a:extLst>
              <a:ext uri="{FF2B5EF4-FFF2-40B4-BE49-F238E27FC236}">
                <a16:creationId xmlns="" xmlns:a16="http://schemas.microsoft.com/office/drawing/2014/main" id="{49C940A4-C146-45CD-9E7E-F6318DEB9DD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462110" y="1556873"/>
            <a:ext cx="2495059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en-US" altLang="zh-CN" sz="2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Khám</a:t>
            </a:r>
            <a:r>
              <a:rPr lang="en-US" altLang="zh-CN" sz="2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phá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2" name="MH_Text_3">
            <a:extLst>
              <a:ext uri="{FF2B5EF4-FFF2-40B4-BE49-F238E27FC236}">
                <a16:creationId xmlns="" xmlns:a16="http://schemas.microsoft.com/office/drawing/2014/main" id="{42EC4166-1FFC-4CD6-8B7D-FEAE46308B8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462110" y="2273056"/>
            <a:ext cx="3071124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en-US" altLang="zh-CN" sz="2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Dấu</a:t>
            </a:r>
            <a:r>
              <a:rPr lang="en-US" altLang="zh-CN" sz="2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hiệu</a:t>
            </a:r>
            <a:r>
              <a:rPr lang="en-US" altLang="zh-CN" sz="2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chia </a:t>
            </a:r>
            <a:r>
              <a:rPr lang="en-US" altLang="zh-CN" sz="2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hết</a:t>
            </a:r>
            <a:r>
              <a:rPr lang="en-US" altLang="zh-CN" sz="2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cho</a:t>
            </a:r>
            <a:r>
              <a:rPr lang="en-US" altLang="zh-CN" sz="2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9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3" name="MH_Text_4">
            <a:extLst>
              <a:ext uri="{FF2B5EF4-FFF2-40B4-BE49-F238E27FC236}">
                <a16:creationId xmlns="" xmlns:a16="http://schemas.microsoft.com/office/drawing/2014/main" id="{7B141771-CD6C-42C6-AB44-CCD8C83E74F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429012" y="2989237"/>
            <a:ext cx="3359155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3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Dấu</a:t>
            </a:r>
            <a:r>
              <a:rPr lang="en-US" altLang="zh-CN" sz="23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hiệu</a:t>
            </a:r>
            <a:r>
              <a:rPr lang="en-US" altLang="zh-CN" sz="23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chia </a:t>
            </a:r>
            <a:r>
              <a:rPr lang="en-US" altLang="zh-CN" sz="23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hết</a:t>
            </a:r>
            <a:r>
              <a:rPr lang="en-US" altLang="zh-CN" sz="23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3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cho</a:t>
            </a:r>
            <a:r>
              <a:rPr lang="en-US" altLang="zh-CN" sz="23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3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Text_2">
            <a:extLst>
              <a:ext uri="{FF2B5EF4-FFF2-40B4-BE49-F238E27FC236}">
                <a16:creationId xmlns="" xmlns:a16="http://schemas.microsoft.com/office/drawing/2014/main" id="{49C940A4-C146-45CD-9E7E-F6318DEB9DD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429012" y="868729"/>
            <a:ext cx="2495059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en-US" altLang="zh-CN" sz="2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Khởi</a:t>
            </a:r>
            <a:r>
              <a:rPr lang="en-US" altLang="zh-CN" sz="2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động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7" name="MH_Other_4">
            <a:extLst>
              <a:ext uri="{FF2B5EF4-FFF2-40B4-BE49-F238E27FC236}">
                <a16:creationId xmlns="" xmlns:a16="http://schemas.microsoft.com/office/drawing/2014/main" id="{84F95C9B-0114-4B0B-87F9-4288AB60AE28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4780398" y="3644603"/>
            <a:ext cx="511025" cy="51211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8" name="MH_Text_2">
            <a:extLst>
              <a:ext uri="{FF2B5EF4-FFF2-40B4-BE49-F238E27FC236}">
                <a16:creationId xmlns="" xmlns:a16="http://schemas.microsoft.com/office/drawing/2014/main" id="{49C940A4-C146-45CD-9E7E-F6318DEB9DD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462109" y="3802777"/>
            <a:ext cx="2495059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en-US" altLang="zh-CN" sz="2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Luyện</a:t>
            </a:r>
            <a:r>
              <a:rPr lang="en-US" altLang="zh-CN" sz="2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tập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14" grpId="0" animBg="1"/>
          <p:bldP spid="15" grpId="0" animBg="1"/>
          <p:bldP spid="26" grpId="0" animBg="1"/>
          <p:bldP spid="29" grpId="0" animBg="1"/>
          <p:bldP spid="31" grpId="0"/>
          <p:bldP spid="32" grpId="0"/>
          <p:bldP spid="33" grpId="0"/>
          <p:bldP spid="16" grpId="0"/>
          <p:bldP spid="17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14" grpId="0" animBg="1"/>
          <p:bldP spid="15" grpId="0" animBg="1"/>
          <p:bldP spid="26" grpId="0" animBg="1"/>
          <p:bldP spid="29" grpId="0" animBg="1"/>
          <p:bldP spid="31" grpId="0"/>
          <p:bldP spid="32" grpId="0"/>
          <p:bldP spid="33" grpId="0"/>
          <p:bldP spid="16" grpId="0"/>
          <p:bldP spid="17" grpId="0" animBg="1"/>
          <p:bldP spid="1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ames PPT 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9"/>
          <p:cNvSpPr>
            <a:spLocks noChangeArrowheads="1"/>
          </p:cNvSpPr>
          <p:nvPr/>
        </p:nvSpPr>
        <p:spPr bwMode="auto">
          <a:xfrm>
            <a:off x="987596" y="2109248"/>
            <a:ext cx="7164044" cy="59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b="0">
              <a:solidFill>
                <a:srgbClr val="0000FF"/>
              </a:solidFill>
            </a:endParaRPr>
          </a:p>
        </p:txBody>
      </p:sp>
      <p:grpSp>
        <p:nvGrpSpPr>
          <p:cNvPr id="14" name="Group 114"/>
          <p:cNvGrpSpPr>
            <a:grpSpLocks/>
          </p:cNvGrpSpPr>
          <p:nvPr/>
        </p:nvGrpSpPr>
        <p:grpSpPr bwMode="auto">
          <a:xfrm rot="5400000">
            <a:off x="1828567" y="2940548"/>
            <a:ext cx="779113" cy="930437"/>
            <a:chOff x="1835" y="1824"/>
            <a:chExt cx="2108" cy="1821"/>
          </a:xfrm>
        </p:grpSpPr>
        <p:sp>
          <p:nvSpPr>
            <p:cNvPr id="305267" name="AutoShape 115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68" name="AutoShape 116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69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24" name="Oval 11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9525" name="Oval 11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72" name="Oval 120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27" name="Oval 121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74" name="Oval 122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29" name="Oval 123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B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 rot="5400000">
            <a:off x="1828567" y="3509842"/>
            <a:ext cx="779113" cy="930437"/>
            <a:chOff x="1835" y="1824"/>
            <a:chExt cx="2108" cy="1821"/>
          </a:xfrm>
        </p:grpSpPr>
        <p:sp>
          <p:nvSpPr>
            <p:cNvPr id="2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4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15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9516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5" name="Oval 132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18" name="Oval 133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6" name="Oval 134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20" name="Oval 135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C</a:t>
              </a:r>
            </a:p>
          </p:txBody>
        </p:sp>
      </p:grpSp>
      <p:sp>
        <p:nvSpPr>
          <p:cNvPr id="305292" name="AutoShape 140"/>
          <p:cNvSpPr>
            <a:spLocks noChangeArrowheads="1"/>
          </p:cNvSpPr>
          <p:nvPr/>
        </p:nvSpPr>
        <p:spPr bwMode="auto">
          <a:xfrm>
            <a:off x="533493" y="1372024"/>
            <a:ext cx="7621323" cy="1086185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latin typeface=".VnTime" pitchFamily="34" charset="0"/>
              <a:cs typeface="+mn-cs"/>
            </a:endParaRPr>
          </a:p>
        </p:txBody>
      </p:sp>
      <p:grpSp>
        <p:nvGrpSpPr>
          <p:cNvPr id="16" name="Group 167"/>
          <p:cNvGrpSpPr>
            <a:grpSpLocks/>
          </p:cNvGrpSpPr>
          <p:nvPr/>
        </p:nvGrpSpPr>
        <p:grpSpPr bwMode="auto">
          <a:xfrm rot="5400000">
            <a:off x="1847720" y="2305433"/>
            <a:ext cx="801140" cy="990772"/>
            <a:chOff x="1873" y="1824"/>
            <a:chExt cx="2013" cy="1821"/>
          </a:xfrm>
        </p:grpSpPr>
        <p:sp>
          <p:nvSpPr>
            <p:cNvPr id="305320" name="AutoShape 168"/>
            <p:cNvSpPr>
              <a:spLocks noChangeArrowheads="1"/>
            </p:cNvSpPr>
            <p:nvPr/>
          </p:nvSpPr>
          <p:spPr bwMode="gray">
            <a:xfrm rot="16200000" flipH="1">
              <a:off x="1821" y="252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321" name="AutoShape 169"/>
            <p:cNvSpPr>
              <a:spLocks noChangeArrowheads="1"/>
            </p:cNvSpPr>
            <p:nvPr/>
          </p:nvSpPr>
          <p:spPr bwMode="gray">
            <a:xfrm rot="5400000" flipH="1">
              <a:off x="3630" y="2504"/>
              <a:ext cx="306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322" name="AutoShape 17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8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06" name="Oval 17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9507" name="Oval 17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325" name="Oval 173"/>
            <p:cNvSpPr>
              <a:spLocks noChangeArrowheads="1"/>
            </p:cNvSpPr>
            <p:nvPr/>
          </p:nvSpPr>
          <p:spPr bwMode="gray">
            <a:xfrm>
              <a:off x="2075" y="2516"/>
              <a:ext cx="1631" cy="2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09" name="Oval 174"/>
            <p:cNvSpPr>
              <a:spLocks noChangeArrowheads="1"/>
            </p:cNvSpPr>
            <p:nvPr/>
          </p:nvSpPr>
          <p:spPr bwMode="gray">
            <a:xfrm>
              <a:off x="2075" y="2516"/>
              <a:ext cx="1631" cy="2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327" name="Oval 175"/>
            <p:cNvSpPr>
              <a:spLocks noChangeArrowheads="1"/>
            </p:cNvSpPr>
            <p:nvPr/>
          </p:nvSpPr>
          <p:spPr bwMode="gray">
            <a:xfrm>
              <a:off x="2072" y="2084"/>
              <a:ext cx="1631" cy="110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511" name="Oval 176"/>
            <p:cNvSpPr>
              <a:spLocks noChangeArrowheads="1"/>
            </p:cNvSpPr>
            <p:nvPr/>
          </p:nvSpPr>
          <p:spPr bwMode="gray">
            <a:xfrm>
              <a:off x="1909" y="2084"/>
              <a:ext cx="1957" cy="110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en-US" altLang="en-US" sz="2400">
                  <a:latin typeface=".VnTime" pitchFamily="34" charset="0"/>
                </a:rPr>
                <a:t>A</a:t>
              </a:r>
              <a:endParaRPr lang="vi-VN" altLang="en-US" sz="2400">
                <a:latin typeface=".VnTime" pitchFamily="34" charset="0"/>
              </a:endParaRPr>
            </a:p>
          </p:txBody>
        </p:sp>
      </p:grpSp>
      <p:sp>
        <p:nvSpPr>
          <p:cNvPr id="19464" name="Line 193"/>
          <p:cNvSpPr>
            <a:spLocks noChangeShapeType="1"/>
          </p:cNvSpPr>
          <p:nvPr/>
        </p:nvSpPr>
        <p:spPr bwMode="auto">
          <a:xfrm>
            <a:off x="3124742" y="1027827"/>
            <a:ext cx="5487353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4"/>
          <p:cNvGrpSpPr>
            <a:grpSpLocks/>
          </p:cNvGrpSpPr>
          <p:nvPr/>
        </p:nvGrpSpPr>
        <p:grpSpPr bwMode="auto">
          <a:xfrm>
            <a:off x="304853" y="514509"/>
            <a:ext cx="1676691" cy="1029018"/>
            <a:chOff x="2544" y="2160"/>
            <a:chExt cx="1152" cy="1008"/>
          </a:xfrm>
        </p:grpSpPr>
        <p:grpSp>
          <p:nvGrpSpPr>
            <p:cNvPr id="19495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19497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9498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9499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9500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  <p:sp>
            <p:nvSpPr>
              <p:cNvPr id="19501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1200" b="0" dirty="0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9502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eaLnBrk="1" hangingPunct="1"/>
                <a:endParaRPr lang="vi-VN" altLang="en-US" b="0">
                  <a:latin typeface=".VnTime" pitchFamily="34" charset="0"/>
                </a:endParaRPr>
              </a:p>
            </p:txBody>
          </p:sp>
        </p:grpSp>
        <p:sp>
          <p:nvSpPr>
            <p:cNvPr id="19496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960605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966956" y="63956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966956" y="69673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966956" y="639564"/>
            <a:ext cx="387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966956" y="69673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814529" y="66457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966956" y="686012"/>
            <a:ext cx="404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057757" y="857515"/>
            <a:ext cx="1829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685919" y="1600695"/>
            <a:ext cx="73164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Câu 3) Trong 4 phát biểu sau đây, có một phát biểu sai. Hãy chỉ ra câu sai đó.</a:t>
            </a:r>
            <a:endParaRPr lang="vi-VN" altLang="en-US" sz="2400"/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 rot="5400000">
            <a:off x="1828567" y="4082710"/>
            <a:ext cx="779112" cy="930437"/>
            <a:chOff x="1835" y="1824"/>
            <a:chExt cx="2108" cy="1821"/>
          </a:xfrm>
        </p:grpSpPr>
        <p:sp>
          <p:nvSpPr>
            <p:cNvPr id="305279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80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305281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489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19490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84" name="Oval 132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492" name="Oval 133"/>
            <p:cNvSpPr>
              <a:spLocks noChangeArrowheads="1"/>
            </p:cNvSpPr>
            <p:nvPr/>
          </p:nvSpPr>
          <p:spPr bwMode="gray">
            <a:xfrm>
              <a:off x="2010" y="2505"/>
              <a:ext cx="1756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algn="ctr" eaLnBrk="1" hangingPunct="1"/>
              <a:endParaRPr lang="vi-VN" altLang="en-US" b="0">
                <a:latin typeface=".VnTime" pitchFamily="34" charset="0"/>
              </a:endParaRPr>
            </a:p>
          </p:txBody>
        </p:sp>
        <p:sp>
          <p:nvSpPr>
            <p:cNvPr id="305286" name="Oval 134"/>
            <p:cNvSpPr>
              <a:spLocks noChangeArrowheads="1"/>
            </p:cNvSpPr>
            <p:nvPr/>
          </p:nvSpPr>
          <p:spPr bwMode="gray">
            <a:xfrm>
              <a:off x="2007" y="2082"/>
              <a:ext cx="1756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>
                <a:defRPr/>
              </a:pPr>
              <a:endParaRPr lang="en-US" b="0">
                <a:latin typeface=".VnTime" pitchFamily="34" charset="0"/>
                <a:cs typeface="+mn-cs"/>
              </a:endParaRPr>
            </a:p>
          </p:txBody>
        </p:sp>
        <p:sp>
          <p:nvSpPr>
            <p:cNvPr id="19494" name="Oval 135"/>
            <p:cNvSpPr>
              <a:spLocks noChangeArrowheads="1"/>
            </p:cNvSpPr>
            <p:nvPr/>
          </p:nvSpPr>
          <p:spPr bwMode="gray">
            <a:xfrm>
              <a:off x="1835" y="2082"/>
              <a:ext cx="210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algn="ctr" eaLnBrk="1" hangingPunct="1"/>
              <a:r>
                <a:rPr lang="vi-VN" altLang="en-US" sz="2400"/>
                <a:t>D</a:t>
              </a:r>
            </a:p>
          </p:txBody>
        </p:sp>
      </p:grpSp>
      <p:sp>
        <p:nvSpPr>
          <p:cNvPr id="19480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1905331" y="285838"/>
            <a:ext cx="5182500" cy="285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 TẬP TRẮC NGHIỆM</a:t>
            </a:r>
          </a:p>
        </p:txBody>
      </p:sp>
      <p:sp>
        <p:nvSpPr>
          <p:cNvPr id="68677" name="Text Box 69"/>
          <p:cNvSpPr txBox="1">
            <a:spLocks noChangeArrowheads="1"/>
          </p:cNvSpPr>
          <p:nvPr/>
        </p:nvSpPr>
        <p:spPr bwMode="auto">
          <a:xfrm>
            <a:off x="2653174" y="2572544"/>
            <a:ext cx="4877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>
                <a:latin typeface="Times New Roman" pitchFamily="18" charset="0"/>
              </a:rPr>
              <a:t>Số 4363 chia hết cho 3.</a:t>
            </a:r>
          </a:p>
        </p:txBody>
      </p:sp>
      <p:sp>
        <p:nvSpPr>
          <p:cNvPr id="68678" name="Text Box 70"/>
          <p:cNvSpPr txBox="1">
            <a:spLocks noChangeArrowheads="1"/>
          </p:cNvSpPr>
          <p:nvPr/>
        </p:nvSpPr>
        <p:spPr bwMode="auto">
          <a:xfrm>
            <a:off x="2624594" y="3237118"/>
            <a:ext cx="33533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Số 2139 chia hết cho 3.</a:t>
            </a:r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68679" name="Text Box 71"/>
          <p:cNvSpPr txBox="1">
            <a:spLocks noChangeArrowheads="1"/>
          </p:cNvSpPr>
          <p:nvPr/>
        </p:nvSpPr>
        <p:spPr bwMode="auto">
          <a:xfrm>
            <a:off x="2619830" y="3792120"/>
            <a:ext cx="32771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>
                <a:latin typeface="Times New Roman" pitchFamily="18" charset="0"/>
              </a:rPr>
              <a:t>Số 5436 chia hết cho 9.</a:t>
            </a:r>
          </a:p>
        </p:txBody>
      </p:sp>
      <p:sp>
        <p:nvSpPr>
          <p:cNvPr id="68680" name="Text Box 72"/>
          <p:cNvSpPr txBox="1">
            <a:spLocks noChangeArrowheads="1"/>
          </p:cNvSpPr>
          <p:nvPr/>
        </p:nvSpPr>
        <p:spPr bwMode="auto">
          <a:xfrm>
            <a:off x="2624594" y="4354269"/>
            <a:ext cx="33533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Số 7641 chia hết cho 9.</a:t>
            </a:r>
            <a:endParaRPr lang="vi-VN" altLang="en-US" sz="2400">
              <a:latin typeface="Times New Roman" pitchFamily="18" charset="0"/>
            </a:endParaRPr>
          </a:p>
        </p:txBody>
      </p:sp>
      <p:pic>
        <p:nvPicPr>
          <p:cNvPr id="19485" name="Picture 8" descr="AD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47" y="3727807"/>
            <a:ext cx="2311801" cy="1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95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2" dur="2000" fill="hold"/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292" grpId="0" animBg="1"/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68665" grpId="0"/>
      <p:bldP spid="68677" grpId="0" build="allAtOnce"/>
      <p:bldP spid="68677" grpId="1" build="allAtOnce"/>
      <p:bldP spid="68678" grpId="0"/>
      <p:bldP spid="68679" grpId="0"/>
      <p:bldP spid="686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AB21610-43B3-4399-A041-6D2C053BC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48443"/>
            <a:ext cx="9138700" cy="5145088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392163" y="988368"/>
            <a:ext cx="6912768" cy="32403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Tuấn là một người rất thích chơi bi nên bạn ấy thường sưu tầm những viên bi rồi bỏ vào 4 hộp khác nhau, biết số bi trong mỗi hộp lần lượt là 203, 127, 97, 173.</a:t>
            </a:r>
          </a:p>
          <a:p>
            <a:pPr marL="342900" indent="-342900">
              <a:buAutoNum type="alphaLcParenR"/>
            </a:pP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 có thể chia số bi trong mỗi hộp thành 3 phần bằng nhau được không? Giải thích.</a:t>
            </a:r>
          </a:p>
          <a:p>
            <a:pPr marL="342900" indent="-342900">
              <a:buAutoNum type="alphaLcParenR"/>
            </a:pP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 Tuấn rủ thêm 2 bạn cùng chơi bi thì có thể chia đều tổng số bi cho mỗi người được không?</a:t>
            </a:r>
          </a:p>
          <a:p>
            <a:pPr marL="342900" indent="-342900">
              <a:buAutoNum type="alphaLcParenR"/>
            </a:pP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 Tuấn rủ thêm 8 bạn cùng chơi bi thì có thể chia đều tổng số bi cho mỗi người được không?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8378" y="340296"/>
            <a:ext cx="151216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8" y="1050232"/>
            <a:ext cx="871296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0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62" y="1707884"/>
            <a:ext cx="2095864" cy="100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25" y="1632283"/>
            <a:ext cx="1578249" cy="54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65" y="1307710"/>
            <a:ext cx="838346" cy="65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62" y="1447057"/>
            <a:ext cx="900269" cy="51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99" y="1636424"/>
            <a:ext cx="1020939" cy="35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72" y="1629278"/>
            <a:ext cx="914559" cy="5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06" y="1679300"/>
            <a:ext cx="787537" cy="6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61" y="1050456"/>
            <a:ext cx="1968842" cy="170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53" y="796775"/>
            <a:ext cx="1573486" cy="8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67" y="460914"/>
            <a:ext cx="814528" cy="71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9512">
            <a:off x="6952010" y="699772"/>
            <a:ext cx="713404" cy="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0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17" y="1464921"/>
            <a:ext cx="2203833" cy="12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image0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3" y="700304"/>
            <a:ext cx="3112040" cy="12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image0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56" y="2458209"/>
            <a:ext cx="1975193" cy="148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image0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6" y="3487227"/>
            <a:ext cx="3200956" cy="85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image0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37" y="2179517"/>
            <a:ext cx="1354372" cy="6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image0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3040">
            <a:off x="2897692" y="1693592"/>
            <a:ext cx="986008" cy="191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OKANI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4" y="4343551"/>
            <a:ext cx="1143199" cy="4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83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 descr="Green marble"/>
          <p:cNvSpPr txBox="1">
            <a:spLocks noChangeArrowheads="1"/>
          </p:cNvSpPr>
          <p:nvPr/>
        </p:nvSpPr>
        <p:spPr bwMode="auto">
          <a:xfrm>
            <a:off x="2133970" y="686012"/>
            <a:ext cx="5182500" cy="64633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 dẫn về nhà:</a:t>
            </a:r>
            <a:endParaRPr lang="en-US" alt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6" descr="BOOKANI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635"/>
            <a:ext cx="1143199" cy="4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6"/>
          <p:cNvSpPr txBox="1">
            <a:spLocks noChangeArrowheads="1"/>
          </p:cNvSpPr>
          <p:nvPr/>
        </p:nvSpPr>
        <p:spPr bwMode="auto">
          <a:xfrm>
            <a:off x="1367516" y="1642244"/>
            <a:ext cx="694969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 b="1" u="sng" dirty="0">
              <a:latin typeface=".VnTimeH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b="1" dirty="0"/>
              <a:t> </a:t>
            </a:r>
            <a:r>
              <a:rPr lang="en-US" altLang="en-US" b="1" dirty="0" err="1"/>
              <a:t>Nắm</a:t>
            </a:r>
            <a:r>
              <a:rPr lang="en-US" altLang="en-US" b="1" dirty="0"/>
              <a:t> </a:t>
            </a:r>
            <a:r>
              <a:rPr lang="en-US" altLang="en-US" b="1" dirty="0" err="1"/>
              <a:t>chắc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  <a:hlinkClick r:id="rId5" action="ppaction://hlinksldjump"/>
              </a:rPr>
              <a:t>dấu</a:t>
            </a:r>
            <a:r>
              <a:rPr lang="en-US" altLang="en-US" b="1" dirty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hlinkClick r:id="rId5" action="ppaction://hlinksldjump"/>
              </a:rPr>
              <a:t>hiệu</a:t>
            </a:r>
            <a:r>
              <a:rPr lang="en-US" altLang="en-US" b="1" dirty="0">
                <a:solidFill>
                  <a:srgbClr val="FF0000"/>
                </a:solidFill>
                <a:hlinkClick r:id="rId5" action="ppaction://hlinksldjump"/>
              </a:rPr>
              <a:t> chia </a:t>
            </a:r>
            <a:r>
              <a:rPr lang="en-US" altLang="en-US" b="1" dirty="0" err="1">
                <a:solidFill>
                  <a:srgbClr val="FF0000"/>
                </a:solidFill>
                <a:hlinkClick r:id="rId5" action="ppaction://hlinksldjump"/>
              </a:rPr>
              <a:t>hết</a:t>
            </a:r>
            <a:r>
              <a:rPr lang="en-US" altLang="en-US" b="1" dirty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hlinkClick r:id="rId5" action="ppaction://hlinksldjump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hlinkClick r:id="rId5" action="ppaction://hlinksldjump"/>
              </a:rPr>
              <a:t> 3, </a:t>
            </a:r>
            <a:r>
              <a:rPr lang="en-US" altLang="en-US" b="1" dirty="0" err="1">
                <a:solidFill>
                  <a:srgbClr val="FF0000"/>
                </a:solidFill>
                <a:hlinkClick r:id="rId5" action="ppaction://hlinksldjump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hlinkClick r:id="rId5" action="ppaction://hlinksldjump"/>
              </a:rPr>
              <a:t> 9.</a:t>
            </a:r>
            <a:endParaRPr lang="en-US" altLang="en-US" b="1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b="1" dirty="0"/>
              <a:t> </a:t>
            </a:r>
            <a:r>
              <a:rPr lang="en-US" altLang="en-US" b="1" dirty="0" err="1"/>
              <a:t>Nhận</a:t>
            </a:r>
            <a:r>
              <a:rPr lang="en-US" altLang="en-US" b="1" dirty="0"/>
              <a:t> </a:t>
            </a:r>
            <a:r>
              <a:rPr lang="en-US" altLang="en-US" b="1" dirty="0" err="1"/>
              <a:t>biết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b="1" dirty="0"/>
              <a:t> </a:t>
            </a:r>
            <a:r>
              <a:rPr lang="en-US" altLang="en-US" b="1" dirty="0" err="1"/>
              <a:t>một</a:t>
            </a:r>
            <a:r>
              <a:rPr lang="en-US" altLang="en-US" b="1" dirty="0"/>
              <a:t>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có</a:t>
            </a:r>
            <a:r>
              <a:rPr lang="en-US" altLang="en-US" b="1" dirty="0"/>
              <a:t> hay </a:t>
            </a:r>
            <a:r>
              <a:rPr lang="en-US" altLang="en-US" b="1" dirty="0" err="1"/>
              <a:t>không</a:t>
            </a:r>
            <a:r>
              <a:rPr lang="en-US" altLang="en-US" b="1" dirty="0"/>
              <a:t> chia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err="1"/>
              <a:t>hết</a:t>
            </a:r>
            <a:r>
              <a:rPr lang="en-US" altLang="en-US" b="1" dirty="0"/>
              <a:t> </a:t>
            </a:r>
            <a:r>
              <a:rPr lang="en-US" altLang="en-US" b="1" dirty="0" err="1"/>
              <a:t>cho</a:t>
            </a:r>
            <a:r>
              <a:rPr lang="en-US" altLang="en-US" b="1" dirty="0"/>
              <a:t> 3, </a:t>
            </a:r>
            <a:r>
              <a:rPr lang="en-US" altLang="en-US" b="1" dirty="0" err="1"/>
              <a:t>cho</a:t>
            </a:r>
            <a:r>
              <a:rPr lang="en-US" altLang="en-US" b="1" dirty="0"/>
              <a:t> 9.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b="1" dirty="0"/>
              <a:t> </a:t>
            </a:r>
            <a:r>
              <a:rPr lang="en-US" altLang="en-US" b="1" dirty="0" err="1"/>
              <a:t>Làm</a:t>
            </a:r>
            <a:r>
              <a:rPr lang="en-US" altLang="en-US" b="1" dirty="0"/>
              <a:t> </a:t>
            </a:r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bài</a:t>
            </a:r>
            <a:r>
              <a:rPr lang="en-US" altLang="en-US" b="1" dirty="0"/>
              <a:t> </a:t>
            </a:r>
            <a:r>
              <a:rPr lang="en-US" altLang="en-US" b="1" dirty="0" err="1"/>
              <a:t>tập</a:t>
            </a:r>
            <a:r>
              <a:rPr lang="en-US" altLang="en-US" b="1" dirty="0"/>
              <a:t> </a:t>
            </a:r>
            <a:r>
              <a:rPr lang="vi-VN" altLang="en-US" b="1" dirty="0" smtClean="0"/>
              <a:t>1,2,3/ SGK</a:t>
            </a:r>
            <a:r>
              <a:rPr lang="en-US" altLang="en-US" b="1" dirty="0" smtClean="0"/>
              <a:t>.</a:t>
            </a:r>
            <a:endParaRPr lang="en-US" altLang="en-US" b="1" dirty="0"/>
          </a:p>
          <a:p>
            <a:pPr eaLnBrk="1" hangingPunct="1"/>
            <a:r>
              <a:rPr lang="en-US" altLang="en-US" b="1" dirty="0" err="1" smtClean="0"/>
              <a:t>Xem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trước</a:t>
            </a:r>
            <a:r>
              <a:rPr lang="en-US" altLang="en-US" b="1" dirty="0"/>
              <a:t> </a:t>
            </a:r>
            <a:r>
              <a:rPr lang="en-US" altLang="en-US" b="1" dirty="0" err="1"/>
              <a:t>phần</a:t>
            </a:r>
            <a:r>
              <a:rPr lang="en-US" altLang="en-US" b="1" dirty="0"/>
              <a:t> </a:t>
            </a:r>
            <a:r>
              <a:rPr lang="en-US" altLang="en-US" b="1" dirty="0" err="1"/>
              <a:t>Lyện</a:t>
            </a:r>
            <a:r>
              <a:rPr lang="en-US" altLang="en-US" b="1" dirty="0"/>
              <a:t> </a:t>
            </a:r>
            <a:r>
              <a:rPr lang="en-US" altLang="en-US" b="1" dirty="0" err="1"/>
              <a:t>tập</a:t>
            </a:r>
            <a:r>
              <a:rPr lang="en-US" altLang="en-US" b="1" dirty="0"/>
              <a:t>.</a:t>
            </a:r>
            <a:endParaRPr lang="en-US" altLang="en-US" sz="3200" b="1" dirty="0">
              <a:latin typeface=".VnTime" pitchFamily="34" charset="0"/>
            </a:endParaRPr>
          </a:p>
        </p:txBody>
      </p:sp>
      <p:pic>
        <p:nvPicPr>
          <p:cNvPr id="24582" name="Picture 8" descr="AD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91" y="3830232"/>
            <a:ext cx="2311801" cy="1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8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8" y="0"/>
            <a:ext cx="9138700" cy="514508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700586" y="1790337"/>
            <a:ext cx="2592738" cy="584794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lang="en-US" altLang="zh-CN" sz="3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lt"/>
              </a:rPr>
              <a:t>Động</a:t>
            </a:r>
            <a:endParaRPr lang="zh-CN" altLang="en-US" sz="3200" b="1" spc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F599728D-24B5-4FA0-8D0B-6D961CE162D1}"/>
              </a:ext>
            </a:extLst>
          </p:cNvPr>
          <p:cNvCxnSpPr/>
          <p:nvPr/>
        </p:nvCxnSpPr>
        <p:spPr>
          <a:xfrm>
            <a:off x="1836490" y="2560894"/>
            <a:ext cx="4141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1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26" y="1955134"/>
            <a:ext cx="2319740" cy="26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19" y="-419517"/>
            <a:ext cx="3614285" cy="25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956" y="514509"/>
            <a:ext cx="3124743" cy="1323848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KHỈ CON 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94" y="4172736"/>
            <a:ext cx="2124443" cy="8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4228" y="4579128"/>
            <a:ext cx="609706" cy="5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1"/>
            <a:ext cx="9126535" cy="511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3" y="-299178"/>
            <a:ext cx="2939823" cy="25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34" y="3336690"/>
            <a:ext cx="1733473" cy="13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47" y="2336141"/>
            <a:ext cx="1534573" cy="11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80" y="1932808"/>
            <a:ext cx="1476279" cy="11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1" y="3703037"/>
            <a:ext cx="990771" cy="9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1724435" y="1343439"/>
            <a:ext cx="6030262" cy="1200700"/>
          </a:xfrm>
          <a:prstGeom prst="rect">
            <a:avLst/>
          </a:prstGeom>
          <a:noFill/>
        </p:spPr>
        <p:txBody>
          <a:bodyPr wrap="none" lIns="91458" tIns="45729" rIns="91458" bIns="457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98" y="1602125"/>
            <a:ext cx="4763327" cy="42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8605242" y="1602125"/>
            <a:ext cx="360040" cy="330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6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679E-6 L 0.03611 -0.08519 C 0.04323 -0.10494 0.05816 -0.11945 0.07604 -0.13179 C 0.09652 -0.14321 0.11545 -0.14723 0.13107 -0.1426 L 0.2059 -0.12284 " pathEditMode="relative" rAng="-1629776" ptsTypes="FffFF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73 -0.12284 L 0.34965 -0.3308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65 -0.33055 L 0.52916 -0.39901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-3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16 -0.38456 L 0.5375 -0.5475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6 -0.60129 L 0.54982 -0.50262 L 0.54583 -0.60129 L 0.54166 -0.50262 L 0.5375 -0.60129 L 0.5335 -0.50262 L 0.52916 -0.60129 L 0.52517 -0.50262 L 0.52083 -0.60129 L 0.51649 -0.50262 L 0.5125 -0.60129 L 0.50833 -0.50262 L 0.50434 -0.60129 L 0.50017 -0.50262 L 0.49583 -0.60129 L 0.49184 -0.50262 L 0.4875 -0.60129 " pathEditMode="relative" rAng="0" ptsTypes="FFFFFFFFFFFFFFFFF">
                                      <p:cBhvr>
                                        <p:cTn id="2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9" grpId="0"/>
      <p:bldP spid="5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76" y="59646"/>
            <a:ext cx="9145588" cy="51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91" y="1909399"/>
            <a:ext cx="9819819" cy="35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72" y="-34185"/>
            <a:ext cx="3614285" cy="25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1472" y="3088167"/>
            <a:ext cx="5375915" cy="1631234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 720 +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1258  b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 3580 - 255</a:t>
            </a:r>
            <a:r>
              <a:rPr lang="en-US" altLang="en-US" sz="44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2644" y="916360"/>
            <a:ext cx="3124743" cy="523238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ctr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b) 3580 - 255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" y="-836"/>
            <a:ext cx="1657638" cy="5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1"/>
            <a:ext cx="9145588" cy="51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91" y="1909399"/>
            <a:ext cx="9819819" cy="35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06" y="-453818"/>
            <a:ext cx="3614285" cy="25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526" y="3339527"/>
            <a:ext cx="4496581" cy="954126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ctr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latin typeface="VNI-Times" pitchFamily="2" charset="0"/>
              </a:rPr>
              <a:t>:</a:t>
            </a:r>
          </a:p>
          <a:p>
            <a:pPr algn="ctr"/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" y="-836"/>
            <a:ext cx="1657638" cy="5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634992"/>
              </p:ext>
            </p:extLst>
          </p:nvPr>
        </p:nvGraphicFramePr>
        <p:xfrm>
          <a:off x="2372075" y="3816590"/>
          <a:ext cx="16811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10" imgW="545863" imgH="241195" progId="Equation.DSMT4">
                  <p:embed/>
                </p:oleObj>
              </mc:Choice>
              <mc:Fallback>
                <p:oleObj name="Equation" r:id="rId10" imgW="545863" imgH="241195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075" y="3816590"/>
                        <a:ext cx="16811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36696"/>
              </p:ext>
            </p:extLst>
          </p:nvPr>
        </p:nvGraphicFramePr>
        <p:xfrm>
          <a:off x="3979863" y="588963"/>
          <a:ext cx="17081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12" imgW="965160" imgH="253800" progId="Equation.DSMT4">
                  <p:embed/>
                </p:oleObj>
              </mc:Choice>
              <mc:Fallback>
                <p:oleObj name="Equation" r:id="rId12" imgW="965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79863" y="588963"/>
                        <a:ext cx="1708150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2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1"/>
            <a:ext cx="9145588" cy="51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91" y="1909399"/>
            <a:ext cx="9819819" cy="35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06" y="-453818"/>
            <a:ext cx="3614285" cy="25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97691" y="3334413"/>
            <a:ext cx="5400600" cy="1169569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VNI-Times" pitchFamily="2" charset="0"/>
              </a:rPr>
              <a:t>X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3.11.9 +7.9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9;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4641" y="396024"/>
            <a:ext cx="3240361" cy="1600456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( 3.11.9 +7.9)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9;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3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" y="-836"/>
            <a:ext cx="1657638" cy="5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8" y="0"/>
            <a:ext cx="9138700" cy="5145088"/>
          </a:xfrm>
          <a:prstGeom prst="rect">
            <a:avLst/>
          </a:prstGeom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779456" y="927556"/>
            <a:ext cx="5967962" cy="1935485"/>
          </a:xfrm>
          <a:prstGeom prst="cloudCallout">
            <a:avLst>
              <a:gd name="adj1" fmla="val 29745"/>
              <a:gd name="adj2" fmla="val 711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en-US" altLang="en-US" sz="2400" b="0"/>
          </a:p>
        </p:txBody>
      </p:sp>
      <p:pic>
        <p:nvPicPr>
          <p:cNvPr id="7" name="Picture 15" descr="j028367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89" y="2773981"/>
            <a:ext cx="3217252" cy="237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8298" y="15404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378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23"/>
          <p:cNvSpPr/>
          <p:nvPr/>
        </p:nvSpPr>
        <p:spPr>
          <a:xfrm>
            <a:off x="1141560" y="268288"/>
            <a:ext cx="2592738" cy="584794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lt"/>
              </a:rPr>
              <a:t>Khám</a:t>
            </a:r>
            <a:r>
              <a:rPr lang="en-US" altLang="zh-CN" sz="3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+mn-lt"/>
              </a:rPr>
              <a:t>phá</a:t>
            </a:r>
            <a:endParaRPr lang="zh-CN" altLang="en-US" sz="3200" b="1" spc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9" name="直接连接符 25">
            <a:extLst>
              <a:ext uri="{FF2B5EF4-FFF2-40B4-BE49-F238E27FC236}">
                <a16:creationId xmlns="" xmlns:a16="http://schemas.microsoft.com/office/drawing/2014/main" id="{F599728D-24B5-4FA0-8D0B-6D961CE162D1}"/>
              </a:ext>
            </a:extLst>
          </p:cNvPr>
          <p:cNvCxnSpPr/>
          <p:nvPr/>
        </p:nvCxnSpPr>
        <p:spPr>
          <a:xfrm>
            <a:off x="468338" y="927556"/>
            <a:ext cx="4141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24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641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heme/theme1.xml><?xml version="1.0" encoding="utf-8"?>
<a:theme xmlns:a="http://schemas.openxmlformats.org/drawingml/2006/main" name="1_自定义设计方案">
  <a:themeElements>
    <a:clrScheme name="自定义 1124">
      <a:dk1>
        <a:sysClr val="windowText" lastClr="000000"/>
      </a:dk1>
      <a:lt1>
        <a:sysClr val="window" lastClr="FFFFFF"/>
      </a:lt1>
      <a:dk2>
        <a:srgbClr val="E66C7D"/>
      </a:dk2>
      <a:lt2>
        <a:srgbClr val="D4D4D6"/>
      </a:lt2>
      <a:accent1>
        <a:srgbClr val="60B5CC"/>
      </a:accent1>
      <a:accent2>
        <a:srgbClr val="E66C7D"/>
      </a:accent2>
      <a:accent3>
        <a:srgbClr val="F0AD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1214</Words>
  <Application>Microsoft Office PowerPoint</Application>
  <PresentationFormat>Custom</PresentationFormat>
  <Paragraphs>203</Paragraphs>
  <Slides>23</Slides>
  <Notes>8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1_自定义设计方案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http://www.ypppt.com/</dc:description>
  <cp:lastModifiedBy/>
  <cp:revision>1</cp:revision>
  <dcterms:created xsi:type="dcterms:W3CDTF">2016-10-17T14:00:15Z</dcterms:created>
  <dcterms:modified xsi:type="dcterms:W3CDTF">2021-08-24T09:43:14Z</dcterms:modified>
</cp:coreProperties>
</file>