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38" r:id="rId1"/>
    <p:sldMasterId id="2147483754" r:id="rId2"/>
  </p:sldMasterIdLst>
  <p:notesMasterIdLst>
    <p:notesMasterId r:id="rId11"/>
  </p:notesMasterIdLst>
  <p:sldIdLst>
    <p:sldId id="660" r:id="rId3"/>
    <p:sldId id="644" r:id="rId4"/>
    <p:sldId id="386" r:id="rId5"/>
    <p:sldId id="662" r:id="rId6"/>
    <p:sldId id="646" r:id="rId7"/>
    <p:sldId id="663" r:id="rId8"/>
    <p:sldId id="664" r:id="rId9"/>
    <p:sldId id="665" r:id="rId10"/>
  </p:sldIdLst>
  <p:sldSz cx="24384000" cy="13716000"/>
  <p:notesSz cx="6858000" cy="9144000"/>
  <p:custDataLst>
    <p:tags r:id="rId12"/>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FF"/>
    <a:srgbClr val="242452"/>
    <a:srgbClr val="E3E2EC"/>
    <a:srgbClr val="DDDDDD"/>
    <a:srgbClr val="E7F7FF"/>
    <a:srgbClr val="D6F7FE"/>
    <a:srgbClr val="EEF7E9"/>
    <a:srgbClr val="135F8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98" autoAdjust="0"/>
    <p:restoredTop sz="94139" autoAdjust="0"/>
  </p:normalViewPr>
  <p:slideViewPr>
    <p:cSldViewPr>
      <p:cViewPr varScale="1">
        <p:scale>
          <a:sx n="41" d="100"/>
          <a:sy n="41" d="100"/>
        </p:scale>
        <p:origin x="182" y="72"/>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10/2/2022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1542257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22027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859460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2789188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1525715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787531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4011154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1781894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843195"/>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701638"/>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141751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84711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2842679"/>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301043"/>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443903"/>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07384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31678283"/>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919355"/>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020121"/>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739924"/>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096263"/>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358136"/>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301831"/>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290249"/>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35621"/>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69532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036386"/>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005768"/>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8547817"/>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976827"/>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532846"/>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023669"/>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770717"/>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6560535"/>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6179673"/>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55508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7412547"/>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670427"/>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235058"/>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157744"/>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10/2/2022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10/2/2022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10/2/2022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10/2/2022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3.png"/><Relationship Id="rId2" Type="http://schemas.openxmlformats.org/officeDocument/2006/relationships/slideLayout" Target="../slideLayouts/slideLayout46.xml"/><Relationship Id="rId16" Type="http://schemas.openxmlformats.org/officeDocument/2006/relationships/theme" Target="../theme/theme2.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814" r:id="rId12"/>
    <p:sldLayoutId id="2147483813" r:id="rId13"/>
    <p:sldLayoutId id="2147483812" r:id="rId14"/>
    <p:sldLayoutId id="2147483811" r:id="rId15"/>
    <p:sldLayoutId id="2147483810" r:id="rId16"/>
    <p:sldLayoutId id="2147483809" r:id="rId17"/>
    <p:sldLayoutId id="2147483808" r:id="rId18"/>
    <p:sldLayoutId id="2147483807" r:id="rId19"/>
    <p:sldLayoutId id="2147483806" r:id="rId20"/>
    <p:sldLayoutId id="2147483805" r:id="rId21"/>
    <p:sldLayoutId id="2147483804" r:id="rId22"/>
    <p:sldLayoutId id="2147483803" r:id="rId23"/>
    <p:sldLayoutId id="2147483802" r:id="rId24"/>
    <p:sldLayoutId id="2147483801" r:id="rId25"/>
    <p:sldLayoutId id="2147483800" r:id="rId26"/>
    <p:sldLayoutId id="2147483799" r:id="rId27"/>
    <p:sldLayoutId id="2147483798" r:id="rId28"/>
    <p:sldLayoutId id="2147483797" r:id="rId29"/>
    <p:sldLayoutId id="2147483796" r:id="rId30"/>
    <p:sldLayoutId id="2147483795" r:id="rId31"/>
    <p:sldLayoutId id="2147483794" r:id="rId32"/>
    <p:sldLayoutId id="2147483793" r:id="rId33"/>
    <p:sldLayoutId id="2147483792" r:id="rId34"/>
    <p:sldLayoutId id="2147483791" r:id="rId35"/>
    <p:sldLayoutId id="2147483790" r:id="rId36"/>
    <p:sldLayoutId id="2147483789" r:id="rId37"/>
    <p:sldLayoutId id="2147483788" r:id="rId38"/>
    <p:sldLayoutId id="2147483787" r:id="rId39"/>
    <p:sldLayoutId id="2147483786" r:id="rId40"/>
    <p:sldLayoutId id="2147483785" r:id="rId41"/>
    <p:sldLayoutId id="2147483784" r:id="rId42"/>
    <p:sldLayoutId id="2147483783" r:id="rId43"/>
    <p:sldLayoutId id="2147483782" r:id="rId44"/>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wm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2.png"/><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762000" y="1809816"/>
            <a:ext cx="22808128" cy="11316855"/>
            <a:chOff x="1447799" y="1793812"/>
            <a:chExt cx="22808128" cy="11316855"/>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47799" y="1793812"/>
              <a:ext cx="22808128" cy="11316855"/>
              <a:chOff x="1447799" y="1793812"/>
              <a:chExt cx="22808128" cy="11316855"/>
            </a:xfrm>
          </p:grpSpPr>
          <p:grpSp>
            <p:nvGrpSpPr>
              <p:cNvPr id="69" name="Group 68"/>
              <p:cNvGrpSpPr/>
              <p:nvPr/>
            </p:nvGrpSpPr>
            <p:grpSpPr>
              <a:xfrm>
                <a:off x="1575873" y="1797127"/>
                <a:ext cx="22680054" cy="9473015"/>
                <a:chOff x="-3538955" y="3448230"/>
                <a:chExt cx="22680054" cy="9473015"/>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9473015"/>
                  <a:chOff x="-3538955" y="3448230"/>
                  <a:chExt cx="22680054" cy="9473015"/>
                </a:xfrm>
              </p:grpSpPr>
              <p:sp>
                <p:nvSpPr>
                  <p:cNvPr id="72" name="Rounded Rectangle 71"/>
                  <p:cNvSpPr/>
                  <p:nvPr/>
                </p:nvSpPr>
                <p:spPr>
                  <a:xfrm>
                    <a:off x="-3538955" y="3592713"/>
                    <a:ext cx="22680054" cy="9328532"/>
                  </a:xfrm>
                  <a:prstGeom prst="roundRect">
                    <a:avLst>
                      <a:gd name="adj" fmla="val 2127"/>
                    </a:avLst>
                  </a:prstGeom>
                  <a:solidFill>
                    <a:schemeClr val="bg1"/>
                  </a:solidFill>
                  <a:ln w="57150">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8114764" y="1793812"/>
                <a:ext cx="14364235"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597663" y="1953929"/>
                <a:ext cx="14109936" cy="830997"/>
              </a:xfrm>
              <a:prstGeom prst="rect">
                <a:avLst/>
              </a:prstGeom>
              <a:noFill/>
            </p:spPr>
            <p:txBody>
              <a:bodyPr wrap="square" rtlCol="0">
                <a:spAutoFit/>
              </a:bodyPr>
              <a:lstStyle/>
              <a:p>
                <a:r>
                  <a:rPr lang="vi-VN" sz="4800" b="1" dirty="0">
                    <a:solidFill>
                      <a:srgbClr val="FF0000"/>
                    </a:solidFill>
                    <a:latin typeface="+mj-lt"/>
                  </a:rPr>
                  <a:t>CHƯƠNG </a:t>
                </a:r>
                <a:r>
                  <a:rPr lang="en-US" sz="4800" b="1" dirty="0">
                    <a:solidFill>
                      <a:srgbClr val="FF0000"/>
                    </a:solidFill>
                    <a:latin typeface="Times New Roman" panose="02020603050405020304" pitchFamily="18" charset="0"/>
                    <a:cs typeface="Times New Roman" panose="02020603050405020304" pitchFamily="18" charset="0"/>
                  </a:rPr>
                  <a:t>VIII</a:t>
                </a:r>
                <a:r>
                  <a:rPr lang="vi-VN" sz="4800" b="1" dirty="0">
                    <a:solidFill>
                      <a:srgbClr val="FF0000"/>
                    </a:solidFill>
                    <a:latin typeface="+mj-lt"/>
                  </a:rPr>
                  <a:t>. </a:t>
                </a:r>
                <a:r>
                  <a:rPr lang="en-US" sz="4800" b="1" dirty="0">
                    <a:solidFill>
                      <a:srgbClr val="FF0000"/>
                    </a:solidFill>
                    <a:latin typeface="Times New Roman" panose="02020603050405020304" pitchFamily="18" charset="0"/>
                    <a:cs typeface="Times New Roman" panose="02020603050405020304" pitchFamily="18" charset="0"/>
                  </a:rPr>
                  <a:t>ĐẠI SỐ TỔ HỢP</a:t>
                </a:r>
                <a:endParaRPr lang="vi-VN" sz="4800" b="1" dirty="0">
                  <a:solidFill>
                    <a:srgbClr val="FF0000"/>
                  </a:solidFill>
                  <a:latin typeface="Times New Roman" panose="02020603050405020304" pitchFamily="18" charset="0"/>
                  <a:cs typeface="Times New Roman" panose="02020603050405020304" pitchFamily="18"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1447799" y="5783936"/>
                <a:ext cx="1392454" cy="905660"/>
                <a:chOff x="7459669" y="8063144"/>
                <a:chExt cx="1381118" cy="905764"/>
              </a:xfrm>
            </p:grpSpPr>
            <p:sp>
              <p:nvSpPr>
                <p:cNvPr id="59" name="Isosceles Triangle 44"/>
                <p:cNvSpPr/>
                <p:nvPr/>
              </p:nvSpPr>
              <p:spPr>
                <a:xfrm rot="16200000">
                  <a:off x="7469936" y="8052877"/>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8161191"/>
                  <a:ext cx="1371600" cy="807717"/>
                  <a:chOff x="7469187" y="8161191"/>
                  <a:chExt cx="1371600" cy="807717"/>
                </a:xfrm>
              </p:grpSpPr>
              <p:sp>
                <p:nvSpPr>
                  <p:cNvPr id="61" name="Round Same Side Corner Rectangle 60"/>
                  <p:cNvSpPr/>
                  <p:nvPr/>
                </p:nvSpPr>
                <p:spPr>
                  <a:xfrm rot="5400000">
                    <a:off x="7789227" y="7841151"/>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8260940"/>
                    <a:ext cx="507514"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grpSp>
          <p:grpSp>
            <p:nvGrpSpPr>
              <p:cNvPr id="76" name="Group 32"/>
              <p:cNvGrpSpPr/>
              <p:nvPr/>
            </p:nvGrpSpPr>
            <p:grpSpPr>
              <a:xfrm>
                <a:off x="1447805" y="7603996"/>
                <a:ext cx="1392456" cy="883826"/>
                <a:chOff x="7459669" y="6333639"/>
                <a:chExt cx="1381119" cy="883929"/>
              </a:xfrm>
            </p:grpSpPr>
            <p:sp>
              <p:nvSpPr>
                <p:cNvPr id="77" name="Isosceles Triangle 44"/>
                <p:cNvSpPr/>
                <p:nvPr/>
              </p:nvSpPr>
              <p:spPr>
                <a:xfrm rot="16200000">
                  <a:off x="7469936" y="6323372"/>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8" y="6486047"/>
                  <a:ext cx="1371600" cy="731521"/>
                  <a:chOff x="7469188" y="6486047"/>
                  <a:chExt cx="1371600" cy="731521"/>
                </a:xfrm>
              </p:grpSpPr>
              <p:sp>
                <p:nvSpPr>
                  <p:cNvPr id="79" name="Round Same Side Corner Rectangle 78"/>
                  <p:cNvSpPr/>
                  <p:nvPr/>
                </p:nvSpPr>
                <p:spPr>
                  <a:xfrm rot="5400000">
                    <a:off x="7789227" y="6166008"/>
                    <a:ext cx="731521"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6486049"/>
                    <a:ext cx="507513" cy="707967"/>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grpSp>
          <p:sp>
            <p:nvSpPr>
              <p:cNvPr id="87" name="TextBox 86"/>
              <p:cNvSpPr txBox="1"/>
              <p:nvPr/>
            </p:nvSpPr>
            <p:spPr>
              <a:xfrm>
                <a:off x="1951043" y="11270142"/>
                <a:ext cx="511679" cy="707886"/>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1" name="TextBox 90"/>
              <p:cNvSpPr txBox="1"/>
              <p:nvPr/>
            </p:nvSpPr>
            <p:spPr>
              <a:xfrm>
                <a:off x="3844753" y="6486123"/>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sp>
            <p:nvSpPr>
              <p:cNvPr id="95" name="TextBox 94"/>
              <p:cNvSpPr txBox="1"/>
              <p:nvPr/>
            </p:nvSpPr>
            <p:spPr>
              <a:xfrm>
                <a:off x="3809999" y="7688223"/>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nvGrpSpPr>
              <p:cNvPr id="49" name="Group 32"/>
              <p:cNvGrpSpPr/>
              <p:nvPr/>
            </p:nvGrpSpPr>
            <p:grpSpPr>
              <a:xfrm>
                <a:off x="1447803" y="9356599"/>
                <a:ext cx="1392455" cy="914400"/>
                <a:chOff x="7459669" y="6918135"/>
                <a:chExt cx="1785466" cy="914506"/>
              </a:xfrm>
            </p:grpSpPr>
            <p:sp>
              <p:nvSpPr>
                <p:cNvPr id="50" name="Isosceles Triangle 44"/>
                <p:cNvSpPr/>
                <p:nvPr/>
              </p:nvSpPr>
              <p:spPr>
                <a:xfrm rot="16200000">
                  <a:off x="7469936" y="690786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89" y="7044083"/>
                  <a:ext cx="1775946" cy="788558"/>
                  <a:chOff x="7469189" y="7044083"/>
                  <a:chExt cx="1775946" cy="788558"/>
                </a:xfrm>
              </p:grpSpPr>
              <p:sp>
                <p:nvSpPr>
                  <p:cNvPr id="52" name="Round Same Side Corner Rectangle 51"/>
                  <p:cNvSpPr/>
                  <p:nvPr/>
                </p:nvSpPr>
                <p:spPr>
                  <a:xfrm rot="5400000">
                    <a:off x="7962883" y="6550389"/>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40" y="7124673"/>
                    <a:ext cx="656097"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grpSp>
          <p:sp>
            <p:nvSpPr>
              <p:cNvPr id="68" name="TextBox 67"/>
              <p:cNvSpPr txBox="1"/>
              <p:nvPr/>
            </p:nvSpPr>
            <p:spPr>
              <a:xfrm>
                <a:off x="2114514" y="12402780"/>
                <a:ext cx="184731" cy="707887"/>
              </a:xfrm>
              <a:prstGeom prst="rect">
                <a:avLst/>
              </a:prstGeom>
              <a:noFill/>
            </p:spPr>
            <p:txBody>
              <a:bodyPr wrap="none" rtlCol="0">
                <a:spAutoFit/>
              </a:bodyPr>
              <a:lstStyle/>
              <a:p>
                <a:pPr algn="ct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dirty="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54" name="Group 53">
            <a:extLst>
              <a:ext uri="{FF2B5EF4-FFF2-40B4-BE49-F238E27FC236}">
                <a16:creationId xmlns:a16="http://schemas.microsoft.com/office/drawing/2014/main" id="{547AD325-66EE-48DB-9F8D-F8AA55258571}"/>
              </a:ext>
            </a:extLst>
          </p:cNvPr>
          <p:cNvGrpSpPr/>
          <p:nvPr/>
        </p:nvGrpSpPr>
        <p:grpSpPr>
          <a:xfrm>
            <a:off x="6753029" y="2905102"/>
            <a:ext cx="15621908" cy="2551358"/>
            <a:chOff x="61141" y="134810"/>
            <a:chExt cx="6776932" cy="872484"/>
          </a:xfrm>
        </p:grpSpPr>
        <p:pic>
          <p:nvPicPr>
            <p:cNvPr id="55" name="Picture 54">
              <a:extLst>
                <a:ext uri="{FF2B5EF4-FFF2-40B4-BE49-F238E27FC236}">
                  <a16:creationId xmlns:a16="http://schemas.microsoft.com/office/drawing/2014/main" id="{81BFECA0-0F89-4852-8E07-B5554B30DF44}"/>
                </a:ext>
              </a:extLst>
            </p:cNvPr>
            <p:cNvPicPr>
              <a:picLocks noChangeAspect="1"/>
            </p:cNvPicPr>
            <p:nvPr/>
          </p:nvPicPr>
          <p:blipFill>
            <a:blip r:embed="rId4"/>
            <a:stretch>
              <a:fillRect/>
            </a:stretch>
          </p:blipFill>
          <p:spPr>
            <a:xfrm>
              <a:off x="61141" y="138049"/>
              <a:ext cx="6776932" cy="824094"/>
            </a:xfrm>
            <a:prstGeom prst="rect">
              <a:avLst/>
            </a:prstGeom>
          </p:spPr>
        </p:pic>
        <p:sp>
          <p:nvSpPr>
            <p:cNvPr id="65" name="TextBox 321">
              <a:extLst>
                <a:ext uri="{FF2B5EF4-FFF2-40B4-BE49-F238E27FC236}">
                  <a16:creationId xmlns:a16="http://schemas.microsoft.com/office/drawing/2014/main" id="{396955DC-F71D-4106-92C3-22C6C10B7400}"/>
                </a:ext>
              </a:extLst>
            </p:cNvPr>
            <p:cNvSpPr txBox="1"/>
            <p:nvPr/>
          </p:nvSpPr>
          <p:spPr>
            <a:xfrm>
              <a:off x="366091" y="134810"/>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23</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5" name="Rectangle 4"/>
          <p:cNvSpPr/>
          <p:nvPr/>
        </p:nvSpPr>
        <p:spPr>
          <a:xfrm>
            <a:off x="11112040" y="3097248"/>
            <a:ext cx="8100805" cy="2231445"/>
          </a:xfrm>
          <a:prstGeom prst="rect">
            <a:avLst/>
          </a:prstGeom>
        </p:spPr>
        <p:txBody>
          <a:bodyPr wrap="square">
            <a:spAutoFit/>
          </a:bodyPr>
          <a:lstStyle/>
          <a:p>
            <a:pPr algn="ctr">
              <a:lnSpc>
                <a:spcPct val="106000"/>
              </a:lnSpc>
              <a:spcAft>
                <a:spcPts val="800"/>
              </a:spcAft>
            </a:pPr>
            <a:r>
              <a:rPr lang="en-US" sz="8000" b="1" dirty="0">
                <a:solidFill>
                  <a:srgbClr val="FCFFEF"/>
                </a:solidFill>
                <a:latin typeface="Times New Roman" pitchFamily="18" charset="0"/>
                <a:ea typeface="Cascadia Mono"/>
                <a:cs typeface="Times New Roman" pitchFamily="18" charset="0"/>
              </a:rPr>
              <a:t>QUY TẮC ĐẾM</a:t>
            </a:r>
          </a:p>
          <a:p>
            <a:pPr algn="ctr">
              <a:lnSpc>
                <a:spcPct val="106000"/>
              </a:lnSpc>
              <a:spcAft>
                <a:spcPts val="800"/>
              </a:spcAft>
            </a:pPr>
            <a:r>
              <a:rPr lang="en-US" sz="4800" b="1" dirty="0">
                <a:solidFill>
                  <a:srgbClr val="FCFFEF"/>
                </a:solidFill>
                <a:latin typeface="Times New Roman" pitchFamily="18" charset="0"/>
                <a:ea typeface="Calibri"/>
                <a:cs typeface="Times New Roman" pitchFamily="18" charset="0"/>
              </a:rPr>
              <a:t>(4</a:t>
            </a:r>
            <a:r>
              <a:rPr lang="en-US" sz="4800" b="1" dirty="0">
                <a:solidFill>
                  <a:srgbClr val="FCFFEF"/>
                </a:solidFill>
                <a:effectLst/>
                <a:latin typeface="Times New Roman" pitchFamily="18" charset="0"/>
                <a:ea typeface="Calibri"/>
                <a:cs typeface="Times New Roman" pitchFamily="18" charset="0"/>
              </a:rPr>
              <a:t> </a:t>
            </a:r>
            <a:r>
              <a:rPr lang="en-US" sz="4800" b="1" dirty="0" err="1">
                <a:solidFill>
                  <a:srgbClr val="FCFFEF"/>
                </a:solidFill>
                <a:effectLst/>
                <a:latin typeface="Times New Roman" pitchFamily="18" charset="0"/>
                <a:ea typeface="Calibri"/>
                <a:cs typeface="Times New Roman" pitchFamily="18" charset="0"/>
              </a:rPr>
              <a:t>tiết</a:t>
            </a:r>
            <a:r>
              <a:rPr lang="en-US" sz="4800" b="1" dirty="0">
                <a:solidFill>
                  <a:srgbClr val="FCFFEF"/>
                </a:solidFill>
                <a:effectLst/>
                <a:latin typeface="Times New Roman" pitchFamily="18" charset="0"/>
                <a:ea typeface="Calibri"/>
                <a:cs typeface="Times New Roman" pitchFamily="18" charset="0"/>
              </a:rPr>
              <a:t>)</a:t>
            </a:r>
            <a:endParaRPr lang="en-US" sz="4800" dirty="0">
              <a:effectLst/>
              <a:latin typeface="Times New Roman" pitchFamily="18" charset="0"/>
              <a:ea typeface="Calibri"/>
              <a:cs typeface="Times New Roman" pitchFamily="18" charset="0"/>
            </a:endParaRPr>
          </a:p>
        </p:txBody>
      </p:sp>
      <p:sp>
        <p:nvSpPr>
          <p:cNvPr id="6" name="Rectangle 5"/>
          <p:cNvSpPr/>
          <p:nvPr/>
        </p:nvSpPr>
        <p:spPr>
          <a:xfrm>
            <a:off x="2323633" y="5924496"/>
            <a:ext cx="11171776" cy="800219"/>
          </a:xfrm>
          <a:prstGeom prst="rect">
            <a:avLst/>
          </a:prstGeom>
        </p:spPr>
        <p:txBody>
          <a:bodyPr wrap="none">
            <a:spAutoFit/>
          </a:bodyPr>
          <a:lstStyle/>
          <a:p>
            <a:r>
              <a:rPr lang="en-US" sz="4600" b="1" dirty="0">
                <a:latin typeface="Times New Roman" pitchFamily="18" charset="0"/>
                <a:cs typeface="Times New Roman" pitchFamily="18" charset="0"/>
              </a:rPr>
              <a:t>  </a:t>
            </a:r>
            <a:r>
              <a:rPr lang="en-US" sz="4600" b="1" dirty="0">
                <a:solidFill>
                  <a:srgbClr val="242452"/>
                </a:solidFill>
                <a:latin typeface="Times New Roman" pitchFamily="18" charset="0"/>
                <a:cs typeface="Times New Roman" pitchFamily="18" charset="0"/>
              </a:rPr>
              <a:t>QUY TẮC CỘNG VÀ SƠ ĐỒ HÌNH CÂY</a:t>
            </a:r>
            <a:endParaRPr lang="en-US" sz="4600" dirty="0">
              <a:solidFill>
                <a:srgbClr val="242452"/>
              </a:solidFill>
              <a:latin typeface="Times New Roman" pitchFamily="18" charset="0"/>
              <a:cs typeface="Times New Roman" pitchFamily="18" charset="0"/>
            </a:endParaRPr>
          </a:p>
        </p:txBody>
      </p:sp>
      <p:sp>
        <p:nvSpPr>
          <p:cNvPr id="7" name="Rectangle 6"/>
          <p:cNvSpPr/>
          <p:nvPr/>
        </p:nvSpPr>
        <p:spPr>
          <a:xfrm>
            <a:off x="2586951" y="7726224"/>
            <a:ext cx="4741554" cy="800219"/>
          </a:xfrm>
          <a:prstGeom prst="rect">
            <a:avLst/>
          </a:prstGeom>
        </p:spPr>
        <p:txBody>
          <a:bodyPr wrap="none">
            <a:spAutoFit/>
          </a:bodyPr>
          <a:lstStyle/>
          <a:p>
            <a:r>
              <a:rPr lang="en-US" sz="4600" b="1" dirty="0">
                <a:solidFill>
                  <a:srgbClr val="242452"/>
                </a:solidFill>
                <a:latin typeface="Times New Roman" pitchFamily="18" charset="0"/>
                <a:cs typeface="Times New Roman" pitchFamily="18" charset="0"/>
              </a:rPr>
              <a:t>QUY TẮC NHÂN</a:t>
            </a:r>
            <a:endParaRPr lang="en-US" sz="4600" dirty="0">
              <a:solidFill>
                <a:srgbClr val="242452"/>
              </a:solidFill>
              <a:latin typeface="Times New Roman" pitchFamily="18" charset="0"/>
              <a:cs typeface="Times New Roman" pitchFamily="18" charset="0"/>
            </a:endParaRPr>
          </a:p>
        </p:txBody>
      </p:sp>
      <p:sp>
        <p:nvSpPr>
          <p:cNvPr id="56" name="Rectangle 55"/>
          <p:cNvSpPr/>
          <p:nvPr/>
        </p:nvSpPr>
        <p:spPr>
          <a:xfrm>
            <a:off x="2586951" y="9516274"/>
            <a:ext cx="3565976" cy="800219"/>
          </a:xfrm>
          <a:prstGeom prst="rect">
            <a:avLst/>
          </a:prstGeom>
        </p:spPr>
        <p:txBody>
          <a:bodyPr wrap="none">
            <a:spAutoFit/>
          </a:bodyPr>
          <a:lstStyle/>
          <a:p>
            <a:r>
              <a:rPr lang="en-US" sz="4600" b="1" dirty="0">
                <a:solidFill>
                  <a:srgbClr val="242452"/>
                </a:solidFill>
                <a:latin typeface="Times New Roman" pitchFamily="18" charset="0"/>
                <a:cs typeface="Times New Roman" pitchFamily="18" charset="0"/>
              </a:rPr>
              <a:t>LUYỆN TẬP</a:t>
            </a:r>
            <a:endParaRPr lang="en-US" sz="4600" dirty="0">
              <a:solidFill>
                <a:srgbClr val="242452"/>
              </a:solidFill>
              <a:latin typeface="Times New Roman" pitchFamily="18" charset="0"/>
              <a:cs typeface="Times New Roman" pitchFamily="18" charset="0"/>
            </a:endParaRPr>
          </a:p>
        </p:txBody>
      </p:sp>
    </p:spTree>
    <p:extLst>
      <p:ext uri="{BB962C8B-B14F-4D97-AF65-F5344CB8AC3E}">
        <p14:creationId xmlns:p14="http://schemas.microsoft.com/office/powerpoint/2010/main" val="28018249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barn(inVertical)">
                                      <p:cBhvr>
                                        <p:cTn id="13" dur="500"/>
                                        <p:tgtEl>
                                          <p:spTgt spid="5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additive="base">
                                        <p:cTn id="30" dur="500" fill="hold"/>
                                        <p:tgtEl>
                                          <p:spTgt spid="56"/>
                                        </p:tgtEl>
                                        <p:attrNameLst>
                                          <p:attrName>ppt_x</p:attrName>
                                        </p:attrNameLst>
                                      </p:cBhvr>
                                      <p:tavLst>
                                        <p:tav tm="0">
                                          <p:val>
                                            <p:strVal val="#ppt_x"/>
                                          </p:val>
                                        </p:tav>
                                        <p:tav tm="100000">
                                          <p:val>
                                            <p:strVal val="#ppt_x"/>
                                          </p:val>
                                        </p:tav>
                                      </p:tavLst>
                                    </p:anim>
                                    <p:anim calcmode="lin" valueType="num">
                                      <p:cBhvr additive="base">
                                        <p:cTn id="31"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405384" y="2451766"/>
            <a:ext cx="23573232" cy="10883234"/>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graphicFrame>
        <p:nvGraphicFramePr>
          <p:cNvPr id="11" name="Object 10"/>
          <p:cNvGraphicFramePr>
            <a:graphicFrameLocks noChangeAspect="1"/>
          </p:cNvGraphicFramePr>
          <p:nvPr/>
        </p:nvGraphicFramePr>
        <p:xfrm>
          <a:off x="8633841" y="7063880"/>
          <a:ext cx="120650" cy="146050"/>
        </p:xfrm>
        <a:graphic>
          <a:graphicData uri="http://schemas.openxmlformats.org/presentationml/2006/ole">
            <mc:AlternateContent xmlns:mc="http://schemas.openxmlformats.org/markup-compatibility/2006">
              <mc:Choice xmlns:v="urn:schemas-microsoft-com:vml" Requires="v">
                <p:oleObj name="Equation" r:id="rId3" imgW="126835" imgH="139518" progId="Equation.DSMT4">
                  <p:embed/>
                </p:oleObj>
              </mc:Choice>
              <mc:Fallback>
                <p:oleObj name="Equation" r:id="rId3" imgW="126835" imgH="139518" progId="Equation.DSMT4">
                  <p:embed/>
                  <p:pic>
                    <p:nvPicPr>
                      <p:cNvPr id="11"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3841" y="7063880"/>
                        <a:ext cx="120650" cy="146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a:extLst>
              <a:ext uri="{FF2B5EF4-FFF2-40B4-BE49-F238E27FC236}">
                <a16:creationId xmlns:a16="http://schemas.microsoft.com/office/drawing/2014/main" id="{A869B5D5-50C8-4A76-8A0F-E2A88D0FBCC0}"/>
              </a:ext>
            </a:extLst>
          </p:cNvPr>
          <p:cNvSpPr/>
          <p:nvPr/>
        </p:nvSpPr>
        <p:spPr>
          <a:xfrm>
            <a:off x="426852" y="1550558"/>
            <a:ext cx="19950298" cy="1446550"/>
          </a:xfrm>
          <a:prstGeom prst="rect">
            <a:avLst/>
          </a:prstGeom>
        </p:spPr>
        <p:txBody>
          <a:bodyPr wrap="square">
            <a:spAutoFit/>
          </a:bodyPr>
          <a:lstStyle/>
          <a:p>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II. </a:t>
            </a:r>
            <a:r>
              <a:rPr lang="nb-NO" sz="4400" b="1" dirty="0">
                <a:solidFill>
                  <a:srgbClr val="FF0000"/>
                </a:solidFill>
                <a:latin typeface="Tahoma" panose="020B0604030504040204" pitchFamily="34" charset="0"/>
                <a:ea typeface="Tahoma" panose="020B0604030504040204" pitchFamily="34" charset="0"/>
                <a:cs typeface="Tahoma" panose="020B0604030504040204" pitchFamily="34" charset="0"/>
              </a:rPr>
              <a:t>QUY TẮC NHÂN</a:t>
            </a:r>
          </a:p>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9803A718-AAB0-4E87-99A3-D02B590A9245}"/>
              </a:ext>
            </a:extLst>
          </p:cNvPr>
          <p:cNvSpPr txBox="1"/>
          <p:nvPr/>
        </p:nvSpPr>
        <p:spPr>
          <a:xfrm>
            <a:off x="426852" y="2981719"/>
            <a:ext cx="22204548" cy="1596527"/>
          </a:xfrm>
          <a:prstGeom prst="rect">
            <a:avLst/>
          </a:prstGeom>
          <a:noFill/>
        </p:spPr>
        <p:txBody>
          <a:bodyPr wrap="square" rtlCol="0">
            <a:spAutoFit/>
          </a:bodyPr>
          <a:lstStyle/>
          <a:p>
            <a:pPr algn="just">
              <a:lnSpc>
                <a:spcPct val="107000"/>
              </a:lnSpc>
              <a:spcAft>
                <a:spcPts val="800"/>
              </a:spcAft>
            </a:pPr>
            <a:r>
              <a:rPr lang="en-US" sz="4400" b="1" dirty="0">
                <a:solidFill>
                  <a:srgbClr val="0070C0"/>
                </a:solidFill>
                <a:effectLst/>
                <a:latin typeface="Tahoma" panose="020B0604030504040204" pitchFamily="34" charset="0"/>
                <a:ea typeface="Tahoma" panose="020B0604030504040204" pitchFamily="34" charset="0"/>
                <a:cs typeface="Tahoma" panose="020B0604030504040204" pitchFamily="34" charset="0"/>
              </a:rPr>
              <a:t>HTKT2: HÌNH THÀNH KHÁI NIỆM VỀ QUY TẮC NHÂN</a:t>
            </a:r>
          </a:p>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DC70861C-F155-4BF3-97F6-7B9AE91BFA20}"/>
              </a:ext>
            </a:extLst>
          </p:cNvPr>
          <p:cNvSpPr txBox="1"/>
          <p:nvPr/>
        </p:nvSpPr>
        <p:spPr>
          <a:xfrm>
            <a:off x="426852" y="3898316"/>
            <a:ext cx="23073096" cy="2123658"/>
          </a:xfrm>
          <a:prstGeom prst="rect">
            <a:avLst/>
          </a:prstGeom>
          <a:noFill/>
        </p:spPr>
        <p:txBody>
          <a:bodyPr wrap="square" rtlCol="0">
            <a:spAutoFit/>
          </a:bodyPr>
          <a:lstStyle/>
          <a:p>
            <a:pPr marL="193675" indent="359410" algn="just"/>
            <a:r>
              <a:rPr lang="nb-NO" sz="4400" b="1" dirty="0">
                <a:effectLst/>
                <a:latin typeface="Tahoma" panose="020B0604030504040204" pitchFamily="34" charset="0"/>
                <a:ea typeface="Tahoma" panose="020B0604030504040204" pitchFamily="34" charset="0"/>
                <a:cs typeface="Tahoma" panose="020B0604030504040204" pitchFamily="34" charset="0"/>
              </a:rPr>
              <a:t>Thầy Trung muốn đi từ Hà Nội vào Huế, rồi từ Huế vào Quảng Nam. Biết rằng từ Hà Nội vào Huế có thể đi bằng 3 cách: ô tô, tàu hỏa hoặc máy bay. Còn từ Huế vào Quảng Nam có thể đi bằng 2 cách: ô tô hoặc tàu hỏa. (H.8.5).</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pic>
        <p:nvPicPr>
          <p:cNvPr id="20" name="Picture 19">
            <a:extLst>
              <a:ext uri="{FF2B5EF4-FFF2-40B4-BE49-F238E27FC236}">
                <a16:creationId xmlns:a16="http://schemas.microsoft.com/office/drawing/2014/main" id="{D0448ADE-D7A0-4712-86D7-1AD2568B3E0B}"/>
              </a:ext>
            </a:extLst>
          </p:cNvPr>
          <p:cNvPicPr>
            <a:picLocks noChangeAspect="1"/>
          </p:cNvPicPr>
          <p:nvPr/>
        </p:nvPicPr>
        <p:blipFill>
          <a:blip r:embed="rId5"/>
          <a:stretch>
            <a:fillRect/>
          </a:stretch>
        </p:blipFill>
        <p:spPr>
          <a:xfrm>
            <a:off x="5905500" y="6553200"/>
            <a:ext cx="12573000" cy="3449909"/>
          </a:xfrm>
          <a:prstGeom prst="rect">
            <a:avLst/>
          </a:prstGeom>
        </p:spPr>
      </p:pic>
      <p:sp>
        <p:nvSpPr>
          <p:cNvPr id="16" name="TextBox 15">
            <a:extLst>
              <a:ext uri="{FF2B5EF4-FFF2-40B4-BE49-F238E27FC236}">
                <a16:creationId xmlns:a16="http://schemas.microsoft.com/office/drawing/2014/main" id="{D4333D72-52FC-480F-A1DA-944966A6B394}"/>
              </a:ext>
            </a:extLst>
          </p:cNvPr>
          <p:cNvSpPr txBox="1"/>
          <p:nvPr/>
        </p:nvSpPr>
        <p:spPr>
          <a:xfrm>
            <a:off x="762000" y="10515600"/>
            <a:ext cx="22737948" cy="2321020"/>
          </a:xfrm>
          <a:prstGeom prst="rect">
            <a:avLst/>
          </a:prstGeom>
          <a:noFill/>
        </p:spPr>
        <p:txBody>
          <a:bodyPr wrap="square" rtlCol="0">
            <a:spAutoFit/>
          </a:bodyPr>
          <a:lstStyle/>
          <a:p>
            <a:pPr algn="just">
              <a:lnSpc>
                <a:spcPct val="107000"/>
              </a:lnSpc>
              <a:spcAft>
                <a:spcPts val="800"/>
              </a:spcAft>
            </a:pPr>
            <a:r>
              <a:rPr lang="nb-NO" sz="4400" b="1" dirty="0">
                <a:effectLst/>
                <a:latin typeface="Tahoma" panose="020B0604030504040204" pitchFamily="34" charset="0"/>
                <a:ea typeface="Tahoma" panose="020B0604030504040204" pitchFamily="34" charset="0"/>
                <a:cs typeface="Tahoma" panose="020B0604030504040204" pitchFamily="34" charset="0"/>
              </a:rPr>
              <a:t>Hỏi thầy Trung có bao nhiêu cách chọn các phương tiện để đi từ Hà Nội vào Quảng Nam?</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372949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1000"/>
                                  </p:stCondLst>
                                  <p:childTnLst>
                                    <p:set>
                                      <p:cBhvr>
                                        <p:cTn id="12"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687388"/>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23" name="Table 22">
            <a:extLst>
              <a:ext uri="{FF2B5EF4-FFF2-40B4-BE49-F238E27FC236}">
                <a16:creationId xmlns:a16="http://schemas.microsoft.com/office/drawing/2014/main" id="{50CEE1A1-75D0-461B-AF7C-3F18CDA37CEC}"/>
              </a:ext>
            </a:extLst>
          </p:cNvPr>
          <p:cNvGraphicFramePr>
            <a:graphicFrameLocks noGrp="1"/>
          </p:cNvGraphicFramePr>
          <p:nvPr>
            <p:extLst>
              <p:ext uri="{D42A27DB-BD31-4B8C-83A1-F6EECF244321}">
                <p14:modId xmlns:p14="http://schemas.microsoft.com/office/powerpoint/2010/main" val="3863349060"/>
              </p:ext>
            </p:extLst>
          </p:nvPr>
        </p:nvGraphicFramePr>
        <p:xfrm>
          <a:off x="386840" y="2056994"/>
          <a:ext cx="23418337" cy="11998960"/>
        </p:xfrm>
        <a:graphic>
          <a:graphicData uri="http://schemas.openxmlformats.org/drawingml/2006/table">
            <a:tbl>
              <a:tblPr firstRow="1" bandRow="1">
                <a:tableStyleId>{5C22544A-7EE6-4342-B048-85BDC9FD1C3A}</a:tableStyleId>
              </a:tblPr>
              <a:tblGrid>
                <a:gridCol w="23418337">
                  <a:extLst>
                    <a:ext uri="{9D8B030D-6E8A-4147-A177-3AD203B41FA5}">
                      <a16:colId xmlns:a16="http://schemas.microsoft.com/office/drawing/2014/main" val="442423946"/>
                    </a:ext>
                  </a:extLst>
                </a:gridCol>
              </a:tblGrid>
              <a:tr h="11566377">
                <a:tc>
                  <a:txBody>
                    <a:bodyPr/>
                    <a:lstStyle/>
                    <a:p>
                      <a:r>
                        <a:rPr lang="nb-NO" sz="44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Bài tập thảo luận nhóm:</a:t>
                      </a:r>
                      <a:endParaRPr lang="en-US" sz="44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r>
                        <a:rPr lang="nb-NO" sz="4400" b="1" kern="1200" dirty="0">
                          <a:solidFill>
                            <a:srgbClr val="0000FF"/>
                          </a:solidFill>
                          <a:effectLst/>
                          <a:latin typeface="Tahoma" panose="020B0604030504040204" pitchFamily="34" charset="0"/>
                          <a:ea typeface="Tahoma" panose="020B0604030504040204" pitchFamily="34" charset="0"/>
                          <a:cs typeface="Tahoma" panose="020B0604030504040204" pitchFamily="34" charset="0"/>
                        </a:rPr>
                        <a:t>Bài 1</a:t>
                      </a:r>
                      <a:r>
                        <a:rPr lang="nb-NO"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Để lắp ghế vào một phòng chiếu phim, </a:t>
                      </a:r>
                    </a:p>
                    <a:p>
                      <a:r>
                        <a:rPr lang="nb-NO"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các ghế được gắn nhãn bằng một chữ cái in </a:t>
                      </a:r>
                    </a:p>
                    <a:p>
                      <a:r>
                        <a:rPr lang="nb-NO"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hoa (trong bảng 26 chữ cái tiếng Anh từ A đến </a:t>
                      </a:r>
                    </a:p>
                    <a:p>
                      <a:r>
                        <a:rPr lang="nb-NO"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Z) đứng trước và một số nguyên từ 1 đến 20, </a:t>
                      </a:r>
                    </a:p>
                    <a:p>
                      <a:r>
                        <a:rPr lang="nb-NO"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chẳng hạn X15, Z2,…</a:t>
                      </a:r>
                      <a:endPar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nb-NO"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Hỏi có thể gắn nhãn tối đa được cho bao nhiêu ghế?</a:t>
                      </a:r>
                      <a:endPar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1828800" rtl="0" eaLnBrk="1" fontAlgn="auto" latinLnBrk="0" hangingPunct="1">
                        <a:lnSpc>
                          <a:spcPct val="100000"/>
                        </a:lnSpc>
                        <a:spcBef>
                          <a:spcPts val="0"/>
                        </a:spcBef>
                        <a:spcAft>
                          <a:spcPts val="800"/>
                        </a:spcAft>
                        <a:buClrTx/>
                        <a:buSzTx/>
                        <a:buFontTx/>
                        <a:buNone/>
                        <a:tabLst/>
                        <a:defRPr/>
                      </a:pPr>
                      <a:r>
                        <a:rPr lang="nb-NO" sz="4400" b="1" kern="1200" dirty="0">
                          <a:solidFill>
                            <a:srgbClr val="0000FF"/>
                          </a:solidFill>
                          <a:effectLst/>
                          <a:latin typeface="Tahoma" panose="020B0604030504040204" pitchFamily="34" charset="0"/>
                          <a:ea typeface="Tahoma" panose="020B0604030504040204" pitchFamily="34" charset="0"/>
                          <a:cs typeface="Tahoma" panose="020B0604030504040204" pitchFamily="34" charset="0"/>
                        </a:rPr>
                        <a:t>Bài 2</a:t>
                      </a:r>
                      <a:r>
                        <a:rPr lang="nb-NO"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Một</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người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muốn</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mua</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vé</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tàu</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ngồi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từ</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marL="0" marR="0" lvl="0" indent="0" algn="l" defTabSz="1828800" rtl="0" eaLnBrk="1" fontAlgn="auto" latinLnBrk="0" hangingPunct="1">
                        <a:lnSpc>
                          <a:spcPct val="100000"/>
                        </a:lnSpc>
                        <a:spcBef>
                          <a:spcPts val="0"/>
                        </a:spcBef>
                        <a:spcAft>
                          <a:spcPts val="800"/>
                        </a:spcAft>
                        <a:buClrTx/>
                        <a:buSzTx/>
                        <a:buFontTx/>
                        <a:buNone/>
                        <a:tabLst/>
                        <a:defRPr/>
                      </a:pP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Hà</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Nội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vào</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Vinh.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ba</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chuyến</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tàu</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SE5, SE7, </a:t>
                      </a:r>
                    </a:p>
                    <a:p>
                      <a:pPr marL="0" marR="0" lvl="0" indent="0" algn="l" defTabSz="1828800" rtl="0" eaLnBrk="1" fontAlgn="auto" latinLnBrk="0" hangingPunct="1">
                        <a:lnSpc>
                          <a:spcPct val="100000"/>
                        </a:lnSpc>
                        <a:spcBef>
                          <a:spcPts val="0"/>
                        </a:spcBef>
                        <a:spcAft>
                          <a:spcPts val="800"/>
                        </a:spcAft>
                        <a:buClrTx/>
                        <a:buSzTx/>
                        <a:buFontTx/>
                        <a:buNone/>
                        <a:tabLst/>
                        <a:defRPr/>
                      </a:pP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SE35.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Trên</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mỗi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tàu</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2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loại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vé</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ngồi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khác</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nhau</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marL="0" marR="0" lvl="0" indent="0" algn="l" defTabSz="1828800" rtl="0" eaLnBrk="1" fontAlgn="auto" latinLnBrk="0" hangingPunct="1">
                        <a:lnSpc>
                          <a:spcPct val="100000"/>
                        </a:lnSpc>
                        <a:spcBef>
                          <a:spcPts val="0"/>
                        </a:spcBef>
                        <a:spcAft>
                          <a:spcPts val="800"/>
                        </a:spcAft>
                        <a:buClrTx/>
                        <a:buSzTx/>
                        <a:buFontTx/>
                        <a:buNone/>
                        <a:tabLst/>
                        <a:defRPr/>
                      </a:pP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ngồi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cứng</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hoặc</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ngồi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mềm</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Hỏi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bao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nhiêu</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loại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marL="0" marR="0" lvl="0" indent="0" algn="l" defTabSz="1828800" rtl="0" eaLnBrk="1" fontAlgn="auto" latinLnBrk="0" hangingPunct="1">
                        <a:lnSpc>
                          <a:spcPct val="100000"/>
                        </a:lnSpc>
                        <a:spcBef>
                          <a:spcPts val="0"/>
                        </a:spcBef>
                        <a:spcAft>
                          <a:spcPts val="800"/>
                        </a:spcAft>
                        <a:buClrTx/>
                        <a:buSzTx/>
                        <a:buFontTx/>
                        <a:buNone/>
                        <a:tabLst/>
                        <a:defRPr/>
                      </a:pP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vé</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ngồi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khác</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nhau</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để</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người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đó</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lựa</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chọn</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r>
                        <a:rPr lang="nb-NO" sz="4400" b="1" kern="1200" dirty="0">
                          <a:solidFill>
                            <a:srgbClr val="0000FF"/>
                          </a:solidFill>
                          <a:effectLst/>
                          <a:latin typeface="Tahoma" panose="020B0604030504040204" pitchFamily="34" charset="0"/>
                          <a:ea typeface="Tahoma" panose="020B0604030504040204" pitchFamily="34" charset="0"/>
                          <a:cs typeface="Tahoma" panose="020B0604030504040204" pitchFamily="34" charset="0"/>
                        </a:rPr>
                        <a:t>Bài 3</a:t>
                      </a:r>
                      <a:r>
                        <a:rPr lang="nb-NO"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Trở</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lại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bài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toán</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ở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phần</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khởi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động</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Tại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kì</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World Cup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năm</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2018,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vòng</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bảng</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gồm</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32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đội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tham</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gia</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được</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chia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vào</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8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bảng</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mỗi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bảng</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4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đội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đấu</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vòng</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tròn</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mỗi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đội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chơi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một</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trận</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với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từng</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đội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khác</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trong</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cùng</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bảng</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Hỏi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tổng</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cộng</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vòng</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bảng</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bao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nhiêu</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trận</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đấu</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pPr>
                        <a:lnSpc>
                          <a:spcPct val="100000"/>
                        </a:lnSpc>
                        <a:spcAft>
                          <a:spcPts val="800"/>
                        </a:spcAft>
                      </a:pPr>
                      <a:endParaRPr lang="en-US" sz="4400" dirty="0">
                        <a:effectLst/>
                        <a:latin typeface="Times New Roman" pitchFamily="18" charset="0"/>
                        <a:ea typeface="Calibri"/>
                        <a:cs typeface="Times New Roman" pitchFamily="18" charset="0"/>
                      </a:endParaRPr>
                    </a:p>
                  </a:txBody>
                  <a:tcPr>
                    <a:solidFill>
                      <a:schemeClr val="accent6">
                        <a:lumMod val="40000"/>
                        <a:lumOff val="60000"/>
                      </a:schemeClr>
                    </a:solidFill>
                  </a:tcPr>
                </a:tc>
                <a:extLst>
                  <a:ext uri="{0D108BD9-81ED-4DB2-BD59-A6C34878D82A}">
                    <a16:rowId xmlns:a16="http://schemas.microsoft.com/office/drawing/2014/main" val="1581287189"/>
                  </a:ext>
                </a:extLst>
              </a:tr>
            </a:tbl>
          </a:graphicData>
        </a:graphic>
      </p:graphicFrame>
      <p:pic>
        <p:nvPicPr>
          <p:cNvPr id="7" name="Picture 6">
            <a:extLst>
              <a:ext uri="{FF2B5EF4-FFF2-40B4-BE49-F238E27FC236}">
                <a16:creationId xmlns:a16="http://schemas.microsoft.com/office/drawing/2014/main" id="{5C36A918-087D-4156-A415-9443E3A7BBCA}"/>
              </a:ext>
            </a:extLst>
          </p:cNvPr>
          <p:cNvPicPr>
            <a:picLocks noChangeAspect="1"/>
          </p:cNvPicPr>
          <p:nvPr/>
        </p:nvPicPr>
        <p:blipFill>
          <a:blip r:embed="rId3"/>
          <a:stretch>
            <a:fillRect/>
          </a:stretch>
        </p:blipFill>
        <p:spPr>
          <a:xfrm>
            <a:off x="16002000" y="2056994"/>
            <a:ext cx="4953000" cy="3200400"/>
          </a:xfrm>
          <a:prstGeom prst="rect">
            <a:avLst/>
          </a:prstGeom>
        </p:spPr>
      </p:pic>
      <p:pic>
        <p:nvPicPr>
          <p:cNvPr id="9" name="Picture 8">
            <a:extLst>
              <a:ext uri="{FF2B5EF4-FFF2-40B4-BE49-F238E27FC236}">
                <a16:creationId xmlns:a16="http://schemas.microsoft.com/office/drawing/2014/main" id="{95CB757E-052E-4BE4-84DF-F891105F43EA}"/>
              </a:ext>
            </a:extLst>
          </p:cNvPr>
          <p:cNvPicPr>
            <a:picLocks noChangeAspect="1"/>
          </p:cNvPicPr>
          <p:nvPr/>
        </p:nvPicPr>
        <p:blipFill>
          <a:blip r:embed="rId4"/>
          <a:stretch>
            <a:fillRect/>
          </a:stretch>
        </p:blipFill>
        <p:spPr>
          <a:xfrm>
            <a:off x="16230600" y="5654778"/>
            <a:ext cx="4953000" cy="5193890"/>
          </a:xfrm>
          <a:prstGeom prst="rect">
            <a:avLst/>
          </a:prstGeom>
        </p:spPr>
      </p:pic>
    </p:spTree>
    <p:extLst>
      <p:ext uri="{BB962C8B-B14F-4D97-AF65-F5344CB8AC3E}">
        <p14:creationId xmlns:p14="http://schemas.microsoft.com/office/powerpoint/2010/main" val="2417519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687388"/>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graphicFrame>
            <p:nvGraphicFramePr>
              <p:cNvPr id="23" name="Table 22">
                <a:extLst>
                  <a:ext uri="{FF2B5EF4-FFF2-40B4-BE49-F238E27FC236}">
                    <a16:creationId xmlns:a16="http://schemas.microsoft.com/office/drawing/2014/main" id="{50CEE1A1-75D0-461B-AF7C-3F18CDA37CEC}"/>
                  </a:ext>
                </a:extLst>
              </p:cNvPr>
              <p:cNvGraphicFramePr>
                <a:graphicFrameLocks noGrp="1"/>
              </p:cNvGraphicFramePr>
              <p:nvPr>
                <p:extLst>
                  <p:ext uri="{D42A27DB-BD31-4B8C-83A1-F6EECF244321}">
                    <p14:modId xmlns:p14="http://schemas.microsoft.com/office/powerpoint/2010/main" val="3816737455"/>
                  </p:ext>
                </p:extLst>
              </p:nvPr>
            </p:nvGraphicFramePr>
            <p:xfrm>
              <a:off x="386840" y="2056994"/>
              <a:ext cx="23418337" cy="11566377"/>
            </p:xfrm>
            <a:graphic>
              <a:graphicData uri="http://schemas.openxmlformats.org/drawingml/2006/table">
                <a:tbl>
                  <a:tblPr firstRow="1" bandRow="1">
                    <a:tableStyleId>{5C22544A-7EE6-4342-B048-85BDC9FD1C3A}</a:tableStyleId>
                  </a:tblPr>
                  <a:tblGrid>
                    <a:gridCol w="23418337">
                      <a:extLst>
                        <a:ext uri="{9D8B030D-6E8A-4147-A177-3AD203B41FA5}">
                          <a16:colId xmlns:a16="http://schemas.microsoft.com/office/drawing/2014/main" val="442423946"/>
                        </a:ext>
                      </a:extLst>
                    </a:gridCol>
                  </a:tblGrid>
                  <a:tr h="11566377">
                    <a:tc>
                      <a:txBody>
                        <a:bodyPr/>
                        <a:lstStyle/>
                        <a:p>
                          <a:r>
                            <a:rPr lang="nb-NO" sz="44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Bài tập thảo luận nhóm:</a:t>
                          </a:r>
                          <a:endParaRPr lang="en-US" sz="44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r>
                            <a:rPr lang="nb-NO"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Sản phẩm:</a:t>
                          </a:r>
                          <a:endPar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nb-NO"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HĐ1:</a:t>
                          </a:r>
                          <a:endPar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nb-NO"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Cách 1: Sử dụng sơ đồ hình cây</a:t>
                          </a:r>
                          <a:endPar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nb-NO"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Sơ đồ hình cây:</a:t>
                          </a:r>
                        </a:p>
                        <a:p>
                          <a:endParaRPr lang="en-US" sz="3600" b="1" kern="1200" dirty="0">
                            <a:solidFill>
                              <a:schemeClr val="tx1"/>
                            </a:solidFill>
                            <a:effectLst/>
                            <a:latin typeface="+mn-lt"/>
                            <a:ea typeface="+mn-ea"/>
                            <a:cs typeface="+mn-cs"/>
                          </a:endParaRPr>
                        </a:p>
                        <a:p>
                          <a:r>
                            <a:rPr lang="nb-NO"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Số cách chọn phương tiện đi từ Hà Nội vào Quảng Nam là: </a:t>
                          </a:r>
                          <a14:m>
                            <m:oMath xmlns:m="http://schemas.openxmlformats.org/officeDocument/2006/math">
                              <m:r>
                                <a:rPr lang="en-US" sz="4400" b="1" i="1" kern="1200">
                                  <a:solidFill>
                                    <a:schemeClr val="tx1"/>
                                  </a:solidFill>
                                  <a:effectLst/>
                                  <a:latin typeface="Cambria Math" panose="02040503050406030204" pitchFamily="18" charset="0"/>
                                  <a:ea typeface="+mn-ea"/>
                                  <a:cs typeface="+mn-cs"/>
                                </a:rPr>
                                <m:t>𝟔</m:t>
                              </m:r>
                              <m:r>
                                <a:rPr lang="en-US" sz="4400" b="1" i="1" kern="1200">
                                  <a:solidFill>
                                    <a:schemeClr val="tx1"/>
                                  </a:solidFill>
                                  <a:effectLst/>
                                  <a:latin typeface="Cambria Math" panose="02040503050406030204" pitchFamily="18" charset="0"/>
                                  <a:ea typeface="+mn-ea"/>
                                  <a:cs typeface="+mn-cs"/>
                                </a:rPr>
                                <m:t>.</m:t>
                              </m:r>
                            </m:oMath>
                          </a14:m>
                          <a:endPar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nb-NO"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Cách 2: Để đi từ Hà Nội vào Quảng Nam, thầy Trung phải thực hiện 2 hành động:</a:t>
                          </a:r>
                          <a:endPar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nb-NO"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Hành động 1: đi từ Hà Nội vào Huế: chọn 1 trong 3 loại phương tiện.</a:t>
                          </a:r>
                          <a:endPar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nb-NO"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Hành động 2: đi từ Huế vào Quảng Nam: chọn 1 trong 2 phương tiện.</a:t>
                          </a:r>
                          <a:endPar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nb-NO"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Vậy có </a:t>
                          </a:r>
                          <a14:m>
                            <m:oMath xmlns:m="http://schemas.openxmlformats.org/officeDocument/2006/math">
                              <m:r>
                                <a:rPr lang="en-US" sz="4400" b="1" i="1" kern="1200">
                                  <a:solidFill>
                                    <a:schemeClr val="tx1"/>
                                  </a:solidFill>
                                  <a:effectLst/>
                                  <a:latin typeface="Cambria Math" panose="02040503050406030204" pitchFamily="18" charset="0"/>
                                  <a:ea typeface="+mn-ea"/>
                                  <a:cs typeface="+mn-cs"/>
                                </a:rPr>
                                <m:t>𝟑</m:t>
                              </m:r>
                              <m:r>
                                <a:rPr lang="en-US" sz="4400" b="1" i="1" kern="1200">
                                  <a:solidFill>
                                    <a:schemeClr val="tx1"/>
                                  </a:solidFill>
                                  <a:effectLst/>
                                  <a:latin typeface="Cambria Math" panose="02040503050406030204" pitchFamily="18" charset="0"/>
                                  <a:ea typeface="+mn-ea"/>
                                  <a:cs typeface="+mn-cs"/>
                                </a:rPr>
                                <m:t>.</m:t>
                              </m:r>
                              <m:r>
                                <a:rPr lang="en-US" sz="4400" b="1" i="1" kern="1200">
                                  <a:solidFill>
                                    <a:schemeClr val="tx1"/>
                                  </a:solidFill>
                                  <a:effectLst/>
                                  <a:latin typeface="Cambria Math" panose="02040503050406030204" pitchFamily="18" charset="0"/>
                                  <a:ea typeface="+mn-ea"/>
                                  <a:cs typeface="+mn-cs"/>
                                </a:rPr>
                                <m:t>𝟐</m:t>
                              </m:r>
                              <m:r>
                                <a:rPr lang="en-US" sz="4400" b="1" i="1" kern="1200">
                                  <a:solidFill>
                                    <a:schemeClr val="tx1"/>
                                  </a:solidFill>
                                  <a:effectLst/>
                                  <a:latin typeface="Cambria Math" panose="02040503050406030204" pitchFamily="18" charset="0"/>
                                  <a:ea typeface="+mn-ea"/>
                                  <a:cs typeface="+mn-cs"/>
                                </a:rPr>
                                <m:t>=</m:t>
                              </m:r>
                              <m:r>
                                <a:rPr lang="en-US" sz="4400" b="1" i="1" kern="1200">
                                  <a:solidFill>
                                    <a:schemeClr val="tx1"/>
                                  </a:solidFill>
                                  <a:effectLst/>
                                  <a:latin typeface="Cambria Math" panose="02040503050406030204" pitchFamily="18" charset="0"/>
                                  <a:ea typeface="+mn-ea"/>
                                  <a:cs typeface="+mn-cs"/>
                                </a:rPr>
                                <m:t>𝟔</m:t>
                              </m:r>
                            </m:oMath>
                          </a14:m>
                          <a:r>
                            <a:rPr lang="nb-NO"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cách chọn phương tiện để đi từ Hà Nội vào Quảng Nam.</a:t>
                          </a:r>
                          <a:endPar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Ta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nhận</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thấy</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muốn</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làm</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một</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việc</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hai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công</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đoạn</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lần</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lượt</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thì</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trước</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hết</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ta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xét</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xem</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công</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đoạn</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một</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bao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nhiêu</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cách</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sau</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đó</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với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mổi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cách</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của</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công</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đoạn</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một</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ta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tính</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xem</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công</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đoạn</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hai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bao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nhiêu</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cách</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Khi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đó</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cách</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thực</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hiện</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công</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việc</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tính</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theo</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quy</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tắc</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sau</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pPr>
                            <a:lnSpc>
                              <a:spcPct val="100000"/>
                            </a:lnSpc>
                            <a:spcAft>
                              <a:spcPts val="800"/>
                            </a:spcAft>
                          </a:pPr>
                          <a:endParaRPr lang="en-US" sz="4400" dirty="0">
                            <a:effectLst/>
                            <a:latin typeface="Times New Roman" pitchFamily="18" charset="0"/>
                            <a:ea typeface="Calibri"/>
                            <a:cs typeface="Times New Roman" pitchFamily="18" charset="0"/>
                          </a:endParaRPr>
                        </a:p>
                      </a:txBody>
                      <a:tcPr>
                        <a:solidFill>
                          <a:schemeClr val="accent6">
                            <a:lumMod val="40000"/>
                            <a:lumOff val="60000"/>
                          </a:schemeClr>
                        </a:solidFill>
                      </a:tcPr>
                    </a:tc>
                    <a:extLst>
                      <a:ext uri="{0D108BD9-81ED-4DB2-BD59-A6C34878D82A}">
                        <a16:rowId xmlns:a16="http://schemas.microsoft.com/office/drawing/2014/main" val="1581287189"/>
                      </a:ext>
                    </a:extLst>
                  </a:tr>
                </a:tbl>
              </a:graphicData>
            </a:graphic>
          </p:graphicFrame>
        </mc:Choice>
        <mc:Fallback xmlns="">
          <p:graphicFrame>
            <p:nvGraphicFramePr>
              <p:cNvPr id="23" name="Table 22">
                <a:extLst>
                  <a:ext uri="{FF2B5EF4-FFF2-40B4-BE49-F238E27FC236}">
                    <a16:creationId xmlns:a16="http://schemas.microsoft.com/office/drawing/2014/main" id="{50CEE1A1-75D0-461B-AF7C-3F18CDA37CEC}"/>
                  </a:ext>
                </a:extLst>
              </p:cNvPr>
              <p:cNvGraphicFramePr>
                <a:graphicFrameLocks noGrp="1"/>
              </p:cNvGraphicFramePr>
              <p:nvPr>
                <p:extLst>
                  <p:ext uri="{D42A27DB-BD31-4B8C-83A1-F6EECF244321}">
                    <p14:modId xmlns:p14="http://schemas.microsoft.com/office/powerpoint/2010/main" val="3816737455"/>
                  </p:ext>
                </p:extLst>
              </p:nvPr>
            </p:nvGraphicFramePr>
            <p:xfrm>
              <a:off x="386840" y="2056994"/>
              <a:ext cx="23418337" cy="11566377"/>
            </p:xfrm>
            <a:graphic>
              <a:graphicData uri="http://schemas.openxmlformats.org/drawingml/2006/table">
                <a:tbl>
                  <a:tblPr firstRow="1" bandRow="1">
                    <a:tableStyleId>{5C22544A-7EE6-4342-B048-85BDC9FD1C3A}</a:tableStyleId>
                  </a:tblPr>
                  <a:tblGrid>
                    <a:gridCol w="23418337">
                      <a:extLst>
                        <a:ext uri="{9D8B030D-6E8A-4147-A177-3AD203B41FA5}">
                          <a16:colId xmlns:a16="http://schemas.microsoft.com/office/drawing/2014/main" val="442423946"/>
                        </a:ext>
                      </a:extLst>
                    </a:gridCol>
                  </a:tblGrid>
                  <a:tr h="11566377">
                    <a:tc>
                      <a:txBody>
                        <a:bodyPr/>
                        <a:lstStyle/>
                        <a:p>
                          <a:endParaRPr lang="en-US"/>
                        </a:p>
                      </a:txBody>
                      <a:tcPr>
                        <a:blipFill>
                          <a:blip r:embed="rId3"/>
                          <a:stretch>
                            <a:fillRect l="-26" t="-1054" r="-104" b="-211"/>
                          </a:stretch>
                        </a:blipFill>
                      </a:tcPr>
                    </a:tc>
                    <a:extLst>
                      <a:ext uri="{0D108BD9-81ED-4DB2-BD59-A6C34878D82A}">
                        <a16:rowId xmlns:a16="http://schemas.microsoft.com/office/drawing/2014/main" val="1581287189"/>
                      </a:ext>
                    </a:extLst>
                  </a:tr>
                </a:tbl>
              </a:graphicData>
            </a:graphic>
          </p:graphicFrame>
        </mc:Fallback>
      </mc:AlternateContent>
      <p:pic>
        <p:nvPicPr>
          <p:cNvPr id="8" name="Picture 7">
            <a:extLst>
              <a:ext uri="{FF2B5EF4-FFF2-40B4-BE49-F238E27FC236}">
                <a16:creationId xmlns:a16="http://schemas.microsoft.com/office/drawing/2014/main" id="{7B6AFEB8-30B1-4630-91E4-5D6C568019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3200400"/>
            <a:ext cx="10409872" cy="2157001"/>
          </a:xfrm>
          <a:prstGeom prst="rect">
            <a:avLst/>
          </a:prstGeom>
        </p:spPr>
      </p:pic>
    </p:spTree>
    <p:extLst>
      <p:ext uri="{BB962C8B-B14F-4D97-AF65-F5344CB8AC3E}">
        <p14:creationId xmlns:p14="http://schemas.microsoft.com/office/powerpoint/2010/main" val="38743327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83916" y="2531335"/>
            <a:ext cx="23573232" cy="10883234"/>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Object 10"/>
          <p:cNvGraphicFramePr>
            <a:graphicFrameLocks noChangeAspect="1"/>
          </p:cNvGraphicFramePr>
          <p:nvPr/>
        </p:nvGraphicFramePr>
        <p:xfrm>
          <a:off x="8633841" y="7063880"/>
          <a:ext cx="120650" cy="146050"/>
        </p:xfrm>
        <a:graphic>
          <a:graphicData uri="http://schemas.openxmlformats.org/presentationml/2006/ole">
            <mc:AlternateContent xmlns:mc="http://schemas.openxmlformats.org/markup-compatibility/2006">
              <mc:Choice xmlns:v="urn:schemas-microsoft-com:vml" Requires="v">
                <p:oleObj name="Equation" r:id="rId3" imgW="126835" imgH="139518" progId="Equation.DSMT4">
                  <p:embed/>
                </p:oleObj>
              </mc:Choice>
              <mc:Fallback>
                <p:oleObj name="Equation" r:id="rId3" imgW="126835" imgH="139518" progId="Equation.DSMT4">
                  <p:embed/>
                  <p:pic>
                    <p:nvPicPr>
                      <p:cNvPr id="11"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3841" y="7063880"/>
                        <a:ext cx="120650" cy="146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CCB17510-621B-B897-74AF-E27E74420E58}"/>
                  </a:ext>
                </a:extLst>
              </p:cNvPr>
              <p:cNvSpPr txBox="1"/>
              <p:nvPr/>
            </p:nvSpPr>
            <p:spPr>
              <a:xfrm>
                <a:off x="405384" y="3516758"/>
                <a:ext cx="23217981" cy="9571851"/>
              </a:xfrm>
              <a:prstGeom prst="rect">
                <a:avLst/>
              </a:prstGeom>
              <a:noFill/>
            </p:spPr>
            <p:txBody>
              <a:bodyPr wrap="square">
                <a:spAutoFit/>
              </a:bodyPr>
              <a:lstStyle/>
              <a:p>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II.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Quy</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tắc</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nhân</a:t>
                </a:r>
                <a:endPar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endParaRPr>
              </a:p>
              <a:p>
                <a:r>
                  <a:rPr lang="en-US" sz="4400" b="1" dirty="0" err="1">
                    <a:latin typeface="Tahoma" panose="020B0604030504040204" pitchFamily="34" charset="0"/>
                    <a:ea typeface="Tahoma" panose="020B0604030504040204" pitchFamily="34" charset="0"/>
                    <a:cs typeface="Tahoma" panose="020B0604030504040204" pitchFamily="34" charset="0"/>
                  </a:rPr>
                  <a:t>Giả</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sử</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việc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phải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hoàn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thành</a:t>
                </a:r>
                <a:r>
                  <a:rPr lang="en-US" sz="4400" b="1" dirty="0">
                    <a:latin typeface="Tahoma" panose="020B0604030504040204" pitchFamily="34" charset="0"/>
                    <a:ea typeface="Tahoma" panose="020B0604030504040204" pitchFamily="34" charset="0"/>
                    <a:cs typeface="Tahoma" panose="020B0604030504040204" pitchFamily="34" charset="0"/>
                  </a:rPr>
                  <a:t> qua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đoạn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liên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tiếp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đoạn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𝒎</m:t>
                        </m:r>
                      </m:e>
                      <m:sub>
                        <m:r>
                          <a:rPr lang="en-US" sz="4400" b="1" i="1">
                            <a:latin typeface="Cambria Math" panose="02040503050406030204" pitchFamily="18" charset="0"/>
                          </a:rPr>
                          <m:t>𝟏</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thực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hiện</a:t>
                </a:r>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mổi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thực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hiện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đoạn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𝒎</m:t>
                        </m:r>
                      </m:e>
                      <m:sub>
                        <m:r>
                          <a:rPr lang="en-US" sz="4400" b="1" i="1">
                            <a:latin typeface="Cambria Math" panose="02040503050406030204" pitchFamily="18" charset="0"/>
                          </a:rPr>
                          <m:t>𝟐</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thực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hiện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đoạn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Khi </a:t>
                </a:r>
                <a:r>
                  <a:rPr lang="en-US" sz="4400" b="1" dirty="0" err="1">
                    <a:latin typeface="Tahoma" panose="020B0604030504040204" pitchFamily="34" charset="0"/>
                    <a:ea typeface="Tahoma" panose="020B0604030504040204" pitchFamily="34" charset="0"/>
                    <a:cs typeface="Tahoma" panose="020B0604030504040204" pitchFamily="34" charset="0"/>
                  </a:rPr>
                  <a:t>đó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thực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hiện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việc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𝒎</m:t>
                        </m:r>
                      </m:e>
                      <m:sub>
                        <m:r>
                          <a:rPr lang="en-US" sz="4400" b="1" i="1">
                            <a:latin typeface="Cambria Math" panose="02040503050406030204" pitchFamily="18" charset="0"/>
                          </a:rPr>
                          <m:t>𝟏</m:t>
                        </m:r>
                      </m:sub>
                    </m:sSub>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𝒎</m:t>
                        </m:r>
                      </m:e>
                      <m:sub>
                        <m:r>
                          <a:rPr lang="en-US" sz="4400" b="1" i="1">
                            <a:latin typeface="Cambria Math" panose="02040503050406030204" pitchFamily="18" charset="0"/>
                          </a:rPr>
                          <m:t>𝟐</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a:t>
                </a:r>
              </a:p>
              <a:p>
                <a:r>
                  <a:rPr lang="nb-NO" sz="4400" b="1" dirty="0">
                    <a:latin typeface="Tahoma" panose="020B0604030504040204" pitchFamily="34" charset="0"/>
                    <a:ea typeface="Tahoma" panose="020B0604030504040204" pitchFamily="34" charset="0"/>
                    <a:cs typeface="Tahoma" panose="020B0604030504040204" pitchFamily="34" charset="0"/>
                  </a:rPr>
                  <a:t>* Chú ý: Quy tắc nhân áp dụng để tính số cách thực hiện một công việc có nhiều công đoạn, các công đoạn nối tiếp nhau và những công đoạn này độc lập nhau.</a:t>
                </a:r>
                <a:endParaRPr lang="en-US" sz="4400" b="1" dirty="0">
                  <a:latin typeface="Tahoma" panose="020B0604030504040204" pitchFamily="34" charset="0"/>
                  <a:ea typeface="Tahoma" panose="020B0604030504040204" pitchFamily="34" charset="0"/>
                  <a:cs typeface="Tahoma" panose="020B0604030504040204" pitchFamily="34" charset="0"/>
                </a:endParaRPr>
              </a:p>
              <a:p>
                <a:pPr algn="just"/>
                <a:endParaRPr lang="nb-NO" sz="4400" b="1" dirty="0">
                  <a:latin typeface="Tahoma" panose="020B0604030504040204" pitchFamily="34" charset="0"/>
                  <a:ea typeface="Tahoma" panose="020B0604030504040204" pitchFamily="34" charset="0"/>
                  <a:cs typeface="Tahoma" panose="020B0604030504040204" pitchFamily="34" charset="0"/>
                </a:endParaRPr>
              </a:p>
              <a:p>
                <a:pPr algn="just"/>
                <a:endParaRPr lang="nb-NO" sz="4400" b="1" dirty="0">
                  <a:latin typeface="Tahoma" panose="020B0604030504040204" pitchFamily="34" charset="0"/>
                  <a:ea typeface="Tahoma" panose="020B0604030504040204" pitchFamily="34" charset="0"/>
                  <a:cs typeface="Tahoma" panose="020B0604030504040204" pitchFamily="34" charset="0"/>
                </a:endParaRPr>
              </a:p>
              <a:p>
                <a:pPr algn="just"/>
                <a:endParaRPr lang="nb-NO" sz="4400" b="1" dirty="0">
                  <a:latin typeface="Tahoma" panose="020B0604030504040204" pitchFamily="34" charset="0"/>
                  <a:ea typeface="Tahoma" panose="020B0604030504040204" pitchFamily="34" charset="0"/>
                  <a:cs typeface="Tahoma" panose="020B0604030504040204" pitchFamily="34" charset="0"/>
                </a:endParaRPr>
              </a:p>
              <a:p>
                <a:pPr algn="just"/>
                <a:endParaRPr lang="nb-NO" sz="4400" b="1" dirty="0">
                  <a:latin typeface="Tahoma" panose="020B0604030504040204" pitchFamily="34" charset="0"/>
                  <a:ea typeface="Tahoma" panose="020B0604030504040204" pitchFamily="34" charset="0"/>
                  <a:cs typeface="Tahoma" panose="020B0604030504040204" pitchFamily="34" charset="0"/>
                </a:endParaRPr>
              </a:p>
              <a:p>
                <a:pPr algn="just"/>
                <a:endParaRPr lang="en-US" sz="4400" b="1" dirty="0">
                  <a:latin typeface="Tahoma" panose="020B0604030504040204" pitchFamily="34" charset="0"/>
                  <a:ea typeface="Tahoma" panose="020B0604030504040204" pitchFamily="34" charset="0"/>
                  <a:cs typeface="Tahoma" panose="020B0604030504040204" pitchFamily="34" charset="0"/>
                </a:endParaRPr>
              </a:p>
              <a:p>
                <a:pPr algn="just"/>
                <a:endParaRPr lang="en-US" sz="4400" b="1" dirty="0">
                  <a:latin typeface="Tahoma" panose="020B0604030504040204" pitchFamily="34" charset="0"/>
                  <a:ea typeface="Tahoma" panose="020B0604030504040204" pitchFamily="34" charset="0"/>
                  <a:cs typeface="Tahoma" panose="020B0604030504040204" pitchFamily="34" charset="0"/>
                </a:endParaRPr>
              </a:p>
              <a:p>
                <a:pPr algn="just"/>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TextBox 28">
                <a:extLst>
                  <a:ext uri="{FF2B5EF4-FFF2-40B4-BE49-F238E27FC236}">
                    <a16:creationId xmlns:a16="http://schemas.microsoft.com/office/drawing/2014/main" id="{CCB17510-621B-B897-74AF-E27E74420E58}"/>
                  </a:ext>
                </a:extLst>
              </p:cNvPr>
              <p:cNvSpPr txBox="1">
                <a:spLocks noRot="1" noChangeAspect="1" noMove="1" noResize="1" noEditPoints="1" noAdjustHandles="1" noChangeArrowheads="1" noChangeShapeType="1" noTextEdit="1"/>
              </p:cNvSpPr>
              <p:nvPr/>
            </p:nvSpPr>
            <p:spPr>
              <a:xfrm>
                <a:off x="405384" y="3516758"/>
                <a:ext cx="23217981" cy="9571851"/>
              </a:xfrm>
              <a:prstGeom prst="rect">
                <a:avLst/>
              </a:prstGeom>
              <a:blipFill>
                <a:blip r:embed="rId6"/>
                <a:stretch>
                  <a:fillRect l="-1077" t="-1338"/>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A869B5D5-50C8-4A76-8A0F-E2A88D0FBCC0}"/>
              </a:ext>
            </a:extLst>
          </p:cNvPr>
          <p:cNvSpPr/>
          <p:nvPr/>
        </p:nvSpPr>
        <p:spPr>
          <a:xfrm>
            <a:off x="426852" y="1550558"/>
            <a:ext cx="19950298" cy="1446550"/>
          </a:xfrm>
          <a:prstGeom prst="rect">
            <a:avLst/>
          </a:prstGeom>
        </p:spPr>
        <p:txBody>
          <a:bodyPr wrap="square">
            <a:spAutoFit/>
          </a:bodyPr>
          <a:lstStyle/>
          <a:p>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II. </a:t>
            </a:r>
            <a:r>
              <a:rPr lang="nb-NO" sz="4400" b="1" dirty="0">
                <a:solidFill>
                  <a:srgbClr val="FF0000"/>
                </a:solidFill>
                <a:latin typeface="Tahoma" panose="020B0604030504040204" pitchFamily="34" charset="0"/>
                <a:ea typeface="Tahoma" panose="020B0604030504040204" pitchFamily="34" charset="0"/>
                <a:cs typeface="Tahoma" panose="020B0604030504040204" pitchFamily="34" charset="0"/>
              </a:rPr>
              <a:t>QUY TẮC NHÂN</a:t>
            </a:r>
          </a:p>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611680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1000"/>
                                  </p:stCondLst>
                                  <p:childTnLst>
                                    <p:set>
                                      <p:cBhvr>
                                        <p:cTn id="12" dur="1" fill="hold">
                                          <p:stCondLst>
                                            <p:cond delay="0"/>
                                          </p:stCondLst>
                                        </p:cTn>
                                        <p:tgtEl>
                                          <p:spTgt spid="9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29"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687388"/>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graphicFrame>
            <p:nvGraphicFramePr>
              <p:cNvPr id="23" name="Table 22">
                <a:extLst>
                  <a:ext uri="{FF2B5EF4-FFF2-40B4-BE49-F238E27FC236}">
                    <a16:creationId xmlns:a16="http://schemas.microsoft.com/office/drawing/2014/main" id="{50CEE1A1-75D0-461B-AF7C-3F18CDA37CEC}"/>
                  </a:ext>
                </a:extLst>
              </p:cNvPr>
              <p:cNvGraphicFramePr>
                <a:graphicFrameLocks noGrp="1"/>
              </p:cNvGraphicFramePr>
              <p:nvPr>
                <p:extLst>
                  <p:ext uri="{D42A27DB-BD31-4B8C-83A1-F6EECF244321}">
                    <p14:modId xmlns:p14="http://schemas.microsoft.com/office/powerpoint/2010/main" val="1486982870"/>
                  </p:ext>
                </p:extLst>
              </p:nvPr>
            </p:nvGraphicFramePr>
            <p:xfrm>
              <a:off x="386840" y="2056994"/>
              <a:ext cx="23418337" cy="11566377"/>
            </p:xfrm>
            <a:graphic>
              <a:graphicData uri="http://schemas.openxmlformats.org/drawingml/2006/table">
                <a:tbl>
                  <a:tblPr firstRow="1" bandRow="1">
                    <a:tableStyleId>{5C22544A-7EE6-4342-B048-85BDC9FD1C3A}</a:tableStyleId>
                  </a:tblPr>
                  <a:tblGrid>
                    <a:gridCol w="23418337">
                      <a:extLst>
                        <a:ext uri="{9D8B030D-6E8A-4147-A177-3AD203B41FA5}">
                          <a16:colId xmlns:a16="http://schemas.microsoft.com/office/drawing/2014/main" val="442423946"/>
                        </a:ext>
                      </a:extLst>
                    </a:gridCol>
                  </a:tblGrid>
                  <a:tr h="11566377">
                    <a:tc>
                      <a:txBody>
                        <a:bodyPr/>
                        <a:lstStyle/>
                        <a:p>
                          <a:pPr algn="just"/>
                          <a:r>
                            <a:rPr lang="nb-NO" sz="44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Bài tập thảo luận nhóm:</a:t>
                          </a:r>
                          <a:endParaRPr lang="en-US" sz="44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algn="just"/>
                          <a:r>
                            <a:rPr lang="nb-NO" sz="4400" b="1" kern="1200" dirty="0">
                              <a:solidFill>
                                <a:srgbClr val="0000FF"/>
                              </a:solidFill>
                              <a:effectLst/>
                              <a:latin typeface="Tahoma" panose="020B0604030504040204" pitchFamily="34" charset="0"/>
                              <a:ea typeface="Tahoma" panose="020B0604030504040204" pitchFamily="34" charset="0"/>
                              <a:cs typeface="Tahoma" panose="020B0604030504040204" pitchFamily="34" charset="0"/>
                            </a:rPr>
                            <a:t>Bài 1: </a:t>
                          </a:r>
                          <a:r>
                            <a:rPr lang="en-US" sz="4400" b="1" kern="1200"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nb-NO"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Để gắn nhãn cho ghế, người ta phải thực hiện 2 hành động:</a:t>
                          </a:r>
                          <a:endPar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r>
                            <a:rPr lang="nb-NO"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Hành động 1: chọn một trong bảng 26 chữ cái đứng trước.</a:t>
                          </a:r>
                          <a:endPar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r>
                            <a:rPr lang="nb-NO"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Hành động 2: chọn 1 trong 20 số nguyên đứng sau.</a:t>
                          </a:r>
                          <a:endPar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r>
                            <a:rPr lang="nb-NO"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Vậy số nhãn có thể gắn cho ghế là: </a:t>
                          </a:r>
                          <a14:m>
                            <m:oMath xmlns:m="http://schemas.openxmlformats.org/officeDocument/2006/math">
                              <m:r>
                                <a:rPr lang="en-US" sz="4400" b="1" i="1" kern="1200" smtClean="0">
                                  <a:solidFill>
                                    <a:schemeClr val="tx1"/>
                                  </a:solidFill>
                                  <a:effectLst/>
                                  <a:latin typeface="Cambria Math" panose="02040503050406030204" pitchFamily="18" charset="0"/>
                                  <a:ea typeface="+mn-ea"/>
                                  <a:cs typeface="+mn-cs"/>
                                </a:rPr>
                                <m:t>𝟐𝟔</m:t>
                              </m:r>
                              <m:r>
                                <a:rPr lang="en-US" sz="4400" b="1" i="1" kern="1200" smtClean="0">
                                  <a:solidFill>
                                    <a:schemeClr val="tx1"/>
                                  </a:solidFill>
                                  <a:effectLst/>
                                  <a:latin typeface="Cambria Math" panose="02040503050406030204" pitchFamily="18" charset="0"/>
                                  <a:ea typeface="+mn-ea"/>
                                  <a:cs typeface="+mn-cs"/>
                                </a:rPr>
                                <m:t>.</m:t>
                              </m:r>
                              <m:r>
                                <a:rPr lang="en-US" sz="4400" b="1" i="1" kern="1200" smtClean="0">
                                  <a:solidFill>
                                    <a:schemeClr val="tx1"/>
                                  </a:solidFill>
                                  <a:effectLst/>
                                  <a:latin typeface="Cambria Math" panose="02040503050406030204" pitchFamily="18" charset="0"/>
                                  <a:ea typeface="+mn-ea"/>
                                  <a:cs typeface="+mn-cs"/>
                                </a:rPr>
                                <m:t>𝟐𝟎</m:t>
                              </m:r>
                              <m:r>
                                <a:rPr lang="en-US" sz="4400" b="1" i="1" kern="1200" smtClean="0">
                                  <a:solidFill>
                                    <a:schemeClr val="tx1"/>
                                  </a:solidFill>
                                  <a:effectLst/>
                                  <a:latin typeface="Cambria Math" panose="02040503050406030204" pitchFamily="18" charset="0"/>
                                  <a:ea typeface="+mn-ea"/>
                                  <a:cs typeface="+mn-cs"/>
                                </a:rPr>
                                <m:t>=</m:t>
                              </m:r>
                              <m:r>
                                <a:rPr lang="en-US" sz="4400" b="1" i="1" kern="1200" smtClean="0">
                                  <a:solidFill>
                                    <a:schemeClr val="tx1"/>
                                  </a:solidFill>
                                  <a:effectLst/>
                                  <a:latin typeface="Cambria Math" panose="02040503050406030204" pitchFamily="18" charset="0"/>
                                  <a:ea typeface="+mn-ea"/>
                                  <a:cs typeface="+mn-cs"/>
                                </a:rPr>
                                <m:t>𝟓𝟐𝟎</m:t>
                              </m:r>
                            </m:oMath>
                          </a14:m>
                          <a:r>
                            <a:rPr lang="nb-NO"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(nhãn).</a:t>
                          </a:r>
                        </a:p>
                        <a:p>
                          <a:pPr marL="0" marR="0" lvl="0" indent="0" algn="just" defTabSz="1828800" rtl="0" eaLnBrk="1" fontAlgn="auto" latinLnBrk="0" hangingPunct="1">
                            <a:lnSpc>
                              <a:spcPct val="100000"/>
                            </a:lnSpc>
                            <a:spcBef>
                              <a:spcPts val="0"/>
                            </a:spcBef>
                            <a:spcAft>
                              <a:spcPts val="0"/>
                            </a:spcAft>
                            <a:buClrTx/>
                            <a:buSzTx/>
                            <a:buFontTx/>
                            <a:buNone/>
                            <a:tabLst/>
                            <a:defRPr/>
                          </a:pPr>
                          <a:r>
                            <a:rPr lang="nb-NO" sz="4400" b="1" kern="1200" dirty="0">
                              <a:solidFill>
                                <a:srgbClr val="0000FF"/>
                              </a:solidFill>
                              <a:effectLst/>
                              <a:latin typeface="Tahoma" panose="020B0604030504040204" pitchFamily="34" charset="0"/>
                              <a:ea typeface="Tahoma" panose="020B0604030504040204" pitchFamily="34" charset="0"/>
                              <a:cs typeface="Tahoma" panose="020B0604030504040204" pitchFamily="34" charset="0"/>
                            </a:rPr>
                            <a:t>Bài 2: </a:t>
                          </a:r>
                          <a:endParaRPr lang="nb-NO"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r>
                            <a:rPr lang="nb-NO"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Để mua được vé tàu, người đó phải thực hiện hai công đoạn</a:t>
                          </a:r>
                        </a:p>
                        <a:p>
                          <a:pPr algn="just"/>
                          <a:endPar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endPar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endPar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3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cách</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chọn</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chuyến</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tàu</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với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mỗi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chuyến</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tàu</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2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cách</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chọn</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loại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vé</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ngồi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Áp</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dụng</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quy</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tắc</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nhân</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ta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cách</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chọn</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loại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vé</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kern="1200">
                                  <a:solidFill>
                                    <a:schemeClr val="tx1"/>
                                  </a:solidFill>
                                  <a:effectLst/>
                                  <a:latin typeface="Cambria Math" panose="02040503050406030204" pitchFamily="18" charset="0"/>
                                  <a:ea typeface="+mn-ea"/>
                                  <a:cs typeface="+mn-cs"/>
                                </a:rPr>
                                <m:t>3.2=6</m:t>
                              </m:r>
                            </m:oMath>
                          </a14:m>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nb-NO"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(cách).</a:t>
                          </a:r>
                          <a:endPar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Chú</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ý: Ta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cũng</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thể</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dùng</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quy</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tắc</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cộng</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Người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mua</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vé</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thể</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lựa</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chọn</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một</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trong</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ba</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trường</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hợp</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SE5, SE7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hoặc</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SE35.</a:t>
                          </a:r>
                        </a:p>
                        <a:p>
                          <a:pPr algn="just"/>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Nếu</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lựa</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chọn</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SE5,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hai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loại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vé</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loại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vé</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SE5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ngồi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cứng</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và</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SE5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ngồi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mềm</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Tương</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tự</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cho</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trường</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hợp</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SE7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và</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trường</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hợp</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SE35.</a:t>
                          </a:r>
                        </a:p>
                        <a:p>
                          <a:endPar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a:solidFill>
                          <a:schemeClr val="accent6">
                            <a:lumMod val="40000"/>
                            <a:lumOff val="60000"/>
                          </a:schemeClr>
                        </a:solidFill>
                      </a:tcPr>
                    </a:tc>
                    <a:extLst>
                      <a:ext uri="{0D108BD9-81ED-4DB2-BD59-A6C34878D82A}">
                        <a16:rowId xmlns:a16="http://schemas.microsoft.com/office/drawing/2014/main" val="1581287189"/>
                      </a:ext>
                    </a:extLst>
                  </a:tr>
                </a:tbl>
              </a:graphicData>
            </a:graphic>
          </p:graphicFrame>
        </mc:Choice>
        <mc:Fallback xmlns="">
          <p:graphicFrame>
            <p:nvGraphicFramePr>
              <p:cNvPr id="23" name="Table 22">
                <a:extLst>
                  <a:ext uri="{FF2B5EF4-FFF2-40B4-BE49-F238E27FC236}">
                    <a16:creationId xmlns:a16="http://schemas.microsoft.com/office/drawing/2014/main" id="{50CEE1A1-75D0-461B-AF7C-3F18CDA37CEC}"/>
                  </a:ext>
                </a:extLst>
              </p:cNvPr>
              <p:cNvGraphicFramePr>
                <a:graphicFrameLocks noGrp="1"/>
              </p:cNvGraphicFramePr>
              <p:nvPr>
                <p:extLst>
                  <p:ext uri="{D42A27DB-BD31-4B8C-83A1-F6EECF244321}">
                    <p14:modId xmlns:p14="http://schemas.microsoft.com/office/powerpoint/2010/main" val="1486982870"/>
                  </p:ext>
                </p:extLst>
              </p:nvPr>
            </p:nvGraphicFramePr>
            <p:xfrm>
              <a:off x="386840" y="2056994"/>
              <a:ext cx="23418337" cy="11566377"/>
            </p:xfrm>
            <a:graphic>
              <a:graphicData uri="http://schemas.openxmlformats.org/drawingml/2006/table">
                <a:tbl>
                  <a:tblPr firstRow="1" bandRow="1">
                    <a:tableStyleId>{5C22544A-7EE6-4342-B048-85BDC9FD1C3A}</a:tableStyleId>
                  </a:tblPr>
                  <a:tblGrid>
                    <a:gridCol w="23418337">
                      <a:extLst>
                        <a:ext uri="{9D8B030D-6E8A-4147-A177-3AD203B41FA5}">
                          <a16:colId xmlns:a16="http://schemas.microsoft.com/office/drawing/2014/main" val="442423946"/>
                        </a:ext>
                      </a:extLst>
                    </a:gridCol>
                  </a:tblGrid>
                  <a:tr h="11566377">
                    <a:tc>
                      <a:txBody>
                        <a:bodyPr/>
                        <a:lstStyle/>
                        <a:p>
                          <a:endParaRPr lang="en-US"/>
                        </a:p>
                      </a:txBody>
                      <a:tcPr>
                        <a:blipFill>
                          <a:blip r:embed="rId3"/>
                          <a:stretch>
                            <a:fillRect l="-26" t="-1054" r="-104" b="-211"/>
                          </a:stretch>
                        </a:blipFill>
                      </a:tcPr>
                    </a:tc>
                    <a:extLst>
                      <a:ext uri="{0D108BD9-81ED-4DB2-BD59-A6C34878D82A}">
                        <a16:rowId xmlns:a16="http://schemas.microsoft.com/office/drawing/2014/main" val="1581287189"/>
                      </a:ext>
                    </a:extLst>
                  </a:tr>
                </a:tbl>
              </a:graphicData>
            </a:graphic>
          </p:graphicFrame>
        </mc:Fallback>
      </mc:AlternateContent>
      <p:pic>
        <p:nvPicPr>
          <p:cNvPr id="7" name="Picture 6">
            <a:extLst>
              <a:ext uri="{FF2B5EF4-FFF2-40B4-BE49-F238E27FC236}">
                <a16:creationId xmlns:a16="http://schemas.microsoft.com/office/drawing/2014/main" id="{FA0AE481-679C-415F-96E2-2501EAD55D13}"/>
              </a:ext>
            </a:extLst>
          </p:cNvPr>
          <p:cNvPicPr>
            <a:picLocks noChangeAspect="1"/>
          </p:cNvPicPr>
          <p:nvPr/>
        </p:nvPicPr>
        <p:blipFill>
          <a:blip r:embed="rId4"/>
          <a:stretch>
            <a:fillRect/>
          </a:stretch>
        </p:blipFill>
        <p:spPr>
          <a:xfrm>
            <a:off x="7357677" y="6892413"/>
            <a:ext cx="9634923" cy="1413387"/>
          </a:xfrm>
          <a:prstGeom prst="rect">
            <a:avLst/>
          </a:prstGeom>
        </p:spPr>
      </p:pic>
    </p:spTree>
    <p:extLst>
      <p:ext uri="{BB962C8B-B14F-4D97-AF65-F5344CB8AC3E}">
        <p14:creationId xmlns:p14="http://schemas.microsoft.com/office/powerpoint/2010/main" val="8709671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687388"/>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graphicFrame>
            <p:nvGraphicFramePr>
              <p:cNvPr id="23" name="Table 22">
                <a:extLst>
                  <a:ext uri="{FF2B5EF4-FFF2-40B4-BE49-F238E27FC236}">
                    <a16:creationId xmlns:a16="http://schemas.microsoft.com/office/drawing/2014/main" id="{50CEE1A1-75D0-461B-AF7C-3F18CDA37CEC}"/>
                  </a:ext>
                </a:extLst>
              </p:cNvPr>
              <p:cNvGraphicFramePr>
                <a:graphicFrameLocks noGrp="1"/>
              </p:cNvGraphicFramePr>
              <p:nvPr>
                <p:extLst>
                  <p:ext uri="{D42A27DB-BD31-4B8C-83A1-F6EECF244321}">
                    <p14:modId xmlns:p14="http://schemas.microsoft.com/office/powerpoint/2010/main" val="1926748809"/>
                  </p:ext>
                </p:extLst>
              </p:nvPr>
            </p:nvGraphicFramePr>
            <p:xfrm>
              <a:off x="386840" y="2056994"/>
              <a:ext cx="23418337" cy="11566377"/>
            </p:xfrm>
            <a:graphic>
              <a:graphicData uri="http://schemas.openxmlformats.org/drawingml/2006/table">
                <a:tbl>
                  <a:tblPr firstRow="1" bandRow="1">
                    <a:tableStyleId>{5C22544A-7EE6-4342-B048-85BDC9FD1C3A}</a:tableStyleId>
                  </a:tblPr>
                  <a:tblGrid>
                    <a:gridCol w="23418337">
                      <a:extLst>
                        <a:ext uri="{9D8B030D-6E8A-4147-A177-3AD203B41FA5}">
                          <a16:colId xmlns:a16="http://schemas.microsoft.com/office/drawing/2014/main" val="442423946"/>
                        </a:ext>
                      </a:extLst>
                    </a:gridCol>
                  </a:tblGrid>
                  <a:tr h="11566377">
                    <a:tc>
                      <a:txBody>
                        <a:bodyPr/>
                        <a:lstStyle/>
                        <a:p>
                          <a:pPr algn="just"/>
                          <a:r>
                            <a:rPr lang="nb-NO"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Để mua được vé tàu, người đó phải thực hiện hai công đoạn</a:t>
                          </a:r>
                        </a:p>
                        <a:p>
                          <a:pPr algn="just"/>
                          <a:endPar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endPar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endPar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Mỗi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trường</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hợp</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hai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loại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vé</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Tổng</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cộng</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kern="1200">
                                  <a:solidFill>
                                    <a:schemeClr val="tx1"/>
                                  </a:solidFill>
                                  <a:effectLst/>
                                  <a:latin typeface="Cambria Math" panose="02040503050406030204" pitchFamily="18" charset="0"/>
                                  <a:ea typeface="+mn-ea"/>
                                  <a:cs typeface="+mn-cs"/>
                                </a:rPr>
                                <m:t>2+2+2=6</m:t>
                              </m:r>
                            </m:oMath>
                          </a14:m>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cách</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chọn</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loại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vé</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r>
                            <a:rPr lang="nb-NO" sz="4400" b="1" kern="1200" dirty="0">
                              <a:solidFill>
                                <a:srgbClr val="3333FF"/>
                              </a:solidFill>
                              <a:effectLst/>
                              <a:latin typeface="Tahoma" panose="020B0604030504040204" pitchFamily="34" charset="0"/>
                              <a:ea typeface="Tahoma" panose="020B0604030504040204" pitchFamily="34" charset="0"/>
                              <a:cs typeface="Tahoma" panose="020B0604030504040204" pitchFamily="34" charset="0"/>
                            </a:rPr>
                            <a:t>Bài 3: </a:t>
                          </a:r>
                          <a:endParaRPr lang="en-US" sz="4400" b="1" kern="1200" dirty="0">
                            <a:solidFill>
                              <a:srgbClr val="3333FF"/>
                            </a:solidFill>
                            <a:effectLst/>
                            <a:latin typeface="Tahoma" panose="020B0604030504040204" pitchFamily="34" charset="0"/>
                            <a:ea typeface="Tahoma" panose="020B0604030504040204" pitchFamily="34" charset="0"/>
                            <a:cs typeface="Tahoma" panose="020B0604030504040204" pitchFamily="34" charset="0"/>
                          </a:endParaRPr>
                        </a:p>
                        <a:p>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Ở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mỗi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bảng</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4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đội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mỗi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đội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sẽ</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phải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đấu</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với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3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đội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còn</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lại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Cứ</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hai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đội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đấu</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với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nhau</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một</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trận</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nên</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trận</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đấu</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ở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mỗi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bảng</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4400" b="1" i="1" kern="1200">
                                      <a:solidFill>
                                        <a:schemeClr val="tx1"/>
                                      </a:solidFill>
                                      <a:effectLst/>
                                      <a:latin typeface="Cambria Math" panose="02040503050406030204" pitchFamily="18" charset="0"/>
                                      <a:ea typeface="+mn-ea"/>
                                      <a:cs typeface="+mn-cs"/>
                                    </a:rPr>
                                  </m:ctrlPr>
                                </m:fPr>
                                <m:num>
                                  <m:r>
                                    <a:rPr lang="en-US" sz="4400" b="1" i="1" kern="1200">
                                      <a:solidFill>
                                        <a:schemeClr val="tx1"/>
                                      </a:solidFill>
                                      <a:effectLst/>
                                      <a:latin typeface="Cambria Math" panose="02040503050406030204" pitchFamily="18" charset="0"/>
                                      <a:ea typeface="+mn-ea"/>
                                      <a:cs typeface="+mn-cs"/>
                                    </a:rPr>
                                    <m:t>4.3</m:t>
                                  </m:r>
                                </m:num>
                                <m:den>
                                  <m:r>
                                    <a:rPr lang="en-US" sz="4400" b="1" i="1" kern="1200">
                                      <a:solidFill>
                                        <a:schemeClr val="tx1"/>
                                      </a:solidFill>
                                      <a:effectLst/>
                                      <a:latin typeface="Cambria Math" panose="02040503050406030204" pitchFamily="18" charset="0"/>
                                      <a:ea typeface="+mn-ea"/>
                                      <a:cs typeface="+mn-cs"/>
                                    </a:rPr>
                                    <m:t>2</m:t>
                                  </m:r>
                                </m:den>
                              </m:f>
                              <m:r>
                                <a:rPr lang="en-US" sz="4400" b="1" i="1" kern="1200">
                                  <a:solidFill>
                                    <a:schemeClr val="tx1"/>
                                  </a:solidFill>
                                  <a:effectLst/>
                                  <a:latin typeface="Cambria Math" panose="02040503050406030204" pitchFamily="18" charset="0"/>
                                  <a:ea typeface="+mn-ea"/>
                                  <a:cs typeface="+mn-cs"/>
                                </a:rPr>
                                <m:t>=6</m:t>
                              </m:r>
                            </m:oMath>
                          </a14:m>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trận</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trận</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đấu</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ở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vòng</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bảng</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kern="1200">
                                  <a:solidFill>
                                    <a:schemeClr val="tx1"/>
                                  </a:solidFill>
                                  <a:effectLst/>
                                  <a:latin typeface="Cambria Math" panose="02040503050406030204" pitchFamily="18" charset="0"/>
                                  <a:ea typeface="+mn-ea"/>
                                  <a:cs typeface="+mn-cs"/>
                                </a:rPr>
                                <m:t>6.8=48</m:t>
                              </m:r>
                            </m:oMath>
                          </a14:m>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trận</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endPar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a:solidFill>
                          <a:schemeClr val="accent6">
                            <a:lumMod val="40000"/>
                            <a:lumOff val="60000"/>
                          </a:schemeClr>
                        </a:solidFill>
                      </a:tcPr>
                    </a:tc>
                    <a:extLst>
                      <a:ext uri="{0D108BD9-81ED-4DB2-BD59-A6C34878D82A}">
                        <a16:rowId xmlns:a16="http://schemas.microsoft.com/office/drawing/2014/main" val="1581287189"/>
                      </a:ext>
                    </a:extLst>
                  </a:tr>
                </a:tbl>
              </a:graphicData>
            </a:graphic>
          </p:graphicFrame>
        </mc:Choice>
        <mc:Fallback xmlns="">
          <p:graphicFrame>
            <p:nvGraphicFramePr>
              <p:cNvPr id="23" name="Table 22">
                <a:extLst>
                  <a:ext uri="{FF2B5EF4-FFF2-40B4-BE49-F238E27FC236}">
                    <a16:creationId xmlns:a16="http://schemas.microsoft.com/office/drawing/2014/main" id="{50CEE1A1-75D0-461B-AF7C-3F18CDA37CEC}"/>
                  </a:ext>
                </a:extLst>
              </p:cNvPr>
              <p:cNvGraphicFramePr>
                <a:graphicFrameLocks noGrp="1"/>
              </p:cNvGraphicFramePr>
              <p:nvPr>
                <p:extLst>
                  <p:ext uri="{D42A27DB-BD31-4B8C-83A1-F6EECF244321}">
                    <p14:modId xmlns:p14="http://schemas.microsoft.com/office/powerpoint/2010/main" val="1926748809"/>
                  </p:ext>
                </p:extLst>
              </p:nvPr>
            </p:nvGraphicFramePr>
            <p:xfrm>
              <a:off x="386840" y="2056994"/>
              <a:ext cx="23418337" cy="11566377"/>
            </p:xfrm>
            <a:graphic>
              <a:graphicData uri="http://schemas.openxmlformats.org/drawingml/2006/table">
                <a:tbl>
                  <a:tblPr firstRow="1" bandRow="1">
                    <a:tableStyleId>{5C22544A-7EE6-4342-B048-85BDC9FD1C3A}</a:tableStyleId>
                  </a:tblPr>
                  <a:tblGrid>
                    <a:gridCol w="23418337">
                      <a:extLst>
                        <a:ext uri="{9D8B030D-6E8A-4147-A177-3AD203B41FA5}">
                          <a16:colId xmlns:a16="http://schemas.microsoft.com/office/drawing/2014/main" val="442423946"/>
                        </a:ext>
                      </a:extLst>
                    </a:gridCol>
                  </a:tblGrid>
                  <a:tr h="11566377">
                    <a:tc>
                      <a:txBody>
                        <a:bodyPr/>
                        <a:lstStyle/>
                        <a:p>
                          <a:endParaRPr lang="en-US"/>
                        </a:p>
                      </a:txBody>
                      <a:tcPr>
                        <a:blipFill>
                          <a:blip r:embed="rId3"/>
                          <a:stretch>
                            <a:fillRect l="-26" t="-1054" r="-104" b="-211"/>
                          </a:stretch>
                        </a:blipFill>
                      </a:tcPr>
                    </a:tc>
                    <a:extLst>
                      <a:ext uri="{0D108BD9-81ED-4DB2-BD59-A6C34878D82A}">
                        <a16:rowId xmlns:a16="http://schemas.microsoft.com/office/drawing/2014/main" val="1581287189"/>
                      </a:ext>
                    </a:extLst>
                  </a:tr>
                </a:tbl>
              </a:graphicData>
            </a:graphic>
          </p:graphicFrame>
        </mc:Fallback>
      </mc:AlternateContent>
      <p:pic>
        <p:nvPicPr>
          <p:cNvPr id="6" name="Picture 5">
            <a:extLst>
              <a:ext uri="{FF2B5EF4-FFF2-40B4-BE49-F238E27FC236}">
                <a16:creationId xmlns:a16="http://schemas.microsoft.com/office/drawing/2014/main" id="{28C7888E-2BF4-4BAD-A178-FD4A4CCCF70C}"/>
              </a:ext>
            </a:extLst>
          </p:cNvPr>
          <p:cNvPicPr>
            <a:picLocks noChangeAspect="1"/>
          </p:cNvPicPr>
          <p:nvPr/>
        </p:nvPicPr>
        <p:blipFill>
          <a:blip r:embed="rId4"/>
          <a:stretch>
            <a:fillRect/>
          </a:stretch>
        </p:blipFill>
        <p:spPr>
          <a:xfrm>
            <a:off x="8686800" y="3809999"/>
            <a:ext cx="4465320" cy="4040051"/>
          </a:xfrm>
          <a:prstGeom prst="rect">
            <a:avLst/>
          </a:prstGeom>
        </p:spPr>
      </p:pic>
    </p:spTree>
    <p:extLst>
      <p:ext uri="{BB962C8B-B14F-4D97-AF65-F5344CB8AC3E}">
        <p14:creationId xmlns:p14="http://schemas.microsoft.com/office/powerpoint/2010/main" val="15565295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687388"/>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mc:AlternateContent xmlns:mc="http://schemas.openxmlformats.org/markup-compatibility/2006">
        <mc:Choice xmlns:a14="http://schemas.microsoft.com/office/drawing/2010/main" Requires="a14">
          <p:graphicFrame>
            <p:nvGraphicFramePr>
              <p:cNvPr id="23" name="Table 22">
                <a:extLst>
                  <a:ext uri="{FF2B5EF4-FFF2-40B4-BE49-F238E27FC236}">
                    <a16:creationId xmlns:a16="http://schemas.microsoft.com/office/drawing/2014/main" id="{50CEE1A1-75D0-461B-AF7C-3F18CDA37CEC}"/>
                  </a:ext>
                </a:extLst>
              </p:cNvPr>
              <p:cNvGraphicFramePr>
                <a:graphicFrameLocks noGrp="1"/>
              </p:cNvGraphicFramePr>
              <p:nvPr>
                <p:extLst>
                  <p:ext uri="{D42A27DB-BD31-4B8C-83A1-F6EECF244321}">
                    <p14:modId xmlns:p14="http://schemas.microsoft.com/office/powerpoint/2010/main" val="4128495769"/>
                  </p:ext>
                </p:extLst>
              </p:nvPr>
            </p:nvGraphicFramePr>
            <p:xfrm>
              <a:off x="386840" y="2056994"/>
              <a:ext cx="23418337" cy="11566377"/>
            </p:xfrm>
            <a:graphic>
              <a:graphicData uri="http://schemas.openxmlformats.org/drawingml/2006/table">
                <a:tbl>
                  <a:tblPr firstRow="1" bandRow="1">
                    <a:tableStyleId>{5C22544A-7EE6-4342-B048-85BDC9FD1C3A}</a:tableStyleId>
                  </a:tblPr>
                  <a:tblGrid>
                    <a:gridCol w="23418337">
                      <a:extLst>
                        <a:ext uri="{9D8B030D-6E8A-4147-A177-3AD203B41FA5}">
                          <a16:colId xmlns:a16="http://schemas.microsoft.com/office/drawing/2014/main" val="442423946"/>
                        </a:ext>
                      </a:extLst>
                    </a:gridCol>
                  </a:tblGrid>
                  <a:tr h="11566377">
                    <a:tc>
                      <a:txBody>
                        <a:bodyPr/>
                        <a:lstStyle/>
                        <a:p>
                          <a:pPr algn="ctr"/>
                          <a:r>
                            <a:rPr lang="en-US" sz="43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PHỤ LỤC</a:t>
                          </a:r>
                        </a:p>
                        <a:p>
                          <a:pPr algn="just"/>
                          <a:r>
                            <a:rPr lang="en-US" sz="43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I. KIẾN THỨC CẦN GHI NHỚ:</a:t>
                          </a:r>
                        </a:p>
                        <a:p>
                          <a:pPr algn="just"/>
                          <a:r>
                            <a:rPr lang="en-US" sz="43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Quy</a:t>
                          </a:r>
                          <a:r>
                            <a:rPr lang="en-US" sz="43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tắc</a:t>
                          </a:r>
                          <a:r>
                            <a:rPr lang="en-US" sz="43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đếm</a:t>
                          </a:r>
                          <a:r>
                            <a:rPr lang="en-US" sz="43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cơ</a:t>
                          </a:r>
                          <a:r>
                            <a:rPr lang="en-US" sz="43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bản</a:t>
                          </a:r>
                          <a:endParaRPr lang="en-US" sz="43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algn="just"/>
                          <a:r>
                            <a:rPr lang="en-US" sz="43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Quy</a:t>
                          </a:r>
                          <a:r>
                            <a:rPr lang="en-US" sz="43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tắc</a:t>
                          </a:r>
                          <a:r>
                            <a:rPr lang="en-US" sz="43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cộng</a:t>
                          </a:r>
                          <a:r>
                            <a:rPr lang="en-US" sz="43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a:t>
                          </a:r>
                          <a:r>
                            <a:rPr lang="en-US" sz="4300" b="1" kern="1200" dirty="0">
                              <a:solidFill>
                                <a:srgbClr val="3333FF"/>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Một</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công</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việc</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được</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hoàn</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thành</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bởi</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một</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trong</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hai</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hành</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động</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Nếu</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hành</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động</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này</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300" b="1" i="1" kern="1200">
                                  <a:solidFill>
                                    <a:schemeClr val="tx1"/>
                                  </a:solidFill>
                                  <a:effectLst/>
                                  <a:latin typeface="Cambria Math" panose="02040503050406030204" pitchFamily="18" charset="0"/>
                                  <a:ea typeface="+mn-ea"/>
                                  <a:cs typeface="+mn-cs"/>
                                </a:rPr>
                                <m:t>𝑚</m:t>
                              </m:r>
                            </m:oMath>
                          </a14:m>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cách</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thực</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hiện</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hành</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động</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kia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300" b="1" i="1" kern="1200">
                                  <a:solidFill>
                                    <a:schemeClr val="tx1"/>
                                  </a:solidFill>
                                  <a:effectLst/>
                                  <a:latin typeface="Cambria Math" panose="02040503050406030204" pitchFamily="18" charset="0"/>
                                  <a:ea typeface="+mn-ea"/>
                                  <a:cs typeface="+mn-cs"/>
                                </a:rPr>
                                <m:t>𝑛</m:t>
                              </m:r>
                            </m:oMath>
                          </a14:m>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cách</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thực</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hiện</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không</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trùng</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với</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bất</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kì</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cách</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nào</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của</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hành</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động</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thứ</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nhất</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thì</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công</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việc</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đó</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300" b="1" i="1" kern="1200">
                                  <a:solidFill>
                                    <a:schemeClr val="tx1"/>
                                  </a:solidFill>
                                  <a:effectLst/>
                                  <a:latin typeface="Cambria Math" panose="02040503050406030204" pitchFamily="18" charset="0"/>
                                  <a:ea typeface="+mn-ea"/>
                                  <a:cs typeface="+mn-cs"/>
                                </a:rPr>
                                <m:t>𝑚</m:t>
                              </m:r>
                              <m:r>
                                <a:rPr lang="en-US" sz="4300" b="1" i="1" kern="1200">
                                  <a:solidFill>
                                    <a:schemeClr val="tx1"/>
                                  </a:solidFill>
                                  <a:effectLst/>
                                  <a:latin typeface="Cambria Math" panose="02040503050406030204" pitchFamily="18" charset="0"/>
                                  <a:ea typeface="+mn-ea"/>
                                  <a:cs typeface="+mn-cs"/>
                                </a:rPr>
                                <m:t>+</m:t>
                              </m:r>
                              <m:r>
                                <a:rPr lang="en-US" sz="4300" b="1" i="1" kern="1200">
                                  <a:solidFill>
                                    <a:schemeClr val="tx1"/>
                                  </a:solidFill>
                                  <a:effectLst/>
                                  <a:latin typeface="Cambria Math" panose="02040503050406030204" pitchFamily="18" charset="0"/>
                                  <a:ea typeface="+mn-ea"/>
                                  <a:cs typeface="+mn-cs"/>
                                </a:rPr>
                                <m:t>𝑛</m:t>
                              </m:r>
                            </m:oMath>
                          </a14:m>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cách</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thực</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hiện</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pPr algn="just"/>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Nếu</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300" b="1" i="1" kern="1200">
                                  <a:solidFill>
                                    <a:schemeClr val="tx1"/>
                                  </a:solidFill>
                                  <a:effectLst/>
                                  <a:latin typeface="Cambria Math" panose="02040503050406030204" pitchFamily="18" charset="0"/>
                                  <a:ea typeface="+mn-ea"/>
                                  <a:cs typeface="+mn-cs"/>
                                </a:rPr>
                                <m:t>𝐴</m:t>
                              </m:r>
                            </m:oMath>
                          </a14:m>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và</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300" b="1" i="1" kern="1200">
                                  <a:solidFill>
                                    <a:schemeClr val="tx1"/>
                                  </a:solidFill>
                                  <a:effectLst/>
                                  <a:latin typeface="Cambria Math" panose="02040503050406030204" pitchFamily="18" charset="0"/>
                                  <a:ea typeface="+mn-ea"/>
                                  <a:cs typeface="+mn-cs"/>
                                </a:rPr>
                                <m:t>𝐵</m:t>
                              </m:r>
                            </m:oMath>
                          </a14:m>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các</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tập</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hợp</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hữu</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hạn</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và</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không</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giao</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nhau</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thì</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300" b="1" i="1" kern="1200">
                                  <a:solidFill>
                                    <a:schemeClr val="tx1"/>
                                  </a:solidFill>
                                  <a:effectLst/>
                                  <a:latin typeface="Cambria Math" panose="02040503050406030204" pitchFamily="18" charset="0"/>
                                  <a:ea typeface="+mn-ea"/>
                                  <a:cs typeface="+mn-cs"/>
                                </a:rPr>
                                <m:t>𝑛</m:t>
                              </m:r>
                              <m:d>
                                <m:dPr>
                                  <m:ctrlPr>
                                    <a:rPr lang="en-US" sz="4300" b="1" i="1" kern="1200">
                                      <a:solidFill>
                                        <a:schemeClr val="tx1"/>
                                      </a:solidFill>
                                      <a:effectLst/>
                                      <a:latin typeface="Cambria Math" panose="02040503050406030204" pitchFamily="18" charset="0"/>
                                      <a:ea typeface="+mn-ea"/>
                                      <a:cs typeface="+mn-cs"/>
                                    </a:rPr>
                                  </m:ctrlPr>
                                </m:dPr>
                                <m:e>
                                  <m:r>
                                    <a:rPr lang="en-US" sz="4300" b="1" i="1" kern="1200">
                                      <a:solidFill>
                                        <a:schemeClr val="tx1"/>
                                      </a:solidFill>
                                      <a:effectLst/>
                                      <a:latin typeface="Cambria Math" panose="02040503050406030204" pitchFamily="18" charset="0"/>
                                      <a:ea typeface="+mn-ea"/>
                                      <a:cs typeface="+mn-cs"/>
                                    </a:rPr>
                                    <m:t>𝐴</m:t>
                                  </m:r>
                                  <m:r>
                                    <a:rPr lang="en-US" sz="4300" b="1" i="1" kern="1200">
                                      <a:solidFill>
                                        <a:schemeClr val="tx1"/>
                                      </a:solidFill>
                                      <a:effectLst/>
                                      <a:latin typeface="Cambria Math" panose="02040503050406030204" pitchFamily="18" charset="0"/>
                                      <a:ea typeface="+mn-ea"/>
                                      <a:cs typeface="+mn-cs"/>
                                    </a:rPr>
                                    <m:t>∪</m:t>
                                  </m:r>
                                  <m:r>
                                    <a:rPr lang="en-US" sz="4300" b="1" i="1" kern="1200">
                                      <a:solidFill>
                                        <a:schemeClr val="tx1"/>
                                      </a:solidFill>
                                      <a:effectLst/>
                                      <a:latin typeface="Cambria Math" panose="02040503050406030204" pitchFamily="18" charset="0"/>
                                      <a:ea typeface="+mn-ea"/>
                                      <a:cs typeface="+mn-cs"/>
                                    </a:rPr>
                                    <m:t>𝐵</m:t>
                                  </m:r>
                                </m:e>
                              </m:d>
                              <m:r>
                                <a:rPr lang="en-US" sz="4300" b="1" i="1" kern="1200">
                                  <a:solidFill>
                                    <a:schemeClr val="tx1"/>
                                  </a:solidFill>
                                  <a:effectLst/>
                                  <a:latin typeface="Cambria Math" panose="02040503050406030204" pitchFamily="18" charset="0"/>
                                  <a:ea typeface="+mn-ea"/>
                                  <a:cs typeface="+mn-cs"/>
                                </a:rPr>
                                <m:t>=</m:t>
                              </m:r>
                              <m:r>
                                <a:rPr lang="en-US" sz="4300" b="1" i="1" kern="1200">
                                  <a:solidFill>
                                    <a:schemeClr val="tx1"/>
                                  </a:solidFill>
                                  <a:effectLst/>
                                  <a:latin typeface="Cambria Math" panose="02040503050406030204" pitchFamily="18" charset="0"/>
                                  <a:ea typeface="+mn-ea"/>
                                  <a:cs typeface="+mn-cs"/>
                                </a:rPr>
                                <m:t>𝑛</m:t>
                              </m:r>
                              <m:d>
                                <m:dPr>
                                  <m:ctrlPr>
                                    <a:rPr lang="en-US" sz="4300" b="1" i="1" kern="1200">
                                      <a:solidFill>
                                        <a:schemeClr val="tx1"/>
                                      </a:solidFill>
                                      <a:effectLst/>
                                      <a:latin typeface="Cambria Math" panose="02040503050406030204" pitchFamily="18" charset="0"/>
                                      <a:ea typeface="+mn-ea"/>
                                      <a:cs typeface="+mn-cs"/>
                                    </a:rPr>
                                  </m:ctrlPr>
                                </m:dPr>
                                <m:e>
                                  <m:r>
                                    <a:rPr lang="en-US" sz="4300" b="1" i="1" kern="1200">
                                      <a:solidFill>
                                        <a:schemeClr val="tx1"/>
                                      </a:solidFill>
                                      <a:effectLst/>
                                      <a:latin typeface="Cambria Math" panose="02040503050406030204" pitchFamily="18" charset="0"/>
                                      <a:ea typeface="+mn-ea"/>
                                      <a:cs typeface="+mn-cs"/>
                                    </a:rPr>
                                    <m:t>𝐴</m:t>
                                  </m:r>
                                </m:e>
                              </m:d>
                              <m:r>
                                <a:rPr lang="en-US" sz="4300" b="1" i="1" kern="1200">
                                  <a:solidFill>
                                    <a:schemeClr val="tx1"/>
                                  </a:solidFill>
                                  <a:effectLst/>
                                  <a:latin typeface="Cambria Math" panose="02040503050406030204" pitchFamily="18" charset="0"/>
                                  <a:ea typeface="+mn-ea"/>
                                  <a:cs typeface="+mn-cs"/>
                                </a:rPr>
                                <m:t>+</m:t>
                              </m:r>
                              <m:r>
                                <a:rPr lang="en-US" sz="4300" b="1" i="1" kern="1200">
                                  <a:solidFill>
                                    <a:schemeClr val="tx1"/>
                                  </a:solidFill>
                                  <a:effectLst/>
                                  <a:latin typeface="Cambria Math" panose="02040503050406030204" pitchFamily="18" charset="0"/>
                                  <a:ea typeface="+mn-ea"/>
                                  <a:cs typeface="+mn-cs"/>
                                </a:rPr>
                                <m:t>𝑛</m:t>
                              </m:r>
                              <m:d>
                                <m:dPr>
                                  <m:ctrlPr>
                                    <a:rPr lang="en-US" sz="4300" b="1" i="1" kern="1200">
                                      <a:solidFill>
                                        <a:schemeClr val="tx1"/>
                                      </a:solidFill>
                                      <a:effectLst/>
                                      <a:latin typeface="Cambria Math" panose="02040503050406030204" pitchFamily="18" charset="0"/>
                                      <a:ea typeface="+mn-ea"/>
                                      <a:cs typeface="+mn-cs"/>
                                    </a:rPr>
                                  </m:ctrlPr>
                                </m:dPr>
                                <m:e>
                                  <m:r>
                                    <a:rPr lang="en-US" sz="4300" b="1" i="1" kern="1200">
                                      <a:solidFill>
                                        <a:schemeClr val="tx1"/>
                                      </a:solidFill>
                                      <a:effectLst/>
                                      <a:latin typeface="Cambria Math" panose="02040503050406030204" pitchFamily="18" charset="0"/>
                                      <a:ea typeface="+mn-ea"/>
                                      <a:cs typeface="+mn-cs"/>
                                    </a:rPr>
                                    <m:t>𝐵</m:t>
                                  </m:r>
                                </m:e>
                              </m:d>
                            </m:oMath>
                          </a14:m>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pPr algn="just"/>
                          <a:r>
                            <a:rPr lang="en-US" sz="43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Quy</a:t>
                          </a:r>
                          <a:r>
                            <a:rPr lang="en-US" sz="43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tắc</a:t>
                          </a:r>
                          <a:r>
                            <a:rPr lang="en-US" sz="43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nhân</a:t>
                          </a:r>
                          <a:r>
                            <a:rPr lang="en-US" sz="43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Một</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công</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việc</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được</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hoành</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thành</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bởi</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hai</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hành</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động</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liên</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tiếp</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Nếu</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300" b="1" i="1" kern="1200">
                                  <a:solidFill>
                                    <a:schemeClr val="tx1"/>
                                  </a:solidFill>
                                  <a:effectLst/>
                                  <a:latin typeface="Cambria Math" panose="02040503050406030204" pitchFamily="18" charset="0"/>
                                  <a:ea typeface="+mn-ea"/>
                                  <a:cs typeface="+mn-cs"/>
                                </a:rPr>
                                <m:t>𝑚</m:t>
                              </m:r>
                            </m:oMath>
                          </a14:m>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cách</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thực</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hiện</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hành</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động</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thứ</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nhất</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và</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ứng</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với</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mỗi</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cách</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đó</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300" b="1" i="1" kern="1200">
                                  <a:solidFill>
                                    <a:schemeClr val="tx1"/>
                                  </a:solidFill>
                                  <a:effectLst/>
                                  <a:latin typeface="Cambria Math" panose="02040503050406030204" pitchFamily="18" charset="0"/>
                                  <a:ea typeface="+mn-ea"/>
                                  <a:cs typeface="+mn-cs"/>
                                </a:rPr>
                                <m:t>𝑛</m:t>
                              </m:r>
                            </m:oMath>
                          </a14:m>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cách</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thực</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hiện</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hành</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động</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thứ</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hai</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thì</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300" b="1" i="1" kern="1200">
                                  <a:solidFill>
                                    <a:schemeClr val="tx1"/>
                                  </a:solidFill>
                                  <a:effectLst/>
                                  <a:latin typeface="Cambria Math" panose="02040503050406030204" pitchFamily="18" charset="0"/>
                                  <a:ea typeface="+mn-ea"/>
                                  <a:cs typeface="+mn-cs"/>
                                </a:rPr>
                                <m:t>𝑚</m:t>
                              </m:r>
                              <m:r>
                                <a:rPr lang="en-US" sz="4300" b="1" i="1" kern="1200">
                                  <a:solidFill>
                                    <a:schemeClr val="tx1"/>
                                  </a:solidFill>
                                  <a:effectLst/>
                                  <a:latin typeface="Cambria Math" panose="02040503050406030204" pitchFamily="18" charset="0"/>
                                  <a:ea typeface="+mn-ea"/>
                                  <a:cs typeface="+mn-cs"/>
                                </a:rPr>
                                <m:t>.</m:t>
                              </m:r>
                              <m:r>
                                <a:rPr lang="en-US" sz="4300" b="1" i="1" kern="1200">
                                  <a:solidFill>
                                    <a:schemeClr val="tx1"/>
                                  </a:solidFill>
                                  <a:effectLst/>
                                  <a:latin typeface="Cambria Math" panose="02040503050406030204" pitchFamily="18" charset="0"/>
                                  <a:ea typeface="+mn-ea"/>
                                  <a:cs typeface="+mn-cs"/>
                                </a:rPr>
                                <m:t>𝑛</m:t>
                              </m:r>
                            </m:oMath>
                          </a14:m>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cách</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hoàn</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thành</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công</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việc</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pPr algn="just"/>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Dạng</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toán</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tìm</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các</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tạo</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thành</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Gọi</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cần</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tìm</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dạng</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300" b="1" i="1" kern="1200">
                                      <a:solidFill>
                                        <a:schemeClr val="tx1"/>
                                      </a:solidFill>
                                      <a:effectLst/>
                                      <a:latin typeface="Cambria Math" panose="02040503050406030204" pitchFamily="18" charset="0"/>
                                      <a:ea typeface="+mn-ea"/>
                                      <a:cs typeface="+mn-cs"/>
                                    </a:rPr>
                                  </m:ctrlPr>
                                </m:barPr>
                                <m:e>
                                  <m:r>
                                    <a:rPr lang="en-US" sz="4300" b="1" i="1" kern="1200">
                                      <a:solidFill>
                                        <a:schemeClr val="tx1"/>
                                      </a:solidFill>
                                      <a:effectLst/>
                                      <a:latin typeface="Cambria Math" panose="02040503050406030204" pitchFamily="18" charset="0"/>
                                      <a:ea typeface="+mn-ea"/>
                                      <a:cs typeface="+mn-cs"/>
                                    </a:rPr>
                                    <m:t>𝑎𝑏𝑐</m:t>
                                  </m:r>
                                  <m:r>
                                    <a:rPr lang="en-US" sz="4300" b="1" i="1" kern="1200">
                                      <a:solidFill>
                                        <a:schemeClr val="tx1"/>
                                      </a:solidFill>
                                      <a:effectLst/>
                                      <a:latin typeface="Cambria Math" panose="02040503050406030204" pitchFamily="18" charset="0"/>
                                      <a:ea typeface="+mn-ea"/>
                                      <a:cs typeface="+mn-cs"/>
                                    </a:rPr>
                                    <m:t>…</m:t>
                                  </m:r>
                                </m:e>
                              </m:bar>
                            </m:oMath>
                          </a14:m>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tuỳ</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theo</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yêu</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cầu</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bài</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toán</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pPr algn="just"/>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Một</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tự</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nhiên</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lẻ</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khi</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và</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chỉ</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khi</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chữ</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tận</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cùng</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chữ</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lẻ</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pPr algn="just"/>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Một</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tự</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nhiên</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chẵn</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khi</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và</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chỉ</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khi</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chữ</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tận</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cùng</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chữ</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chẵn</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pPr algn="just"/>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Chữ</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ở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hàng</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đầu</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tiên</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phải</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3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khác</a:t>
                          </a:r>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300" b="1" i="1" kern="1200">
                                  <a:solidFill>
                                    <a:schemeClr val="tx1"/>
                                  </a:solidFill>
                                  <a:effectLst/>
                                  <a:latin typeface="Cambria Math" panose="02040503050406030204" pitchFamily="18" charset="0"/>
                                  <a:ea typeface="+mn-ea"/>
                                  <a:cs typeface="+mn-cs"/>
                                </a:rPr>
                                <m:t>𝟎</m:t>
                              </m:r>
                            </m:oMath>
                          </a14:m>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pPr algn="just"/>
                          <a:r>
                            <a:rPr lang="en-US" sz="4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endPar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a:solidFill>
                          <a:schemeClr val="accent4">
                            <a:lumMod val="20000"/>
                            <a:lumOff val="80000"/>
                          </a:schemeClr>
                        </a:solidFill>
                      </a:tcPr>
                    </a:tc>
                    <a:extLst>
                      <a:ext uri="{0D108BD9-81ED-4DB2-BD59-A6C34878D82A}">
                        <a16:rowId xmlns:a16="http://schemas.microsoft.com/office/drawing/2014/main" val="1581287189"/>
                      </a:ext>
                    </a:extLst>
                  </a:tr>
                </a:tbl>
              </a:graphicData>
            </a:graphic>
          </p:graphicFrame>
        </mc:Choice>
        <mc:Fallback>
          <p:graphicFrame>
            <p:nvGraphicFramePr>
              <p:cNvPr id="23" name="Table 22">
                <a:extLst>
                  <a:ext uri="{FF2B5EF4-FFF2-40B4-BE49-F238E27FC236}">
                    <a16:creationId xmlns:a16="http://schemas.microsoft.com/office/drawing/2014/main" id="{50CEE1A1-75D0-461B-AF7C-3F18CDA37CEC}"/>
                  </a:ext>
                </a:extLst>
              </p:cNvPr>
              <p:cNvGraphicFramePr>
                <a:graphicFrameLocks noGrp="1"/>
              </p:cNvGraphicFramePr>
              <p:nvPr>
                <p:extLst>
                  <p:ext uri="{D42A27DB-BD31-4B8C-83A1-F6EECF244321}">
                    <p14:modId xmlns:p14="http://schemas.microsoft.com/office/powerpoint/2010/main" val="4128495769"/>
                  </p:ext>
                </p:extLst>
              </p:nvPr>
            </p:nvGraphicFramePr>
            <p:xfrm>
              <a:off x="386840" y="2056994"/>
              <a:ext cx="23418337" cy="11566377"/>
            </p:xfrm>
            <a:graphic>
              <a:graphicData uri="http://schemas.openxmlformats.org/drawingml/2006/table">
                <a:tbl>
                  <a:tblPr firstRow="1" bandRow="1">
                    <a:tableStyleId>{5C22544A-7EE6-4342-B048-85BDC9FD1C3A}</a:tableStyleId>
                  </a:tblPr>
                  <a:tblGrid>
                    <a:gridCol w="23418337">
                      <a:extLst>
                        <a:ext uri="{9D8B030D-6E8A-4147-A177-3AD203B41FA5}">
                          <a16:colId xmlns:a16="http://schemas.microsoft.com/office/drawing/2014/main" val="442423946"/>
                        </a:ext>
                      </a:extLst>
                    </a:gridCol>
                  </a:tblGrid>
                  <a:tr h="11566377">
                    <a:tc>
                      <a:txBody>
                        <a:bodyPr/>
                        <a:lstStyle/>
                        <a:p>
                          <a:endParaRPr lang="en-US"/>
                        </a:p>
                      </a:txBody>
                      <a:tcPr>
                        <a:blipFill>
                          <a:blip r:embed="rId3"/>
                          <a:stretch>
                            <a:fillRect l="-26" t="-1054" r="-104" b="-211"/>
                          </a:stretch>
                        </a:blipFill>
                      </a:tcPr>
                    </a:tc>
                    <a:extLst>
                      <a:ext uri="{0D108BD9-81ED-4DB2-BD59-A6C34878D82A}">
                        <a16:rowId xmlns:a16="http://schemas.microsoft.com/office/drawing/2014/main" val="1581287189"/>
                      </a:ext>
                    </a:extLst>
                  </a:tr>
                </a:tbl>
              </a:graphicData>
            </a:graphic>
          </p:graphicFrame>
        </mc:Fallback>
      </mc:AlternateContent>
    </p:spTree>
    <p:extLst>
      <p:ext uri="{BB962C8B-B14F-4D97-AF65-F5344CB8AC3E}">
        <p14:creationId xmlns:p14="http://schemas.microsoft.com/office/powerpoint/2010/main" val="41397848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 name="INKNOELEADERBOARD" val="-42375347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6081</TotalTime>
  <Words>1160</Words>
  <PresentationFormat>Custom</PresentationFormat>
  <Paragraphs>118</Paragraphs>
  <Slides>8</Slides>
  <Notes>8</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8</vt:i4>
      </vt:variant>
    </vt:vector>
  </HeadingPairs>
  <TitlesOfParts>
    <vt:vector size="20" baseType="lpstr">
      <vt:lpstr>Yu Gothic UI Semilight</vt:lpstr>
      <vt:lpstr>Arial</vt:lpstr>
      <vt:lpstr>Bahnschrift SemiBold SemiConden</vt:lpstr>
      <vt:lpstr>Calibri</vt:lpstr>
      <vt:lpstr>Calibri Light</vt:lpstr>
      <vt:lpstr>Cambria Math</vt:lpstr>
      <vt:lpstr>Tahoma</vt:lpstr>
      <vt:lpstr>Times New Roman</vt:lpstr>
      <vt:lpstr>Tomaho</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2022-10-02T16:27:06Z</dcterms:modified>
</cp:coreProperties>
</file>