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ivT0hC3NN0W5A15RrNen6VyBCj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26EA8B-7364-475F-8CAB-B0D74D8E71B9}">
  <a:tblStyle styleId="{3A26EA8B-7364-475F-8CAB-B0D74D8E71B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9"/>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9"/>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9"/>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9"/>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 name="Shape 21"/>
        <p:cNvGrpSpPr/>
        <p:nvPr/>
      </p:nvGrpSpPr>
      <p:grpSpPr>
        <a:xfrm>
          <a:off x="0" y="0"/>
          <a:ext cx="0" cy="0"/>
          <a:chOff x="0" y="0"/>
          <a:chExt cx="0" cy="0"/>
        </a:xfrm>
      </p:grpSpPr>
      <p:sp>
        <p:nvSpPr>
          <p:cNvPr id="22" name="Google Shape;22;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0"/>
          <p:cNvSpPr txBox="1"/>
          <p:nvPr>
            <p:ph idx="1" type="body"/>
          </p:nvPr>
        </p:nvSpPr>
        <p:spPr>
          <a:xfrm>
            <a:off x="5183188" y="987426"/>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4" name="Google Shape;24;p4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 name="Google Shape;25;p40"/>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0"/>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0"/>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41"/>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1"/>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1"/>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 name="Shape 32"/>
        <p:cNvGrpSpPr/>
        <p:nvPr/>
      </p:nvGrpSpPr>
      <p:grpSpPr>
        <a:xfrm>
          <a:off x="0" y="0"/>
          <a:ext cx="0" cy="0"/>
          <a:chOff x="0" y="0"/>
          <a:chExt cx="0" cy="0"/>
        </a:xfrm>
      </p:grpSpPr>
      <p:sp>
        <p:nvSpPr>
          <p:cNvPr id="33" name="Google Shape;33;p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 name="Google Shape;35;p42"/>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2"/>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2"/>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43"/>
          <p:cNvSpPr txBox="1"/>
          <p:nvPr>
            <p:ph type="title"/>
          </p:nvPr>
        </p:nvSpPr>
        <p:spPr>
          <a:xfrm>
            <a:off x="831851" y="1709739"/>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3"/>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43"/>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3"/>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3"/>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4"/>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4"/>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4"/>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4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45"/>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45"/>
          <p:cNvSpPr txBox="1"/>
          <p:nvPr>
            <p:ph idx="2" type="body"/>
          </p:nvPr>
        </p:nvSpPr>
        <p:spPr>
          <a:xfrm>
            <a:off x="839789" y="2505076"/>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5"/>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45"/>
          <p:cNvSpPr txBox="1"/>
          <p:nvPr>
            <p:ph idx="4" type="body"/>
          </p:nvPr>
        </p:nvSpPr>
        <p:spPr>
          <a:xfrm>
            <a:off x="6172201" y="2505076"/>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5"/>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5"/>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5"/>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46"/>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6"/>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6"/>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7"/>
          <p:cNvSpPr/>
          <p:nvPr>
            <p:ph idx="2" type="pic"/>
          </p:nvPr>
        </p:nvSpPr>
        <p:spPr>
          <a:xfrm>
            <a:off x="5183188" y="987426"/>
            <a:ext cx="6172200" cy="4873625"/>
          </a:xfrm>
          <a:prstGeom prst="rect">
            <a:avLst/>
          </a:prstGeom>
          <a:noFill/>
          <a:ln>
            <a:noFill/>
          </a:ln>
        </p:spPr>
      </p:sp>
      <p:sp>
        <p:nvSpPr>
          <p:cNvPr id="68" name="Google Shape;68;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7"/>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7"/>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7"/>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 Id="rId4" Type="http://schemas.openxmlformats.org/officeDocument/2006/relationships/image" Target="../media/image35.png"/><Relationship Id="rId5" Type="http://schemas.openxmlformats.org/officeDocument/2006/relationships/image" Target="../media/image42.jpg"/><Relationship Id="rId6" Type="http://schemas.openxmlformats.org/officeDocument/2006/relationships/image" Target="../media/image40.jpg"/><Relationship Id="rId7"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about:blan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43.png"/><Relationship Id="rId5"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5.jpg"/><Relationship Id="rId4" Type="http://schemas.openxmlformats.org/officeDocument/2006/relationships/image" Target="../media/image38.png"/><Relationship Id="rId5" Type="http://schemas.openxmlformats.org/officeDocument/2006/relationships/image" Target="../media/image52.jpg"/><Relationship Id="rId6" Type="http://schemas.openxmlformats.org/officeDocument/2006/relationships/image" Target="../media/image56.jpg"/><Relationship Id="rId7"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1.jpg"/><Relationship Id="rId4" Type="http://schemas.openxmlformats.org/officeDocument/2006/relationships/image" Target="../media/image54.jpg"/><Relationship Id="rId5" Type="http://schemas.openxmlformats.org/officeDocument/2006/relationships/image" Target="../media/image53.jpg"/><Relationship Id="rId6"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5.jpg"/><Relationship Id="rId4" Type="http://schemas.openxmlformats.org/officeDocument/2006/relationships/image" Target="../media/image50.jpg"/><Relationship Id="rId5" Type="http://schemas.openxmlformats.org/officeDocument/2006/relationships/image" Target="../media/image49.jpg"/><Relationship Id="rId6"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6.pn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1.jpg"/><Relationship Id="rId5" Type="http://schemas.openxmlformats.org/officeDocument/2006/relationships/image" Target="../media/image5.jpg"/><Relationship Id="rId6" Type="http://schemas.openxmlformats.org/officeDocument/2006/relationships/image" Target="../media/image21.jpg"/><Relationship Id="rId7" Type="http://schemas.openxmlformats.org/officeDocument/2006/relationships/image" Target="../media/image13.jpg"/><Relationship Id="rId8"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87469" l="0" r="3240" t="0"/>
          <a:stretch/>
        </p:blipFill>
        <p:spPr>
          <a:xfrm>
            <a:off x="290700" y="49911"/>
            <a:ext cx="11901299" cy="1073424"/>
          </a:xfrm>
          <a:prstGeom prst="rect">
            <a:avLst/>
          </a:prstGeom>
          <a:noFill/>
          <a:ln>
            <a:noFill/>
          </a:ln>
        </p:spPr>
      </p:pic>
      <p:sp>
        <p:nvSpPr>
          <p:cNvPr id="90" name="Google Shape;90;p1"/>
          <p:cNvSpPr txBox="1"/>
          <p:nvPr/>
        </p:nvSpPr>
        <p:spPr>
          <a:xfrm>
            <a:off x="8786191" y="3366052"/>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
          <p:cNvSpPr/>
          <p:nvPr/>
        </p:nvSpPr>
        <p:spPr>
          <a:xfrm>
            <a:off x="1582415" y="2258056"/>
            <a:ext cx="3646838" cy="25853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rgbClr val="002060"/>
                </a:solidFill>
                <a:latin typeface="Calibri"/>
                <a:ea typeface="Calibri"/>
                <a:cs typeface="Calibri"/>
                <a:sym typeface="Calibri"/>
              </a:rPr>
              <a:t>GIỚI TH</a:t>
            </a:r>
            <a:r>
              <a:rPr lang="en-US" sz="5400">
                <a:solidFill>
                  <a:srgbClr val="002060"/>
                </a:solidFill>
                <a:latin typeface="Calibri"/>
                <a:ea typeface="Calibri"/>
                <a:cs typeface="Calibri"/>
                <a:sym typeface="Calibri"/>
              </a:rPr>
              <a:t>IỆU</a:t>
            </a:r>
            <a:r>
              <a:rPr b="0" lang="en-US" sz="5400" cap="none">
                <a:solidFill>
                  <a:srgbClr val="002060"/>
                </a:solidFill>
                <a:latin typeface="Calibri"/>
                <a:ea typeface="Calibri"/>
                <a:cs typeface="Calibri"/>
                <a:sym typeface="Calibri"/>
              </a:rPr>
              <a:t> SÁCH</a:t>
            </a:r>
            <a:endParaRPr/>
          </a:p>
        </p:txBody>
      </p:sp>
      <p:pic>
        <p:nvPicPr>
          <p:cNvPr id="92" name="Google Shape;92;p1"/>
          <p:cNvPicPr preferRelativeResize="0"/>
          <p:nvPr/>
        </p:nvPicPr>
        <p:blipFill rotWithShape="1">
          <a:blip r:embed="rId4">
            <a:alphaModFix/>
          </a:blip>
          <a:srcRect b="0" l="0" r="0" t="0"/>
          <a:stretch/>
        </p:blipFill>
        <p:spPr>
          <a:xfrm>
            <a:off x="6002564" y="1180382"/>
            <a:ext cx="4142922" cy="567761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0"/>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BÀI VÍ DỤ </a:t>
            </a:r>
            <a:endParaRPr b="1" sz="3600">
              <a:solidFill>
                <a:schemeClr val="lt1"/>
              </a:solidFill>
              <a:latin typeface="Federo"/>
              <a:ea typeface="Federo"/>
              <a:cs typeface="Federo"/>
              <a:sym typeface="Federo"/>
            </a:endParaRPr>
          </a:p>
        </p:txBody>
      </p:sp>
      <p:pic>
        <p:nvPicPr>
          <p:cNvPr id="196" name="Google Shape;196;p10"/>
          <p:cNvPicPr preferRelativeResize="0"/>
          <p:nvPr/>
        </p:nvPicPr>
        <p:blipFill rotWithShape="1">
          <a:blip r:embed="rId3">
            <a:alphaModFix/>
          </a:blip>
          <a:srcRect b="0" l="0" r="0" t="0"/>
          <a:stretch/>
        </p:blipFill>
        <p:spPr>
          <a:xfrm>
            <a:off x="1858735" y="770211"/>
            <a:ext cx="9016093" cy="60877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1"/>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BÀI VÍ DỤ </a:t>
            </a:r>
            <a:endParaRPr b="1" sz="3600">
              <a:solidFill>
                <a:schemeClr val="lt1"/>
              </a:solidFill>
              <a:latin typeface="Federo"/>
              <a:ea typeface="Federo"/>
              <a:cs typeface="Federo"/>
              <a:sym typeface="Federo"/>
            </a:endParaRPr>
          </a:p>
        </p:txBody>
      </p:sp>
      <p:pic>
        <p:nvPicPr>
          <p:cNvPr id="202" name="Google Shape;202;p11"/>
          <p:cNvPicPr preferRelativeResize="0"/>
          <p:nvPr/>
        </p:nvPicPr>
        <p:blipFill rotWithShape="1">
          <a:blip r:embed="rId3">
            <a:alphaModFix/>
          </a:blip>
          <a:srcRect b="0" l="0" r="0" t="0"/>
          <a:stretch/>
        </p:blipFill>
        <p:spPr>
          <a:xfrm>
            <a:off x="2057399" y="783597"/>
            <a:ext cx="9056913" cy="60744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2"/>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09" name="Google Shape;209;p12"/>
          <p:cNvPicPr preferRelativeResize="0"/>
          <p:nvPr/>
        </p:nvPicPr>
        <p:blipFill rotWithShape="1">
          <a:blip r:embed="rId3">
            <a:alphaModFix/>
          </a:blip>
          <a:srcRect b="0" l="0" r="0" t="0"/>
          <a:stretch/>
        </p:blipFill>
        <p:spPr>
          <a:xfrm>
            <a:off x="259803" y="1043952"/>
            <a:ext cx="11672394" cy="54221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3"/>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16" name="Google Shape;216;p13"/>
          <p:cNvPicPr preferRelativeResize="0"/>
          <p:nvPr/>
        </p:nvPicPr>
        <p:blipFill rotWithShape="1">
          <a:blip r:embed="rId3">
            <a:alphaModFix/>
          </a:blip>
          <a:srcRect b="0" l="0" r="0" t="0"/>
          <a:stretch/>
        </p:blipFill>
        <p:spPr>
          <a:xfrm>
            <a:off x="1654628" y="856427"/>
            <a:ext cx="9633857" cy="60246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4"/>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23" name="Google Shape;223;p14"/>
          <p:cNvPicPr preferRelativeResize="0"/>
          <p:nvPr/>
        </p:nvPicPr>
        <p:blipFill rotWithShape="1">
          <a:blip r:embed="rId3">
            <a:alphaModFix/>
          </a:blip>
          <a:srcRect b="0" l="0" r="0" t="0"/>
          <a:stretch/>
        </p:blipFill>
        <p:spPr>
          <a:xfrm>
            <a:off x="147399" y="1386114"/>
            <a:ext cx="11897202" cy="440508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5"/>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30" name="Google Shape;230;p15"/>
          <p:cNvPicPr preferRelativeResize="0"/>
          <p:nvPr/>
        </p:nvPicPr>
        <p:blipFill rotWithShape="1">
          <a:blip r:embed="rId3">
            <a:alphaModFix/>
          </a:blip>
          <a:srcRect b="0" l="0" r="0" t="0"/>
          <a:stretch/>
        </p:blipFill>
        <p:spPr>
          <a:xfrm>
            <a:off x="387540" y="1179681"/>
            <a:ext cx="11416919" cy="52864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6"/>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37" name="Google Shape;237;p16"/>
          <p:cNvPicPr preferRelativeResize="0"/>
          <p:nvPr/>
        </p:nvPicPr>
        <p:blipFill rotWithShape="1">
          <a:blip r:embed="rId3">
            <a:alphaModFix/>
          </a:blip>
          <a:srcRect b="0" l="0" r="0" t="0"/>
          <a:stretch/>
        </p:blipFill>
        <p:spPr>
          <a:xfrm>
            <a:off x="1545771" y="791874"/>
            <a:ext cx="9260714" cy="60661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7"/>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44" name="Google Shape;244;p17"/>
          <p:cNvPicPr preferRelativeResize="0"/>
          <p:nvPr/>
        </p:nvPicPr>
        <p:blipFill rotWithShape="1">
          <a:blip r:embed="rId3">
            <a:alphaModFix/>
          </a:blip>
          <a:srcRect b="0" l="0" r="0" t="0"/>
          <a:stretch/>
        </p:blipFill>
        <p:spPr>
          <a:xfrm>
            <a:off x="1196000" y="856427"/>
            <a:ext cx="9800000" cy="60285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8"/>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51" name="Google Shape;251;p18"/>
          <p:cNvPicPr preferRelativeResize="0"/>
          <p:nvPr/>
        </p:nvPicPr>
        <p:blipFill rotWithShape="1">
          <a:blip r:embed="rId3">
            <a:alphaModFix/>
          </a:blip>
          <a:srcRect b="0" l="0" r="0" t="0"/>
          <a:stretch/>
        </p:blipFill>
        <p:spPr>
          <a:xfrm>
            <a:off x="231933" y="1151438"/>
            <a:ext cx="11390603" cy="509696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9"/>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58" name="Google Shape;258;p19"/>
          <p:cNvPicPr preferRelativeResize="0"/>
          <p:nvPr/>
        </p:nvPicPr>
        <p:blipFill rotWithShape="1">
          <a:blip r:embed="rId3">
            <a:alphaModFix/>
          </a:blip>
          <a:srcRect b="0" l="0" r="0" t="0"/>
          <a:stretch/>
        </p:blipFill>
        <p:spPr>
          <a:xfrm>
            <a:off x="1785256" y="856427"/>
            <a:ext cx="9312114" cy="60095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grpSp>
        <p:nvGrpSpPr>
          <p:cNvPr id="97" name="Google Shape;97;p2"/>
          <p:cNvGrpSpPr/>
          <p:nvPr/>
        </p:nvGrpSpPr>
        <p:grpSpPr>
          <a:xfrm>
            <a:off x="781877" y="106017"/>
            <a:ext cx="5300870" cy="6754154"/>
            <a:chOff x="3937000" y="371060"/>
            <a:chExt cx="4302102" cy="6860205"/>
          </a:xfrm>
        </p:grpSpPr>
        <p:pic>
          <p:nvPicPr>
            <p:cNvPr id="98" name="Google Shape;98;p2"/>
            <p:cNvPicPr preferRelativeResize="0"/>
            <p:nvPr/>
          </p:nvPicPr>
          <p:blipFill rotWithShape="1">
            <a:blip r:embed="rId3">
              <a:alphaModFix/>
            </a:blip>
            <a:srcRect b="0" l="0" r="0" t="0"/>
            <a:stretch/>
          </p:blipFill>
          <p:spPr>
            <a:xfrm>
              <a:off x="3937000" y="371060"/>
              <a:ext cx="4302102" cy="6858000"/>
            </a:xfrm>
            <a:prstGeom prst="rect">
              <a:avLst/>
            </a:prstGeom>
            <a:noFill/>
            <a:ln>
              <a:noFill/>
            </a:ln>
          </p:spPr>
        </p:pic>
        <p:pic>
          <p:nvPicPr>
            <p:cNvPr id="99" name="Google Shape;99;p2"/>
            <p:cNvPicPr preferRelativeResize="0"/>
            <p:nvPr/>
          </p:nvPicPr>
          <p:blipFill rotWithShape="1">
            <a:blip r:embed="rId4">
              <a:alphaModFix/>
            </a:blip>
            <a:srcRect b="0" l="0" r="0" t="0"/>
            <a:stretch/>
          </p:blipFill>
          <p:spPr>
            <a:xfrm rot="-571038">
              <a:off x="5407180" y="5269654"/>
              <a:ext cx="1433696" cy="1855856"/>
            </a:xfrm>
            <a:prstGeom prst="rect">
              <a:avLst/>
            </a:prstGeom>
            <a:noFill/>
            <a:ln>
              <a:noFill/>
            </a:ln>
          </p:spPr>
        </p:pic>
      </p:grpSp>
      <p:sp>
        <p:nvSpPr>
          <p:cNvPr id="100" name="Google Shape;100;p2"/>
          <p:cNvSpPr/>
          <p:nvPr/>
        </p:nvSpPr>
        <p:spPr>
          <a:xfrm>
            <a:off x="6281528" y="1958391"/>
            <a:ext cx="5155098"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rgbClr val="002060"/>
                </a:solidFill>
                <a:latin typeface="Calibri"/>
                <a:ea typeface="Calibri"/>
                <a:cs typeface="Calibri"/>
                <a:sym typeface="Calibri"/>
              </a:rPr>
              <a:t>Cuốn sách Bài học STEM 2 là một trong năm cuốn sách của bộ sách:</a:t>
            </a:r>
            <a:endParaRPr/>
          </a:p>
          <a:p>
            <a:pPr indent="0" lvl="0" marL="0" marR="0" rtl="0" algn="ctr">
              <a:spcBef>
                <a:spcPts val="0"/>
              </a:spcBef>
              <a:spcAft>
                <a:spcPts val="0"/>
              </a:spcAft>
              <a:buNone/>
            </a:pPr>
            <a:r>
              <a:t/>
            </a:r>
            <a:endParaRPr sz="2200">
              <a:solidFill>
                <a:srgbClr val="002060"/>
              </a:solidFill>
              <a:latin typeface="Calibri"/>
              <a:ea typeface="Calibri"/>
              <a:cs typeface="Calibri"/>
              <a:sym typeface="Calibri"/>
            </a:endParaRPr>
          </a:p>
          <a:p>
            <a:pPr indent="0" lvl="0" marL="0" marR="0" rtl="0" algn="ctr">
              <a:spcBef>
                <a:spcPts val="0"/>
              </a:spcBef>
              <a:spcAft>
                <a:spcPts val="0"/>
              </a:spcAft>
              <a:buNone/>
            </a:pPr>
            <a:r>
              <a:rPr b="1" lang="en-US" sz="2200">
                <a:solidFill>
                  <a:srgbClr val="FF0000"/>
                </a:solidFill>
                <a:latin typeface="Calibri"/>
                <a:ea typeface="Calibri"/>
                <a:cs typeface="Calibri"/>
                <a:sym typeface="Calibri"/>
              </a:rPr>
              <a:t>BÀI HỌC STEM LỚP 1, 2, 3, 4, 5 </a:t>
            </a:r>
            <a:endParaRPr b="1" sz="2200" cap="none">
              <a:solidFill>
                <a:srgbClr val="FF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0"/>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65" name="Google Shape;265;p20"/>
          <p:cNvPicPr preferRelativeResize="0"/>
          <p:nvPr/>
        </p:nvPicPr>
        <p:blipFill rotWithShape="1">
          <a:blip r:embed="rId3">
            <a:alphaModFix/>
          </a:blip>
          <a:srcRect b="0" l="0" r="0" t="0"/>
          <a:stretch/>
        </p:blipFill>
        <p:spPr>
          <a:xfrm>
            <a:off x="1360714" y="842857"/>
            <a:ext cx="9644810" cy="60151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1"/>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72" name="Google Shape;272;p21"/>
          <p:cNvPicPr preferRelativeResize="0"/>
          <p:nvPr/>
        </p:nvPicPr>
        <p:blipFill rotWithShape="1">
          <a:blip r:embed="rId3">
            <a:alphaModFix/>
          </a:blip>
          <a:srcRect b="0" l="0" r="0" t="0"/>
          <a:stretch/>
        </p:blipFill>
        <p:spPr>
          <a:xfrm>
            <a:off x="1295400" y="834923"/>
            <a:ext cx="9705362" cy="61247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2"/>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79" name="Google Shape;279;p22"/>
          <p:cNvPicPr preferRelativeResize="0"/>
          <p:nvPr/>
        </p:nvPicPr>
        <p:blipFill rotWithShape="1">
          <a:blip r:embed="rId3">
            <a:alphaModFix/>
          </a:blip>
          <a:srcRect b="0" l="0" r="0" t="0"/>
          <a:stretch/>
        </p:blipFill>
        <p:spPr>
          <a:xfrm>
            <a:off x="275068" y="1070475"/>
            <a:ext cx="11641863" cy="521058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3"/>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86" name="Google Shape;286;p23"/>
          <p:cNvPicPr preferRelativeResize="0"/>
          <p:nvPr/>
        </p:nvPicPr>
        <p:blipFill rotWithShape="1">
          <a:blip r:embed="rId3">
            <a:alphaModFix/>
          </a:blip>
          <a:srcRect b="0" l="0" r="0" t="0"/>
          <a:stretch/>
        </p:blipFill>
        <p:spPr>
          <a:xfrm>
            <a:off x="224103" y="1209961"/>
            <a:ext cx="11743793" cy="54956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4"/>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93" name="Google Shape;293;p24"/>
          <p:cNvPicPr preferRelativeResize="0"/>
          <p:nvPr/>
        </p:nvPicPr>
        <p:blipFill rotWithShape="1">
          <a:blip r:embed="rId3">
            <a:alphaModFix/>
          </a:blip>
          <a:srcRect b="0" l="0" r="0" t="0"/>
          <a:stretch/>
        </p:blipFill>
        <p:spPr>
          <a:xfrm>
            <a:off x="418352" y="1099075"/>
            <a:ext cx="11569720" cy="56500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5"/>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300" name="Google Shape;300;p25"/>
          <p:cNvPicPr preferRelativeResize="0"/>
          <p:nvPr/>
        </p:nvPicPr>
        <p:blipFill rotWithShape="1">
          <a:blip r:embed="rId3">
            <a:alphaModFix/>
          </a:blip>
          <a:srcRect b="0" l="0" r="0" t="0"/>
          <a:stretch/>
        </p:blipFill>
        <p:spPr>
          <a:xfrm>
            <a:off x="575514" y="1430389"/>
            <a:ext cx="11616485" cy="53058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6"/>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307" name="Google Shape;307;p26"/>
          <p:cNvPicPr preferRelativeResize="0"/>
          <p:nvPr/>
        </p:nvPicPr>
        <p:blipFill rotWithShape="1">
          <a:blip r:embed="rId3">
            <a:alphaModFix/>
          </a:blip>
          <a:srcRect b="0" l="0" r="0" t="0"/>
          <a:stretch/>
        </p:blipFill>
        <p:spPr>
          <a:xfrm>
            <a:off x="1491343" y="856427"/>
            <a:ext cx="9399199" cy="5992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7"/>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314" name="Google Shape;314;p27"/>
          <p:cNvPicPr preferRelativeResize="0"/>
          <p:nvPr/>
        </p:nvPicPr>
        <p:blipFill rotWithShape="1">
          <a:blip r:embed="rId3">
            <a:alphaModFix/>
          </a:blip>
          <a:srcRect b="0" l="0" r="0" t="0"/>
          <a:stretch/>
        </p:blipFill>
        <p:spPr>
          <a:xfrm>
            <a:off x="816361" y="1224942"/>
            <a:ext cx="10877400" cy="531737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8"/>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321" name="Google Shape;321;p28"/>
          <p:cNvPicPr preferRelativeResize="0"/>
          <p:nvPr/>
        </p:nvPicPr>
        <p:blipFill rotWithShape="1">
          <a:blip r:embed="rId3">
            <a:alphaModFix/>
          </a:blip>
          <a:srcRect b="0" l="0" r="0" t="0"/>
          <a:stretch/>
        </p:blipFill>
        <p:spPr>
          <a:xfrm>
            <a:off x="1176952" y="858000"/>
            <a:ext cx="9838095" cy="6000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9"/>
          <p:cNvSpPr txBox="1"/>
          <p:nvPr>
            <p:ph type="title"/>
          </p:nvPr>
        </p:nvSpPr>
        <p:spPr>
          <a:xfrm>
            <a:off x="0" y="0"/>
            <a:ext cx="12192000" cy="1382448"/>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BỘ SÁCH BÀI HỌC STEM</a:t>
            </a:r>
            <a:endParaRPr b="1" sz="3600">
              <a:solidFill>
                <a:schemeClr val="lt1"/>
              </a:solidFill>
              <a:latin typeface="Federo"/>
              <a:ea typeface="Federo"/>
              <a:cs typeface="Federo"/>
              <a:sym typeface="Federo"/>
            </a:endParaRPr>
          </a:p>
        </p:txBody>
      </p:sp>
      <p:grpSp>
        <p:nvGrpSpPr>
          <p:cNvPr id="328" name="Google Shape;328;p29"/>
          <p:cNvGrpSpPr/>
          <p:nvPr/>
        </p:nvGrpSpPr>
        <p:grpSpPr>
          <a:xfrm>
            <a:off x="2374835" y="1477239"/>
            <a:ext cx="7804554" cy="5414267"/>
            <a:chOff x="1217479" y="2199"/>
            <a:chExt cx="7804554" cy="5414267"/>
          </a:xfrm>
        </p:grpSpPr>
        <p:sp>
          <p:nvSpPr>
            <p:cNvPr id="329" name="Google Shape;329;p29"/>
            <p:cNvSpPr/>
            <p:nvPr/>
          </p:nvSpPr>
          <p:spPr>
            <a:xfrm>
              <a:off x="1217479" y="2199"/>
              <a:ext cx="2438859" cy="1680373"/>
            </a:xfrm>
            <a:prstGeom prst="roundRect">
              <a:avLst>
                <a:gd fmla="val 16667" name="adj"/>
              </a:avLst>
            </a:prstGeom>
            <a:blipFill rotWithShape="1">
              <a:blip r:embed="rId3">
                <a:alphaModFix/>
              </a:blip>
              <a:stretch>
                <a:fillRect b="0" l="-22999" r="-229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9"/>
            <p:cNvSpPr/>
            <p:nvPr/>
          </p:nvSpPr>
          <p:spPr>
            <a:xfrm>
              <a:off x="1217479" y="1682573"/>
              <a:ext cx="2438859" cy="904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9"/>
            <p:cNvSpPr txBox="1"/>
            <p:nvPr/>
          </p:nvSpPr>
          <p:spPr>
            <a:xfrm>
              <a:off x="1217479" y="1682573"/>
              <a:ext cx="2438859" cy="904816"/>
            </a:xfrm>
            <a:prstGeom prst="rect">
              <a:avLst/>
            </a:prstGeom>
            <a:noFill/>
            <a:ln>
              <a:noFill/>
            </a:ln>
          </p:spPr>
          <p:txBody>
            <a:bodyPr anchorCtr="0" anchor="t" bIns="0" lIns="170675" spcFirstLastPara="1" rIns="170675" wrap="square" tIns="170675">
              <a:noAutofit/>
            </a:bodyPr>
            <a:lstStyle/>
            <a:p>
              <a:pPr indent="0" lvl="0" marL="0" marR="0" rtl="0" algn="ctr">
                <a:lnSpc>
                  <a:spcPct val="90000"/>
                </a:lnSpc>
                <a:spcBef>
                  <a:spcPts val="0"/>
                </a:spcBef>
                <a:spcAft>
                  <a:spcPts val="0"/>
                </a:spcAft>
                <a:buNone/>
              </a:pPr>
              <a:r>
                <a:rPr b="1" lang="en-US" sz="2400">
                  <a:solidFill>
                    <a:schemeClr val="dk1"/>
                  </a:solidFill>
                  <a:latin typeface="Calibri"/>
                  <a:ea typeface="Calibri"/>
                  <a:cs typeface="Calibri"/>
                  <a:sym typeface="Calibri"/>
                </a:rPr>
                <a:t>17 bài / năm học</a:t>
              </a:r>
              <a:endParaRPr/>
            </a:p>
          </p:txBody>
        </p:sp>
        <p:sp>
          <p:nvSpPr>
            <p:cNvPr id="332" name="Google Shape;332;p29"/>
            <p:cNvSpPr/>
            <p:nvPr/>
          </p:nvSpPr>
          <p:spPr>
            <a:xfrm>
              <a:off x="3900326" y="2199"/>
              <a:ext cx="2438859" cy="1680373"/>
            </a:xfrm>
            <a:prstGeom prst="roundRect">
              <a:avLst>
                <a:gd fmla="val 16667" name="adj"/>
              </a:avLst>
            </a:prstGeom>
            <a:blipFill rotWithShape="1">
              <a:blip r:embed="rId4">
                <a:alphaModFix/>
              </a:blip>
              <a:stretch>
                <a:fillRect b="0" l="-1998" r="-19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9"/>
            <p:cNvSpPr/>
            <p:nvPr/>
          </p:nvSpPr>
          <p:spPr>
            <a:xfrm>
              <a:off x="3900326" y="1682573"/>
              <a:ext cx="2438859" cy="904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9"/>
            <p:cNvSpPr txBox="1"/>
            <p:nvPr/>
          </p:nvSpPr>
          <p:spPr>
            <a:xfrm>
              <a:off x="3900326" y="1682573"/>
              <a:ext cx="2438859" cy="904816"/>
            </a:xfrm>
            <a:prstGeom prst="rect">
              <a:avLst/>
            </a:prstGeom>
            <a:noFill/>
            <a:ln>
              <a:noFill/>
            </a:ln>
          </p:spPr>
          <p:txBody>
            <a:bodyPr anchorCtr="0" anchor="t" bIns="0" lIns="170675" spcFirstLastPara="1" rIns="170675" wrap="square" tIns="170675">
              <a:noAutofit/>
            </a:bodyPr>
            <a:lstStyle/>
            <a:p>
              <a:pPr indent="0" lvl="0" marL="0" marR="0" rtl="0" algn="ctr">
                <a:lnSpc>
                  <a:spcPct val="90000"/>
                </a:lnSpc>
                <a:spcBef>
                  <a:spcPts val="0"/>
                </a:spcBef>
                <a:spcAft>
                  <a:spcPts val="0"/>
                </a:spcAft>
                <a:buNone/>
              </a:pPr>
              <a:r>
                <a:rPr b="1" lang="en-US" sz="2400">
                  <a:solidFill>
                    <a:schemeClr val="dk1"/>
                  </a:solidFill>
                  <a:latin typeface="Calibri"/>
                  <a:ea typeface="Calibri"/>
                  <a:cs typeface="Calibri"/>
                  <a:sym typeface="Calibri"/>
                </a:rPr>
                <a:t>Mỗi bài 2 tiết</a:t>
              </a:r>
              <a:endParaRPr/>
            </a:p>
          </p:txBody>
        </p:sp>
        <p:sp>
          <p:nvSpPr>
            <p:cNvPr id="335" name="Google Shape;335;p29"/>
            <p:cNvSpPr/>
            <p:nvPr/>
          </p:nvSpPr>
          <p:spPr>
            <a:xfrm>
              <a:off x="6583174" y="2199"/>
              <a:ext cx="2438859" cy="1680373"/>
            </a:xfrm>
            <a:prstGeom prst="roundRect">
              <a:avLst>
                <a:gd fmla="val 16667" name="adj"/>
              </a:avLst>
            </a:prstGeom>
            <a:blipFill rotWithShape="1">
              <a:blip r:embed="rId5">
                <a:alphaModFix/>
              </a:blip>
              <a:stretch>
                <a:fillRect b="0" l="-3999" r="-39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9"/>
            <p:cNvSpPr/>
            <p:nvPr/>
          </p:nvSpPr>
          <p:spPr>
            <a:xfrm>
              <a:off x="6583174" y="1682573"/>
              <a:ext cx="2438859" cy="904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9"/>
            <p:cNvSpPr txBox="1"/>
            <p:nvPr/>
          </p:nvSpPr>
          <p:spPr>
            <a:xfrm>
              <a:off x="6583174" y="1682573"/>
              <a:ext cx="2438859" cy="904816"/>
            </a:xfrm>
            <a:prstGeom prst="rect">
              <a:avLst/>
            </a:prstGeom>
            <a:noFill/>
            <a:ln>
              <a:noFill/>
            </a:ln>
          </p:spPr>
          <p:txBody>
            <a:bodyPr anchorCtr="0" anchor="t" bIns="0" lIns="170675" spcFirstLastPara="1" rIns="170675" wrap="square" tIns="170675">
              <a:noAutofit/>
            </a:bodyPr>
            <a:lstStyle/>
            <a:p>
              <a:pPr indent="0" lvl="0" marL="0" marR="0" rtl="0" algn="ctr">
                <a:lnSpc>
                  <a:spcPct val="90000"/>
                </a:lnSpc>
                <a:spcBef>
                  <a:spcPts val="0"/>
                </a:spcBef>
                <a:spcAft>
                  <a:spcPts val="0"/>
                </a:spcAft>
                <a:buNone/>
              </a:pPr>
              <a:r>
                <a:rPr b="1" lang="en-US" sz="2400">
                  <a:solidFill>
                    <a:schemeClr val="dk1"/>
                  </a:solidFill>
                  <a:latin typeface="Calibri"/>
                  <a:ea typeface="Calibri"/>
                  <a:cs typeface="Calibri"/>
                  <a:sym typeface="Calibri"/>
                </a:rPr>
                <a:t>Sản phẩm đa dạng</a:t>
              </a:r>
              <a:endParaRPr/>
            </a:p>
          </p:txBody>
        </p:sp>
        <p:sp>
          <p:nvSpPr>
            <p:cNvPr id="338" name="Google Shape;338;p29"/>
            <p:cNvSpPr/>
            <p:nvPr/>
          </p:nvSpPr>
          <p:spPr>
            <a:xfrm>
              <a:off x="2558903" y="2831276"/>
              <a:ext cx="2438859" cy="1680373"/>
            </a:xfrm>
            <a:prstGeom prst="roundRect">
              <a:avLst>
                <a:gd fmla="val 16667" name="adj"/>
              </a:avLst>
            </a:prstGeom>
            <a:blipFill rotWithShape="1">
              <a:blip r:embed="rId6">
                <a:alphaModFix/>
              </a:blip>
              <a:stretch>
                <a:fillRect b="-3999" l="0" r="0" t="-399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9"/>
            <p:cNvSpPr/>
            <p:nvPr/>
          </p:nvSpPr>
          <p:spPr>
            <a:xfrm>
              <a:off x="2558903" y="4511650"/>
              <a:ext cx="2438859" cy="904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9"/>
            <p:cNvSpPr txBox="1"/>
            <p:nvPr/>
          </p:nvSpPr>
          <p:spPr>
            <a:xfrm>
              <a:off x="2558903" y="4511650"/>
              <a:ext cx="2438859" cy="904816"/>
            </a:xfrm>
            <a:prstGeom prst="rect">
              <a:avLst/>
            </a:prstGeom>
            <a:noFill/>
            <a:ln>
              <a:noFill/>
            </a:ln>
          </p:spPr>
          <p:txBody>
            <a:bodyPr anchorCtr="0" anchor="t" bIns="0" lIns="170675" spcFirstLastPara="1" rIns="170675" wrap="square" tIns="170675">
              <a:noAutofit/>
            </a:bodyPr>
            <a:lstStyle/>
            <a:p>
              <a:pPr indent="0" lvl="0" marL="0" marR="0" rtl="0" algn="ctr">
                <a:lnSpc>
                  <a:spcPct val="90000"/>
                </a:lnSpc>
                <a:spcBef>
                  <a:spcPts val="0"/>
                </a:spcBef>
                <a:spcAft>
                  <a:spcPts val="0"/>
                </a:spcAft>
                <a:buNone/>
              </a:pPr>
              <a:r>
                <a:rPr b="1" lang="en-US" sz="2400">
                  <a:solidFill>
                    <a:schemeClr val="dk1"/>
                  </a:solidFill>
                  <a:latin typeface="Calibri"/>
                  <a:ea typeface="Calibri"/>
                  <a:cs typeface="Calibri"/>
                  <a:sym typeface="Calibri"/>
                </a:rPr>
                <a:t>Quy trình thống nhất</a:t>
              </a:r>
              <a:endParaRPr/>
            </a:p>
          </p:txBody>
        </p:sp>
        <p:sp>
          <p:nvSpPr>
            <p:cNvPr id="341" name="Google Shape;341;p29"/>
            <p:cNvSpPr/>
            <p:nvPr/>
          </p:nvSpPr>
          <p:spPr>
            <a:xfrm>
              <a:off x="5241750" y="2831276"/>
              <a:ext cx="2438859" cy="1680373"/>
            </a:xfrm>
            <a:prstGeom prst="roundRect">
              <a:avLst>
                <a:gd fmla="val 16667" name="adj"/>
              </a:avLst>
            </a:prstGeom>
            <a:blipFill rotWithShape="1">
              <a:blip r:embed="rId7">
                <a:alphaModFix/>
              </a:blip>
              <a:stretch>
                <a:fillRect b="-9999" l="0" r="0" t="-999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9"/>
            <p:cNvSpPr/>
            <p:nvPr/>
          </p:nvSpPr>
          <p:spPr>
            <a:xfrm>
              <a:off x="5241750" y="4511650"/>
              <a:ext cx="2438859" cy="904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9"/>
            <p:cNvSpPr txBox="1"/>
            <p:nvPr/>
          </p:nvSpPr>
          <p:spPr>
            <a:xfrm>
              <a:off x="5241750" y="4511650"/>
              <a:ext cx="2438859" cy="904816"/>
            </a:xfrm>
            <a:prstGeom prst="rect">
              <a:avLst/>
            </a:prstGeom>
            <a:noFill/>
            <a:ln>
              <a:noFill/>
            </a:ln>
          </p:spPr>
          <p:txBody>
            <a:bodyPr anchorCtr="0" anchor="t" bIns="0" lIns="170675" spcFirstLastPara="1" rIns="170675" wrap="square" tIns="170675">
              <a:noAutofit/>
            </a:bodyPr>
            <a:lstStyle/>
            <a:p>
              <a:pPr indent="0" lvl="0" marL="0" marR="0" rtl="0" algn="ctr">
                <a:lnSpc>
                  <a:spcPct val="90000"/>
                </a:lnSpc>
                <a:spcBef>
                  <a:spcPts val="0"/>
                </a:spcBef>
                <a:spcAft>
                  <a:spcPts val="0"/>
                </a:spcAft>
                <a:buNone/>
              </a:pPr>
              <a:r>
                <a:rPr b="1" lang="en-US" sz="2400">
                  <a:solidFill>
                    <a:schemeClr val="dk1"/>
                  </a:solidFill>
                  <a:latin typeface="Calibri"/>
                  <a:ea typeface="Calibri"/>
                  <a:cs typeface="Calibri"/>
                  <a:sym typeface="Calibri"/>
                </a:rPr>
                <a:t>Địa chỉ dạy học cụ thể, rõ ràng</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type="title"/>
          </p:nvPr>
        </p:nvSpPr>
        <p:spPr>
          <a:xfrm>
            <a:off x="0" y="1"/>
            <a:ext cx="12192000" cy="1382448"/>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NỘI DUNG GIỚI THIỆU </a:t>
            </a:r>
            <a:endParaRPr b="1" sz="3600">
              <a:solidFill>
                <a:schemeClr val="lt1"/>
              </a:solidFill>
              <a:latin typeface="Federo"/>
              <a:ea typeface="Federo"/>
              <a:cs typeface="Federo"/>
              <a:sym typeface="Federo"/>
            </a:endParaRPr>
          </a:p>
        </p:txBody>
      </p:sp>
      <p:sp>
        <p:nvSpPr>
          <p:cNvPr id="106" name="Google Shape;106;p3"/>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07" name="Google Shape;107;p3"/>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grpSp>
        <p:nvGrpSpPr>
          <p:cNvPr id="108" name="Google Shape;108;p3"/>
          <p:cNvGrpSpPr/>
          <p:nvPr/>
        </p:nvGrpSpPr>
        <p:grpSpPr>
          <a:xfrm>
            <a:off x="3168868" y="1587402"/>
            <a:ext cx="7340106" cy="4970225"/>
            <a:chOff x="3168868" y="1587402"/>
            <a:chExt cx="7340106" cy="4970225"/>
          </a:xfrm>
        </p:grpSpPr>
        <p:sp>
          <p:nvSpPr>
            <p:cNvPr id="109" name="Google Shape;109;p3">
              <a:hlinkClick r:id="rId3"/>
            </p:cNvPr>
            <p:cNvSpPr txBox="1"/>
            <p:nvPr/>
          </p:nvSpPr>
          <p:spPr>
            <a:xfrm>
              <a:off x="4635568" y="2127778"/>
              <a:ext cx="76" cy="26968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t/>
              </a:r>
              <a:endParaRPr b="1" sz="1600">
                <a:solidFill>
                  <a:srgbClr val="002060"/>
                </a:solidFill>
                <a:latin typeface="Arial"/>
                <a:ea typeface="Arial"/>
                <a:cs typeface="Arial"/>
                <a:sym typeface="Arial"/>
              </a:endParaRPr>
            </a:p>
          </p:txBody>
        </p:sp>
        <p:grpSp>
          <p:nvGrpSpPr>
            <p:cNvPr id="110" name="Google Shape;110;p3"/>
            <p:cNvGrpSpPr/>
            <p:nvPr/>
          </p:nvGrpSpPr>
          <p:grpSpPr>
            <a:xfrm>
              <a:off x="3168868" y="1587402"/>
              <a:ext cx="7340106" cy="4970225"/>
              <a:chOff x="3810000" y="326494"/>
              <a:chExt cx="5994949" cy="6149852"/>
            </a:xfrm>
          </p:grpSpPr>
          <p:grpSp>
            <p:nvGrpSpPr>
              <p:cNvPr id="111" name="Google Shape;111;p3"/>
              <p:cNvGrpSpPr/>
              <p:nvPr/>
            </p:nvGrpSpPr>
            <p:grpSpPr>
              <a:xfrm>
                <a:off x="3810000" y="2723587"/>
                <a:ext cx="3831667" cy="2865088"/>
                <a:chOff x="3810000" y="2723587"/>
                <a:chExt cx="3831667" cy="2865088"/>
              </a:xfrm>
            </p:grpSpPr>
            <p:sp>
              <p:nvSpPr>
                <p:cNvPr id="112" name="Google Shape;112;p3"/>
                <p:cNvSpPr/>
                <p:nvPr/>
              </p:nvSpPr>
              <p:spPr>
                <a:xfrm>
                  <a:off x="3810000" y="2723587"/>
                  <a:ext cx="1387727" cy="1266996"/>
                </a:xfrm>
                <a:custGeom>
                  <a:rect b="b" l="l" r="r" t="t"/>
                  <a:pathLst>
                    <a:path extrusionOk="0" h="1266996" w="1387727">
                      <a:moveTo>
                        <a:pt x="1385472" y="333523"/>
                      </a:moveTo>
                      <a:lnTo>
                        <a:pt x="1190751" y="7763"/>
                      </a:lnTo>
                      <a:cubicBezTo>
                        <a:pt x="1184600" y="-2588"/>
                        <a:pt x="1169599" y="-2588"/>
                        <a:pt x="1163373" y="7763"/>
                      </a:cubicBezTo>
                      <a:lnTo>
                        <a:pt x="968653" y="333523"/>
                      </a:lnTo>
                      <a:cubicBezTo>
                        <a:pt x="962277" y="344174"/>
                        <a:pt x="969928" y="357601"/>
                        <a:pt x="982304" y="357601"/>
                      </a:cubicBezTo>
                      <a:lnTo>
                        <a:pt x="1117018" y="357601"/>
                      </a:lnTo>
                      <a:lnTo>
                        <a:pt x="1117018" y="763243"/>
                      </a:lnTo>
                      <a:cubicBezTo>
                        <a:pt x="727352" y="775170"/>
                        <a:pt x="358988" y="903358"/>
                        <a:pt x="48305" y="1135733"/>
                      </a:cubicBezTo>
                      <a:lnTo>
                        <a:pt x="0" y="1171887"/>
                      </a:lnTo>
                      <a:lnTo>
                        <a:pt x="73883" y="1266997"/>
                      </a:lnTo>
                      <a:lnTo>
                        <a:pt x="169218" y="1196489"/>
                      </a:lnTo>
                      <a:cubicBezTo>
                        <a:pt x="464674" y="990743"/>
                        <a:pt x="811811" y="882356"/>
                        <a:pt x="1177100" y="882356"/>
                      </a:cubicBezTo>
                      <a:lnTo>
                        <a:pt x="1237106" y="882356"/>
                      </a:lnTo>
                      <a:lnTo>
                        <a:pt x="1237106" y="357601"/>
                      </a:lnTo>
                      <a:lnTo>
                        <a:pt x="1371820" y="357601"/>
                      </a:lnTo>
                      <a:cubicBezTo>
                        <a:pt x="1384122" y="357676"/>
                        <a:pt x="1391772" y="344174"/>
                        <a:pt x="1385472" y="333523"/>
                      </a:cubicBez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3" name="Google Shape;113;p3"/>
                <p:cNvSpPr/>
                <p:nvPr/>
              </p:nvSpPr>
              <p:spPr>
                <a:xfrm>
                  <a:off x="4267998" y="3496389"/>
                  <a:ext cx="2600972" cy="670988"/>
                </a:xfrm>
                <a:custGeom>
                  <a:rect b="b" l="l" r="r" t="t"/>
                  <a:pathLst>
                    <a:path extrusionOk="0" h="670988" w="2600972">
                      <a:moveTo>
                        <a:pt x="2581023" y="492"/>
                      </a:moveTo>
                      <a:lnTo>
                        <a:pt x="2212959" y="93202"/>
                      </a:lnTo>
                      <a:cubicBezTo>
                        <a:pt x="2200958" y="96203"/>
                        <a:pt x="2196833" y="111204"/>
                        <a:pt x="2205609" y="119905"/>
                      </a:cubicBezTo>
                      <a:lnTo>
                        <a:pt x="2300869" y="215165"/>
                      </a:lnTo>
                      <a:lnTo>
                        <a:pt x="2014038" y="501996"/>
                      </a:lnTo>
                      <a:cubicBezTo>
                        <a:pt x="1729158" y="233917"/>
                        <a:pt x="1377521" y="63949"/>
                        <a:pt x="993555" y="9344"/>
                      </a:cubicBezTo>
                      <a:lnTo>
                        <a:pt x="933699" y="793"/>
                      </a:lnTo>
                      <a:lnTo>
                        <a:pt x="885544" y="360231"/>
                      </a:lnTo>
                      <a:cubicBezTo>
                        <a:pt x="576736" y="326027"/>
                        <a:pt x="271754" y="384458"/>
                        <a:pt x="0" y="530649"/>
                      </a:cubicBezTo>
                      <a:lnTo>
                        <a:pt x="56856" y="636335"/>
                      </a:lnTo>
                      <a:cubicBezTo>
                        <a:pt x="323359" y="492995"/>
                        <a:pt x="624666" y="441314"/>
                        <a:pt x="928223" y="486769"/>
                      </a:cubicBezTo>
                      <a:lnTo>
                        <a:pt x="988530" y="495770"/>
                      </a:lnTo>
                      <a:lnTo>
                        <a:pt x="1036535" y="137607"/>
                      </a:lnTo>
                      <a:cubicBezTo>
                        <a:pt x="1390722" y="200464"/>
                        <a:pt x="1713256" y="369382"/>
                        <a:pt x="1972409" y="628534"/>
                      </a:cubicBezTo>
                      <a:lnTo>
                        <a:pt x="2014863" y="670989"/>
                      </a:lnTo>
                      <a:lnTo>
                        <a:pt x="2385853" y="299924"/>
                      </a:lnTo>
                      <a:lnTo>
                        <a:pt x="2481113" y="395184"/>
                      </a:lnTo>
                      <a:cubicBezTo>
                        <a:pt x="2489889" y="403960"/>
                        <a:pt x="2504815" y="399835"/>
                        <a:pt x="2507816" y="387834"/>
                      </a:cubicBezTo>
                      <a:lnTo>
                        <a:pt x="2600526" y="19770"/>
                      </a:lnTo>
                      <a:cubicBezTo>
                        <a:pt x="2603301" y="8143"/>
                        <a:pt x="2592725" y="-2433"/>
                        <a:pt x="2581023" y="492"/>
                      </a:cubicBez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4" name="Google Shape;114;p3"/>
                <p:cNvSpPr/>
                <p:nvPr/>
              </p:nvSpPr>
              <p:spPr>
                <a:xfrm>
                  <a:off x="5398518" y="3913701"/>
                  <a:ext cx="2243149" cy="1674974"/>
                </a:xfrm>
                <a:custGeom>
                  <a:rect b="b" l="l" r="r" t="t"/>
                  <a:pathLst>
                    <a:path extrusionOk="0" h="1674974" w="2243149">
                      <a:moveTo>
                        <a:pt x="2235387" y="1450729"/>
                      </a:moveTo>
                      <a:lnTo>
                        <a:pt x="1909627" y="1256008"/>
                      </a:lnTo>
                      <a:cubicBezTo>
                        <a:pt x="1898976" y="1249632"/>
                        <a:pt x="1885550" y="1257283"/>
                        <a:pt x="1885550" y="1269660"/>
                      </a:cubicBezTo>
                      <a:lnTo>
                        <a:pt x="1885550" y="1404374"/>
                      </a:lnTo>
                      <a:lnTo>
                        <a:pt x="1479907" y="1404374"/>
                      </a:lnTo>
                      <a:cubicBezTo>
                        <a:pt x="1467980" y="1013808"/>
                        <a:pt x="1339492" y="645068"/>
                        <a:pt x="1106592" y="334535"/>
                      </a:cubicBezTo>
                      <a:lnTo>
                        <a:pt x="1070288" y="286080"/>
                      </a:lnTo>
                      <a:lnTo>
                        <a:pt x="782108" y="506153"/>
                      </a:lnTo>
                      <a:cubicBezTo>
                        <a:pt x="587312" y="262678"/>
                        <a:pt x="329960" y="88284"/>
                        <a:pt x="34354" y="0"/>
                      </a:cubicBezTo>
                      <a:lnTo>
                        <a:pt x="0" y="114987"/>
                      </a:lnTo>
                      <a:cubicBezTo>
                        <a:pt x="289681" y="201471"/>
                        <a:pt x="539682" y="378115"/>
                        <a:pt x="722777" y="625791"/>
                      </a:cubicBezTo>
                      <a:lnTo>
                        <a:pt x="759005" y="674772"/>
                      </a:lnTo>
                      <a:lnTo>
                        <a:pt x="1046061" y="455523"/>
                      </a:lnTo>
                      <a:cubicBezTo>
                        <a:pt x="1252183" y="750755"/>
                        <a:pt x="1360794" y="1098192"/>
                        <a:pt x="1360794" y="1464305"/>
                      </a:cubicBezTo>
                      <a:lnTo>
                        <a:pt x="1360794" y="1524312"/>
                      </a:lnTo>
                      <a:lnTo>
                        <a:pt x="1885550" y="1524312"/>
                      </a:lnTo>
                      <a:lnTo>
                        <a:pt x="1885550" y="1659026"/>
                      </a:lnTo>
                      <a:cubicBezTo>
                        <a:pt x="1885550" y="1671402"/>
                        <a:pt x="1899051" y="1679053"/>
                        <a:pt x="1909627" y="1672677"/>
                      </a:cubicBezTo>
                      <a:lnTo>
                        <a:pt x="2235387" y="1477956"/>
                      </a:lnTo>
                      <a:cubicBezTo>
                        <a:pt x="2245738" y="1471956"/>
                        <a:pt x="2245738" y="1456954"/>
                        <a:pt x="2235387" y="1450729"/>
                      </a:cubicBez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grpSp>
          <p:sp>
            <p:nvSpPr>
              <p:cNvPr id="115" name="Google Shape;115;p3"/>
              <p:cNvSpPr/>
              <p:nvPr/>
            </p:nvSpPr>
            <p:spPr>
              <a:xfrm>
                <a:off x="3810000" y="2708473"/>
                <a:ext cx="1399873" cy="1282110"/>
              </a:xfrm>
              <a:custGeom>
                <a:rect b="b" l="l" r="r" t="t"/>
                <a:pathLst>
                  <a:path extrusionOk="0" h="1282110" w="1399873">
                    <a:moveTo>
                      <a:pt x="1399873" y="372790"/>
                    </a:moveTo>
                    <a:lnTo>
                      <a:pt x="1177100" y="0"/>
                    </a:lnTo>
                    <a:lnTo>
                      <a:pt x="954326" y="372790"/>
                    </a:lnTo>
                    <a:lnTo>
                      <a:pt x="1117093" y="372790"/>
                    </a:lnTo>
                    <a:lnTo>
                      <a:pt x="1117093" y="778432"/>
                    </a:lnTo>
                    <a:cubicBezTo>
                      <a:pt x="727427" y="790359"/>
                      <a:pt x="359063" y="918547"/>
                      <a:pt x="48380" y="1150922"/>
                    </a:cubicBezTo>
                    <a:lnTo>
                      <a:pt x="0" y="1187001"/>
                    </a:lnTo>
                    <a:lnTo>
                      <a:pt x="73883" y="1282111"/>
                    </a:lnTo>
                    <a:lnTo>
                      <a:pt x="169218" y="1211603"/>
                    </a:lnTo>
                    <a:cubicBezTo>
                      <a:pt x="464674" y="1005857"/>
                      <a:pt x="811811" y="897470"/>
                      <a:pt x="1177100" y="897470"/>
                    </a:cubicBezTo>
                    <a:lnTo>
                      <a:pt x="1237106" y="897470"/>
                    </a:lnTo>
                    <a:lnTo>
                      <a:pt x="1237106" y="372714"/>
                    </a:lnTo>
                    <a:lnTo>
                      <a:pt x="1399873" y="372714"/>
                    </a:lnTo>
                    <a:close/>
                  </a:path>
                </a:pathLst>
              </a:custGeom>
              <a:solidFill>
                <a:srgbClr val="088BC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6" name="Google Shape;116;p3"/>
              <p:cNvSpPr/>
              <p:nvPr/>
            </p:nvSpPr>
            <p:spPr>
              <a:xfrm>
                <a:off x="4267923" y="3490356"/>
                <a:ext cx="2606901" cy="676946"/>
              </a:xfrm>
              <a:custGeom>
                <a:rect b="b" l="l" r="r" t="t"/>
                <a:pathLst>
                  <a:path extrusionOk="0" h="676946" w="2606901">
                    <a:moveTo>
                      <a:pt x="2606901" y="0"/>
                    </a:moveTo>
                    <a:lnTo>
                      <a:pt x="2185807" y="106061"/>
                    </a:lnTo>
                    <a:lnTo>
                      <a:pt x="2300869" y="221124"/>
                    </a:lnTo>
                    <a:lnTo>
                      <a:pt x="2014038" y="507954"/>
                    </a:lnTo>
                    <a:cubicBezTo>
                      <a:pt x="1729158" y="239875"/>
                      <a:pt x="1377521" y="69907"/>
                      <a:pt x="993555" y="15302"/>
                    </a:cubicBezTo>
                    <a:lnTo>
                      <a:pt x="933699" y="6751"/>
                    </a:lnTo>
                    <a:lnTo>
                      <a:pt x="885544" y="366189"/>
                    </a:lnTo>
                    <a:cubicBezTo>
                      <a:pt x="576736" y="331985"/>
                      <a:pt x="271754" y="390416"/>
                      <a:pt x="0" y="536607"/>
                    </a:cubicBezTo>
                    <a:lnTo>
                      <a:pt x="56856" y="642293"/>
                    </a:lnTo>
                    <a:cubicBezTo>
                      <a:pt x="323359" y="498953"/>
                      <a:pt x="624666" y="447272"/>
                      <a:pt x="928223" y="492727"/>
                    </a:cubicBezTo>
                    <a:lnTo>
                      <a:pt x="988530" y="501728"/>
                    </a:lnTo>
                    <a:lnTo>
                      <a:pt x="1036535" y="143565"/>
                    </a:lnTo>
                    <a:cubicBezTo>
                      <a:pt x="1390722" y="206422"/>
                      <a:pt x="1713256" y="375340"/>
                      <a:pt x="1972409" y="634492"/>
                    </a:cubicBezTo>
                    <a:lnTo>
                      <a:pt x="2014864" y="676947"/>
                    </a:lnTo>
                    <a:lnTo>
                      <a:pt x="2385853" y="305882"/>
                    </a:lnTo>
                    <a:lnTo>
                      <a:pt x="2500915" y="420945"/>
                    </a:lnTo>
                    <a:lnTo>
                      <a:pt x="2606901" y="0"/>
                    </a:lnTo>
                    <a:close/>
                  </a:path>
                </a:pathLst>
              </a:custGeom>
              <a:solidFill>
                <a:srgbClr val="FFAA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7" name="Google Shape;117;p3"/>
              <p:cNvSpPr/>
              <p:nvPr/>
            </p:nvSpPr>
            <p:spPr>
              <a:xfrm>
                <a:off x="5398443" y="3913776"/>
                <a:ext cx="2258338" cy="1687078"/>
              </a:xfrm>
              <a:custGeom>
                <a:rect b="b" l="l" r="r" t="t"/>
                <a:pathLst>
                  <a:path extrusionOk="0" h="1687078" w="2258338">
                    <a:moveTo>
                      <a:pt x="2258339" y="1464380"/>
                    </a:moveTo>
                    <a:lnTo>
                      <a:pt x="1885550" y="1241606"/>
                    </a:lnTo>
                    <a:lnTo>
                      <a:pt x="1885550" y="1404374"/>
                    </a:lnTo>
                    <a:lnTo>
                      <a:pt x="1479907" y="1404374"/>
                    </a:lnTo>
                    <a:cubicBezTo>
                      <a:pt x="1467981" y="1013807"/>
                      <a:pt x="1339492" y="645068"/>
                      <a:pt x="1106592" y="334535"/>
                    </a:cubicBezTo>
                    <a:lnTo>
                      <a:pt x="1070288" y="286080"/>
                    </a:lnTo>
                    <a:lnTo>
                      <a:pt x="782108" y="506153"/>
                    </a:lnTo>
                    <a:cubicBezTo>
                      <a:pt x="587312" y="262678"/>
                      <a:pt x="329960" y="88284"/>
                      <a:pt x="34354" y="0"/>
                    </a:cubicBezTo>
                    <a:lnTo>
                      <a:pt x="0" y="114987"/>
                    </a:lnTo>
                    <a:cubicBezTo>
                      <a:pt x="289681" y="201471"/>
                      <a:pt x="539682" y="378115"/>
                      <a:pt x="722777" y="625791"/>
                    </a:cubicBezTo>
                    <a:lnTo>
                      <a:pt x="759005" y="674772"/>
                    </a:lnTo>
                    <a:lnTo>
                      <a:pt x="1046061" y="455523"/>
                    </a:lnTo>
                    <a:cubicBezTo>
                      <a:pt x="1252183" y="750754"/>
                      <a:pt x="1360794" y="1098191"/>
                      <a:pt x="1360794" y="1464305"/>
                    </a:cubicBezTo>
                    <a:lnTo>
                      <a:pt x="1360794" y="1524311"/>
                    </a:lnTo>
                    <a:lnTo>
                      <a:pt x="1885550" y="1524311"/>
                    </a:lnTo>
                    <a:lnTo>
                      <a:pt x="1885550" y="1687079"/>
                    </a:lnTo>
                    <a:lnTo>
                      <a:pt x="2258339" y="1464380"/>
                    </a:lnTo>
                    <a:close/>
                  </a:path>
                </a:pathLst>
              </a:custGeom>
              <a:solidFill>
                <a:srgbClr val="E0484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8" name="Google Shape;118;p3"/>
              <p:cNvSpPr/>
              <p:nvPr/>
            </p:nvSpPr>
            <p:spPr>
              <a:xfrm>
                <a:off x="4020565" y="326494"/>
                <a:ext cx="1979368" cy="2309044"/>
              </a:xfrm>
              <a:custGeom>
                <a:rect b="b" l="l" r="r" t="t"/>
                <a:pathLst>
                  <a:path extrusionOk="0" h="2309044" w="1732383">
                    <a:moveTo>
                      <a:pt x="1481932" y="2309045"/>
                    </a:moveTo>
                    <a:lnTo>
                      <a:pt x="250527" y="2309045"/>
                    </a:lnTo>
                    <a:cubicBezTo>
                      <a:pt x="112362" y="2309045"/>
                      <a:pt x="0" y="2196683"/>
                      <a:pt x="0" y="2058518"/>
                    </a:cubicBezTo>
                    <a:lnTo>
                      <a:pt x="0" y="250527"/>
                    </a:lnTo>
                    <a:cubicBezTo>
                      <a:pt x="0" y="112362"/>
                      <a:pt x="112437" y="0"/>
                      <a:pt x="250527" y="0"/>
                    </a:cubicBezTo>
                    <a:lnTo>
                      <a:pt x="1481857" y="0"/>
                    </a:lnTo>
                    <a:cubicBezTo>
                      <a:pt x="1620021" y="0"/>
                      <a:pt x="1732383" y="112362"/>
                      <a:pt x="1732383" y="250527"/>
                    </a:cubicBezTo>
                    <a:lnTo>
                      <a:pt x="1732383" y="2058518"/>
                    </a:lnTo>
                    <a:cubicBezTo>
                      <a:pt x="1732459" y="2196683"/>
                      <a:pt x="1620021" y="2309045"/>
                      <a:pt x="1481932" y="2309045"/>
                    </a:cubicBezTo>
                    <a:close/>
                    <a:moveTo>
                      <a:pt x="250527" y="15002"/>
                    </a:moveTo>
                    <a:cubicBezTo>
                      <a:pt x="120688" y="15002"/>
                      <a:pt x="15002" y="120688"/>
                      <a:pt x="15002" y="250527"/>
                    </a:cubicBezTo>
                    <a:lnTo>
                      <a:pt x="15002" y="2058518"/>
                    </a:lnTo>
                    <a:cubicBezTo>
                      <a:pt x="15002" y="2188357"/>
                      <a:pt x="120688" y="2294043"/>
                      <a:pt x="250527" y="2294043"/>
                    </a:cubicBezTo>
                    <a:lnTo>
                      <a:pt x="1481857" y="2294043"/>
                    </a:lnTo>
                    <a:cubicBezTo>
                      <a:pt x="1611696" y="2294043"/>
                      <a:pt x="1717382" y="2188357"/>
                      <a:pt x="1717382" y="2058518"/>
                    </a:cubicBezTo>
                    <a:lnTo>
                      <a:pt x="1717382" y="250527"/>
                    </a:lnTo>
                    <a:cubicBezTo>
                      <a:pt x="1717382" y="120688"/>
                      <a:pt x="1611696" y="15002"/>
                      <a:pt x="1481857" y="15002"/>
                    </a:cubicBezTo>
                    <a:lnTo>
                      <a:pt x="250527" y="15002"/>
                    </a:lnTo>
                    <a:close/>
                  </a:path>
                </a:pathLst>
              </a:custGeom>
              <a:solidFill>
                <a:srgbClr val="808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9" name="Google Shape;119;p3"/>
              <p:cNvSpPr/>
              <p:nvPr/>
            </p:nvSpPr>
            <p:spPr>
              <a:xfrm>
                <a:off x="6899450" y="1118974"/>
                <a:ext cx="1979368" cy="2309044"/>
              </a:xfrm>
              <a:custGeom>
                <a:rect b="b" l="l" r="r" t="t"/>
                <a:pathLst>
                  <a:path extrusionOk="0" h="2309044" w="1732383">
                    <a:moveTo>
                      <a:pt x="1481932" y="2309045"/>
                    </a:moveTo>
                    <a:lnTo>
                      <a:pt x="250527" y="2309045"/>
                    </a:lnTo>
                    <a:cubicBezTo>
                      <a:pt x="112362" y="2309045"/>
                      <a:pt x="0" y="2196683"/>
                      <a:pt x="0" y="2058518"/>
                    </a:cubicBezTo>
                    <a:lnTo>
                      <a:pt x="0" y="250527"/>
                    </a:lnTo>
                    <a:cubicBezTo>
                      <a:pt x="0" y="112362"/>
                      <a:pt x="112437" y="0"/>
                      <a:pt x="250527" y="0"/>
                    </a:cubicBezTo>
                    <a:lnTo>
                      <a:pt x="1481857" y="0"/>
                    </a:lnTo>
                    <a:cubicBezTo>
                      <a:pt x="1620021" y="0"/>
                      <a:pt x="1732383" y="112362"/>
                      <a:pt x="1732383" y="250527"/>
                    </a:cubicBezTo>
                    <a:lnTo>
                      <a:pt x="1732383" y="2058518"/>
                    </a:lnTo>
                    <a:cubicBezTo>
                      <a:pt x="1732459" y="2196683"/>
                      <a:pt x="1620021" y="2309045"/>
                      <a:pt x="1481932" y="2309045"/>
                    </a:cubicBezTo>
                    <a:close/>
                    <a:moveTo>
                      <a:pt x="250527" y="15002"/>
                    </a:moveTo>
                    <a:cubicBezTo>
                      <a:pt x="120688" y="15002"/>
                      <a:pt x="15002" y="120688"/>
                      <a:pt x="15002" y="250527"/>
                    </a:cubicBezTo>
                    <a:lnTo>
                      <a:pt x="15002" y="2058518"/>
                    </a:lnTo>
                    <a:cubicBezTo>
                      <a:pt x="15002" y="2188357"/>
                      <a:pt x="120688" y="2294043"/>
                      <a:pt x="250527" y="2294043"/>
                    </a:cubicBezTo>
                    <a:lnTo>
                      <a:pt x="1481857" y="2294043"/>
                    </a:lnTo>
                    <a:cubicBezTo>
                      <a:pt x="1611696" y="2294043"/>
                      <a:pt x="1717382" y="2188357"/>
                      <a:pt x="1717382" y="2058518"/>
                    </a:cubicBezTo>
                    <a:lnTo>
                      <a:pt x="1717382" y="250527"/>
                    </a:lnTo>
                    <a:cubicBezTo>
                      <a:pt x="1717382" y="120688"/>
                      <a:pt x="1611696" y="15002"/>
                      <a:pt x="1481857" y="15002"/>
                    </a:cubicBezTo>
                    <a:lnTo>
                      <a:pt x="250527" y="15002"/>
                    </a:lnTo>
                    <a:close/>
                  </a:path>
                </a:pathLst>
              </a:custGeom>
              <a:solidFill>
                <a:srgbClr val="808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20" name="Google Shape;120;p3"/>
              <p:cNvSpPr/>
              <p:nvPr/>
            </p:nvSpPr>
            <p:spPr>
              <a:xfrm>
                <a:off x="7825581" y="4167302"/>
                <a:ext cx="1979368" cy="2309044"/>
              </a:xfrm>
              <a:custGeom>
                <a:rect b="b" l="l" r="r" t="t"/>
                <a:pathLst>
                  <a:path extrusionOk="0" h="2309044" w="1732383">
                    <a:moveTo>
                      <a:pt x="1481932" y="2309045"/>
                    </a:moveTo>
                    <a:lnTo>
                      <a:pt x="250527" y="2309045"/>
                    </a:lnTo>
                    <a:cubicBezTo>
                      <a:pt x="112362" y="2309045"/>
                      <a:pt x="0" y="2196683"/>
                      <a:pt x="0" y="2058518"/>
                    </a:cubicBezTo>
                    <a:lnTo>
                      <a:pt x="0" y="250527"/>
                    </a:lnTo>
                    <a:cubicBezTo>
                      <a:pt x="0" y="112362"/>
                      <a:pt x="112437" y="0"/>
                      <a:pt x="250527" y="0"/>
                    </a:cubicBezTo>
                    <a:lnTo>
                      <a:pt x="1481857" y="0"/>
                    </a:lnTo>
                    <a:cubicBezTo>
                      <a:pt x="1620021" y="0"/>
                      <a:pt x="1732383" y="112362"/>
                      <a:pt x="1732383" y="250527"/>
                    </a:cubicBezTo>
                    <a:lnTo>
                      <a:pt x="1732383" y="2058518"/>
                    </a:lnTo>
                    <a:cubicBezTo>
                      <a:pt x="1732459" y="2196683"/>
                      <a:pt x="1620021" y="2309045"/>
                      <a:pt x="1481932" y="2309045"/>
                    </a:cubicBezTo>
                    <a:close/>
                    <a:moveTo>
                      <a:pt x="250527" y="15002"/>
                    </a:moveTo>
                    <a:cubicBezTo>
                      <a:pt x="120688" y="15002"/>
                      <a:pt x="15002" y="120688"/>
                      <a:pt x="15002" y="250527"/>
                    </a:cubicBezTo>
                    <a:lnTo>
                      <a:pt x="15002" y="2058518"/>
                    </a:lnTo>
                    <a:cubicBezTo>
                      <a:pt x="15002" y="2188357"/>
                      <a:pt x="120688" y="2294043"/>
                      <a:pt x="250527" y="2294043"/>
                    </a:cubicBezTo>
                    <a:lnTo>
                      <a:pt x="1481857" y="2294043"/>
                    </a:lnTo>
                    <a:cubicBezTo>
                      <a:pt x="1611696" y="2294043"/>
                      <a:pt x="1717382" y="2188357"/>
                      <a:pt x="1717382" y="2058518"/>
                    </a:cubicBezTo>
                    <a:lnTo>
                      <a:pt x="1717382" y="250527"/>
                    </a:lnTo>
                    <a:cubicBezTo>
                      <a:pt x="1717382" y="120688"/>
                      <a:pt x="1611696" y="15002"/>
                      <a:pt x="1481857" y="15002"/>
                    </a:cubicBezTo>
                    <a:lnTo>
                      <a:pt x="250527" y="15002"/>
                    </a:lnTo>
                    <a:close/>
                  </a:path>
                </a:pathLst>
              </a:custGeom>
              <a:solidFill>
                <a:srgbClr val="808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grpSp>
        <p:sp>
          <p:nvSpPr>
            <p:cNvPr id="121" name="Google Shape;121;p3"/>
            <p:cNvSpPr txBox="1"/>
            <p:nvPr/>
          </p:nvSpPr>
          <p:spPr>
            <a:xfrm>
              <a:off x="6994106" y="2487203"/>
              <a:ext cx="2380930" cy="151426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000">
                  <a:solidFill>
                    <a:srgbClr val="002060"/>
                  </a:solidFill>
                  <a:latin typeface="Times New Roman"/>
                  <a:ea typeface="Times New Roman"/>
                  <a:cs typeface="Times New Roman"/>
                  <a:sym typeface="Times New Roman"/>
                </a:rPr>
                <a:t>CẤU TRÚC SÁCH VÀ CẤU TRÚC BÀI HỌC</a:t>
              </a:r>
              <a:endParaRPr b="1" sz="2000">
                <a:solidFill>
                  <a:srgbClr val="002060"/>
                </a:solidFill>
                <a:latin typeface="Times New Roman"/>
                <a:ea typeface="Times New Roman"/>
                <a:cs typeface="Times New Roman"/>
                <a:sym typeface="Times New Roman"/>
              </a:endParaRPr>
            </a:p>
            <a:p>
              <a:pPr indent="0" lvl="0" marL="0" marR="0" rtl="0" algn="ctr">
                <a:lnSpc>
                  <a:spcPct val="120000"/>
                </a:lnSpc>
                <a:spcBef>
                  <a:spcPts val="0"/>
                </a:spcBef>
                <a:spcAft>
                  <a:spcPts val="0"/>
                </a:spcAft>
                <a:buNone/>
              </a:pPr>
              <a:r>
                <a:t/>
              </a:r>
              <a:endParaRPr b="1" sz="2200">
                <a:solidFill>
                  <a:srgbClr val="002060"/>
                </a:solidFill>
                <a:latin typeface="Times New Roman"/>
                <a:ea typeface="Times New Roman"/>
                <a:cs typeface="Times New Roman"/>
                <a:sym typeface="Times New Roman"/>
              </a:endParaRPr>
            </a:p>
          </p:txBody>
        </p:sp>
        <p:sp>
          <p:nvSpPr>
            <p:cNvPr id="122" name="Google Shape;122;p3"/>
            <p:cNvSpPr txBox="1"/>
            <p:nvPr/>
          </p:nvSpPr>
          <p:spPr>
            <a:xfrm>
              <a:off x="8135211" y="4671797"/>
              <a:ext cx="2328312" cy="20223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t/>
              </a:r>
              <a:endParaRPr b="1" sz="1200">
                <a:solidFill>
                  <a:srgbClr val="002060"/>
                </a:solidFill>
                <a:latin typeface="Times New Roman"/>
                <a:ea typeface="Times New Roman"/>
                <a:cs typeface="Times New Roman"/>
                <a:sym typeface="Times New Roman"/>
              </a:endParaRPr>
            </a:p>
          </p:txBody>
        </p:sp>
      </p:grpSp>
      <p:sp>
        <p:nvSpPr>
          <p:cNvPr id="123" name="Google Shape;123;p3"/>
          <p:cNvSpPr txBox="1"/>
          <p:nvPr/>
        </p:nvSpPr>
        <p:spPr>
          <a:xfrm>
            <a:off x="3593831" y="1889635"/>
            <a:ext cx="208347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2060"/>
                </a:solidFill>
                <a:latin typeface="Calibri"/>
                <a:ea typeface="Calibri"/>
                <a:cs typeface="Calibri"/>
                <a:sym typeface="Calibri"/>
              </a:rPr>
              <a:t>CĂN CỨ XÂY DỰNG BỘ SÁCH BÀI HỌC STEM</a:t>
            </a:r>
            <a:endParaRPr/>
          </a:p>
        </p:txBody>
      </p:sp>
      <p:sp>
        <p:nvSpPr>
          <p:cNvPr id="124" name="Google Shape;124;p3"/>
          <p:cNvSpPr txBox="1"/>
          <p:nvPr/>
        </p:nvSpPr>
        <p:spPr>
          <a:xfrm>
            <a:off x="8220021" y="4774827"/>
            <a:ext cx="2243502" cy="151426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000">
                <a:solidFill>
                  <a:srgbClr val="002060"/>
                </a:solidFill>
                <a:latin typeface="Times New Roman"/>
                <a:ea typeface="Times New Roman"/>
                <a:cs typeface="Times New Roman"/>
                <a:sym typeface="Times New Roman"/>
              </a:rPr>
              <a:t>HƯỚNG DẪN XÂY DỰNG KẾ HOẠCH THỰC HIỆN</a:t>
            </a:r>
            <a:endParaRPr b="1" sz="2000">
              <a:solidFill>
                <a:srgbClr val="002060"/>
              </a:solidFill>
              <a:latin typeface="Times New Roman"/>
              <a:ea typeface="Times New Roman"/>
              <a:cs typeface="Times New Roman"/>
              <a:sym typeface="Times New Roman"/>
            </a:endParaRPr>
          </a:p>
          <a:p>
            <a:pPr indent="0" lvl="0" marL="0" marR="0" rtl="0" algn="ctr">
              <a:lnSpc>
                <a:spcPct val="120000"/>
              </a:lnSpc>
              <a:spcBef>
                <a:spcPts val="0"/>
              </a:spcBef>
              <a:spcAft>
                <a:spcPts val="0"/>
              </a:spcAft>
              <a:buNone/>
            </a:pPr>
            <a:r>
              <a:t/>
            </a:r>
            <a:endParaRPr b="1" sz="2200">
              <a:solidFill>
                <a:srgbClr val="002060"/>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0"/>
          <p:cNvSpPr txBox="1"/>
          <p:nvPr/>
        </p:nvSpPr>
        <p:spPr>
          <a:xfrm>
            <a:off x="1251115" y="118655"/>
            <a:ext cx="10628231"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3200">
                <a:solidFill>
                  <a:srgbClr val="1E4E79"/>
                </a:solidFill>
                <a:latin typeface="Arial"/>
                <a:ea typeface="Arial"/>
                <a:cs typeface="Arial"/>
                <a:sym typeface="Arial"/>
              </a:rPr>
              <a:t>HỆ SINH THÁI TÀI NGUYÊN PHỤC VỤ BÀI HỌC STEM</a:t>
            </a:r>
            <a:endParaRPr b="1" sz="3200">
              <a:solidFill>
                <a:srgbClr val="1E4E79"/>
              </a:solidFill>
              <a:latin typeface="Arial"/>
              <a:ea typeface="Arial"/>
              <a:cs typeface="Arial"/>
              <a:sym typeface="Arial"/>
            </a:endParaRPr>
          </a:p>
        </p:txBody>
      </p:sp>
      <p:sp>
        <p:nvSpPr>
          <p:cNvPr id="349" name="Google Shape;349;p30"/>
          <p:cNvSpPr/>
          <p:nvPr/>
        </p:nvSpPr>
        <p:spPr>
          <a:xfrm>
            <a:off x="98995" y="852487"/>
            <a:ext cx="3549596" cy="1736283"/>
          </a:xfrm>
          <a:custGeom>
            <a:rect b="b" l="l" r="r" t="t"/>
            <a:pathLst>
              <a:path extrusionOk="0" h="1164664" w="2338397">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cap="flat" cmpd="sng" w="762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30"/>
          <p:cNvSpPr/>
          <p:nvPr/>
        </p:nvSpPr>
        <p:spPr>
          <a:xfrm>
            <a:off x="4200617" y="1953770"/>
            <a:ext cx="3586162" cy="1614487"/>
          </a:xfrm>
          <a:custGeom>
            <a:rect b="b" l="l" r="r" t="t"/>
            <a:pathLst>
              <a:path extrusionOk="0" h="1285704" w="3008161">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3"/>
          </a:solidFill>
          <a:ln cap="flat" cmpd="sng" w="762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30"/>
          <p:cNvSpPr/>
          <p:nvPr/>
        </p:nvSpPr>
        <p:spPr>
          <a:xfrm>
            <a:off x="98995" y="2982592"/>
            <a:ext cx="3489473" cy="2307042"/>
          </a:xfrm>
          <a:custGeom>
            <a:rect b="b" l="l" r="r" t="t"/>
            <a:pathLst>
              <a:path extrusionOk="0" h="1359584" w="2679088">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cap="flat" cmpd="sng" w="762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30"/>
          <p:cNvSpPr/>
          <p:nvPr/>
        </p:nvSpPr>
        <p:spPr>
          <a:xfrm>
            <a:off x="3943509" y="4280850"/>
            <a:ext cx="3374453" cy="1904623"/>
          </a:xfrm>
          <a:custGeom>
            <a:rect b="b" l="l" r="r" t="t"/>
            <a:pathLst>
              <a:path extrusionOk="0" h="1319019" w="2565854">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002060"/>
          </a:solidFill>
          <a:ln cap="flat" cmpd="sng" w="762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53" name="Google Shape;353;p30"/>
          <p:cNvGrpSpPr/>
          <p:nvPr/>
        </p:nvGrpSpPr>
        <p:grpSpPr>
          <a:xfrm>
            <a:off x="3695700" y="1774382"/>
            <a:ext cx="369888" cy="647700"/>
            <a:chOff x="2057400" y="2332412"/>
            <a:chExt cx="324766" cy="568896"/>
          </a:xfrm>
        </p:grpSpPr>
        <p:sp>
          <p:nvSpPr>
            <p:cNvPr id="354" name="Google Shape;354;p30"/>
            <p:cNvSpPr/>
            <p:nvPr/>
          </p:nvSpPr>
          <p:spPr>
            <a:xfrm>
              <a:off x="2057400" y="2743747"/>
              <a:ext cx="157505" cy="157561"/>
            </a:xfrm>
            <a:prstGeom prst="ellipse">
              <a:avLst/>
            </a:prstGeom>
            <a:solidFill>
              <a:schemeClr val="accent1"/>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30"/>
            <p:cNvSpPr/>
            <p:nvPr/>
          </p:nvSpPr>
          <p:spPr>
            <a:xfrm>
              <a:off x="2214905" y="2562481"/>
              <a:ext cx="158898" cy="157561"/>
            </a:xfrm>
            <a:prstGeom prst="ellipse">
              <a:avLst/>
            </a:prstGeom>
            <a:solidFill>
              <a:schemeClr val="accent1"/>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30"/>
            <p:cNvSpPr/>
            <p:nvPr/>
          </p:nvSpPr>
          <p:spPr>
            <a:xfrm>
              <a:off x="2224661" y="2332412"/>
              <a:ext cx="157505" cy="157562"/>
            </a:xfrm>
            <a:prstGeom prst="ellipse">
              <a:avLst/>
            </a:prstGeom>
            <a:solidFill>
              <a:schemeClr val="accent1"/>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57" name="Google Shape;357;p30"/>
          <p:cNvGrpSpPr/>
          <p:nvPr/>
        </p:nvGrpSpPr>
        <p:grpSpPr>
          <a:xfrm rot="-979552">
            <a:off x="7827080" y="2920754"/>
            <a:ext cx="369802" cy="647785"/>
            <a:chOff x="2057400" y="2332412"/>
            <a:chExt cx="324766" cy="568896"/>
          </a:xfrm>
        </p:grpSpPr>
        <p:sp>
          <p:nvSpPr>
            <p:cNvPr id="358" name="Google Shape;358;p30"/>
            <p:cNvSpPr/>
            <p:nvPr/>
          </p:nvSpPr>
          <p:spPr>
            <a:xfrm>
              <a:off x="2057400" y="2743200"/>
              <a:ext cx="158108" cy="158108"/>
            </a:xfrm>
            <a:prstGeom prst="ellipse">
              <a:avLst/>
            </a:prstGeom>
            <a:solidFill>
              <a:schemeClr val="accent3"/>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30"/>
            <p:cNvSpPr/>
            <p:nvPr/>
          </p:nvSpPr>
          <p:spPr>
            <a:xfrm>
              <a:off x="2215508" y="2562301"/>
              <a:ext cx="158108" cy="158108"/>
            </a:xfrm>
            <a:prstGeom prst="ellipse">
              <a:avLst/>
            </a:prstGeom>
            <a:solidFill>
              <a:schemeClr val="accent3"/>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30"/>
            <p:cNvSpPr/>
            <p:nvPr/>
          </p:nvSpPr>
          <p:spPr>
            <a:xfrm>
              <a:off x="2224058" y="2332412"/>
              <a:ext cx="158108" cy="158108"/>
            </a:xfrm>
            <a:prstGeom prst="ellipse">
              <a:avLst/>
            </a:prstGeom>
            <a:solidFill>
              <a:schemeClr val="accent3"/>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61" name="Google Shape;361;p30"/>
          <p:cNvGrpSpPr/>
          <p:nvPr/>
        </p:nvGrpSpPr>
        <p:grpSpPr>
          <a:xfrm rot="-979552">
            <a:off x="7273210" y="5384745"/>
            <a:ext cx="395605" cy="760458"/>
            <a:chOff x="2057400" y="2332412"/>
            <a:chExt cx="324766" cy="568896"/>
          </a:xfrm>
        </p:grpSpPr>
        <p:sp>
          <p:nvSpPr>
            <p:cNvPr id="362" name="Google Shape;362;p30"/>
            <p:cNvSpPr/>
            <p:nvPr/>
          </p:nvSpPr>
          <p:spPr>
            <a:xfrm>
              <a:off x="2057400" y="2743200"/>
              <a:ext cx="158108" cy="158108"/>
            </a:xfrm>
            <a:prstGeom prst="ellipse">
              <a:avLst/>
            </a:prstGeom>
            <a:solidFill>
              <a:srgbClr val="002060"/>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30"/>
            <p:cNvSpPr/>
            <p:nvPr/>
          </p:nvSpPr>
          <p:spPr>
            <a:xfrm>
              <a:off x="2215508" y="2562301"/>
              <a:ext cx="158108" cy="158108"/>
            </a:xfrm>
            <a:prstGeom prst="ellipse">
              <a:avLst/>
            </a:prstGeom>
            <a:solidFill>
              <a:srgbClr val="002060"/>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30"/>
            <p:cNvSpPr/>
            <p:nvPr/>
          </p:nvSpPr>
          <p:spPr>
            <a:xfrm>
              <a:off x="2224058" y="2332412"/>
              <a:ext cx="158108" cy="158108"/>
            </a:xfrm>
            <a:prstGeom prst="ellipse">
              <a:avLst/>
            </a:prstGeom>
            <a:solidFill>
              <a:srgbClr val="002060"/>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65" name="Google Shape;365;p30"/>
          <p:cNvGrpSpPr/>
          <p:nvPr/>
        </p:nvGrpSpPr>
        <p:grpSpPr>
          <a:xfrm rot="-435495">
            <a:off x="3642868" y="4279073"/>
            <a:ext cx="369802" cy="647785"/>
            <a:chOff x="2057400" y="2332412"/>
            <a:chExt cx="324766" cy="568896"/>
          </a:xfrm>
        </p:grpSpPr>
        <p:sp>
          <p:nvSpPr>
            <p:cNvPr id="366" name="Google Shape;366;p30"/>
            <p:cNvSpPr/>
            <p:nvPr/>
          </p:nvSpPr>
          <p:spPr>
            <a:xfrm>
              <a:off x="2057400" y="2743200"/>
              <a:ext cx="158108" cy="158108"/>
            </a:xfrm>
            <a:prstGeom prst="ellipse">
              <a:avLst/>
            </a:prstGeom>
            <a:solidFill>
              <a:schemeClr val="accent2"/>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30"/>
            <p:cNvSpPr/>
            <p:nvPr/>
          </p:nvSpPr>
          <p:spPr>
            <a:xfrm>
              <a:off x="2215508" y="2562301"/>
              <a:ext cx="158108" cy="158108"/>
            </a:xfrm>
            <a:prstGeom prst="ellipse">
              <a:avLst/>
            </a:prstGeom>
            <a:solidFill>
              <a:schemeClr val="accent2"/>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30"/>
            <p:cNvSpPr/>
            <p:nvPr/>
          </p:nvSpPr>
          <p:spPr>
            <a:xfrm>
              <a:off x="2224058" y="2332412"/>
              <a:ext cx="158108" cy="158108"/>
            </a:xfrm>
            <a:prstGeom prst="ellipse">
              <a:avLst/>
            </a:prstGeom>
            <a:solidFill>
              <a:schemeClr val="accent2"/>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69" name="Google Shape;369;p30"/>
          <p:cNvSpPr/>
          <p:nvPr/>
        </p:nvSpPr>
        <p:spPr>
          <a:xfrm>
            <a:off x="509322" y="1409708"/>
            <a:ext cx="2959234" cy="1015663"/>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Kế hoạch thực hiện Bài học STEM cho cả năm học của lớp 1, 2, 3, 4</a:t>
            </a:r>
            <a:r>
              <a:rPr b="1" lang="en-US" sz="2000">
                <a:solidFill>
                  <a:schemeClr val="lt1"/>
                </a:solidFill>
                <a:latin typeface="Arial"/>
                <a:ea typeface="Arial"/>
                <a:cs typeface="Arial"/>
                <a:sym typeface="Arial"/>
              </a:rPr>
              <a:t>.</a:t>
            </a:r>
            <a:endParaRPr b="1" sz="2000">
              <a:solidFill>
                <a:schemeClr val="lt1"/>
              </a:solidFill>
              <a:latin typeface="Arial"/>
              <a:ea typeface="Arial"/>
              <a:cs typeface="Arial"/>
              <a:sym typeface="Arial"/>
            </a:endParaRPr>
          </a:p>
        </p:txBody>
      </p:sp>
      <p:sp>
        <p:nvSpPr>
          <p:cNvPr id="370" name="Google Shape;370;p30"/>
          <p:cNvSpPr/>
          <p:nvPr/>
        </p:nvSpPr>
        <p:spPr>
          <a:xfrm>
            <a:off x="4757628" y="2369612"/>
            <a:ext cx="2560334" cy="110799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200">
                <a:solidFill>
                  <a:schemeClr val="lt1"/>
                </a:solidFill>
                <a:latin typeface="Calibri"/>
                <a:ea typeface="Calibri"/>
                <a:cs typeface="Calibri"/>
                <a:sym typeface="Calibri"/>
              </a:rPr>
              <a:t>Bài giảng điện tử định dạng PowerPoint</a:t>
            </a:r>
            <a:endParaRPr b="1" sz="2200">
              <a:solidFill>
                <a:schemeClr val="lt1"/>
              </a:solidFill>
              <a:latin typeface="Arial"/>
              <a:ea typeface="Arial"/>
              <a:cs typeface="Arial"/>
              <a:sym typeface="Arial"/>
            </a:endParaRPr>
          </a:p>
        </p:txBody>
      </p:sp>
      <p:sp>
        <p:nvSpPr>
          <p:cNvPr id="371" name="Google Shape;371;p30"/>
          <p:cNvSpPr/>
          <p:nvPr/>
        </p:nvSpPr>
        <p:spPr>
          <a:xfrm>
            <a:off x="4713447" y="5072741"/>
            <a:ext cx="1840920" cy="76944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200">
                <a:solidFill>
                  <a:schemeClr val="lt1"/>
                </a:solidFill>
                <a:latin typeface="Calibri"/>
                <a:ea typeface="Calibri"/>
                <a:cs typeface="Calibri"/>
                <a:sym typeface="Calibri"/>
              </a:rPr>
              <a:t>Clip Bài dạy minh hoạ</a:t>
            </a:r>
            <a:endParaRPr b="1" sz="2200">
              <a:solidFill>
                <a:schemeClr val="lt1"/>
              </a:solidFill>
              <a:latin typeface="Arial"/>
              <a:ea typeface="Arial"/>
              <a:cs typeface="Arial"/>
              <a:sym typeface="Arial"/>
            </a:endParaRPr>
          </a:p>
        </p:txBody>
      </p:sp>
      <p:sp>
        <p:nvSpPr>
          <p:cNvPr id="372" name="Google Shape;372;p30"/>
          <p:cNvSpPr/>
          <p:nvPr/>
        </p:nvSpPr>
        <p:spPr>
          <a:xfrm>
            <a:off x="171228" y="3787196"/>
            <a:ext cx="3214085" cy="144655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200">
                <a:solidFill>
                  <a:schemeClr val="lt1"/>
                </a:solidFill>
                <a:latin typeface="Calibri"/>
                <a:ea typeface="Calibri"/>
                <a:cs typeface="Calibri"/>
                <a:sym typeface="Calibri"/>
              </a:rPr>
              <a:t>Kế hoạch bài dạy của từng bài học theo Công văn 2345 của Bộ Giáo dục và Đào tạo</a:t>
            </a:r>
            <a:endParaRPr b="1" sz="2200">
              <a:solidFill>
                <a:schemeClr val="lt1"/>
              </a:solidFill>
              <a:latin typeface="Arial"/>
              <a:ea typeface="Arial"/>
              <a:cs typeface="Arial"/>
              <a:sym typeface="Arial"/>
            </a:endParaRPr>
          </a:p>
        </p:txBody>
      </p:sp>
      <p:sp>
        <p:nvSpPr>
          <p:cNvPr id="373" name="Google Shape;373;p30"/>
          <p:cNvSpPr/>
          <p:nvPr/>
        </p:nvSpPr>
        <p:spPr>
          <a:xfrm>
            <a:off x="7986804" y="2588771"/>
            <a:ext cx="3752267" cy="2187400"/>
          </a:xfrm>
          <a:custGeom>
            <a:rect b="b" l="l" r="r" t="t"/>
            <a:pathLst>
              <a:path extrusionOk="0" h="1319019" w="2565854">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EDEDED"/>
          </a:solidFill>
          <a:ln cap="flat" cmpd="sng" w="762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74" name="Google Shape;374;p30"/>
          <p:cNvGrpSpPr/>
          <p:nvPr/>
        </p:nvGrpSpPr>
        <p:grpSpPr>
          <a:xfrm rot="-979552">
            <a:off x="11774363" y="3878078"/>
            <a:ext cx="395605" cy="760458"/>
            <a:chOff x="2057400" y="2332412"/>
            <a:chExt cx="324766" cy="568896"/>
          </a:xfrm>
        </p:grpSpPr>
        <p:sp>
          <p:nvSpPr>
            <p:cNvPr id="375" name="Google Shape;375;p30"/>
            <p:cNvSpPr/>
            <p:nvPr/>
          </p:nvSpPr>
          <p:spPr>
            <a:xfrm>
              <a:off x="2057400" y="2743200"/>
              <a:ext cx="158108" cy="158108"/>
            </a:xfrm>
            <a:prstGeom prst="ellipse">
              <a:avLst/>
            </a:prstGeom>
            <a:solidFill>
              <a:srgbClr val="EDEDED"/>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30"/>
            <p:cNvSpPr/>
            <p:nvPr/>
          </p:nvSpPr>
          <p:spPr>
            <a:xfrm>
              <a:off x="2215508" y="2562301"/>
              <a:ext cx="158108" cy="158108"/>
            </a:xfrm>
            <a:prstGeom prst="ellipse">
              <a:avLst/>
            </a:prstGeom>
            <a:solidFill>
              <a:srgbClr val="EDEDED"/>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30"/>
            <p:cNvSpPr/>
            <p:nvPr/>
          </p:nvSpPr>
          <p:spPr>
            <a:xfrm>
              <a:off x="2224058" y="2332412"/>
              <a:ext cx="158108" cy="158108"/>
            </a:xfrm>
            <a:prstGeom prst="ellipse">
              <a:avLst/>
            </a:prstGeom>
            <a:solidFill>
              <a:srgbClr val="EDEDED"/>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78" name="Google Shape;378;p30"/>
          <p:cNvSpPr/>
          <p:nvPr/>
        </p:nvSpPr>
        <p:spPr>
          <a:xfrm>
            <a:off x="8556717" y="3197274"/>
            <a:ext cx="2829805" cy="1446550"/>
          </a:xfrm>
          <a:prstGeom prst="rect">
            <a:avLst/>
          </a:prstGeom>
          <a:solidFill>
            <a:srgbClr val="EDEDED"/>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200">
                <a:solidFill>
                  <a:schemeClr val="dk1"/>
                </a:solidFill>
                <a:latin typeface="Calibri"/>
                <a:ea typeface="Calibri"/>
                <a:cs typeface="Calibri"/>
                <a:sym typeface="Calibri"/>
              </a:rPr>
              <a:t>Tài liệu bồi dưỡng tập huấn GV về phương pháp triển khai và đánh giá</a:t>
            </a:r>
            <a:endParaRPr b="1" sz="2200">
              <a:solidFill>
                <a:schemeClr val="dk1"/>
              </a:solidFill>
              <a:latin typeface="Arial"/>
              <a:ea typeface="Arial"/>
              <a:cs typeface="Arial"/>
              <a:sym typeface="Arial"/>
            </a:endParaRPr>
          </a:p>
        </p:txBody>
      </p:sp>
      <p:sp>
        <p:nvSpPr>
          <p:cNvPr id="379" name="Google Shape;379;p30"/>
          <p:cNvSpPr txBox="1"/>
          <p:nvPr/>
        </p:nvSpPr>
        <p:spPr>
          <a:xfrm>
            <a:off x="3744569" y="1099376"/>
            <a:ext cx="496888" cy="70802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omic Sans MS"/>
                <a:ea typeface="Comic Sans MS"/>
                <a:cs typeface="Comic Sans MS"/>
                <a:sym typeface="Comic Sans MS"/>
              </a:rPr>
              <a:t>1</a:t>
            </a:r>
            <a:endParaRPr/>
          </a:p>
        </p:txBody>
      </p:sp>
      <p:sp>
        <p:nvSpPr>
          <p:cNvPr id="380" name="Google Shape;380;p30"/>
          <p:cNvSpPr txBox="1"/>
          <p:nvPr/>
        </p:nvSpPr>
        <p:spPr>
          <a:xfrm>
            <a:off x="3648591" y="3467558"/>
            <a:ext cx="496888" cy="70802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omic Sans MS"/>
                <a:ea typeface="Comic Sans MS"/>
                <a:cs typeface="Comic Sans MS"/>
                <a:sym typeface="Comic Sans MS"/>
              </a:rPr>
              <a:t>2</a:t>
            </a:r>
            <a:endParaRPr b="1" sz="4000">
              <a:solidFill>
                <a:schemeClr val="dk1"/>
              </a:solidFill>
              <a:latin typeface="Comic Sans MS"/>
              <a:ea typeface="Comic Sans MS"/>
              <a:cs typeface="Comic Sans MS"/>
              <a:sym typeface="Comic Sans MS"/>
            </a:endParaRPr>
          </a:p>
        </p:txBody>
      </p:sp>
      <p:sp>
        <p:nvSpPr>
          <p:cNvPr id="381" name="Google Shape;381;p30"/>
          <p:cNvSpPr txBox="1"/>
          <p:nvPr/>
        </p:nvSpPr>
        <p:spPr>
          <a:xfrm>
            <a:off x="7786779" y="2206719"/>
            <a:ext cx="496888" cy="70802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omic Sans MS"/>
                <a:ea typeface="Comic Sans MS"/>
                <a:cs typeface="Comic Sans MS"/>
                <a:sym typeface="Comic Sans MS"/>
              </a:rPr>
              <a:t>3</a:t>
            </a:r>
            <a:endParaRPr b="1" sz="4000">
              <a:solidFill>
                <a:schemeClr val="dk1"/>
              </a:solidFill>
              <a:latin typeface="Comic Sans MS"/>
              <a:ea typeface="Comic Sans MS"/>
              <a:cs typeface="Comic Sans MS"/>
              <a:sym typeface="Comic Sans MS"/>
            </a:endParaRPr>
          </a:p>
        </p:txBody>
      </p:sp>
      <p:sp>
        <p:nvSpPr>
          <p:cNvPr id="382" name="Google Shape;382;p30"/>
          <p:cNvSpPr txBox="1"/>
          <p:nvPr/>
        </p:nvSpPr>
        <p:spPr>
          <a:xfrm>
            <a:off x="7279620" y="4574365"/>
            <a:ext cx="496888" cy="70802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omic Sans MS"/>
                <a:ea typeface="Comic Sans MS"/>
                <a:cs typeface="Comic Sans MS"/>
                <a:sym typeface="Comic Sans MS"/>
              </a:rPr>
              <a:t>4</a:t>
            </a:r>
            <a:endParaRPr b="1" sz="4000">
              <a:solidFill>
                <a:schemeClr val="dk1"/>
              </a:solidFill>
              <a:latin typeface="Comic Sans MS"/>
              <a:ea typeface="Comic Sans MS"/>
              <a:cs typeface="Comic Sans MS"/>
              <a:sym typeface="Comic Sans MS"/>
            </a:endParaRPr>
          </a:p>
        </p:txBody>
      </p:sp>
      <p:sp>
        <p:nvSpPr>
          <p:cNvPr id="383" name="Google Shape;383;p30"/>
          <p:cNvSpPr txBox="1"/>
          <p:nvPr/>
        </p:nvSpPr>
        <p:spPr>
          <a:xfrm>
            <a:off x="11708370" y="3113545"/>
            <a:ext cx="496888" cy="70802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omic Sans MS"/>
                <a:ea typeface="Comic Sans MS"/>
                <a:cs typeface="Comic Sans MS"/>
                <a:sym typeface="Comic Sans MS"/>
              </a:rPr>
              <a:t>5</a:t>
            </a:r>
            <a:endParaRPr b="1" sz="4000">
              <a:solidFill>
                <a:schemeClr val="dk1"/>
              </a:solidFill>
              <a:latin typeface="Comic Sans MS"/>
              <a:ea typeface="Comic Sans MS"/>
              <a:cs typeface="Comic Sans MS"/>
              <a:sym typeface="Comic Sans MS"/>
            </a:endParaRPr>
          </a:p>
        </p:txBody>
      </p:sp>
      <p:pic>
        <p:nvPicPr>
          <p:cNvPr id="384" name="Google Shape;384;p30"/>
          <p:cNvPicPr preferRelativeResize="0"/>
          <p:nvPr/>
        </p:nvPicPr>
        <p:blipFill rotWithShape="1">
          <a:blip r:embed="rId3">
            <a:alphaModFix/>
          </a:blip>
          <a:srcRect b="0" l="0" r="0" t="0"/>
          <a:stretch/>
        </p:blipFill>
        <p:spPr>
          <a:xfrm>
            <a:off x="152400" y="59436"/>
            <a:ext cx="786384" cy="947928"/>
          </a:xfrm>
          <a:prstGeom prst="rect">
            <a:avLst/>
          </a:prstGeom>
          <a:noFill/>
          <a:ln>
            <a:noFill/>
          </a:ln>
        </p:spPr>
      </p:pic>
      <p:sp>
        <p:nvSpPr>
          <p:cNvPr id="385" name="Google Shape;385;p30"/>
          <p:cNvSpPr/>
          <p:nvPr/>
        </p:nvSpPr>
        <p:spPr>
          <a:xfrm>
            <a:off x="4713447" y="852665"/>
            <a:ext cx="6096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http://sachthietbigiaoduc.vn/gioi-thieu-sach/-/BOOK/10105/bai-hoc-stem-lop-1.html?tabs1=ho-tro-day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1"/>
          <p:cNvSpPr txBox="1"/>
          <p:nvPr>
            <p:ph type="title"/>
          </p:nvPr>
        </p:nvSpPr>
        <p:spPr>
          <a:xfrm>
            <a:off x="970160" y="182563"/>
            <a:ext cx="10972800" cy="70167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7F6000"/>
              </a:buClr>
              <a:buSzPts val="3200"/>
              <a:buFont typeface="Calibri"/>
              <a:buNone/>
            </a:pPr>
            <a:r>
              <a:rPr b="1" lang="en-US">
                <a:solidFill>
                  <a:srgbClr val="7F6000"/>
                </a:solidFill>
              </a:rPr>
              <a:t>ĐỊA CHỈ CUNG CẤP MIỄN PHÍ CÁC HỌC LIỆU</a:t>
            </a:r>
            <a:endParaRPr b="1">
              <a:solidFill>
                <a:srgbClr val="7F6000"/>
              </a:solidFill>
            </a:endParaRPr>
          </a:p>
        </p:txBody>
      </p:sp>
      <p:pic>
        <p:nvPicPr>
          <p:cNvPr id="391" name="Google Shape;391;p31"/>
          <p:cNvPicPr preferRelativeResize="0"/>
          <p:nvPr/>
        </p:nvPicPr>
        <p:blipFill rotWithShape="1">
          <a:blip r:embed="rId3">
            <a:alphaModFix/>
          </a:blip>
          <a:srcRect b="0" l="0" r="0" t="0"/>
          <a:stretch/>
        </p:blipFill>
        <p:spPr>
          <a:xfrm>
            <a:off x="152400" y="897684"/>
            <a:ext cx="7774741" cy="4327749"/>
          </a:xfrm>
          <a:prstGeom prst="rect">
            <a:avLst/>
          </a:prstGeom>
          <a:noFill/>
          <a:ln>
            <a:noFill/>
          </a:ln>
        </p:spPr>
      </p:pic>
      <p:pic>
        <p:nvPicPr>
          <p:cNvPr id="392" name="Google Shape;392;p31"/>
          <p:cNvPicPr preferRelativeResize="0"/>
          <p:nvPr/>
        </p:nvPicPr>
        <p:blipFill rotWithShape="1">
          <a:blip r:embed="rId4">
            <a:alphaModFix/>
          </a:blip>
          <a:srcRect b="0" l="0" r="0" t="0"/>
          <a:stretch/>
        </p:blipFill>
        <p:spPr>
          <a:xfrm>
            <a:off x="4896841" y="2819400"/>
            <a:ext cx="7295159" cy="4038600"/>
          </a:xfrm>
          <a:prstGeom prst="rect">
            <a:avLst/>
          </a:prstGeom>
          <a:noFill/>
          <a:ln>
            <a:noFill/>
          </a:ln>
        </p:spPr>
      </p:pic>
      <p:pic>
        <p:nvPicPr>
          <p:cNvPr id="393" name="Google Shape;393;p31"/>
          <p:cNvPicPr preferRelativeResize="0"/>
          <p:nvPr/>
        </p:nvPicPr>
        <p:blipFill rotWithShape="1">
          <a:blip r:embed="rId5">
            <a:alphaModFix/>
          </a:blip>
          <a:srcRect b="0" l="0" r="0" t="0"/>
          <a:stretch/>
        </p:blipFill>
        <p:spPr>
          <a:xfrm>
            <a:off x="152400" y="59436"/>
            <a:ext cx="786384" cy="947928"/>
          </a:xfrm>
          <a:prstGeom prst="rect">
            <a:avLst/>
          </a:prstGeom>
          <a:noFill/>
          <a:ln>
            <a:noFill/>
          </a:ln>
        </p:spPr>
      </p:pic>
      <p:sp>
        <p:nvSpPr>
          <p:cNvPr id="394" name="Google Shape;394;p31"/>
          <p:cNvSpPr/>
          <p:nvPr/>
        </p:nvSpPr>
        <p:spPr>
          <a:xfrm>
            <a:off x="545592" y="5570740"/>
            <a:ext cx="405291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http://sachthietbigiaoduc.vn/gioi-thieu-sach/-/BOOK/10105/bai-hoc-stem-lop-1.html?tabs1=ho-tro-day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2"/>
          <p:cNvSpPr txBox="1"/>
          <p:nvPr/>
        </p:nvSpPr>
        <p:spPr>
          <a:xfrm>
            <a:off x="914400" y="304800"/>
            <a:ext cx="9753600" cy="53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F6000"/>
              </a:buClr>
              <a:buSzPts val="3300"/>
              <a:buFont typeface="Calibri"/>
              <a:buNone/>
            </a:pPr>
            <a:r>
              <a:rPr b="1" lang="en-US" sz="3300">
                <a:solidFill>
                  <a:srgbClr val="7F6000"/>
                </a:solidFill>
                <a:latin typeface="Calibri"/>
                <a:ea typeface="Calibri"/>
                <a:cs typeface="Calibri"/>
                <a:sym typeface="Calibri"/>
              </a:rPr>
              <a:t>Một số hình ảnh thực nghiệm:</a:t>
            </a:r>
            <a:endParaRPr b="1" sz="3300">
              <a:solidFill>
                <a:srgbClr val="7F6000"/>
              </a:solidFill>
              <a:latin typeface="Calibri"/>
              <a:ea typeface="Calibri"/>
              <a:cs typeface="Calibri"/>
              <a:sym typeface="Calibri"/>
            </a:endParaRPr>
          </a:p>
        </p:txBody>
      </p:sp>
      <p:sp>
        <p:nvSpPr>
          <p:cNvPr id="400" name="Google Shape;400;p32"/>
          <p:cNvSpPr/>
          <p:nvPr/>
        </p:nvSpPr>
        <p:spPr>
          <a:xfrm>
            <a:off x="971289" y="4546888"/>
            <a:ext cx="291971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dk1"/>
                </a:solidFill>
                <a:latin typeface="Times New Roman"/>
                <a:ea typeface="Times New Roman"/>
                <a:cs typeface="Times New Roman"/>
                <a:sym typeface="Times New Roman"/>
              </a:rPr>
              <a:t>Trường tiểu học </a:t>
            </a:r>
            <a:endParaRPr b="1" sz="3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3000">
                <a:solidFill>
                  <a:schemeClr val="dk1"/>
                </a:solidFill>
                <a:latin typeface="Times New Roman"/>
                <a:ea typeface="Times New Roman"/>
                <a:cs typeface="Times New Roman"/>
                <a:sym typeface="Times New Roman"/>
              </a:rPr>
              <a:t>Lý Thái Tổ</a:t>
            </a:r>
            <a:endParaRPr b="1" sz="3000">
              <a:solidFill>
                <a:schemeClr val="dk1"/>
              </a:solidFill>
              <a:latin typeface="Calibri"/>
              <a:ea typeface="Calibri"/>
              <a:cs typeface="Calibri"/>
              <a:sym typeface="Calibri"/>
            </a:endParaRPr>
          </a:p>
        </p:txBody>
      </p:sp>
      <p:pic>
        <p:nvPicPr>
          <p:cNvPr id="401" name="Google Shape;401;p32"/>
          <p:cNvPicPr preferRelativeResize="0"/>
          <p:nvPr/>
        </p:nvPicPr>
        <p:blipFill rotWithShape="1">
          <a:blip r:embed="rId3">
            <a:alphaModFix/>
          </a:blip>
          <a:srcRect b="0" l="0" r="0" t="0"/>
          <a:stretch/>
        </p:blipFill>
        <p:spPr>
          <a:xfrm>
            <a:off x="1917055" y="914399"/>
            <a:ext cx="3661764" cy="2746323"/>
          </a:xfrm>
          <a:prstGeom prst="rect">
            <a:avLst/>
          </a:prstGeom>
          <a:noFill/>
          <a:ln>
            <a:noFill/>
          </a:ln>
        </p:spPr>
      </p:pic>
      <p:pic>
        <p:nvPicPr>
          <p:cNvPr id="402" name="Google Shape;402;p32"/>
          <p:cNvPicPr preferRelativeResize="0"/>
          <p:nvPr/>
        </p:nvPicPr>
        <p:blipFill rotWithShape="1">
          <a:blip r:embed="rId4">
            <a:alphaModFix/>
          </a:blip>
          <a:srcRect b="0" l="0" r="0" t="0"/>
          <a:stretch/>
        </p:blipFill>
        <p:spPr>
          <a:xfrm>
            <a:off x="5737744" y="914399"/>
            <a:ext cx="4822957" cy="2742914"/>
          </a:xfrm>
          <a:prstGeom prst="rect">
            <a:avLst/>
          </a:prstGeom>
          <a:noFill/>
          <a:ln>
            <a:noFill/>
          </a:ln>
        </p:spPr>
      </p:pic>
      <p:pic>
        <p:nvPicPr>
          <p:cNvPr id="403" name="Google Shape;403;p32"/>
          <p:cNvPicPr preferRelativeResize="0"/>
          <p:nvPr/>
        </p:nvPicPr>
        <p:blipFill rotWithShape="1">
          <a:blip r:embed="rId5">
            <a:alphaModFix/>
          </a:blip>
          <a:srcRect b="0" l="0" r="0" t="0"/>
          <a:stretch/>
        </p:blipFill>
        <p:spPr>
          <a:xfrm>
            <a:off x="6322440" y="4117825"/>
            <a:ext cx="3653566" cy="2740175"/>
          </a:xfrm>
          <a:prstGeom prst="rect">
            <a:avLst/>
          </a:prstGeom>
          <a:noFill/>
          <a:ln>
            <a:noFill/>
          </a:ln>
        </p:spPr>
      </p:pic>
      <p:pic>
        <p:nvPicPr>
          <p:cNvPr id="404" name="Google Shape;404;p32"/>
          <p:cNvPicPr preferRelativeResize="0"/>
          <p:nvPr/>
        </p:nvPicPr>
        <p:blipFill rotWithShape="1">
          <a:blip r:embed="rId6">
            <a:alphaModFix/>
          </a:blip>
          <a:srcRect b="0" l="0" r="0" t="0"/>
          <a:stretch/>
        </p:blipFill>
        <p:spPr>
          <a:xfrm>
            <a:off x="4379267" y="4267103"/>
            <a:ext cx="1943173" cy="2590897"/>
          </a:xfrm>
          <a:prstGeom prst="rect">
            <a:avLst/>
          </a:prstGeom>
          <a:noFill/>
          <a:ln>
            <a:noFill/>
          </a:ln>
        </p:spPr>
      </p:pic>
      <p:pic>
        <p:nvPicPr>
          <p:cNvPr id="405" name="Google Shape;405;p32"/>
          <p:cNvPicPr preferRelativeResize="0"/>
          <p:nvPr/>
        </p:nvPicPr>
        <p:blipFill rotWithShape="1">
          <a:blip r:embed="rId7">
            <a:alphaModFix/>
          </a:blip>
          <a:srcRect b="0" l="0" r="0" t="0"/>
          <a:stretch/>
        </p:blipFill>
        <p:spPr>
          <a:xfrm>
            <a:off x="152400" y="59436"/>
            <a:ext cx="786384" cy="94792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3"/>
          <p:cNvSpPr txBox="1"/>
          <p:nvPr/>
        </p:nvSpPr>
        <p:spPr>
          <a:xfrm>
            <a:off x="1066800" y="381000"/>
            <a:ext cx="9753600" cy="53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F6000"/>
              </a:buClr>
              <a:buSzPts val="3300"/>
              <a:buFont typeface="Calibri"/>
              <a:buNone/>
            </a:pPr>
            <a:r>
              <a:rPr b="1" lang="en-US" sz="3300">
                <a:solidFill>
                  <a:srgbClr val="7F6000"/>
                </a:solidFill>
                <a:latin typeface="Calibri"/>
                <a:ea typeface="Calibri"/>
                <a:cs typeface="Calibri"/>
                <a:sym typeface="Calibri"/>
              </a:rPr>
              <a:t>Một số hình ảnh thực nghiệm:</a:t>
            </a:r>
            <a:endParaRPr b="1" sz="3300">
              <a:solidFill>
                <a:srgbClr val="7F6000"/>
              </a:solidFill>
              <a:latin typeface="Calibri"/>
              <a:ea typeface="Calibri"/>
              <a:cs typeface="Calibri"/>
              <a:sym typeface="Calibri"/>
            </a:endParaRPr>
          </a:p>
        </p:txBody>
      </p:sp>
      <p:sp>
        <p:nvSpPr>
          <p:cNvPr id="412" name="Google Shape;412;p33"/>
          <p:cNvSpPr/>
          <p:nvPr/>
        </p:nvSpPr>
        <p:spPr>
          <a:xfrm>
            <a:off x="2016355" y="1432631"/>
            <a:ext cx="785448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dk1"/>
                </a:solidFill>
                <a:latin typeface="Times New Roman"/>
                <a:ea typeface="Times New Roman"/>
                <a:cs typeface="Times New Roman"/>
                <a:sym typeface="Times New Roman"/>
              </a:rPr>
              <a:t>Trường tiểu học Trần Quốc Toản</a:t>
            </a:r>
            <a:endParaRPr b="1" sz="3000">
              <a:solidFill>
                <a:schemeClr val="dk1"/>
              </a:solidFill>
              <a:latin typeface="Calibri"/>
              <a:ea typeface="Calibri"/>
              <a:cs typeface="Calibri"/>
              <a:sym typeface="Calibri"/>
            </a:endParaRPr>
          </a:p>
        </p:txBody>
      </p:sp>
      <p:pic>
        <p:nvPicPr>
          <p:cNvPr id="413" name="Google Shape;413;p33"/>
          <p:cNvPicPr preferRelativeResize="0"/>
          <p:nvPr/>
        </p:nvPicPr>
        <p:blipFill rotWithShape="1">
          <a:blip r:embed="rId3">
            <a:alphaModFix/>
          </a:blip>
          <a:srcRect b="12903" l="0" r="0" t="0"/>
          <a:stretch/>
        </p:blipFill>
        <p:spPr>
          <a:xfrm>
            <a:off x="152400" y="2411896"/>
            <a:ext cx="3543300" cy="4114800"/>
          </a:xfrm>
          <a:prstGeom prst="rect">
            <a:avLst/>
          </a:prstGeom>
          <a:noFill/>
          <a:ln>
            <a:noFill/>
          </a:ln>
        </p:spPr>
      </p:pic>
      <p:pic>
        <p:nvPicPr>
          <p:cNvPr id="414" name="Google Shape;414;p33"/>
          <p:cNvPicPr preferRelativeResize="0"/>
          <p:nvPr/>
        </p:nvPicPr>
        <p:blipFill rotWithShape="1">
          <a:blip r:embed="rId4">
            <a:alphaModFix/>
          </a:blip>
          <a:srcRect b="0" l="0" r="0" t="0"/>
          <a:stretch/>
        </p:blipFill>
        <p:spPr>
          <a:xfrm>
            <a:off x="3829050" y="2411896"/>
            <a:ext cx="4114800" cy="4114800"/>
          </a:xfrm>
          <a:prstGeom prst="rect">
            <a:avLst/>
          </a:prstGeom>
          <a:noFill/>
          <a:ln>
            <a:noFill/>
          </a:ln>
        </p:spPr>
      </p:pic>
      <p:pic>
        <p:nvPicPr>
          <p:cNvPr id="415" name="Google Shape;415;p33"/>
          <p:cNvPicPr preferRelativeResize="0"/>
          <p:nvPr/>
        </p:nvPicPr>
        <p:blipFill rotWithShape="1">
          <a:blip r:embed="rId5">
            <a:alphaModFix/>
          </a:blip>
          <a:srcRect b="0" l="0" r="0" t="0"/>
          <a:stretch/>
        </p:blipFill>
        <p:spPr>
          <a:xfrm>
            <a:off x="8077200" y="2411896"/>
            <a:ext cx="4114800" cy="4114800"/>
          </a:xfrm>
          <a:prstGeom prst="rect">
            <a:avLst/>
          </a:prstGeom>
          <a:noFill/>
          <a:ln>
            <a:noFill/>
          </a:ln>
        </p:spPr>
      </p:pic>
      <p:pic>
        <p:nvPicPr>
          <p:cNvPr id="416" name="Google Shape;416;p33"/>
          <p:cNvPicPr preferRelativeResize="0"/>
          <p:nvPr/>
        </p:nvPicPr>
        <p:blipFill rotWithShape="1">
          <a:blip r:embed="rId6">
            <a:alphaModFix/>
          </a:blip>
          <a:srcRect b="0" l="0" r="0" t="0"/>
          <a:stretch/>
        </p:blipFill>
        <p:spPr>
          <a:xfrm>
            <a:off x="152400" y="59436"/>
            <a:ext cx="786384" cy="94792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4"/>
          <p:cNvSpPr txBox="1"/>
          <p:nvPr/>
        </p:nvSpPr>
        <p:spPr>
          <a:xfrm>
            <a:off x="938784" y="473964"/>
            <a:ext cx="9753600" cy="53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F6000"/>
              </a:buClr>
              <a:buSzPts val="3300"/>
              <a:buFont typeface="Calibri"/>
              <a:buNone/>
            </a:pPr>
            <a:r>
              <a:rPr b="1" lang="en-US" sz="3300">
                <a:solidFill>
                  <a:srgbClr val="7F6000"/>
                </a:solidFill>
                <a:latin typeface="Calibri"/>
                <a:ea typeface="Calibri"/>
                <a:cs typeface="Calibri"/>
                <a:sym typeface="Calibri"/>
              </a:rPr>
              <a:t>Một số hình ảnh thực nghiệm:</a:t>
            </a:r>
            <a:endParaRPr b="1" sz="3300">
              <a:solidFill>
                <a:srgbClr val="7F6000"/>
              </a:solidFill>
              <a:latin typeface="Calibri"/>
              <a:ea typeface="Calibri"/>
              <a:cs typeface="Calibri"/>
              <a:sym typeface="Calibri"/>
            </a:endParaRPr>
          </a:p>
        </p:txBody>
      </p:sp>
      <p:sp>
        <p:nvSpPr>
          <p:cNvPr id="422" name="Google Shape;422;p34"/>
          <p:cNvSpPr/>
          <p:nvPr/>
        </p:nvSpPr>
        <p:spPr>
          <a:xfrm>
            <a:off x="2968487" y="5322045"/>
            <a:ext cx="6208485"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dk1"/>
                </a:solidFill>
                <a:latin typeface="Times New Roman"/>
                <a:ea typeface="Times New Roman"/>
                <a:cs typeface="Times New Roman"/>
                <a:sym typeface="Times New Roman"/>
              </a:rPr>
              <a:t>Trường tiểu học Nam Thành Công</a:t>
            </a:r>
            <a:endParaRPr b="1" sz="3000">
              <a:solidFill>
                <a:schemeClr val="dk1"/>
              </a:solidFill>
              <a:latin typeface="Calibri"/>
              <a:ea typeface="Calibri"/>
              <a:cs typeface="Calibri"/>
              <a:sym typeface="Calibri"/>
            </a:endParaRPr>
          </a:p>
        </p:txBody>
      </p:sp>
      <p:pic>
        <p:nvPicPr>
          <p:cNvPr id="423" name="Google Shape;423;p34"/>
          <p:cNvPicPr preferRelativeResize="0"/>
          <p:nvPr/>
        </p:nvPicPr>
        <p:blipFill rotWithShape="1">
          <a:blip r:embed="rId3">
            <a:alphaModFix/>
          </a:blip>
          <a:srcRect b="0" l="0" r="9728" t="0"/>
          <a:stretch/>
        </p:blipFill>
        <p:spPr>
          <a:xfrm>
            <a:off x="7868983" y="1626903"/>
            <a:ext cx="4035444" cy="3585681"/>
          </a:xfrm>
          <a:prstGeom prst="rect">
            <a:avLst/>
          </a:prstGeom>
          <a:noFill/>
          <a:ln>
            <a:noFill/>
          </a:ln>
        </p:spPr>
      </p:pic>
      <p:pic>
        <p:nvPicPr>
          <p:cNvPr id="424" name="Google Shape;424;p34"/>
          <p:cNvPicPr preferRelativeResize="0"/>
          <p:nvPr/>
        </p:nvPicPr>
        <p:blipFill rotWithShape="1">
          <a:blip r:embed="rId4">
            <a:alphaModFix/>
          </a:blip>
          <a:srcRect b="0" l="0" r="0" t="0"/>
          <a:stretch/>
        </p:blipFill>
        <p:spPr>
          <a:xfrm>
            <a:off x="152400" y="1686340"/>
            <a:ext cx="3526245" cy="3526245"/>
          </a:xfrm>
          <a:prstGeom prst="rect">
            <a:avLst/>
          </a:prstGeom>
          <a:noFill/>
          <a:ln>
            <a:noFill/>
          </a:ln>
        </p:spPr>
      </p:pic>
      <p:pic>
        <p:nvPicPr>
          <p:cNvPr id="425" name="Google Shape;425;p34"/>
          <p:cNvPicPr preferRelativeResize="0"/>
          <p:nvPr/>
        </p:nvPicPr>
        <p:blipFill rotWithShape="1">
          <a:blip r:embed="rId5">
            <a:alphaModFix/>
          </a:blip>
          <a:srcRect b="0" l="0" r="0" t="0"/>
          <a:stretch/>
        </p:blipFill>
        <p:spPr>
          <a:xfrm>
            <a:off x="4044404" y="1626904"/>
            <a:ext cx="3585681" cy="3585681"/>
          </a:xfrm>
          <a:prstGeom prst="rect">
            <a:avLst/>
          </a:prstGeom>
          <a:noFill/>
          <a:ln>
            <a:noFill/>
          </a:ln>
        </p:spPr>
      </p:pic>
      <p:pic>
        <p:nvPicPr>
          <p:cNvPr id="426" name="Google Shape;426;p34"/>
          <p:cNvPicPr preferRelativeResize="0"/>
          <p:nvPr/>
        </p:nvPicPr>
        <p:blipFill rotWithShape="1">
          <a:blip r:embed="rId6">
            <a:alphaModFix/>
          </a:blip>
          <a:srcRect b="0" l="0" r="0" t="0"/>
          <a:stretch/>
        </p:blipFill>
        <p:spPr>
          <a:xfrm>
            <a:off x="152400" y="59436"/>
            <a:ext cx="786384" cy="94792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5"/>
          <p:cNvSpPr/>
          <p:nvPr/>
        </p:nvSpPr>
        <p:spPr>
          <a:xfrm>
            <a:off x="0" y="0"/>
            <a:ext cx="6096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https://giaoducthoidai.vn/chia-se-giai-phap-khai-thac-hieu-qua-bai-hoc-stem-o-tieu-hoc-post634615.html</a:t>
            </a:r>
            <a:endParaRPr/>
          </a:p>
        </p:txBody>
      </p:sp>
      <p:pic>
        <p:nvPicPr>
          <p:cNvPr id="432" name="Google Shape;432;p35"/>
          <p:cNvPicPr preferRelativeResize="0"/>
          <p:nvPr/>
        </p:nvPicPr>
        <p:blipFill rotWithShape="1">
          <a:blip r:embed="rId3">
            <a:alphaModFix/>
          </a:blip>
          <a:srcRect b="0" l="0" r="0" t="0"/>
          <a:stretch/>
        </p:blipFill>
        <p:spPr>
          <a:xfrm>
            <a:off x="1834788" y="646331"/>
            <a:ext cx="7395404" cy="605225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36"/>
          <p:cNvPicPr preferRelativeResize="0"/>
          <p:nvPr/>
        </p:nvPicPr>
        <p:blipFill rotWithShape="1">
          <a:blip r:embed="rId3">
            <a:alphaModFix/>
          </a:blip>
          <a:srcRect b="0" l="0" r="0" t="0"/>
          <a:stretch/>
        </p:blipFill>
        <p:spPr>
          <a:xfrm>
            <a:off x="105157" y="185529"/>
            <a:ext cx="12086843" cy="647678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37"/>
          <p:cNvPicPr preferRelativeResize="0"/>
          <p:nvPr/>
        </p:nvPicPr>
        <p:blipFill rotWithShape="1">
          <a:blip r:embed="rId3">
            <a:alphaModFix/>
          </a:blip>
          <a:srcRect b="0" l="0" r="0" t="0"/>
          <a:stretch/>
        </p:blipFill>
        <p:spPr>
          <a:xfrm>
            <a:off x="0" y="0"/>
            <a:ext cx="12192000" cy="1409700"/>
          </a:xfrm>
          <a:prstGeom prst="rect">
            <a:avLst/>
          </a:prstGeom>
          <a:noFill/>
          <a:ln>
            <a:noFill/>
          </a:ln>
        </p:spPr>
      </p:pic>
      <p:pic>
        <p:nvPicPr>
          <p:cNvPr descr="Hình nền PP thank you đẹp nhất" id="444" name="Google Shape;444;p37"/>
          <p:cNvPicPr preferRelativeResize="0"/>
          <p:nvPr/>
        </p:nvPicPr>
        <p:blipFill rotWithShape="1">
          <a:blip r:embed="rId4">
            <a:alphaModFix/>
          </a:blip>
          <a:srcRect b="0" l="0" r="0" t="0"/>
          <a:stretch/>
        </p:blipFill>
        <p:spPr>
          <a:xfrm>
            <a:off x="2777069" y="1596365"/>
            <a:ext cx="6220355" cy="48383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4"/>
          <p:cNvSpPr txBox="1"/>
          <p:nvPr>
            <p:ph type="title"/>
          </p:nvPr>
        </p:nvSpPr>
        <p:spPr>
          <a:xfrm>
            <a:off x="0" y="371061"/>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Tác giả sách BÀI HỌC STEM lớp 2</a:t>
            </a:r>
            <a:endParaRPr b="1" sz="3600">
              <a:solidFill>
                <a:schemeClr val="lt1"/>
              </a:solidFill>
              <a:latin typeface="Federo"/>
              <a:ea typeface="Federo"/>
              <a:cs typeface="Federo"/>
              <a:sym typeface="Federo"/>
            </a:endParaRPr>
          </a:p>
        </p:txBody>
      </p:sp>
      <p:graphicFrame>
        <p:nvGraphicFramePr>
          <p:cNvPr id="130" name="Google Shape;130;p4"/>
          <p:cNvGraphicFramePr/>
          <p:nvPr/>
        </p:nvGraphicFramePr>
        <p:xfrm>
          <a:off x="516833" y="1227488"/>
          <a:ext cx="3000000" cy="3000000"/>
        </p:xfrm>
        <a:graphic>
          <a:graphicData uri="http://schemas.openxmlformats.org/drawingml/2006/table">
            <a:tbl>
              <a:tblPr bandRow="1" firstRow="1">
                <a:noFill/>
                <a:tableStyleId>{3A26EA8B-7364-475F-8CAB-B0D74D8E71B9}</a:tableStyleId>
              </a:tblPr>
              <a:tblGrid>
                <a:gridCol w="2694450"/>
                <a:gridCol w="1164775"/>
                <a:gridCol w="2637000"/>
                <a:gridCol w="2165400"/>
                <a:gridCol w="2165400"/>
              </a:tblGrid>
              <a:tr h="370850">
                <a:tc>
                  <a:txBody>
                    <a:bodyPr/>
                    <a:lstStyle/>
                    <a:p>
                      <a:pPr indent="0" lvl="0" marL="0" marR="0" rtl="0" algn="l">
                        <a:spcBef>
                          <a:spcPts val="0"/>
                        </a:spcBef>
                        <a:spcAft>
                          <a:spcPts val="0"/>
                        </a:spcAft>
                        <a:buNone/>
                      </a:pPr>
                      <a:r>
                        <a:rPr lang="en-US" sz="1800" u="none" cap="none" strike="noStrike"/>
                        <a:t>Họ và tên</a:t>
                      </a:r>
                      <a:endParaRPr sz="1800"/>
                    </a:p>
                  </a:txBody>
                  <a:tcPr marT="45725" marB="45725" marR="91450" marL="91450"/>
                </a:tc>
                <a:tc>
                  <a:txBody>
                    <a:bodyPr/>
                    <a:lstStyle/>
                    <a:p>
                      <a:pPr indent="0" lvl="0" marL="0" marR="0" rtl="0" algn="l">
                        <a:spcBef>
                          <a:spcPts val="0"/>
                        </a:spcBef>
                        <a:spcAft>
                          <a:spcPts val="0"/>
                        </a:spcAft>
                        <a:buNone/>
                      </a:pPr>
                      <a:r>
                        <a:rPr lang="en-US" sz="1800"/>
                        <a:t>Nhiệm vụ</a:t>
                      </a:r>
                      <a:endParaRPr/>
                    </a:p>
                  </a:txBody>
                  <a:tcPr marT="45725" marB="45725" marR="91450" marL="91450"/>
                </a:tc>
                <a:tc>
                  <a:txBody>
                    <a:bodyPr/>
                    <a:lstStyle/>
                    <a:p>
                      <a:pPr indent="0" lvl="0" marL="0" marR="0" rtl="0" algn="l">
                        <a:spcBef>
                          <a:spcPts val="0"/>
                        </a:spcBef>
                        <a:spcAft>
                          <a:spcPts val="0"/>
                        </a:spcAft>
                        <a:buNone/>
                      </a:pPr>
                      <a:r>
                        <a:rPr lang="en-US" sz="1800"/>
                        <a:t>Cơ quan công tác</a:t>
                      </a:r>
                      <a:endParaRPr/>
                    </a:p>
                  </a:txBody>
                  <a:tcPr marT="45725" marB="45725" marR="91450" marL="91450"/>
                </a:tc>
                <a:tc>
                  <a:txBody>
                    <a:bodyPr/>
                    <a:lstStyle/>
                    <a:p>
                      <a:pPr indent="0" lvl="0" marL="0" marR="0" rtl="0" algn="l">
                        <a:spcBef>
                          <a:spcPts val="0"/>
                        </a:spcBef>
                        <a:spcAft>
                          <a:spcPts val="0"/>
                        </a:spcAft>
                        <a:buNone/>
                      </a:pPr>
                      <a:r>
                        <a:rPr lang="en-US" sz="1800"/>
                        <a:t>Các</a:t>
                      </a:r>
                      <a:r>
                        <a:rPr lang="en-US" sz="1800"/>
                        <a:t> sách và tài liệu đã xuất bản</a:t>
                      </a:r>
                      <a:endParaRPr sz="1800"/>
                    </a:p>
                  </a:txBody>
                  <a:tcPr marT="45725" marB="45725" marR="91450" marL="91450"/>
                </a:tc>
                <a:tc>
                  <a:txBody>
                    <a:bodyPr/>
                    <a:lstStyle/>
                    <a:p>
                      <a:pPr indent="0" lvl="0" marL="0" marR="0" rtl="0" algn="l">
                        <a:spcBef>
                          <a:spcPts val="0"/>
                        </a:spcBef>
                        <a:spcAft>
                          <a:spcPts val="0"/>
                        </a:spcAft>
                        <a:buNone/>
                      </a:pPr>
                      <a:r>
                        <a:rPr lang="en-US" sz="1800"/>
                        <a:t>Ghi chú</a:t>
                      </a:r>
                      <a:endParaRPr/>
                    </a:p>
                  </a:txBody>
                  <a:tcPr marT="45725" marB="45725" marR="91450" marL="91450"/>
                </a:tc>
              </a:tr>
              <a:tr h="370850">
                <a:tc>
                  <a:txBody>
                    <a:bodyPr/>
                    <a:lstStyle/>
                    <a:p>
                      <a:pPr indent="0" lvl="0" marL="0" marR="0" rtl="0" algn="l">
                        <a:spcBef>
                          <a:spcPts val="0"/>
                        </a:spcBef>
                        <a:spcAft>
                          <a:spcPts val="0"/>
                        </a:spcAft>
                        <a:buNone/>
                      </a:pPr>
                      <a:r>
                        <a:rPr lang="en-US" sz="1800"/>
                        <a:t>TS TƯỞNG DUY HẢI</a:t>
                      </a:r>
                      <a:endParaRPr/>
                    </a:p>
                  </a:txBody>
                  <a:tcPr marT="45725" marB="45725" marR="91450" marL="91450"/>
                </a:tc>
                <a:tc>
                  <a:txBody>
                    <a:bodyPr/>
                    <a:lstStyle/>
                    <a:p>
                      <a:pPr indent="0" lvl="0" marL="0" marR="0" rtl="0" algn="l">
                        <a:spcBef>
                          <a:spcPts val="0"/>
                        </a:spcBef>
                        <a:spcAft>
                          <a:spcPts val="0"/>
                        </a:spcAft>
                        <a:buNone/>
                      </a:pPr>
                      <a:r>
                        <a:rPr lang="en-US" sz="1800"/>
                        <a:t>Chủ biên</a:t>
                      </a:r>
                      <a:endParaRPr/>
                    </a:p>
                  </a:txBody>
                  <a:tcPr marT="45725" marB="45725" marR="91450" marL="91450"/>
                </a:tc>
                <a:tc>
                  <a:txBody>
                    <a:bodyPr/>
                    <a:lstStyle/>
                    <a:p>
                      <a:pPr indent="0" lvl="0" marL="0" marR="0" rtl="0" algn="l">
                        <a:spcBef>
                          <a:spcPts val="0"/>
                        </a:spcBef>
                        <a:spcAft>
                          <a:spcPts val="0"/>
                        </a:spcAft>
                        <a:buNone/>
                      </a:pPr>
                      <a:r>
                        <a:rPr lang="en-US" sz="1800"/>
                        <a:t>ĐHSP Hà Nội</a:t>
                      </a:r>
                      <a:endParaRPr/>
                    </a:p>
                  </a:txBody>
                  <a:tcPr marT="45725" marB="45725" marR="91450" marL="91450"/>
                </a:tc>
                <a:tc>
                  <a:txBody>
                    <a:bodyPr/>
                    <a:lstStyle/>
                    <a:p>
                      <a:pPr indent="0" lvl="0" marL="0" marR="0" rtl="0" algn="l">
                        <a:spcBef>
                          <a:spcPts val="0"/>
                        </a:spcBef>
                        <a:spcAft>
                          <a:spcPts val="0"/>
                        </a:spcAft>
                        <a:buNone/>
                      </a:pPr>
                      <a:r>
                        <a:rPr lang="en-US" sz="1800"/>
                        <a:t>Tác giả SGK CTGDPT 2018…</a:t>
                      </a:r>
                      <a:endParaRPr sz="1800"/>
                    </a:p>
                  </a:txBody>
                  <a:tcPr marT="45725" marB="45725" marR="91450" marL="91450"/>
                </a:tc>
                <a:tc>
                  <a:txBody>
                    <a:bodyPr/>
                    <a:lstStyle/>
                    <a:p>
                      <a:pPr indent="0" lvl="0" marL="0" marR="0" rtl="0" algn="l">
                        <a:spcBef>
                          <a:spcPts val="0"/>
                        </a:spcBef>
                        <a:spcAft>
                          <a:spcPts val="0"/>
                        </a:spcAft>
                        <a:buNone/>
                      </a:pPr>
                      <a:r>
                        <a:rPr lang="en-US" sz="1800"/>
                        <a:t>Chuyên gia Giáo dục STEM của Bộ GD&amp;ĐT</a:t>
                      </a:r>
                      <a:endParaRPr/>
                    </a:p>
                  </a:txBody>
                  <a:tcPr marT="45725" marB="45725" marR="91450" marL="91450"/>
                </a:tc>
              </a:tr>
              <a:tr h="370850">
                <a:tc>
                  <a:txBody>
                    <a:bodyPr/>
                    <a:lstStyle/>
                    <a:p>
                      <a:pPr indent="0" lvl="0" marL="0" marR="0" rtl="0" algn="l">
                        <a:spcBef>
                          <a:spcPts val="0"/>
                        </a:spcBef>
                        <a:spcAft>
                          <a:spcPts val="0"/>
                        </a:spcAft>
                        <a:buNone/>
                      </a:pPr>
                      <a:r>
                        <a:rPr lang="en-US" sz="1800"/>
                        <a:t>TS Trần Thị Thuý Ngà</a:t>
                      </a:r>
                      <a:endParaRPr sz="1800"/>
                    </a:p>
                  </a:txBody>
                  <a:tcPr marT="45725" marB="45725" marR="91450" marL="91450"/>
                </a:tc>
                <a:tc>
                  <a:txBody>
                    <a:bodyPr/>
                    <a:lstStyle/>
                    <a:p>
                      <a:pPr indent="0" lvl="0" marL="0" marR="0" rtl="0" algn="l">
                        <a:spcBef>
                          <a:spcPts val="0"/>
                        </a:spcBef>
                        <a:spcAft>
                          <a:spcPts val="0"/>
                        </a:spcAft>
                        <a:buNone/>
                      </a:pPr>
                      <a:r>
                        <a:rPr lang="en-US" sz="1800"/>
                        <a:t>Tác giả</a:t>
                      </a:r>
                      <a:endParaRPr/>
                    </a:p>
                  </a:txBody>
                  <a:tcPr marT="45725" marB="45725" marR="91450" marL="91450"/>
                </a:tc>
                <a:tc>
                  <a:txBody>
                    <a:bodyPr/>
                    <a:lstStyle/>
                    <a:p>
                      <a:pPr indent="0" lvl="0" marL="0" marR="0" rtl="0" algn="l">
                        <a:spcBef>
                          <a:spcPts val="0"/>
                        </a:spcBef>
                        <a:spcAft>
                          <a:spcPts val="0"/>
                        </a:spcAft>
                        <a:buNone/>
                      </a:pPr>
                      <a:r>
                        <a:rPr lang="en-US" sz="1800"/>
                        <a:t>Viện KHGDVN</a:t>
                      </a:r>
                      <a:endParaRPr/>
                    </a:p>
                  </a:txBody>
                  <a:tcPr marT="45725" marB="45725" marR="91450" marL="91450"/>
                </a:tc>
                <a:tc>
                  <a:txBody>
                    <a:bodyPr/>
                    <a:lstStyle/>
                    <a:p>
                      <a:pPr indent="0" lvl="0" marL="0" marR="0" rtl="0" algn="l">
                        <a:spcBef>
                          <a:spcPts val="0"/>
                        </a:spcBef>
                        <a:spcAft>
                          <a:spcPts val="0"/>
                        </a:spcAft>
                        <a:buNone/>
                      </a:pPr>
                      <a:r>
                        <a:rPr lang="en-US" sz="1800"/>
                        <a:t>Tác giả SGK CTGDPT 2018…</a:t>
                      </a:r>
                      <a:endParaRPr sz="1800"/>
                    </a:p>
                  </a:txBody>
                  <a:tcPr marT="45725" marB="45725" marR="91450" marL="91450"/>
                </a:tc>
                <a:tc>
                  <a:txBody>
                    <a:bodyPr/>
                    <a:lstStyle/>
                    <a:p>
                      <a:pPr indent="0" lvl="0" marL="0" marR="0" rtl="0" algn="l">
                        <a:spcBef>
                          <a:spcPts val="0"/>
                        </a:spcBef>
                        <a:spcAft>
                          <a:spcPts val="0"/>
                        </a:spcAft>
                        <a:buNone/>
                      </a:pPr>
                      <a:r>
                        <a:rPr lang="en-US" sz="1800"/>
                        <a:t>Chuyên gia Giáo dục STEM của Bộ GD&amp;ĐT</a:t>
                      </a:r>
                      <a:endParaRPr sz="1800"/>
                    </a:p>
                  </a:txBody>
                  <a:tcPr marT="45725" marB="45725" marR="91450" marL="91450"/>
                </a:tc>
              </a:tr>
              <a:tr h="370850">
                <a:tc>
                  <a:txBody>
                    <a:bodyPr/>
                    <a:lstStyle/>
                    <a:p>
                      <a:pPr indent="0" lvl="0" marL="0" marR="0" rtl="0" algn="l">
                        <a:spcBef>
                          <a:spcPts val="0"/>
                        </a:spcBef>
                        <a:spcAft>
                          <a:spcPts val="0"/>
                        </a:spcAft>
                        <a:buNone/>
                      </a:pPr>
                      <a:r>
                        <a:rPr lang="en-US" sz="1800"/>
                        <a:t>TS Trần</a:t>
                      </a:r>
                      <a:r>
                        <a:rPr lang="en-US" sz="1800"/>
                        <a:t> Ngọc Bích</a:t>
                      </a:r>
                      <a:endParaRPr sz="1800"/>
                    </a:p>
                  </a:txBody>
                  <a:tcPr marT="45725" marB="45725" marR="91450" marL="91450"/>
                </a:tc>
                <a:tc>
                  <a:txBody>
                    <a:bodyPr/>
                    <a:lstStyle/>
                    <a:p>
                      <a:pPr indent="0" lvl="0" marL="0" marR="0" rtl="0" algn="l">
                        <a:spcBef>
                          <a:spcPts val="0"/>
                        </a:spcBef>
                        <a:spcAft>
                          <a:spcPts val="0"/>
                        </a:spcAft>
                        <a:buNone/>
                      </a:pPr>
                      <a:r>
                        <a:rPr lang="en-US" sz="1800"/>
                        <a:t>Tác</a:t>
                      </a:r>
                      <a:r>
                        <a:rPr lang="en-US" sz="1800"/>
                        <a:t> giả</a:t>
                      </a:r>
                      <a:endParaRPr sz="1800"/>
                    </a:p>
                  </a:txBody>
                  <a:tcPr marT="45725" marB="45725" marR="91450" marL="91450"/>
                </a:tc>
                <a:tc>
                  <a:txBody>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Trường ĐHSP Thái Nguyên</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535625">
                <a:tc>
                  <a:txBody>
                    <a:bodyPr/>
                    <a:lstStyle/>
                    <a:p>
                      <a:pPr indent="0" lvl="0" marL="0" marR="0" rtl="0" algn="l">
                        <a:spcBef>
                          <a:spcPts val="0"/>
                        </a:spcBef>
                        <a:spcAft>
                          <a:spcPts val="0"/>
                        </a:spcAft>
                        <a:buNone/>
                      </a:pPr>
                      <a:r>
                        <a:rPr lang="en-US" sz="1800"/>
                        <a:t>TS Đào Thị Sen</a:t>
                      </a:r>
                      <a:endParaRPr/>
                    </a:p>
                  </a:txBody>
                  <a:tcPr marT="45725" marB="45725" marR="91450" marL="91450"/>
                </a:tc>
                <a:tc>
                  <a:txBody>
                    <a:bodyPr/>
                    <a:lstStyle/>
                    <a:p>
                      <a:pPr indent="0" lvl="0" marL="0" marR="0" rtl="0" algn="l">
                        <a:spcBef>
                          <a:spcPts val="0"/>
                        </a:spcBef>
                        <a:spcAft>
                          <a:spcPts val="0"/>
                        </a:spcAft>
                        <a:buNone/>
                      </a:pPr>
                      <a:r>
                        <a:rPr lang="en-US" sz="1800"/>
                        <a:t>Tác giả</a:t>
                      </a:r>
                      <a:endParaRPr/>
                    </a:p>
                  </a:txBody>
                  <a:tcPr marT="45725" marB="45725" marR="91450" marL="91450"/>
                </a:tc>
                <a:tc>
                  <a:txBody>
                    <a:bodyPr/>
                    <a:lstStyle/>
                    <a:p>
                      <a:pPr indent="0" lvl="0" marL="0" marR="0" rtl="0" algn="l">
                        <a:spcBef>
                          <a:spcPts val="0"/>
                        </a:spcBef>
                        <a:spcAft>
                          <a:spcPts val="0"/>
                        </a:spcAft>
                        <a:buNone/>
                      </a:pPr>
                      <a:r>
                        <a:rPr lang="en-US" sz="1800"/>
                        <a:t>ĐHSP Hà Nội</a:t>
                      </a:r>
                      <a:endParaRPr/>
                    </a:p>
                  </a:txBody>
                  <a:tcPr marT="45725" marB="45725" marR="91450" marL="91450"/>
                </a:tc>
                <a:tc>
                  <a:txBody>
                    <a:bodyPr/>
                    <a:lstStyle/>
                    <a:p>
                      <a:pPr indent="0" lvl="0" marL="0" marR="0" rtl="0" algn="l">
                        <a:spcBef>
                          <a:spcPts val="0"/>
                        </a:spcBef>
                        <a:spcAft>
                          <a:spcPts val="0"/>
                        </a:spcAft>
                        <a:buNone/>
                      </a:pPr>
                      <a:r>
                        <a:rPr lang="en-US" sz="1800"/>
                        <a:t>Tác giả SGK CTGDPT 2018…</a:t>
                      </a:r>
                      <a:endParaRPr sz="1800"/>
                    </a:p>
                  </a:txBody>
                  <a:tcPr marT="45725" marB="45725" marR="91450" marL="91450"/>
                </a:tc>
                <a:tc>
                  <a:txBody>
                    <a:bodyPr/>
                    <a:lstStyle/>
                    <a:p>
                      <a:pPr indent="0" lvl="0" marL="0" marR="0" rtl="0" algn="l">
                        <a:spcBef>
                          <a:spcPts val="0"/>
                        </a:spcBef>
                        <a:spcAft>
                          <a:spcPts val="0"/>
                        </a:spcAft>
                        <a:buNone/>
                      </a:pPr>
                      <a:r>
                        <a:rPr lang="en-US" sz="1800"/>
                        <a:t>Chuyên gia Giáo dục STEM của Bộ GD&amp;ĐT</a:t>
                      </a:r>
                      <a:endParaRPr/>
                    </a:p>
                  </a:txBody>
                  <a:tcPr marT="45725" marB="45725" marR="91450" marL="91450"/>
                </a:tc>
              </a:tr>
              <a:tr h="370850">
                <a:tc>
                  <a:txBody>
                    <a:bodyPr/>
                    <a:lstStyle/>
                    <a:p>
                      <a:pPr indent="0" lvl="0" marL="0" marR="0" rtl="0" algn="l">
                        <a:spcBef>
                          <a:spcPts val="0"/>
                        </a:spcBef>
                        <a:spcAft>
                          <a:spcPts val="0"/>
                        </a:spcAft>
                        <a:buNone/>
                      </a:pPr>
                      <a:r>
                        <a:rPr lang="en-US" sz="1800"/>
                        <a:t>ThS Nguyễn Huyền Trang</a:t>
                      </a:r>
                      <a:endParaRPr sz="1800"/>
                    </a:p>
                  </a:txBody>
                  <a:tcPr marT="45725" marB="45725" marR="91450" marL="91450"/>
                </a:tc>
                <a:tc>
                  <a:txBody>
                    <a:bodyPr/>
                    <a:lstStyle/>
                    <a:p>
                      <a:pPr indent="0" lvl="0" marL="0" marR="0" rtl="0" algn="l">
                        <a:spcBef>
                          <a:spcPts val="0"/>
                        </a:spcBef>
                        <a:spcAft>
                          <a:spcPts val="0"/>
                        </a:spcAft>
                        <a:buNone/>
                      </a:pPr>
                      <a:r>
                        <a:rPr lang="en-US" sz="1800"/>
                        <a:t>Tác giả</a:t>
                      </a:r>
                      <a:endParaRPr/>
                    </a:p>
                  </a:txBody>
                  <a:tcPr marT="45725" marB="45725" marR="91450" marL="91450"/>
                </a:tc>
                <a:tc>
                  <a:txBody>
                    <a:bodyPr/>
                    <a:lstStyle/>
                    <a:p>
                      <a:pPr indent="0" lvl="0" marL="0" marR="0" rtl="0" algn="l">
                        <a:spcBef>
                          <a:spcPts val="0"/>
                        </a:spcBef>
                        <a:spcAft>
                          <a:spcPts val="0"/>
                        </a:spcAft>
                        <a:buNone/>
                      </a:pPr>
                      <a:r>
                        <a:rPr lang="en-US" sz="1800"/>
                        <a:t>Trường BDCBGD HN</a:t>
                      </a:r>
                      <a:endParaRPr/>
                    </a:p>
                  </a:txBody>
                  <a:tcPr marT="45725" marB="45725" marR="91450" marL="91450"/>
                </a:tc>
                <a:tc>
                  <a:txBody>
                    <a:bodyPr/>
                    <a:lstStyle/>
                    <a:p>
                      <a:pPr indent="0" lvl="0" marL="0" marR="0" rtl="0" algn="l">
                        <a:spcBef>
                          <a:spcPts val="0"/>
                        </a:spcBef>
                        <a:spcAft>
                          <a:spcPts val="0"/>
                        </a:spcAft>
                        <a:buNone/>
                      </a:pPr>
                      <a:r>
                        <a:rPr lang="en-US" sz="1800"/>
                        <a:t>Tác giả SGK CTGDPT 2028…</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US" sz="1800"/>
                        <a:t>ThS Nguyễn Hà My</a:t>
                      </a:r>
                      <a:endParaRPr/>
                    </a:p>
                  </a:txBody>
                  <a:tcPr marT="45725" marB="45725" marR="91450" marL="91450"/>
                </a:tc>
                <a:tc>
                  <a:txBody>
                    <a:bodyPr/>
                    <a:lstStyle/>
                    <a:p>
                      <a:pPr indent="0" lvl="0" marL="0" marR="0" rtl="0" algn="l">
                        <a:spcBef>
                          <a:spcPts val="0"/>
                        </a:spcBef>
                        <a:spcAft>
                          <a:spcPts val="0"/>
                        </a:spcAft>
                        <a:buNone/>
                      </a:pPr>
                      <a:r>
                        <a:rPr lang="en-US" sz="1800"/>
                        <a:t>Tác giả</a:t>
                      </a:r>
                      <a:endParaRPr/>
                    </a:p>
                  </a:txBody>
                  <a:tcPr marT="45725" marB="45725" marR="91450" marL="91450"/>
                </a:tc>
                <a:tc>
                  <a:txBody>
                    <a:bodyPr/>
                    <a:lstStyle/>
                    <a:p>
                      <a:pPr indent="0" lvl="0" marL="0" marR="0" rtl="0" algn="l">
                        <a:spcBef>
                          <a:spcPts val="0"/>
                        </a:spcBef>
                        <a:spcAft>
                          <a:spcPts val="0"/>
                        </a:spcAft>
                        <a:buNone/>
                      </a:pPr>
                      <a:r>
                        <a:rPr lang="en-US" sz="1800"/>
                        <a:t>ĐHSP Hà Nội</a:t>
                      </a:r>
                      <a:endParaRPr/>
                    </a:p>
                  </a:txBody>
                  <a:tcPr marT="45725" marB="45725" marR="91450" marL="91450"/>
                </a:tc>
                <a:tc>
                  <a:txBody>
                    <a:bodyPr/>
                    <a:lstStyle/>
                    <a:p>
                      <a:pPr indent="0" lvl="0" marL="0" marR="0" rtl="0" algn="l">
                        <a:spcBef>
                          <a:spcPts val="0"/>
                        </a:spcBef>
                        <a:spcAft>
                          <a:spcPts val="0"/>
                        </a:spcAft>
                        <a:buNone/>
                      </a:pPr>
                      <a:r>
                        <a:rPr lang="en-US" sz="1800"/>
                        <a:t>Tác giả SGK CTGDPT 2018…</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US" sz="1800"/>
                        <a:t>Nhà giáo Phạm Văn Thuận</a:t>
                      </a:r>
                      <a:endParaRPr sz="1800"/>
                    </a:p>
                  </a:txBody>
                  <a:tcPr marT="45725" marB="45725" marR="91450" marL="91450"/>
                </a:tc>
                <a:tc>
                  <a:txBody>
                    <a:bodyPr/>
                    <a:lstStyle/>
                    <a:p>
                      <a:pPr indent="0" lvl="0" marL="0" marR="0" rtl="0" algn="l">
                        <a:spcBef>
                          <a:spcPts val="0"/>
                        </a:spcBef>
                        <a:spcAft>
                          <a:spcPts val="0"/>
                        </a:spcAft>
                        <a:buNone/>
                      </a:pPr>
                      <a:r>
                        <a:rPr lang="en-US" sz="1800"/>
                        <a:t>Tác giả</a:t>
                      </a:r>
                      <a:endParaRPr/>
                    </a:p>
                  </a:txBody>
                  <a:tcPr marT="45725" marB="45725" marR="91450" marL="91450"/>
                </a:tc>
                <a:tc>
                  <a:txBody>
                    <a:bodyPr/>
                    <a:lstStyle/>
                    <a:p>
                      <a:pPr indent="0" lvl="0" marL="0" marR="0" rtl="0" algn="l">
                        <a:spcBef>
                          <a:spcPts val="0"/>
                        </a:spcBef>
                        <a:spcAft>
                          <a:spcPts val="0"/>
                        </a:spcAft>
                        <a:buNone/>
                      </a:pPr>
                      <a:r>
                        <a:rPr lang="en-US" sz="1800"/>
                        <a:t> TH Nguyễn Công Trứ</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lang="en-US" sz="1800"/>
                        <a:t>Tác giả SGK CTGDPT 2018…</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US" sz="1800"/>
                        <a:t>ThS Lê Thị Thu Huyền</a:t>
                      </a:r>
                      <a:endParaRPr/>
                    </a:p>
                  </a:txBody>
                  <a:tcPr marT="45725" marB="45725" marR="91450" marL="91450"/>
                </a:tc>
                <a:tc>
                  <a:txBody>
                    <a:bodyPr/>
                    <a:lstStyle/>
                    <a:p>
                      <a:pPr indent="0" lvl="0" marL="0" marR="0" rtl="0" algn="l">
                        <a:spcBef>
                          <a:spcPts val="0"/>
                        </a:spcBef>
                        <a:spcAft>
                          <a:spcPts val="0"/>
                        </a:spcAft>
                        <a:buNone/>
                      </a:pPr>
                      <a:r>
                        <a:rPr lang="en-US" sz="1800"/>
                        <a:t>Tác giả</a:t>
                      </a:r>
                      <a:endParaRPr/>
                    </a:p>
                  </a:txBody>
                  <a:tcPr marT="45725" marB="45725" marR="91450" marL="91450"/>
                </a:tc>
                <a:tc>
                  <a:txBody>
                    <a:bodyPr/>
                    <a:lstStyle/>
                    <a:p>
                      <a:pPr indent="0" lvl="0" marL="0" marR="0" rtl="0" algn="l">
                        <a:spcBef>
                          <a:spcPts val="0"/>
                        </a:spcBef>
                        <a:spcAft>
                          <a:spcPts val="0"/>
                        </a:spcAft>
                        <a:buNone/>
                      </a:pPr>
                      <a:r>
                        <a:rPr lang="en-US" sz="1800"/>
                        <a:t>NXBGDVN</a:t>
                      </a:r>
                      <a:endParaRPr/>
                    </a:p>
                  </a:txBody>
                  <a:tcPr marT="45725" marB="45725" marR="91450" marL="91450"/>
                </a:tc>
                <a:tc>
                  <a:txBody>
                    <a:bodyPr/>
                    <a:lstStyle/>
                    <a:p>
                      <a:pPr indent="0" lvl="0" marL="0" marR="0" rtl="0" algn="l">
                        <a:spcBef>
                          <a:spcPts val="0"/>
                        </a:spcBef>
                        <a:spcAft>
                          <a:spcPts val="0"/>
                        </a:spcAft>
                        <a:buNone/>
                      </a:pPr>
                      <a:r>
                        <a:rPr lang="en-US" sz="1800"/>
                        <a:t>Tác giả SGK CTGDPT 2018…</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5"/>
          <p:cNvSpPr/>
          <p:nvPr/>
        </p:nvSpPr>
        <p:spPr>
          <a:xfrm>
            <a:off x="748146" y="1277080"/>
            <a:ext cx="10800000" cy="923330"/>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Hebrew"/>
                <a:ea typeface="Arial Hebrew"/>
                <a:cs typeface="Arial Hebrew"/>
                <a:sym typeface="Arial Hebrew"/>
              </a:rPr>
              <a:t>Chỉ thị số 16/CT-TTg ngày 04/5/2017 của Thủ tướng Chính phủ về việc tăng cường năng lực tiếp cận cuộc Cách mạng công nghiệp lần thứ 4, thúc đẩy triển khai giáo dục về khoa học, công nghệ, kỹ thuật và toán học (STEM) trong chương trình giáo dục phổ thông </a:t>
            </a:r>
            <a:endParaRPr sz="1800">
              <a:solidFill>
                <a:schemeClr val="dk1"/>
              </a:solidFill>
              <a:latin typeface="Arial Hebrew"/>
              <a:ea typeface="Arial Hebrew"/>
              <a:cs typeface="Arial Hebrew"/>
              <a:sym typeface="Arial Hebrew"/>
            </a:endParaRPr>
          </a:p>
        </p:txBody>
      </p:sp>
      <p:sp>
        <p:nvSpPr>
          <p:cNvPr id="136" name="Google Shape;136;p5"/>
          <p:cNvSpPr/>
          <p:nvPr/>
        </p:nvSpPr>
        <p:spPr>
          <a:xfrm>
            <a:off x="748146" y="2391013"/>
            <a:ext cx="10800000" cy="646331"/>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Hebrew"/>
                <a:ea typeface="Arial Hebrew"/>
                <a:cs typeface="Arial Hebrew"/>
                <a:sym typeface="Arial Hebrew"/>
              </a:rPr>
              <a:t>Quyết định số </a:t>
            </a:r>
            <a:r>
              <a:rPr i="1" lang="en-US" sz="1800">
                <a:solidFill>
                  <a:schemeClr val="dk1"/>
                </a:solidFill>
                <a:latin typeface="Arial Hebrew"/>
                <a:ea typeface="Arial Hebrew"/>
                <a:cs typeface="Arial Hebrew"/>
                <a:sym typeface="Arial Hebrew"/>
              </a:rPr>
              <a:t>7</a:t>
            </a:r>
            <a:r>
              <a:rPr lang="en-US" sz="1800">
                <a:solidFill>
                  <a:schemeClr val="dk1"/>
                </a:solidFill>
                <a:latin typeface="Arial Hebrew"/>
                <a:ea typeface="Arial Hebrew"/>
                <a:cs typeface="Arial Hebrew"/>
                <a:sym typeface="Arial Hebrew"/>
              </a:rPr>
              <a:t>4</a:t>
            </a:r>
            <a:r>
              <a:rPr i="1" lang="en-US" sz="1800">
                <a:solidFill>
                  <a:schemeClr val="dk1"/>
                </a:solidFill>
                <a:latin typeface="Arial Hebrew"/>
                <a:ea typeface="Arial Hebrew"/>
                <a:cs typeface="Arial Hebrew"/>
                <a:sym typeface="Arial Hebrew"/>
              </a:rPr>
              <a:t>9</a:t>
            </a:r>
            <a:r>
              <a:rPr lang="en-US" sz="1800">
                <a:solidFill>
                  <a:schemeClr val="dk1"/>
                </a:solidFill>
                <a:latin typeface="Arial Hebrew"/>
                <a:ea typeface="Arial Hebrew"/>
                <a:cs typeface="Arial Hebrew"/>
                <a:sym typeface="Arial Hebrew"/>
              </a:rPr>
              <a:t>/QĐ-TTg ngày 03</a:t>
            </a:r>
            <a:r>
              <a:rPr i="1" lang="en-US" sz="1800">
                <a:solidFill>
                  <a:schemeClr val="dk1"/>
                </a:solidFill>
                <a:latin typeface="Arial Hebrew"/>
                <a:ea typeface="Arial Hebrew"/>
                <a:cs typeface="Arial Hebrew"/>
                <a:sym typeface="Arial Hebrew"/>
              </a:rPr>
              <a:t>/</a:t>
            </a:r>
            <a:r>
              <a:rPr lang="en-US" sz="1800">
                <a:solidFill>
                  <a:schemeClr val="dk1"/>
                </a:solidFill>
                <a:latin typeface="Arial Hebrew"/>
                <a:ea typeface="Arial Hebrew"/>
                <a:cs typeface="Arial Hebrew"/>
                <a:sym typeface="Arial Hebrew"/>
              </a:rPr>
              <a:t>6/2020 của Thủ tướng Chính phủ về việc phê duyệt “Chương trình Chuyển đổi số quốc gia đến năm 2025, định hướng đến năm 2030” </a:t>
            </a:r>
            <a:endParaRPr sz="1800">
              <a:solidFill>
                <a:schemeClr val="dk1"/>
              </a:solidFill>
              <a:latin typeface="Arial Hebrew"/>
              <a:ea typeface="Arial Hebrew"/>
              <a:cs typeface="Arial Hebrew"/>
              <a:sym typeface="Arial Hebrew"/>
            </a:endParaRPr>
          </a:p>
        </p:txBody>
      </p:sp>
      <p:sp>
        <p:nvSpPr>
          <p:cNvPr id="137" name="Google Shape;137;p5"/>
          <p:cNvSpPr/>
          <p:nvPr/>
        </p:nvSpPr>
        <p:spPr>
          <a:xfrm>
            <a:off x="748146" y="3222056"/>
            <a:ext cx="10800000" cy="923330"/>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Hebrew"/>
                <a:ea typeface="Arial Hebrew"/>
                <a:cs typeface="Arial Hebrew"/>
                <a:sym typeface="Arial Hebrew"/>
              </a:rPr>
              <a:t>Quyết định số 131/QĐ-TTg ngày 25/01/2022 của Thủ tướng Chính phủ về việc phê duyệt đề án “Tăng cường ứng dụng công nghệ thông tin và chuyển đổi số trong giáo dục và đào tạo giai đoạn 2022 – 2025, định hướng đến năm 2030” </a:t>
            </a:r>
            <a:endParaRPr sz="1800">
              <a:solidFill>
                <a:schemeClr val="dk1"/>
              </a:solidFill>
              <a:latin typeface="Arial Hebrew"/>
              <a:ea typeface="Arial Hebrew"/>
              <a:cs typeface="Arial Hebrew"/>
              <a:sym typeface="Arial Hebrew"/>
            </a:endParaRPr>
          </a:p>
        </p:txBody>
      </p:sp>
      <p:sp>
        <p:nvSpPr>
          <p:cNvPr id="138" name="Google Shape;138;p5"/>
          <p:cNvSpPr/>
          <p:nvPr/>
        </p:nvSpPr>
        <p:spPr>
          <a:xfrm>
            <a:off x="748146" y="4330098"/>
            <a:ext cx="10800000" cy="369332"/>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Hebrew"/>
                <a:ea typeface="Arial Hebrew"/>
                <a:cs typeface="Arial Hebrew"/>
                <a:sym typeface="Arial Hebrew"/>
              </a:rPr>
              <a:t>Thông tư số 32/2018/TT-BGDĐT ngày 26/12/2018 (Chương trình giáo dục phổ thông 2018) </a:t>
            </a:r>
            <a:endParaRPr sz="1800">
              <a:solidFill>
                <a:schemeClr val="dk1"/>
              </a:solidFill>
              <a:latin typeface="Arial Hebrew"/>
              <a:ea typeface="Arial Hebrew"/>
              <a:cs typeface="Arial Hebrew"/>
              <a:sym typeface="Arial Hebrew"/>
            </a:endParaRPr>
          </a:p>
        </p:txBody>
      </p:sp>
      <p:sp>
        <p:nvSpPr>
          <p:cNvPr id="139" name="Google Shape;139;p5"/>
          <p:cNvSpPr/>
          <p:nvPr/>
        </p:nvSpPr>
        <p:spPr>
          <a:xfrm>
            <a:off x="748146" y="4900873"/>
            <a:ext cx="10800000" cy="369332"/>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Hebrew"/>
                <a:ea typeface="Arial Hebrew"/>
                <a:cs typeface="Arial Hebrew"/>
                <a:sym typeface="Arial Hebrew"/>
              </a:rPr>
              <a:t>Kế hoạch số 526/KH-BGDĐT ngày 17</a:t>
            </a:r>
            <a:r>
              <a:rPr i="1" lang="en-US" sz="1800">
                <a:solidFill>
                  <a:schemeClr val="dk1"/>
                </a:solidFill>
                <a:latin typeface="Arial Hebrew"/>
                <a:ea typeface="Arial Hebrew"/>
                <a:cs typeface="Arial Hebrew"/>
                <a:sym typeface="Arial Hebrew"/>
              </a:rPr>
              <a:t>/5/2</a:t>
            </a:r>
            <a:r>
              <a:rPr lang="en-US" sz="1800">
                <a:solidFill>
                  <a:schemeClr val="dk1"/>
                </a:solidFill>
                <a:latin typeface="Arial Hebrew"/>
                <a:ea typeface="Arial Hebrew"/>
                <a:cs typeface="Arial Hebrew"/>
                <a:sym typeface="Arial Hebrew"/>
              </a:rPr>
              <a:t>022 về việc triển khai thực hiện giáo dục STEM cấp Tiểu học </a:t>
            </a:r>
            <a:endParaRPr sz="1800">
              <a:solidFill>
                <a:schemeClr val="dk1"/>
              </a:solidFill>
              <a:latin typeface="Arial Hebrew"/>
              <a:ea typeface="Arial Hebrew"/>
              <a:cs typeface="Arial Hebrew"/>
              <a:sym typeface="Arial Hebrew"/>
            </a:endParaRPr>
          </a:p>
        </p:txBody>
      </p:sp>
      <p:sp>
        <p:nvSpPr>
          <p:cNvPr id="140" name="Google Shape;140;p5"/>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Các căn cứ pháp lí về Giáo dục STEM</a:t>
            </a:r>
            <a:endParaRPr b="1" sz="3600">
              <a:solidFill>
                <a:schemeClr val="lt1"/>
              </a:solidFill>
              <a:latin typeface="Federo"/>
              <a:ea typeface="Federo"/>
              <a:cs typeface="Federo"/>
              <a:sym typeface="Federo"/>
            </a:endParaRPr>
          </a:p>
        </p:txBody>
      </p:sp>
      <p:sp>
        <p:nvSpPr>
          <p:cNvPr id="141" name="Google Shape;141;p5"/>
          <p:cNvSpPr/>
          <p:nvPr/>
        </p:nvSpPr>
        <p:spPr>
          <a:xfrm>
            <a:off x="696000" y="5471648"/>
            <a:ext cx="10800000" cy="369332"/>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800" u="none" strike="noStrike">
                <a:solidFill>
                  <a:schemeClr val="dk1"/>
                </a:solidFill>
                <a:latin typeface="Arial Hebrew"/>
                <a:ea typeface="Arial Hebrew"/>
                <a:cs typeface="Arial Hebrew"/>
                <a:sym typeface="Arial Hebrew"/>
              </a:rPr>
              <a:t>Công văn 2345/BGDĐT-GDTH xây dựng kế hoạch giáo dục trường tiểu học</a:t>
            </a:r>
            <a:endParaRPr/>
          </a:p>
        </p:txBody>
      </p:sp>
      <p:sp>
        <p:nvSpPr>
          <p:cNvPr id="142" name="Google Shape;142;p5"/>
          <p:cNvSpPr/>
          <p:nvPr/>
        </p:nvSpPr>
        <p:spPr>
          <a:xfrm>
            <a:off x="696000" y="6040059"/>
            <a:ext cx="10800000" cy="369332"/>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800" u="none" strike="noStrike">
                <a:solidFill>
                  <a:schemeClr val="dk1"/>
                </a:solidFill>
                <a:latin typeface="Arial Hebrew"/>
                <a:ea typeface="Arial Hebrew"/>
                <a:cs typeface="Arial Hebrew"/>
                <a:sym typeface="Arial Hebrew"/>
              </a:rPr>
              <a:t>Công văn 909/BGDĐT-GDTH ngày 8/3/2022 về giáo dục STEM cấp tiểu học</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6"/>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Cấu trúc sách BÀI HỌC STEM 2</a:t>
            </a:r>
            <a:endParaRPr b="1" sz="3600">
              <a:solidFill>
                <a:schemeClr val="lt1"/>
              </a:solidFill>
              <a:latin typeface="Federo"/>
              <a:ea typeface="Federo"/>
              <a:cs typeface="Federo"/>
              <a:sym typeface="Federo"/>
            </a:endParaRPr>
          </a:p>
        </p:txBody>
      </p:sp>
      <p:grpSp>
        <p:nvGrpSpPr>
          <p:cNvPr id="149" name="Google Shape;149;p6"/>
          <p:cNvGrpSpPr/>
          <p:nvPr/>
        </p:nvGrpSpPr>
        <p:grpSpPr>
          <a:xfrm>
            <a:off x="2449344" y="1862125"/>
            <a:ext cx="9053540" cy="3754023"/>
            <a:chOff x="417345" y="1142459"/>
            <a:chExt cx="9053540" cy="3754023"/>
          </a:xfrm>
        </p:grpSpPr>
        <p:sp>
          <p:nvSpPr>
            <p:cNvPr id="150" name="Google Shape;150;p6"/>
            <p:cNvSpPr/>
            <p:nvPr/>
          </p:nvSpPr>
          <p:spPr>
            <a:xfrm>
              <a:off x="1137274" y="1142459"/>
              <a:ext cx="1932509" cy="1625378"/>
            </a:xfrm>
            <a:prstGeom prst="rect">
              <a:avLst/>
            </a:prstGeom>
            <a:blipFill rotWithShape="1">
              <a:blip r:embed="rId3">
                <a:alphaModFix/>
              </a:blip>
              <a:stretch>
                <a:fillRect b="0" l="19455" r="1945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417345" y="1825740"/>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txBox="1"/>
            <p:nvPr/>
          </p:nvSpPr>
          <p:spPr>
            <a:xfrm>
              <a:off x="417345" y="1825740"/>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lang="en-US" sz="1800">
                  <a:solidFill>
                    <a:schemeClr val="lt1"/>
                  </a:solidFill>
                  <a:latin typeface="Calibri"/>
                  <a:ea typeface="Calibri"/>
                  <a:cs typeface="Calibri"/>
                  <a:sym typeface="Calibri"/>
                </a:rPr>
                <a:t>Bìa sách</a:t>
              </a:r>
              <a:endParaRPr sz="1800">
                <a:solidFill>
                  <a:schemeClr val="lt1"/>
                </a:solidFill>
                <a:latin typeface="Calibri"/>
                <a:ea typeface="Calibri"/>
                <a:cs typeface="Calibri"/>
                <a:sym typeface="Calibri"/>
              </a:endParaRPr>
            </a:p>
          </p:txBody>
        </p:sp>
        <p:sp>
          <p:nvSpPr>
            <p:cNvPr id="153" name="Google Shape;153;p6"/>
            <p:cNvSpPr/>
            <p:nvPr/>
          </p:nvSpPr>
          <p:spPr>
            <a:xfrm>
              <a:off x="4129153" y="1142459"/>
              <a:ext cx="1932509" cy="1625378"/>
            </a:xfrm>
            <a:prstGeom prst="rect">
              <a:avLst/>
            </a:prstGeom>
            <a:blipFill rotWithShape="1">
              <a:blip r:embed="rId4">
                <a:alphaModFix/>
              </a:blip>
              <a:stretch>
                <a:fillRect b="0" l="16840" r="1684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3409224" y="1825740"/>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txBox="1"/>
            <p:nvPr/>
          </p:nvSpPr>
          <p:spPr>
            <a:xfrm>
              <a:off x="3409224" y="1825740"/>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lang="en-US" sz="1800">
                  <a:solidFill>
                    <a:schemeClr val="lt1"/>
                  </a:solidFill>
                  <a:latin typeface="Calibri"/>
                  <a:ea typeface="Calibri"/>
                  <a:cs typeface="Calibri"/>
                  <a:sym typeface="Calibri"/>
                </a:rPr>
                <a:t>Lời nói đầu</a:t>
              </a:r>
              <a:endParaRPr/>
            </a:p>
          </p:txBody>
        </p:sp>
        <p:sp>
          <p:nvSpPr>
            <p:cNvPr id="156" name="Google Shape;156;p6"/>
            <p:cNvSpPr/>
            <p:nvPr/>
          </p:nvSpPr>
          <p:spPr>
            <a:xfrm>
              <a:off x="7538376" y="1165377"/>
              <a:ext cx="1932509" cy="1625378"/>
            </a:xfrm>
            <a:prstGeom prst="rect">
              <a:avLst/>
            </a:prstGeom>
            <a:blipFill rotWithShape="1">
              <a:blip r:embed="rId5">
                <a:alphaModFix/>
              </a:blip>
              <a:stretch>
                <a:fillRect b="0" l="-1873" r="3980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6401102" y="1825740"/>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txBox="1"/>
            <p:nvPr/>
          </p:nvSpPr>
          <p:spPr>
            <a:xfrm>
              <a:off x="6401102" y="1825740"/>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lang="en-US" sz="1800">
                  <a:solidFill>
                    <a:schemeClr val="lt1"/>
                  </a:solidFill>
                  <a:latin typeface="Calibri"/>
                  <a:ea typeface="Calibri"/>
                  <a:cs typeface="Calibri"/>
                  <a:sym typeface="Calibri"/>
                </a:rPr>
                <a:t>Mục lục</a:t>
              </a:r>
              <a:endParaRPr/>
            </a:p>
          </p:txBody>
        </p:sp>
        <p:sp>
          <p:nvSpPr>
            <p:cNvPr id="159" name="Google Shape;159;p6"/>
            <p:cNvSpPr/>
            <p:nvPr/>
          </p:nvSpPr>
          <p:spPr>
            <a:xfrm>
              <a:off x="1137274" y="3165851"/>
              <a:ext cx="1932509" cy="1625378"/>
            </a:xfrm>
            <a:prstGeom prst="rect">
              <a:avLst/>
            </a:prstGeom>
            <a:blipFill rotWithShape="1">
              <a:blip r:embed="rId6">
                <a:alphaModFix/>
              </a:blip>
              <a:stretch>
                <a:fillRect b="10397" l="0" r="0" t="103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417345" y="3849131"/>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txBox="1"/>
            <p:nvPr/>
          </p:nvSpPr>
          <p:spPr>
            <a:xfrm>
              <a:off x="417345" y="3849131"/>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lang="en-US" sz="1800">
                  <a:solidFill>
                    <a:schemeClr val="lt1"/>
                  </a:solidFill>
                  <a:latin typeface="Calibri"/>
                  <a:ea typeface="Calibri"/>
                  <a:cs typeface="Calibri"/>
                  <a:sym typeface="Calibri"/>
                </a:rPr>
                <a:t>Hưỡng dẫn học</a:t>
              </a:r>
              <a:endParaRPr/>
            </a:p>
          </p:txBody>
        </p:sp>
        <p:sp>
          <p:nvSpPr>
            <p:cNvPr id="162" name="Google Shape;162;p6"/>
            <p:cNvSpPr/>
            <p:nvPr/>
          </p:nvSpPr>
          <p:spPr>
            <a:xfrm>
              <a:off x="4390409" y="3231159"/>
              <a:ext cx="1932509" cy="1625378"/>
            </a:xfrm>
            <a:prstGeom prst="rect">
              <a:avLst/>
            </a:prstGeom>
            <a:blipFill rotWithShape="1">
              <a:blip r:embed="rId7">
                <a:alphaModFix/>
              </a:blip>
              <a:stretch>
                <a:fillRect b="9173" l="0" r="0" t="917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3409224" y="3849131"/>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txBox="1"/>
            <p:nvPr/>
          </p:nvSpPr>
          <p:spPr>
            <a:xfrm>
              <a:off x="3409224" y="3849131"/>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lang="en-US" sz="1800">
                  <a:solidFill>
                    <a:schemeClr val="lt1"/>
                  </a:solidFill>
                  <a:latin typeface="Calibri"/>
                  <a:ea typeface="Calibri"/>
                  <a:cs typeface="Calibri"/>
                  <a:sym typeface="Calibri"/>
                </a:rPr>
                <a:t>Nội dung chính</a:t>
              </a:r>
              <a:endParaRPr/>
            </a:p>
          </p:txBody>
        </p:sp>
        <p:sp>
          <p:nvSpPr>
            <p:cNvPr id="165" name="Google Shape;165;p6"/>
            <p:cNvSpPr/>
            <p:nvPr/>
          </p:nvSpPr>
          <p:spPr>
            <a:xfrm>
              <a:off x="7121031" y="3165851"/>
              <a:ext cx="1932509" cy="1625378"/>
            </a:xfrm>
            <a:prstGeom prst="rect">
              <a:avLst/>
            </a:prstGeom>
            <a:blipFill rotWithShape="1">
              <a:blip r:embed="rId8">
                <a:alphaModFix/>
              </a:blip>
              <a:stretch>
                <a:fillRect b="0" l="21513" r="21513"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a:off x="6401102" y="3849131"/>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txBox="1"/>
            <p:nvPr/>
          </p:nvSpPr>
          <p:spPr>
            <a:xfrm>
              <a:off x="6401102" y="3849131"/>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lang="en-US" sz="1800">
                  <a:solidFill>
                    <a:schemeClr val="lt1"/>
                  </a:solidFill>
                  <a:latin typeface="Calibri"/>
                  <a:ea typeface="Calibri"/>
                  <a:cs typeface="Calibri"/>
                  <a:sym typeface="Calibri"/>
                </a:rPr>
                <a:t>Thông tin xuất bản phẩm</a:t>
              </a:r>
              <a:endParaRPr/>
            </a:p>
          </p:txBody>
        </p:sp>
      </p:grpSp>
      <p:sp>
        <p:nvSpPr>
          <p:cNvPr id="168" name="Google Shape;168;p6"/>
          <p:cNvSpPr txBox="1"/>
          <p:nvPr/>
        </p:nvSpPr>
        <p:spPr>
          <a:xfrm>
            <a:off x="649357" y="1776192"/>
            <a:ext cx="1382642"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Sách tuân thủ đúng tiêu chuẩn sách Quốc gia dành cho học sinh tiểu học.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7"/>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Cấu trúc nội dung chính sách BÀI HỌC STEM 2</a:t>
            </a:r>
            <a:endParaRPr b="1" sz="3600">
              <a:solidFill>
                <a:schemeClr val="lt1"/>
              </a:solidFill>
              <a:latin typeface="Federo"/>
              <a:ea typeface="Federo"/>
              <a:cs typeface="Federo"/>
              <a:sym typeface="Federo"/>
            </a:endParaRPr>
          </a:p>
        </p:txBody>
      </p:sp>
      <p:sp>
        <p:nvSpPr>
          <p:cNvPr id="175" name="Google Shape;175;p7"/>
          <p:cNvSpPr/>
          <p:nvPr/>
        </p:nvSpPr>
        <p:spPr>
          <a:xfrm>
            <a:off x="681266" y="2072527"/>
            <a:ext cx="3082351" cy="246221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2060"/>
              </a:buClr>
              <a:buSzPts val="2200"/>
              <a:buFont typeface="Arial"/>
              <a:buChar char="•"/>
            </a:pPr>
            <a:r>
              <a:rPr b="1" lang="en-US" sz="2200" cap="none">
                <a:solidFill>
                  <a:srgbClr val="002060"/>
                </a:solidFill>
                <a:latin typeface="Calibri"/>
                <a:ea typeface="Calibri"/>
                <a:cs typeface="Calibri"/>
                <a:sym typeface="Calibri"/>
              </a:rPr>
              <a:t>SÁCH GỒM 17 BÀI</a:t>
            </a:r>
            <a:endParaRPr/>
          </a:p>
          <a:p>
            <a:pPr indent="-342900" lvl="0" marL="342900" marR="0" rtl="0" algn="l">
              <a:spcBef>
                <a:spcPts val="0"/>
              </a:spcBef>
              <a:spcAft>
                <a:spcPts val="0"/>
              </a:spcAft>
              <a:buClr>
                <a:srgbClr val="002060"/>
              </a:buClr>
              <a:buSzPts val="2200"/>
              <a:buFont typeface="Arial"/>
              <a:buChar char="•"/>
            </a:pPr>
            <a:r>
              <a:rPr b="1" lang="en-US" sz="2200" cap="none">
                <a:solidFill>
                  <a:srgbClr val="002060"/>
                </a:solidFill>
                <a:latin typeface="Calibri"/>
                <a:ea typeface="Calibri"/>
                <a:cs typeface="Calibri"/>
                <a:sym typeface="Calibri"/>
              </a:rPr>
              <a:t>MỖI BÀI 02 TIẾT</a:t>
            </a:r>
            <a:endParaRPr/>
          </a:p>
          <a:p>
            <a:pPr indent="-342900" lvl="0" marL="342900" marR="0" rtl="0" algn="l">
              <a:spcBef>
                <a:spcPts val="0"/>
              </a:spcBef>
              <a:spcAft>
                <a:spcPts val="0"/>
              </a:spcAft>
              <a:buClr>
                <a:srgbClr val="002060"/>
              </a:buClr>
              <a:buSzPts val="2200"/>
              <a:buFont typeface="Arial"/>
              <a:buChar char="•"/>
            </a:pPr>
            <a:r>
              <a:rPr b="1" lang="en-US" sz="2200">
                <a:solidFill>
                  <a:srgbClr val="002060"/>
                </a:solidFill>
                <a:latin typeface="Calibri"/>
                <a:ea typeface="Calibri"/>
                <a:cs typeface="Calibri"/>
                <a:sym typeface="Calibri"/>
              </a:rPr>
              <a:t>MỖI BÀI </a:t>
            </a:r>
            <a:r>
              <a:rPr b="1" lang="en-US" sz="2200" cap="none">
                <a:solidFill>
                  <a:srgbClr val="002060"/>
                </a:solidFill>
                <a:latin typeface="Calibri"/>
                <a:ea typeface="Calibri"/>
                <a:cs typeface="Calibri"/>
                <a:sym typeface="Calibri"/>
              </a:rPr>
              <a:t>CÓ ĐỊA CHỈ THỰC HIỆN RÕ RÀNG TRONG KẾ HOẠCH GIÁO DỤC NĂM HỌC</a:t>
            </a:r>
            <a:endParaRPr/>
          </a:p>
        </p:txBody>
      </p:sp>
      <p:pic>
        <p:nvPicPr>
          <p:cNvPr id="176" name="Google Shape;176;p7"/>
          <p:cNvPicPr preferRelativeResize="0"/>
          <p:nvPr/>
        </p:nvPicPr>
        <p:blipFill rotWithShape="1">
          <a:blip r:embed="rId3">
            <a:alphaModFix/>
          </a:blip>
          <a:srcRect b="13831" l="380" r="-379" t="21437"/>
          <a:stretch/>
        </p:blipFill>
        <p:spPr>
          <a:xfrm>
            <a:off x="3243943" y="1001719"/>
            <a:ext cx="7892143" cy="560591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8"/>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Cấu trúc BÀI HỌC trong sách BÀI HỌC STEM</a:t>
            </a:r>
            <a:endParaRPr b="1" sz="3600">
              <a:solidFill>
                <a:schemeClr val="lt1"/>
              </a:solidFill>
              <a:latin typeface="Federo"/>
              <a:ea typeface="Federo"/>
              <a:cs typeface="Federo"/>
              <a:sym typeface="Federo"/>
            </a:endParaRPr>
          </a:p>
        </p:txBody>
      </p:sp>
      <p:pic>
        <p:nvPicPr>
          <p:cNvPr id="182" name="Google Shape;182;p8"/>
          <p:cNvPicPr preferRelativeResize="0"/>
          <p:nvPr/>
        </p:nvPicPr>
        <p:blipFill rotWithShape="1">
          <a:blip r:embed="rId3">
            <a:alphaModFix/>
          </a:blip>
          <a:srcRect b="0" l="0" r="0" t="0"/>
          <a:stretch/>
        </p:blipFill>
        <p:spPr>
          <a:xfrm>
            <a:off x="3575568" y="924196"/>
            <a:ext cx="3681651" cy="5596258"/>
          </a:xfrm>
          <a:prstGeom prst="rect">
            <a:avLst/>
          </a:prstGeom>
          <a:noFill/>
          <a:ln>
            <a:noFill/>
          </a:ln>
        </p:spPr>
      </p:pic>
      <p:pic>
        <p:nvPicPr>
          <p:cNvPr id="183" name="Google Shape;183;p8"/>
          <p:cNvPicPr preferRelativeResize="0"/>
          <p:nvPr/>
        </p:nvPicPr>
        <p:blipFill rotWithShape="1">
          <a:blip r:embed="rId4">
            <a:alphaModFix/>
          </a:blip>
          <a:srcRect b="0" l="0" r="0" t="0"/>
          <a:stretch/>
        </p:blipFill>
        <p:spPr>
          <a:xfrm>
            <a:off x="7673009" y="1019929"/>
            <a:ext cx="4288401" cy="5531412"/>
          </a:xfrm>
          <a:prstGeom prst="rect">
            <a:avLst/>
          </a:prstGeom>
          <a:noFill/>
          <a:ln>
            <a:noFill/>
          </a:ln>
        </p:spPr>
      </p:pic>
      <p:sp>
        <p:nvSpPr>
          <p:cNvPr id="184" name="Google Shape;184;p8"/>
          <p:cNvSpPr/>
          <p:nvPr/>
        </p:nvSpPr>
        <p:spPr>
          <a:xfrm>
            <a:off x="204187" y="1953258"/>
            <a:ext cx="3082351" cy="347787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2060"/>
              </a:buClr>
              <a:buSzPts val="2200"/>
              <a:buFont typeface="Arial"/>
              <a:buChar char="•"/>
            </a:pPr>
            <a:r>
              <a:rPr b="1" lang="en-US" sz="2200" cap="none">
                <a:solidFill>
                  <a:srgbClr val="002060"/>
                </a:solidFill>
                <a:latin typeface="Calibri"/>
                <a:ea typeface="Calibri"/>
                <a:cs typeface="Calibri"/>
                <a:sym typeface="Calibri"/>
              </a:rPr>
              <a:t>CÁC BÀI HỌC ĐƯỢC BIÊN SOẠN THEO MỘT TRONG HAI QUY TRÌNH:</a:t>
            </a:r>
            <a:endParaRPr/>
          </a:p>
          <a:p>
            <a:pPr indent="-342900" lvl="0" marL="342900" marR="0" rtl="0" algn="l">
              <a:spcBef>
                <a:spcPts val="0"/>
              </a:spcBef>
              <a:spcAft>
                <a:spcPts val="0"/>
              </a:spcAft>
              <a:buClr>
                <a:srgbClr val="FF0000"/>
              </a:buClr>
              <a:buSzPts val="2200"/>
              <a:buFont typeface="Arial"/>
              <a:buChar char="•"/>
            </a:pPr>
            <a:r>
              <a:rPr b="1" lang="en-US" sz="2200">
                <a:solidFill>
                  <a:srgbClr val="FF0000"/>
                </a:solidFill>
                <a:latin typeface="Calibri"/>
                <a:ea typeface="Calibri"/>
                <a:cs typeface="Calibri"/>
                <a:sym typeface="Calibri"/>
              </a:rPr>
              <a:t>QUY TRÌNH NGHIÊN CỨU KHOA HỌC</a:t>
            </a:r>
            <a:endParaRPr/>
          </a:p>
          <a:p>
            <a:pPr indent="-342900" lvl="0" marL="342900" marR="0" rtl="0" algn="l">
              <a:spcBef>
                <a:spcPts val="0"/>
              </a:spcBef>
              <a:spcAft>
                <a:spcPts val="0"/>
              </a:spcAft>
              <a:buClr>
                <a:srgbClr val="FF0000"/>
              </a:buClr>
              <a:buSzPts val="2200"/>
              <a:buFont typeface="Arial"/>
              <a:buChar char="•"/>
            </a:pPr>
            <a:r>
              <a:rPr b="1" lang="en-US" sz="2200" cap="none">
                <a:solidFill>
                  <a:srgbClr val="FF0000"/>
                </a:solidFill>
                <a:latin typeface="Calibri"/>
                <a:ea typeface="Calibri"/>
                <a:cs typeface="Calibri"/>
                <a:sym typeface="Calibri"/>
              </a:rPr>
              <a:t>QUY TRÌNH THIẾT KẾ KĨ THUẬT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9"/>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Cấu trúc BÀI HỌC trong sách BÀI HỌC STEM</a:t>
            </a:r>
            <a:endParaRPr b="1" sz="3600">
              <a:solidFill>
                <a:schemeClr val="lt1"/>
              </a:solidFill>
              <a:latin typeface="Federo"/>
              <a:ea typeface="Federo"/>
              <a:cs typeface="Federo"/>
              <a:sym typeface="Federo"/>
            </a:endParaRPr>
          </a:p>
        </p:txBody>
      </p:sp>
      <p:pic>
        <p:nvPicPr>
          <p:cNvPr id="190" name="Google Shape;190;p9"/>
          <p:cNvPicPr preferRelativeResize="0"/>
          <p:nvPr/>
        </p:nvPicPr>
        <p:blipFill rotWithShape="1">
          <a:blip r:embed="rId3">
            <a:alphaModFix/>
          </a:blip>
          <a:srcRect b="0" l="0" r="0" t="0"/>
          <a:stretch/>
        </p:blipFill>
        <p:spPr>
          <a:xfrm>
            <a:off x="1307144" y="1008138"/>
            <a:ext cx="9771673" cy="56510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2021-12-02T07:57:46Z</dcterms:created>
</cp:coreProperties>
</file>