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5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embeddedFontLst>
    <p:embeddedFont>
      <p:font typeface="Arial Black" panose="020B0A040201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ato Hairline" panose="020B0604020202020204" charset="0"/>
      <p:regular r:id="rId27"/>
      <p:bold r:id="rId28"/>
      <p:italic r:id="rId29"/>
      <p:boldItalic r:id="rId30"/>
    </p:embeddedFont>
    <p:embeddedFont>
      <p:font typeface="Lato Light" panose="020B0604020202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DpG/oDA4M37iPi50Hzx2uApt4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customschemas.google.com/relationships/presentationmetadata" Target="meta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4"/>
              <a:buFont typeface="Arial"/>
              <a:buNone/>
              <a:defRPr sz="597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sz="23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sz="19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sz="15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sz="15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sz="15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sz="15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sz="15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sz="15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9"/>
          <p:cNvSpPr txBox="1"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body" idx="1"/>
          </p:nvPr>
        </p:nvSpPr>
        <p:spPr>
          <a:xfrm rot="5400000">
            <a:off x="1684336" y="-193983"/>
            <a:ext cx="3275847" cy="598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7550" algn="l" rtl="0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9991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7797" algn="l" rtl="0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版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>
            <a:spLocks noGrp="1"/>
          </p:cNvSpPr>
          <p:nvPr>
            <p:ph type="title"/>
          </p:nvPr>
        </p:nvSpPr>
        <p:spPr>
          <a:xfrm rot="5400000">
            <a:off x="7133524" y="1956679"/>
            <a:ext cx="5812032" cy="262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1"/>
          </p:nvPr>
        </p:nvSpPr>
        <p:spPr>
          <a:xfrm rot="5400000">
            <a:off x="1799423" y="-596069"/>
            <a:ext cx="5812032" cy="773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7550" algn="l" rtl="0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9991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7797" algn="l" rtl="0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OBJECT_AND_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51"/>
          <p:cNvSpPr txBox="1">
            <a:spLocks noGrp="1"/>
          </p:cNvSpPr>
          <p:nvPr>
            <p:ph type="body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7550" algn="l" rtl="0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9991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7797" algn="l" rtl="0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51"/>
          <p:cNvSpPr txBox="1">
            <a:spLocks noGrp="1"/>
          </p:cNvSpPr>
          <p:nvPr>
            <p:ph type="body" idx="2"/>
          </p:nvPr>
        </p:nvSpPr>
        <p:spPr>
          <a:xfrm>
            <a:off x="6172317" y="1825686"/>
            <a:ext cx="5181698" cy="209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7550" algn="l" rtl="0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9991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7797" algn="l" rtl="0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body" idx="3"/>
          </p:nvPr>
        </p:nvSpPr>
        <p:spPr>
          <a:xfrm>
            <a:off x="6172317" y="4076837"/>
            <a:ext cx="5181698" cy="210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7550" algn="l" rtl="0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9991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7797" algn="l" rtl="0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7550" algn="l" rtl="0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9991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7797" algn="l" rtl="0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rst Slide">
  <p:cSld name="1_First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>
            <a:spLocks noGrp="1"/>
          </p:cNvSpPr>
          <p:nvPr>
            <p:ph type="pic" idx="2"/>
          </p:nvPr>
        </p:nvSpPr>
        <p:spPr>
          <a:xfrm>
            <a:off x="4064000" y="441961"/>
            <a:ext cx="4368800" cy="3083564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500" rIns="0" bIns="405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3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500" rIns="0" bIns="405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4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 txBox="1"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4"/>
              <a:buFont typeface="Arial"/>
              <a:buNone/>
              <a:defRPr sz="597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rgbClr val="888888"/>
              </a:buClr>
              <a:buSzPts val="2392"/>
              <a:buFont typeface="Arial"/>
              <a:buNone/>
              <a:defRPr sz="239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990"/>
              <a:buFont typeface="Arial"/>
              <a:buNone/>
              <a:defRPr sz="199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rgbClr val="888888"/>
              </a:buClr>
              <a:buSzPts val="1791"/>
              <a:buFont typeface="Arial"/>
              <a:buNone/>
              <a:defRPr sz="179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sz="159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sz="159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sz="159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sz="159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sz="159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sz="1592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3"/>
          <p:cNvSpPr txBox="1"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body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7550" algn="l" rtl="0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9991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7797" algn="l" rtl="0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7550" algn="l" rtl="0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9991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7797" algn="l" rtl="0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  <a:defRPr sz="27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sz="23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sz="19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body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7550" algn="l" rtl="0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9991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7797" algn="l" rtl="0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body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  <a:defRPr sz="27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sz="23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sz="19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body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7550" algn="l" rtl="0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9991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7797" algn="l" rtl="0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023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8"/>
              <a:buFont typeface="Arial"/>
              <a:buNone/>
              <a:defRPr sz="31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body"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037" algn="l" rtl="0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3188"/>
              <a:buFont typeface="Arial"/>
              <a:buChar char="•"/>
              <a:defRPr sz="31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5765" algn="l" rtl="0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Char char="–"/>
              <a:defRPr sz="27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0492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Char char="•"/>
              <a:defRPr sz="23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4964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–"/>
              <a:defRPr sz="19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4964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sz="19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964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sz="19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4964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sz="19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4965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sz="19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4965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sz="19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body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sz="15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sz="1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4"/>
              <a:buFont typeface="Arial"/>
              <a:buNone/>
              <a:defRPr sz="11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sz="9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sz="9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sz="9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sz="9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sz="9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sz="9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8"/>
              <a:buFont typeface="Arial"/>
              <a:buNone/>
              <a:defRPr sz="31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48"/>
          <p:cNvSpPr>
            <a:spLocks noGrp="1"/>
          </p:cNvSpPr>
          <p:nvPr>
            <p:ph type="pic" idx="2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48"/>
          <p:cNvSpPr txBox="1">
            <a:spLocks noGrp="1"/>
          </p:cNvSpPr>
          <p:nvPr>
            <p:ph type="body" idx="1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sz="19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sz="17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sz="159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sz="1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sz="1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sz="1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sz="1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sz="1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sz="13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 descr="PPT素材-0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" descr="封面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88" y="5170"/>
            <a:ext cx="12123572" cy="684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" descr="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384" y="814596"/>
            <a:ext cx="11569787" cy="1152612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"/>
          <p:cNvSpPr txBox="1"/>
          <p:nvPr/>
        </p:nvSpPr>
        <p:spPr>
          <a:xfrm>
            <a:off x="3755254" y="3591165"/>
            <a:ext cx="5830064" cy="2097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Sinh hoạt lớp</a:t>
            </a:r>
            <a:endParaRPr sz="5211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606"/>
              </a:spcBef>
              <a:spcAft>
                <a:spcPts val="0"/>
              </a:spcAft>
              <a:buNone/>
            </a:pPr>
            <a:r>
              <a:rPr lang="en-US" sz="5211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Tuần 2</a:t>
            </a:r>
            <a:endParaRPr/>
          </a:p>
        </p:txBody>
      </p:sp>
      <p:pic>
        <p:nvPicPr>
          <p:cNvPr id="203" name="Google Shape;203;p1" descr="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978" y="302400"/>
            <a:ext cx="2233532" cy="74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134" y="0"/>
            <a:ext cx="7650480" cy="4134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10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327" name="Google Shape;327;p10"/>
            <p:cNvPicPr preferRelativeResize="0"/>
            <p:nvPr/>
          </p:nvPicPr>
          <p:blipFill rotWithShape="1">
            <a:blip r:embed="rId4">
              <a:alphaModFix/>
            </a:blip>
            <a:srcRect t="30208" b="31328"/>
            <a:stretch/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10"/>
            <p:cNvSpPr txBox="1"/>
            <p:nvPr/>
          </p:nvSpPr>
          <p:spPr>
            <a:xfrm>
              <a:off x="2711" y="3725286"/>
              <a:ext cx="3934823" cy="578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Calibri"/>
                <a:buNone/>
              </a:pPr>
              <a:r>
                <a:rPr lang="en-US" sz="4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Củng cố, dặn dò</a:t>
              </a:r>
              <a:endParaRPr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9" name="Google Shape;32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8099" y="1017066"/>
            <a:ext cx="215572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3416" y="994864"/>
            <a:ext cx="1480533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EC5D82-B2CC-DB91-7271-358651AA9CB6}"/>
              </a:ext>
            </a:extLst>
          </p:cNvPr>
          <p:cNvSpPr txBox="1"/>
          <p:nvPr/>
        </p:nvSpPr>
        <p:spPr>
          <a:xfrm>
            <a:off x="3737106" y="5384728"/>
            <a:ext cx="66831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400" y="335281"/>
            <a:ext cx="8687935" cy="627611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1"/>
          <p:cNvSpPr txBox="1"/>
          <p:nvPr/>
        </p:nvSpPr>
        <p:spPr>
          <a:xfrm>
            <a:off x="1111562" y="2168897"/>
            <a:ext cx="7286713" cy="35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Cả lớp cùng nhau đoàn kết đoàn kết và cùng nhau giữ gìn vệ sinh, bảo quản đồ dùng lớp học trong năm học mới. </a:t>
            </a:r>
            <a:endParaRPr sz="4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4320" y="1511078"/>
            <a:ext cx="5506720" cy="55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1" descr="图片包含 室内, 墙壁, 绿色&#10;&#10;已生成高可信度的说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7583" y="5497549"/>
            <a:ext cx="3095028" cy="123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11914">
            <a:off x="4285783" y="413068"/>
            <a:ext cx="1319764" cy="107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1416" y="732515"/>
            <a:ext cx="7221108" cy="56080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6" name="Google Shape;34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8775" y="289916"/>
            <a:ext cx="1592643" cy="91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73349" y="1864522"/>
            <a:ext cx="2025823" cy="499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4557" y="4264077"/>
            <a:ext cx="11517443" cy="259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271677"/>
            <a:ext cx="3764906" cy="712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88229" y="-68642"/>
            <a:ext cx="4656021" cy="23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19414" y="268893"/>
            <a:ext cx="1292002" cy="75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902042" y="353221"/>
            <a:ext cx="573750" cy="3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2"/>
          <p:cNvSpPr/>
          <p:nvPr/>
        </p:nvSpPr>
        <p:spPr>
          <a:xfrm>
            <a:off x="3825600" y="2647271"/>
            <a:ext cx="53014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4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rPr>
              <a:t>Tạm biệt các em</a:t>
            </a:r>
            <a:endParaRPr sz="5400" b="0" i="0" u="none" strike="noStrike" cap="none">
              <a:solidFill>
                <a:srgbClr val="FFA4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134" y="0"/>
            <a:ext cx="7650480" cy="4134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2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212" name="Google Shape;212;p2"/>
            <p:cNvPicPr preferRelativeResize="0"/>
            <p:nvPr/>
          </p:nvPicPr>
          <p:blipFill rotWithShape="1">
            <a:blip r:embed="rId4">
              <a:alphaModFix/>
            </a:blip>
            <a:srcRect t="30208" b="31328"/>
            <a:stretch/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2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Calibri"/>
                <a:buNone/>
              </a:pPr>
              <a:r>
                <a:rPr lang="en-US" sz="44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1. Hoạt động tổng</a:t>
              </a:r>
              <a:endParaRPr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Calibri"/>
                <a:buNone/>
              </a:pPr>
              <a:r>
                <a:rPr lang="en-US" sz="44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kết tuần</a:t>
              </a:r>
              <a:endParaRPr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4" name="Google Shape;21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8099" y="1017066"/>
            <a:ext cx="215572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3416" y="994864"/>
            <a:ext cx="1480533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81632"/>
            <a:ext cx="12192000" cy="125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94267"/>
            <a:ext cx="2792259" cy="1088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3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24" name="Google Shape;224;p3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225" name="Google Shape;225;p3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26" name="Google Shape;226;p3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57150" cap="flat" cmpd="sng">
                  <a:solidFill>
                    <a:srgbClr val="FDDDE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27" name="Google Shape;227;p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28" name="Google Shape;228;p3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n-US" sz="3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01</a:t>
                </a:r>
                <a:endParaRPr sz="3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3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Từng tổ báo cáo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3"/>
          <p:cNvGrpSpPr/>
          <p:nvPr/>
        </p:nvGrpSpPr>
        <p:grpSpPr>
          <a:xfrm>
            <a:off x="516542" y="3652407"/>
            <a:ext cx="5617371" cy="1635619"/>
            <a:chOff x="746681" y="2800957"/>
            <a:chExt cx="4744634" cy="1992750"/>
          </a:xfrm>
        </p:grpSpPr>
        <p:grpSp>
          <p:nvGrpSpPr>
            <p:cNvPr id="231" name="Google Shape;231;p3"/>
            <p:cNvGrpSpPr/>
            <p:nvPr/>
          </p:nvGrpSpPr>
          <p:grpSpPr>
            <a:xfrm>
              <a:off x="746681" y="2800957"/>
              <a:ext cx="4744634" cy="1992750"/>
              <a:chOff x="746681" y="2800957"/>
              <a:chExt cx="4744634" cy="1992750"/>
            </a:xfrm>
          </p:grpSpPr>
          <p:grpSp>
            <p:nvGrpSpPr>
              <p:cNvPr id="232" name="Google Shape;232;p3"/>
              <p:cNvGrpSpPr/>
              <p:nvPr/>
            </p:nvGrpSpPr>
            <p:grpSpPr>
              <a:xfrm>
                <a:off x="746681" y="2800957"/>
                <a:ext cx="4744634" cy="1992750"/>
                <a:chOff x="7022120" y="1512932"/>
                <a:chExt cx="4744634" cy="1992750"/>
              </a:xfrm>
            </p:grpSpPr>
            <p:sp>
              <p:nvSpPr>
                <p:cNvPr id="233" name="Google Shape;233;p3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57150" cap="flat" cmpd="sng">
                  <a:solidFill>
                    <a:srgbClr val="FDDDE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34" name="Google Shape;234;p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35" name="Google Shape;235;p3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n-US" sz="3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03</a:t>
                </a:r>
                <a:endParaRPr sz="3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3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Giáo viên nhận xét chung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3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238" name="Google Shape;238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3"/>
            <p:cNvSpPr/>
            <p:nvPr/>
          </p:nvSpPr>
          <p:spPr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8800"/>
                <a:buFont typeface="Arial"/>
                <a:buNone/>
              </a:pPr>
              <a:r>
                <a:rPr lang="en-US" sz="8800" b="1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ND</a:t>
              </a:r>
              <a:endParaRPr sz="8800" b="1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0" name="Google Shape;24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07192" y="5660229"/>
            <a:ext cx="2979637" cy="87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"/>
          <p:cNvPicPr preferRelativeResize="0"/>
          <p:nvPr/>
        </p:nvPicPr>
        <p:blipFill rotWithShape="1">
          <a:blip r:embed="rId9">
            <a:alphaModFix/>
          </a:blip>
          <a:srcRect t="52213"/>
          <a:stretch/>
        </p:blipFill>
        <p:spPr>
          <a:xfrm>
            <a:off x="171009" y="5914877"/>
            <a:ext cx="12192000" cy="735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3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243" name="Google Shape;243;p3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245" name="Google Shape;245;p3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57150" cap="flat" cmpd="sng">
                  <a:solidFill>
                    <a:srgbClr val="FDDDE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46" name="Google Shape;246;p3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47" name="Google Shape;247;p3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n-US" sz="3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02</a:t>
                </a:r>
                <a:endParaRPr sz="3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" name="Google Shape;248;p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Lớp trưởng tập hợp ý kiến của tổ, lớp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9" name="Google Shape;249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16314" y="5621173"/>
            <a:ext cx="971414" cy="1074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45171" y="5901974"/>
            <a:ext cx="651839" cy="72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423348" y="585957"/>
            <a:ext cx="1303954" cy="125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15460" y="372666"/>
            <a:ext cx="18669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6147905"/>
            <a:ext cx="12192000" cy="7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6372808"/>
            <a:ext cx="12363010" cy="485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3"/>
          <p:cNvGrpSpPr/>
          <p:nvPr/>
        </p:nvGrpSpPr>
        <p:grpSpPr>
          <a:xfrm>
            <a:off x="6269827" y="3735289"/>
            <a:ext cx="5617371" cy="1635619"/>
            <a:chOff x="746681" y="2800957"/>
            <a:chExt cx="4744634" cy="1992750"/>
          </a:xfrm>
        </p:grpSpPr>
        <p:grpSp>
          <p:nvGrpSpPr>
            <p:cNvPr id="256" name="Google Shape;256;p3"/>
            <p:cNvGrpSpPr/>
            <p:nvPr/>
          </p:nvGrpSpPr>
          <p:grpSpPr>
            <a:xfrm>
              <a:off x="746681" y="2800957"/>
              <a:ext cx="4744634" cy="1992750"/>
              <a:chOff x="746681" y="2800957"/>
              <a:chExt cx="4744634" cy="1992750"/>
            </a:xfrm>
          </p:grpSpPr>
          <p:grpSp>
            <p:nvGrpSpPr>
              <p:cNvPr id="257" name="Google Shape;257;p3"/>
              <p:cNvGrpSpPr/>
              <p:nvPr/>
            </p:nvGrpSpPr>
            <p:grpSpPr>
              <a:xfrm>
                <a:off x="746681" y="2800957"/>
                <a:ext cx="4744634" cy="1992750"/>
                <a:chOff x="7022120" y="1512932"/>
                <a:chExt cx="4744634" cy="1992750"/>
              </a:xfrm>
            </p:grpSpPr>
            <p:sp>
              <p:nvSpPr>
                <p:cNvPr id="258" name="Google Shape;258;p3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57150" cap="flat" cmpd="sng">
                  <a:solidFill>
                    <a:srgbClr val="FDDDE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59" name="Google Shape;259;p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60" name="Google Shape;260;p3"/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en-US" sz="3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04</a:t>
                </a:r>
                <a:endParaRPr sz="3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" name="Google Shape;261;p3"/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Phương hướng tuần 3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21600000">
                                      <p:cBhvr>
                                        <p:cTn id="22" dur="27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4"/>
          <p:cNvGrpSpPr/>
          <p:nvPr/>
        </p:nvGrpSpPr>
        <p:grpSpPr>
          <a:xfrm>
            <a:off x="-706095" y="1603637"/>
            <a:ext cx="4151060" cy="4151060"/>
            <a:chOff x="125013" y="2023928"/>
            <a:chExt cx="4151060" cy="4151060"/>
          </a:xfrm>
        </p:grpSpPr>
        <p:pic>
          <p:nvPicPr>
            <p:cNvPr id="268" name="Google Shape;26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013" y="2023928"/>
              <a:ext cx="4151060" cy="4151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4"/>
            <p:cNvSpPr txBox="1"/>
            <p:nvPr/>
          </p:nvSpPr>
          <p:spPr>
            <a:xfrm>
              <a:off x="1423559" y="4658529"/>
              <a:ext cx="190887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晚餐</a:t>
              </a:r>
              <a:endParaRPr/>
            </a:p>
          </p:txBody>
        </p:sp>
      </p:grpSp>
      <p:grpSp>
        <p:nvGrpSpPr>
          <p:cNvPr id="270" name="Google Shape;270;p4"/>
          <p:cNvGrpSpPr/>
          <p:nvPr/>
        </p:nvGrpSpPr>
        <p:grpSpPr>
          <a:xfrm>
            <a:off x="3068320" y="2174240"/>
            <a:ext cx="9123680" cy="3742576"/>
            <a:chOff x="1001661" y="2898445"/>
            <a:chExt cx="5341547" cy="2162608"/>
          </a:xfrm>
        </p:grpSpPr>
        <p:sp>
          <p:nvSpPr>
            <p:cNvPr id="271" name="Google Shape;271;p4"/>
            <p:cNvSpPr/>
            <p:nvPr/>
          </p:nvSpPr>
          <p:spPr>
            <a:xfrm>
              <a:off x="1001661" y="2898445"/>
              <a:ext cx="5231989" cy="21626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 cap="flat" cmpd="sng">
              <a:solidFill>
                <a:srgbClr val="D0BA9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1001661" y="3090651"/>
              <a:ext cx="5341547" cy="1852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Tiếp tục ổn định, duy trì nền nếp quy định.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Tiếp tục thực hiện tốt nội quy của nhà trường đề ra.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Tích cực học tập để nâng cao chất lượng.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3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Tiếp tục duy trì các hoạt động: thể dục, vệ sinh trường, lớp xanh, sạch, đẹp và ý thức nói lời hay, làm việc tốt ....</a:t>
              </a:r>
              <a:endParaRPr/>
            </a:p>
          </p:txBody>
        </p:sp>
      </p:grpSp>
      <p:sp>
        <p:nvSpPr>
          <p:cNvPr id="273" name="Google Shape;273;p4"/>
          <p:cNvSpPr txBox="1"/>
          <p:nvPr/>
        </p:nvSpPr>
        <p:spPr>
          <a:xfrm>
            <a:off x="4279632" y="941184"/>
            <a:ext cx="69701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Phương hướng tuần 23</a:t>
            </a:r>
            <a:endParaRPr sz="5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07237">
            <a:off x="2872769" y="5379071"/>
            <a:ext cx="882023" cy="89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88058" flipH="1">
            <a:off x="11257787" y="5116173"/>
            <a:ext cx="842613" cy="85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"/>
          <p:cNvPicPr preferRelativeResize="0"/>
          <p:nvPr/>
        </p:nvPicPr>
        <p:blipFill rotWithShape="1">
          <a:blip r:embed="rId5">
            <a:alphaModFix/>
          </a:blip>
          <a:srcRect t="52213"/>
          <a:stretch/>
        </p:blipFill>
        <p:spPr>
          <a:xfrm>
            <a:off x="0" y="5840346"/>
            <a:ext cx="12192000" cy="101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115" y="50782"/>
            <a:ext cx="1633763" cy="231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1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134" y="0"/>
            <a:ext cx="7650480" cy="4134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5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285" name="Google Shape;285;p5"/>
            <p:cNvPicPr preferRelativeResize="0"/>
            <p:nvPr/>
          </p:nvPicPr>
          <p:blipFill rotWithShape="1">
            <a:blip r:embed="rId4">
              <a:alphaModFix/>
            </a:blip>
            <a:srcRect t="30208" b="31328"/>
            <a:stretch/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5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Calibri"/>
                <a:buNone/>
              </a:pPr>
              <a:r>
                <a:rPr lang="en-US" sz="44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2. Hoạt động trải nghiệm</a:t>
              </a:r>
              <a:endParaRPr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7" name="Google Shape;28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8099" y="1017066"/>
            <a:ext cx="215572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3416" y="994864"/>
            <a:ext cx="1480533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" descr="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2532" y="353873"/>
            <a:ext cx="6331787" cy="629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" descr="PPT素材-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3298" y="2446085"/>
            <a:ext cx="4631362" cy="441191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6"/>
          <p:cNvSpPr/>
          <p:nvPr/>
        </p:nvSpPr>
        <p:spPr>
          <a:xfrm>
            <a:off x="2323923" y="2020552"/>
            <a:ext cx="5024761" cy="263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Trang trí</a:t>
            </a:r>
            <a:endParaRPr sz="66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30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lớp học</a:t>
            </a:r>
            <a:endParaRPr sz="6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7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3191" y="967527"/>
            <a:ext cx="9003963" cy="166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1274" y="2636669"/>
            <a:ext cx="7172325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8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8"/>
          <p:cNvSpPr txBox="1"/>
          <p:nvPr/>
        </p:nvSpPr>
        <p:spPr>
          <a:xfrm>
            <a:off x="2370338" y="1544714"/>
            <a:ext cx="898420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Nhóm 1: 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Trang trí bảng ảnh của lớp.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Nhóm 2</a:t>
            </a: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Trang trí bảng thi đua của lớp,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Nhóm 3: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Trang trí bảng thông tin ngày sinh nhật của HS trong lớp.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Nhóm 4: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Trang trí góc học tốt.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Nhóm 5: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Trang trí góc sáng tạo.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9" descr="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683" y="262883"/>
            <a:ext cx="7370426" cy="686144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9"/>
          <p:cNvSpPr txBox="1"/>
          <p:nvPr/>
        </p:nvSpPr>
        <p:spPr>
          <a:xfrm>
            <a:off x="3747388" y="1773741"/>
            <a:ext cx="374536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Nhận xét, khen ngợi</a:t>
            </a:r>
            <a:endParaRPr sz="4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Widescreen</PresentationFormat>
  <Paragraphs>47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Lato Hairline</vt:lpstr>
      <vt:lpstr>Lato</vt:lpstr>
      <vt:lpstr>Arial Black</vt:lpstr>
      <vt:lpstr>Lato Light</vt:lpstr>
      <vt:lpstr>默认设计模板</vt:lpstr>
      <vt:lpstr>2_Office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2021-09-02T01:22:24Z</dcterms:created>
  <dcterms:modified xsi:type="dcterms:W3CDTF">2023-08-23T04:32:59Z</dcterms:modified>
</cp:coreProperties>
</file>