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7"/>
  </p:notesMasterIdLst>
  <p:sldIdLst>
    <p:sldId id="256" r:id="rId2"/>
    <p:sldId id="273" r:id="rId3"/>
    <p:sldId id="257" r:id="rId4"/>
    <p:sldId id="265" r:id="rId5"/>
    <p:sldId id="276" r:id="rId6"/>
    <p:sldId id="260" r:id="rId7"/>
    <p:sldId id="291" r:id="rId8"/>
    <p:sldId id="263" r:id="rId9"/>
    <p:sldId id="264" r:id="rId10"/>
    <p:sldId id="292" r:id="rId11"/>
    <p:sldId id="267" r:id="rId12"/>
    <p:sldId id="268" r:id="rId13"/>
    <p:sldId id="259" r:id="rId14"/>
    <p:sldId id="270" r:id="rId15"/>
    <p:sldId id="293" r:id="rId16"/>
    <p:sldId id="258" r:id="rId17"/>
    <p:sldId id="262" r:id="rId18"/>
    <p:sldId id="261" r:id="rId19"/>
    <p:sldId id="294" r:id="rId20"/>
    <p:sldId id="266" r:id="rId21"/>
    <p:sldId id="269" r:id="rId22"/>
    <p:sldId id="271" r:id="rId23"/>
    <p:sldId id="275" r:id="rId24"/>
    <p:sldId id="274" r:id="rId25"/>
    <p:sldId id="295" r:id="rId26"/>
  </p:sldIdLst>
  <p:sldSz cx="9144000" cy="5143500" type="screen16x9"/>
  <p:notesSz cx="6858000" cy="9144000"/>
  <p:embeddedFontLst>
    <p:embeddedFont>
      <p:font typeface="Raleway" panose="020B0604020202020204" charset="0"/>
      <p:regular r:id="rId28"/>
      <p:bold r:id="rId29"/>
      <p:italic r:id="rId30"/>
      <p:boldItalic r:id="rId31"/>
    </p:embeddedFont>
    <p:embeddedFont>
      <p:font typeface="Grand Hotel" panose="020B0604020202020204" charset="0"/>
      <p:regular r:id="rId32"/>
    </p:embeddedFont>
    <p:embeddedFont>
      <p:font typeface="Calibri" panose="020F0502020204030204" pitchFamily="34" charset="0"/>
      <p:regular r:id="rId33"/>
      <p:bold r:id="rId34"/>
      <p:italic r:id="rId35"/>
      <p:boldItalic r:id="rId36"/>
    </p:embeddedFont>
    <p:embeddedFont>
      <p:font typeface="Cambria Math" panose="02040503050406030204" pitchFamily="18"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F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743F7D-80DC-4BB6-9428-EB891F771641}">
  <a:tblStyle styleId="{E6743F7D-80DC-4BB6-9428-EB891F7716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5" d="100"/>
          <a:sy n="95" d="100"/>
        </p:scale>
        <p:origin x="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779378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b7282084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b7282084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5406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3cd0e9a55c_0_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13cd0e9a55c_0_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208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3cd0e9a55c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3cd0e9a55c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8181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3cd0e9a55c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3cd0e9a55c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4294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36982b2a43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36982b2a43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0325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13cd0e9a55c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13cd0e9a55c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1116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13cd0e9a55c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13cd0e9a55c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8539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0b9d6acf7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0b9d6acf7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1411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36982b2a43_0_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136982b2a43_0_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3636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36982b2a43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36982b2a43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8965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36982b2a43_0_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136982b2a43_0_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935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13cd0e9a55c_0_2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13cd0e9a55c_0_2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5562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13cd0e9a55c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13cd0e9a55c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3336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13cd0e9a55c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13cd0e9a55c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8267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13cd0e9a55c_0_8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9" name="Google Shape;1039;g13cd0e9a55c_0_8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518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13cd0e9a55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13cd0e9a55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1519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b7282084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b7282084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409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285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36982b2a43_0_7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136982b2a43_0_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633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13cd0e9a55c_0_9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13cd0e9a55c_0_9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9294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36982b2a43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36982b2a43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0198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36982b2a43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36982b2a43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5533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36982b2a43_0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136982b2a43_0_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9278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3cd0e9a55c_0_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13cd0e9a55c_0_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3325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782150" y="746137"/>
            <a:ext cx="4641300" cy="30819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006420" y="3894563"/>
            <a:ext cx="4098600" cy="502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Raleway"/>
                <a:ea typeface="Raleway"/>
                <a:cs typeface="Raleway"/>
                <a:sym typeface="Raleway"/>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1" name="Google Shape;11;p2"/>
          <p:cNvPicPr preferRelativeResize="0"/>
          <p:nvPr/>
        </p:nvPicPr>
        <p:blipFill rotWithShape="1">
          <a:blip r:embed="rId2">
            <a:alphaModFix/>
          </a:blip>
          <a:srcRect/>
          <a:stretch/>
        </p:blipFill>
        <p:spPr>
          <a:xfrm>
            <a:off x="0" y="-6294"/>
            <a:ext cx="9144000" cy="5156088"/>
          </a:xfrm>
          <a:prstGeom prst="rect">
            <a:avLst/>
          </a:prstGeom>
          <a:noFill/>
          <a:ln>
            <a:noFill/>
          </a:ln>
        </p:spPr>
      </p:pic>
      <p:pic>
        <p:nvPicPr>
          <p:cNvPr id="12" name="Google Shape;12;p2"/>
          <p:cNvPicPr preferRelativeResize="0"/>
          <p:nvPr/>
        </p:nvPicPr>
        <p:blipFill>
          <a:blip r:embed="rId3">
            <a:alphaModFix/>
          </a:blip>
          <a:stretch>
            <a:fillRect/>
          </a:stretch>
        </p:blipFill>
        <p:spPr>
          <a:xfrm>
            <a:off x="-41251" y="407500"/>
            <a:ext cx="1313251" cy="2247950"/>
          </a:xfrm>
          <a:prstGeom prst="rect">
            <a:avLst/>
          </a:prstGeom>
          <a:noFill/>
          <a:ln>
            <a:noFill/>
          </a:ln>
        </p:spPr>
      </p:pic>
      <p:grpSp>
        <p:nvGrpSpPr>
          <p:cNvPr id="13" name="Google Shape;13;p2"/>
          <p:cNvGrpSpPr/>
          <p:nvPr/>
        </p:nvGrpSpPr>
        <p:grpSpPr>
          <a:xfrm rot="10800000">
            <a:off x="324243" y="146093"/>
            <a:ext cx="8495525" cy="2247967"/>
            <a:chOff x="245800" y="1896900"/>
            <a:chExt cx="7086100" cy="1875025"/>
          </a:xfrm>
        </p:grpSpPr>
        <p:sp>
          <p:nvSpPr>
            <p:cNvPr id="14" name="Google Shape;14;p2"/>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324243" y="2743143"/>
            <a:ext cx="8495525" cy="2247967"/>
            <a:chOff x="245800" y="1896900"/>
            <a:chExt cx="7086100" cy="1875025"/>
          </a:xfrm>
        </p:grpSpPr>
        <p:sp>
          <p:nvSpPr>
            <p:cNvPr id="23" name="Google Shape;23;p2"/>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7"/>
        <p:cNvGrpSpPr/>
        <p:nvPr/>
      </p:nvGrpSpPr>
      <p:grpSpPr>
        <a:xfrm>
          <a:off x="0" y="0"/>
          <a:ext cx="0" cy="0"/>
          <a:chOff x="0" y="0"/>
          <a:chExt cx="0" cy="0"/>
        </a:xfrm>
      </p:grpSpPr>
      <p:sp>
        <p:nvSpPr>
          <p:cNvPr id="228" name="Google Shape;228;p11"/>
          <p:cNvSpPr txBox="1">
            <a:spLocks noGrp="1"/>
          </p:cNvSpPr>
          <p:nvPr>
            <p:ph type="title" hasCustomPrompt="1"/>
          </p:nvPr>
        </p:nvSpPr>
        <p:spPr>
          <a:xfrm>
            <a:off x="1403700" y="1335450"/>
            <a:ext cx="6336600" cy="19635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29" name="Google Shape;229;p11"/>
          <p:cNvSpPr txBox="1">
            <a:spLocks noGrp="1"/>
          </p:cNvSpPr>
          <p:nvPr>
            <p:ph type="body" idx="1"/>
          </p:nvPr>
        </p:nvSpPr>
        <p:spPr>
          <a:xfrm>
            <a:off x="1403675" y="3298950"/>
            <a:ext cx="6336600" cy="5091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pic>
        <p:nvPicPr>
          <p:cNvPr id="230" name="Google Shape;230;p11"/>
          <p:cNvPicPr preferRelativeResize="0"/>
          <p:nvPr/>
        </p:nvPicPr>
        <p:blipFill rotWithShape="1">
          <a:blip r:embed="rId2">
            <a:alphaModFix/>
          </a:blip>
          <a:srcRect/>
          <a:stretch/>
        </p:blipFill>
        <p:spPr>
          <a:xfrm>
            <a:off x="0" y="-6294"/>
            <a:ext cx="9144000" cy="5156088"/>
          </a:xfrm>
          <a:prstGeom prst="rect">
            <a:avLst/>
          </a:prstGeom>
          <a:noFill/>
          <a:ln>
            <a:noFill/>
          </a:ln>
        </p:spPr>
      </p:pic>
      <p:grpSp>
        <p:nvGrpSpPr>
          <p:cNvPr id="231" name="Google Shape;231;p11"/>
          <p:cNvGrpSpPr/>
          <p:nvPr/>
        </p:nvGrpSpPr>
        <p:grpSpPr>
          <a:xfrm rot="10800000">
            <a:off x="324243" y="146093"/>
            <a:ext cx="8495525" cy="2247967"/>
            <a:chOff x="245800" y="1896900"/>
            <a:chExt cx="7086100" cy="1875025"/>
          </a:xfrm>
        </p:grpSpPr>
        <p:sp>
          <p:nvSpPr>
            <p:cNvPr id="232" name="Google Shape;232;p11"/>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1"/>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1"/>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1"/>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11"/>
          <p:cNvGrpSpPr/>
          <p:nvPr/>
        </p:nvGrpSpPr>
        <p:grpSpPr>
          <a:xfrm>
            <a:off x="324243" y="2743143"/>
            <a:ext cx="8495525" cy="2247967"/>
            <a:chOff x="245800" y="1896900"/>
            <a:chExt cx="7086100" cy="1875025"/>
          </a:xfrm>
        </p:grpSpPr>
        <p:sp>
          <p:nvSpPr>
            <p:cNvPr id="241" name="Google Shape;241;p11"/>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1"/>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1"/>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9" name="Google Shape;249;p11"/>
          <p:cNvPicPr preferRelativeResize="0"/>
          <p:nvPr/>
        </p:nvPicPr>
        <p:blipFill>
          <a:blip r:embed="rId3">
            <a:alphaModFix/>
          </a:blip>
          <a:stretch>
            <a:fillRect/>
          </a:stretch>
        </p:blipFill>
        <p:spPr>
          <a:xfrm rot="589828">
            <a:off x="582525" y="1984591"/>
            <a:ext cx="617000" cy="1271018"/>
          </a:xfrm>
          <a:prstGeom prst="rect">
            <a:avLst/>
          </a:prstGeom>
          <a:noFill/>
          <a:ln>
            <a:noFill/>
          </a:ln>
        </p:spPr>
      </p:pic>
      <p:pic>
        <p:nvPicPr>
          <p:cNvPr id="250" name="Google Shape;250;p11"/>
          <p:cNvPicPr preferRelativeResize="0"/>
          <p:nvPr/>
        </p:nvPicPr>
        <p:blipFill rotWithShape="1">
          <a:blip r:embed="rId4">
            <a:alphaModFix/>
          </a:blip>
          <a:srcRect/>
          <a:stretch/>
        </p:blipFill>
        <p:spPr>
          <a:xfrm rot="788118">
            <a:off x="940181" y="465018"/>
            <a:ext cx="817012" cy="968216"/>
          </a:xfrm>
          <a:prstGeom prst="rect">
            <a:avLst/>
          </a:prstGeom>
          <a:noFill/>
          <a:ln>
            <a:noFill/>
          </a:ln>
        </p:spPr>
      </p:pic>
      <p:pic>
        <p:nvPicPr>
          <p:cNvPr id="251" name="Google Shape;251;p11"/>
          <p:cNvPicPr preferRelativeResize="0"/>
          <p:nvPr/>
        </p:nvPicPr>
        <p:blipFill>
          <a:blip r:embed="rId5">
            <a:alphaModFix/>
          </a:blip>
          <a:stretch>
            <a:fillRect/>
          </a:stretch>
        </p:blipFill>
        <p:spPr>
          <a:xfrm rot="10800000">
            <a:off x="8094000" y="2477574"/>
            <a:ext cx="1146650" cy="19627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5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pic>
        <p:nvPicPr>
          <p:cNvPr id="32" name="Google Shape;32;p3"/>
          <p:cNvPicPr preferRelativeResize="0"/>
          <p:nvPr/>
        </p:nvPicPr>
        <p:blipFill rotWithShape="1">
          <a:blip r:embed="rId2">
            <a:alphaModFix/>
          </a:blip>
          <a:srcRect/>
          <a:stretch/>
        </p:blipFill>
        <p:spPr>
          <a:xfrm>
            <a:off x="0" y="-6294"/>
            <a:ext cx="9144000" cy="5156088"/>
          </a:xfrm>
          <a:prstGeom prst="rect">
            <a:avLst/>
          </a:prstGeom>
          <a:noFill/>
          <a:ln>
            <a:noFill/>
          </a:ln>
        </p:spPr>
      </p:pic>
      <p:sp>
        <p:nvSpPr>
          <p:cNvPr id="33" name="Google Shape;33;p3"/>
          <p:cNvSpPr txBox="1">
            <a:spLocks noGrp="1"/>
          </p:cNvSpPr>
          <p:nvPr>
            <p:ph type="title"/>
          </p:nvPr>
        </p:nvSpPr>
        <p:spPr>
          <a:xfrm>
            <a:off x="1954350" y="2329138"/>
            <a:ext cx="5235300" cy="14172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3"/>
          <p:cNvSpPr txBox="1">
            <a:spLocks noGrp="1"/>
          </p:cNvSpPr>
          <p:nvPr>
            <p:ph type="subTitle" idx="1"/>
          </p:nvPr>
        </p:nvSpPr>
        <p:spPr>
          <a:xfrm>
            <a:off x="2982300" y="3631350"/>
            <a:ext cx="3179400" cy="65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5" name="Google Shape;35;p3"/>
          <p:cNvSpPr txBox="1">
            <a:spLocks noGrp="1"/>
          </p:cNvSpPr>
          <p:nvPr>
            <p:ph type="title" idx="2" hasCustomPrompt="1"/>
          </p:nvPr>
        </p:nvSpPr>
        <p:spPr>
          <a:xfrm>
            <a:off x="3489975" y="1236038"/>
            <a:ext cx="2163900" cy="12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36" name="Google Shape;36;p3"/>
          <p:cNvGrpSpPr/>
          <p:nvPr/>
        </p:nvGrpSpPr>
        <p:grpSpPr>
          <a:xfrm rot="10800000" flipH="1">
            <a:off x="324243" y="146093"/>
            <a:ext cx="8495525" cy="2247967"/>
            <a:chOff x="245800" y="1896900"/>
            <a:chExt cx="7086100" cy="1875025"/>
          </a:xfrm>
        </p:grpSpPr>
        <p:sp>
          <p:nvSpPr>
            <p:cNvPr id="37" name="Google Shape;37;p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3"/>
          <p:cNvGrpSpPr/>
          <p:nvPr/>
        </p:nvGrpSpPr>
        <p:grpSpPr>
          <a:xfrm flipH="1">
            <a:off x="324243" y="2743143"/>
            <a:ext cx="8495525" cy="2247967"/>
            <a:chOff x="245800" y="1896900"/>
            <a:chExt cx="7086100" cy="1875025"/>
          </a:xfrm>
        </p:grpSpPr>
        <p:sp>
          <p:nvSpPr>
            <p:cNvPr id="46" name="Google Shape;46;p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 name="Google Shape;54;p3"/>
          <p:cNvPicPr preferRelativeResize="0"/>
          <p:nvPr/>
        </p:nvPicPr>
        <p:blipFill>
          <a:blip r:embed="rId3">
            <a:alphaModFix/>
          </a:blip>
          <a:stretch>
            <a:fillRect/>
          </a:stretch>
        </p:blipFill>
        <p:spPr>
          <a:xfrm rot="10800000">
            <a:off x="-94800" y="2482110"/>
            <a:ext cx="1076779" cy="2013265"/>
          </a:xfrm>
          <a:prstGeom prst="rect">
            <a:avLst/>
          </a:prstGeom>
          <a:noFill/>
          <a:ln>
            <a:noFill/>
          </a:ln>
        </p:spPr>
      </p:pic>
      <p:pic>
        <p:nvPicPr>
          <p:cNvPr id="55" name="Google Shape;55;p3"/>
          <p:cNvPicPr preferRelativeResize="0"/>
          <p:nvPr/>
        </p:nvPicPr>
        <p:blipFill rotWithShape="1">
          <a:blip r:embed="rId4">
            <a:alphaModFix/>
          </a:blip>
          <a:srcRect/>
          <a:stretch/>
        </p:blipFill>
        <p:spPr>
          <a:xfrm rot="-5400000">
            <a:off x="6787088" y="368662"/>
            <a:ext cx="1345450" cy="15944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8" name="Google Shape;58;p4"/>
          <p:cNvSpPr txBox="1">
            <a:spLocks noGrp="1"/>
          </p:cNvSpPr>
          <p:nvPr>
            <p:ph type="body" idx="1"/>
          </p:nvPr>
        </p:nvSpPr>
        <p:spPr>
          <a:xfrm>
            <a:off x="713225" y="1246950"/>
            <a:ext cx="7717500" cy="33570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pic>
        <p:nvPicPr>
          <p:cNvPr id="59" name="Google Shape;59;p4"/>
          <p:cNvPicPr preferRelativeResize="0"/>
          <p:nvPr/>
        </p:nvPicPr>
        <p:blipFill rotWithShape="1">
          <a:blip r:embed="rId2">
            <a:alphaModFix/>
          </a:blip>
          <a:srcRect/>
          <a:stretch/>
        </p:blipFill>
        <p:spPr>
          <a:xfrm rot="10800000" flipH="1">
            <a:off x="0" y="-6294"/>
            <a:ext cx="9144000" cy="5156088"/>
          </a:xfrm>
          <a:prstGeom prst="rect">
            <a:avLst/>
          </a:prstGeom>
          <a:noFill/>
          <a:ln>
            <a:noFill/>
          </a:ln>
        </p:spPr>
      </p:pic>
      <p:grpSp>
        <p:nvGrpSpPr>
          <p:cNvPr id="60" name="Google Shape;60;p4"/>
          <p:cNvGrpSpPr/>
          <p:nvPr/>
        </p:nvGrpSpPr>
        <p:grpSpPr>
          <a:xfrm rot="10800000" flipH="1">
            <a:off x="324243" y="146093"/>
            <a:ext cx="8495525" cy="2247967"/>
            <a:chOff x="245800" y="1896900"/>
            <a:chExt cx="7086100" cy="1875025"/>
          </a:xfrm>
        </p:grpSpPr>
        <p:sp>
          <p:nvSpPr>
            <p:cNvPr id="61" name="Google Shape;61;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4"/>
          <p:cNvGrpSpPr/>
          <p:nvPr/>
        </p:nvGrpSpPr>
        <p:grpSpPr>
          <a:xfrm flipH="1">
            <a:off x="324243" y="2743143"/>
            <a:ext cx="8495525" cy="2247967"/>
            <a:chOff x="245800" y="1896900"/>
            <a:chExt cx="7086100" cy="1875025"/>
          </a:xfrm>
        </p:grpSpPr>
        <p:sp>
          <p:nvSpPr>
            <p:cNvPr id="70" name="Google Shape;70;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8" name="Google Shape;78;p4"/>
          <p:cNvPicPr preferRelativeResize="0"/>
          <p:nvPr/>
        </p:nvPicPr>
        <p:blipFill>
          <a:blip r:embed="rId3">
            <a:alphaModFix/>
          </a:blip>
          <a:stretch>
            <a:fillRect/>
          </a:stretch>
        </p:blipFill>
        <p:spPr>
          <a:xfrm>
            <a:off x="8358325" y="380426"/>
            <a:ext cx="1006650" cy="2073699"/>
          </a:xfrm>
          <a:prstGeom prst="rect">
            <a:avLst/>
          </a:prstGeom>
          <a:noFill/>
          <a:ln>
            <a:noFill/>
          </a:ln>
        </p:spPr>
      </p:pic>
      <p:pic>
        <p:nvPicPr>
          <p:cNvPr id="79" name="Google Shape;79;p4"/>
          <p:cNvPicPr preferRelativeResize="0"/>
          <p:nvPr/>
        </p:nvPicPr>
        <p:blipFill>
          <a:blip r:embed="rId4">
            <a:alphaModFix/>
          </a:blip>
          <a:stretch>
            <a:fillRect/>
          </a:stretch>
        </p:blipFill>
        <p:spPr>
          <a:xfrm rot="-3411980">
            <a:off x="8022300" y="541287"/>
            <a:ext cx="408475" cy="703834"/>
          </a:xfrm>
          <a:prstGeom prst="rect">
            <a:avLst/>
          </a:prstGeom>
          <a:noFill/>
          <a:ln>
            <a:noFill/>
          </a:ln>
        </p:spPr>
      </p:pic>
      <p:pic>
        <p:nvPicPr>
          <p:cNvPr id="80" name="Google Shape;80;p4"/>
          <p:cNvPicPr preferRelativeResize="0"/>
          <p:nvPr/>
        </p:nvPicPr>
        <p:blipFill>
          <a:blip r:embed="rId5">
            <a:alphaModFix/>
          </a:blip>
          <a:stretch>
            <a:fillRect/>
          </a:stretch>
        </p:blipFill>
        <p:spPr>
          <a:xfrm>
            <a:off x="106875" y="1978100"/>
            <a:ext cx="1074100" cy="20082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
        <p:cNvGrpSpPr/>
        <p:nvPr/>
      </p:nvGrpSpPr>
      <p:grpSpPr>
        <a:xfrm>
          <a:off x="0" y="0"/>
          <a:ext cx="0" cy="0"/>
          <a:chOff x="0" y="0"/>
          <a:chExt cx="0" cy="0"/>
        </a:xfrm>
      </p:grpSpPr>
      <p:pic>
        <p:nvPicPr>
          <p:cNvPr id="82" name="Google Shape;82;p5"/>
          <p:cNvPicPr preferRelativeResize="0"/>
          <p:nvPr/>
        </p:nvPicPr>
        <p:blipFill rotWithShape="1">
          <a:blip r:embed="rId2">
            <a:alphaModFix/>
          </a:blip>
          <a:srcRect/>
          <a:stretch/>
        </p:blipFill>
        <p:spPr>
          <a:xfrm rot="10800000" flipH="1">
            <a:off x="0" y="-6294"/>
            <a:ext cx="9144000" cy="5156088"/>
          </a:xfrm>
          <a:prstGeom prst="rect">
            <a:avLst/>
          </a:prstGeom>
          <a:noFill/>
          <a:ln>
            <a:noFill/>
          </a:ln>
        </p:spPr>
      </p:pic>
      <p:sp>
        <p:nvSpPr>
          <p:cNvPr id="83" name="Google Shape;83;p5"/>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5"/>
          <p:cNvSpPr txBox="1">
            <a:spLocks noGrp="1"/>
          </p:cNvSpPr>
          <p:nvPr>
            <p:ph type="body" idx="1"/>
          </p:nvPr>
        </p:nvSpPr>
        <p:spPr>
          <a:xfrm>
            <a:off x="1183100" y="2900958"/>
            <a:ext cx="3061200" cy="11709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5" name="Google Shape;85;p5"/>
          <p:cNvSpPr txBox="1">
            <a:spLocks noGrp="1"/>
          </p:cNvSpPr>
          <p:nvPr>
            <p:ph type="body" idx="2"/>
          </p:nvPr>
        </p:nvSpPr>
        <p:spPr>
          <a:xfrm>
            <a:off x="4899704" y="2900958"/>
            <a:ext cx="3061200" cy="11709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6" name="Google Shape;86;p5"/>
          <p:cNvSpPr txBox="1">
            <a:spLocks noGrp="1"/>
          </p:cNvSpPr>
          <p:nvPr>
            <p:ph type="title" idx="3"/>
          </p:nvPr>
        </p:nvSpPr>
        <p:spPr>
          <a:xfrm>
            <a:off x="1183100" y="2507200"/>
            <a:ext cx="3061200" cy="52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87" name="Google Shape;87;p5"/>
          <p:cNvSpPr txBox="1">
            <a:spLocks noGrp="1"/>
          </p:cNvSpPr>
          <p:nvPr>
            <p:ph type="title" idx="4"/>
          </p:nvPr>
        </p:nvSpPr>
        <p:spPr>
          <a:xfrm>
            <a:off x="4899705" y="2507200"/>
            <a:ext cx="3061200" cy="52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grpSp>
        <p:nvGrpSpPr>
          <p:cNvPr id="88" name="Google Shape;88;p5"/>
          <p:cNvGrpSpPr/>
          <p:nvPr/>
        </p:nvGrpSpPr>
        <p:grpSpPr>
          <a:xfrm rot="10800000" flipH="1">
            <a:off x="324243" y="146093"/>
            <a:ext cx="8495525" cy="2247967"/>
            <a:chOff x="245800" y="1896900"/>
            <a:chExt cx="7086100" cy="1875025"/>
          </a:xfrm>
        </p:grpSpPr>
        <p:sp>
          <p:nvSpPr>
            <p:cNvPr id="89" name="Google Shape;89;p5"/>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7" name="Google Shape;97;p5"/>
          <p:cNvPicPr preferRelativeResize="0"/>
          <p:nvPr/>
        </p:nvPicPr>
        <p:blipFill rotWithShape="1">
          <a:blip r:embed="rId3">
            <a:alphaModFix/>
          </a:blip>
          <a:srcRect/>
          <a:stretch/>
        </p:blipFill>
        <p:spPr>
          <a:xfrm rot="-986729">
            <a:off x="7817850" y="783625"/>
            <a:ext cx="1391375" cy="1648876"/>
          </a:xfrm>
          <a:prstGeom prst="rect">
            <a:avLst/>
          </a:prstGeom>
          <a:noFill/>
          <a:ln>
            <a:noFill/>
          </a:ln>
        </p:spPr>
      </p:pic>
      <p:pic>
        <p:nvPicPr>
          <p:cNvPr id="98" name="Google Shape;98;p5"/>
          <p:cNvPicPr preferRelativeResize="0"/>
          <p:nvPr/>
        </p:nvPicPr>
        <p:blipFill>
          <a:blip r:embed="rId4">
            <a:alphaModFix/>
          </a:blip>
          <a:stretch>
            <a:fillRect/>
          </a:stretch>
        </p:blipFill>
        <p:spPr>
          <a:xfrm rot="-4">
            <a:off x="-78175" y="2465301"/>
            <a:ext cx="1193100" cy="2042199"/>
          </a:xfrm>
          <a:prstGeom prst="rect">
            <a:avLst/>
          </a:prstGeom>
          <a:noFill/>
          <a:ln>
            <a:noFill/>
          </a:ln>
        </p:spPr>
      </p:pic>
      <p:grpSp>
        <p:nvGrpSpPr>
          <p:cNvPr id="99" name="Google Shape;99;p5"/>
          <p:cNvGrpSpPr/>
          <p:nvPr/>
        </p:nvGrpSpPr>
        <p:grpSpPr>
          <a:xfrm flipH="1">
            <a:off x="324243" y="2743143"/>
            <a:ext cx="8495525" cy="2247967"/>
            <a:chOff x="245800" y="1896900"/>
            <a:chExt cx="7086100" cy="1875025"/>
          </a:xfrm>
        </p:grpSpPr>
        <p:sp>
          <p:nvSpPr>
            <p:cNvPr id="100" name="Google Shape;100;p5"/>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6"/>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pic>
        <p:nvPicPr>
          <p:cNvPr id="110" name="Google Shape;110;p6"/>
          <p:cNvPicPr preferRelativeResize="0"/>
          <p:nvPr/>
        </p:nvPicPr>
        <p:blipFill rotWithShape="1">
          <a:blip r:embed="rId2">
            <a:alphaModFix/>
          </a:blip>
          <a:srcRect/>
          <a:stretch/>
        </p:blipFill>
        <p:spPr>
          <a:xfrm flipH="1">
            <a:off x="0" y="-6294"/>
            <a:ext cx="9144000" cy="5156088"/>
          </a:xfrm>
          <a:prstGeom prst="rect">
            <a:avLst/>
          </a:prstGeom>
          <a:noFill/>
          <a:ln>
            <a:noFill/>
          </a:ln>
        </p:spPr>
      </p:pic>
      <p:grpSp>
        <p:nvGrpSpPr>
          <p:cNvPr id="111" name="Google Shape;111;p6"/>
          <p:cNvGrpSpPr/>
          <p:nvPr/>
        </p:nvGrpSpPr>
        <p:grpSpPr>
          <a:xfrm rot="10800000">
            <a:off x="324243" y="146093"/>
            <a:ext cx="8495525" cy="2247967"/>
            <a:chOff x="245800" y="1896900"/>
            <a:chExt cx="7086100" cy="1875025"/>
          </a:xfrm>
        </p:grpSpPr>
        <p:sp>
          <p:nvSpPr>
            <p:cNvPr id="112" name="Google Shape;112;p6"/>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6"/>
          <p:cNvGrpSpPr/>
          <p:nvPr/>
        </p:nvGrpSpPr>
        <p:grpSpPr>
          <a:xfrm>
            <a:off x="324243" y="2743143"/>
            <a:ext cx="8495525" cy="2247967"/>
            <a:chOff x="245800" y="1896900"/>
            <a:chExt cx="7086100" cy="1875025"/>
          </a:xfrm>
        </p:grpSpPr>
        <p:sp>
          <p:nvSpPr>
            <p:cNvPr id="121" name="Google Shape;121;p6"/>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9" name="Google Shape;129;p6"/>
          <p:cNvPicPr preferRelativeResize="0"/>
          <p:nvPr/>
        </p:nvPicPr>
        <p:blipFill>
          <a:blip r:embed="rId3">
            <a:alphaModFix/>
          </a:blip>
          <a:stretch>
            <a:fillRect/>
          </a:stretch>
        </p:blipFill>
        <p:spPr>
          <a:xfrm rot="10650797">
            <a:off x="34137" y="555494"/>
            <a:ext cx="771875" cy="1590111"/>
          </a:xfrm>
          <a:prstGeom prst="rect">
            <a:avLst/>
          </a:prstGeom>
          <a:noFill/>
          <a:ln>
            <a:noFill/>
          </a:ln>
        </p:spPr>
      </p:pic>
      <p:pic>
        <p:nvPicPr>
          <p:cNvPr id="130" name="Google Shape;130;p6"/>
          <p:cNvPicPr preferRelativeResize="0"/>
          <p:nvPr/>
        </p:nvPicPr>
        <p:blipFill>
          <a:blip r:embed="rId4">
            <a:alphaModFix/>
          </a:blip>
          <a:stretch>
            <a:fillRect/>
          </a:stretch>
        </p:blipFill>
        <p:spPr>
          <a:xfrm>
            <a:off x="8430773" y="2679300"/>
            <a:ext cx="1050854" cy="17987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1"/>
        <p:cNvGrpSpPr/>
        <p:nvPr/>
      </p:nvGrpSpPr>
      <p:grpSpPr>
        <a:xfrm>
          <a:off x="0" y="0"/>
          <a:ext cx="0" cy="0"/>
          <a:chOff x="0" y="0"/>
          <a:chExt cx="0" cy="0"/>
        </a:xfrm>
      </p:grpSpPr>
      <p:pic>
        <p:nvPicPr>
          <p:cNvPr id="132" name="Google Shape;132;p7"/>
          <p:cNvPicPr preferRelativeResize="0"/>
          <p:nvPr/>
        </p:nvPicPr>
        <p:blipFill rotWithShape="1">
          <a:blip r:embed="rId2">
            <a:alphaModFix/>
          </a:blip>
          <a:srcRect/>
          <a:stretch/>
        </p:blipFill>
        <p:spPr>
          <a:xfrm rot="10800000" flipH="1">
            <a:off x="0" y="-6294"/>
            <a:ext cx="9144000" cy="5156088"/>
          </a:xfrm>
          <a:prstGeom prst="rect">
            <a:avLst/>
          </a:prstGeom>
          <a:noFill/>
          <a:ln>
            <a:noFill/>
          </a:ln>
        </p:spPr>
      </p:pic>
      <p:sp>
        <p:nvSpPr>
          <p:cNvPr id="133" name="Google Shape;133;p7"/>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marR="38100"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4" name="Google Shape;134;p7"/>
          <p:cNvSpPr txBox="1">
            <a:spLocks noGrp="1"/>
          </p:cNvSpPr>
          <p:nvPr>
            <p:ph type="body" idx="1"/>
          </p:nvPr>
        </p:nvSpPr>
        <p:spPr>
          <a:xfrm>
            <a:off x="1656450" y="1800400"/>
            <a:ext cx="5831100" cy="2338800"/>
          </a:xfrm>
          <a:prstGeom prst="rect">
            <a:avLst/>
          </a:prstGeom>
        </p:spPr>
        <p:txBody>
          <a:bodyPr spcFirstLastPara="1" wrap="square" lIns="91425" tIns="91425" rIns="91425" bIns="91425" anchor="t" anchorCtr="0">
            <a:noAutofit/>
          </a:bodyPr>
          <a:lstStyle>
            <a:lvl1pPr marL="457200" marR="38100" lvl="0" indent="-304800">
              <a:lnSpc>
                <a:spcPct val="128571"/>
              </a:lnSpc>
              <a:spcBef>
                <a:spcPts val="0"/>
              </a:spcBef>
              <a:spcAft>
                <a:spcPts val="0"/>
              </a:spcAft>
              <a:buSzPts val="12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135" name="Google Shape;135;p7"/>
          <p:cNvGrpSpPr/>
          <p:nvPr/>
        </p:nvGrpSpPr>
        <p:grpSpPr>
          <a:xfrm rot="10800000" flipH="1">
            <a:off x="324243" y="146093"/>
            <a:ext cx="8495525" cy="2247967"/>
            <a:chOff x="245800" y="1896900"/>
            <a:chExt cx="7086100" cy="1875025"/>
          </a:xfrm>
        </p:grpSpPr>
        <p:sp>
          <p:nvSpPr>
            <p:cNvPr id="136" name="Google Shape;136;p7"/>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7"/>
          <p:cNvGrpSpPr/>
          <p:nvPr/>
        </p:nvGrpSpPr>
        <p:grpSpPr>
          <a:xfrm flipH="1">
            <a:off x="324243" y="2743143"/>
            <a:ext cx="8495525" cy="2247967"/>
            <a:chOff x="245800" y="1896900"/>
            <a:chExt cx="7086100" cy="1875025"/>
          </a:xfrm>
        </p:grpSpPr>
        <p:sp>
          <p:nvSpPr>
            <p:cNvPr id="145" name="Google Shape;145;p7"/>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3" name="Google Shape;153;p7"/>
          <p:cNvPicPr preferRelativeResize="0"/>
          <p:nvPr/>
        </p:nvPicPr>
        <p:blipFill>
          <a:blip r:embed="rId3">
            <a:alphaModFix/>
          </a:blip>
          <a:stretch>
            <a:fillRect/>
          </a:stretch>
        </p:blipFill>
        <p:spPr>
          <a:xfrm>
            <a:off x="8358325" y="380426"/>
            <a:ext cx="1006650" cy="2073699"/>
          </a:xfrm>
          <a:prstGeom prst="rect">
            <a:avLst/>
          </a:prstGeom>
          <a:noFill/>
          <a:ln>
            <a:noFill/>
          </a:ln>
        </p:spPr>
      </p:pic>
      <p:pic>
        <p:nvPicPr>
          <p:cNvPr id="154" name="Google Shape;154;p7"/>
          <p:cNvPicPr preferRelativeResize="0"/>
          <p:nvPr/>
        </p:nvPicPr>
        <p:blipFill>
          <a:blip r:embed="rId4">
            <a:alphaModFix/>
          </a:blip>
          <a:stretch>
            <a:fillRect/>
          </a:stretch>
        </p:blipFill>
        <p:spPr>
          <a:xfrm>
            <a:off x="289025" y="2130950"/>
            <a:ext cx="1074100" cy="2008249"/>
          </a:xfrm>
          <a:prstGeom prst="rect">
            <a:avLst/>
          </a:prstGeom>
          <a:noFill/>
          <a:ln>
            <a:noFill/>
          </a:ln>
        </p:spPr>
      </p:pic>
      <p:pic>
        <p:nvPicPr>
          <p:cNvPr id="155" name="Google Shape;155;p7"/>
          <p:cNvPicPr preferRelativeResize="0"/>
          <p:nvPr/>
        </p:nvPicPr>
        <p:blipFill>
          <a:blip r:embed="rId5">
            <a:alphaModFix/>
          </a:blip>
          <a:stretch>
            <a:fillRect/>
          </a:stretch>
        </p:blipFill>
        <p:spPr>
          <a:xfrm rot="-3411980">
            <a:off x="8022300" y="541287"/>
            <a:ext cx="408475" cy="70383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889250" y="1586700"/>
            <a:ext cx="5365500" cy="19701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158" name="Google Shape;158;p8"/>
          <p:cNvPicPr preferRelativeResize="0"/>
          <p:nvPr/>
        </p:nvPicPr>
        <p:blipFill rotWithShape="1">
          <a:blip r:embed="rId2">
            <a:alphaModFix/>
          </a:blip>
          <a:srcRect/>
          <a:stretch/>
        </p:blipFill>
        <p:spPr>
          <a:xfrm rot="10800000">
            <a:off x="0" y="-6294"/>
            <a:ext cx="9144000" cy="5156088"/>
          </a:xfrm>
          <a:prstGeom prst="rect">
            <a:avLst/>
          </a:prstGeom>
          <a:noFill/>
          <a:ln>
            <a:noFill/>
          </a:ln>
        </p:spPr>
      </p:pic>
      <p:grpSp>
        <p:nvGrpSpPr>
          <p:cNvPr id="159" name="Google Shape;159;p8"/>
          <p:cNvGrpSpPr/>
          <p:nvPr/>
        </p:nvGrpSpPr>
        <p:grpSpPr>
          <a:xfrm>
            <a:off x="324243" y="2743143"/>
            <a:ext cx="8495525" cy="2247967"/>
            <a:chOff x="245800" y="1896900"/>
            <a:chExt cx="7086100" cy="1875025"/>
          </a:xfrm>
        </p:grpSpPr>
        <p:sp>
          <p:nvSpPr>
            <p:cNvPr id="160" name="Google Shape;160;p8"/>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8"/>
          <p:cNvGrpSpPr/>
          <p:nvPr/>
        </p:nvGrpSpPr>
        <p:grpSpPr>
          <a:xfrm rot="10800000">
            <a:off x="324243" y="146093"/>
            <a:ext cx="8495525" cy="2247967"/>
            <a:chOff x="245800" y="1896900"/>
            <a:chExt cx="7086100" cy="1875025"/>
          </a:xfrm>
        </p:grpSpPr>
        <p:sp>
          <p:nvSpPr>
            <p:cNvPr id="169" name="Google Shape;169;p8"/>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7" name="Google Shape;177;p8"/>
          <p:cNvPicPr preferRelativeResize="0"/>
          <p:nvPr/>
        </p:nvPicPr>
        <p:blipFill>
          <a:blip r:embed="rId3">
            <a:alphaModFix/>
          </a:blip>
          <a:stretch>
            <a:fillRect/>
          </a:stretch>
        </p:blipFill>
        <p:spPr>
          <a:xfrm rot="5400000">
            <a:off x="719575" y="-3975"/>
            <a:ext cx="1074100" cy="2008249"/>
          </a:xfrm>
          <a:prstGeom prst="rect">
            <a:avLst/>
          </a:prstGeom>
          <a:noFill/>
          <a:ln>
            <a:noFill/>
          </a:ln>
        </p:spPr>
      </p:pic>
      <p:pic>
        <p:nvPicPr>
          <p:cNvPr id="178" name="Google Shape;178;p8"/>
          <p:cNvPicPr preferRelativeResize="0"/>
          <p:nvPr/>
        </p:nvPicPr>
        <p:blipFill>
          <a:blip r:embed="rId4">
            <a:alphaModFix/>
          </a:blip>
          <a:stretch>
            <a:fillRect/>
          </a:stretch>
        </p:blipFill>
        <p:spPr>
          <a:xfrm rot="-450450">
            <a:off x="7980405" y="2524260"/>
            <a:ext cx="1212794" cy="207593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9"/>
        <p:cNvGrpSpPr/>
        <p:nvPr/>
      </p:nvGrpSpPr>
      <p:grpSpPr>
        <a:xfrm>
          <a:off x="0" y="0"/>
          <a:ext cx="0" cy="0"/>
          <a:chOff x="0" y="0"/>
          <a:chExt cx="0" cy="0"/>
        </a:xfrm>
      </p:grpSpPr>
      <p:pic>
        <p:nvPicPr>
          <p:cNvPr id="180" name="Google Shape;180;p9"/>
          <p:cNvPicPr preferRelativeResize="0"/>
          <p:nvPr/>
        </p:nvPicPr>
        <p:blipFill rotWithShape="1">
          <a:blip r:embed="rId2">
            <a:alphaModFix/>
          </a:blip>
          <a:srcRect/>
          <a:stretch/>
        </p:blipFill>
        <p:spPr>
          <a:xfrm>
            <a:off x="0" y="-6294"/>
            <a:ext cx="9144000" cy="5156088"/>
          </a:xfrm>
          <a:prstGeom prst="rect">
            <a:avLst/>
          </a:prstGeom>
          <a:noFill/>
          <a:ln>
            <a:noFill/>
          </a:ln>
        </p:spPr>
      </p:pic>
      <p:sp>
        <p:nvSpPr>
          <p:cNvPr id="181" name="Google Shape;181;p9"/>
          <p:cNvSpPr txBox="1">
            <a:spLocks noGrp="1"/>
          </p:cNvSpPr>
          <p:nvPr>
            <p:ph type="title"/>
          </p:nvPr>
        </p:nvSpPr>
        <p:spPr>
          <a:xfrm>
            <a:off x="1915975" y="1114413"/>
            <a:ext cx="5312100" cy="13761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7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82" name="Google Shape;182;p9"/>
          <p:cNvSpPr txBox="1">
            <a:spLocks noGrp="1"/>
          </p:cNvSpPr>
          <p:nvPr>
            <p:ph type="subTitle" idx="1"/>
          </p:nvPr>
        </p:nvSpPr>
        <p:spPr>
          <a:xfrm>
            <a:off x="1916025" y="2490388"/>
            <a:ext cx="5312100" cy="1538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8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83" name="Google Shape;183;p9"/>
          <p:cNvGrpSpPr/>
          <p:nvPr/>
        </p:nvGrpSpPr>
        <p:grpSpPr>
          <a:xfrm>
            <a:off x="324243" y="2743143"/>
            <a:ext cx="8495525" cy="2247967"/>
            <a:chOff x="245800" y="1896900"/>
            <a:chExt cx="7086100" cy="1875025"/>
          </a:xfrm>
        </p:grpSpPr>
        <p:sp>
          <p:nvSpPr>
            <p:cNvPr id="184" name="Google Shape;184;p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9"/>
          <p:cNvGrpSpPr/>
          <p:nvPr/>
        </p:nvGrpSpPr>
        <p:grpSpPr>
          <a:xfrm rot="10800000">
            <a:off x="324243" y="146093"/>
            <a:ext cx="8495525" cy="2247967"/>
            <a:chOff x="245800" y="1896900"/>
            <a:chExt cx="7086100" cy="1875025"/>
          </a:xfrm>
        </p:grpSpPr>
        <p:sp>
          <p:nvSpPr>
            <p:cNvPr id="193" name="Google Shape;193;p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1" name="Google Shape;201;p9"/>
          <p:cNvPicPr preferRelativeResize="0"/>
          <p:nvPr/>
        </p:nvPicPr>
        <p:blipFill>
          <a:blip r:embed="rId3">
            <a:alphaModFix/>
          </a:blip>
          <a:stretch>
            <a:fillRect/>
          </a:stretch>
        </p:blipFill>
        <p:spPr>
          <a:xfrm rot="5584475">
            <a:off x="770133" y="22700"/>
            <a:ext cx="1022209" cy="1911199"/>
          </a:xfrm>
          <a:prstGeom prst="rect">
            <a:avLst/>
          </a:prstGeom>
          <a:noFill/>
          <a:ln>
            <a:noFill/>
          </a:ln>
        </p:spPr>
      </p:pic>
      <p:pic>
        <p:nvPicPr>
          <p:cNvPr id="202" name="Google Shape;202;p9"/>
          <p:cNvPicPr preferRelativeResize="0"/>
          <p:nvPr/>
        </p:nvPicPr>
        <p:blipFill>
          <a:blip r:embed="rId4">
            <a:alphaModFix/>
          </a:blip>
          <a:stretch>
            <a:fillRect/>
          </a:stretch>
        </p:blipFill>
        <p:spPr>
          <a:xfrm rot="8299352">
            <a:off x="1230783" y="2340477"/>
            <a:ext cx="268442" cy="462542"/>
          </a:xfrm>
          <a:prstGeom prst="rect">
            <a:avLst/>
          </a:prstGeom>
          <a:noFill/>
          <a:ln>
            <a:noFill/>
          </a:ln>
        </p:spPr>
      </p:pic>
      <p:pic>
        <p:nvPicPr>
          <p:cNvPr id="203" name="Google Shape;203;p9"/>
          <p:cNvPicPr preferRelativeResize="0"/>
          <p:nvPr/>
        </p:nvPicPr>
        <p:blipFill>
          <a:blip r:embed="rId4">
            <a:alphaModFix/>
          </a:blip>
          <a:stretch>
            <a:fillRect/>
          </a:stretch>
        </p:blipFill>
        <p:spPr>
          <a:xfrm rot="-6730655">
            <a:off x="592157" y="2634473"/>
            <a:ext cx="149251" cy="257182"/>
          </a:xfrm>
          <a:prstGeom prst="rect">
            <a:avLst/>
          </a:prstGeom>
          <a:noFill/>
          <a:ln>
            <a:noFill/>
          </a:ln>
        </p:spPr>
      </p:pic>
      <p:pic>
        <p:nvPicPr>
          <p:cNvPr id="204" name="Google Shape;204;p9"/>
          <p:cNvPicPr preferRelativeResize="0"/>
          <p:nvPr/>
        </p:nvPicPr>
        <p:blipFill>
          <a:blip r:embed="rId5">
            <a:alphaModFix/>
          </a:blip>
          <a:stretch>
            <a:fillRect/>
          </a:stretch>
        </p:blipFill>
        <p:spPr>
          <a:xfrm rot="1408252">
            <a:off x="8117861" y="2006925"/>
            <a:ext cx="902018" cy="1858125"/>
          </a:xfrm>
          <a:prstGeom prst="rect">
            <a:avLst/>
          </a:prstGeom>
          <a:noFill/>
          <a:ln>
            <a:noFill/>
          </a:ln>
        </p:spPr>
      </p:pic>
      <p:pic>
        <p:nvPicPr>
          <p:cNvPr id="205" name="Google Shape;205;p9"/>
          <p:cNvPicPr preferRelativeResize="0"/>
          <p:nvPr/>
        </p:nvPicPr>
        <p:blipFill rotWithShape="1">
          <a:blip r:embed="rId6">
            <a:alphaModFix/>
          </a:blip>
          <a:srcRect/>
          <a:stretch/>
        </p:blipFill>
        <p:spPr>
          <a:xfrm>
            <a:off x="8016213" y="3457850"/>
            <a:ext cx="1105300" cy="13098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6"/>
        <p:cNvGrpSpPr/>
        <p:nvPr/>
      </p:nvGrpSpPr>
      <p:grpSpPr>
        <a:xfrm>
          <a:off x="0" y="0"/>
          <a:ext cx="0" cy="0"/>
          <a:chOff x="0" y="0"/>
          <a:chExt cx="0" cy="0"/>
        </a:xfrm>
      </p:grpSpPr>
      <p:pic>
        <p:nvPicPr>
          <p:cNvPr id="207" name="Google Shape;207;p10"/>
          <p:cNvPicPr preferRelativeResize="0"/>
          <p:nvPr/>
        </p:nvPicPr>
        <p:blipFill rotWithShape="1">
          <a:blip r:embed="rId2">
            <a:alphaModFix/>
          </a:blip>
          <a:srcRect/>
          <a:stretch/>
        </p:blipFill>
        <p:spPr>
          <a:xfrm rot="10800000">
            <a:off x="0" y="-6294"/>
            <a:ext cx="9144000" cy="5156088"/>
          </a:xfrm>
          <a:prstGeom prst="rect">
            <a:avLst/>
          </a:prstGeom>
          <a:noFill/>
          <a:ln>
            <a:noFill/>
          </a:ln>
        </p:spPr>
      </p:pic>
      <p:sp>
        <p:nvSpPr>
          <p:cNvPr id="208" name="Google Shape;208;p10"/>
          <p:cNvSpPr txBox="1">
            <a:spLocks noGrp="1"/>
          </p:cNvSpPr>
          <p:nvPr>
            <p:ph type="title"/>
          </p:nvPr>
        </p:nvSpPr>
        <p:spPr>
          <a:xfrm>
            <a:off x="713225" y="2034600"/>
            <a:ext cx="3102600" cy="10743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209" name="Google Shape;209;p10"/>
          <p:cNvGrpSpPr/>
          <p:nvPr/>
        </p:nvGrpSpPr>
        <p:grpSpPr>
          <a:xfrm flipH="1">
            <a:off x="324243" y="2743143"/>
            <a:ext cx="8495525" cy="2247967"/>
            <a:chOff x="245800" y="1896900"/>
            <a:chExt cx="7086100" cy="1875025"/>
          </a:xfrm>
        </p:grpSpPr>
        <p:sp>
          <p:nvSpPr>
            <p:cNvPr id="210" name="Google Shape;210;p10"/>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0"/>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0"/>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0"/>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0"/>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0"/>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0"/>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10"/>
          <p:cNvGrpSpPr/>
          <p:nvPr/>
        </p:nvGrpSpPr>
        <p:grpSpPr>
          <a:xfrm rot="10800000" flipH="1">
            <a:off x="324243" y="146093"/>
            <a:ext cx="8495525" cy="2247967"/>
            <a:chOff x="245800" y="1896900"/>
            <a:chExt cx="7086100" cy="1875025"/>
          </a:xfrm>
        </p:grpSpPr>
        <p:sp>
          <p:nvSpPr>
            <p:cNvPr id="219" name="Google Shape;219;p10"/>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0"/>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0"/>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0"/>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0"/>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0"/>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0"/>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accent5"/>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707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1pPr>
            <a:lvl2pPr lvl="1"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2pPr>
            <a:lvl3pPr lvl="2"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3pPr>
            <a:lvl4pPr lvl="3"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4pPr>
            <a:lvl5pPr lvl="4"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5pPr>
            <a:lvl6pPr lvl="5"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6pPr>
            <a:lvl7pPr lvl="6"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7pPr>
            <a:lvl8pPr lvl="7"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8pPr>
            <a:lvl9pPr lvl="8"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9pPr>
          </a:lstStyle>
          <a:p>
            <a:endParaRPr/>
          </a:p>
        </p:txBody>
      </p:sp>
      <p:sp>
        <p:nvSpPr>
          <p:cNvPr id="7" name="Google Shape;7;p1"/>
          <p:cNvSpPr txBox="1">
            <a:spLocks noGrp="1"/>
          </p:cNvSpPr>
          <p:nvPr>
            <p:ph type="body" idx="1"/>
          </p:nvPr>
        </p:nvSpPr>
        <p:spPr>
          <a:xfrm>
            <a:off x="713225" y="1246950"/>
            <a:ext cx="7717500" cy="335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1pPr>
            <a:lvl2pPr marL="914400" lvl="1"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2pPr>
            <a:lvl3pPr marL="1371600" lvl="2"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3pPr>
            <a:lvl4pPr marL="1828800" lvl="3"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4pPr>
            <a:lvl5pPr marL="2286000" lvl="4"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5pPr>
            <a:lvl6pPr marL="2743200" lvl="5"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6pPr>
            <a:lvl7pPr marL="3200400" lvl="6"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7pPr>
            <a:lvl8pPr marL="3657600" lvl="7"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8pPr>
            <a:lvl9pPr marL="4114800" lvl="8"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1"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5.xml"/><Relationship Id="rId22"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1"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5.xml"/><Relationship Id="rId23" Type="http://schemas.openxmlformats.org/officeDocument/2006/relationships/image" Target="../media/image34.png"/><Relationship Id="rId4" Type="http://schemas.openxmlformats.org/officeDocument/2006/relationships/image" Target="../media/image26.png"/><Relationship Id="rId22"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3" Type="http://schemas.openxmlformats.org/officeDocument/2006/relationships/image" Target="../media/image12.svg"/><Relationship Id="rId2" Type="http://schemas.openxmlformats.org/officeDocument/2006/relationships/image" Target="../media/image35.png"/><Relationship Id="rId1" Type="http://schemas.openxmlformats.org/officeDocument/2006/relationships/slideLayout" Target="../slideLayouts/slideLayout5.xml"/><Relationship Id="rId1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1" Type="http://schemas.openxmlformats.org/officeDocument/2006/relationships/image" Target="../media/image20.sv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1" Type="http://schemas.openxmlformats.org/officeDocument/2006/relationships/image" Target="NULL"/><Relationship Id="rId2" Type="http://schemas.openxmlformats.org/officeDocument/2006/relationships/notesSlide" Target="../notesSlides/notesSlide22.xml"/><Relationship Id="rId1" Type="http://schemas.openxmlformats.org/officeDocument/2006/relationships/slideLayout" Target="../slideLayouts/slideLayout5.xml"/><Relationship Id="rId24" Type="http://schemas.openxmlformats.org/officeDocument/2006/relationships/image" Target="../media/image25.png"/><Relationship Id="rId23" Type="http://schemas.openxmlformats.org/officeDocument/2006/relationships/image" Target="../media/image40.png"/><Relationship Id="rId22"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image" Target="../media/image3.svg"/><Relationship Id="rId5" Type="http://schemas.openxmlformats.org/officeDocument/2006/relationships/slideLayout" Target="../slideLayouts/slideLayout3.xml"/><Relationship Id="rId10" Type="http://schemas.openxmlformats.org/officeDocument/2006/relationships/image" Target="../media/image14.png"/><Relationship Id="rId4" Type="http://schemas.openxmlformats.org/officeDocument/2006/relationships/audio" Target="../media/media2.mp3"/><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xml"/><Relationship Id="rId11" Type="http://schemas.openxmlformats.org/officeDocument/2006/relationships/image" Target="../media/image5.svg"/><Relationship Id="rId5" Type="http://schemas.openxmlformats.org/officeDocument/2006/relationships/slideLayout" Target="../slideLayouts/slideLayout5.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xml"/><Relationship Id="rId11" Type="http://schemas.openxmlformats.org/officeDocument/2006/relationships/image" Target="../media/image5.svg"/><Relationship Id="rId5" Type="http://schemas.openxmlformats.org/officeDocument/2006/relationships/slideLayout" Target="../slideLayouts/slideLayout5.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3.sv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11" Type="http://schemas.openxmlformats.org/officeDocument/2006/relationships/image" Target="../media/image5.svg"/><Relationship Id="rId5" Type="http://schemas.openxmlformats.org/officeDocument/2006/relationships/slideLayout" Target="../slideLayouts/slideLayout5.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11" Type="http://schemas.openxmlformats.org/officeDocument/2006/relationships/image" Target="../media/image5.svg"/><Relationship Id="rId5" Type="http://schemas.openxmlformats.org/officeDocument/2006/relationships/slideLayout" Target="../slideLayouts/slideLayout5.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17" Type="http://schemas.openxmlformats.org/officeDocument/2006/relationships/image" Target="../media/image2.svg"/><Relationship Id="rId2" Type="http://schemas.openxmlformats.org/officeDocument/2006/relationships/notesSlide" Target="../notesSlides/notesSlide9.xml"/><Relationship Id="rId16"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15" Type="http://schemas.openxmlformats.org/officeDocument/2006/relationships/image" Target="../media/image14.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15"/>
          <p:cNvPicPr preferRelativeResize="0"/>
          <p:nvPr/>
        </p:nvPicPr>
        <p:blipFill>
          <a:blip r:embed="rId3">
            <a:alphaModFix/>
          </a:blip>
          <a:stretch>
            <a:fillRect/>
          </a:stretch>
        </p:blipFill>
        <p:spPr>
          <a:xfrm>
            <a:off x="719450" y="2521000"/>
            <a:ext cx="1074100" cy="2008249"/>
          </a:xfrm>
          <a:prstGeom prst="rect">
            <a:avLst/>
          </a:prstGeom>
          <a:noFill/>
          <a:ln>
            <a:noFill/>
          </a:ln>
        </p:spPr>
      </p:pic>
      <p:pic>
        <p:nvPicPr>
          <p:cNvPr id="262" name="Google Shape;262;p15"/>
          <p:cNvPicPr preferRelativeResize="0"/>
          <p:nvPr/>
        </p:nvPicPr>
        <p:blipFill>
          <a:blip r:embed="rId4">
            <a:alphaModFix/>
          </a:blip>
          <a:stretch>
            <a:fillRect/>
          </a:stretch>
        </p:blipFill>
        <p:spPr>
          <a:xfrm rot="855236">
            <a:off x="663075" y="783050"/>
            <a:ext cx="1532800" cy="1320650"/>
          </a:xfrm>
          <a:prstGeom prst="rect">
            <a:avLst/>
          </a:prstGeom>
          <a:noFill/>
          <a:ln>
            <a:noFill/>
          </a:ln>
          <a:effectLst>
            <a:outerShdw blurRad="14288" dist="47625" dir="12420000" algn="bl" rotWithShape="0">
              <a:srgbClr val="000000">
                <a:alpha val="9000"/>
              </a:srgbClr>
            </a:outerShdw>
          </a:effectLst>
        </p:spPr>
      </p:pic>
      <p:pic>
        <p:nvPicPr>
          <p:cNvPr id="263" name="Google Shape;263;p15"/>
          <p:cNvPicPr preferRelativeResize="0"/>
          <p:nvPr/>
        </p:nvPicPr>
        <p:blipFill>
          <a:blip r:embed="rId5">
            <a:alphaModFix/>
          </a:blip>
          <a:stretch>
            <a:fillRect/>
          </a:stretch>
        </p:blipFill>
        <p:spPr>
          <a:xfrm rot="-359300">
            <a:off x="1922011" y="3402301"/>
            <a:ext cx="1731678" cy="960898"/>
          </a:xfrm>
          <a:prstGeom prst="rect">
            <a:avLst/>
          </a:prstGeom>
          <a:noFill/>
          <a:ln>
            <a:noFill/>
          </a:ln>
          <a:effectLst>
            <a:outerShdw blurRad="14288" dist="28575" dir="5400000" algn="bl" rotWithShape="0">
              <a:srgbClr val="000000">
                <a:alpha val="9000"/>
              </a:srgbClr>
            </a:outerShdw>
          </a:effectLst>
        </p:spPr>
      </p:pic>
      <p:sp>
        <p:nvSpPr>
          <p:cNvPr id="264" name="Google Shape;264;p15"/>
          <p:cNvSpPr txBox="1">
            <a:spLocks noGrp="1"/>
          </p:cNvSpPr>
          <p:nvPr>
            <p:ph type="ctrTitle"/>
          </p:nvPr>
        </p:nvSpPr>
        <p:spPr>
          <a:xfrm>
            <a:off x="417812" y="1178059"/>
            <a:ext cx="7972745" cy="3081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dirty="0" smtClean="0">
                <a:solidFill>
                  <a:schemeClr val="accent4">
                    <a:lumMod val="25000"/>
                  </a:schemeClr>
                </a:solidFill>
                <a:latin typeface="+mn-lt"/>
              </a:rPr>
              <a:t>CHÀO MỪNG CẢ LỚP</a:t>
            </a:r>
            <a:br>
              <a:rPr lang="en-US" sz="4000" b="1" dirty="0" smtClean="0">
                <a:solidFill>
                  <a:schemeClr val="accent4">
                    <a:lumMod val="25000"/>
                  </a:schemeClr>
                </a:solidFill>
                <a:latin typeface="+mn-lt"/>
              </a:rPr>
            </a:br>
            <a:r>
              <a:rPr lang="en-US" sz="4000" b="1" dirty="0" smtClean="0">
                <a:solidFill>
                  <a:schemeClr val="accent4">
                    <a:lumMod val="25000"/>
                  </a:schemeClr>
                </a:solidFill>
                <a:latin typeface="+mn-lt"/>
              </a:rPr>
              <a:t> ĐẾN VỚI TIẾT HỌC HÔM NAY!</a:t>
            </a:r>
            <a:endParaRPr sz="4000" b="1" dirty="0">
              <a:solidFill>
                <a:schemeClr val="accent4">
                  <a:lumMod val="25000"/>
                </a:schemeClr>
              </a:solidFill>
              <a:latin typeface="+mn-lt"/>
            </a:endParaRPr>
          </a:p>
        </p:txBody>
      </p:sp>
      <p:pic>
        <p:nvPicPr>
          <p:cNvPr id="266" name="Google Shape;266;p15"/>
          <p:cNvPicPr preferRelativeResize="0"/>
          <p:nvPr/>
        </p:nvPicPr>
        <p:blipFill>
          <a:blip r:embed="rId6">
            <a:alphaModFix/>
          </a:blip>
          <a:stretch>
            <a:fillRect/>
          </a:stretch>
        </p:blipFill>
        <p:spPr>
          <a:xfrm rot="3996335">
            <a:off x="2533124" y="3471576"/>
            <a:ext cx="617000" cy="1271018"/>
          </a:xfrm>
          <a:prstGeom prst="rect">
            <a:avLst/>
          </a:prstGeom>
          <a:noFill/>
          <a:ln>
            <a:noFill/>
          </a:ln>
        </p:spPr>
      </p:pic>
      <p:pic>
        <p:nvPicPr>
          <p:cNvPr id="267" name="Google Shape;267;p15"/>
          <p:cNvPicPr preferRelativeResize="0"/>
          <p:nvPr/>
        </p:nvPicPr>
        <p:blipFill rotWithShape="1">
          <a:blip r:embed="rId7">
            <a:alphaModFix/>
          </a:blip>
          <a:srcRect/>
          <a:stretch/>
        </p:blipFill>
        <p:spPr>
          <a:xfrm rot="1590127">
            <a:off x="844949" y="838923"/>
            <a:ext cx="911918" cy="1080692"/>
          </a:xfrm>
          <a:prstGeom prst="rect">
            <a:avLst/>
          </a:prstGeom>
          <a:noFill/>
          <a:ln>
            <a:noFill/>
          </a:ln>
        </p:spPr>
      </p:pic>
      <p:pic>
        <p:nvPicPr>
          <p:cNvPr id="268" name="Google Shape;268;p15"/>
          <p:cNvPicPr preferRelativeResize="0"/>
          <p:nvPr/>
        </p:nvPicPr>
        <p:blipFill>
          <a:blip r:embed="rId8">
            <a:alphaModFix/>
          </a:blip>
          <a:stretch>
            <a:fillRect/>
          </a:stretch>
        </p:blipFill>
        <p:spPr>
          <a:xfrm rot="-232337">
            <a:off x="7082828" y="3190287"/>
            <a:ext cx="2124949" cy="2085947"/>
          </a:xfrm>
          <a:prstGeom prst="rect">
            <a:avLst/>
          </a:prstGeom>
          <a:noFill/>
          <a:ln>
            <a:noFill/>
          </a:ln>
          <a:effectLst>
            <a:outerShdw blurRad="57150" dist="19050" dir="5400000" algn="bl" rotWithShape="0">
              <a:srgbClr val="000000">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700" y="557695"/>
            <a:ext cx="728561" cy="667539"/>
          </a:xfrm>
          <a:prstGeom prst="rect">
            <a:avLst/>
          </a:prstGeom>
        </p:spPr>
      </p:pic>
      <p:sp>
        <p:nvSpPr>
          <p:cNvPr id="3" name="TextBox 2"/>
          <p:cNvSpPr txBox="1"/>
          <p:nvPr/>
        </p:nvSpPr>
        <p:spPr>
          <a:xfrm>
            <a:off x="1760706" y="825124"/>
            <a:ext cx="4406630" cy="430887"/>
          </a:xfrm>
          <a:prstGeom prst="rect">
            <a:avLst/>
          </a:prstGeom>
          <a:noFill/>
        </p:spPr>
        <p:txBody>
          <a:bodyPr wrap="square" rtlCol="0">
            <a:spAutoFit/>
          </a:bodyPr>
          <a:lstStyle/>
          <a:p>
            <a:r>
              <a:rPr lang="en-US" sz="2200" i="1" dirty="0" err="1" smtClean="0">
                <a:solidFill>
                  <a:schemeClr val="accent4">
                    <a:lumMod val="25000"/>
                  </a:schemeClr>
                </a:solidFill>
              </a:rPr>
              <a:t>Em</a:t>
            </a:r>
            <a:r>
              <a:rPr lang="en-US" sz="2200" i="1" dirty="0" smtClean="0">
                <a:solidFill>
                  <a:schemeClr val="accent4">
                    <a:lumMod val="25000"/>
                  </a:schemeClr>
                </a:solidFill>
              </a:rPr>
              <a:t> </a:t>
            </a:r>
            <a:r>
              <a:rPr lang="en-US" sz="2200" i="1" dirty="0" err="1" smtClean="0">
                <a:solidFill>
                  <a:schemeClr val="accent4">
                    <a:lumMod val="25000"/>
                  </a:schemeClr>
                </a:solidFill>
              </a:rPr>
              <a:t>hãy</a:t>
            </a:r>
            <a:r>
              <a:rPr lang="en-US" sz="2200" i="1" dirty="0" smtClean="0">
                <a:solidFill>
                  <a:schemeClr val="accent4">
                    <a:lumMod val="25000"/>
                  </a:schemeClr>
                </a:solidFill>
              </a:rPr>
              <a:t> </a:t>
            </a:r>
            <a:r>
              <a:rPr lang="en-US" sz="2200" i="1" dirty="0" err="1" smtClean="0">
                <a:solidFill>
                  <a:schemeClr val="accent4">
                    <a:lumMod val="25000"/>
                  </a:schemeClr>
                </a:solidFill>
              </a:rPr>
              <a:t>trả</a:t>
            </a:r>
            <a:r>
              <a:rPr lang="en-US" sz="2200" i="1" dirty="0" smtClean="0">
                <a:solidFill>
                  <a:schemeClr val="accent4">
                    <a:lumMod val="25000"/>
                  </a:schemeClr>
                </a:solidFill>
              </a:rPr>
              <a:t> </a:t>
            </a:r>
            <a:r>
              <a:rPr lang="en-US" sz="2200" i="1" dirty="0" err="1" smtClean="0">
                <a:solidFill>
                  <a:schemeClr val="accent4">
                    <a:lumMod val="25000"/>
                  </a:schemeClr>
                </a:solidFill>
              </a:rPr>
              <a:t>lời</a:t>
            </a:r>
            <a:r>
              <a:rPr lang="en-US" sz="2200" i="1" dirty="0" smtClean="0">
                <a:solidFill>
                  <a:schemeClr val="accent4">
                    <a:lumMod val="25000"/>
                  </a:schemeClr>
                </a:solidFill>
              </a:rPr>
              <a:t> </a:t>
            </a:r>
            <a:r>
              <a:rPr lang="en-US" sz="2200" i="1" dirty="0" err="1" smtClean="0">
                <a:solidFill>
                  <a:schemeClr val="accent4">
                    <a:lumMod val="25000"/>
                  </a:schemeClr>
                </a:solidFill>
              </a:rPr>
              <a:t>các</a:t>
            </a:r>
            <a:r>
              <a:rPr lang="en-US" sz="2200" i="1" dirty="0" smtClean="0">
                <a:solidFill>
                  <a:schemeClr val="accent4">
                    <a:lumMod val="25000"/>
                  </a:schemeClr>
                </a:solidFill>
              </a:rPr>
              <a:t> </a:t>
            </a:r>
            <a:r>
              <a:rPr lang="en-US" sz="2200" i="1" dirty="0" err="1" smtClean="0">
                <a:solidFill>
                  <a:schemeClr val="accent4">
                    <a:lumMod val="25000"/>
                  </a:schemeClr>
                </a:solidFill>
              </a:rPr>
              <a:t>câu</a:t>
            </a:r>
            <a:r>
              <a:rPr lang="en-US" sz="2200" i="1" dirty="0" smtClean="0">
                <a:solidFill>
                  <a:schemeClr val="accent4">
                    <a:lumMod val="25000"/>
                  </a:schemeClr>
                </a:solidFill>
              </a:rPr>
              <a:t> </a:t>
            </a:r>
            <a:r>
              <a:rPr lang="en-US" sz="2200" i="1" dirty="0" err="1" smtClean="0">
                <a:solidFill>
                  <a:schemeClr val="accent4">
                    <a:lumMod val="25000"/>
                  </a:schemeClr>
                </a:solidFill>
              </a:rPr>
              <a:t>hỏi</a:t>
            </a:r>
            <a:r>
              <a:rPr lang="en-US" sz="2200" i="1" dirty="0" smtClean="0">
                <a:solidFill>
                  <a:schemeClr val="accent4">
                    <a:lumMod val="25000"/>
                  </a:schemeClr>
                </a:solidFill>
              </a:rPr>
              <a:t> </a:t>
            </a:r>
            <a:r>
              <a:rPr lang="en-US" sz="2200" i="1" dirty="0" err="1" smtClean="0">
                <a:solidFill>
                  <a:schemeClr val="accent4">
                    <a:lumMod val="25000"/>
                  </a:schemeClr>
                </a:solidFill>
              </a:rPr>
              <a:t>sau</a:t>
            </a:r>
            <a:r>
              <a:rPr lang="en-US" sz="2200" i="1" dirty="0" smtClean="0">
                <a:solidFill>
                  <a:schemeClr val="accent4">
                    <a:lumMod val="25000"/>
                  </a:schemeClr>
                </a:solidFill>
              </a:rPr>
              <a:t>:</a:t>
            </a:r>
            <a:endParaRPr lang="en-US" sz="2200" i="1" dirty="0">
              <a:solidFill>
                <a:schemeClr val="accent4">
                  <a:lumMod val="25000"/>
                </a:schemeClr>
              </a:solidFill>
            </a:endParaRPr>
          </a:p>
        </p:txBody>
      </p:sp>
      <mc:AlternateContent xmlns:mc="http://schemas.openxmlformats.org/markup-compatibility/2006">
        <mc:Choice xmlns:a14="http://schemas.microsoft.com/office/drawing/2010/main" Requires="a14">
          <p:sp>
            <p:nvSpPr>
              <p:cNvPr id="6" name="Rectangle 5"/>
              <p:cNvSpPr/>
              <p:nvPr/>
            </p:nvSpPr>
            <p:spPr>
              <a:xfrm>
                <a:off x="1423074" y="1342469"/>
                <a:ext cx="6806525" cy="318427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200" dirty="0" smtClean="0"/>
                  <a:t>Các số đặc trưng đo độ phân tán đã được học ở chương này là gì? </a:t>
                </a:r>
                <a:endParaRPr lang="en-US" sz="2200" dirty="0" smtClean="0"/>
              </a:p>
              <a:p>
                <a:pPr marL="342900" indent="-342900" algn="just">
                  <a:lnSpc>
                    <a:spcPct val="150000"/>
                  </a:lnSpc>
                  <a:buFont typeface="Wingdings" panose="05000000000000000000" pitchFamily="2" charset="2"/>
                  <a:buChar char="Ø"/>
                </a:pPr>
                <a:r>
                  <a:rPr lang="vi-VN" sz="2200" dirty="0" smtClean="0"/>
                  <a:t>Nêu cách xác định tứ phân vị của một mẫu số liệu có n giá trị.</a:t>
                </a:r>
                <a:endParaRPr lang="en-US" sz="2200" dirty="0" smtClean="0"/>
              </a:p>
              <a:p>
                <a:pPr marL="342900" indent="-342900" algn="just">
                  <a:lnSpc>
                    <a:spcPct val="150000"/>
                  </a:lnSpc>
                  <a:buFont typeface="Wingdings" panose="05000000000000000000" pitchFamily="2" charset="2"/>
                  <a:buChar char="Ø"/>
                </a:pPr>
                <a:r>
                  <a:rPr lang="vi-VN" sz="2200" dirty="0"/>
                  <a:t>Nêu công thức tính phương sai của một dãy số liệu </a:t>
                </a:r>
                <a:r>
                  <a:rPr lang="vi-VN" sz="2200" dirty="0" smtClean="0"/>
                  <a:t>x</a:t>
                </a:r>
                <a:r>
                  <a:rPr lang="en-US" sz="2200" baseline="-25000" dirty="0" smtClean="0"/>
                  <a:t>1</a:t>
                </a:r>
                <a:r>
                  <a:rPr lang="en-US" sz="2200" dirty="0" smtClean="0"/>
                  <a:t> </a:t>
                </a:r>
                <a:r>
                  <a:rPr lang="vi-VN" sz="2200" dirty="0" smtClean="0"/>
                  <a:t>,x</a:t>
                </a:r>
                <a:r>
                  <a:rPr lang="en-US" sz="2200" baseline="-25000" dirty="0" smtClean="0"/>
                  <a:t>2</a:t>
                </a:r>
                <a:r>
                  <a:rPr lang="en-US" sz="2200" dirty="0" smtClean="0"/>
                  <a:t> </a:t>
                </a:r>
                <a:r>
                  <a:rPr lang="vi-VN" sz="2200" dirty="0" smtClean="0"/>
                  <a:t>,....x</a:t>
                </a:r>
                <a:r>
                  <a:rPr lang="en-US" sz="2200" baseline="-25000" dirty="0"/>
                  <a:t>n</a:t>
                </a:r>
                <a:r>
                  <a:rPr lang="vi-VN" sz="2200" dirty="0" smtClean="0"/>
                  <a:t> </a:t>
                </a:r>
                <a:r>
                  <a:rPr lang="vi-VN" sz="2200" dirty="0"/>
                  <a:t>và gọi số trung bình là  </a:t>
                </a:r>
                <a14:m>
                  <m:oMath xmlns:m="http://schemas.openxmlformats.org/officeDocument/2006/math">
                    <m:acc>
                      <m:accPr>
                        <m:chr m:val="̅"/>
                        <m:ctrlPr>
                          <a:rPr lang="vi-VN" sz="2200" i="1" smtClean="0">
                            <a:latin typeface="Cambria Math" panose="02040503050406030204" pitchFamily="18" charset="0"/>
                          </a:rPr>
                        </m:ctrlPr>
                      </m:accPr>
                      <m:e>
                        <m:r>
                          <a:rPr lang="en-US" sz="2200" b="0" i="1" smtClean="0">
                            <a:latin typeface="Cambria Math" panose="02040503050406030204" pitchFamily="18" charset="0"/>
                          </a:rPr>
                          <m:t>𝑥</m:t>
                        </m:r>
                      </m:e>
                    </m:acc>
                  </m:oMath>
                </a14:m>
                <a:r>
                  <a:rPr lang="vi-VN" sz="2200" dirty="0" smtClean="0"/>
                  <a:t>.</a:t>
                </a:r>
                <a:endParaRPr lang="en-US" sz="2200" dirty="0" smtClean="0"/>
              </a:p>
            </p:txBody>
          </p:sp>
        </mc:Choice>
        <mc:Fallback>
          <p:sp>
            <p:nvSpPr>
              <p:cNvPr id="6" name="Rectangle 5"/>
              <p:cNvSpPr>
                <a:spLocks noRot="1" noChangeAspect="1" noMove="1" noResize="1" noEditPoints="1" noAdjustHandles="1" noChangeArrowheads="1" noChangeShapeType="1" noTextEdit="1"/>
              </p:cNvSpPr>
              <p:nvPr/>
            </p:nvSpPr>
            <p:spPr>
              <a:xfrm>
                <a:off x="1423074" y="1342469"/>
                <a:ext cx="6806525" cy="3184270"/>
              </a:xfrm>
              <a:prstGeom prst="rect">
                <a:avLst/>
              </a:prstGeom>
              <a:blipFill rotWithShape="0">
                <a:blip r:embed="rId4"/>
                <a:stretch>
                  <a:fillRect l="-985" r="-1074"/>
                </a:stretch>
              </a:blipFill>
            </p:spPr>
            <p:txBody>
              <a:bodyPr/>
              <a:lstStyle/>
              <a:p>
                <a:r>
                  <a:rPr lang="en-US">
                    <a:noFill/>
                  </a:rPr>
                  <a:t> </a:t>
                </a:r>
              </a:p>
            </p:txBody>
          </p:sp>
        </mc:Fallback>
      </mc:AlternateContent>
      <p:pic>
        <p:nvPicPr>
          <p:cNvPr id="11" name="Picture 12"/>
          <p:cNvPicPr>
            <a:picLocks noChangeAspect="1"/>
          </p:cNvPicPr>
          <p:nvPr/>
        </p:nvPicPr>
        <p:blipFill>
          <a:blip r:embed="rId5"/>
          <a:srcRect/>
          <a:stretch>
            <a:fillRect/>
          </a:stretch>
        </p:blipFill>
        <p:spPr>
          <a:xfrm>
            <a:off x="0" y="3051459"/>
            <a:ext cx="1381328" cy="2081096"/>
          </a:xfrm>
          <a:prstGeom prst="rect">
            <a:avLst/>
          </a:prstGeom>
        </p:spPr>
      </p:pic>
      <p:pic>
        <p:nvPicPr>
          <p:cNvPr id="12"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247898" y="702754"/>
            <a:ext cx="359132" cy="553257"/>
          </a:xfrm>
          <a:prstGeom prst="rect">
            <a:avLst/>
          </a:prstGeom>
        </p:spPr>
      </p:pic>
    </p:spTree>
    <p:extLst>
      <p:ext uri="{BB962C8B-B14F-4D97-AF65-F5344CB8AC3E}">
        <p14:creationId xmlns:p14="http://schemas.microsoft.com/office/powerpoint/2010/main" val="89241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50" name="Google Shape;650;p26"/>
          <p:cNvSpPr txBox="1">
            <a:spLocks noGrp="1"/>
          </p:cNvSpPr>
          <p:nvPr>
            <p:ph type="title"/>
          </p:nvPr>
        </p:nvSpPr>
        <p:spPr>
          <a:xfrm>
            <a:off x="713225" y="424529"/>
            <a:ext cx="77175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smtClean="0">
                <a:solidFill>
                  <a:schemeClr val="accent4">
                    <a:lumMod val="25000"/>
                  </a:schemeClr>
                </a:solidFill>
                <a:latin typeface="+mn-lt"/>
              </a:rPr>
              <a:t>LUYỆN TẬP</a:t>
            </a:r>
            <a:endParaRPr sz="3000" b="1" dirty="0">
              <a:solidFill>
                <a:schemeClr val="accent4">
                  <a:lumMod val="25000"/>
                </a:schemeClr>
              </a:solidFill>
              <a:latin typeface="+mn-lt"/>
            </a:endParaRPr>
          </a:p>
        </p:txBody>
      </p:sp>
      <p:sp>
        <p:nvSpPr>
          <p:cNvPr id="2" name="Rounded Rectangle 1"/>
          <p:cNvSpPr/>
          <p:nvPr/>
        </p:nvSpPr>
        <p:spPr>
          <a:xfrm>
            <a:off x="713225" y="1123962"/>
            <a:ext cx="2821021" cy="573932"/>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0000"/>
                </a:solidFill>
              </a:rPr>
              <a:t>Bài</a:t>
            </a:r>
            <a:r>
              <a:rPr lang="en-US" sz="2000" b="1" dirty="0" smtClean="0">
                <a:solidFill>
                  <a:srgbClr val="000000"/>
                </a:solidFill>
              </a:rPr>
              <a:t> 5.22 (SGK - tr89) </a:t>
            </a:r>
            <a:endParaRPr lang="en-US" sz="2000" b="1" dirty="0">
              <a:solidFill>
                <a:srgbClr val="000000"/>
              </a:solidFill>
            </a:endParaRPr>
          </a:p>
        </p:txBody>
      </p:sp>
      <p:sp>
        <p:nvSpPr>
          <p:cNvPr id="3" name="Rectangle 2"/>
          <p:cNvSpPr/>
          <p:nvPr/>
        </p:nvSpPr>
        <p:spPr>
          <a:xfrm>
            <a:off x="642024" y="1749094"/>
            <a:ext cx="7788701" cy="2862322"/>
          </a:xfrm>
          <a:prstGeom prst="rect">
            <a:avLst/>
          </a:prstGeom>
        </p:spPr>
        <p:txBody>
          <a:bodyPr wrap="square">
            <a:spAutoFit/>
          </a:bodyPr>
          <a:lstStyle/>
          <a:p>
            <a:pPr algn="just">
              <a:lnSpc>
                <a:spcPct val="150000"/>
              </a:lnSpc>
            </a:pPr>
            <a:r>
              <a:rPr lang="vi-VN" sz="2000" dirty="0"/>
              <a:t>Lương khởi điểm của 5 sinh viên vừa tốt nghiệp tại một trường đại học (đơn vị triệu đồng) </a:t>
            </a:r>
            <a:r>
              <a:rPr lang="vi-VN" sz="2000" dirty="0" smtClean="0"/>
              <a:t>là:</a:t>
            </a:r>
            <a:r>
              <a:rPr lang="en-US" sz="2000" dirty="0" smtClean="0"/>
              <a:t> </a:t>
            </a:r>
            <a:r>
              <a:rPr lang="vi-VN" sz="2000" dirty="0" smtClean="0"/>
              <a:t>3,5     </a:t>
            </a:r>
            <a:r>
              <a:rPr lang="en-US" sz="2000" dirty="0" smtClean="0"/>
              <a:t>   </a:t>
            </a:r>
            <a:r>
              <a:rPr lang="vi-VN" sz="2000" dirty="0" smtClean="0"/>
              <a:t>9,2      </a:t>
            </a:r>
            <a:r>
              <a:rPr lang="en-US" sz="2000" dirty="0" smtClean="0"/>
              <a:t> </a:t>
            </a:r>
            <a:r>
              <a:rPr lang="vi-VN" sz="2000" dirty="0" smtClean="0"/>
              <a:t> </a:t>
            </a:r>
            <a:r>
              <a:rPr lang="en-US" sz="2000" dirty="0" smtClean="0"/>
              <a:t> </a:t>
            </a:r>
            <a:r>
              <a:rPr lang="vi-VN" sz="2000" dirty="0" smtClean="0"/>
              <a:t>9,2          </a:t>
            </a:r>
            <a:r>
              <a:rPr lang="vi-VN" sz="2000" dirty="0"/>
              <a:t>9,5        10,5</a:t>
            </a:r>
            <a:r>
              <a:rPr lang="vi-VN" sz="2000" dirty="0" smtClean="0"/>
              <a:t>.</a:t>
            </a:r>
            <a:endParaRPr lang="vi-VN" sz="2000" dirty="0"/>
          </a:p>
          <a:p>
            <a:pPr algn="just">
              <a:lnSpc>
                <a:spcPct val="150000"/>
              </a:lnSpc>
            </a:pPr>
            <a:r>
              <a:rPr lang="vi-VN" sz="2000" dirty="0" smtClean="0"/>
              <a:t>a</a:t>
            </a:r>
            <a:r>
              <a:rPr lang="en-US" sz="2000" dirty="0" smtClean="0"/>
              <a:t>)</a:t>
            </a:r>
            <a:r>
              <a:rPr lang="vi-VN" sz="2000" dirty="0" smtClean="0"/>
              <a:t> </a:t>
            </a:r>
            <a:r>
              <a:rPr lang="vi-VN" sz="2000" dirty="0"/>
              <a:t>Giải thích tại sao nên dùng trung vị để thể hiện mức lương khởi điểm của sinh viên tốt nghiệp từ trường đại học này</a:t>
            </a:r>
            <a:r>
              <a:rPr lang="vi-VN" sz="2000" dirty="0" smtClean="0"/>
              <a:t>.</a:t>
            </a:r>
            <a:endParaRPr lang="vi-VN" sz="2000" dirty="0"/>
          </a:p>
          <a:p>
            <a:pPr algn="just">
              <a:lnSpc>
                <a:spcPct val="150000"/>
              </a:lnSpc>
            </a:pPr>
            <a:r>
              <a:rPr lang="vi-VN" sz="2000" dirty="0" smtClean="0"/>
              <a:t>b</a:t>
            </a:r>
            <a:r>
              <a:rPr lang="en-US" sz="2000" dirty="0" smtClean="0"/>
              <a:t>)</a:t>
            </a:r>
            <a:r>
              <a:rPr lang="vi-VN" sz="2000" dirty="0" smtClean="0"/>
              <a:t> </a:t>
            </a:r>
            <a:r>
              <a:rPr lang="vi-VN" sz="2000" dirty="0"/>
              <a:t>Nên dùng khoảng biến thiên hay khoảng tứ phân vị để đo độ phân tán? Vì sao?</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39690">
            <a:off x="7218977" y="449128"/>
            <a:ext cx="786128" cy="1468002"/>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grpSp>
        <p:nvGrpSpPr>
          <p:cNvPr id="4" name="Group 3"/>
          <p:cNvGrpSpPr/>
          <p:nvPr/>
        </p:nvGrpSpPr>
        <p:grpSpPr>
          <a:xfrm>
            <a:off x="808830" y="360709"/>
            <a:ext cx="1302073" cy="1019407"/>
            <a:chOff x="653188" y="302343"/>
            <a:chExt cx="1302073" cy="1019407"/>
          </a:xfrm>
        </p:grpSpPr>
        <p:pic>
          <p:nvPicPr>
            <p:cNvPr id="4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91533" y="302343"/>
              <a:ext cx="1263728" cy="1019407"/>
            </a:xfrm>
            <a:prstGeom prst="rect">
              <a:avLst/>
            </a:prstGeom>
          </p:spPr>
        </p:pic>
        <p:sp>
          <p:nvSpPr>
            <p:cNvPr id="3" name="TextBox 2"/>
            <p:cNvSpPr txBox="1"/>
            <p:nvPr/>
          </p:nvSpPr>
          <p:spPr>
            <a:xfrm rot="20918620">
              <a:off x="653188" y="607763"/>
              <a:ext cx="1274323" cy="408562"/>
            </a:xfrm>
            <a:prstGeom prst="rect">
              <a:avLst/>
            </a:prstGeom>
            <a:noFill/>
          </p:spPr>
          <p:txBody>
            <a:bodyPr wrap="square" rtlCol="0">
              <a:spAutoFit/>
            </a:bodyPr>
            <a:lstStyle/>
            <a:p>
              <a:pPr algn="ctr"/>
              <a:r>
                <a:rPr lang="en-US" sz="2000" b="1" dirty="0" err="1" smtClean="0"/>
                <a:t>Giải</a:t>
              </a:r>
              <a:endParaRPr lang="en-US" sz="2000" b="1" dirty="0"/>
            </a:p>
          </p:txBody>
        </p:sp>
      </p:grpSp>
      <p:sp>
        <p:nvSpPr>
          <p:cNvPr id="5" name="Rectangle 4"/>
          <p:cNvSpPr/>
          <p:nvPr/>
        </p:nvSpPr>
        <p:spPr>
          <a:xfrm>
            <a:off x="847175" y="1564071"/>
            <a:ext cx="6157609" cy="2862322"/>
          </a:xfrm>
          <a:prstGeom prst="rect">
            <a:avLst/>
          </a:prstGeom>
        </p:spPr>
        <p:txBody>
          <a:bodyPr wrap="square">
            <a:spAutoFit/>
          </a:bodyPr>
          <a:lstStyle/>
          <a:p>
            <a:pPr algn="just">
              <a:lnSpc>
                <a:spcPct val="150000"/>
              </a:lnSpc>
            </a:pPr>
            <a:r>
              <a:rPr lang="vi-VN" sz="2000" dirty="0"/>
              <a:t>a) Trong 5 sinh viên này có một sinh viên có mức lương rất thấp so với những sinh viên còn lại. Vì vậy, nên dùng trung vị để đo mức lương của sinh viên sau khi tốt nghiệp. </a:t>
            </a:r>
          </a:p>
          <a:p>
            <a:pPr algn="just">
              <a:lnSpc>
                <a:spcPct val="150000"/>
              </a:lnSpc>
            </a:pPr>
            <a:r>
              <a:rPr lang="vi-VN" sz="2000" dirty="0"/>
              <a:t>b) Nên dùng khoảng tứ phân vị vì nó không bị ảnh hưởng bởi giá trị bất thường.</a:t>
            </a:r>
          </a:p>
        </p:txBody>
      </p:sp>
      <p:pic>
        <p:nvPicPr>
          <p:cNvPr id="6" name="Picture 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167334" y="1307152"/>
            <a:ext cx="3554245" cy="3554245"/>
          </a:xfrm>
          <a:prstGeom prst="rect">
            <a:avLst/>
          </a:prstGeom>
        </p:spPr>
      </p:pic>
      <p:sp>
        <p:nvSpPr>
          <p:cNvPr id="7" name="Rectangle 6"/>
          <p:cNvSpPr/>
          <p:nvPr/>
        </p:nvSpPr>
        <p:spPr>
          <a:xfrm>
            <a:off x="2483407" y="907042"/>
            <a:ext cx="4645824" cy="400110"/>
          </a:xfrm>
          <a:prstGeom prst="rect">
            <a:avLst/>
          </a:prstGeom>
          <a:solidFill>
            <a:schemeClr val="accent5">
              <a:lumMod val="75000"/>
            </a:schemeClr>
          </a:solidFill>
        </p:spPr>
        <p:txBody>
          <a:bodyPr wrap="none">
            <a:spAutoFit/>
          </a:bodyPr>
          <a:lstStyle/>
          <a:p>
            <a:r>
              <a:rPr lang="en-US" sz="2000" dirty="0"/>
              <a:t>3,5       </a:t>
            </a:r>
            <a:r>
              <a:rPr lang="en-US" sz="2000" dirty="0" smtClean="0"/>
              <a:t>  </a:t>
            </a:r>
            <a:r>
              <a:rPr lang="en-US" sz="2000" dirty="0"/>
              <a:t>9,2         9,2          9,5        10,5</a:t>
            </a:r>
          </a:p>
        </p:txBody>
      </p:sp>
    </p:spTree>
  </p:cSld>
  <p:clrMapOvr>
    <a:masterClrMapping/>
  </p:clrMapOvr>
  <mc:AlternateContent xmlns:mc="http://schemas.openxmlformats.org/markup-compatibility/2006">
    <mc:Choice xmlns:p14="http://schemas.microsoft.com/office/powerpoint/2010/main" Requires="p14">
      <p:transition spd="slow" p14:dur="800">
        <p:strips dir="ld"/>
      </p:transition>
    </mc:Choice>
    <mc:Fallback>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arn(inVertical)">
                                      <p:cBhvr>
                                        <p:cTn id="2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9" name="Rounded Rectangle 38"/>
          <p:cNvSpPr/>
          <p:nvPr/>
        </p:nvSpPr>
        <p:spPr>
          <a:xfrm>
            <a:off x="771591" y="559758"/>
            <a:ext cx="2821021" cy="573932"/>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rPr>
              <a:t>Bài</a:t>
            </a:r>
            <a:r>
              <a:rPr lang="en-US" sz="2000" b="1" dirty="0" smtClean="0">
                <a:solidFill>
                  <a:schemeClr val="bg1"/>
                </a:solidFill>
              </a:rPr>
              <a:t> 5.23 (SGK - tr89) </a:t>
            </a:r>
            <a:endParaRPr lang="en-US" sz="2000" b="1" dirty="0">
              <a:solidFill>
                <a:schemeClr val="bg1"/>
              </a:solidFill>
            </a:endParaRPr>
          </a:p>
        </p:txBody>
      </p:sp>
      <p:grpSp>
        <p:nvGrpSpPr>
          <p:cNvPr id="5" name="Group 4"/>
          <p:cNvGrpSpPr/>
          <p:nvPr/>
        </p:nvGrpSpPr>
        <p:grpSpPr>
          <a:xfrm>
            <a:off x="771591" y="1235792"/>
            <a:ext cx="7613652" cy="3323987"/>
            <a:chOff x="771591" y="1235792"/>
            <a:chExt cx="7613652" cy="3323987"/>
          </a:xfrm>
        </p:grpSpPr>
        <p:sp>
          <p:nvSpPr>
            <p:cNvPr id="3" name="Rectangle 2"/>
            <p:cNvSpPr/>
            <p:nvPr/>
          </p:nvSpPr>
          <p:spPr>
            <a:xfrm>
              <a:off x="771591" y="1235792"/>
              <a:ext cx="7613652" cy="3323987"/>
            </a:xfrm>
            <a:prstGeom prst="rect">
              <a:avLst/>
            </a:prstGeom>
          </p:spPr>
          <p:txBody>
            <a:bodyPr wrap="square">
              <a:spAutoFit/>
            </a:bodyPr>
            <a:lstStyle/>
            <a:p>
              <a:pPr algn="just">
                <a:lnSpc>
                  <a:spcPct val="150000"/>
                </a:lnSpc>
              </a:pPr>
              <a:r>
                <a:rPr lang="vi-VN" sz="2000" dirty="0"/>
                <a:t>Điểm Toán và điểm Tiếng Anh của 11 học sinh lớp 10 được cho trong bảng sau</a:t>
              </a:r>
              <a:r>
                <a:rPr lang="vi-VN" sz="2000" dirty="0" smtClean="0"/>
                <a:t>:</a:t>
              </a:r>
              <a:endParaRPr lang="en-US" sz="2000" dirty="0"/>
            </a:p>
            <a:p>
              <a:pPr algn="just">
                <a:lnSpc>
                  <a:spcPct val="150000"/>
                </a:lnSpc>
              </a:pPr>
              <a:endParaRPr lang="en-US" sz="2000" dirty="0" smtClean="0"/>
            </a:p>
            <a:p>
              <a:pPr algn="just">
                <a:lnSpc>
                  <a:spcPct val="150000"/>
                </a:lnSpc>
              </a:pPr>
              <a:endParaRPr lang="vi-VN" sz="2000" dirty="0"/>
            </a:p>
            <a:p>
              <a:pPr algn="just">
                <a:lnSpc>
                  <a:spcPct val="150000"/>
                </a:lnSpc>
              </a:pPr>
              <a:r>
                <a:rPr lang="vi-VN" sz="2000" dirty="0"/>
                <a:t>Hãy so sánh mức độ học đều của học sinh trong môn Tiếng Anh và môn Toán thông qua các số đặc trưng: khoảng biến thiên, khoảng tứ phân vị, độ lệch chuẩn.</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254" y="2211956"/>
              <a:ext cx="6212326" cy="95684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8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p:tgtEl>
                                          <p:spTgt spid="39"/>
                                        </p:tgtEl>
                                        <p:attrNameLst>
                                          <p:attrName>ppt_y</p:attrName>
                                        </p:attrNameLst>
                                      </p:cBhvr>
                                      <p:tavLst>
                                        <p:tav tm="0">
                                          <p:val>
                                            <p:strVal val="#ppt_y-#ppt_h*1.125000"/>
                                          </p:val>
                                        </p:tav>
                                        <p:tav tm="100000">
                                          <p:val>
                                            <p:strVal val="#ppt_y"/>
                                          </p:val>
                                        </p:tav>
                                      </p:tavLst>
                                    </p:anim>
                                    <p:animEffect transition="in" filter="wipe(down)">
                                      <p:cBhvr>
                                        <p:cTn id="8" dur="500"/>
                                        <p:tgtEl>
                                          <p:spTgt spid="39"/>
                                        </p:tgtEl>
                                      </p:cBhvr>
                                    </p:animEffect>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ppt_w+.3"/>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26" name="TextBox 25"/>
          <p:cNvSpPr txBox="1"/>
          <p:nvPr/>
        </p:nvSpPr>
        <p:spPr>
          <a:xfrm>
            <a:off x="3868057" y="424790"/>
            <a:ext cx="1274323" cy="408562"/>
          </a:xfrm>
          <a:prstGeom prst="rect">
            <a:avLst/>
          </a:prstGeom>
          <a:noFill/>
        </p:spPr>
        <p:txBody>
          <a:bodyPr wrap="square" rtlCol="0">
            <a:spAutoFit/>
          </a:bodyPr>
          <a:lstStyle/>
          <a:p>
            <a:pPr algn="ctr"/>
            <a:r>
              <a:rPr lang="en-US" sz="2000" b="1" u="sng" dirty="0" err="1" smtClean="0">
                <a:solidFill>
                  <a:srgbClr val="C00000"/>
                </a:solidFill>
              </a:rPr>
              <a:t>Giải</a:t>
            </a:r>
            <a:endParaRPr lang="en-US" sz="2000" b="1" u="sng" dirty="0">
              <a:solidFill>
                <a:srgbClr val="C00000"/>
              </a:solidFill>
            </a:endParaRPr>
          </a:p>
        </p:txBody>
      </p:sp>
      <p:sp>
        <p:nvSpPr>
          <p:cNvPr id="3" name="Rectangle 2"/>
          <p:cNvSpPr/>
          <p:nvPr/>
        </p:nvSpPr>
        <p:spPr>
          <a:xfrm>
            <a:off x="1041729" y="1941874"/>
            <a:ext cx="7354111" cy="2459071"/>
          </a:xfrm>
          <a:prstGeom prst="rect">
            <a:avLst/>
          </a:prstGeom>
        </p:spPr>
        <p:txBody>
          <a:bodyPr wrap="square">
            <a:spAutoFit/>
          </a:bodyPr>
          <a:lstStyle/>
          <a:p>
            <a:pPr algn="just">
              <a:lnSpc>
                <a:spcPct val="200000"/>
              </a:lnSpc>
            </a:pPr>
            <a:r>
              <a:rPr lang="en-US" sz="2000" dirty="0" err="1"/>
              <a:t>Đối</a:t>
            </a:r>
            <a:r>
              <a:rPr lang="en-US" sz="2000" dirty="0"/>
              <a:t> </a:t>
            </a:r>
            <a:r>
              <a:rPr lang="en-US" sz="2000" dirty="0" err="1"/>
              <a:t>với</a:t>
            </a:r>
            <a:r>
              <a:rPr lang="en-US" sz="2000" dirty="0"/>
              <a:t> </a:t>
            </a:r>
            <a:r>
              <a:rPr lang="en-US" sz="2000" dirty="0" err="1"/>
              <a:t>dãy</a:t>
            </a:r>
            <a:r>
              <a:rPr lang="en-US" sz="2000" dirty="0"/>
              <a:t> </a:t>
            </a:r>
            <a:r>
              <a:rPr lang="en-US" sz="2000" dirty="0" err="1"/>
              <a:t>điểm</a:t>
            </a:r>
            <a:r>
              <a:rPr lang="en-US" sz="2000" dirty="0"/>
              <a:t> </a:t>
            </a:r>
            <a:r>
              <a:rPr lang="en-US" sz="2000" dirty="0" err="1"/>
              <a:t>Toán</a:t>
            </a:r>
            <a:r>
              <a:rPr lang="en-US" sz="2000" dirty="0"/>
              <a:t>:</a:t>
            </a:r>
          </a:p>
          <a:p>
            <a:pPr algn="just">
              <a:lnSpc>
                <a:spcPct val="200000"/>
              </a:lnSpc>
            </a:pPr>
            <a:r>
              <a:rPr lang="en-US" sz="2000" dirty="0" err="1"/>
              <a:t>Giá</a:t>
            </a:r>
            <a:r>
              <a:rPr lang="en-US" sz="2000" dirty="0"/>
              <a:t> </a:t>
            </a:r>
            <a:r>
              <a:rPr lang="en-US" sz="2000" dirty="0" err="1"/>
              <a:t>trị</a:t>
            </a:r>
            <a:r>
              <a:rPr lang="en-US" sz="2000" dirty="0"/>
              <a:t> </a:t>
            </a:r>
            <a:r>
              <a:rPr lang="en-US" sz="2000" dirty="0" err="1"/>
              <a:t>nhỏ</a:t>
            </a:r>
            <a:r>
              <a:rPr lang="en-US" sz="2000" dirty="0"/>
              <a:t> </a:t>
            </a:r>
            <a:r>
              <a:rPr lang="en-US" sz="2000" dirty="0" err="1"/>
              <a:t>nhất</a:t>
            </a:r>
            <a:r>
              <a:rPr lang="en-US" sz="2000" dirty="0"/>
              <a:t>: 5; </a:t>
            </a:r>
            <a:r>
              <a:rPr lang="en-US" sz="2000" dirty="0" err="1"/>
              <a:t>Giá</a:t>
            </a:r>
            <a:r>
              <a:rPr lang="en-US" sz="2000" dirty="0"/>
              <a:t> </a:t>
            </a:r>
            <a:r>
              <a:rPr lang="en-US" sz="2000" dirty="0" err="1"/>
              <a:t>trị</a:t>
            </a:r>
            <a:r>
              <a:rPr lang="en-US" sz="2000" dirty="0"/>
              <a:t> </a:t>
            </a:r>
            <a:r>
              <a:rPr lang="en-US" sz="2000" dirty="0" err="1"/>
              <a:t>lớn</a:t>
            </a:r>
            <a:r>
              <a:rPr lang="en-US" sz="2000" dirty="0"/>
              <a:t> </a:t>
            </a:r>
            <a:r>
              <a:rPr lang="en-US" sz="2000" dirty="0" err="1"/>
              <a:t>nhất</a:t>
            </a:r>
            <a:r>
              <a:rPr lang="en-US" sz="2000" dirty="0"/>
              <a:t>: 91; </a:t>
            </a:r>
            <a:r>
              <a:rPr lang="en-US" sz="2000" dirty="0" err="1"/>
              <a:t>Khoảng</a:t>
            </a:r>
            <a:r>
              <a:rPr lang="en-US" sz="2000" dirty="0"/>
              <a:t> </a:t>
            </a:r>
            <a:r>
              <a:rPr lang="en-US" sz="2000" dirty="0" err="1"/>
              <a:t>biến</a:t>
            </a:r>
            <a:r>
              <a:rPr lang="en-US" sz="2000" dirty="0"/>
              <a:t> </a:t>
            </a:r>
            <a:r>
              <a:rPr lang="en-US" sz="2000" dirty="0" err="1"/>
              <a:t>thiên</a:t>
            </a:r>
            <a:r>
              <a:rPr lang="en-US" sz="2000" dirty="0"/>
              <a:t>: 86. </a:t>
            </a:r>
          </a:p>
          <a:p>
            <a:pPr algn="just">
              <a:lnSpc>
                <a:spcPct val="200000"/>
              </a:lnSpc>
            </a:pPr>
            <a:r>
              <a:rPr lang="en-US" sz="2000" dirty="0" smtClean="0"/>
              <a:t>Q</a:t>
            </a:r>
            <a:r>
              <a:rPr lang="en-US" sz="2000" baseline="-25000" dirty="0" smtClean="0"/>
              <a:t>1</a:t>
            </a:r>
            <a:r>
              <a:rPr lang="en-US" sz="2000" dirty="0" smtClean="0"/>
              <a:t> </a:t>
            </a:r>
            <a:r>
              <a:rPr lang="en-US" sz="2000" dirty="0"/>
              <a:t>= 37, </a:t>
            </a:r>
            <a:r>
              <a:rPr lang="en-US" sz="2000" dirty="0" smtClean="0"/>
              <a:t>Q</a:t>
            </a:r>
            <a:r>
              <a:rPr lang="en-US" sz="2000" baseline="-25000" dirty="0" smtClean="0"/>
              <a:t>3</a:t>
            </a:r>
            <a:r>
              <a:rPr lang="en-US" sz="2000" dirty="0" smtClean="0"/>
              <a:t> </a:t>
            </a:r>
            <a:r>
              <a:rPr lang="en-US" sz="2000" dirty="0"/>
              <a:t>= 78 do </a:t>
            </a:r>
            <a:r>
              <a:rPr lang="en-US" sz="2000" dirty="0" err="1"/>
              <a:t>đó</a:t>
            </a:r>
            <a:r>
              <a:rPr lang="en-US" sz="2000" dirty="0"/>
              <a:t> </a:t>
            </a:r>
            <a:r>
              <a:rPr lang="en-US" sz="2000" dirty="0" err="1"/>
              <a:t>khoảng</a:t>
            </a:r>
            <a:r>
              <a:rPr lang="en-US" sz="2000" dirty="0"/>
              <a:t> </a:t>
            </a:r>
            <a:r>
              <a:rPr lang="en-US" sz="2000" dirty="0" err="1"/>
              <a:t>tứ</a:t>
            </a:r>
            <a:r>
              <a:rPr lang="en-US" sz="2000" dirty="0"/>
              <a:t> </a:t>
            </a:r>
            <a:r>
              <a:rPr lang="en-US" sz="2000" dirty="0" err="1"/>
              <a:t>phân</a:t>
            </a:r>
            <a:r>
              <a:rPr lang="en-US" sz="2000" dirty="0"/>
              <a:t> </a:t>
            </a:r>
            <a:r>
              <a:rPr lang="en-US" sz="2000" dirty="0" err="1"/>
              <a:t>vị</a:t>
            </a:r>
            <a:r>
              <a:rPr lang="en-US" sz="2000" dirty="0"/>
              <a:t> </a:t>
            </a:r>
            <a:r>
              <a:rPr lang="en-US" sz="2000" dirty="0" err="1"/>
              <a:t>là</a:t>
            </a:r>
            <a:r>
              <a:rPr lang="en-US" sz="2000" dirty="0"/>
              <a:t> </a:t>
            </a:r>
            <a:r>
              <a:rPr lang="en-US" sz="2000" dirty="0" smtClean="0"/>
              <a:t>∆</a:t>
            </a:r>
            <a:r>
              <a:rPr lang="en-US" sz="2000" baseline="-25000" dirty="0" smtClean="0"/>
              <a:t>Q </a:t>
            </a:r>
            <a:r>
              <a:rPr lang="en-US" sz="2000" dirty="0" smtClean="0"/>
              <a:t>= 78 - 37 = 41</a:t>
            </a:r>
            <a:r>
              <a:rPr lang="en-US" sz="2000" dirty="0"/>
              <a:t>.</a:t>
            </a:r>
          </a:p>
          <a:p>
            <a:pPr algn="just">
              <a:lnSpc>
                <a:spcPct val="200000"/>
              </a:lnSpc>
            </a:pPr>
            <a:r>
              <a:rPr lang="en-US" sz="2000" dirty="0" err="1"/>
              <a:t>Độ</a:t>
            </a:r>
            <a:r>
              <a:rPr lang="en-US" sz="2000" dirty="0"/>
              <a:t> </a:t>
            </a:r>
            <a:r>
              <a:rPr lang="en-US" sz="2000" dirty="0" err="1"/>
              <a:t>lệch</a:t>
            </a:r>
            <a:r>
              <a:rPr lang="en-US" sz="2000" dirty="0"/>
              <a:t> </a:t>
            </a:r>
            <a:r>
              <a:rPr lang="en-US" sz="2000" dirty="0" err="1"/>
              <a:t>chuẩn</a:t>
            </a:r>
            <a:r>
              <a:rPr lang="en-US" sz="2000" dirty="0"/>
              <a:t> </a:t>
            </a:r>
            <a:r>
              <a:rPr lang="en-US" sz="2000" dirty="0" smtClean="0"/>
              <a:t>s ≈ 23,81</a:t>
            </a:r>
            <a:r>
              <a:rPr lang="en-US" sz="2000" dirty="0"/>
              <a:t>. </a:t>
            </a: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960" y="1000400"/>
            <a:ext cx="6364515" cy="98028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98751">
            <a:off x="676590" y="594793"/>
            <a:ext cx="582326" cy="64416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2084" y="4131006"/>
            <a:ext cx="1603837" cy="65223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5921" y="3518982"/>
            <a:ext cx="560068" cy="1264263"/>
          </a:xfrm>
          <a:prstGeom prst="rect">
            <a:avLst/>
          </a:prstGeom>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strVal val="#ppt_x"/>
                                          </p:val>
                                        </p:tav>
                                        <p:tav tm="100000">
                                          <p:val>
                                            <p:strVal val="#ppt_x"/>
                                          </p:val>
                                        </p:tav>
                                      </p:tavLst>
                                    </p:anim>
                                    <p:anim calcmode="lin" valueType="num">
                                      <p:cBhvr>
                                        <p:cTn id="21" dur="500" fill="hold"/>
                                        <p:tgtEl>
                                          <p:spTgt spid="2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26" name="TextBox 25"/>
          <p:cNvSpPr txBox="1"/>
          <p:nvPr/>
        </p:nvSpPr>
        <p:spPr>
          <a:xfrm>
            <a:off x="3868057" y="424790"/>
            <a:ext cx="1274323" cy="408562"/>
          </a:xfrm>
          <a:prstGeom prst="rect">
            <a:avLst/>
          </a:prstGeom>
          <a:noFill/>
        </p:spPr>
        <p:txBody>
          <a:bodyPr wrap="square" rtlCol="0">
            <a:spAutoFit/>
          </a:bodyPr>
          <a:lstStyle/>
          <a:p>
            <a:pPr algn="ctr"/>
            <a:r>
              <a:rPr lang="en-US" sz="2000" b="1" u="sng" dirty="0" err="1" smtClean="0">
                <a:solidFill>
                  <a:srgbClr val="C00000"/>
                </a:solidFill>
              </a:rPr>
              <a:t>Giải</a:t>
            </a:r>
            <a:endParaRPr lang="en-US" sz="2000" b="1" u="sng" dirty="0">
              <a:solidFill>
                <a:srgbClr val="C00000"/>
              </a:solidFill>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960" y="1000400"/>
            <a:ext cx="6364515" cy="98028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98751">
            <a:off x="676590" y="594793"/>
            <a:ext cx="582326" cy="644166"/>
          </a:xfrm>
          <a:prstGeom prst="rect">
            <a:avLst/>
          </a:prstGeom>
        </p:spPr>
      </p:pic>
      <p:sp>
        <p:nvSpPr>
          <p:cNvPr id="2" name="Rectangle 1"/>
          <p:cNvSpPr/>
          <p:nvPr/>
        </p:nvSpPr>
        <p:spPr>
          <a:xfrm>
            <a:off x="817123" y="2058503"/>
            <a:ext cx="7958388" cy="2585323"/>
          </a:xfrm>
          <a:prstGeom prst="rect">
            <a:avLst/>
          </a:prstGeom>
        </p:spPr>
        <p:txBody>
          <a:bodyPr wrap="square">
            <a:spAutoFit/>
          </a:bodyPr>
          <a:lstStyle/>
          <a:p>
            <a:pPr algn="just">
              <a:lnSpc>
                <a:spcPct val="150000"/>
              </a:lnSpc>
            </a:pPr>
            <a:r>
              <a:rPr lang="vi-VN" sz="1800" dirty="0"/>
              <a:t>Đối với dãy điểm tiếng Anh :</a:t>
            </a:r>
          </a:p>
          <a:p>
            <a:pPr algn="just">
              <a:lnSpc>
                <a:spcPct val="150000"/>
              </a:lnSpc>
            </a:pPr>
            <a:r>
              <a:rPr lang="vi-VN" sz="1800" dirty="0"/>
              <a:t>Giá trị nhỏ nhất: 37; Giá trị lớn nhất: 73; Khoảng biến thiên: 36. </a:t>
            </a:r>
          </a:p>
          <a:p>
            <a:pPr algn="just">
              <a:lnSpc>
                <a:spcPct val="150000"/>
              </a:lnSpc>
            </a:pPr>
            <a:r>
              <a:rPr lang="vi-VN" sz="1800" dirty="0" smtClean="0"/>
              <a:t>Q</a:t>
            </a:r>
            <a:r>
              <a:rPr lang="en-US" sz="1800" baseline="-25000" dirty="0" smtClean="0"/>
              <a:t>1</a:t>
            </a:r>
            <a:r>
              <a:rPr lang="vi-VN" sz="1800" dirty="0" smtClean="0"/>
              <a:t> </a:t>
            </a:r>
            <a:r>
              <a:rPr lang="vi-VN" sz="1800" dirty="0"/>
              <a:t>= 49, </a:t>
            </a:r>
            <a:r>
              <a:rPr lang="vi-VN" sz="1800" dirty="0" smtClean="0"/>
              <a:t>Q</a:t>
            </a:r>
            <a:r>
              <a:rPr lang="en-US" sz="1800" baseline="-25000" dirty="0"/>
              <a:t>3</a:t>
            </a:r>
            <a:r>
              <a:rPr lang="vi-VN" sz="1800" dirty="0" smtClean="0"/>
              <a:t> </a:t>
            </a:r>
            <a:r>
              <a:rPr lang="vi-VN" sz="1800" dirty="0"/>
              <a:t>= 65 do đó khoảng tứ phân vị là </a:t>
            </a:r>
            <a:r>
              <a:rPr lang="vi-VN" sz="1800" dirty="0" smtClean="0"/>
              <a:t>∆</a:t>
            </a:r>
            <a:r>
              <a:rPr lang="en-US" sz="1800" baseline="-25000" dirty="0" smtClean="0"/>
              <a:t>Q </a:t>
            </a:r>
            <a:r>
              <a:rPr lang="vi-VN" sz="1800" dirty="0" smtClean="0"/>
              <a:t>=</a:t>
            </a:r>
            <a:r>
              <a:rPr lang="en-US" sz="1800" dirty="0" smtClean="0"/>
              <a:t> </a:t>
            </a:r>
            <a:r>
              <a:rPr lang="vi-VN" sz="1800" dirty="0" smtClean="0"/>
              <a:t>65</a:t>
            </a:r>
            <a:r>
              <a:rPr lang="en-US" sz="1800" dirty="0" smtClean="0"/>
              <a:t> </a:t>
            </a:r>
            <a:r>
              <a:rPr lang="vi-VN" sz="1800" dirty="0" smtClean="0"/>
              <a:t>-</a:t>
            </a:r>
            <a:r>
              <a:rPr lang="en-US" sz="1800" dirty="0" smtClean="0"/>
              <a:t> </a:t>
            </a:r>
            <a:r>
              <a:rPr lang="vi-VN" sz="1800" dirty="0" smtClean="0"/>
              <a:t>49</a:t>
            </a:r>
            <a:r>
              <a:rPr lang="en-US" sz="1800" dirty="0" smtClean="0"/>
              <a:t> </a:t>
            </a:r>
            <a:r>
              <a:rPr lang="vi-VN" sz="1800" dirty="0" smtClean="0"/>
              <a:t>=</a:t>
            </a:r>
            <a:r>
              <a:rPr lang="en-US" sz="1800" dirty="0" smtClean="0"/>
              <a:t> </a:t>
            </a:r>
            <a:r>
              <a:rPr lang="vi-VN" sz="1800" dirty="0" smtClean="0"/>
              <a:t>16</a:t>
            </a:r>
            <a:r>
              <a:rPr lang="vi-VN" sz="1800" dirty="0"/>
              <a:t>.</a:t>
            </a:r>
          </a:p>
          <a:p>
            <a:pPr algn="just">
              <a:lnSpc>
                <a:spcPct val="150000"/>
              </a:lnSpc>
            </a:pPr>
            <a:r>
              <a:rPr lang="vi-VN" sz="1800" dirty="0"/>
              <a:t>Độ lệch chuẩn </a:t>
            </a:r>
            <a:r>
              <a:rPr lang="vi-VN" sz="1800" dirty="0" smtClean="0"/>
              <a:t>s</a:t>
            </a:r>
            <a:r>
              <a:rPr lang="en-US" sz="1800" dirty="0" smtClean="0"/>
              <a:t> </a:t>
            </a:r>
            <a:r>
              <a:rPr lang="vi-VN" sz="1800" dirty="0" smtClean="0"/>
              <a:t>≈</a:t>
            </a:r>
            <a:r>
              <a:rPr lang="en-US" sz="1800" dirty="0" smtClean="0"/>
              <a:t> </a:t>
            </a:r>
            <a:r>
              <a:rPr lang="vi-VN" sz="1800" dirty="0" smtClean="0"/>
              <a:t>11,04</a:t>
            </a:r>
            <a:r>
              <a:rPr lang="vi-VN" sz="1800" dirty="0"/>
              <a:t>.</a:t>
            </a:r>
          </a:p>
          <a:p>
            <a:pPr algn="just">
              <a:lnSpc>
                <a:spcPct val="150000"/>
              </a:lnSpc>
            </a:pPr>
            <a:r>
              <a:rPr lang="vi-VN" sz="1800" dirty="0"/>
              <a:t>Do đó, căn cứ vào khoảng biến thiên, khoảng tứ phân vị hay độ lệch chuẩn thì dãy số liệu về điểm tiếng Anh ít phân tán hơn dãy số liệu về điểm Toán. </a:t>
            </a:r>
          </a:p>
        </p:txBody>
      </p:sp>
    </p:spTree>
    <p:extLst>
      <p:ext uri="{BB962C8B-B14F-4D97-AF65-F5344CB8AC3E}">
        <p14:creationId xmlns:p14="http://schemas.microsoft.com/office/powerpoint/2010/main" val="224954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43" name="Rounded Rectangle 42"/>
          <p:cNvSpPr/>
          <p:nvPr/>
        </p:nvSpPr>
        <p:spPr>
          <a:xfrm>
            <a:off x="747272" y="550030"/>
            <a:ext cx="2453128" cy="549196"/>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smtClean="0">
                <a:solidFill>
                  <a:schemeClr val="bg1"/>
                </a:solidFill>
              </a:rPr>
              <a:t>Bài</a:t>
            </a:r>
            <a:r>
              <a:rPr lang="en-US" sz="1800" b="1" dirty="0" smtClean="0">
                <a:solidFill>
                  <a:schemeClr val="bg1"/>
                </a:solidFill>
              </a:rPr>
              <a:t> 5.24 (SGK - tr90) </a:t>
            </a:r>
            <a:endParaRPr lang="en-US" sz="1800" b="1" dirty="0">
              <a:solidFill>
                <a:schemeClr val="bg1"/>
              </a:solidFill>
            </a:endParaRPr>
          </a:p>
        </p:txBody>
      </p:sp>
      <p:sp>
        <p:nvSpPr>
          <p:cNvPr id="3" name="Rectangle 2"/>
          <p:cNvSpPr/>
          <p:nvPr/>
        </p:nvSpPr>
        <p:spPr>
          <a:xfrm>
            <a:off x="3336588" y="362963"/>
            <a:ext cx="5303332" cy="923330"/>
          </a:xfrm>
          <a:prstGeom prst="rect">
            <a:avLst/>
          </a:prstGeom>
        </p:spPr>
        <p:txBody>
          <a:bodyPr wrap="square">
            <a:spAutoFit/>
          </a:bodyPr>
          <a:lstStyle/>
          <a:p>
            <a:pPr algn="just">
              <a:lnSpc>
                <a:spcPct val="150000"/>
              </a:lnSpc>
            </a:pPr>
            <a:r>
              <a:rPr lang="vi-VN" sz="1800" dirty="0"/>
              <a:t>Bảng sau cho biết dân số của các tỉnh thành phố </a:t>
            </a:r>
            <a:r>
              <a:rPr lang="vi-VN" sz="1800" dirty="0" smtClean="0"/>
              <a:t>Đ</a:t>
            </a:r>
            <a:r>
              <a:rPr lang="en-US" sz="1800" dirty="0" smtClean="0"/>
              <a:t>ồ</a:t>
            </a:r>
            <a:r>
              <a:rPr lang="vi-VN" sz="1800" dirty="0" smtClean="0"/>
              <a:t>ng </a:t>
            </a:r>
            <a:r>
              <a:rPr lang="vi-VN" sz="1800" dirty="0"/>
              <a:t>bằng Bắc Bộ năm 2018 (đơn vị </a:t>
            </a:r>
            <a:r>
              <a:rPr lang="vi-VN" sz="1800" dirty="0" smtClean="0"/>
              <a:t>tri</a:t>
            </a:r>
            <a:r>
              <a:rPr lang="en-US" sz="1800" dirty="0"/>
              <a:t>ệ</a:t>
            </a:r>
            <a:r>
              <a:rPr lang="vi-VN" sz="1800" dirty="0" smtClean="0"/>
              <a:t>u </a:t>
            </a:r>
            <a:r>
              <a:rPr lang="vi-VN" sz="1800" dirty="0"/>
              <a:t>người).</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380" y="1342980"/>
            <a:ext cx="5320288" cy="1648271"/>
          </a:xfrm>
          <a:prstGeom prst="rect">
            <a:avLst/>
          </a:prstGeom>
        </p:spPr>
      </p:pic>
      <p:sp>
        <p:nvSpPr>
          <p:cNvPr id="5" name="Rectangle 4"/>
          <p:cNvSpPr/>
          <p:nvPr/>
        </p:nvSpPr>
        <p:spPr>
          <a:xfrm>
            <a:off x="894944" y="2926712"/>
            <a:ext cx="7676882" cy="1754326"/>
          </a:xfrm>
          <a:prstGeom prst="rect">
            <a:avLst/>
          </a:prstGeom>
        </p:spPr>
        <p:txBody>
          <a:bodyPr wrap="square">
            <a:spAutoFit/>
          </a:bodyPr>
          <a:lstStyle/>
          <a:p>
            <a:pPr algn="just">
              <a:lnSpc>
                <a:spcPct val="150000"/>
              </a:lnSpc>
            </a:pPr>
            <a:r>
              <a:rPr lang="en-US" sz="1800" dirty="0" smtClean="0"/>
              <a:t>a) </a:t>
            </a:r>
            <a:r>
              <a:rPr lang="en-US" sz="1800" dirty="0" err="1"/>
              <a:t>Tìm</a:t>
            </a:r>
            <a:r>
              <a:rPr lang="en-US" sz="1800" dirty="0"/>
              <a:t> </a:t>
            </a:r>
            <a:r>
              <a:rPr lang="en-US" sz="1800" dirty="0" err="1"/>
              <a:t>số</a:t>
            </a:r>
            <a:r>
              <a:rPr lang="en-US" sz="1800" dirty="0"/>
              <a:t> </a:t>
            </a:r>
            <a:r>
              <a:rPr lang="en-US" sz="1800" dirty="0" err="1"/>
              <a:t>trung</a:t>
            </a:r>
            <a:r>
              <a:rPr lang="en-US" sz="1800" dirty="0"/>
              <a:t> </a:t>
            </a:r>
            <a:r>
              <a:rPr lang="en-US" sz="1800" dirty="0" err="1"/>
              <a:t>bình</a:t>
            </a:r>
            <a:r>
              <a:rPr lang="en-US" sz="1800" dirty="0"/>
              <a:t> </a:t>
            </a:r>
            <a:r>
              <a:rPr lang="en-US" sz="1800" dirty="0" err="1"/>
              <a:t>và</a:t>
            </a:r>
            <a:r>
              <a:rPr lang="en-US" sz="1800" dirty="0"/>
              <a:t> </a:t>
            </a:r>
            <a:r>
              <a:rPr lang="en-US" sz="1800" dirty="0" err="1"/>
              <a:t>trung</a:t>
            </a:r>
            <a:r>
              <a:rPr lang="en-US" sz="1800" dirty="0"/>
              <a:t> </a:t>
            </a:r>
            <a:r>
              <a:rPr lang="en-US" sz="1800" dirty="0" err="1"/>
              <a:t>vị</a:t>
            </a:r>
            <a:r>
              <a:rPr lang="en-US" sz="1800" dirty="0"/>
              <a:t> </a:t>
            </a:r>
            <a:r>
              <a:rPr lang="en-US" sz="1800" dirty="0" err="1"/>
              <a:t>của</a:t>
            </a:r>
            <a:r>
              <a:rPr lang="en-US" sz="1800" dirty="0"/>
              <a:t> </a:t>
            </a:r>
            <a:r>
              <a:rPr lang="en-US" sz="1800" dirty="0" err="1"/>
              <a:t>mẫu</a:t>
            </a:r>
            <a:r>
              <a:rPr lang="en-US" sz="1800" dirty="0"/>
              <a:t> </a:t>
            </a:r>
            <a:r>
              <a:rPr lang="en-US" sz="1800" dirty="0" err="1"/>
              <a:t>số</a:t>
            </a:r>
            <a:r>
              <a:rPr lang="en-US" sz="1800" dirty="0"/>
              <a:t> </a:t>
            </a:r>
            <a:r>
              <a:rPr lang="en-US" sz="1800" dirty="0" err="1"/>
              <a:t>liệu</a:t>
            </a:r>
            <a:r>
              <a:rPr lang="en-US" sz="1800" dirty="0"/>
              <a:t> </a:t>
            </a:r>
            <a:r>
              <a:rPr lang="en-US" sz="1800" dirty="0" err="1"/>
              <a:t>trên</a:t>
            </a:r>
            <a:r>
              <a:rPr lang="en-US" sz="1800" dirty="0" smtClean="0"/>
              <a:t>.</a:t>
            </a:r>
            <a:endParaRPr lang="en-US" sz="1800" dirty="0"/>
          </a:p>
          <a:p>
            <a:pPr algn="just">
              <a:lnSpc>
                <a:spcPct val="150000"/>
              </a:lnSpc>
            </a:pPr>
            <a:r>
              <a:rPr lang="en-US" sz="1800" dirty="0" smtClean="0"/>
              <a:t>b) </a:t>
            </a:r>
            <a:r>
              <a:rPr lang="en-US" sz="1800" dirty="0" err="1"/>
              <a:t>Giải</a:t>
            </a:r>
            <a:r>
              <a:rPr lang="en-US" sz="1800" dirty="0"/>
              <a:t> </a:t>
            </a:r>
            <a:r>
              <a:rPr lang="en-US" sz="1800" dirty="0" err="1"/>
              <a:t>thích</a:t>
            </a:r>
            <a:r>
              <a:rPr lang="en-US" sz="1800" dirty="0"/>
              <a:t> </a:t>
            </a:r>
            <a:r>
              <a:rPr lang="en-US" sz="1800" dirty="0" err="1"/>
              <a:t>tại</a:t>
            </a:r>
            <a:r>
              <a:rPr lang="en-US" sz="1800" dirty="0"/>
              <a:t> </a:t>
            </a:r>
            <a:r>
              <a:rPr lang="en-US" sz="1800" dirty="0" err="1"/>
              <a:t>sao</a:t>
            </a:r>
            <a:r>
              <a:rPr lang="en-US" sz="1800" dirty="0"/>
              <a:t> </a:t>
            </a:r>
            <a:r>
              <a:rPr lang="en-US" sz="1800" dirty="0" err="1"/>
              <a:t>số</a:t>
            </a:r>
            <a:r>
              <a:rPr lang="en-US" sz="1800" dirty="0"/>
              <a:t> </a:t>
            </a:r>
            <a:r>
              <a:rPr lang="en-US" sz="1800" dirty="0" err="1"/>
              <a:t>trung</a:t>
            </a:r>
            <a:r>
              <a:rPr lang="en-US" sz="1800" dirty="0"/>
              <a:t> </a:t>
            </a:r>
            <a:r>
              <a:rPr lang="en-US" sz="1800" dirty="0" err="1"/>
              <a:t>bình</a:t>
            </a:r>
            <a:r>
              <a:rPr lang="en-US" sz="1800" dirty="0"/>
              <a:t> </a:t>
            </a:r>
            <a:r>
              <a:rPr lang="en-US" sz="1800" dirty="0" err="1"/>
              <a:t>và</a:t>
            </a:r>
            <a:r>
              <a:rPr lang="en-US" sz="1800" dirty="0"/>
              <a:t> </a:t>
            </a:r>
            <a:r>
              <a:rPr lang="en-US" sz="1800" dirty="0" err="1"/>
              <a:t>trung</a:t>
            </a:r>
            <a:r>
              <a:rPr lang="en-US" sz="1800" dirty="0"/>
              <a:t> </a:t>
            </a:r>
            <a:r>
              <a:rPr lang="en-US" sz="1800" dirty="0" err="1"/>
              <a:t>vị</a:t>
            </a:r>
            <a:r>
              <a:rPr lang="en-US" sz="1800" dirty="0"/>
              <a:t> </a:t>
            </a:r>
            <a:r>
              <a:rPr lang="en-US" sz="1800" dirty="0" err="1"/>
              <a:t>lại</a:t>
            </a:r>
            <a:r>
              <a:rPr lang="en-US" sz="1800" dirty="0"/>
              <a:t> </a:t>
            </a:r>
            <a:r>
              <a:rPr lang="en-US" sz="1800" dirty="0" err="1"/>
              <a:t>có</a:t>
            </a:r>
            <a:r>
              <a:rPr lang="en-US" sz="1800" dirty="0"/>
              <a:t> </a:t>
            </a:r>
            <a:r>
              <a:rPr lang="en-US" sz="1800" dirty="0" err="1"/>
              <a:t>sự</a:t>
            </a:r>
            <a:r>
              <a:rPr lang="en-US" sz="1800" dirty="0"/>
              <a:t> </a:t>
            </a:r>
            <a:r>
              <a:rPr lang="en-US" sz="1800" dirty="0" err="1"/>
              <a:t>sai</a:t>
            </a:r>
            <a:r>
              <a:rPr lang="en-US" sz="1800" dirty="0"/>
              <a:t> </a:t>
            </a:r>
            <a:r>
              <a:rPr lang="en-US" sz="1800" dirty="0" err="1"/>
              <a:t>khác</a:t>
            </a:r>
            <a:r>
              <a:rPr lang="en-US" sz="1800" dirty="0"/>
              <a:t> </a:t>
            </a:r>
            <a:r>
              <a:rPr lang="en-US" sz="1800" dirty="0" err="1"/>
              <a:t>nhiều</a:t>
            </a:r>
            <a:r>
              <a:rPr lang="en-US" sz="1800" dirty="0" smtClean="0"/>
              <a:t>.</a:t>
            </a:r>
            <a:endParaRPr lang="en-US" sz="1800" dirty="0"/>
          </a:p>
          <a:p>
            <a:pPr algn="just">
              <a:lnSpc>
                <a:spcPct val="150000"/>
              </a:lnSpc>
            </a:pPr>
            <a:r>
              <a:rPr lang="en-US" sz="1800" dirty="0" smtClean="0"/>
              <a:t>c) </a:t>
            </a:r>
            <a:r>
              <a:rPr lang="en-US" sz="1800" dirty="0" err="1" smtClean="0"/>
              <a:t>Nên</a:t>
            </a:r>
            <a:r>
              <a:rPr lang="en-US" sz="1800" dirty="0" smtClean="0"/>
              <a:t> </a:t>
            </a:r>
            <a:r>
              <a:rPr lang="en-US" sz="1800" dirty="0" err="1"/>
              <a:t>sử</a:t>
            </a:r>
            <a:r>
              <a:rPr lang="en-US" sz="1800" dirty="0"/>
              <a:t> </a:t>
            </a:r>
            <a:r>
              <a:rPr lang="en-US" sz="1800" dirty="0" err="1"/>
              <a:t>dụng</a:t>
            </a:r>
            <a:r>
              <a:rPr lang="en-US" sz="1800" dirty="0"/>
              <a:t> </a:t>
            </a:r>
            <a:r>
              <a:rPr lang="en-US" sz="1800" dirty="0" err="1"/>
              <a:t>số</a:t>
            </a:r>
            <a:r>
              <a:rPr lang="en-US" sz="1800" dirty="0"/>
              <a:t> </a:t>
            </a:r>
            <a:r>
              <a:rPr lang="en-US" sz="1800" dirty="0" err="1"/>
              <a:t>trung</a:t>
            </a:r>
            <a:r>
              <a:rPr lang="en-US" sz="1800" dirty="0"/>
              <a:t> </a:t>
            </a:r>
            <a:r>
              <a:rPr lang="en-US" sz="1800" dirty="0" err="1"/>
              <a:t>bình</a:t>
            </a:r>
            <a:r>
              <a:rPr lang="en-US" sz="1800" dirty="0"/>
              <a:t> hay </a:t>
            </a:r>
            <a:r>
              <a:rPr lang="en-US" sz="1800" dirty="0" err="1"/>
              <a:t>số</a:t>
            </a:r>
            <a:r>
              <a:rPr lang="en-US" sz="1800" dirty="0"/>
              <a:t> </a:t>
            </a:r>
            <a:r>
              <a:rPr lang="en-US" sz="1800" dirty="0" err="1"/>
              <a:t>trung</a:t>
            </a:r>
            <a:r>
              <a:rPr lang="en-US" sz="1800" dirty="0"/>
              <a:t> </a:t>
            </a:r>
            <a:r>
              <a:rPr lang="en-US" sz="1800" dirty="0" err="1"/>
              <a:t>vị</a:t>
            </a:r>
            <a:r>
              <a:rPr lang="en-US" sz="1800" dirty="0"/>
              <a:t> </a:t>
            </a:r>
            <a:r>
              <a:rPr lang="en-US" sz="1800" dirty="0" err="1"/>
              <a:t>để</a:t>
            </a:r>
            <a:r>
              <a:rPr lang="en-US" sz="1800" dirty="0"/>
              <a:t> </a:t>
            </a:r>
            <a:r>
              <a:rPr lang="en-US" sz="1800" dirty="0" err="1"/>
              <a:t>đại</a:t>
            </a:r>
            <a:r>
              <a:rPr lang="en-US" sz="1800" dirty="0"/>
              <a:t> </a:t>
            </a:r>
            <a:r>
              <a:rPr lang="en-US" sz="1800" dirty="0" err="1"/>
              <a:t>diện</a:t>
            </a:r>
            <a:r>
              <a:rPr lang="en-US" sz="1800" dirty="0"/>
              <a:t> </a:t>
            </a:r>
            <a:r>
              <a:rPr lang="en-US" sz="1800" dirty="0" err="1"/>
              <a:t>cho</a:t>
            </a:r>
            <a:r>
              <a:rPr lang="en-US" sz="1800" dirty="0"/>
              <a:t> </a:t>
            </a:r>
            <a:r>
              <a:rPr lang="en-US" sz="1800" dirty="0" err="1"/>
              <a:t>dân</a:t>
            </a:r>
            <a:r>
              <a:rPr lang="en-US" sz="1800" dirty="0"/>
              <a:t> </a:t>
            </a:r>
            <a:r>
              <a:rPr lang="en-US" sz="1800" dirty="0" err="1"/>
              <a:t>số</a:t>
            </a:r>
            <a:r>
              <a:rPr lang="en-US" sz="1800" dirty="0"/>
              <a:t>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thuộc</a:t>
            </a:r>
            <a:r>
              <a:rPr lang="en-US" sz="1800" dirty="0"/>
              <a:t> </a:t>
            </a:r>
            <a:r>
              <a:rPr lang="en-US" sz="1800" dirty="0" err="1" smtClean="0"/>
              <a:t>Đồng</a:t>
            </a:r>
            <a:r>
              <a:rPr lang="en-US" sz="1800" dirty="0" smtClean="0"/>
              <a:t> </a:t>
            </a:r>
            <a:r>
              <a:rPr lang="en-US" sz="1800" dirty="0" err="1"/>
              <a:t>bằng</a:t>
            </a:r>
            <a:r>
              <a:rPr lang="en-US" sz="1800" dirty="0"/>
              <a:t> </a:t>
            </a:r>
            <a:r>
              <a:rPr lang="en-US" sz="1800" dirty="0" err="1"/>
              <a:t>Bắc</a:t>
            </a:r>
            <a:r>
              <a:rPr lang="en-US" sz="1800" dirty="0"/>
              <a:t> </a:t>
            </a:r>
            <a:r>
              <a:rPr lang="en-US" sz="1800" dirty="0" err="1"/>
              <a:t>Bộ</a:t>
            </a:r>
            <a:r>
              <a:rPr lang="en-US" sz="1800" dirty="0"/>
              <a:t>?</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p21"/>
          <p:cNvPicPr preferRelativeResize="0"/>
          <p:nvPr/>
        </p:nvPicPr>
        <p:blipFill>
          <a:blip r:embed="rId3">
            <a:alphaModFix/>
          </a:blip>
          <a:stretch>
            <a:fillRect/>
          </a:stretch>
        </p:blipFill>
        <p:spPr>
          <a:xfrm rot="10">
            <a:off x="465762" y="351969"/>
            <a:ext cx="8201590" cy="4424300"/>
          </a:xfrm>
          <a:prstGeom prst="rect">
            <a:avLst/>
          </a:prstGeom>
          <a:noFill/>
          <a:ln>
            <a:noFill/>
          </a:ln>
          <a:effectLst>
            <a:outerShdw blurRad="14288" dist="28575" dir="7680000" algn="bl" rotWithShape="0">
              <a:srgbClr val="000000">
                <a:alpha val="9000"/>
              </a:srgbClr>
            </a:outerShdw>
          </a:effectLst>
        </p:spPr>
      </p:pic>
      <p:grpSp>
        <p:nvGrpSpPr>
          <p:cNvPr id="26" name="Group 25"/>
          <p:cNvGrpSpPr/>
          <p:nvPr/>
        </p:nvGrpSpPr>
        <p:grpSpPr>
          <a:xfrm rot="628997">
            <a:off x="3785876" y="312915"/>
            <a:ext cx="1351840" cy="1090484"/>
            <a:chOff x="614428" y="266801"/>
            <a:chExt cx="1351840" cy="1090484"/>
          </a:xfrm>
        </p:grpSpPr>
        <p:pic>
          <p:nvPicPr>
            <p:cNvPr id="27"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14428" y="266801"/>
              <a:ext cx="1351840" cy="1090484"/>
            </a:xfrm>
            <a:prstGeom prst="rect">
              <a:avLst/>
            </a:prstGeom>
          </p:spPr>
        </p:pic>
        <p:sp>
          <p:nvSpPr>
            <p:cNvPr id="28" name="TextBox 27"/>
            <p:cNvSpPr txBox="1"/>
            <p:nvPr/>
          </p:nvSpPr>
          <p:spPr>
            <a:xfrm rot="20918620">
              <a:off x="653188" y="607763"/>
              <a:ext cx="1274323" cy="408562"/>
            </a:xfrm>
            <a:prstGeom prst="rect">
              <a:avLst/>
            </a:prstGeom>
            <a:noFill/>
          </p:spPr>
          <p:txBody>
            <a:bodyPr wrap="square" rtlCol="0">
              <a:spAutoFit/>
            </a:bodyPr>
            <a:lstStyle/>
            <a:p>
              <a:pPr algn="ctr"/>
              <a:r>
                <a:rPr lang="en-US" sz="2000" b="1" dirty="0" err="1" smtClean="0"/>
                <a:t>Đáp</a:t>
              </a:r>
              <a:r>
                <a:rPr lang="en-US" sz="2000" b="1" dirty="0" smtClean="0"/>
                <a:t> </a:t>
              </a:r>
              <a:r>
                <a:rPr lang="en-US" sz="2000" b="1" dirty="0" err="1" smtClean="0"/>
                <a:t>án</a:t>
              </a:r>
              <a:endParaRPr lang="en-US" sz="2000" b="1" dirty="0"/>
            </a:p>
          </p:txBody>
        </p:sp>
      </p:grpSp>
      <p:sp>
        <p:nvSpPr>
          <p:cNvPr id="3" name="Rectangle 2"/>
          <p:cNvSpPr/>
          <p:nvPr/>
        </p:nvSpPr>
        <p:spPr>
          <a:xfrm>
            <a:off x="1027827" y="1373853"/>
            <a:ext cx="7077459" cy="3074624"/>
          </a:xfrm>
          <a:prstGeom prst="rect">
            <a:avLst/>
          </a:prstGeom>
        </p:spPr>
        <p:txBody>
          <a:bodyPr wrap="square">
            <a:spAutoFit/>
          </a:bodyPr>
          <a:lstStyle/>
          <a:p>
            <a:pPr algn="just">
              <a:lnSpc>
                <a:spcPct val="200000"/>
              </a:lnSpc>
            </a:pPr>
            <a:r>
              <a:rPr lang="vi-VN" sz="2000" dirty="0"/>
              <a:t>a) Số trung bình: 1,96 triệu người; Trung vị: 1,27 triệu người.</a:t>
            </a:r>
          </a:p>
          <a:p>
            <a:pPr algn="just">
              <a:lnSpc>
                <a:spcPct val="200000"/>
              </a:lnSpc>
            </a:pPr>
            <a:r>
              <a:rPr lang="vi-VN" sz="2000" dirty="0"/>
              <a:t>b) Số trung bình và trung vị khác nhau nhiều do số dân của Hà Nội rất lớn, đây được xem là giá trị bất thường. </a:t>
            </a:r>
          </a:p>
          <a:p>
            <a:pPr algn="just">
              <a:lnSpc>
                <a:spcPct val="200000"/>
              </a:lnSpc>
            </a:pPr>
            <a:r>
              <a:rPr lang="vi-VN" sz="2000" dirty="0"/>
              <a:t>c) Nên sử dụng trung vị vì nó đại diện cho dân số các tỉnh của đồng bằng Bắc Bộ chính xác hơn. </a:t>
            </a:r>
          </a:p>
        </p:txBody>
      </p:sp>
      <p:pic>
        <p:nvPicPr>
          <p:cNvPr id="4" name="Picture 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530590" y="3511399"/>
            <a:ext cx="1417806" cy="1417806"/>
          </a:xfrm>
          <a:prstGeom prst="rect">
            <a:avLst/>
          </a:prstGeom>
        </p:spPr>
      </p:pic>
      <p:pic>
        <p:nvPicPr>
          <p:cNvPr id="5" name="Picture 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84718" y="282359"/>
            <a:ext cx="1579529" cy="1579529"/>
          </a:xfrm>
          <a:prstGeom prst="rect">
            <a:avLst/>
          </a:prstGeom>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ppt_y</p:attrName>
                                        </p:attrNameLst>
                                      </p:cBhvr>
                                      <p:tavLst>
                                        <p:tav tm="0">
                                          <p:val>
                                            <p:strVal val="#ppt_y+#ppt_h*1.125000"/>
                                          </p:val>
                                        </p:tav>
                                        <p:tav tm="100000">
                                          <p:val>
                                            <p:strVal val="#ppt_y"/>
                                          </p:val>
                                        </p:tav>
                                      </p:tavLst>
                                    </p:anim>
                                    <p:animEffect transition="in" filter="wipe(up)">
                                      <p:cBhvr>
                                        <p:cTn id="8" dur="500"/>
                                        <p:tgtEl>
                                          <p:spTgt spid="26"/>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60" name="Rounded Rectangle 59"/>
          <p:cNvSpPr/>
          <p:nvPr/>
        </p:nvSpPr>
        <p:spPr>
          <a:xfrm>
            <a:off x="951554" y="588940"/>
            <a:ext cx="2793596" cy="597834"/>
          </a:xfrm>
          <a:prstGeom prst="round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rPr>
              <a:t>Bài</a:t>
            </a:r>
            <a:r>
              <a:rPr lang="en-US" sz="2000" b="1" dirty="0" smtClean="0">
                <a:solidFill>
                  <a:schemeClr val="bg1"/>
                </a:solidFill>
              </a:rPr>
              <a:t> 5.25 (SGK - tr90) </a:t>
            </a:r>
            <a:endParaRPr lang="en-US" sz="2000" b="1" dirty="0">
              <a:solidFill>
                <a:schemeClr val="bg1"/>
              </a:solidFill>
            </a:endParaRPr>
          </a:p>
        </p:txBody>
      </p:sp>
      <p:sp>
        <p:nvSpPr>
          <p:cNvPr id="4" name="Rectangle 3"/>
          <p:cNvSpPr/>
          <p:nvPr/>
        </p:nvSpPr>
        <p:spPr>
          <a:xfrm>
            <a:off x="854277" y="1263541"/>
            <a:ext cx="7706063" cy="3323987"/>
          </a:xfrm>
          <a:prstGeom prst="rect">
            <a:avLst/>
          </a:prstGeom>
        </p:spPr>
        <p:txBody>
          <a:bodyPr wrap="square">
            <a:spAutoFit/>
          </a:bodyPr>
          <a:lstStyle/>
          <a:p>
            <a:pPr algn="just">
              <a:lnSpc>
                <a:spcPct val="150000"/>
              </a:lnSpc>
            </a:pPr>
            <a:r>
              <a:rPr lang="vi-VN" sz="2000" dirty="0"/>
              <a:t>Hai mẫu số liệu sau đây cho biết số lượng trường Trung học phổ thông ở mỗi tỉnh/ thành phố thuộc Đồng bằng sông Hồng và Đồng bằng sông Cửu Long năm 2017</a:t>
            </a:r>
            <a:r>
              <a:rPr lang="vi-VN" sz="2000" dirty="0" smtClean="0"/>
              <a:t>:</a:t>
            </a:r>
            <a:endParaRPr lang="vi-VN" sz="2000" dirty="0"/>
          </a:p>
          <a:p>
            <a:pPr algn="just">
              <a:lnSpc>
                <a:spcPct val="150000"/>
              </a:lnSpc>
            </a:pPr>
            <a:r>
              <a:rPr lang="vi-VN" sz="2000" dirty="0"/>
              <a:t>Đồng bằng sông Hồng: </a:t>
            </a:r>
            <a:endParaRPr lang="en-US" sz="2000" dirty="0" smtClean="0"/>
          </a:p>
          <a:p>
            <a:pPr algn="just">
              <a:lnSpc>
                <a:spcPct val="150000"/>
              </a:lnSpc>
            </a:pPr>
            <a:r>
              <a:rPr lang="vi-VN" sz="2000" dirty="0" smtClean="0"/>
              <a:t>187 </a:t>
            </a:r>
            <a:r>
              <a:rPr lang="en-US" sz="2000" dirty="0" smtClean="0"/>
              <a:t> </a:t>
            </a:r>
            <a:r>
              <a:rPr lang="vi-VN" sz="2000" dirty="0" smtClean="0"/>
              <a:t> </a:t>
            </a:r>
            <a:r>
              <a:rPr lang="en-US" sz="2000" dirty="0" smtClean="0"/>
              <a:t> </a:t>
            </a:r>
            <a:r>
              <a:rPr lang="vi-VN" sz="2000" dirty="0" smtClean="0"/>
              <a:t> </a:t>
            </a:r>
            <a:r>
              <a:rPr lang="vi-VN" sz="2000" dirty="0"/>
              <a:t>34 </a:t>
            </a:r>
            <a:r>
              <a:rPr lang="en-US" sz="2000" dirty="0" smtClean="0"/>
              <a:t> </a:t>
            </a:r>
            <a:r>
              <a:rPr lang="vi-VN" sz="2000" dirty="0" smtClean="0"/>
              <a:t>   </a:t>
            </a:r>
            <a:r>
              <a:rPr lang="vi-VN" sz="2000" dirty="0"/>
              <a:t>35 </a:t>
            </a:r>
            <a:r>
              <a:rPr lang="en-US" sz="2000" dirty="0" smtClean="0"/>
              <a:t> </a:t>
            </a:r>
            <a:r>
              <a:rPr lang="vi-VN" sz="2000" dirty="0" smtClean="0"/>
              <a:t>   46    </a:t>
            </a:r>
            <a:r>
              <a:rPr lang="en-US" sz="2000" dirty="0" smtClean="0"/>
              <a:t> </a:t>
            </a:r>
            <a:r>
              <a:rPr lang="vi-VN" sz="2000" dirty="0" smtClean="0"/>
              <a:t>54    </a:t>
            </a:r>
            <a:r>
              <a:rPr lang="vi-VN" sz="2000" dirty="0"/>
              <a:t>57   </a:t>
            </a:r>
            <a:r>
              <a:rPr lang="vi-VN" sz="2000" dirty="0" smtClean="0"/>
              <a:t> </a:t>
            </a:r>
            <a:r>
              <a:rPr lang="vi-VN" sz="2000" dirty="0"/>
              <a:t>37    </a:t>
            </a:r>
            <a:r>
              <a:rPr lang="vi-VN" sz="2000" dirty="0" smtClean="0"/>
              <a:t> </a:t>
            </a:r>
            <a:r>
              <a:rPr lang="vi-VN" sz="2000" dirty="0"/>
              <a:t>39  </a:t>
            </a:r>
            <a:r>
              <a:rPr lang="vi-VN" sz="2000" dirty="0" smtClean="0"/>
              <a:t>  </a:t>
            </a:r>
            <a:r>
              <a:rPr lang="vi-VN" sz="2000" dirty="0"/>
              <a:t>23   </a:t>
            </a:r>
            <a:r>
              <a:rPr lang="vi-VN" sz="2000" dirty="0" smtClean="0"/>
              <a:t> </a:t>
            </a:r>
            <a:r>
              <a:rPr lang="vi-VN" sz="2000" dirty="0"/>
              <a:t>57   </a:t>
            </a:r>
            <a:r>
              <a:rPr lang="vi-VN" sz="2000" dirty="0" smtClean="0"/>
              <a:t> </a:t>
            </a:r>
            <a:r>
              <a:rPr lang="vi-VN" sz="2000" dirty="0"/>
              <a:t>27</a:t>
            </a:r>
            <a:r>
              <a:rPr lang="vi-VN" sz="2000" dirty="0" smtClean="0"/>
              <a:t>.</a:t>
            </a:r>
            <a:endParaRPr lang="vi-VN" sz="2000" dirty="0"/>
          </a:p>
          <a:p>
            <a:pPr algn="just">
              <a:lnSpc>
                <a:spcPct val="150000"/>
              </a:lnSpc>
            </a:pPr>
            <a:r>
              <a:rPr lang="vi-VN" sz="2000" dirty="0"/>
              <a:t>Đồng bằng sông Cửu Long: </a:t>
            </a:r>
            <a:endParaRPr lang="en-US" sz="2000" dirty="0" smtClean="0"/>
          </a:p>
          <a:p>
            <a:pPr algn="just">
              <a:lnSpc>
                <a:spcPct val="150000"/>
              </a:lnSpc>
            </a:pPr>
            <a:r>
              <a:rPr lang="vi-VN" sz="2000" dirty="0" smtClean="0"/>
              <a:t>33  </a:t>
            </a:r>
            <a:r>
              <a:rPr lang="en-US" sz="2000" dirty="0" smtClean="0"/>
              <a:t>    </a:t>
            </a:r>
            <a:r>
              <a:rPr lang="vi-VN" sz="2000" dirty="0" smtClean="0"/>
              <a:t>34  </a:t>
            </a:r>
            <a:r>
              <a:rPr lang="en-US" sz="2000" dirty="0" smtClean="0"/>
              <a:t>  </a:t>
            </a:r>
            <a:r>
              <a:rPr lang="vi-VN" sz="2000" dirty="0" smtClean="0"/>
              <a:t>33  </a:t>
            </a:r>
            <a:r>
              <a:rPr lang="en-US" sz="2000" dirty="0" smtClean="0"/>
              <a:t>   </a:t>
            </a:r>
            <a:r>
              <a:rPr lang="vi-VN" sz="2000" dirty="0" smtClean="0"/>
              <a:t>29  </a:t>
            </a:r>
            <a:r>
              <a:rPr lang="en-US" sz="2000" dirty="0" smtClean="0"/>
              <a:t>  </a:t>
            </a:r>
            <a:r>
              <a:rPr lang="vi-VN" sz="2000" dirty="0" smtClean="0"/>
              <a:t>24   </a:t>
            </a:r>
            <a:r>
              <a:rPr lang="en-US" sz="2000" dirty="0" smtClean="0"/>
              <a:t> </a:t>
            </a:r>
            <a:r>
              <a:rPr lang="vi-VN" sz="2000" dirty="0" smtClean="0"/>
              <a:t>39  </a:t>
            </a:r>
            <a:r>
              <a:rPr lang="en-US" sz="2000" dirty="0" smtClean="0"/>
              <a:t>  </a:t>
            </a:r>
            <a:r>
              <a:rPr lang="vi-VN" sz="2000" dirty="0" smtClean="0"/>
              <a:t>42   </a:t>
            </a:r>
            <a:r>
              <a:rPr lang="en-US" sz="2000" dirty="0" smtClean="0"/>
              <a:t>  </a:t>
            </a:r>
            <a:r>
              <a:rPr lang="vi-VN" sz="2000" dirty="0" smtClean="0"/>
              <a:t>24  </a:t>
            </a:r>
            <a:r>
              <a:rPr lang="en-US" sz="2000" dirty="0" smtClean="0"/>
              <a:t>  </a:t>
            </a:r>
            <a:r>
              <a:rPr lang="vi-VN" sz="2000" dirty="0" smtClean="0"/>
              <a:t> </a:t>
            </a:r>
            <a:r>
              <a:rPr lang="vi-VN" sz="2000" dirty="0"/>
              <a:t>23   </a:t>
            </a:r>
            <a:r>
              <a:rPr lang="en-US" sz="2000" dirty="0" smtClean="0"/>
              <a:t> </a:t>
            </a:r>
            <a:r>
              <a:rPr lang="vi-VN" sz="2000" dirty="0" smtClean="0"/>
              <a:t>19   </a:t>
            </a:r>
            <a:r>
              <a:rPr lang="en-US" sz="2000" dirty="0" smtClean="0"/>
              <a:t> </a:t>
            </a:r>
            <a:r>
              <a:rPr lang="vi-VN" sz="2000" dirty="0" smtClean="0"/>
              <a:t>24  </a:t>
            </a:r>
            <a:r>
              <a:rPr lang="en-US" sz="2000" dirty="0" smtClean="0"/>
              <a:t> </a:t>
            </a:r>
            <a:r>
              <a:rPr lang="vi-VN" sz="2000" dirty="0" smtClean="0"/>
              <a:t> 15 </a:t>
            </a:r>
            <a:r>
              <a:rPr lang="en-US" sz="2000" dirty="0" smtClean="0"/>
              <a:t> </a:t>
            </a:r>
            <a:r>
              <a:rPr lang="vi-VN" sz="2000" dirty="0" smtClean="0"/>
              <a:t>  </a:t>
            </a:r>
            <a:r>
              <a:rPr lang="vi-VN" sz="2000" dirty="0"/>
              <a:t>26.</a:t>
            </a:r>
            <a:endParaRPr lang="en-US" sz="2000" dirty="0"/>
          </a:p>
        </p:txBody>
      </p:sp>
      <p:pic>
        <p:nvPicPr>
          <p:cNvPr id="63" name="Picture 2"/>
          <p:cNvPicPr>
            <a:picLocks noChangeAspect="1"/>
          </p:cNvPicPr>
          <p:nvPr/>
        </p:nvPicPr>
        <p:blipFill>
          <a:blip r:embed="rId3"/>
          <a:srcRect/>
          <a:stretch>
            <a:fillRect/>
          </a:stretch>
        </p:blipFill>
        <p:spPr>
          <a:xfrm>
            <a:off x="6060115" y="32158"/>
            <a:ext cx="2111119" cy="1250838"/>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anim calcmode="lin" valueType="num">
                                      <p:cBhvr>
                                        <p:cTn id="8" dur="500" fill="hold"/>
                                        <p:tgtEl>
                                          <p:spTgt spid="60"/>
                                        </p:tgtEl>
                                        <p:attrNameLst>
                                          <p:attrName>ppt_x</p:attrName>
                                        </p:attrNameLst>
                                      </p:cBhvr>
                                      <p:tavLst>
                                        <p:tav tm="0">
                                          <p:val>
                                            <p:strVal val="#ppt_x"/>
                                          </p:val>
                                        </p:tav>
                                        <p:tav tm="100000">
                                          <p:val>
                                            <p:strVal val="#ppt_x"/>
                                          </p:val>
                                        </p:tav>
                                      </p:tavLst>
                                    </p:anim>
                                    <p:anim calcmode="lin" valueType="num">
                                      <p:cBhvr>
                                        <p:cTn id="9" dur="500" fill="hold"/>
                                        <p:tgtEl>
                                          <p:spTgt spid="6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anim calcmode="lin" valueType="num">
                                      <p:cBhvr>
                                        <p:cTn id="18" dur="500" fill="hold"/>
                                        <p:tgtEl>
                                          <p:spTgt spid="63"/>
                                        </p:tgtEl>
                                        <p:attrNameLst>
                                          <p:attrName>ppt_x</p:attrName>
                                        </p:attrNameLst>
                                      </p:cBhvr>
                                      <p:tavLst>
                                        <p:tav tm="0">
                                          <p:val>
                                            <p:strVal val="#ppt_x"/>
                                          </p:val>
                                        </p:tav>
                                        <p:tav tm="100000">
                                          <p:val>
                                            <p:strVal val="#ppt_x"/>
                                          </p:val>
                                        </p:tav>
                                      </p:tavLst>
                                    </p:anim>
                                    <p:anim calcmode="lin" valueType="num">
                                      <p:cBhvr>
                                        <p:cTn id="19" dur="5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0935" y="1205175"/>
            <a:ext cx="7208195" cy="3323987"/>
          </a:xfrm>
          <a:prstGeom prst="rect">
            <a:avLst/>
          </a:prstGeom>
        </p:spPr>
        <p:txBody>
          <a:bodyPr wrap="square">
            <a:spAutoFit/>
          </a:bodyPr>
          <a:lstStyle/>
          <a:p>
            <a:pPr algn="just">
              <a:lnSpc>
                <a:spcPct val="150000"/>
              </a:lnSpc>
            </a:pPr>
            <a:r>
              <a:rPr lang="en-US" sz="2000" dirty="0" smtClean="0"/>
              <a:t>a) </a:t>
            </a:r>
            <a:r>
              <a:rPr lang="en-US" sz="2000" dirty="0" err="1"/>
              <a:t>Tính</a:t>
            </a:r>
            <a:r>
              <a:rPr lang="en-US" sz="2000" dirty="0"/>
              <a:t> </a:t>
            </a:r>
            <a:r>
              <a:rPr lang="en-US" sz="2000" dirty="0" err="1"/>
              <a:t>số</a:t>
            </a:r>
            <a:r>
              <a:rPr lang="en-US" sz="2000" dirty="0"/>
              <a:t> </a:t>
            </a:r>
            <a:r>
              <a:rPr lang="en-US" sz="2000" dirty="0" err="1"/>
              <a:t>trung</a:t>
            </a:r>
            <a:r>
              <a:rPr lang="en-US" sz="2000" dirty="0"/>
              <a:t> </a:t>
            </a:r>
            <a:r>
              <a:rPr lang="en-US" sz="2000" dirty="0" err="1"/>
              <a:t>bình</a:t>
            </a:r>
            <a:r>
              <a:rPr lang="en-US" sz="2000" dirty="0"/>
              <a:t> , </a:t>
            </a:r>
            <a:r>
              <a:rPr lang="en-US" sz="2000" dirty="0" err="1"/>
              <a:t>trung</a:t>
            </a:r>
            <a:r>
              <a:rPr lang="en-US" sz="2000" dirty="0"/>
              <a:t> </a:t>
            </a:r>
            <a:r>
              <a:rPr lang="en-US" sz="2000" dirty="0" err="1"/>
              <a:t>vị</a:t>
            </a:r>
            <a:r>
              <a:rPr lang="en-US" sz="2000" dirty="0"/>
              <a:t>, </a:t>
            </a:r>
            <a:r>
              <a:rPr lang="en-US" sz="2000" dirty="0" err="1"/>
              <a:t>các</a:t>
            </a:r>
            <a:r>
              <a:rPr lang="en-US" sz="2000" dirty="0"/>
              <a:t> </a:t>
            </a:r>
            <a:r>
              <a:rPr lang="en-US" sz="2000" dirty="0" err="1"/>
              <a:t>tứ</a:t>
            </a:r>
            <a:r>
              <a:rPr lang="en-US" sz="2000" dirty="0"/>
              <a:t> </a:t>
            </a:r>
            <a:r>
              <a:rPr lang="en-US" sz="2000" dirty="0" err="1"/>
              <a:t>phân</a:t>
            </a:r>
            <a:r>
              <a:rPr lang="en-US" sz="2000" dirty="0"/>
              <a:t> </a:t>
            </a:r>
            <a:r>
              <a:rPr lang="en-US" sz="2000" dirty="0" err="1"/>
              <a:t>vị</a:t>
            </a:r>
            <a:r>
              <a:rPr lang="en-US" sz="2000" dirty="0"/>
              <a:t>, </a:t>
            </a:r>
            <a:r>
              <a:rPr lang="en-US" sz="2000" dirty="0" err="1"/>
              <a:t>mốt</a:t>
            </a:r>
            <a:r>
              <a:rPr lang="en-US" sz="2000" dirty="0"/>
              <a:t>, </a:t>
            </a:r>
            <a:r>
              <a:rPr lang="en-US" sz="2000" dirty="0" err="1"/>
              <a:t>khoảng</a:t>
            </a:r>
            <a:r>
              <a:rPr lang="en-US" sz="2000" dirty="0"/>
              <a:t> </a:t>
            </a:r>
            <a:r>
              <a:rPr lang="en-US" sz="2000" dirty="0" err="1"/>
              <a:t>biến</a:t>
            </a:r>
            <a:r>
              <a:rPr lang="en-US" sz="2000" dirty="0"/>
              <a:t> </a:t>
            </a:r>
            <a:r>
              <a:rPr lang="en-US" sz="2000" dirty="0" err="1"/>
              <a:t>thiên</a:t>
            </a:r>
            <a:r>
              <a:rPr lang="en-US" sz="2000" dirty="0"/>
              <a:t>, </a:t>
            </a:r>
            <a:r>
              <a:rPr lang="en-US" sz="2000" dirty="0" err="1"/>
              <a:t>khoảng</a:t>
            </a:r>
            <a:r>
              <a:rPr lang="en-US" sz="2000" dirty="0"/>
              <a:t> </a:t>
            </a:r>
            <a:r>
              <a:rPr lang="en-US" sz="2000" dirty="0" err="1"/>
              <a:t>tứ</a:t>
            </a:r>
            <a:r>
              <a:rPr lang="en-US" sz="2000" dirty="0"/>
              <a:t> </a:t>
            </a:r>
            <a:r>
              <a:rPr lang="en-US" sz="2000" dirty="0" err="1"/>
              <a:t>phân</a:t>
            </a:r>
            <a:r>
              <a:rPr lang="en-US" sz="2000" dirty="0"/>
              <a:t> </a:t>
            </a:r>
            <a:r>
              <a:rPr lang="en-US" sz="2000" dirty="0" err="1"/>
              <a:t>vị</a:t>
            </a:r>
            <a:r>
              <a:rPr lang="en-US" sz="2000" dirty="0"/>
              <a:t>, </a:t>
            </a:r>
            <a:r>
              <a:rPr lang="en-US" sz="2000" dirty="0" err="1"/>
              <a:t>độ</a:t>
            </a:r>
            <a:r>
              <a:rPr lang="en-US" sz="2000" dirty="0"/>
              <a:t> </a:t>
            </a:r>
            <a:r>
              <a:rPr lang="en-US" sz="2000" dirty="0" err="1"/>
              <a:t>lệch</a:t>
            </a:r>
            <a:r>
              <a:rPr lang="en-US" sz="2000" dirty="0"/>
              <a:t> </a:t>
            </a:r>
            <a:r>
              <a:rPr lang="en-US" sz="2000" dirty="0" err="1"/>
              <a:t>chuẩn</a:t>
            </a:r>
            <a:r>
              <a:rPr lang="en-US" sz="2000" dirty="0"/>
              <a:t> </a:t>
            </a:r>
            <a:r>
              <a:rPr lang="en-US" sz="2000" dirty="0" err="1"/>
              <a:t>cho</a:t>
            </a:r>
            <a:r>
              <a:rPr lang="en-US" sz="2000" dirty="0"/>
              <a:t> </a:t>
            </a:r>
            <a:r>
              <a:rPr lang="en-US" sz="2000" dirty="0" err="1"/>
              <a:t>mỗi</a:t>
            </a:r>
            <a:r>
              <a:rPr lang="en-US" sz="2000" dirty="0"/>
              <a:t> </a:t>
            </a:r>
            <a:r>
              <a:rPr lang="en-US" sz="2000" dirty="0" err="1" smtClean="0"/>
              <a:t>mẫu</a:t>
            </a:r>
            <a:r>
              <a:rPr lang="en-US" sz="2000" dirty="0" smtClean="0"/>
              <a:t> </a:t>
            </a:r>
            <a:r>
              <a:rPr lang="en-US" sz="2000" dirty="0" err="1"/>
              <a:t>số</a:t>
            </a:r>
            <a:r>
              <a:rPr lang="en-US" sz="2000" dirty="0"/>
              <a:t> </a:t>
            </a:r>
            <a:r>
              <a:rPr lang="en-US" sz="2000" dirty="0" err="1"/>
              <a:t>liệu</a:t>
            </a:r>
            <a:r>
              <a:rPr lang="en-US" sz="2000" dirty="0"/>
              <a:t> </a:t>
            </a:r>
            <a:r>
              <a:rPr lang="en-US" sz="2000" dirty="0" err="1"/>
              <a:t>trên</a:t>
            </a:r>
            <a:r>
              <a:rPr lang="en-US" sz="2000" dirty="0" smtClean="0"/>
              <a:t>.</a:t>
            </a:r>
            <a:endParaRPr lang="en-US" sz="2000" dirty="0"/>
          </a:p>
          <a:p>
            <a:pPr algn="just">
              <a:lnSpc>
                <a:spcPct val="150000"/>
              </a:lnSpc>
            </a:pPr>
            <a:r>
              <a:rPr lang="en-US" sz="2000" dirty="0" smtClean="0"/>
              <a:t>b) </a:t>
            </a:r>
            <a:r>
              <a:rPr lang="en-US" sz="2000" dirty="0" err="1"/>
              <a:t>Tại</a:t>
            </a:r>
            <a:r>
              <a:rPr lang="en-US" sz="2000" dirty="0"/>
              <a:t> </a:t>
            </a:r>
            <a:r>
              <a:rPr lang="en-US" sz="2000" dirty="0" err="1"/>
              <a:t>sao</a:t>
            </a:r>
            <a:r>
              <a:rPr lang="en-US" sz="2000" dirty="0"/>
              <a:t> </a:t>
            </a:r>
            <a:r>
              <a:rPr lang="en-US" sz="2000" dirty="0" err="1"/>
              <a:t>số</a:t>
            </a:r>
            <a:r>
              <a:rPr lang="en-US" sz="2000" dirty="0"/>
              <a:t> </a:t>
            </a:r>
            <a:r>
              <a:rPr lang="en-US" sz="2000" dirty="0" err="1"/>
              <a:t>trung</a:t>
            </a:r>
            <a:r>
              <a:rPr lang="en-US" sz="2000" dirty="0"/>
              <a:t> </a:t>
            </a:r>
            <a:r>
              <a:rPr lang="en-US" sz="2000" dirty="0" err="1"/>
              <a:t>bình</a:t>
            </a:r>
            <a:r>
              <a:rPr lang="en-US" sz="2000" dirty="0"/>
              <a:t> </a:t>
            </a:r>
            <a:r>
              <a:rPr lang="en-US" sz="2000" dirty="0" err="1"/>
              <a:t>của</a:t>
            </a:r>
            <a:r>
              <a:rPr lang="en-US" sz="2000" dirty="0"/>
              <a:t> </a:t>
            </a:r>
            <a:r>
              <a:rPr lang="en-US" sz="2000" dirty="0" err="1"/>
              <a:t>hai</a:t>
            </a:r>
            <a:r>
              <a:rPr lang="en-US" sz="2000" dirty="0"/>
              <a:t> </a:t>
            </a:r>
            <a:r>
              <a:rPr lang="en-US" sz="2000" dirty="0" err="1"/>
              <a:t>mẫu</a:t>
            </a:r>
            <a:r>
              <a:rPr lang="en-US" sz="2000" dirty="0"/>
              <a:t> </a:t>
            </a:r>
            <a:r>
              <a:rPr lang="en-US" sz="2000" dirty="0" err="1"/>
              <a:t>số</a:t>
            </a:r>
            <a:r>
              <a:rPr lang="en-US" sz="2000" dirty="0"/>
              <a:t> </a:t>
            </a:r>
            <a:r>
              <a:rPr lang="en-US" sz="2000" dirty="0" err="1"/>
              <a:t>liệu</a:t>
            </a:r>
            <a:r>
              <a:rPr lang="en-US" sz="2000" dirty="0"/>
              <a:t> </a:t>
            </a:r>
            <a:r>
              <a:rPr lang="en-US" sz="2000" dirty="0" err="1"/>
              <a:t>có</a:t>
            </a:r>
            <a:r>
              <a:rPr lang="en-US" sz="2000" dirty="0"/>
              <a:t> </a:t>
            </a:r>
            <a:r>
              <a:rPr lang="en-US" sz="2000" dirty="0" err="1"/>
              <a:t>sự</a:t>
            </a:r>
            <a:r>
              <a:rPr lang="en-US" sz="2000" dirty="0"/>
              <a:t> </a:t>
            </a:r>
            <a:r>
              <a:rPr lang="en-US" sz="2000" dirty="0" err="1"/>
              <a:t>khác</a:t>
            </a:r>
            <a:r>
              <a:rPr lang="en-US" sz="2000" dirty="0"/>
              <a:t> </a:t>
            </a:r>
            <a:r>
              <a:rPr lang="en-US" sz="2000" dirty="0" err="1"/>
              <a:t>nhau</a:t>
            </a:r>
            <a:r>
              <a:rPr lang="en-US" sz="2000" dirty="0"/>
              <a:t> </a:t>
            </a:r>
            <a:r>
              <a:rPr lang="en-US" sz="2000" dirty="0" err="1"/>
              <a:t>nhiều</a:t>
            </a:r>
            <a:r>
              <a:rPr lang="en-US" sz="2000" dirty="0"/>
              <a:t> </a:t>
            </a:r>
            <a:r>
              <a:rPr lang="en-US" sz="2000" dirty="0" err="1"/>
              <a:t>trong</a:t>
            </a:r>
            <a:r>
              <a:rPr lang="en-US" sz="2000" dirty="0"/>
              <a:t> </a:t>
            </a:r>
            <a:r>
              <a:rPr lang="en-US" sz="2000" dirty="0" err="1"/>
              <a:t>khi</a:t>
            </a:r>
            <a:r>
              <a:rPr lang="en-US" sz="2000" dirty="0"/>
              <a:t> </a:t>
            </a:r>
            <a:r>
              <a:rPr lang="en-US" sz="2000" dirty="0" err="1"/>
              <a:t>trung</a:t>
            </a:r>
            <a:r>
              <a:rPr lang="en-US" sz="2000" dirty="0"/>
              <a:t> </a:t>
            </a:r>
            <a:r>
              <a:rPr lang="en-US" sz="2000" dirty="0" err="1"/>
              <a:t>vị</a:t>
            </a:r>
            <a:r>
              <a:rPr lang="en-US" sz="2000" dirty="0"/>
              <a:t> </a:t>
            </a:r>
            <a:r>
              <a:rPr lang="en-US" sz="2000" dirty="0" err="1"/>
              <a:t>thì</a:t>
            </a:r>
            <a:r>
              <a:rPr lang="en-US" sz="2000" dirty="0"/>
              <a:t> </a:t>
            </a:r>
            <a:r>
              <a:rPr lang="en-US" sz="2000" dirty="0" err="1"/>
              <a:t>không</a:t>
            </a:r>
            <a:r>
              <a:rPr lang="en-US" sz="2000" dirty="0" smtClean="0"/>
              <a:t>?</a:t>
            </a:r>
            <a:endParaRPr lang="en-US" sz="2000" dirty="0"/>
          </a:p>
          <a:p>
            <a:pPr algn="just">
              <a:lnSpc>
                <a:spcPct val="150000"/>
              </a:lnSpc>
            </a:pPr>
            <a:r>
              <a:rPr lang="en-US" sz="2000" dirty="0" smtClean="0"/>
              <a:t>c) </a:t>
            </a:r>
            <a:r>
              <a:rPr lang="en-US" sz="2000" dirty="0" err="1"/>
              <a:t>Tại</a:t>
            </a:r>
            <a:r>
              <a:rPr lang="en-US" sz="2000" dirty="0"/>
              <a:t> </a:t>
            </a:r>
            <a:r>
              <a:rPr lang="en-US" sz="2000" dirty="0" err="1"/>
              <a:t>sao</a:t>
            </a:r>
            <a:r>
              <a:rPr lang="en-US" sz="2000" dirty="0"/>
              <a:t> </a:t>
            </a:r>
            <a:r>
              <a:rPr lang="en-US" sz="2000" dirty="0" err="1"/>
              <a:t>khoảng</a:t>
            </a:r>
            <a:r>
              <a:rPr lang="en-US" sz="2000" dirty="0"/>
              <a:t> </a:t>
            </a:r>
            <a:r>
              <a:rPr lang="en-US" sz="2000" dirty="0" err="1"/>
              <a:t>biến</a:t>
            </a:r>
            <a:r>
              <a:rPr lang="en-US" sz="2000" dirty="0"/>
              <a:t> </a:t>
            </a:r>
            <a:r>
              <a:rPr lang="en-US" sz="2000" dirty="0" err="1"/>
              <a:t>thiên</a:t>
            </a:r>
            <a:r>
              <a:rPr lang="en-US" sz="2000" dirty="0"/>
              <a:t> </a:t>
            </a:r>
            <a:r>
              <a:rPr lang="en-US" sz="2000" dirty="0" err="1"/>
              <a:t>và</a:t>
            </a:r>
            <a:r>
              <a:rPr lang="en-US" sz="2000" dirty="0"/>
              <a:t> </a:t>
            </a:r>
            <a:r>
              <a:rPr lang="en-US" sz="2000" dirty="0" err="1"/>
              <a:t>độ</a:t>
            </a:r>
            <a:r>
              <a:rPr lang="en-US" sz="2000" dirty="0"/>
              <a:t> </a:t>
            </a:r>
            <a:r>
              <a:rPr lang="en-US" sz="2000" dirty="0" err="1"/>
              <a:t>lệch</a:t>
            </a:r>
            <a:r>
              <a:rPr lang="en-US" sz="2000" dirty="0"/>
              <a:t> </a:t>
            </a:r>
            <a:r>
              <a:rPr lang="en-US" sz="2000" dirty="0" err="1"/>
              <a:t>chuẩn</a:t>
            </a:r>
            <a:r>
              <a:rPr lang="en-US" sz="2000" dirty="0"/>
              <a:t> </a:t>
            </a:r>
            <a:r>
              <a:rPr lang="en-US" sz="2000" dirty="0" err="1"/>
              <a:t>của</a:t>
            </a:r>
            <a:r>
              <a:rPr lang="en-US" sz="2000" dirty="0"/>
              <a:t> </a:t>
            </a:r>
            <a:r>
              <a:rPr lang="en-US" sz="2000" dirty="0" err="1"/>
              <a:t>hai</a:t>
            </a:r>
            <a:r>
              <a:rPr lang="en-US" sz="2000" dirty="0"/>
              <a:t> </a:t>
            </a:r>
            <a:r>
              <a:rPr lang="en-US" sz="2000" dirty="0" err="1"/>
              <a:t>mẫu</a:t>
            </a:r>
            <a:r>
              <a:rPr lang="en-US" sz="2000" dirty="0"/>
              <a:t> </a:t>
            </a:r>
            <a:r>
              <a:rPr lang="en-US" sz="2000" dirty="0" err="1"/>
              <a:t>số</a:t>
            </a:r>
            <a:r>
              <a:rPr lang="en-US" sz="2000" dirty="0"/>
              <a:t> </a:t>
            </a:r>
            <a:r>
              <a:rPr lang="en-US" sz="2000" dirty="0" err="1"/>
              <a:t>liệu</a:t>
            </a:r>
            <a:r>
              <a:rPr lang="en-US" sz="2000" dirty="0"/>
              <a:t> </a:t>
            </a:r>
            <a:r>
              <a:rPr lang="en-US" sz="2000" dirty="0" err="1"/>
              <a:t>khác</a:t>
            </a:r>
            <a:r>
              <a:rPr lang="en-US" sz="2000" dirty="0"/>
              <a:t> </a:t>
            </a:r>
            <a:r>
              <a:rPr lang="en-US" sz="2000" dirty="0" err="1"/>
              <a:t>nhau</a:t>
            </a:r>
            <a:r>
              <a:rPr lang="en-US" sz="2000" dirty="0"/>
              <a:t> </a:t>
            </a:r>
            <a:r>
              <a:rPr lang="en-US" sz="2000" dirty="0" err="1"/>
              <a:t>nhiều</a:t>
            </a:r>
            <a:r>
              <a:rPr lang="en-US" sz="2000" dirty="0"/>
              <a:t> </a:t>
            </a:r>
            <a:r>
              <a:rPr lang="en-US" sz="2000" dirty="0" err="1"/>
              <a:t>trong</a:t>
            </a:r>
            <a:r>
              <a:rPr lang="en-US" sz="2000" dirty="0"/>
              <a:t> </a:t>
            </a:r>
            <a:r>
              <a:rPr lang="en-US" sz="2000" dirty="0" err="1"/>
              <a:t>khi</a:t>
            </a:r>
            <a:r>
              <a:rPr lang="en-US" sz="2000" dirty="0"/>
              <a:t> </a:t>
            </a:r>
            <a:r>
              <a:rPr lang="en-US" sz="2000" dirty="0" err="1"/>
              <a:t>khoảng</a:t>
            </a:r>
            <a:r>
              <a:rPr lang="en-US" sz="2000" dirty="0"/>
              <a:t> </a:t>
            </a:r>
            <a:r>
              <a:rPr lang="en-US" sz="2000" dirty="0" err="1"/>
              <a:t>tứ</a:t>
            </a:r>
            <a:r>
              <a:rPr lang="en-US" sz="2000" dirty="0"/>
              <a:t> </a:t>
            </a:r>
            <a:r>
              <a:rPr lang="en-US" sz="2000" dirty="0" err="1"/>
              <a:t>phân</a:t>
            </a:r>
            <a:r>
              <a:rPr lang="en-US" sz="2000" dirty="0"/>
              <a:t> </a:t>
            </a:r>
            <a:r>
              <a:rPr lang="en-US" sz="2000" dirty="0" err="1"/>
              <a:t>vị</a:t>
            </a:r>
            <a:r>
              <a:rPr lang="en-US" sz="2000" dirty="0"/>
              <a:t> </a:t>
            </a:r>
            <a:r>
              <a:rPr lang="en-US" sz="2000" dirty="0" err="1"/>
              <a:t>thì</a:t>
            </a:r>
            <a:r>
              <a:rPr lang="en-US" sz="2000" dirty="0"/>
              <a:t> </a:t>
            </a:r>
            <a:r>
              <a:rPr lang="en-US" sz="2000" dirty="0" err="1"/>
              <a:t>không</a:t>
            </a:r>
            <a:r>
              <a:rPr lang="en-US" sz="2000" dirty="0"/>
              <a:t>?</a:t>
            </a:r>
          </a:p>
        </p:txBody>
      </p:sp>
      <p:pic>
        <p:nvPicPr>
          <p:cNvPr id="4"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69712" y="436207"/>
            <a:ext cx="1430640" cy="768968"/>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7324926" y="1558227"/>
            <a:ext cx="1732005" cy="3493872"/>
          </a:xfrm>
          <a:prstGeom prst="rect">
            <a:avLst/>
          </a:prstGeom>
        </p:spPr>
      </p:pic>
    </p:spTree>
    <p:extLst>
      <p:ext uri="{BB962C8B-B14F-4D97-AF65-F5344CB8AC3E}">
        <p14:creationId xmlns:p14="http://schemas.microsoft.com/office/powerpoint/2010/main" val="1526956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3"/>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51" name="Google Shape;264;p15"/>
          <p:cNvSpPr txBox="1">
            <a:spLocks/>
          </p:cNvSpPr>
          <p:nvPr/>
        </p:nvSpPr>
        <p:spPr>
          <a:xfrm>
            <a:off x="446995" y="1018921"/>
            <a:ext cx="7972745" cy="3081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2pPr>
            <a:lvl3pPr marR="0" lvl="2"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3pPr>
            <a:lvl4pPr marR="0" lvl="3"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4pPr>
            <a:lvl5pPr marR="0" lvl="4"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5pPr>
            <a:lvl6pPr marR="0" lvl="5"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6pPr>
            <a:lvl7pPr marR="0" lvl="6"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7pPr>
            <a:lvl8pPr marR="0" lvl="7"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8pPr>
            <a:lvl9pPr marR="0" lvl="8"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9pPr>
          </a:lstStyle>
          <a:p>
            <a:pPr>
              <a:lnSpc>
                <a:spcPct val="150000"/>
              </a:lnSpc>
            </a:pPr>
            <a:r>
              <a:rPr lang="en-US" sz="4000" b="1" dirty="0" smtClean="0">
                <a:solidFill>
                  <a:schemeClr val="tx2">
                    <a:lumMod val="50000"/>
                  </a:schemeClr>
                </a:solidFill>
                <a:latin typeface="+mn-lt"/>
              </a:rPr>
              <a:t>BÀI TẬP CUỐI CHƯƠNG V</a:t>
            </a:r>
          </a:p>
          <a:p>
            <a:pPr>
              <a:lnSpc>
                <a:spcPct val="150000"/>
              </a:lnSpc>
            </a:pPr>
            <a:r>
              <a:rPr lang="en-US" sz="4000" b="1" dirty="0" smtClean="0">
                <a:solidFill>
                  <a:schemeClr val="tx2">
                    <a:lumMod val="50000"/>
                  </a:schemeClr>
                </a:solidFill>
                <a:latin typeface="+mn-lt"/>
              </a:rPr>
              <a:t>(1 </a:t>
            </a:r>
            <a:r>
              <a:rPr lang="en-US" sz="4000" b="1" dirty="0" err="1" smtClean="0">
                <a:solidFill>
                  <a:schemeClr val="tx2">
                    <a:lumMod val="50000"/>
                  </a:schemeClr>
                </a:solidFill>
                <a:latin typeface="+mn-lt"/>
              </a:rPr>
              <a:t>Tiết</a:t>
            </a:r>
            <a:r>
              <a:rPr lang="en-US" sz="4000" b="1" dirty="0" smtClean="0">
                <a:solidFill>
                  <a:schemeClr val="tx2">
                    <a:lumMod val="50000"/>
                  </a:schemeClr>
                </a:solidFill>
                <a:latin typeface="+mn-lt"/>
              </a:rPr>
              <a:t>)</a:t>
            </a:r>
          </a:p>
        </p:txBody>
      </p:sp>
      <p:pic>
        <p:nvPicPr>
          <p:cNvPr id="52" name="Picture 5"/>
          <p:cNvPicPr>
            <a:picLocks noChangeAspect="1"/>
          </p:cNvPicPr>
          <p:nvPr/>
        </p:nvPicPr>
        <p:blipFill>
          <a:blip r:embed="rId3"/>
          <a:srcRect/>
          <a:stretch>
            <a:fillRect/>
          </a:stretch>
        </p:blipFill>
        <p:spPr>
          <a:xfrm>
            <a:off x="5671225" y="2146324"/>
            <a:ext cx="3391060" cy="276371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95768" flipH="1">
            <a:off x="734885" y="2884766"/>
            <a:ext cx="1902117" cy="1932599"/>
          </a:xfrm>
          <a:prstGeom prst="rect">
            <a:avLst/>
          </a:prstGeom>
        </p:spPr>
      </p:pic>
    </p:spTree>
  </p:cSld>
  <p:clrMapOvr>
    <a:masterClrMapping/>
  </p:clrMapOvr>
  <p:transition spd="slow">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cxnSp>
        <p:nvCxnSpPr>
          <p:cNvPr id="640" name="Google Shape;640;p25"/>
          <p:cNvCxnSpPr/>
          <p:nvPr/>
        </p:nvCxnSpPr>
        <p:spPr>
          <a:xfrm flipH="1">
            <a:off x="4052743" y="697662"/>
            <a:ext cx="457811" cy="1"/>
          </a:xfrm>
          <a:prstGeom prst="straightConnector1">
            <a:avLst/>
          </a:prstGeom>
          <a:noFill/>
          <a:ln w="19050" cap="flat" cmpd="sng">
            <a:solidFill>
              <a:srgbClr val="5D412D"/>
            </a:solidFill>
            <a:prstDash val="solid"/>
            <a:round/>
            <a:headEnd type="none" w="med" len="med"/>
            <a:tailEnd type="triangle" w="med" len="med"/>
          </a:ln>
        </p:spPr>
      </p:cxnSp>
      <p:cxnSp>
        <p:nvCxnSpPr>
          <p:cNvPr id="644" name="Google Shape;644;p25"/>
          <p:cNvCxnSpPr/>
          <p:nvPr/>
        </p:nvCxnSpPr>
        <p:spPr>
          <a:xfrm>
            <a:off x="4654475" y="383212"/>
            <a:ext cx="19455" cy="4299626"/>
          </a:xfrm>
          <a:prstGeom prst="straightConnector1">
            <a:avLst/>
          </a:prstGeom>
          <a:noFill/>
          <a:ln w="19050" cap="flat" cmpd="sng">
            <a:solidFill>
              <a:schemeClr val="dk1"/>
            </a:solidFill>
            <a:prstDash val="dash"/>
            <a:round/>
            <a:headEnd type="none" w="med" len="med"/>
            <a:tailEnd type="none" w="med" len="med"/>
          </a:ln>
        </p:spPr>
      </p:cxnSp>
      <p:sp>
        <p:nvSpPr>
          <p:cNvPr id="5" name="Rectangle 4"/>
          <p:cNvSpPr/>
          <p:nvPr/>
        </p:nvSpPr>
        <p:spPr>
          <a:xfrm>
            <a:off x="1376593" y="512996"/>
            <a:ext cx="2492990" cy="369332"/>
          </a:xfrm>
          <a:prstGeom prst="rect">
            <a:avLst/>
          </a:prstGeom>
          <a:solidFill>
            <a:schemeClr val="accent2">
              <a:lumMod val="20000"/>
              <a:lumOff val="80000"/>
            </a:schemeClr>
          </a:solidFill>
        </p:spPr>
        <p:txBody>
          <a:bodyPr wrap="none">
            <a:spAutoFit/>
          </a:bodyPr>
          <a:lstStyle/>
          <a:p>
            <a:r>
              <a:rPr lang="en-US" sz="1800" dirty="0" err="1"/>
              <a:t>Đ</a:t>
            </a:r>
            <a:r>
              <a:rPr lang="en-US" sz="1800" dirty="0" err="1" smtClean="0"/>
              <a:t>ồng</a:t>
            </a:r>
            <a:r>
              <a:rPr lang="en-US" sz="1800" dirty="0" smtClean="0"/>
              <a:t> </a:t>
            </a:r>
            <a:r>
              <a:rPr lang="en-US" sz="1800" dirty="0" err="1"/>
              <a:t>bằng</a:t>
            </a:r>
            <a:r>
              <a:rPr lang="en-US" sz="1800" dirty="0"/>
              <a:t> </a:t>
            </a:r>
            <a:r>
              <a:rPr lang="en-US" sz="1800" dirty="0" err="1"/>
              <a:t>sông</a:t>
            </a:r>
            <a:r>
              <a:rPr lang="en-US" sz="1800" dirty="0"/>
              <a:t> </a:t>
            </a:r>
            <a:r>
              <a:rPr lang="en-US" sz="1800" dirty="0" err="1"/>
              <a:t>Hồng</a:t>
            </a:r>
            <a:endParaRPr lang="en-US" sz="1800" dirty="0"/>
          </a:p>
        </p:txBody>
      </p:sp>
      <p:sp>
        <p:nvSpPr>
          <p:cNvPr id="52" name="Rectangle 51"/>
          <p:cNvSpPr/>
          <p:nvPr/>
        </p:nvSpPr>
        <p:spPr>
          <a:xfrm>
            <a:off x="5379079" y="481843"/>
            <a:ext cx="2967479" cy="369332"/>
          </a:xfrm>
          <a:prstGeom prst="rect">
            <a:avLst/>
          </a:prstGeom>
          <a:solidFill>
            <a:schemeClr val="accent5">
              <a:lumMod val="90000"/>
            </a:schemeClr>
          </a:solidFill>
        </p:spPr>
        <p:txBody>
          <a:bodyPr wrap="none">
            <a:spAutoFit/>
          </a:bodyPr>
          <a:lstStyle/>
          <a:p>
            <a:r>
              <a:rPr lang="en-US" sz="1800" dirty="0" err="1"/>
              <a:t>Đ</a:t>
            </a:r>
            <a:r>
              <a:rPr lang="en-US" sz="1800" dirty="0" err="1" smtClean="0"/>
              <a:t>ồng</a:t>
            </a:r>
            <a:r>
              <a:rPr lang="en-US" sz="1800" dirty="0" smtClean="0"/>
              <a:t> </a:t>
            </a:r>
            <a:r>
              <a:rPr lang="en-US" sz="1800" dirty="0" err="1"/>
              <a:t>bằng</a:t>
            </a:r>
            <a:r>
              <a:rPr lang="en-US" sz="1800" dirty="0"/>
              <a:t> </a:t>
            </a:r>
            <a:r>
              <a:rPr lang="en-US" sz="1800" dirty="0" err="1"/>
              <a:t>sông</a:t>
            </a:r>
            <a:r>
              <a:rPr lang="en-US" sz="1800" dirty="0"/>
              <a:t> </a:t>
            </a:r>
            <a:r>
              <a:rPr lang="en-US" sz="1800" dirty="0" err="1" smtClean="0"/>
              <a:t>Cửu</a:t>
            </a:r>
            <a:r>
              <a:rPr lang="en-US" sz="1800" dirty="0" smtClean="0"/>
              <a:t> Long</a:t>
            </a:r>
            <a:endParaRPr lang="en-US" sz="1800" dirty="0"/>
          </a:p>
        </p:txBody>
      </p:sp>
      <p:cxnSp>
        <p:nvCxnSpPr>
          <p:cNvPr id="57" name="Google Shape;640;p25"/>
          <p:cNvCxnSpPr/>
          <p:nvPr/>
        </p:nvCxnSpPr>
        <p:spPr>
          <a:xfrm>
            <a:off x="4817218" y="697662"/>
            <a:ext cx="457811" cy="1"/>
          </a:xfrm>
          <a:prstGeom prst="straightConnector1">
            <a:avLst/>
          </a:prstGeom>
          <a:noFill/>
          <a:ln w="19050" cap="flat" cmpd="sng">
            <a:solidFill>
              <a:srgbClr val="5D412D"/>
            </a:solidFill>
            <a:prstDash val="solid"/>
            <a:round/>
            <a:headEnd type="none" w="med" len="med"/>
            <a:tailEnd type="triangle" w="med" len="med"/>
          </a:ln>
        </p:spPr>
      </p:cxnSp>
      <p:sp>
        <p:nvSpPr>
          <p:cNvPr id="12" name="Rectangle 11"/>
          <p:cNvSpPr/>
          <p:nvPr/>
        </p:nvSpPr>
        <p:spPr>
          <a:xfrm>
            <a:off x="4673930" y="4707354"/>
            <a:ext cx="4299299" cy="166203"/>
          </a:xfrm>
          <a:prstGeom prst="rect">
            <a:avLst/>
          </a:prstGeom>
          <a:solidFill>
            <a:srgbClr val="FFFDFA"/>
          </a:solidFill>
          <a:ln>
            <a:solidFill>
              <a:srgbClr val="FFF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73930" y="816823"/>
            <a:ext cx="4080964" cy="4247317"/>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800" dirty="0" err="1" smtClean="0"/>
              <a:t>Số</a:t>
            </a:r>
            <a:r>
              <a:rPr lang="en-US" sz="1800" dirty="0" smtClean="0"/>
              <a:t> </a:t>
            </a:r>
            <a:r>
              <a:rPr lang="en-US" sz="1800" dirty="0" err="1"/>
              <a:t>trung</a:t>
            </a:r>
            <a:r>
              <a:rPr lang="en-US" sz="1800" dirty="0"/>
              <a:t> </a:t>
            </a:r>
            <a:r>
              <a:rPr lang="en-US" sz="1800" dirty="0" err="1"/>
              <a:t>bình</a:t>
            </a:r>
            <a:r>
              <a:rPr lang="en-US" sz="1800" dirty="0"/>
              <a:t>: 28,1</a:t>
            </a:r>
          </a:p>
          <a:p>
            <a:pPr marL="285750" indent="-285750" algn="just">
              <a:lnSpc>
                <a:spcPct val="150000"/>
              </a:lnSpc>
              <a:buFont typeface="Arial" panose="020B0604020202020204" pitchFamily="34" charset="0"/>
              <a:buChar char="•"/>
            </a:pPr>
            <a:r>
              <a:rPr lang="en-US" sz="1800" dirty="0" err="1" smtClean="0"/>
              <a:t>Sắp</a:t>
            </a:r>
            <a:r>
              <a:rPr lang="en-US" sz="1800" dirty="0" smtClean="0"/>
              <a:t> </a:t>
            </a:r>
            <a:r>
              <a:rPr lang="en-US" sz="1800" dirty="0" err="1"/>
              <a:t>xếp</a:t>
            </a:r>
            <a:r>
              <a:rPr lang="en-US" sz="1800" dirty="0"/>
              <a:t> </a:t>
            </a:r>
            <a:r>
              <a:rPr lang="en-US" sz="1800" dirty="0" err="1"/>
              <a:t>dãy</a:t>
            </a:r>
            <a:r>
              <a:rPr lang="en-US" sz="1800" dirty="0"/>
              <a:t>: </a:t>
            </a:r>
            <a:r>
              <a:rPr lang="en-US" sz="1800" dirty="0" smtClean="0"/>
              <a:t>15; 19; 23; 24; 24; 24; 26;  29; 33; 33; 34; 39; 42</a:t>
            </a:r>
            <a:r>
              <a:rPr lang="en-US" sz="1800" dirty="0"/>
              <a:t>.</a:t>
            </a:r>
          </a:p>
          <a:p>
            <a:pPr marL="285750" indent="-285750" algn="just">
              <a:lnSpc>
                <a:spcPct val="150000"/>
              </a:lnSpc>
              <a:buFont typeface="Arial" panose="020B0604020202020204" pitchFamily="34" charset="0"/>
              <a:buChar char="•"/>
            </a:pPr>
            <a:r>
              <a:rPr lang="en-US" sz="1800" dirty="0" err="1" smtClean="0"/>
              <a:t>Trung</a:t>
            </a:r>
            <a:r>
              <a:rPr lang="en-US" sz="1800" dirty="0" smtClean="0"/>
              <a:t> </a:t>
            </a:r>
            <a:r>
              <a:rPr lang="en-US" sz="1800" dirty="0" err="1"/>
              <a:t>vị</a:t>
            </a:r>
            <a:r>
              <a:rPr lang="en-US" sz="1800" dirty="0"/>
              <a:t>: 26.</a:t>
            </a:r>
          </a:p>
          <a:p>
            <a:pPr marL="285750" indent="-285750" algn="just">
              <a:lnSpc>
                <a:spcPct val="150000"/>
              </a:lnSpc>
              <a:buFont typeface="Arial" panose="020B0604020202020204" pitchFamily="34" charset="0"/>
              <a:buChar char="•"/>
            </a:pPr>
            <a:r>
              <a:rPr lang="en-US" sz="1800" dirty="0" err="1" smtClean="0"/>
              <a:t>Tứ</a:t>
            </a:r>
            <a:r>
              <a:rPr lang="en-US" sz="1800" dirty="0" smtClean="0"/>
              <a:t> </a:t>
            </a:r>
            <a:r>
              <a:rPr lang="en-US" sz="1800" dirty="0" err="1"/>
              <a:t>phân</a:t>
            </a:r>
            <a:r>
              <a:rPr lang="en-US" sz="1800" dirty="0"/>
              <a:t> </a:t>
            </a:r>
            <a:r>
              <a:rPr lang="en-US" sz="1800" dirty="0" err="1"/>
              <a:t>vị</a:t>
            </a:r>
            <a:r>
              <a:rPr lang="en-US" sz="1800" dirty="0"/>
              <a:t>: </a:t>
            </a:r>
            <a:r>
              <a:rPr lang="en-US" sz="1800" dirty="0" smtClean="0"/>
              <a:t>Q</a:t>
            </a:r>
            <a:r>
              <a:rPr lang="en-US" sz="1800" baseline="-25000" dirty="0" smtClean="0"/>
              <a:t>2</a:t>
            </a:r>
            <a:r>
              <a:rPr lang="en-US" sz="1800" dirty="0" smtClean="0"/>
              <a:t> </a:t>
            </a:r>
            <a:r>
              <a:rPr lang="en-US" sz="1800" dirty="0"/>
              <a:t>= 26; </a:t>
            </a:r>
            <a:r>
              <a:rPr lang="en-US" sz="1800" dirty="0" smtClean="0"/>
              <a:t>Q</a:t>
            </a:r>
            <a:r>
              <a:rPr lang="en-US" sz="1800" baseline="-25000" dirty="0" smtClean="0"/>
              <a:t>1</a:t>
            </a:r>
            <a:r>
              <a:rPr lang="en-US" sz="1800" dirty="0" smtClean="0"/>
              <a:t> </a:t>
            </a:r>
            <a:r>
              <a:rPr lang="en-US" sz="1800" dirty="0"/>
              <a:t>= 23,5; </a:t>
            </a:r>
            <a:r>
              <a:rPr lang="en-US" sz="1800" dirty="0" smtClean="0"/>
              <a:t>Q</a:t>
            </a:r>
            <a:r>
              <a:rPr lang="en-US" sz="1800" baseline="-25000" dirty="0" smtClean="0"/>
              <a:t>3</a:t>
            </a:r>
            <a:r>
              <a:rPr lang="en-US" sz="1800" dirty="0" smtClean="0"/>
              <a:t> </a:t>
            </a:r>
            <a:r>
              <a:rPr lang="en-US" sz="1800" dirty="0"/>
              <a:t>= 33,5.</a:t>
            </a:r>
          </a:p>
          <a:p>
            <a:pPr marL="285750" indent="-285750" algn="just">
              <a:lnSpc>
                <a:spcPct val="150000"/>
              </a:lnSpc>
              <a:buFont typeface="Arial" panose="020B0604020202020204" pitchFamily="34" charset="0"/>
              <a:buChar char="•"/>
            </a:pPr>
            <a:r>
              <a:rPr lang="en-US" sz="1800" dirty="0" err="1" smtClean="0"/>
              <a:t>Mốt</a:t>
            </a:r>
            <a:r>
              <a:rPr lang="en-US" sz="1800" dirty="0"/>
              <a:t>: 24.</a:t>
            </a:r>
          </a:p>
          <a:p>
            <a:pPr marL="285750" indent="-285750" algn="just">
              <a:lnSpc>
                <a:spcPct val="150000"/>
              </a:lnSpc>
              <a:buFont typeface="Arial" panose="020B0604020202020204" pitchFamily="34" charset="0"/>
              <a:buChar char="•"/>
            </a:pPr>
            <a:r>
              <a:rPr lang="en-US" sz="1800" dirty="0" err="1" smtClean="0"/>
              <a:t>Khoảng</a:t>
            </a:r>
            <a:r>
              <a:rPr lang="en-US" sz="1800" dirty="0" smtClean="0"/>
              <a:t> </a:t>
            </a:r>
            <a:r>
              <a:rPr lang="en-US" sz="1800" dirty="0" err="1"/>
              <a:t>biến</a:t>
            </a:r>
            <a:r>
              <a:rPr lang="en-US" sz="1800" dirty="0"/>
              <a:t> </a:t>
            </a:r>
            <a:r>
              <a:rPr lang="en-US" sz="1800" dirty="0" err="1"/>
              <a:t>thiên</a:t>
            </a:r>
            <a:r>
              <a:rPr lang="en-US" sz="1800" dirty="0"/>
              <a:t>: 42 - 15 = 27.</a:t>
            </a:r>
          </a:p>
          <a:p>
            <a:pPr marL="285750" indent="-285750" algn="just">
              <a:lnSpc>
                <a:spcPct val="150000"/>
              </a:lnSpc>
              <a:buFont typeface="Arial" panose="020B0604020202020204" pitchFamily="34" charset="0"/>
              <a:buChar char="•"/>
            </a:pPr>
            <a:r>
              <a:rPr lang="en-US" sz="1800" dirty="0" err="1" smtClean="0"/>
              <a:t>Khoảng</a:t>
            </a:r>
            <a:r>
              <a:rPr lang="en-US" sz="1800" dirty="0" smtClean="0"/>
              <a:t> </a:t>
            </a:r>
            <a:r>
              <a:rPr lang="en-US" sz="1800" dirty="0" err="1"/>
              <a:t>tứ</a:t>
            </a:r>
            <a:r>
              <a:rPr lang="en-US" sz="1800" dirty="0"/>
              <a:t> </a:t>
            </a:r>
            <a:r>
              <a:rPr lang="en-US" sz="1800" dirty="0" err="1"/>
              <a:t>phân</a:t>
            </a:r>
            <a:r>
              <a:rPr lang="en-US" sz="1800" dirty="0"/>
              <a:t> </a:t>
            </a:r>
            <a:r>
              <a:rPr lang="en-US" sz="1800" dirty="0" err="1"/>
              <a:t>vị</a:t>
            </a:r>
            <a:r>
              <a:rPr lang="en-US" sz="1800" dirty="0"/>
              <a:t>: 33,5 - 23,5 =10.</a:t>
            </a:r>
          </a:p>
          <a:p>
            <a:pPr marL="285750" indent="-285750" algn="just">
              <a:lnSpc>
                <a:spcPct val="150000"/>
              </a:lnSpc>
              <a:buFont typeface="Arial" panose="020B0604020202020204" pitchFamily="34" charset="0"/>
              <a:buChar char="•"/>
            </a:pPr>
            <a:r>
              <a:rPr lang="en-US" sz="1800" dirty="0" err="1" smtClean="0"/>
              <a:t>Đô</a:t>
            </a:r>
            <a:r>
              <a:rPr lang="en-US" sz="1800" dirty="0" smtClean="0"/>
              <a:t> </a:t>
            </a:r>
            <a:r>
              <a:rPr lang="en-US" sz="1800" dirty="0" err="1"/>
              <a:t>lệch</a:t>
            </a:r>
            <a:r>
              <a:rPr lang="en-US" sz="1800" dirty="0"/>
              <a:t> </a:t>
            </a:r>
            <a:r>
              <a:rPr lang="en-US" sz="1800" dirty="0" err="1"/>
              <a:t>chuẩn</a:t>
            </a:r>
            <a:r>
              <a:rPr lang="en-US" sz="1800" dirty="0"/>
              <a:t>: 7,52.</a:t>
            </a:r>
          </a:p>
        </p:txBody>
      </p:sp>
      <p:sp>
        <p:nvSpPr>
          <p:cNvPr id="10" name="Rectangle 9"/>
          <p:cNvSpPr/>
          <p:nvPr/>
        </p:nvSpPr>
        <p:spPr>
          <a:xfrm>
            <a:off x="463089" y="851020"/>
            <a:ext cx="4502588" cy="383181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800" dirty="0" err="1" smtClean="0"/>
              <a:t>Số</a:t>
            </a:r>
            <a:r>
              <a:rPr lang="en-US" sz="1800" dirty="0" smtClean="0"/>
              <a:t> </a:t>
            </a:r>
            <a:r>
              <a:rPr lang="en-US" sz="1800" dirty="0" err="1"/>
              <a:t>trung</a:t>
            </a:r>
            <a:r>
              <a:rPr lang="en-US" sz="1800" dirty="0"/>
              <a:t> </a:t>
            </a:r>
            <a:r>
              <a:rPr lang="en-US" sz="1800" dirty="0" err="1"/>
              <a:t>bình</a:t>
            </a:r>
            <a:r>
              <a:rPr lang="en-US" sz="1800" dirty="0"/>
              <a:t>: 54,2.</a:t>
            </a:r>
          </a:p>
          <a:p>
            <a:pPr marL="285750" indent="-285750" algn="just">
              <a:lnSpc>
                <a:spcPct val="150000"/>
              </a:lnSpc>
              <a:buFont typeface="Arial" panose="020B0604020202020204" pitchFamily="34" charset="0"/>
              <a:buChar char="•"/>
            </a:pPr>
            <a:r>
              <a:rPr lang="en-US" sz="1800" dirty="0" err="1" smtClean="0"/>
              <a:t>Sắp</a:t>
            </a:r>
            <a:r>
              <a:rPr lang="en-US" sz="1800" dirty="0" smtClean="0"/>
              <a:t> </a:t>
            </a:r>
            <a:r>
              <a:rPr lang="en-US" sz="1800" dirty="0" err="1"/>
              <a:t>xếp</a:t>
            </a:r>
            <a:r>
              <a:rPr lang="en-US" sz="1800" dirty="0"/>
              <a:t> </a:t>
            </a:r>
            <a:r>
              <a:rPr lang="en-US" sz="1800" dirty="0" err="1"/>
              <a:t>dãy</a:t>
            </a:r>
            <a:r>
              <a:rPr lang="en-US" sz="1800" dirty="0"/>
              <a:t>: </a:t>
            </a:r>
            <a:r>
              <a:rPr lang="en-US" sz="1800" dirty="0" smtClean="0"/>
              <a:t>23; 27; 34; 35; 37; 39; </a:t>
            </a:r>
          </a:p>
          <a:p>
            <a:pPr algn="just">
              <a:lnSpc>
                <a:spcPct val="150000"/>
              </a:lnSpc>
            </a:pPr>
            <a:r>
              <a:rPr lang="en-US" sz="1800" dirty="0" smtClean="0"/>
              <a:t>46; 54; 57; 57; 187</a:t>
            </a:r>
            <a:endParaRPr lang="en-US" sz="1800" dirty="0"/>
          </a:p>
          <a:p>
            <a:pPr marL="285750" indent="-285750" algn="just">
              <a:lnSpc>
                <a:spcPct val="150000"/>
              </a:lnSpc>
              <a:buFont typeface="Arial" panose="020B0604020202020204" pitchFamily="34" charset="0"/>
              <a:buChar char="•"/>
            </a:pPr>
            <a:r>
              <a:rPr lang="en-US" sz="1800" dirty="0" err="1" smtClean="0"/>
              <a:t>Trung</a:t>
            </a:r>
            <a:r>
              <a:rPr lang="en-US" sz="1800" dirty="0" smtClean="0"/>
              <a:t> </a:t>
            </a:r>
            <a:r>
              <a:rPr lang="en-US" sz="1800" dirty="0" err="1"/>
              <a:t>vị</a:t>
            </a:r>
            <a:r>
              <a:rPr lang="en-US" sz="1800" dirty="0"/>
              <a:t>: 39.</a:t>
            </a:r>
          </a:p>
          <a:p>
            <a:pPr marL="285750" indent="-285750" algn="just">
              <a:lnSpc>
                <a:spcPct val="150000"/>
              </a:lnSpc>
              <a:buFont typeface="Arial" panose="020B0604020202020204" pitchFamily="34" charset="0"/>
              <a:buChar char="•"/>
            </a:pPr>
            <a:r>
              <a:rPr lang="en-US" sz="1800" dirty="0" err="1" smtClean="0"/>
              <a:t>Tứ</a:t>
            </a:r>
            <a:r>
              <a:rPr lang="en-US" sz="1800" dirty="0" smtClean="0"/>
              <a:t> </a:t>
            </a:r>
            <a:r>
              <a:rPr lang="en-US" sz="1800" dirty="0" err="1"/>
              <a:t>phân</a:t>
            </a:r>
            <a:r>
              <a:rPr lang="en-US" sz="1800" dirty="0"/>
              <a:t> </a:t>
            </a:r>
            <a:r>
              <a:rPr lang="en-US" sz="1800" dirty="0" err="1"/>
              <a:t>vị</a:t>
            </a:r>
            <a:r>
              <a:rPr lang="en-US" sz="1800" dirty="0"/>
              <a:t>: </a:t>
            </a:r>
            <a:r>
              <a:rPr lang="en-US" sz="1800" dirty="0" smtClean="0"/>
              <a:t>Q</a:t>
            </a:r>
            <a:r>
              <a:rPr lang="en-US" sz="1800" baseline="-25000" dirty="0" smtClean="0"/>
              <a:t>2</a:t>
            </a:r>
            <a:r>
              <a:rPr lang="en-US" sz="1800" dirty="0" smtClean="0"/>
              <a:t> </a:t>
            </a:r>
            <a:r>
              <a:rPr lang="en-US" sz="1800" dirty="0"/>
              <a:t>= 39; </a:t>
            </a:r>
            <a:r>
              <a:rPr lang="en-US" sz="1800" dirty="0" smtClean="0"/>
              <a:t>Q</a:t>
            </a:r>
            <a:r>
              <a:rPr lang="en-US" sz="1800" baseline="-25000" dirty="0" smtClean="0"/>
              <a:t>1</a:t>
            </a:r>
            <a:r>
              <a:rPr lang="en-US" sz="1800" dirty="0" smtClean="0"/>
              <a:t> </a:t>
            </a:r>
            <a:r>
              <a:rPr lang="en-US" sz="1800" dirty="0"/>
              <a:t>= 34; </a:t>
            </a:r>
            <a:r>
              <a:rPr lang="en-US" sz="1800" dirty="0" smtClean="0"/>
              <a:t>Q</a:t>
            </a:r>
            <a:r>
              <a:rPr lang="en-US" sz="1800" baseline="-25000" dirty="0" smtClean="0"/>
              <a:t>3</a:t>
            </a:r>
            <a:r>
              <a:rPr lang="en-US" sz="1800" dirty="0" smtClean="0"/>
              <a:t> </a:t>
            </a:r>
            <a:r>
              <a:rPr lang="en-US" sz="1800" dirty="0"/>
              <a:t>= 57.</a:t>
            </a:r>
          </a:p>
          <a:p>
            <a:pPr marL="285750" indent="-285750" algn="just">
              <a:lnSpc>
                <a:spcPct val="150000"/>
              </a:lnSpc>
              <a:buFont typeface="Arial" panose="020B0604020202020204" pitchFamily="34" charset="0"/>
              <a:buChar char="•"/>
            </a:pPr>
            <a:r>
              <a:rPr lang="en-US" sz="1800" dirty="0" err="1" smtClean="0"/>
              <a:t>Mốt</a:t>
            </a:r>
            <a:r>
              <a:rPr lang="en-US" sz="1800" dirty="0"/>
              <a:t>: 57.</a:t>
            </a:r>
          </a:p>
          <a:p>
            <a:pPr marL="285750" indent="-285750" algn="just">
              <a:lnSpc>
                <a:spcPct val="150000"/>
              </a:lnSpc>
              <a:buFont typeface="Arial" panose="020B0604020202020204" pitchFamily="34" charset="0"/>
              <a:buChar char="•"/>
            </a:pPr>
            <a:r>
              <a:rPr lang="en-US" sz="1800" dirty="0" err="1" smtClean="0"/>
              <a:t>Khoảng</a:t>
            </a:r>
            <a:r>
              <a:rPr lang="en-US" sz="1800" dirty="0" smtClean="0"/>
              <a:t> </a:t>
            </a:r>
            <a:r>
              <a:rPr lang="en-US" sz="1800" dirty="0" err="1"/>
              <a:t>biến</a:t>
            </a:r>
            <a:r>
              <a:rPr lang="en-US" sz="1800" dirty="0"/>
              <a:t> </a:t>
            </a:r>
            <a:r>
              <a:rPr lang="en-US" sz="1800" dirty="0" err="1"/>
              <a:t>thiên</a:t>
            </a:r>
            <a:r>
              <a:rPr lang="en-US" sz="1800" dirty="0"/>
              <a:t>: 187 - 23 = 164.</a:t>
            </a:r>
          </a:p>
          <a:p>
            <a:pPr marL="285750" indent="-285750" algn="just">
              <a:lnSpc>
                <a:spcPct val="150000"/>
              </a:lnSpc>
              <a:buFont typeface="Arial" panose="020B0604020202020204" pitchFamily="34" charset="0"/>
              <a:buChar char="•"/>
            </a:pPr>
            <a:r>
              <a:rPr lang="en-US" sz="1800" dirty="0" err="1" smtClean="0"/>
              <a:t>Khoảng</a:t>
            </a:r>
            <a:r>
              <a:rPr lang="en-US" sz="1800" dirty="0" smtClean="0"/>
              <a:t> </a:t>
            </a:r>
            <a:r>
              <a:rPr lang="en-US" sz="1800" dirty="0" err="1"/>
              <a:t>tứ</a:t>
            </a:r>
            <a:r>
              <a:rPr lang="en-US" sz="1800" dirty="0"/>
              <a:t> </a:t>
            </a:r>
            <a:r>
              <a:rPr lang="en-US" sz="1800" dirty="0" err="1"/>
              <a:t>phân</a:t>
            </a:r>
            <a:r>
              <a:rPr lang="en-US" sz="1800" dirty="0"/>
              <a:t> </a:t>
            </a:r>
            <a:r>
              <a:rPr lang="en-US" sz="1800" dirty="0" err="1"/>
              <a:t>vị</a:t>
            </a:r>
            <a:r>
              <a:rPr lang="en-US" sz="1800" dirty="0"/>
              <a:t>: 57 - 34 = 23</a:t>
            </a:r>
          </a:p>
          <a:p>
            <a:pPr marL="285750" indent="-285750" algn="just">
              <a:lnSpc>
                <a:spcPct val="150000"/>
              </a:lnSpc>
              <a:buFont typeface="Arial" panose="020B0604020202020204" pitchFamily="34" charset="0"/>
              <a:buChar char="•"/>
            </a:pPr>
            <a:r>
              <a:rPr lang="en-US" sz="1800" dirty="0" err="1" smtClean="0"/>
              <a:t>Độ</a:t>
            </a:r>
            <a:r>
              <a:rPr lang="en-US" sz="1800" dirty="0" smtClean="0"/>
              <a:t> </a:t>
            </a:r>
            <a:r>
              <a:rPr lang="en-US" sz="1800" dirty="0" err="1"/>
              <a:t>lệch</a:t>
            </a:r>
            <a:r>
              <a:rPr lang="en-US" sz="1800" dirty="0"/>
              <a:t> </a:t>
            </a:r>
            <a:r>
              <a:rPr lang="en-US" sz="1800" dirty="0" err="1"/>
              <a:t>chuẩn</a:t>
            </a:r>
            <a:r>
              <a:rPr lang="en-US" sz="1800" dirty="0"/>
              <a:t>: 43,4.</a:t>
            </a:r>
          </a:p>
        </p:txBody>
      </p:sp>
      <p:sp>
        <p:nvSpPr>
          <p:cNvPr id="13" name="TextBox 12"/>
          <p:cNvSpPr txBox="1"/>
          <p:nvPr/>
        </p:nvSpPr>
        <p:spPr>
          <a:xfrm>
            <a:off x="483705" y="399955"/>
            <a:ext cx="441583" cy="400110"/>
          </a:xfrm>
          <a:prstGeom prst="rect">
            <a:avLst/>
          </a:prstGeom>
          <a:noFill/>
        </p:spPr>
        <p:txBody>
          <a:bodyPr wrap="square" rtlCol="0">
            <a:spAutoFit/>
          </a:bodyPr>
          <a:lstStyle/>
          <a:p>
            <a:r>
              <a:rPr lang="en-US" sz="2000" dirty="0" smtClean="0"/>
              <a:t>a)</a:t>
            </a:r>
            <a:endParaRPr lang="en-US" sz="2000" dirty="0"/>
          </a:p>
        </p:txBody>
      </p:sp>
      <p:sp>
        <p:nvSpPr>
          <p:cNvPr id="14" name="TextBox 13"/>
          <p:cNvSpPr txBox="1"/>
          <p:nvPr/>
        </p:nvSpPr>
        <p:spPr>
          <a:xfrm>
            <a:off x="4155749" y="69608"/>
            <a:ext cx="924128" cy="400110"/>
          </a:xfrm>
          <a:prstGeom prst="rect">
            <a:avLst/>
          </a:prstGeom>
          <a:solidFill>
            <a:schemeClr val="accent4"/>
          </a:solid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80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40"/>
                                        </p:tgtEl>
                                        <p:attrNameLst>
                                          <p:attrName>style.visibility</p:attrName>
                                        </p:attrNameLst>
                                      </p:cBhvr>
                                      <p:to>
                                        <p:strVal val="visible"/>
                                      </p:to>
                                    </p:set>
                                    <p:animEffect transition="in" filter="fade">
                                      <p:cBhvr>
                                        <p:cTn id="20" dur="500"/>
                                        <p:tgtEl>
                                          <p:spTgt spid="640"/>
                                        </p:tgtEl>
                                      </p:cBhvr>
                                    </p:animEffect>
                                  </p:childTnLst>
                                </p:cTn>
                              </p:par>
                              <p:par>
                                <p:cTn id="21" presetID="10"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2" grpId="0" animBg="1"/>
      <p:bldP spid="11" grpId="0"/>
      <p:bldP spid="10" grpId="0"/>
      <p:bldP spid="13" grpId="0"/>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3" name="Rectangle 2"/>
          <p:cNvSpPr/>
          <p:nvPr/>
        </p:nvSpPr>
        <p:spPr>
          <a:xfrm>
            <a:off x="1819071" y="642406"/>
            <a:ext cx="6682904" cy="3785652"/>
          </a:xfrm>
          <a:prstGeom prst="rect">
            <a:avLst/>
          </a:prstGeom>
        </p:spPr>
        <p:txBody>
          <a:bodyPr wrap="square">
            <a:spAutoFit/>
          </a:bodyPr>
          <a:lstStyle/>
          <a:p>
            <a:pPr algn="just">
              <a:lnSpc>
                <a:spcPct val="150000"/>
              </a:lnSpc>
            </a:pPr>
            <a:r>
              <a:rPr lang="vi-VN" sz="2000" dirty="0"/>
              <a:t>b) Dãy số liệu về số trường THPT của một số tỉnh đồng bằng sông Hồng có giá trị bất thường là giá trị 187. Giá trị này lớn hơn rất nhiều so với những giá trị còn lại. Do đó trung vị của hai dãy không khác nhau nhiều trong khi số trung bình lại khác nhau nhiều. </a:t>
            </a:r>
          </a:p>
          <a:p>
            <a:pPr algn="just">
              <a:lnSpc>
                <a:spcPct val="150000"/>
              </a:lnSpc>
            </a:pPr>
            <a:r>
              <a:rPr lang="vi-VN" sz="2000" dirty="0"/>
              <a:t>c) Do khoảng tứ phân vị không dùng thông tin của giá trị lớn nhất, đây là giá trị bất thường trong dãy số liệu về đồng bằng sông Hồng.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06135" y="554857"/>
            <a:ext cx="1551054" cy="41220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33" name="Rounded Rectangle 32"/>
          <p:cNvSpPr/>
          <p:nvPr/>
        </p:nvSpPr>
        <p:spPr>
          <a:xfrm>
            <a:off x="836426" y="579213"/>
            <a:ext cx="2793596" cy="623809"/>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rPr>
              <a:t>Bài</a:t>
            </a:r>
            <a:r>
              <a:rPr lang="en-US" sz="2000" b="1" dirty="0" smtClean="0">
                <a:solidFill>
                  <a:schemeClr val="bg1"/>
                </a:solidFill>
              </a:rPr>
              <a:t> 5.26 (SGK - tr90) </a:t>
            </a:r>
            <a:endParaRPr lang="en-US" sz="2000" b="1" dirty="0">
              <a:solidFill>
                <a:schemeClr val="bg1"/>
              </a:solidFill>
            </a:endParaRPr>
          </a:p>
        </p:txBody>
      </p:sp>
      <p:sp>
        <p:nvSpPr>
          <p:cNvPr id="3" name="Rectangle 2"/>
          <p:cNvSpPr/>
          <p:nvPr/>
        </p:nvSpPr>
        <p:spPr>
          <a:xfrm>
            <a:off x="708362" y="1271115"/>
            <a:ext cx="7900616" cy="3162404"/>
          </a:xfrm>
          <a:prstGeom prst="rect">
            <a:avLst/>
          </a:prstGeom>
        </p:spPr>
        <p:txBody>
          <a:bodyPr wrap="square">
            <a:spAutoFit/>
          </a:bodyPr>
          <a:lstStyle/>
          <a:p>
            <a:pPr algn="just">
              <a:lnSpc>
                <a:spcPct val="150000"/>
              </a:lnSpc>
            </a:pPr>
            <a:r>
              <a:rPr lang="vi-VN" sz="1900" dirty="0"/>
              <a:t>Tỉ lệ trẻ em suy dinh dưỡng (tính theo cân nặng ứng với độ tuổi) của 10 tỉnh thuộc Đồng bằng sông Hồng được cho như sau</a:t>
            </a:r>
            <a:r>
              <a:rPr lang="vi-VN" sz="1900" dirty="0" smtClean="0"/>
              <a:t>:</a:t>
            </a:r>
            <a:endParaRPr lang="vi-VN" sz="1900" dirty="0"/>
          </a:p>
          <a:p>
            <a:pPr algn="ctr">
              <a:lnSpc>
                <a:spcPct val="150000"/>
              </a:lnSpc>
            </a:pPr>
            <a:r>
              <a:rPr lang="vi-VN" sz="1900" dirty="0"/>
              <a:t>5,5  </a:t>
            </a:r>
            <a:r>
              <a:rPr lang="en-US" sz="1900" dirty="0" smtClean="0"/>
              <a:t>  </a:t>
            </a:r>
            <a:r>
              <a:rPr lang="vi-VN" sz="1900" dirty="0" smtClean="0"/>
              <a:t>  13,8  </a:t>
            </a:r>
            <a:r>
              <a:rPr lang="en-US" sz="1900" dirty="0" smtClean="0"/>
              <a:t>  </a:t>
            </a:r>
            <a:r>
              <a:rPr lang="vi-VN" sz="1900" dirty="0" smtClean="0"/>
              <a:t> 10,2   </a:t>
            </a:r>
            <a:r>
              <a:rPr lang="en-US" sz="1900" dirty="0" smtClean="0"/>
              <a:t>   </a:t>
            </a:r>
            <a:r>
              <a:rPr lang="vi-VN" sz="1900" dirty="0" smtClean="0"/>
              <a:t>12,2 </a:t>
            </a:r>
            <a:r>
              <a:rPr lang="en-US" sz="1900" dirty="0" smtClean="0"/>
              <a:t> </a:t>
            </a:r>
            <a:r>
              <a:rPr lang="vi-VN" sz="1900" dirty="0" smtClean="0"/>
              <a:t> </a:t>
            </a:r>
            <a:r>
              <a:rPr lang="en-US" sz="1900" dirty="0" smtClean="0"/>
              <a:t> </a:t>
            </a:r>
            <a:r>
              <a:rPr lang="vi-VN" sz="1900" dirty="0" smtClean="0"/>
              <a:t>  </a:t>
            </a:r>
            <a:r>
              <a:rPr lang="vi-VN" sz="1900" dirty="0"/>
              <a:t>11   </a:t>
            </a:r>
            <a:r>
              <a:rPr lang="en-US" sz="1900" dirty="0" smtClean="0"/>
              <a:t> </a:t>
            </a:r>
            <a:r>
              <a:rPr lang="vi-VN" sz="1900" dirty="0" smtClean="0"/>
              <a:t> 7,4   </a:t>
            </a:r>
            <a:r>
              <a:rPr lang="en-US" sz="1900" dirty="0" smtClean="0"/>
              <a:t> </a:t>
            </a:r>
            <a:r>
              <a:rPr lang="vi-VN" sz="1900" dirty="0" smtClean="0"/>
              <a:t> </a:t>
            </a:r>
            <a:r>
              <a:rPr lang="vi-VN" sz="1900" dirty="0"/>
              <a:t>11,4    </a:t>
            </a:r>
            <a:r>
              <a:rPr lang="en-US" sz="1900" dirty="0" smtClean="0"/>
              <a:t> </a:t>
            </a:r>
            <a:r>
              <a:rPr lang="vi-VN" sz="1900" dirty="0" smtClean="0"/>
              <a:t>13,1  </a:t>
            </a:r>
            <a:r>
              <a:rPr lang="en-US" sz="1900" dirty="0" smtClean="0"/>
              <a:t> </a:t>
            </a:r>
            <a:r>
              <a:rPr lang="vi-VN" sz="1900" dirty="0" smtClean="0"/>
              <a:t> 12,5     </a:t>
            </a:r>
            <a:r>
              <a:rPr lang="vi-VN" sz="1900" dirty="0"/>
              <a:t>13,4</a:t>
            </a:r>
            <a:r>
              <a:rPr lang="vi-VN" sz="1900" dirty="0" smtClean="0"/>
              <a:t>.</a:t>
            </a:r>
            <a:endParaRPr lang="vi-VN" sz="1900" dirty="0"/>
          </a:p>
          <a:p>
            <a:pPr algn="just">
              <a:lnSpc>
                <a:spcPct val="150000"/>
              </a:lnSpc>
            </a:pPr>
            <a:r>
              <a:rPr lang="vi-VN" sz="1900" dirty="0" smtClean="0"/>
              <a:t>a</a:t>
            </a:r>
            <a:r>
              <a:rPr lang="en-US" sz="1900" dirty="0" smtClean="0"/>
              <a:t>)</a:t>
            </a:r>
            <a:r>
              <a:rPr lang="vi-VN" sz="1900" dirty="0" smtClean="0"/>
              <a:t> </a:t>
            </a:r>
            <a:r>
              <a:rPr lang="vi-VN" sz="1900" dirty="0"/>
              <a:t>Tính số trung bình, trung vị, khoảng biến thiên  và độ lệch chuẩn của mẫu số liệu trên</a:t>
            </a:r>
            <a:r>
              <a:rPr lang="vi-VN" sz="1900" dirty="0" smtClean="0"/>
              <a:t>.</a:t>
            </a:r>
            <a:endParaRPr lang="vi-VN" sz="1900" dirty="0"/>
          </a:p>
          <a:p>
            <a:pPr algn="just">
              <a:lnSpc>
                <a:spcPct val="150000"/>
              </a:lnSpc>
            </a:pPr>
            <a:r>
              <a:rPr lang="vi-VN" sz="1900" dirty="0" smtClean="0"/>
              <a:t>b</a:t>
            </a:r>
            <a:r>
              <a:rPr lang="en-US" sz="1900" dirty="0" smtClean="0"/>
              <a:t>)</a:t>
            </a:r>
            <a:r>
              <a:rPr lang="vi-VN" sz="1900" dirty="0" smtClean="0"/>
              <a:t> </a:t>
            </a:r>
            <a:r>
              <a:rPr lang="vi-VN" sz="1900" dirty="0"/>
              <a:t>Thực hiên làm tròn đến hàng đơn vị cho các giá trị trong </a:t>
            </a:r>
            <a:r>
              <a:rPr lang="vi-VN" sz="1900" dirty="0" smtClean="0"/>
              <a:t>m</a:t>
            </a:r>
            <a:r>
              <a:rPr lang="en-US" sz="1900" dirty="0" smtClean="0"/>
              <a:t>ẫ</a:t>
            </a:r>
            <a:r>
              <a:rPr lang="vi-VN" sz="1900" dirty="0" smtClean="0"/>
              <a:t>u </a:t>
            </a:r>
            <a:r>
              <a:rPr lang="vi-VN" sz="1900" dirty="0"/>
              <a:t>số liệu. Sai số tuyệt đối của phép làm tròn này không vượt quá bao nhiêu?</a:t>
            </a:r>
            <a:endParaRPr lang="en-US" sz="1900" dirty="0"/>
          </a:p>
        </p:txBody>
      </p:sp>
      <p:pic>
        <p:nvPicPr>
          <p:cNvPr id="35"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335973" y="428634"/>
            <a:ext cx="969500" cy="7743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grpSp>
        <p:nvGrpSpPr>
          <p:cNvPr id="20" name="Group 19"/>
          <p:cNvGrpSpPr/>
          <p:nvPr/>
        </p:nvGrpSpPr>
        <p:grpSpPr>
          <a:xfrm>
            <a:off x="3828549" y="360704"/>
            <a:ext cx="1302073" cy="1019407"/>
            <a:chOff x="653188" y="302343"/>
            <a:chExt cx="1302073" cy="1019407"/>
          </a:xfrm>
        </p:grpSpPr>
        <p:pic>
          <p:nvPicPr>
            <p:cNvPr id="2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91533" y="302343"/>
              <a:ext cx="1263728" cy="1019407"/>
            </a:xfrm>
            <a:prstGeom prst="rect">
              <a:avLst/>
            </a:prstGeom>
          </p:spPr>
        </p:pic>
        <p:sp>
          <p:nvSpPr>
            <p:cNvPr id="22" name="TextBox 21"/>
            <p:cNvSpPr txBox="1"/>
            <p:nvPr/>
          </p:nvSpPr>
          <p:spPr>
            <a:xfrm rot="20918620">
              <a:off x="653188" y="607763"/>
              <a:ext cx="1274323" cy="408562"/>
            </a:xfrm>
            <a:prstGeom prst="rect">
              <a:avLst/>
            </a:prstGeom>
            <a:noFill/>
          </p:spPr>
          <p:txBody>
            <a:bodyPr wrap="square" rtlCol="0">
              <a:spAutoFit/>
            </a:bodyPr>
            <a:lstStyle/>
            <a:p>
              <a:pPr algn="ctr"/>
              <a:r>
                <a:rPr lang="en-US" sz="2000" b="1" dirty="0" err="1" smtClean="0"/>
                <a:t>Giải</a:t>
              </a:r>
              <a:endParaRPr lang="en-US" sz="2000" b="1" dirty="0"/>
            </a:p>
          </p:txBody>
        </p:sp>
      </p:grpSp>
      <p:sp>
        <p:nvSpPr>
          <p:cNvPr id="3" name="Rectangle 2"/>
          <p:cNvSpPr/>
          <p:nvPr/>
        </p:nvSpPr>
        <p:spPr>
          <a:xfrm>
            <a:off x="991936" y="1457927"/>
            <a:ext cx="7013643" cy="2862322"/>
          </a:xfrm>
          <a:prstGeom prst="rect">
            <a:avLst/>
          </a:prstGeom>
        </p:spPr>
        <p:txBody>
          <a:bodyPr wrap="square">
            <a:spAutoFit/>
          </a:bodyPr>
          <a:lstStyle/>
          <a:p>
            <a:pPr algn="just">
              <a:lnSpc>
                <a:spcPct val="150000"/>
              </a:lnSpc>
            </a:pPr>
            <a:r>
              <a:rPr lang="vi-VN" sz="2000" dirty="0"/>
              <a:t>a) Số trung bình: 11,05; Trung vị: 11,8; Giá trị bé nhất: 5,5; Giá trị lớn nhất: 13,8; Khoảng biến thiên 13,8 – 3,5 = 8,3. Độ lệch chuẩn </a:t>
            </a:r>
            <a:r>
              <a:rPr lang="vi-VN" sz="2000" dirty="0" smtClean="0"/>
              <a:t>s</a:t>
            </a:r>
            <a:r>
              <a:rPr lang="en-US" sz="2000" dirty="0" smtClean="0"/>
              <a:t> </a:t>
            </a:r>
            <a:r>
              <a:rPr lang="vi-VN" sz="2000" dirty="0" smtClean="0"/>
              <a:t>≈</a:t>
            </a:r>
            <a:r>
              <a:rPr lang="en-US" sz="2000" dirty="0" smtClean="0"/>
              <a:t> </a:t>
            </a:r>
            <a:r>
              <a:rPr lang="vi-VN" sz="2000" dirty="0" smtClean="0"/>
              <a:t>2,56</a:t>
            </a:r>
            <a:r>
              <a:rPr lang="vi-VN" sz="2000" dirty="0"/>
              <a:t>.</a:t>
            </a:r>
          </a:p>
          <a:p>
            <a:pPr algn="just">
              <a:lnSpc>
                <a:spcPct val="150000"/>
              </a:lnSpc>
            </a:pPr>
            <a:r>
              <a:rPr lang="vi-VN" sz="2000" dirty="0"/>
              <a:t>b) Dãy số liệu thu được sau khi làm tròn đến hàng đơn vị:</a:t>
            </a:r>
          </a:p>
          <a:p>
            <a:pPr algn="ctr">
              <a:lnSpc>
                <a:spcPct val="150000"/>
              </a:lnSpc>
            </a:pPr>
            <a:r>
              <a:rPr lang="vi-VN" sz="2000" dirty="0" smtClean="0"/>
              <a:t>6</a:t>
            </a:r>
            <a:r>
              <a:rPr lang="en-US" sz="2000" dirty="0" smtClean="0"/>
              <a:t>;</a:t>
            </a:r>
            <a:r>
              <a:rPr lang="vi-VN" sz="2000" dirty="0" smtClean="0"/>
              <a:t> 14</a:t>
            </a:r>
            <a:r>
              <a:rPr lang="en-US" sz="2000" dirty="0" smtClean="0"/>
              <a:t>;</a:t>
            </a:r>
            <a:r>
              <a:rPr lang="vi-VN" sz="2000" dirty="0" smtClean="0"/>
              <a:t> 10</a:t>
            </a:r>
            <a:r>
              <a:rPr lang="en-US" sz="2000" dirty="0" smtClean="0"/>
              <a:t>;</a:t>
            </a:r>
            <a:r>
              <a:rPr lang="vi-VN" sz="2000" dirty="0" smtClean="0"/>
              <a:t> 12</a:t>
            </a:r>
            <a:r>
              <a:rPr lang="en-US" sz="2000" dirty="0" smtClean="0"/>
              <a:t>;</a:t>
            </a:r>
            <a:r>
              <a:rPr lang="vi-VN" sz="2000" dirty="0" smtClean="0"/>
              <a:t> 11</a:t>
            </a:r>
            <a:r>
              <a:rPr lang="en-US" sz="2000" dirty="0" smtClean="0"/>
              <a:t>;</a:t>
            </a:r>
            <a:r>
              <a:rPr lang="vi-VN" sz="2000" dirty="0" smtClean="0"/>
              <a:t> 7</a:t>
            </a:r>
            <a:r>
              <a:rPr lang="en-US" sz="2000" dirty="0" smtClean="0"/>
              <a:t>;</a:t>
            </a:r>
            <a:r>
              <a:rPr lang="vi-VN" sz="2000" dirty="0" smtClean="0"/>
              <a:t> 11</a:t>
            </a:r>
            <a:r>
              <a:rPr lang="en-US" sz="2000" dirty="0" smtClean="0"/>
              <a:t>;</a:t>
            </a:r>
            <a:r>
              <a:rPr lang="vi-VN" sz="2000" dirty="0" smtClean="0"/>
              <a:t> 13</a:t>
            </a:r>
            <a:r>
              <a:rPr lang="en-US" sz="2000" dirty="0" smtClean="0"/>
              <a:t>;</a:t>
            </a:r>
            <a:r>
              <a:rPr lang="vi-VN" sz="2000" dirty="0" smtClean="0"/>
              <a:t> 13</a:t>
            </a:r>
            <a:r>
              <a:rPr lang="en-US" sz="2000" dirty="0" smtClean="0"/>
              <a:t>;</a:t>
            </a:r>
            <a:r>
              <a:rPr lang="vi-VN" sz="2000" dirty="0" smtClean="0"/>
              <a:t> </a:t>
            </a:r>
            <a:r>
              <a:rPr lang="vi-VN" sz="2000" dirty="0"/>
              <a:t>13.</a:t>
            </a:r>
          </a:p>
          <a:p>
            <a:pPr algn="just">
              <a:lnSpc>
                <a:spcPct val="150000"/>
              </a:lnSpc>
            </a:pPr>
            <a:r>
              <a:rPr lang="vi-VN" sz="2000" dirty="0"/>
              <a:t>Sai số tuyệt đối của phép làm tròn không vượt quá d = 0,5. </a:t>
            </a:r>
          </a:p>
        </p:txBody>
      </p:sp>
      <p:pic>
        <p:nvPicPr>
          <p:cNvPr id="4" name="Picture 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935312" y="3459960"/>
            <a:ext cx="1004407" cy="1231648"/>
          </a:xfrm>
          <a:prstGeom prst="rect">
            <a:avLst/>
          </a:prstGeom>
        </p:spPr>
      </p:pic>
      <p:pic>
        <p:nvPicPr>
          <p:cNvPr id="5" name="Picture 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rot="19340790">
            <a:off x="87785" y="960791"/>
            <a:ext cx="1085500" cy="1429684"/>
          </a:xfrm>
          <a:prstGeom prst="rect">
            <a:avLst/>
          </a:prstGeom>
        </p:spPr>
      </p:pic>
      <p:pic>
        <p:nvPicPr>
          <p:cNvPr id="6" name="Picture 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rot="6936128">
            <a:off x="956094" y="-71277"/>
            <a:ext cx="659676" cy="123186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Righ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3"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3">
                                            <p:txEl>
                                              <p:pRg st="1" end="1"/>
                                            </p:txEl>
                                          </p:spTgt>
                                        </p:tgtEl>
                                      </p:cBhvr>
                                    </p:animEffect>
                                  </p:childTnLst>
                                </p:cTn>
                              </p:par>
                              <p:par>
                                <p:cTn id="21" presetID="12" presetClass="entr" presetSubtype="1"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4" dur="500"/>
                                        <p:tgtEl>
                                          <p:spTgt spid="3">
                                            <p:txEl>
                                              <p:pRg st="2" end="2"/>
                                            </p:txEl>
                                          </p:spTgt>
                                        </p:tgtEl>
                                      </p:cBhvr>
                                    </p:animEffect>
                                  </p:childTnLst>
                                </p:cTn>
                              </p:par>
                              <p:par>
                                <p:cTn id="25" presetID="12" presetClass="entr" presetSubtype="1"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33"/>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smtClean="0">
                <a:solidFill>
                  <a:schemeClr val="accent5">
                    <a:lumMod val="25000"/>
                  </a:schemeClr>
                </a:solidFill>
                <a:latin typeface="+mn-lt"/>
              </a:rPr>
              <a:t>HƯỚNG DẪN VỀ NHÀ</a:t>
            </a:r>
            <a:endParaRPr sz="3000" b="1" dirty="0">
              <a:solidFill>
                <a:schemeClr val="accent5">
                  <a:lumMod val="25000"/>
                </a:schemeClr>
              </a:solidFill>
              <a:latin typeface="+mn-lt"/>
            </a:endParaRPr>
          </a:p>
        </p:txBody>
      </p:sp>
      <p:sp>
        <p:nvSpPr>
          <p:cNvPr id="985" name="Google Shape;985;p33"/>
          <p:cNvSpPr txBox="1"/>
          <p:nvPr/>
        </p:nvSpPr>
        <p:spPr>
          <a:xfrm>
            <a:off x="763547" y="3252947"/>
            <a:ext cx="2057474" cy="53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smtClean="0">
                <a:solidFill>
                  <a:schemeClr val="accent2">
                    <a:lumMod val="50000"/>
                  </a:schemeClr>
                </a:solidFill>
                <a:latin typeface="+mn-lt"/>
                <a:ea typeface="Grand Hotel"/>
                <a:cs typeface="Grand Hotel"/>
                <a:sym typeface="Grand Hotel"/>
              </a:rPr>
              <a:t>01</a:t>
            </a:r>
            <a:endParaRPr sz="2400" b="1" dirty="0">
              <a:solidFill>
                <a:schemeClr val="accent2">
                  <a:lumMod val="50000"/>
                </a:schemeClr>
              </a:solidFill>
              <a:latin typeface="+mn-lt"/>
              <a:ea typeface="Grand Hotel"/>
              <a:cs typeface="Grand Hotel"/>
              <a:sym typeface="Grand Hotel"/>
            </a:endParaRPr>
          </a:p>
        </p:txBody>
      </p:sp>
      <p:sp>
        <p:nvSpPr>
          <p:cNvPr id="988" name="Google Shape;988;p33"/>
          <p:cNvSpPr txBox="1"/>
          <p:nvPr/>
        </p:nvSpPr>
        <p:spPr>
          <a:xfrm>
            <a:off x="3475023" y="2707914"/>
            <a:ext cx="2282100" cy="53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smtClean="0">
                <a:solidFill>
                  <a:schemeClr val="accent2">
                    <a:lumMod val="50000"/>
                  </a:schemeClr>
                </a:solidFill>
                <a:latin typeface="+mn-lt"/>
                <a:ea typeface="Grand Hotel"/>
                <a:cs typeface="Grand Hotel"/>
                <a:sym typeface="Grand Hotel"/>
              </a:rPr>
              <a:t>02</a:t>
            </a:r>
            <a:endParaRPr sz="2400" b="1" dirty="0">
              <a:solidFill>
                <a:schemeClr val="accent2">
                  <a:lumMod val="50000"/>
                </a:schemeClr>
              </a:solidFill>
              <a:latin typeface="+mn-lt"/>
              <a:ea typeface="Grand Hotel"/>
              <a:cs typeface="Grand Hotel"/>
              <a:sym typeface="Grand Hotel"/>
            </a:endParaRPr>
          </a:p>
        </p:txBody>
      </p:sp>
      <p:sp>
        <p:nvSpPr>
          <p:cNvPr id="991" name="Google Shape;991;p33"/>
          <p:cNvSpPr txBox="1"/>
          <p:nvPr/>
        </p:nvSpPr>
        <p:spPr>
          <a:xfrm>
            <a:off x="6185448" y="2162863"/>
            <a:ext cx="2282100" cy="53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smtClean="0">
                <a:solidFill>
                  <a:schemeClr val="accent2">
                    <a:lumMod val="50000"/>
                  </a:schemeClr>
                </a:solidFill>
                <a:latin typeface="+mn-lt"/>
                <a:ea typeface="Grand Hotel"/>
                <a:cs typeface="Grand Hotel"/>
                <a:sym typeface="Grand Hotel"/>
              </a:rPr>
              <a:t>03</a:t>
            </a:r>
            <a:endParaRPr sz="2400" b="1" dirty="0">
              <a:solidFill>
                <a:schemeClr val="accent2">
                  <a:lumMod val="50000"/>
                </a:schemeClr>
              </a:solidFill>
              <a:latin typeface="+mn-lt"/>
              <a:ea typeface="Grand Hotel"/>
              <a:cs typeface="Grand Hotel"/>
              <a:sym typeface="Grand Hotel"/>
            </a:endParaRPr>
          </a:p>
        </p:txBody>
      </p:sp>
      <p:grpSp>
        <p:nvGrpSpPr>
          <p:cNvPr id="3" name="Group 2"/>
          <p:cNvGrpSpPr/>
          <p:nvPr/>
        </p:nvGrpSpPr>
        <p:grpSpPr>
          <a:xfrm>
            <a:off x="676452" y="1314775"/>
            <a:ext cx="6211750" cy="1871325"/>
            <a:chOff x="676452" y="1314775"/>
            <a:chExt cx="6211750" cy="1871325"/>
          </a:xfrm>
        </p:grpSpPr>
        <p:sp>
          <p:nvSpPr>
            <p:cNvPr id="993" name="Google Shape;993;p33"/>
            <p:cNvSpPr/>
            <p:nvPr/>
          </p:nvSpPr>
          <p:spPr>
            <a:xfrm>
              <a:off x="676452" y="2414200"/>
              <a:ext cx="771900" cy="77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4" name="Google Shape;994;p33"/>
            <p:cNvGrpSpPr/>
            <p:nvPr/>
          </p:nvGrpSpPr>
          <p:grpSpPr>
            <a:xfrm>
              <a:off x="868570" y="2618334"/>
              <a:ext cx="373983" cy="363622"/>
              <a:chOff x="3512070" y="1956222"/>
              <a:chExt cx="373983" cy="363622"/>
            </a:xfrm>
          </p:grpSpPr>
          <p:sp>
            <p:nvSpPr>
              <p:cNvPr id="995" name="Google Shape;995;p33"/>
              <p:cNvSpPr/>
              <p:nvPr/>
            </p:nvSpPr>
            <p:spPr>
              <a:xfrm>
                <a:off x="3547316" y="2232314"/>
                <a:ext cx="316069" cy="53841"/>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3"/>
              <p:cNvSpPr/>
              <p:nvPr/>
            </p:nvSpPr>
            <p:spPr>
              <a:xfrm>
                <a:off x="3548903" y="2232314"/>
                <a:ext cx="314482" cy="53841"/>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a:off x="3515215" y="2198312"/>
                <a:ext cx="370524" cy="121217"/>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rgbClr val="EDB6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3"/>
              <p:cNvSpPr/>
              <p:nvPr/>
            </p:nvSpPr>
            <p:spPr>
              <a:xfrm>
                <a:off x="3864628" y="2198626"/>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a:off x="3864628" y="2286141"/>
                <a:ext cx="21426" cy="3370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a:off x="3574401" y="2259070"/>
                <a:ext cx="52583" cy="52838"/>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rgbClr val="D9E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3"/>
              <p:cNvSpPr/>
              <p:nvPr/>
            </p:nvSpPr>
            <p:spPr>
              <a:xfrm>
                <a:off x="3547316" y="1990239"/>
                <a:ext cx="316069" cy="53841"/>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3"/>
              <p:cNvSpPr/>
              <p:nvPr/>
            </p:nvSpPr>
            <p:spPr>
              <a:xfrm>
                <a:off x="3548903" y="1990239"/>
                <a:ext cx="314482" cy="53841"/>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3"/>
              <p:cNvSpPr/>
              <p:nvPr/>
            </p:nvSpPr>
            <p:spPr>
              <a:xfrm>
                <a:off x="3512070" y="1956222"/>
                <a:ext cx="373669" cy="121247"/>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rgbClr val="84B6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3"/>
              <p:cNvSpPr/>
              <p:nvPr/>
            </p:nvSpPr>
            <p:spPr>
              <a:xfrm>
                <a:off x="3864628" y="1956566"/>
                <a:ext cx="21426" cy="33688"/>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3"/>
              <p:cNvSpPr/>
              <p:nvPr/>
            </p:nvSpPr>
            <p:spPr>
              <a:xfrm>
                <a:off x="3864628" y="2044065"/>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3"/>
              <p:cNvSpPr/>
              <p:nvPr/>
            </p:nvSpPr>
            <p:spPr>
              <a:xfrm>
                <a:off x="3574401" y="2016995"/>
                <a:ext cx="52583" cy="52733"/>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rgbClr val="EDB6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3"/>
              <p:cNvSpPr/>
              <p:nvPr/>
            </p:nvSpPr>
            <p:spPr>
              <a:xfrm>
                <a:off x="3536311" y="2111127"/>
                <a:ext cx="315740" cy="53841"/>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3"/>
              <p:cNvSpPr/>
              <p:nvPr/>
            </p:nvSpPr>
            <p:spPr>
              <a:xfrm>
                <a:off x="3536311" y="2111127"/>
                <a:ext cx="315740" cy="53841"/>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3"/>
              <p:cNvSpPr/>
              <p:nvPr/>
            </p:nvSpPr>
            <p:spPr>
              <a:xfrm>
                <a:off x="3513642" y="2077439"/>
                <a:ext cx="370509" cy="120888"/>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rgbClr val="819E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3"/>
              <p:cNvSpPr/>
              <p:nvPr/>
            </p:nvSpPr>
            <p:spPr>
              <a:xfrm>
                <a:off x="3806385" y="2077753"/>
                <a:ext cx="77767" cy="120888"/>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3"/>
              <p:cNvSpPr/>
              <p:nvPr/>
            </p:nvSpPr>
            <p:spPr>
              <a:xfrm>
                <a:off x="3772397" y="2138182"/>
                <a:ext cx="52898" cy="52568"/>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rgbClr val="FDB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33"/>
            <p:cNvSpPr/>
            <p:nvPr/>
          </p:nvSpPr>
          <p:spPr>
            <a:xfrm>
              <a:off x="3396377" y="1846425"/>
              <a:ext cx="771900" cy="77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3"/>
            <p:cNvSpPr/>
            <p:nvPr/>
          </p:nvSpPr>
          <p:spPr>
            <a:xfrm>
              <a:off x="6116302" y="1314775"/>
              <a:ext cx="771900" cy="77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4" name="Google Shape;1014;p33"/>
            <p:cNvGrpSpPr/>
            <p:nvPr/>
          </p:nvGrpSpPr>
          <p:grpSpPr>
            <a:xfrm>
              <a:off x="3594893" y="2080792"/>
              <a:ext cx="374897" cy="303155"/>
              <a:chOff x="3952456" y="1524280"/>
              <a:chExt cx="370195" cy="300154"/>
            </a:xfrm>
          </p:grpSpPr>
          <p:sp>
            <p:nvSpPr>
              <p:cNvPr id="1015" name="Google Shape;1015;p33"/>
              <p:cNvSpPr/>
              <p:nvPr/>
            </p:nvSpPr>
            <p:spPr>
              <a:xfrm>
                <a:off x="3952456" y="1550482"/>
                <a:ext cx="370195" cy="248064"/>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rgbClr val="5D4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3"/>
              <p:cNvSpPr/>
              <p:nvPr/>
            </p:nvSpPr>
            <p:spPr>
              <a:xfrm>
                <a:off x="3977955" y="1550482"/>
                <a:ext cx="344697" cy="226669"/>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rgbClr val="B68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3"/>
              <p:cNvSpPr/>
              <p:nvPr/>
            </p:nvSpPr>
            <p:spPr>
              <a:xfrm>
                <a:off x="3990232" y="1524280"/>
                <a:ext cx="294644" cy="251613"/>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rgbClr val="FDB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3"/>
              <p:cNvSpPr/>
              <p:nvPr/>
            </p:nvSpPr>
            <p:spPr>
              <a:xfrm>
                <a:off x="4003138" y="1524430"/>
                <a:ext cx="281738" cy="230367"/>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3"/>
              <p:cNvSpPr/>
              <p:nvPr/>
            </p:nvSpPr>
            <p:spPr>
              <a:xfrm>
                <a:off x="4137547" y="1524280"/>
                <a:ext cx="147329" cy="23051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3"/>
              <p:cNvSpPr/>
              <p:nvPr/>
            </p:nvSpPr>
            <p:spPr>
              <a:xfrm>
                <a:off x="4137547" y="1766430"/>
                <a:ext cx="25828" cy="58003"/>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rgbClr val="EDB6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33"/>
            <p:cNvGrpSpPr/>
            <p:nvPr/>
          </p:nvGrpSpPr>
          <p:grpSpPr>
            <a:xfrm>
              <a:off x="6278003" y="1524729"/>
              <a:ext cx="351644" cy="351959"/>
              <a:chOff x="3508282" y="3810341"/>
              <a:chExt cx="351644" cy="351959"/>
            </a:xfrm>
          </p:grpSpPr>
          <p:sp>
            <p:nvSpPr>
              <p:cNvPr id="1022" name="Google Shape;1022;p33"/>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rgbClr val="DD9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3"/>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3"/>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3"/>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rgbClr val="CC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3"/>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3"/>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3"/>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rgbClr val="DD9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3"/>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rgbClr val="DD9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3"/>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3"/>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3"/>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3"/>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3"/>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35" name="Google Shape;1035;p33"/>
            <p:cNvCxnSpPr>
              <a:stCxn id="993" idx="6"/>
              <a:endCxn id="1012" idx="2"/>
            </p:cNvCxnSpPr>
            <p:nvPr/>
          </p:nvCxnSpPr>
          <p:spPr>
            <a:xfrm rot="10800000" flipH="1">
              <a:off x="1448352" y="2232250"/>
              <a:ext cx="1947900" cy="567900"/>
            </a:xfrm>
            <a:prstGeom prst="bentConnector3">
              <a:avLst>
                <a:gd name="adj1" fmla="val 50003"/>
              </a:avLst>
            </a:prstGeom>
            <a:noFill/>
            <a:ln w="19050" cap="flat" cmpd="sng">
              <a:solidFill>
                <a:srgbClr val="5D412D"/>
              </a:solidFill>
              <a:prstDash val="solid"/>
              <a:round/>
              <a:headEnd type="none" w="med" len="med"/>
              <a:tailEnd type="triangle" w="med" len="med"/>
            </a:ln>
          </p:spPr>
        </p:cxnSp>
        <p:cxnSp>
          <p:nvCxnSpPr>
            <p:cNvPr id="1036" name="Google Shape;1036;p33"/>
            <p:cNvCxnSpPr>
              <a:stCxn id="1012" idx="6"/>
              <a:endCxn id="1013" idx="2"/>
            </p:cNvCxnSpPr>
            <p:nvPr/>
          </p:nvCxnSpPr>
          <p:spPr>
            <a:xfrm rot="10800000" flipH="1">
              <a:off x="4168277" y="1700775"/>
              <a:ext cx="1947900" cy="531600"/>
            </a:xfrm>
            <a:prstGeom prst="bentConnector3">
              <a:avLst>
                <a:gd name="adj1" fmla="val 50003"/>
              </a:avLst>
            </a:prstGeom>
            <a:noFill/>
            <a:ln w="19050" cap="flat" cmpd="sng">
              <a:solidFill>
                <a:srgbClr val="5D412D"/>
              </a:solidFill>
              <a:prstDash val="solid"/>
              <a:round/>
              <a:headEnd type="none" w="med" len="med"/>
              <a:tailEnd type="triangle" w="med" len="med"/>
            </a:ln>
          </p:spPr>
        </p:cxnSp>
      </p:grpSp>
      <p:sp>
        <p:nvSpPr>
          <p:cNvPr id="2" name="TextBox 1"/>
          <p:cNvSpPr txBox="1"/>
          <p:nvPr/>
        </p:nvSpPr>
        <p:spPr>
          <a:xfrm>
            <a:off x="713225" y="3647611"/>
            <a:ext cx="2107796" cy="1015663"/>
          </a:xfrm>
          <a:prstGeom prst="rect">
            <a:avLst/>
          </a:prstGeom>
          <a:noFill/>
        </p:spPr>
        <p:txBody>
          <a:bodyPr wrap="square" rtlCol="0">
            <a:spAutoFit/>
          </a:bodyPr>
          <a:lstStyle/>
          <a:p>
            <a:pPr algn="just">
              <a:lnSpc>
                <a:spcPct val="150000"/>
              </a:lnSpc>
            </a:pPr>
            <a:r>
              <a:rPr lang="en-US" sz="2000" dirty="0" err="1" smtClean="0"/>
              <a:t>Ôn</a:t>
            </a:r>
            <a:r>
              <a:rPr lang="en-US" sz="2000" dirty="0" smtClean="0"/>
              <a:t> </a:t>
            </a:r>
            <a:r>
              <a:rPr lang="en-US" sz="2000" dirty="0" err="1" smtClean="0"/>
              <a:t>tập</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57" name="TextBox 56"/>
          <p:cNvSpPr txBox="1"/>
          <p:nvPr/>
        </p:nvSpPr>
        <p:spPr>
          <a:xfrm>
            <a:off x="3475022" y="3155904"/>
            <a:ext cx="2360871" cy="1015663"/>
          </a:xfrm>
          <a:prstGeom prst="rect">
            <a:avLst/>
          </a:prstGeom>
          <a:noFill/>
        </p:spPr>
        <p:txBody>
          <a:bodyPr wrap="square" rtlCol="0">
            <a:spAutoFit/>
          </a:bodyPr>
          <a:lstStyle/>
          <a:p>
            <a:pPr algn="just">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trong</a:t>
            </a:r>
            <a:r>
              <a:rPr lang="en-US" sz="2000" dirty="0" smtClean="0"/>
              <a:t> SBT</a:t>
            </a:r>
            <a:endParaRPr lang="en-US" sz="2000" dirty="0"/>
          </a:p>
        </p:txBody>
      </p:sp>
      <p:sp>
        <p:nvSpPr>
          <p:cNvPr id="58" name="TextBox 57"/>
          <p:cNvSpPr txBox="1"/>
          <p:nvPr/>
        </p:nvSpPr>
        <p:spPr>
          <a:xfrm>
            <a:off x="6185448" y="2596526"/>
            <a:ext cx="2549990" cy="1477328"/>
          </a:xfrm>
          <a:prstGeom prst="rect">
            <a:avLst/>
          </a:prstGeom>
          <a:noFill/>
        </p:spPr>
        <p:txBody>
          <a:bodyPr wrap="square" rtlCol="0">
            <a:spAutoFit/>
          </a:bodyPr>
          <a:lstStyle/>
          <a:p>
            <a:pPr algn="just">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dirty="0" err="1" smtClean="0"/>
              <a:t>sau</a:t>
            </a:r>
            <a:r>
              <a:rPr lang="en-US" sz="2000" dirty="0" smtClean="0"/>
              <a:t>: </a:t>
            </a:r>
            <a:r>
              <a:rPr lang="en-US" sz="2000" i="1" dirty="0" err="1" smtClean="0"/>
              <a:t>Tìm</a:t>
            </a:r>
            <a:r>
              <a:rPr lang="en-US" sz="2000" i="1" dirty="0" smtClean="0"/>
              <a:t> </a:t>
            </a:r>
            <a:r>
              <a:rPr lang="en-US" sz="2000" i="1" dirty="0" err="1" smtClean="0"/>
              <a:t>hiểu</a:t>
            </a:r>
            <a:r>
              <a:rPr lang="en-US" sz="2000" i="1" dirty="0" smtClean="0"/>
              <a:t> </a:t>
            </a:r>
            <a:r>
              <a:rPr lang="en-US" sz="2000" i="1" dirty="0" err="1" smtClean="0"/>
              <a:t>một</a:t>
            </a:r>
            <a:r>
              <a:rPr lang="en-US" sz="2000" i="1" dirty="0" smtClean="0"/>
              <a:t> </a:t>
            </a:r>
            <a:r>
              <a:rPr lang="en-US" sz="2000" i="1" dirty="0" err="1" smtClean="0"/>
              <a:t>số</a:t>
            </a:r>
            <a:r>
              <a:rPr lang="en-US" sz="2000" i="1" dirty="0" smtClean="0"/>
              <a:t> </a:t>
            </a:r>
            <a:r>
              <a:rPr lang="en-US" sz="2000" i="1" dirty="0" err="1" smtClean="0"/>
              <a:t>kiến</a:t>
            </a:r>
            <a:r>
              <a:rPr lang="en-US" sz="2000" i="1" dirty="0" smtClean="0"/>
              <a:t> </a:t>
            </a:r>
            <a:r>
              <a:rPr lang="en-US" sz="2000" i="1" dirty="0" err="1" smtClean="0"/>
              <a:t>thức</a:t>
            </a:r>
            <a:r>
              <a:rPr lang="en-US" sz="2000" i="1" dirty="0" smtClean="0"/>
              <a:t> </a:t>
            </a:r>
            <a:r>
              <a:rPr lang="en-US" sz="2000" i="1" dirty="0" err="1" smtClean="0"/>
              <a:t>về</a:t>
            </a:r>
            <a:r>
              <a:rPr lang="en-US" sz="2000" i="1" dirty="0" smtClean="0"/>
              <a:t> </a:t>
            </a:r>
            <a:r>
              <a:rPr lang="en-US" sz="2000" i="1" dirty="0" err="1" smtClean="0"/>
              <a:t>tài</a:t>
            </a:r>
            <a:r>
              <a:rPr lang="en-US" sz="2000" i="1" dirty="0" smtClean="0"/>
              <a:t> </a:t>
            </a:r>
            <a:r>
              <a:rPr lang="en-US" sz="2000" i="1" dirty="0" err="1" smtClean="0"/>
              <a:t>chính</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5"/>
                                        </p:tgtEl>
                                        <p:attrNameLst>
                                          <p:attrName>style.visibility</p:attrName>
                                        </p:attrNameLst>
                                      </p:cBhvr>
                                      <p:to>
                                        <p:strVal val="visible"/>
                                      </p:to>
                                    </p:set>
                                    <p:animEffect transition="in" filter="fade">
                                      <p:cBhvr>
                                        <p:cTn id="12" dur="500"/>
                                        <p:tgtEl>
                                          <p:spTgt spid="98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88"/>
                                        </p:tgtEl>
                                        <p:attrNameLst>
                                          <p:attrName>style.visibility</p:attrName>
                                        </p:attrNameLst>
                                      </p:cBhvr>
                                      <p:to>
                                        <p:strVal val="visible"/>
                                      </p:to>
                                    </p:set>
                                    <p:animEffect transition="in" filter="fade">
                                      <p:cBhvr>
                                        <p:cTn id="20" dur="500"/>
                                        <p:tgtEl>
                                          <p:spTgt spid="98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91"/>
                                        </p:tgtEl>
                                        <p:attrNameLst>
                                          <p:attrName>style.visibility</p:attrName>
                                        </p:attrNameLst>
                                      </p:cBhvr>
                                      <p:to>
                                        <p:strVal val="visible"/>
                                      </p:to>
                                    </p:set>
                                    <p:animEffect transition="in" filter="fade">
                                      <p:cBhvr>
                                        <p:cTn id="28" dur="500"/>
                                        <p:tgtEl>
                                          <p:spTgt spid="99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 grpId="0"/>
      <p:bldP spid="988" grpId="0"/>
      <p:bldP spid="991" grpId="0"/>
      <p:bldP spid="2"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15"/>
          <p:cNvPicPr preferRelativeResize="0"/>
          <p:nvPr/>
        </p:nvPicPr>
        <p:blipFill>
          <a:blip r:embed="rId3">
            <a:alphaModFix/>
          </a:blip>
          <a:stretch>
            <a:fillRect/>
          </a:stretch>
        </p:blipFill>
        <p:spPr>
          <a:xfrm>
            <a:off x="719450" y="2521000"/>
            <a:ext cx="1074100" cy="2008249"/>
          </a:xfrm>
          <a:prstGeom prst="rect">
            <a:avLst/>
          </a:prstGeom>
          <a:noFill/>
          <a:ln>
            <a:noFill/>
          </a:ln>
        </p:spPr>
      </p:pic>
      <p:pic>
        <p:nvPicPr>
          <p:cNvPr id="262" name="Google Shape;262;p15"/>
          <p:cNvPicPr preferRelativeResize="0"/>
          <p:nvPr/>
        </p:nvPicPr>
        <p:blipFill>
          <a:blip r:embed="rId4">
            <a:alphaModFix/>
          </a:blip>
          <a:stretch>
            <a:fillRect/>
          </a:stretch>
        </p:blipFill>
        <p:spPr>
          <a:xfrm rot="855236">
            <a:off x="663075" y="783050"/>
            <a:ext cx="1532800" cy="1320650"/>
          </a:xfrm>
          <a:prstGeom prst="rect">
            <a:avLst/>
          </a:prstGeom>
          <a:noFill/>
          <a:ln>
            <a:noFill/>
          </a:ln>
          <a:effectLst>
            <a:outerShdw blurRad="14288" dist="47625" dir="12420000" algn="bl" rotWithShape="0">
              <a:srgbClr val="000000">
                <a:alpha val="9000"/>
              </a:srgbClr>
            </a:outerShdw>
          </a:effectLst>
        </p:spPr>
      </p:pic>
      <p:pic>
        <p:nvPicPr>
          <p:cNvPr id="263" name="Google Shape;263;p15"/>
          <p:cNvPicPr preferRelativeResize="0"/>
          <p:nvPr/>
        </p:nvPicPr>
        <p:blipFill>
          <a:blip r:embed="rId5">
            <a:alphaModFix/>
          </a:blip>
          <a:stretch>
            <a:fillRect/>
          </a:stretch>
        </p:blipFill>
        <p:spPr>
          <a:xfrm rot="-359300">
            <a:off x="1922011" y="3402301"/>
            <a:ext cx="1731678" cy="960898"/>
          </a:xfrm>
          <a:prstGeom prst="rect">
            <a:avLst/>
          </a:prstGeom>
          <a:noFill/>
          <a:ln>
            <a:noFill/>
          </a:ln>
          <a:effectLst>
            <a:outerShdw blurRad="14288" dist="28575" dir="5400000" algn="bl" rotWithShape="0">
              <a:srgbClr val="000000">
                <a:alpha val="9000"/>
              </a:srgbClr>
            </a:outerShdw>
          </a:effectLst>
        </p:spPr>
      </p:pic>
      <p:sp>
        <p:nvSpPr>
          <p:cNvPr id="264" name="Google Shape;264;p15"/>
          <p:cNvSpPr txBox="1">
            <a:spLocks noGrp="1"/>
          </p:cNvSpPr>
          <p:nvPr>
            <p:ph type="ctrTitle"/>
          </p:nvPr>
        </p:nvSpPr>
        <p:spPr>
          <a:xfrm>
            <a:off x="524084" y="1327612"/>
            <a:ext cx="7972745" cy="3081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dirty="0" smtClean="0">
                <a:solidFill>
                  <a:schemeClr val="accent1">
                    <a:lumMod val="50000"/>
                  </a:schemeClr>
                </a:solidFill>
                <a:latin typeface="+mn-lt"/>
              </a:rPr>
              <a:t>CẢM ƠN CẢ LỚP ĐÃ CHÚ Ý LẮNG NGHE BÀI GIẢNG!</a:t>
            </a:r>
            <a:endParaRPr sz="4000" b="1" dirty="0">
              <a:solidFill>
                <a:schemeClr val="accent1">
                  <a:lumMod val="50000"/>
                </a:schemeClr>
              </a:solidFill>
              <a:latin typeface="+mn-lt"/>
            </a:endParaRPr>
          </a:p>
        </p:txBody>
      </p:sp>
      <p:pic>
        <p:nvPicPr>
          <p:cNvPr id="266" name="Google Shape;266;p15"/>
          <p:cNvPicPr preferRelativeResize="0"/>
          <p:nvPr/>
        </p:nvPicPr>
        <p:blipFill>
          <a:blip r:embed="rId6">
            <a:alphaModFix/>
          </a:blip>
          <a:stretch>
            <a:fillRect/>
          </a:stretch>
        </p:blipFill>
        <p:spPr>
          <a:xfrm rot="3996335">
            <a:off x="2533124" y="3471576"/>
            <a:ext cx="617000" cy="1271018"/>
          </a:xfrm>
          <a:prstGeom prst="rect">
            <a:avLst/>
          </a:prstGeom>
          <a:noFill/>
          <a:ln>
            <a:noFill/>
          </a:ln>
        </p:spPr>
      </p:pic>
      <p:pic>
        <p:nvPicPr>
          <p:cNvPr id="267" name="Google Shape;267;p15"/>
          <p:cNvPicPr preferRelativeResize="0"/>
          <p:nvPr/>
        </p:nvPicPr>
        <p:blipFill rotWithShape="1">
          <a:blip r:embed="rId7">
            <a:alphaModFix/>
          </a:blip>
          <a:srcRect/>
          <a:stretch/>
        </p:blipFill>
        <p:spPr>
          <a:xfrm rot="1590127">
            <a:off x="844949" y="838923"/>
            <a:ext cx="911918" cy="1080692"/>
          </a:xfrm>
          <a:prstGeom prst="rect">
            <a:avLst/>
          </a:prstGeom>
          <a:noFill/>
          <a:ln>
            <a:noFill/>
          </a:ln>
        </p:spPr>
      </p:pic>
      <p:pic>
        <p:nvPicPr>
          <p:cNvPr id="268" name="Google Shape;268;p15"/>
          <p:cNvPicPr preferRelativeResize="0"/>
          <p:nvPr/>
        </p:nvPicPr>
        <p:blipFill>
          <a:blip r:embed="rId8">
            <a:alphaModFix/>
          </a:blip>
          <a:stretch>
            <a:fillRect/>
          </a:stretch>
        </p:blipFill>
        <p:spPr>
          <a:xfrm rot="-232337">
            <a:off x="7082828" y="3190287"/>
            <a:ext cx="2124949" cy="2085947"/>
          </a:xfrm>
          <a:prstGeom prst="rect">
            <a:avLst/>
          </a:prstGeom>
          <a:noFill/>
          <a:ln>
            <a:noFill/>
          </a:ln>
          <a:effectLst>
            <a:outerShdw blurRad="57150" dist="19050" dir="5400000" algn="bl" rotWithShape="0">
              <a:srgbClr val="000000">
                <a:alpha val="50000"/>
              </a:srgbClr>
            </a:outerShdw>
          </a:effec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9450" y="563175"/>
            <a:ext cx="837059" cy="837059"/>
          </a:xfrm>
          <a:prstGeom prst="rect">
            <a:avLst/>
          </a:prstGeom>
        </p:spPr>
      </p:pic>
    </p:spTree>
    <p:extLst>
      <p:ext uri="{BB962C8B-B14F-4D97-AF65-F5344CB8AC3E}">
        <p14:creationId xmlns:p14="http://schemas.microsoft.com/office/powerpoint/2010/main" val="66160260"/>
      </p:ext>
    </p:extLst>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2"/>
                                        </p:tgtEl>
                                        <p:attrNameLst>
                                          <p:attrName>r</p:attrName>
                                        </p:attrNameLst>
                                      </p:cBhvr>
                                    </p:animRot>
                                    <p:animRot by="-240000">
                                      <p:cBhvr>
                                        <p:cTn id="7" dur="100" fill="hold">
                                          <p:stCondLst>
                                            <p:cond delay="100"/>
                                          </p:stCondLst>
                                        </p:cTn>
                                        <p:tgtEl>
                                          <p:spTgt spid="2"/>
                                        </p:tgtEl>
                                        <p:attrNameLst>
                                          <p:attrName>r</p:attrName>
                                        </p:attrNameLst>
                                      </p:cBhvr>
                                    </p:animRot>
                                    <p:animRot by="240000">
                                      <p:cBhvr>
                                        <p:cTn id="8" dur="100" fill="hold">
                                          <p:stCondLst>
                                            <p:cond delay="200"/>
                                          </p:stCondLst>
                                        </p:cTn>
                                        <p:tgtEl>
                                          <p:spTgt spid="2"/>
                                        </p:tgtEl>
                                        <p:attrNameLst>
                                          <p:attrName>r</p:attrName>
                                        </p:attrNameLst>
                                      </p:cBhvr>
                                    </p:animRot>
                                    <p:animRot by="-240000">
                                      <p:cBhvr>
                                        <p:cTn id="9" dur="100" fill="hold">
                                          <p:stCondLst>
                                            <p:cond delay="300"/>
                                          </p:stCondLst>
                                        </p:cTn>
                                        <p:tgtEl>
                                          <p:spTgt spid="2"/>
                                        </p:tgtEl>
                                        <p:attrNameLst>
                                          <p:attrName>r</p:attrName>
                                        </p:attrNameLst>
                                      </p:cBhvr>
                                    </p:animRot>
                                    <p:animRot by="120000">
                                      <p:cBhvr>
                                        <p:cTn id="10" dur="100" fill="hold">
                                          <p:stCondLst>
                                            <p:cond delay="4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6"/>
          <p:cNvPicPr preferRelativeResize="0"/>
          <p:nvPr/>
        </p:nvPicPr>
        <p:blipFill>
          <a:blip r:embed="rId7">
            <a:alphaModFix/>
          </a:blip>
          <a:stretch>
            <a:fillRect/>
          </a:stretch>
        </p:blipFill>
        <p:spPr>
          <a:xfrm rot="-7190468">
            <a:off x="-805787" y="2963778"/>
            <a:ext cx="1731675" cy="960897"/>
          </a:xfrm>
          <a:prstGeom prst="rect">
            <a:avLst/>
          </a:prstGeom>
          <a:noFill/>
          <a:ln>
            <a:noFill/>
          </a:ln>
          <a:effectLst>
            <a:outerShdw blurRad="14288" dist="28575" dir="5400000" algn="bl" rotWithShape="0">
              <a:srgbClr val="000000">
                <a:alpha val="9000"/>
              </a:srgbClr>
            </a:outerShdw>
          </a:effectLst>
        </p:spPr>
      </p:pic>
      <p:pic>
        <p:nvPicPr>
          <p:cNvPr id="276" name="Google Shape;276;p16"/>
          <p:cNvPicPr preferRelativeResize="0"/>
          <p:nvPr/>
        </p:nvPicPr>
        <p:blipFill>
          <a:blip r:embed="rId8">
            <a:alphaModFix/>
          </a:blip>
          <a:stretch>
            <a:fillRect/>
          </a:stretch>
        </p:blipFill>
        <p:spPr>
          <a:xfrm flipH="1">
            <a:off x="7245762" y="47350"/>
            <a:ext cx="1590900" cy="984300"/>
          </a:xfrm>
          <a:prstGeom prst="rect">
            <a:avLst/>
          </a:prstGeom>
          <a:noFill/>
          <a:ln>
            <a:noFill/>
          </a:ln>
        </p:spPr>
      </p:pic>
      <p:sp>
        <p:nvSpPr>
          <p:cNvPr id="2" name="Title 1"/>
          <p:cNvSpPr>
            <a:spLocks noGrp="1"/>
          </p:cNvSpPr>
          <p:nvPr>
            <p:ph type="title"/>
          </p:nvPr>
        </p:nvSpPr>
        <p:spPr>
          <a:xfrm>
            <a:off x="713225" y="475899"/>
            <a:ext cx="7717500" cy="707400"/>
          </a:xfrm>
        </p:spPr>
        <p:txBody>
          <a:bodyPr/>
          <a:lstStyle/>
          <a:p>
            <a:r>
              <a:rPr lang="en-US" sz="3000" b="1" dirty="0" smtClean="0">
                <a:latin typeface="+mn-lt"/>
              </a:rPr>
              <a:t>TRÒ CHƠI TRẮC NGHIỆM</a:t>
            </a:r>
            <a:endParaRPr lang="en-US" sz="3000" b="1" dirty="0">
              <a:latin typeface="+mn-lt"/>
            </a:endParaRPr>
          </a:p>
        </p:txBody>
      </p:sp>
      <p:sp>
        <p:nvSpPr>
          <p:cNvPr id="8" name="Câu hỏi">
            <a:extLst>
              <a:ext uri="{FF2B5EF4-FFF2-40B4-BE49-F238E27FC236}">
                <a16:creationId xmlns="" xmlns:a16="http://schemas.microsoft.com/office/drawing/2014/main" id="{4ADFFF1A-F500-CC57-185E-00F4826D0836}"/>
              </a:ext>
            </a:extLst>
          </p:cNvPr>
          <p:cNvSpPr/>
          <p:nvPr/>
        </p:nvSpPr>
        <p:spPr>
          <a:xfrm>
            <a:off x="705808" y="1267611"/>
            <a:ext cx="7717500" cy="1160784"/>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noProof="1" smtClean="0">
                <a:solidFill>
                  <a:srgbClr val="000000"/>
                </a:solidFill>
                <a:latin typeface="Arial" panose="020B0604020202020204" pitchFamily="34" charset="0"/>
                <a:cs typeface="Arial" panose="020B0604020202020204" pitchFamily="34" charset="0"/>
              </a:rPr>
              <a:t>Bài 5.17: </a:t>
            </a:r>
            <a:r>
              <a:rPr lang="en-US" sz="2000" noProof="1" smtClean="0">
                <a:solidFill>
                  <a:srgbClr val="000000"/>
                </a:solidFill>
                <a:latin typeface="Arial" panose="020B0604020202020204" pitchFamily="34" charset="0"/>
                <a:cs typeface="Arial" panose="020B0604020202020204" pitchFamily="34" charset="0"/>
              </a:rPr>
              <a:t>Khi cân một bao gạo bằng một cân treo với thang chia 0,2 kg thì độ chính xác d là</a:t>
            </a:r>
            <a:endParaRPr lang="vi-VN" sz="2000" noProof="1">
              <a:solidFill>
                <a:srgbClr val="000000"/>
              </a:solidFill>
              <a:latin typeface="Arial" panose="020B0604020202020204" pitchFamily="34" charset="0"/>
              <a:cs typeface="Arial" panose="020B0604020202020204" pitchFamily="34" charset="0"/>
            </a:endParaRPr>
          </a:p>
        </p:txBody>
      </p:sp>
      <p:sp>
        <p:nvSpPr>
          <p:cNvPr id="9" name="Đáp án đúng">
            <a:extLst>
              <a:ext uri="{FF2B5EF4-FFF2-40B4-BE49-F238E27FC236}">
                <a16:creationId xmlns="" xmlns:a16="http://schemas.microsoft.com/office/drawing/2014/main" id="{8B66CBE4-2DB9-BCF7-D1C4-281B894BFE17}"/>
              </a:ext>
            </a:extLst>
          </p:cNvPr>
          <p:cNvSpPr/>
          <p:nvPr/>
        </p:nvSpPr>
        <p:spPr>
          <a:xfrm>
            <a:off x="698392" y="2638682"/>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rgbClr val="000000"/>
                </a:solidFill>
                <a:latin typeface="Arial" panose="020B0604020202020204" pitchFamily="34" charset="0"/>
                <a:cs typeface="Arial" panose="020B0604020202020204" pitchFamily="34" charset="0"/>
              </a:rPr>
              <a:t>A. </a:t>
            </a:r>
            <a:r>
              <a:rPr lang="en-US" sz="2000" noProof="1" smtClean="0">
                <a:solidFill>
                  <a:srgbClr val="000000"/>
                </a:solidFill>
                <a:latin typeface="Arial" panose="020B0604020202020204" pitchFamily="34" charset="0"/>
                <a:cs typeface="Arial" panose="020B0604020202020204" pitchFamily="34" charset="0"/>
              </a:rPr>
              <a:t>0,1 kg</a:t>
            </a:r>
            <a:endParaRPr lang="vi-VN" sz="2000" noProof="1">
              <a:solidFill>
                <a:srgbClr val="000000"/>
              </a:solidFill>
              <a:latin typeface="Arial" panose="020B0604020202020204" pitchFamily="34" charset="0"/>
              <a:cs typeface="Arial" panose="020B0604020202020204" pitchFamily="34" charset="0"/>
            </a:endParaRPr>
          </a:p>
        </p:txBody>
      </p:sp>
      <p:sp>
        <p:nvSpPr>
          <p:cNvPr id="10" name="Đáp án sai 1">
            <a:extLst>
              <a:ext uri="{FF2B5EF4-FFF2-40B4-BE49-F238E27FC236}">
                <a16:creationId xmlns="" xmlns:a16="http://schemas.microsoft.com/office/drawing/2014/main" id="{3FCD9830-5FD1-BD44-878B-228BD96CE996}"/>
              </a:ext>
            </a:extLst>
          </p:cNvPr>
          <p:cNvSpPr/>
          <p:nvPr/>
        </p:nvSpPr>
        <p:spPr>
          <a:xfrm>
            <a:off x="705808" y="3774969"/>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rgbClr val="000000"/>
                </a:solidFill>
                <a:latin typeface="Arial" panose="020B0604020202020204" pitchFamily="34" charset="0"/>
                <a:cs typeface="Arial" panose="020B0604020202020204" pitchFamily="34" charset="0"/>
              </a:rPr>
              <a:t>B. </a:t>
            </a:r>
            <a:r>
              <a:rPr lang="en-US" sz="2000" noProof="1" smtClean="0">
                <a:solidFill>
                  <a:srgbClr val="000000"/>
                </a:solidFill>
                <a:latin typeface="Arial" panose="020B0604020202020204" pitchFamily="34" charset="0"/>
                <a:cs typeface="Arial" panose="020B0604020202020204" pitchFamily="34" charset="0"/>
              </a:rPr>
              <a:t>0,2 kg</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sai 2">
            <a:extLst>
              <a:ext uri="{FF2B5EF4-FFF2-40B4-BE49-F238E27FC236}">
                <a16:creationId xmlns="" xmlns:a16="http://schemas.microsoft.com/office/drawing/2014/main" id="{6A919885-0285-0403-1E09-FA94D8BC080B}"/>
              </a:ext>
            </a:extLst>
          </p:cNvPr>
          <p:cNvSpPr/>
          <p:nvPr/>
        </p:nvSpPr>
        <p:spPr>
          <a:xfrm>
            <a:off x="4721269" y="2638682"/>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rgbClr val="000000"/>
                </a:solidFill>
                <a:latin typeface="Arial" panose="020B0604020202020204" pitchFamily="34" charset="0"/>
                <a:cs typeface="Arial" panose="020B0604020202020204" pitchFamily="34" charset="0"/>
              </a:rPr>
              <a:t>C. </a:t>
            </a:r>
            <a:r>
              <a:rPr lang="en-US" sz="2000" noProof="1" smtClean="0">
                <a:solidFill>
                  <a:srgbClr val="000000"/>
                </a:solidFill>
                <a:latin typeface="Arial" panose="020B0604020202020204" pitchFamily="34" charset="0"/>
                <a:cs typeface="Arial" panose="020B0604020202020204" pitchFamily="34" charset="0"/>
              </a:rPr>
              <a:t>0,3 kg</a:t>
            </a:r>
            <a:endParaRPr lang="vi-VN" sz="2000" noProof="1">
              <a:solidFill>
                <a:srgbClr val="000000"/>
              </a:solidFill>
              <a:latin typeface="Arial" panose="020B0604020202020204" pitchFamily="34" charset="0"/>
              <a:cs typeface="Arial" panose="020B0604020202020204" pitchFamily="34" charset="0"/>
            </a:endParaRPr>
          </a:p>
        </p:txBody>
      </p:sp>
      <p:sp>
        <p:nvSpPr>
          <p:cNvPr id="12" name="Đáp án sai 3">
            <a:extLst>
              <a:ext uri="{FF2B5EF4-FFF2-40B4-BE49-F238E27FC236}">
                <a16:creationId xmlns="" xmlns:a16="http://schemas.microsoft.com/office/drawing/2014/main" id="{2E7D83A4-3758-8699-4DD0-010A80780539}"/>
              </a:ext>
            </a:extLst>
          </p:cNvPr>
          <p:cNvSpPr/>
          <p:nvPr/>
        </p:nvSpPr>
        <p:spPr>
          <a:xfrm>
            <a:off x="4728685" y="3774969"/>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rgbClr val="000000"/>
                </a:solidFill>
                <a:latin typeface="Arial" panose="020B0604020202020204" pitchFamily="34" charset="0"/>
                <a:cs typeface="Arial" panose="020B0604020202020204" pitchFamily="34" charset="0"/>
              </a:rPr>
              <a:t>D. </a:t>
            </a:r>
            <a:r>
              <a:rPr lang="en-US" sz="2000" noProof="1" smtClean="0">
                <a:solidFill>
                  <a:srgbClr val="000000"/>
                </a:solidFill>
                <a:latin typeface="Arial" panose="020B0604020202020204" pitchFamily="34" charset="0"/>
                <a:cs typeface="Arial" panose="020B0604020202020204" pitchFamily="34" charset="0"/>
              </a:rPr>
              <a:t>0,4 kg</a:t>
            </a:r>
            <a:endParaRPr lang="vi-VN" sz="2000" noProof="1">
              <a:solidFill>
                <a:srgbClr val="000000"/>
              </a:solidFill>
              <a:latin typeface="Arial" panose="020B0604020202020204" pitchFamily="34" charset="0"/>
              <a:cs typeface="Arial" panose="020B0604020202020204" pitchFamily="34" charset="0"/>
            </a:endParaRPr>
          </a:p>
        </p:txBody>
      </p:sp>
      <p:pic>
        <p:nvPicPr>
          <p:cNvPr id="13"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42362" y="-637266"/>
            <a:ext cx="487363" cy="487363"/>
          </a:xfrm>
          <a:prstGeom prst="rect">
            <a:avLst/>
          </a:prstGeom>
        </p:spPr>
      </p:pic>
      <p:pic>
        <p:nvPicPr>
          <p:cNvPr id="14" name="Picture 5">
            <a:extLst>
              <a:ext uri="{FF2B5EF4-FFF2-40B4-BE49-F238E27FC236}">
                <a16:creationId xmlns="" xmlns:a16="http://schemas.microsoft.com/office/drawing/2014/main" id="{31EA41D2-9796-7E4F-2882-9DC49D5A8C0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721853" y="2664414"/>
            <a:ext cx="853046" cy="742494"/>
          </a:xfrm>
          <a:prstGeom prst="rect">
            <a:avLst/>
          </a:prstGeom>
        </p:spPr>
      </p:pic>
      <p:pic>
        <p:nvPicPr>
          <p:cNvPr id="15" name="Picture 14">
            <a:extLst>
              <a:ext uri="{FF2B5EF4-FFF2-40B4-BE49-F238E27FC236}">
                <a16:creationId xmlns="" xmlns:a16="http://schemas.microsoft.com/office/drawing/2014/main" id="{4B31FD67-694B-8D1E-89C7-5C3C61578F6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742809" y="2689401"/>
            <a:ext cx="850122" cy="757381"/>
          </a:xfrm>
          <a:prstGeom prst="rect">
            <a:avLst/>
          </a:prstGeom>
        </p:spPr>
      </p:pic>
      <p:pic>
        <p:nvPicPr>
          <p:cNvPr id="16"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742809" y="3859276"/>
            <a:ext cx="850122" cy="757381"/>
          </a:xfrm>
          <a:prstGeom prst="rect">
            <a:avLst/>
          </a:prstGeom>
        </p:spPr>
      </p:pic>
      <p:pic>
        <p:nvPicPr>
          <p:cNvPr id="17"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721853" y="3859275"/>
            <a:ext cx="850122" cy="757381"/>
          </a:xfrm>
          <a:prstGeom prst="rect">
            <a:avLst/>
          </a:prstGeom>
        </p:spPr>
      </p:pic>
      <p:pic>
        <p:nvPicPr>
          <p:cNvPr id="18"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69225" y="-637266"/>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trips(downLeft)">
                                      <p:cBhvr>
                                        <p:cTn id="15" dur="500"/>
                                        <p:tgtEl>
                                          <p:spTgt spid="10"/>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9"/>
                                        </p:tgtEl>
                                        <p:attrNameLst>
                                          <p:attrName>fillcolor</p:attrName>
                                        </p:attrNameLst>
                                      </p:cBhvr>
                                      <p:to>
                                        <a:srgbClr val="92D050"/>
                                      </p:to>
                                    </p:animClr>
                                    <p:set>
                                      <p:cBhvr>
                                        <p:cTn id="29" dur="500" fill="hold"/>
                                        <p:tgtEl>
                                          <p:spTgt spid="9"/>
                                        </p:tgtEl>
                                        <p:attrNameLst>
                                          <p:attrName>fill.type</p:attrName>
                                        </p:attrNameLst>
                                      </p:cBhvr>
                                      <p:to>
                                        <p:strVal val="solid"/>
                                      </p:to>
                                    </p:set>
                                    <p:set>
                                      <p:cBhvr>
                                        <p:cTn id="30" dur="500" fill="hold"/>
                                        <p:tgtEl>
                                          <p:spTgt spid="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3"/>
                                        </p:tgtEl>
                                      </p:cBhvr>
                                    </p:cmd>
                                  </p:childTnLst>
                                </p:cTn>
                              </p:par>
                              <p:par>
                                <p:cTn id="33" presetID="1" presetClass="entr" presetSubtype="0" fill="hold" nodeType="withEffect">
                                  <p:stCondLst>
                                    <p:cond delay="0"/>
                                  </p:stCondLst>
                                  <p:childTnLst>
                                    <p:set>
                                      <p:cBhvr>
                                        <p:cTn id="34" dur="1" fill="hold">
                                          <p:stCondLst>
                                            <p:cond delay="9"/>
                                          </p:stCondLst>
                                        </p:cTn>
                                        <p:tgtEl>
                                          <p:spTgt spid="1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9"/>
                                        </p:tgtEl>
                                      </p:cBhvr>
                                    </p:animEffect>
                                    <p:animScale>
                                      <p:cBhvr>
                                        <p:cTn id="37"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0"/>
                                        </p:tgtEl>
                                        <p:attrNameLst>
                                          <p:attrName>fillcolor</p:attrName>
                                        </p:attrNameLst>
                                      </p:cBhvr>
                                      <p:to>
                                        <a:srgbClr val="D99694"/>
                                      </p:to>
                                    </p:animClr>
                                    <p:set>
                                      <p:cBhvr>
                                        <p:cTn id="43" dur="500" fill="hold"/>
                                        <p:tgtEl>
                                          <p:spTgt spid="10"/>
                                        </p:tgtEl>
                                        <p:attrNameLst>
                                          <p:attrName>fill.type</p:attrName>
                                        </p:attrNameLst>
                                      </p:cBhvr>
                                      <p:to>
                                        <p:strVal val="solid"/>
                                      </p:to>
                                    </p:set>
                                    <p:set>
                                      <p:cBhvr>
                                        <p:cTn id="44" dur="500" fill="hold"/>
                                        <p:tgtEl>
                                          <p:spTgt spid="1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8"/>
                                        </p:tgtEl>
                                      </p:cBhvr>
                                    </p:cmd>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0"/>
                                        </p:tgtEl>
                                      </p:cBhvr>
                                    </p:animEffect>
                                    <p:animScale>
                                      <p:cBhvr>
                                        <p:cTn id="51"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1"/>
                                        </p:tgtEl>
                                        <p:attrNameLst>
                                          <p:attrName>fillcolor</p:attrName>
                                        </p:attrNameLst>
                                      </p:cBhvr>
                                      <p:to>
                                        <a:srgbClr val="D99694"/>
                                      </p:to>
                                    </p:animClr>
                                    <p:set>
                                      <p:cBhvr>
                                        <p:cTn id="57" dur="500" fill="hold"/>
                                        <p:tgtEl>
                                          <p:spTgt spid="11"/>
                                        </p:tgtEl>
                                        <p:attrNameLst>
                                          <p:attrName>fill.type</p:attrName>
                                        </p:attrNameLst>
                                      </p:cBhvr>
                                      <p:to>
                                        <p:strVal val="solid"/>
                                      </p:to>
                                    </p:set>
                                    <p:set>
                                      <p:cBhvr>
                                        <p:cTn id="58" dur="500" fill="hold"/>
                                        <p:tgtEl>
                                          <p:spTgt spid="1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8"/>
                                        </p:tgtEl>
                                      </p:cBhvr>
                                    </p:cmd>
                                  </p:childTnLst>
                                </p:cTn>
                              </p:par>
                              <p:par>
                                <p:cTn id="61" presetID="1" presetClass="entr" presetSubtype="0" fill="hold" nodeType="withEffect">
                                  <p:stCondLst>
                                    <p:cond delay="0"/>
                                  </p:stCondLst>
                                  <p:childTnLst>
                                    <p:set>
                                      <p:cBhvr>
                                        <p:cTn id="62" dur="1" fill="hold">
                                          <p:stCondLst>
                                            <p:cond delay="9"/>
                                          </p:stCondLst>
                                        </p:cTn>
                                        <p:tgtEl>
                                          <p:spTgt spid="1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2"/>
                                        </p:tgtEl>
                                        <p:attrNameLst>
                                          <p:attrName>fillcolor</p:attrName>
                                        </p:attrNameLst>
                                      </p:cBhvr>
                                      <p:to>
                                        <a:srgbClr val="D99694"/>
                                      </p:to>
                                    </p:animClr>
                                    <p:set>
                                      <p:cBhvr>
                                        <p:cTn id="71" dur="500" fill="hold"/>
                                        <p:tgtEl>
                                          <p:spTgt spid="12"/>
                                        </p:tgtEl>
                                        <p:attrNameLst>
                                          <p:attrName>fill.type</p:attrName>
                                        </p:attrNameLst>
                                      </p:cBhvr>
                                      <p:to>
                                        <p:strVal val="solid"/>
                                      </p:to>
                                    </p:set>
                                    <p:set>
                                      <p:cBhvr>
                                        <p:cTn id="72" dur="500" fill="hold"/>
                                        <p:tgtEl>
                                          <p:spTgt spid="1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8"/>
                                        </p:tgtEl>
                                      </p:cBhvr>
                                    </p:cmd>
                                  </p:childTnLst>
                                </p:cTn>
                              </p:par>
                              <p:par>
                                <p:cTn id="75" presetID="1" presetClass="entr" presetSubtype="0" fill="hold" nodeType="withEffect">
                                  <p:stCondLst>
                                    <p:cond delay="0"/>
                                  </p:stCondLst>
                                  <p:childTnLst>
                                    <p:set>
                                      <p:cBhvr>
                                        <p:cTn id="76" dur="1" fill="hold">
                                          <p:stCondLst>
                                            <p:cond delay="9"/>
                                          </p:stCondLst>
                                        </p:cTn>
                                        <p:tgtEl>
                                          <p:spTgt spid="1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2"/>
                                        </p:tgtEl>
                                      </p:cBhvr>
                                    </p:animEffect>
                                    <p:animScale>
                                      <p:cBhvr>
                                        <p:cTn id="79"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0" fill="hold" display="0">
                  <p:stCondLst>
                    <p:cond delay="indefinite"/>
                  </p:stCondLst>
                  <p:endCondLst>
                    <p:cond evt="onStopAudio" delay="0">
                      <p:tgtEl>
                        <p:sldTgt/>
                      </p:tgtEl>
                    </p:cond>
                  </p:endCondLst>
                </p:cTn>
                <p:tgtEl>
                  <p:spTgt spid="13"/>
                </p:tgtEl>
              </p:cMediaNode>
            </p:audio>
            <p:audio>
              <p:cMediaNode vol="80000">
                <p:cTn id="81"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20" name="Câu hỏi">
            <a:extLst>
              <a:ext uri="{FF2B5EF4-FFF2-40B4-BE49-F238E27FC236}">
                <a16:creationId xmlns="" xmlns:a16="http://schemas.microsoft.com/office/drawing/2014/main" id="{4ADFFF1A-F500-CC57-185E-00F4826D0836}"/>
              </a:ext>
            </a:extLst>
          </p:cNvPr>
          <p:cNvSpPr/>
          <p:nvPr/>
        </p:nvSpPr>
        <p:spPr>
          <a:xfrm>
            <a:off x="633890" y="577429"/>
            <a:ext cx="7717500" cy="1160784"/>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noProof="1" smtClean="0">
                <a:solidFill>
                  <a:srgbClr val="000000"/>
                </a:solidFill>
                <a:latin typeface="Arial" panose="020B0604020202020204" pitchFamily="34" charset="0"/>
                <a:cs typeface="Arial" panose="020B0604020202020204" pitchFamily="34" charset="0"/>
              </a:rPr>
              <a:t>Bài 5.18: </a:t>
            </a:r>
            <a:r>
              <a:rPr lang="en-US" sz="2000" noProof="1" smtClean="0">
                <a:solidFill>
                  <a:srgbClr val="000000"/>
                </a:solidFill>
                <a:latin typeface="Arial" panose="020B0604020202020204" pitchFamily="34" charset="0"/>
                <a:cs typeface="Arial" panose="020B0604020202020204" pitchFamily="34" charset="0"/>
              </a:rPr>
              <a:t>Trong hai mẫu số liệu, mẫu nào có phương sai lớn hơn thì có độ lệch chuẩn lớn hơn, đúng hay sai?</a:t>
            </a:r>
            <a:endParaRPr lang="vi-VN" sz="2000" noProof="1">
              <a:solidFill>
                <a:srgbClr val="000000"/>
              </a:solidFill>
              <a:latin typeface="Arial" panose="020B0604020202020204" pitchFamily="34" charset="0"/>
              <a:cs typeface="Arial" panose="020B0604020202020204" pitchFamily="34" charset="0"/>
            </a:endParaRPr>
          </a:p>
        </p:txBody>
      </p:sp>
      <p:sp>
        <p:nvSpPr>
          <p:cNvPr id="21" name="Đáp án đúng">
            <a:extLst>
              <a:ext uri="{FF2B5EF4-FFF2-40B4-BE49-F238E27FC236}">
                <a16:creationId xmlns="" xmlns:a16="http://schemas.microsoft.com/office/drawing/2014/main" id="{8B66CBE4-2DB9-BCF7-D1C4-281B894BFE17}"/>
              </a:ext>
            </a:extLst>
          </p:cNvPr>
          <p:cNvSpPr/>
          <p:nvPr/>
        </p:nvSpPr>
        <p:spPr>
          <a:xfrm>
            <a:off x="619057" y="2124975"/>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rgbClr val="000000"/>
                </a:solidFill>
                <a:latin typeface="Arial" panose="020B0604020202020204" pitchFamily="34" charset="0"/>
                <a:cs typeface="Arial" panose="020B0604020202020204" pitchFamily="34" charset="0"/>
              </a:rPr>
              <a:t>A. </a:t>
            </a:r>
            <a:r>
              <a:rPr lang="en-US" sz="2000" noProof="1" smtClean="0">
                <a:solidFill>
                  <a:srgbClr val="000000"/>
                </a:solidFill>
                <a:latin typeface="Arial" panose="020B0604020202020204" pitchFamily="34" charset="0"/>
                <a:cs typeface="Arial" panose="020B0604020202020204" pitchFamily="34" charset="0"/>
              </a:rPr>
              <a:t>Đúng</a:t>
            </a:r>
            <a:endParaRPr lang="vi-VN" sz="2000" noProof="1">
              <a:solidFill>
                <a:srgbClr val="000000"/>
              </a:solidFill>
              <a:latin typeface="Arial" panose="020B0604020202020204" pitchFamily="34" charset="0"/>
              <a:cs typeface="Arial" panose="020B0604020202020204" pitchFamily="34" charset="0"/>
            </a:endParaRPr>
          </a:p>
        </p:txBody>
      </p:sp>
      <p:sp>
        <p:nvSpPr>
          <p:cNvPr id="22" name="Đáp án sai 1">
            <a:extLst>
              <a:ext uri="{FF2B5EF4-FFF2-40B4-BE49-F238E27FC236}">
                <a16:creationId xmlns="" xmlns:a16="http://schemas.microsoft.com/office/drawing/2014/main" id="{3FCD9830-5FD1-BD44-878B-228BD96CE996}"/>
              </a:ext>
            </a:extLst>
          </p:cNvPr>
          <p:cNvSpPr/>
          <p:nvPr/>
        </p:nvSpPr>
        <p:spPr>
          <a:xfrm>
            <a:off x="4649351" y="2124975"/>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rgbClr val="000000"/>
                </a:solidFill>
                <a:latin typeface="Arial" panose="020B0604020202020204" pitchFamily="34" charset="0"/>
                <a:cs typeface="Arial" panose="020B0604020202020204" pitchFamily="34" charset="0"/>
              </a:rPr>
              <a:t>B. </a:t>
            </a:r>
            <a:r>
              <a:rPr lang="en-US" sz="2000" noProof="1" smtClean="0">
                <a:solidFill>
                  <a:srgbClr val="000000"/>
                </a:solidFill>
                <a:latin typeface="Arial" panose="020B0604020202020204" pitchFamily="34" charset="0"/>
                <a:cs typeface="Arial" panose="020B0604020202020204" pitchFamily="34" charset="0"/>
              </a:rPr>
              <a:t>Sai</a:t>
            </a:r>
            <a:endParaRPr lang="vi-VN" sz="2000" noProof="1">
              <a:solidFill>
                <a:srgbClr val="000000"/>
              </a:solidFill>
              <a:latin typeface="Arial" panose="020B0604020202020204" pitchFamily="34" charset="0"/>
              <a:cs typeface="Arial" panose="020B0604020202020204" pitchFamily="34" charset="0"/>
            </a:endParaRPr>
          </a:p>
        </p:txBody>
      </p:sp>
      <p:pic>
        <p:nvPicPr>
          <p:cNvPr id="25"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360169" y="-1058506"/>
            <a:ext cx="487363" cy="487363"/>
          </a:xfrm>
          <a:prstGeom prst="rect">
            <a:avLst/>
          </a:prstGeom>
        </p:spPr>
      </p:pic>
      <p:pic>
        <p:nvPicPr>
          <p:cNvPr id="26" name="Picture 5">
            <a:extLst>
              <a:ext uri="{FF2B5EF4-FFF2-40B4-BE49-F238E27FC236}">
                <a16:creationId xmlns=""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642518" y="2150707"/>
            <a:ext cx="853046" cy="742494"/>
          </a:xfrm>
          <a:prstGeom prst="rect">
            <a:avLst/>
          </a:prstGeom>
        </p:spPr>
      </p:pic>
      <p:pic>
        <p:nvPicPr>
          <p:cNvPr id="29"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665396" y="2209281"/>
            <a:ext cx="850122" cy="757381"/>
          </a:xfrm>
          <a:prstGeom prst="rect">
            <a:avLst/>
          </a:prstGeom>
        </p:spPr>
      </p:pic>
      <p:pic>
        <p:nvPicPr>
          <p:cNvPr id="30"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687032" y="-1058506"/>
            <a:ext cx="487363" cy="487363"/>
          </a:xfrm>
          <a:prstGeom prst="rect">
            <a:avLst/>
          </a:prstGeom>
        </p:spPr>
      </p:pic>
      <p:pic>
        <p:nvPicPr>
          <p:cNvPr id="31" name="Picture 5"/>
          <p:cNvPicPr>
            <a:picLocks noChangeAspect="1"/>
          </p:cNvPicPr>
          <p:nvPr/>
        </p:nvPicPr>
        <p:blipFill>
          <a:blip r:embed="rId12"/>
          <a:srcRect/>
          <a:stretch>
            <a:fillRect/>
          </a:stretch>
        </p:blipFill>
        <p:spPr>
          <a:xfrm>
            <a:off x="2514115" y="2918933"/>
            <a:ext cx="4116685" cy="21766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strips(downLeft)">
                                      <p:cBhvr>
                                        <p:cTn id="11" dur="500"/>
                                        <p:tgtEl>
                                          <p:spTgt spid="21"/>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strips(downLeft)">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1"/>
                                        </p:tgtEl>
                                        <p:attrNameLst>
                                          <p:attrName>fillcolor</p:attrName>
                                        </p:attrNameLst>
                                      </p:cBhvr>
                                      <p:to>
                                        <a:srgbClr val="92D050"/>
                                      </p:to>
                                    </p:animClr>
                                    <p:set>
                                      <p:cBhvr>
                                        <p:cTn id="21" dur="500" fill="hold"/>
                                        <p:tgtEl>
                                          <p:spTgt spid="21"/>
                                        </p:tgtEl>
                                        <p:attrNameLst>
                                          <p:attrName>fill.type</p:attrName>
                                        </p:attrNameLst>
                                      </p:cBhvr>
                                      <p:to>
                                        <p:strVal val="solid"/>
                                      </p:to>
                                    </p:set>
                                    <p:set>
                                      <p:cBhvr>
                                        <p:cTn id="22" dur="500" fill="hold"/>
                                        <p:tgtEl>
                                          <p:spTgt spid="21"/>
                                        </p:tgtEl>
                                        <p:attrNameLst>
                                          <p:attrName>fill.on</p:attrName>
                                        </p:attrNameLst>
                                      </p:cBhvr>
                                      <p:to>
                                        <p:strVal val="true"/>
                                      </p:to>
                                    </p:set>
                                  </p:childTnLst>
                                </p:cTn>
                              </p:par>
                              <p:par>
                                <p:cTn id="23" presetID="1" presetClass="mediacall" presetSubtype="0" fill="hold" nodeType="withEffect">
                                  <p:stCondLst>
                                    <p:cond delay="0"/>
                                  </p:stCondLst>
                                  <p:childTnLst>
                                    <p:cmd type="call" cmd="playFrom(0.0)">
                                      <p:cBhvr>
                                        <p:cTn id="24" dur="835" fill="hold"/>
                                        <p:tgtEl>
                                          <p:spTgt spid="25"/>
                                        </p:tgtEl>
                                      </p:cBhvr>
                                    </p:cmd>
                                  </p:childTnLst>
                                </p:cTn>
                              </p:par>
                              <p:par>
                                <p:cTn id="25" presetID="1" presetClass="entr" presetSubtype="0" fill="hold" nodeType="withEffect">
                                  <p:stCondLst>
                                    <p:cond delay="0"/>
                                  </p:stCondLst>
                                  <p:childTnLst>
                                    <p:set>
                                      <p:cBhvr>
                                        <p:cTn id="26" dur="1" fill="hold">
                                          <p:stCondLst>
                                            <p:cond delay="9"/>
                                          </p:stCondLst>
                                        </p:cTn>
                                        <p:tgtEl>
                                          <p:spTgt spid="26"/>
                                        </p:tgtEl>
                                        <p:attrNameLst>
                                          <p:attrName>style.visibility</p:attrName>
                                        </p:attrNameLst>
                                      </p:cBhvr>
                                      <p:to>
                                        <p:strVal val="visible"/>
                                      </p:to>
                                    </p:set>
                                  </p:childTnLst>
                                </p:cTn>
                              </p:par>
                              <p:par>
                                <p:cTn id="27" presetID="26" presetClass="emph" presetSubtype="0" repeatCount="4000" fill="hold" grpId="1" nodeType="withEffect">
                                  <p:stCondLst>
                                    <p:cond delay="0"/>
                                  </p:stCondLst>
                                  <p:childTnLst>
                                    <p:animEffect transition="out" filter="fade">
                                      <p:cBhvr>
                                        <p:cTn id="28" dur="500" tmFilter="0, 0; .2, .5; .8, .5; 1, 0"/>
                                        <p:tgtEl>
                                          <p:spTgt spid="21"/>
                                        </p:tgtEl>
                                      </p:cBhvr>
                                    </p:animEffect>
                                    <p:animScale>
                                      <p:cBhvr>
                                        <p:cTn id="29" dur="250" autoRev="1" fill="hold"/>
                                        <p:tgtEl>
                                          <p:spTgt spid="21"/>
                                        </p:tgtEl>
                                      </p:cBhvr>
                                      <p:by x="105000" y="105000"/>
                                    </p:animScale>
                                  </p:childTnLst>
                                </p:cTn>
                              </p:par>
                            </p:childTnLst>
                          </p:cTn>
                        </p:par>
                      </p:childTnLst>
                    </p:cTn>
                  </p:par>
                </p:childTnLst>
              </p:cTn>
              <p:nextCondLst>
                <p:cond evt="onClick" delay="0">
                  <p:tgtEl>
                    <p:spTgt spid="21"/>
                  </p:tgtEl>
                </p:cond>
              </p:nextCondLst>
            </p:seq>
            <p:seq concurrent="1" nextAc="seek">
              <p:cTn id="30" restart="whenNotActive" fill="hold" evtFilter="cancelBubble" nodeType="interactiveSeq">
                <p:stCondLst>
                  <p:cond evt="onClick" delay="0">
                    <p:tgtEl>
                      <p:spTgt spid="2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2"/>
                                        </p:tgtEl>
                                        <p:attrNameLst>
                                          <p:attrName>fillcolor</p:attrName>
                                        </p:attrNameLst>
                                      </p:cBhvr>
                                      <p:to>
                                        <a:srgbClr val="D99694"/>
                                      </p:to>
                                    </p:animClr>
                                    <p:set>
                                      <p:cBhvr>
                                        <p:cTn id="35" dur="500" fill="hold"/>
                                        <p:tgtEl>
                                          <p:spTgt spid="22"/>
                                        </p:tgtEl>
                                        <p:attrNameLst>
                                          <p:attrName>fill.type</p:attrName>
                                        </p:attrNameLst>
                                      </p:cBhvr>
                                      <p:to>
                                        <p:strVal val="solid"/>
                                      </p:to>
                                    </p:set>
                                    <p:set>
                                      <p:cBhvr>
                                        <p:cTn id="36" dur="500" fill="hold"/>
                                        <p:tgtEl>
                                          <p:spTgt spid="22"/>
                                        </p:tgtEl>
                                        <p:attrNameLst>
                                          <p:attrName>fill.on</p:attrName>
                                        </p:attrNameLst>
                                      </p:cBhvr>
                                      <p:to>
                                        <p:strVal val="true"/>
                                      </p:to>
                                    </p:set>
                                  </p:childTnLst>
                                </p:cTn>
                              </p:par>
                              <p:par>
                                <p:cTn id="37" presetID="1" presetClass="mediacall" presetSubtype="0" fill="hold" nodeType="withEffect">
                                  <p:stCondLst>
                                    <p:cond delay="0"/>
                                  </p:stCondLst>
                                  <p:childTnLst>
                                    <p:cmd type="call" cmd="playFrom(0.0)">
                                      <p:cBhvr>
                                        <p:cTn id="38" dur="862" fill="hold"/>
                                        <p:tgtEl>
                                          <p:spTgt spid="30"/>
                                        </p:tgtEl>
                                      </p:cBhvr>
                                    </p:cmd>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26" presetClass="emph" presetSubtype="0" repeatCount="4000" fill="hold" grpId="1" nodeType="withEffect">
                                  <p:stCondLst>
                                    <p:cond delay="0"/>
                                  </p:stCondLst>
                                  <p:childTnLst>
                                    <p:animEffect transition="out" filter="fade">
                                      <p:cBhvr>
                                        <p:cTn id="42" dur="500" tmFilter="0, 0; .2, .5; .8, .5; 1, 0"/>
                                        <p:tgtEl>
                                          <p:spTgt spid="22"/>
                                        </p:tgtEl>
                                      </p:cBhvr>
                                    </p:animEffect>
                                    <p:animScale>
                                      <p:cBhvr>
                                        <p:cTn id="43" dur="250" autoRev="1" fill="hold"/>
                                        <p:tgtEl>
                                          <p:spTgt spid="22"/>
                                        </p:tgtEl>
                                      </p:cBhvr>
                                      <p:by x="105000" y="105000"/>
                                    </p:animScale>
                                  </p:childTnLst>
                                </p:cTn>
                              </p:par>
                            </p:childTnLst>
                          </p:cTn>
                        </p:par>
                      </p:childTnLst>
                    </p:cTn>
                  </p:par>
                </p:childTnLst>
              </p:cTn>
              <p:nextCondLst>
                <p:cond evt="onClick" delay="0">
                  <p:tgtEl>
                    <p:spTgt spid="22"/>
                  </p:tgtEl>
                </p:cond>
              </p:nextCondLst>
            </p:seq>
            <p:audio>
              <p:cMediaNode vol="80000">
                <p:cTn id="44" fill="hold" display="0">
                  <p:stCondLst>
                    <p:cond delay="indefinite"/>
                  </p:stCondLst>
                  <p:endCondLst>
                    <p:cond evt="onStopAudio" delay="0">
                      <p:tgtEl>
                        <p:sldTgt/>
                      </p:tgtEl>
                    </p:cond>
                  </p:endCondLst>
                </p:cTn>
                <p:tgtEl>
                  <p:spTgt spid="25"/>
                </p:tgtEl>
              </p:cMediaNode>
            </p:audio>
            <p:audio>
              <p:cMediaNode vol="80000">
                <p:cTn id="45" fill="hold" display="0">
                  <p:stCondLst>
                    <p:cond delay="indefinite"/>
                  </p:stCondLst>
                  <p:endCondLst>
                    <p:cond evt="onStopAudio" delay="0">
                      <p:tgtEl>
                        <p:sldTgt/>
                      </p:tgtEl>
                    </p:cond>
                  </p:endCondLst>
                </p:cTn>
                <p:tgtEl>
                  <p:spTgt spid="30"/>
                </p:tgtEl>
              </p:cMediaNode>
            </p:audio>
          </p:childTnLst>
        </p:cTn>
      </p:par>
    </p:tnLst>
    <p:bldLst>
      <p:bldP spid="20" grpId="0" animBg="1"/>
      <p:bldP spid="21" grpId="0" animBg="1"/>
      <p:bldP spid="21" grpId="1" animBg="1"/>
      <p:bldP spid="22" grpId="0" animBg="1"/>
      <p:bldP spid="2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80" name="Câu hỏi">
            <a:extLst>
              <a:ext uri="{FF2B5EF4-FFF2-40B4-BE49-F238E27FC236}">
                <a16:creationId xmlns="" xmlns:a16="http://schemas.microsoft.com/office/drawing/2014/main" id="{4ADFFF1A-F500-CC57-185E-00F4826D0836}"/>
              </a:ext>
            </a:extLst>
          </p:cNvPr>
          <p:cNvSpPr/>
          <p:nvPr/>
        </p:nvSpPr>
        <p:spPr>
          <a:xfrm>
            <a:off x="647021" y="594745"/>
            <a:ext cx="7717500" cy="1160784"/>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noProof="1" smtClean="0">
                <a:solidFill>
                  <a:srgbClr val="000000"/>
                </a:solidFill>
                <a:latin typeface="Arial" panose="020B0604020202020204" pitchFamily="34" charset="0"/>
                <a:cs typeface="Arial" panose="020B0604020202020204" pitchFamily="34" charset="0"/>
              </a:rPr>
              <a:t>Bài 5.19: </a:t>
            </a:r>
            <a:r>
              <a:rPr lang="en-US" sz="2000" noProof="1" smtClean="0">
                <a:solidFill>
                  <a:srgbClr val="000000"/>
                </a:solidFill>
                <a:latin typeface="Arial" panose="020B0604020202020204" pitchFamily="34" charset="0"/>
                <a:cs typeface="Arial" panose="020B0604020202020204" pitchFamily="34" charset="0"/>
              </a:rPr>
              <a:t>Có 25% giá trị của mẫu số liệu nằm giữa Q</a:t>
            </a:r>
            <a:r>
              <a:rPr lang="en-US" sz="2000" baseline="-25000" noProof="1" smtClean="0">
                <a:solidFill>
                  <a:srgbClr val="000000"/>
                </a:solidFill>
                <a:latin typeface="Arial" panose="020B0604020202020204" pitchFamily="34" charset="0"/>
                <a:cs typeface="Arial" panose="020B0604020202020204" pitchFamily="34" charset="0"/>
              </a:rPr>
              <a:t>1</a:t>
            </a:r>
            <a:r>
              <a:rPr lang="en-US" sz="2000" noProof="1" smtClean="0">
                <a:solidFill>
                  <a:srgbClr val="000000"/>
                </a:solidFill>
                <a:latin typeface="Arial" panose="020B0604020202020204" pitchFamily="34" charset="0"/>
                <a:cs typeface="Arial" panose="020B0604020202020204" pitchFamily="34" charset="0"/>
              </a:rPr>
              <a:t> và Q</a:t>
            </a:r>
            <a:r>
              <a:rPr lang="en-US" sz="2000" baseline="-25000" noProof="1" smtClean="0">
                <a:solidFill>
                  <a:srgbClr val="000000"/>
                </a:solidFill>
                <a:latin typeface="Arial" panose="020B0604020202020204" pitchFamily="34" charset="0"/>
                <a:cs typeface="Arial" panose="020B0604020202020204" pitchFamily="34" charset="0"/>
              </a:rPr>
              <a:t>3</a:t>
            </a:r>
            <a:r>
              <a:rPr lang="en-US" sz="2000" noProof="1" smtClean="0">
                <a:solidFill>
                  <a:srgbClr val="000000"/>
                </a:solidFill>
                <a:latin typeface="Arial" panose="020B0604020202020204" pitchFamily="34" charset="0"/>
                <a:cs typeface="Arial" panose="020B0604020202020204" pitchFamily="34" charset="0"/>
              </a:rPr>
              <a:t>, đúng hay sai? </a:t>
            </a:r>
            <a:endParaRPr lang="vi-VN" sz="2000" noProof="1">
              <a:solidFill>
                <a:srgbClr val="000000"/>
              </a:solidFill>
              <a:latin typeface="Arial" panose="020B0604020202020204" pitchFamily="34" charset="0"/>
              <a:cs typeface="Arial" panose="020B0604020202020204" pitchFamily="34" charset="0"/>
            </a:endParaRPr>
          </a:p>
        </p:txBody>
      </p:sp>
      <p:sp>
        <p:nvSpPr>
          <p:cNvPr id="81" name="Đáp án đúng">
            <a:extLst>
              <a:ext uri="{FF2B5EF4-FFF2-40B4-BE49-F238E27FC236}">
                <a16:creationId xmlns="" xmlns:a16="http://schemas.microsoft.com/office/drawing/2014/main" id="{8B66CBE4-2DB9-BCF7-D1C4-281B894BFE17}"/>
              </a:ext>
            </a:extLst>
          </p:cNvPr>
          <p:cNvSpPr/>
          <p:nvPr/>
        </p:nvSpPr>
        <p:spPr>
          <a:xfrm>
            <a:off x="4670903" y="1955511"/>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smtClean="0">
                <a:solidFill>
                  <a:srgbClr val="000000"/>
                </a:solidFill>
                <a:latin typeface="Arial" panose="020B0604020202020204" pitchFamily="34" charset="0"/>
                <a:cs typeface="Arial" panose="020B0604020202020204" pitchFamily="34" charset="0"/>
              </a:rPr>
              <a:t>B. Sai</a:t>
            </a:r>
            <a:endParaRPr lang="vi-VN" sz="2000" noProof="1">
              <a:solidFill>
                <a:srgbClr val="000000"/>
              </a:solidFill>
              <a:latin typeface="Arial" panose="020B0604020202020204" pitchFamily="34" charset="0"/>
              <a:cs typeface="Arial" panose="020B0604020202020204" pitchFamily="34" charset="0"/>
            </a:endParaRPr>
          </a:p>
        </p:txBody>
      </p:sp>
      <p:sp>
        <p:nvSpPr>
          <p:cNvPr id="82" name="Đáp án sai 1">
            <a:extLst>
              <a:ext uri="{FF2B5EF4-FFF2-40B4-BE49-F238E27FC236}">
                <a16:creationId xmlns="" xmlns:a16="http://schemas.microsoft.com/office/drawing/2014/main" id="{3FCD9830-5FD1-BD44-878B-228BD96CE996}"/>
              </a:ext>
            </a:extLst>
          </p:cNvPr>
          <p:cNvSpPr/>
          <p:nvPr/>
        </p:nvSpPr>
        <p:spPr>
          <a:xfrm>
            <a:off x="647021" y="1955511"/>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smtClean="0">
                <a:solidFill>
                  <a:srgbClr val="000000"/>
                </a:solidFill>
                <a:latin typeface="Arial" panose="020B0604020202020204" pitchFamily="34" charset="0"/>
                <a:cs typeface="Arial" panose="020B0604020202020204" pitchFamily="34" charset="0"/>
              </a:rPr>
              <a:t>A. Đúng</a:t>
            </a:r>
            <a:endParaRPr lang="vi-VN" sz="2000" noProof="1">
              <a:solidFill>
                <a:srgbClr val="000000"/>
              </a:solidFill>
              <a:latin typeface="Arial" panose="020B0604020202020204" pitchFamily="34" charset="0"/>
              <a:cs typeface="Arial" panose="020B0604020202020204" pitchFamily="34" charset="0"/>
            </a:endParaRPr>
          </a:p>
        </p:txBody>
      </p:sp>
      <p:pic>
        <p:nvPicPr>
          <p:cNvPr id="85"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42362" y="-637266"/>
            <a:ext cx="487363" cy="487363"/>
          </a:xfrm>
          <a:prstGeom prst="rect">
            <a:avLst/>
          </a:prstGeom>
        </p:spPr>
      </p:pic>
      <p:pic>
        <p:nvPicPr>
          <p:cNvPr id="86" name="Picture 5">
            <a:extLst>
              <a:ext uri="{FF2B5EF4-FFF2-40B4-BE49-F238E27FC236}">
                <a16:creationId xmlns=""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694364" y="1981243"/>
            <a:ext cx="853046" cy="742494"/>
          </a:xfrm>
          <a:prstGeom prst="rect">
            <a:avLst/>
          </a:prstGeom>
        </p:spPr>
      </p:pic>
      <p:pic>
        <p:nvPicPr>
          <p:cNvPr id="89"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663066" y="2039817"/>
            <a:ext cx="850122" cy="757381"/>
          </a:xfrm>
          <a:prstGeom prst="rect">
            <a:avLst/>
          </a:prstGeom>
        </p:spPr>
      </p:pic>
      <p:pic>
        <p:nvPicPr>
          <p:cNvPr id="90"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69225" y="-637266"/>
            <a:ext cx="487363" cy="487363"/>
          </a:xfrm>
          <a:prstGeom prst="rect">
            <a:avLst/>
          </a:prstGeom>
        </p:spPr>
      </p:pic>
      <p:pic>
        <p:nvPicPr>
          <p:cNvPr id="91" name="Picture 2"/>
          <p:cNvPicPr>
            <a:picLocks noChangeAspect="1"/>
          </p:cNvPicPr>
          <p:nvPr/>
        </p:nvPicPr>
        <p:blipFill>
          <a:blip r:embed="rId12"/>
          <a:srcRect/>
          <a:stretch>
            <a:fillRect/>
          </a:stretch>
        </p:blipFill>
        <p:spPr>
          <a:xfrm>
            <a:off x="2919176" y="2965816"/>
            <a:ext cx="3503454" cy="20757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randombar(horizontal)">
                                      <p:cBhvr>
                                        <p:cTn id="7" dur="500"/>
                                        <p:tgtEl>
                                          <p:spTgt spid="80"/>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strips(downLeft)">
                                      <p:cBhvr>
                                        <p:cTn id="11" dur="500"/>
                                        <p:tgtEl>
                                          <p:spTgt spid="82"/>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strips(downLeft)">
                                      <p:cBhvr>
                                        <p:cTn id="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8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81"/>
                                        </p:tgtEl>
                                        <p:attrNameLst>
                                          <p:attrName>fillcolor</p:attrName>
                                        </p:attrNameLst>
                                      </p:cBhvr>
                                      <p:to>
                                        <a:srgbClr val="92D050"/>
                                      </p:to>
                                    </p:animClr>
                                    <p:set>
                                      <p:cBhvr>
                                        <p:cTn id="21" dur="500" fill="hold"/>
                                        <p:tgtEl>
                                          <p:spTgt spid="81"/>
                                        </p:tgtEl>
                                        <p:attrNameLst>
                                          <p:attrName>fill.type</p:attrName>
                                        </p:attrNameLst>
                                      </p:cBhvr>
                                      <p:to>
                                        <p:strVal val="solid"/>
                                      </p:to>
                                    </p:set>
                                    <p:set>
                                      <p:cBhvr>
                                        <p:cTn id="22" dur="500" fill="hold"/>
                                        <p:tgtEl>
                                          <p:spTgt spid="81"/>
                                        </p:tgtEl>
                                        <p:attrNameLst>
                                          <p:attrName>fill.on</p:attrName>
                                        </p:attrNameLst>
                                      </p:cBhvr>
                                      <p:to>
                                        <p:strVal val="true"/>
                                      </p:to>
                                    </p:set>
                                  </p:childTnLst>
                                </p:cTn>
                              </p:par>
                              <p:par>
                                <p:cTn id="23" presetID="1" presetClass="mediacall" presetSubtype="0" fill="hold" nodeType="withEffect">
                                  <p:stCondLst>
                                    <p:cond delay="0"/>
                                  </p:stCondLst>
                                  <p:childTnLst>
                                    <p:cmd type="call" cmd="playFrom(0.0)">
                                      <p:cBhvr>
                                        <p:cTn id="24" dur="835" fill="hold"/>
                                        <p:tgtEl>
                                          <p:spTgt spid="85"/>
                                        </p:tgtEl>
                                      </p:cBhvr>
                                    </p:cmd>
                                  </p:childTnLst>
                                </p:cTn>
                              </p:par>
                              <p:par>
                                <p:cTn id="25" presetID="1" presetClass="entr" presetSubtype="0" fill="hold" nodeType="withEffect">
                                  <p:stCondLst>
                                    <p:cond delay="0"/>
                                  </p:stCondLst>
                                  <p:childTnLst>
                                    <p:set>
                                      <p:cBhvr>
                                        <p:cTn id="26" dur="1" fill="hold">
                                          <p:stCondLst>
                                            <p:cond delay="9"/>
                                          </p:stCondLst>
                                        </p:cTn>
                                        <p:tgtEl>
                                          <p:spTgt spid="86"/>
                                        </p:tgtEl>
                                        <p:attrNameLst>
                                          <p:attrName>style.visibility</p:attrName>
                                        </p:attrNameLst>
                                      </p:cBhvr>
                                      <p:to>
                                        <p:strVal val="visible"/>
                                      </p:to>
                                    </p:set>
                                  </p:childTnLst>
                                </p:cTn>
                              </p:par>
                              <p:par>
                                <p:cTn id="27" presetID="26" presetClass="emph" presetSubtype="0" repeatCount="4000" fill="hold" grpId="1" nodeType="withEffect">
                                  <p:stCondLst>
                                    <p:cond delay="0"/>
                                  </p:stCondLst>
                                  <p:childTnLst>
                                    <p:animEffect transition="out" filter="fade">
                                      <p:cBhvr>
                                        <p:cTn id="28" dur="500" tmFilter="0, 0; .2, .5; .8, .5; 1, 0"/>
                                        <p:tgtEl>
                                          <p:spTgt spid="81"/>
                                        </p:tgtEl>
                                      </p:cBhvr>
                                    </p:animEffect>
                                    <p:animScale>
                                      <p:cBhvr>
                                        <p:cTn id="29" dur="250" autoRev="1" fill="hold"/>
                                        <p:tgtEl>
                                          <p:spTgt spid="81"/>
                                        </p:tgtEl>
                                      </p:cBhvr>
                                      <p:by x="105000" y="105000"/>
                                    </p:animScale>
                                  </p:childTnLst>
                                </p:cTn>
                              </p:par>
                            </p:childTnLst>
                          </p:cTn>
                        </p:par>
                      </p:childTnLst>
                    </p:cTn>
                  </p:par>
                </p:childTnLst>
              </p:cTn>
              <p:nextCondLst>
                <p:cond evt="onClick" delay="0">
                  <p:tgtEl>
                    <p:spTgt spid="81"/>
                  </p:tgtEl>
                </p:cond>
              </p:nextCondLst>
            </p:seq>
            <p:seq concurrent="1" nextAc="seek">
              <p:cTn id="30" restart="whenNotActive" fill="hold" evtFilter="cancelBubble" nodeType="interactiveSeq">
                <p:stCondLst>
                  <p:cond evt="onClick" delay="0">
                    <p:tgtEl>
                      <p:spTgt spid="8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82"/>
                                        </p:tgtEl>
                                        <p:attrNameLst>
                                          <p:attrName>fillcolor</p:attrName>
                                        </p:attrNameLst>
                                      </p:cBhvr>
                                      <p:to>
                                        <a:srgbClr val="D99694"/>
                                      </p:to>
                                    </p:animClr>
                                    <p:set>
                                      <p:cBhvr>
                                        <p:cTn id="35" dur="500" fill="hold"/>
                                        <p:tgtEl>
                                          <p:spTgt spid="82"/>
                                        </p:tgtEl>
                                        <p:attrNameLst>
                                          <p:attrName>fill.type</p:attrName>
                                        </p:attrNameLst>
                                      </p:cBhvr>
                                      <p:to>
                                        <p:strVal val="solid"/>
                                      </p:to>
                                    </p:set>
                                    <p:set>
                                      <p:cBhvr>
                                        <p:cTn id="36" dur="500" fill="hold"/>
                                        <p:tgtEl>
                                          <p:spTgt spid="82"/>
                                        </p:tgtEl>
                                        <p:attrNameLst>
                                          <p:attrName>fill.on</p:attrName>
                                        </p:attrNameLst>
                                      </p:cBhvr>
                                      <p:to>
                                        <p:strVal val="true"/>
                                      </p:to>
                                    </p:set>
                                  </p:childTnLst>
                                </p:cTn>
                              </p:par>
                              <p:par>
                                <p:cTn id="37" presetID="1" presetClass="mediacall" presetSubtype="0" fill="hold" nodeType="withEffect">
                                  <p:stCondLst>
                                    <p:cond delay="0"/>
                                  </p:stCondLst>
                                  <p:childTnLst>
                                    <p:cmd type="call" cmd="playFrom(0.0)">
                                      <p:cBhvr>
                                        <p:cTn id="38" dur="862" fill="hold"/>
                                        <p:tgtEl>
                                          <p:spTgt spid="90"/>
                                        </p:tgtEl>
                                      </p:cBhvr>
                                    </p:cmd>
                                  </p:childTnLst>
                                </p:cTn>
                              </p:par>
                              <p:par>
                                <p:cTn id="39" presetID="1" presetClass="entr" presetSubtype="0" fill="hold" nodeType="with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par>
                                <p:cTn id="41" presetID="26" presetClass="emph" presetSubtype="0" repeatCount="4000" fill="hold" grpId="1" nodeType="withEffect">
                                  <p:stCondLst>
                                    <p:cond delay="0"/>
                                  </p:stCondLst>
                                  <p:childTnLst>
                                    <p:animEffect transition="out" filter="fade">
                                      <p:cBhvr>
                                        <p:cTn id="42" dur="500" tmFilter="0, 0; .2, .5; .8, .5; 1, 0"/>
                                        <p:tgtEl>
                                          <p:spTgt spid="82"/>
                                        </p:tgtEl>
                                      </p:cBhvr>
                                    </p:animEffect>
                                    <p:animScale>
                                      <p:cBhvr>
                                        <p:cTn id="43" dur="250" autoRev="1" fill="hold"/>
                                        <p:tgtEl>
                                          <p:spTgt spid="82"/>
                                        </p:tgtEl>
                                      </p:cBhvr>
                                      <p:by x="105000" y="105000"/>
                                    </p:animScale>
                                  </p:childTnLst>
                                </p:cTn>
                              </p:par>
                            </p:childTnLst>
                          </p:cTn>
                        </p:par>
                      </p:childTnLst>
                    </p:cTn>
                  </p:par>
                </p:childTnLst>
              </p:cTn>
              <p:nextCondLst>
                <p:cond evt="onClick" delay="0">
                  <p:tgtEl>
                    <p:spTgt spid="82"/>
                  </p:tgtEl>
                </p:cond>
              </p:nextCondLst>
            </p:seq>
            <p:audio>
              <p:cMediaNode vol="80000">
                <p:cTn id="44" fill="hold" display="0">
                  <p:stCondLst>
                    <p:cond delay="indefinite"/>
                  </p:stCondLst>
                  <p:endCondLst>
                    <p:cond evt="onStopAudio" delay="0">
                      <p:tgtEl>
                        <p:sldTgt/>
                      </p:tgtEl>
                    </p:cond>
                  </p:endCondLst>
                </p:cTn>
                <p:tgtEl>
                  <p:spTgt spid="85"/>
                </p:tgtEl>
              </p:cMediaNode>
            </p:audio>
            <p:audio>
              <p:cMediaNode vol="80000">
                <p:cTn id="45" fill="hold" display="0">
                  <p:stCondLst>
                    <p:cond delay="indefinite"/>
                  </p:stCondLst>
                  <p:endCondLst>
                    <p:cond evt="onStopAudio" delay="0">
                      <p:tgtEl>
                        <p:sldTgt/>
                      </p:tgtEl>
                    </p:cond>
                  </p:endCondLst>
                </p:cTn>
                <p:tgtEl>
                  <p:spTgt spid="90"/>
                </p:tgtEl>
              </p:cMediaNode>
            </p:audio>
          </p:childTnLst>
        </p:cTn>
      </p:par>
    </p:tnLst>
    <p:bldLst>
      <p:bldP spid="80" grpId="0" animBg="1"/>
      <p:bldP spid="81" grpId="0" animBg="1"/>
      <p:bldP spid="81" grpId="1" animBg="1"/>
      <p:bldP spid="82" grpId="0" animBg="1"/>
      <p:bldP spid="8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65" name="Câu hỏi">
            <a:extLst>
              <a:ext uri="{FF2B5EF4-FFF2-40B4-BE49-F238E27FC236}">
                <a16:creationId xmlns="" xmlns:a16="http://schemas.microsoft.com/office/drawing/2014/main" id="{4ADFFF1A-F500-CC57-185E-00F4826D0836}"/>
              </a:ext>
            </a:extLst>
          </p:cNvPr>
          <p:cNvSpPr/>
          <p:nvPr/>
        </p:nvSpPr>
        <p:spPr>
          <a:xfrm>
            <a:off x="698392" y="671323"/>
            <a:ext cx="7717500" cy="1160784"/>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noProof="1" smtClean="0">
                <a:solidFill>
                  <a:srgbClr val="000000"/>
                </a:solidFill>
                <a:latin typeface="Arial" panose="020B0604020202020204" pitchFamily="34" charset="0"/>
                <a:cs typeface="Arial" panose="020B0604020202020204" pitchFamily="34" charset="0"/>
              </a:rPr>
              <a:t>Bài 5.20: </a:t>
            </a:r>
            <a:r>
              <a:rPr lang="en-US" sz="2000" noProof="1" smtClean="0">
                <a:solidFill>
                  <a:srgbClr val="000000"/>
                </a:solidFill>
                <a:latin typeface="Arial" panose="020B0604020202020204" pitchFamily="34" charset="0"/>
                <a:cs typeface="Arial" panose="020B0604020202020204" pitchFamily="34" charset="0"/>
              </a:rPr>
              <a:t>Số đặc trưng nào sau đây đo độ phân tán </a:t>
            </a:r>
          </a:p>
          <a:p>
            <a:pPr algn="ctr">
              <a:lnSpc>
                <a:spcPct val="150000"/>
              </a:lnSpc>
            </a:pPr>
            <a:r>
              <a:rPr lang="en-US" sz="2000" noProof="1" smtClean="0">
                <a:solidFill>
                  <a:srgbClr val="000000"/>
                </a:solidFill>
                <a:latin typeface="Arial" panose="020B0604020202020204" pitchFamily="34" charset="0"/>
                <a:cs typeface="Arial" panose="020B0604020202020204" pitchFamily="34" charset="0"/>
              </a:rPr>
              <a:t>của mẫu số liệu?</a:t>
            </a:r>
            <a:endParaRPr lang="vi-VN" sz="2000" noProof="1">
              <a:solidFill>
                <a:srgbClr val="000000"/>
              </a:solidFill>
              <a:latin typeface="Arial" panose="020B0604020202020204" pitchFamily="34" charset="0"/>
              <a:cs typeface="Arial" panose="020B0604020202020204" pitchFamily="34" charset="0"/>
            </a:endParaRPr>
          </a:p>
        </p:txBody>
      </p:sp>
      <p:sp>
        <p:nvSpPr>
          <p:cNvPr id="66" name="Đáp án đúng">
            <a:extLst>
              <a:ext uri="{FF2B5EF4-FFF2-40B4-BE49-F238E27FC236}">
                <a16:creationId xmlns="" xmlns:a16="http://schemas.microsoft.com/office/drawing/2014/main" id="{8B66CBE4-2DB9-BCF7-D1C4-281B894BFE17}"/>
              </a:ext>
            </a:extLst>
          </p:cNvPr>
          <p:cNvSpPr/>
          <p:nvPr/>
        </p:nvSpPr>
        <p:spPr>
          <a:xfrm>
            <a:off x="4721269" y="3364388"/>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smtClean="0">
                <a:solidFill>
                  <a:srgbClr val="000000"/>
                </a:solidFill>
                <a:latin typeface="Arial" panose="020B0604020202020204" pitchFamily="34" charset="0"/>
                <a:cs typeface="Arial" panose="020B0604020202020204" pitchFamily="34" charset="0"/>
              </a:rPr>
              <a:t>D. Độ lệch chuẩn</a:t>
            </a:r>
            <a:endParaRPr lang="vi-VN" sz="2000" noProof="1">
              <a:solidFill>
                <a:srgbClr val="000000"/>
              </a:solidFill>
              <a:latin typeface="Arial" panose="020B0604020202020204" pitchFamily="34" charset="0"/>
              <a:cs typeface="Arial" panose="020B0604020202020204" pitchFamily="34" charset="0"/>
            </a:endParaRPr>
          </a:p>
        </p:txBody>
      </p:sp>
      <p:sp>
        <p:nvSpPr>
          <p:cNvPr id="67" name="Đáp án sai 1">
            <a:extLst>
              <a:ext uri="{FF2B5EF4-FFF2-40B4-BE49-F238E27FC236}">
                <a16:creationId xmlns="" xmlns:a16="http://schemas.microsoft.com/office/drawing/2014/main" id="{3FCD9830-5FD1-BD44-878B-228BD96CE996}"/>
              </a:ext>
            </a:extLst>
          </p:cNvPr>
          <p:cNvSpPr/>
          <p:nvPr/>
        </p:nvSpPr>
        <p:spPr>
          <a:xfrm>
            <a:off x="698392" y="3390120"/>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noProof="1" smtClean="0">
                <a:solidFill>
                  <a:srgbClr val="000000"/>
                </a:solidFill>
                <a:latin typeface="Arial" panose="020B0604020202020204" pitchFamily="34" charset="0"/>
                <a:cs typeface="Arial" panose="020B0604020202020204" pitchFamily="34" charset="0"/>
              </a:rPr>
              <a:t>           B</a:t>
            </a:r>
            <a:r>
              <a:rPr lang="en-US" sz="2000" noProof="1">
                <a:solidFill>
                  <a:srgbClr val="000000"/>
                </a:solidFill>
                <a:latin typeface="Arial" panose="020B0604020202020204" pitchFamily="34" charset="0"/>
                <a:cs typeface="Arial" panose="020B0604020202020204" pitchFamily="34" charset="0"/>
              </a:rPr>
              <a:t>. </a:t>
            </a:r>
            <a:r>
              <a:rPr lang="en-US" sz="2000" noProof="1" smtClean="0">
                <a:solidFill>
                  <a:srgbClr val="000000"/>
                </a:solidFill>
                <a:latin typeface="Arial" panose="020B0604020202020204" pitchFamily="34" charset="0"/>
                <a:cs typeface="Arial" panose="020B0604020202020204" pitchFamily="34" charset="0"/>
              </a:rPr>
              <a:t>Mốt</a:t>
            </a:r>
            <a:endParaRPr lang="vi-VN" sz="2000" noProof="1">
              <a:solidFill>
                <a:srgbClr val="000000"/>
              </a:solidFill>
              <a:latin typeface="Arial" panose="020B0604020202020204" pitchFamily="34" charset="0"/>
              <a:cs typeface="Arial" panose="020B0604020202020204" pitchFamily="34" charset="0"/>
            </a:endParaRPr>
          </a:p>
        </p:txBody>
      </p:sp>
      <p:sp>
        <p:nvSpPr>
          <p:cNvPr id="68" name="Đáp án sai 2">
            <a:extLst>
              <a:ext uri="{FF2B5EF4-FFF2-40B4-BE49-F238E27FC236}">
                <a16:creationId xmlns="" xmlns:a16="http://schemas.microsoft.com/office/drawing/2014/main" id="{6A919885-0285-0403-1E09-FA94D8BC080B}"/>
              </a:ext>
            </a:extLst>
          </p:cNvPr>
          <p:cNvSpPr/>
          <p:nvPr/>
        </p:nvSpPr>
        <p:spPr>
          <a:xfrm>
            <a:off x="4721269" y="2135248"/>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noProof="1" smtClean="0">
                <a:solidFill>
                  <a:srgbClr val="000000"/>
                </a:solidFill>
                <a:latin typeface="Arial" panose="020B0604020202020204" pitchFamily="34" charset="0"/>
                <a:cs typeface="Arial" panose="020B0604020202020204" pitchFamily="34" charset="0"/>
              </a:rPr>
              <a:t>          C</a:t>
            </a:r>
            <a:r>
              <a:rPr lang="en-US" sz="2000" noProof="1">
                <a:solidFill>
                  <a:srgbClr val="000000"/>
                </a:solidFill>
                <a:latin typeface="Arial" panose="020B0604020202020204" pitchFamily="34" charset="0"/>
                <a:cs typeface="Arial" panose="020B0604020202020204" pitchFamily="34" charset="0"/>
              </a:rPr>
              <a:t>. </a:t>
            </a:r>
            <a:r>
              <a:rPr lang="en-US" sz="2000" noProof="1" smtClean="0">
                <a:solidFill>
                  <a:srgbClr val="000000"/>
                </a:solidFill>
                <a:latin typeface="Arial" panose="020B0604020202020204" pitchFamily="34" charset="0"/>
                <a:cs typeface="Arial" panose="020B0604020202020204" pitchFamily="34" charset="0"/>
              </a:rPr>
              <a:t>Trung vị</a:t>
            </a:r>
            <a:endParaRPr lang="vi-VN" sz="2000" noProof="1">
              <a:solidFill>
                <a:srgbClr val="000000"/>
              </a:solidFill>
              <a:latin typeface="Arial" panose="020B0604020202020204" pitchFamily="34" charset="0"/>
              <a:cs typeface="Arial" panose="020B0604020202020204" pitchFamily="34" charset="0"/>
            </a:endParaRPr>
          </a:p>
        </p:txBody>
      </p:sp>
      <p:sp>
        <p:nvSpPr>
          <p:cNvPr id="69" name="Đáp án sai 3">
            <a:extLst>
              <a:ext uri="{FF2B5EF4-FFF2-40B4-BE49-F238E27FC236}">
                <a16:creationId xmlns="" xmlns:a16="http://schemas.microsoft.com/office/drawing/2014/main" id="{2E7D83A4-3758-8699-4DD0-010A80780539}"/>
              </a:ext>
            </a:extLst>
          </p:cNvPr>
          <p:cNvSpPr/>
          <p:nvPr/>
        </p:nvSpPr>
        <p:spPr>
          <a:xfrm>
            <a:off x="687400" y="2135248"/>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smtClean="0">
                <a:solidFill>
                  <a:srgbClr val="000000"/>
                </a:solidFill>
                <a:latin typeface="Arial" panose="020B0604020202020204" pitchFamily="34" charset="0"/>
                <a:cs typeface="Arial" panose="020B0604020202020204" pitchFamily="34" charset="0"/>
              </a:rPr>
              <a:t>A. Số trung bình</a:t>
            </a:r>
            <a:endParaRPr lang="vi-VN" sz="2000" noProof="1">
              <a:solidFill>
                <a:srgbClr val="000000"/>
              </a:solidFill>
              <a:latin typeface="Arial" panose="020B0604020202020204" pitchFamily="34" charset="0"/>
              <a:cs typeface="Arial" panose="020B0604020202020204" pitchFamily="34" charset="0"/>
            </a:endParaRPr>
          </a:p>
        </p:txBody>
      </p:sp>
      <p:pic>
        <p:nvPicPr>
          <p:cNvPr id="70"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42362" y="-637266"/>
            <a:ext cx="487363" cy="487363"/>
          </a:xfrm>
          <a:prstGeom prst="rect">
            <a:avLst/>
          </a:prstGeom>
        </p:spPr>
      </p:pic>
      <p:pic>
        <p:nvPicPr>
          <p:cNvPr id="71" name="Picture 5">
            <a:extLst>
              <a:ext uri="{FF2B5EF4-FFF2-40B4-BE49-F238E27FC236}">
                <a16:creationId xmlns=""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744730" y="3390120"/>
            <a:ext cx="853046" cy="742494"/>
          </a:xfrm>
          <a:prstGeom prst="rect">
            <a:avLst/>
          </a:prstGeom>
        </p:spPr>
      </p:pic>
      <p:pic>
        <p:nvPicPr>
          <p:cNvPr id="72" name="Picture 71">
            <a:extLst>
              <a:ext uri="{FF2B5EF4-FFF2-40B4-BE49-F238E27FC236}">
                <a16:creationId xmlns=""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742809" y="2185967"/>
            <a:ext cx="850122" cy="757381"/>
          </a:xfrm>
          <a:prstGeom prst="rect">
            <a:avLst/>
          </a:prstGeom>
        </p:spPr>
      </p:pic>
      <p:pic>
        <p:nvPicPr>
          <p:cNvPr id="73"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701524" y="2219555"/>
            <a:ext cx="850122" cy="757381"/>
          </a:xfrm>
          <a:prstGeom prst="rect">
            <a:avLst/>
          </a:prstGeom>
        </p:spPr>
      </p:pic>
      <p:pic>
        <p:nvPicPr>
          <p:cNvPr id="74"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714437" y="3474426"/>
            <a:ext cx="850122" cy="757381"/>
          </a:xfrm>
          <a:prstGeom prst="rect">
            <a:avLst/>
          </a:prstGeom>
        </p:spPr>
      </p:pic>
      <p:pic>
        <p:nvPicPr>
          <p:cNvPr id="75"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69225" y="-637266"/>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strips(downLeft)">
                                      <p:cBhvr>
                                        <p:cTn id="11" dur="500"/>
                                        <p:tgtEl>
                                          <p:spTgt spid="69"/>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strips(downLeft)">
                                      <p:cBhvr>
                                        <p:cTn id="15" dur="500"/>
                                        <p:tgtEl>
                                          <p:spTgt spid="67"/>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strips(downLeft)">
                                      <p:cBhvr>
                                        <p:cTn id="19" dur="500"/>
                                        <p:tgtEl>
                                          <p:spTgt spid="68"/>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strips(downLeft)">
                                      <p:cBhvr>
                                        <p:cTn id="2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6"/>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66"/>
                                        </p:tgtEl>
                                        <p:attrNameLst>
                                          <p:attrName>fillcolor</p:attrName>
                                        </p:attrNameLst>
                                      </p:cBhvr>
                                      <p:to>
                                        <a:srgbClr val="92D050"/>
                                      </p:to>
                                    </p:animClr>
                                    <p:set>
                                      <p:cBhvr>
                                        <p:cTn id="29" dur="500" fill="hold"/>
                                        <p:tgtEl>
                                          <p:spTgt spid="66"/>
                                        </p:tgtEl>
                                        <p:attrNameLst>
                                          <p:attrName>fill.type</p:attrName>
                                        </p:attrNameLst>
                                      </p:cBhvr>
                                      <p:to>
                                        <p:strVal val="solid"/>
                                      </p:to>
                                    </p:set>
                                    <p:set>
                                      <p:cBhvr>
                                        <p:cTn id="30" dur="500" fill="hold"/>
                                        <p:tgtEl>
                                          <p:spTgt spid="66"/>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70"/>
                                        </p:tgtEl>
                                      </p:cBhvr>
                                    </p:cmd>
                                  </p:childTnLst>
                                </p:cTn>
                              </p:par>
                              <p:par>
                                <p:cTn id="33" presetID="1" presetClass="entr" presetSubtype="0" fill="hold" nodeType="withEffect">
                                  <p:stCondLst>
                                    <p:cond delay="0"/>
                                  </p:stCondLst>
                                  <p:childTnLst>
                                    <p:set>
                                      <p:cBhvr>
                                        <p:cTn id="34" dur="1" fill="hold">
                                          <p:stCondLst>
                                            <p:cond delay="9"/>
                                          </p:stCondLst>
                                        </p:cTn>
                                        <p:tgtEl>
                                          <p:spTgt spid="71"/>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75"/>
                                        </p:tgtEl>
                                      </p:cBhvr>
                                    </p:cmd>
                                  </p:childTnLst>
                                </p:cTn>
                              </p:par>
                              <p:par>
                                <p:cTn id="47" presetID="1" presetClass="entr" presetSubtype="0"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67"/>
                                        </p:tgtEl>
                                      </p:cBhvr>
                                    </p:animEffect>
                                    <p:animScale>
                                      <p:cBhvr>
                                        <p:cTn id="51" dur="250" autoRev="1" fill="hold"/>
                                        <p:tgtEl>
                                          <p:spTgt spid="67"/>
                                        </p:tgtEl>
                                      </p:cBhvr>
                                      <p:by x="105000" y="105000"/>
                                    </p:animScale>
                                  </p:childTnLst>
                                </p:cTn>
                              </p:par>
                            </p:childTnLst>
                          </p:cTn>
                        </p:par>
                      </p:childTnLst>
                    </p:cTn>
                  </p:par>
                </p:childTnLst>
              </p:cTn>
              <p:nextCondLst>
                <p:cond evt="onClick" delay="0">
                  <p:tgtEl>
                    <p:spTgt spid="67"/>
                  </p:tgtEl>
                </p:cond>
              </p:nextCondLst>
            </p:seq>
            <p:seq concurrent="1" nextAc="seek">
              <p:cTn id="52" restart="whenNotActive" fill="hold" evtFilter="cancelBubble" nodeType="interactiveSeq">
                <p:stCondLst>
                  <p:cond evt="onClick" delay="0">
                    <p:tgtEl>
                      <p:spTgt spid="68"/>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8"/>
                                        </p:tgtEl>
                                        <p:attrNameLst>
                                          <p:attrName>fillcolor</p:attrName>
                                        </p:attrNameLst>
                                      </p:cBhvr>
                                      <p:to>
                                        <a:srgbClr val="D99694"/>
                                      </p:to>
                                    </p:animClr>
                                    <p:set>
                                      <p:cBhvr>
                                        <p:cTn id="57" dur="500" fill="hold"/>
                                        <p:tgtEl>
                                          <p:spTgt spid="68"/>
                                        </p:tgtEl>
                                        <p:attrNameLst>
                                          <p:attrName>fill.type</p:attrName>
                                        </p:attrNameLst>
                                      </p:cBhvr>
                                      <p:to>
                                        <p:strVal val="solid"/>
                                      </p:to>
                                    </p:set>
                                    <p:set>
                                      <p:cBhvr>
                                        <p:cTn id="58" dur="500" fill="hold"/>
                                        <p:tgtEl>
                                          <p:spTgt spid="68"/>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75"/>
                                        </p:tgtEl>
                                      </p:cBhvr>
                                    </p:cmd>
                                  </p:childTnLst>
                                </p:cTn>
                              </p:par>
                              <p:par>
                                <p:cTn id="61" presetID="1" presetClass="entr" presetSubtype="0" fill="hold" nodeType="withEffect">
                                  <p:stCondLst>
                                    <p:cond delay="0"/>
                                  </p:stCondLst>
                                  <p:childTnLst>
                                    <p:set>
                                      <p:cBhvr>
                                        <p:cTn id="62" dur="1" fill="hold">
                                          <p:stCondLst>
                                            <p:cond delay="9"/>
                                          </p:stCondLst>
                                        </p:cTn>
                                        <p:tgtEl>
                                          <p:spTgt spid="72"/>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68"/>
                                        </p:tgtEl>
                                      </p:cBhvr>
                                    </p:animEffect>
                                    <p:animScale>
                                      <p:cBhvr>
                                        <p:cTn id="65" dur="250" autoRev="1" fill="hold"/>
                                        <p:tgtEl>
                                          <p:spTgt spid="68"/>
                                        </p:tgtEl>
                                      </p:cBhvr>
                                      <p:by x="105000" y="105000"/>
                                    </p:animScale>
                                  </p:childTnLst>
                                </p:cTn>
                              </p:par>
                            </p:childTnLst>
                          </p:cTn>
                        </p:par>
                      </p:childTnLst>
                    </p:cTn>
                  </p:par>
                </p:childTnLst>
              </p:cTn>
              <p:nextCondLst>
                <p:cond evt="onClick" delay="0">
                  <p:tgtEl>
                    <p:spTgt spid="68"/>
                  </p:tgtEl>
                </p:cond>
              </p:nextCondLst>
            </p:seq>
            <p:seq concurrent="1" nextAc="seek">
              <p:cTn id="66" restart="whenNotActive" fill="hold" evtFilter="cancelBubble" nodeType="interactiveSeq">
                <p:stCondLst>
                  <p:cond evt="onClick" delay="0">
                    <p:tgtEl>
                      <p:spTgt spid="69"/>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69"/>
                                        </p:tgtEl>
                                        <p:attrNameLst>
                                          <p:attrName>fillcolor</p:attrName>
                                        </p:attrNameLst>
                                      </p:cBhvr>
                                      <p:to>
                                        <a:srgbClr val="D99694"/>
                                      </p:to>
                                    </p:animClr>
                                    <p:set>
                                      <p:cBhvr>
                                        <p:cTn id="71" dur="500" fill="hold"/>
                                        <p:tgtEl>
                                          <p:spTgt spid="69"/>
                                        </p:tgtEl>
                                        <p:attrNameLst>
                                          <p:attrName>fill.type</p:attrName>
                                        </p:attrNameLst>
                                      </p:cBhvr>
                                      <p:to>
                                        <p:strVal val="solid"/>
                                      </p:to>
                                    </p:set>
                                    <p:set>
                                      <p:cBhvr>
                                        <p:cTn id="72" dur="500" fill="hold"/>
                                        <p:tgtEl>
                                          <p:spTgt spid="69"/>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75"/>
                                        </p:tgtEl>
                                      </p:cBhvr>
                                    </p:cmd>
                                  </p:childTnLst>
                                </p:cTn>
                              </p:par>
                              <p:par>
                                <p:cTn id="75" presetID="1" presetClass="entr" presetSubtype="0" fill="hold" nodeType="withEffect">
                                  <p:stCondLst>
                                    <p:cond delay="0"/>
                                  </p:stCondLst>
                                  <p:childTnLst>
                                    <p:set>
                                      <p:cBhvr>
                                        <p:cTn id="76" dur="1" fill="hold">
                                          <p:stCondLst>
                                            <p:cond delay="9"/>
                                          </p:stCondLst>
                                        </p:cTn>
                                        <p:tgtEl>
                                          <p:spTgt spid="73"/>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69"/>
                                        </p:tgtEl>
                                      </p:cBhvr>
                                    </p:animEffect>
                                    <p:animScale>
                                      <p:cBhvr>
                                        <p:cTn id="79" dur="250" autoRev="1" fill="hold"/>
                                        <p:tgtEl>
                                          <p:spTgt spid="69"/>
                                        </p:tgtEl>
                                      </p:cBhvr>
                                      <p:by x="105000" y="105000"/>
                                    </p:animScale>
                                  </p:childTnLst>
                                </p:cTn>
                              </p:par>
                            </p:childTnLst>
                          </p:cTn>
                        </p:par>
                      </p:childTnLst>
                    </p:cTn>
                  </p:par>
                </p:childTnLst>
              </p:cTn>
              <p:nextCondLst>
                <p:cond evt="onClick" delay="0">
                  <p:tgtEl>
                    <p:spTgt spid="69"/>
                  </p:tgtEl>
                </p:cond>
              </p:nextCondLst>
            </p:seq>
            <p:audio>
              <p:cMediaNode vol="80000">
                <p:cTn id="80" fill="hold" display="0">
                  <p:stCondLst>
                    <p:cond delay="indefinite"/>
                  </p:stCondLst>
                  <p:endCondLst>
                    <p:cond evt="onStopAudio" delay="0">
                      <p:tgtEl>
                        <p:sldTgt/>
                      </p:tgtEl>
                    </p:cond>
                  </p:endCondLst>
                </p:cTn>
                <p:tgtEl>
                  <p:spTgt spid="70"/>
                </p:tgtEl>
              </p:cMediaNode>
            </p:audio>
            <p:audio>
              <p:cMediaNode vol="80000">
                <p:cTn id="81" fill="hold" display="0">
                  <p:stCondLst>
                    <p:cond delay="indefinite"/>
                  </p:stCondLst>
                  <p:endCondLst>
                    <p:cond evt="onStopAudio" delay="0">
                      <p:tgtEl>
                        <p:sldTgt/>
                      </p:tgtEl>
                    </p:cond>
                  </p:endCondLst>
                </p:cTn>
                <p:tgtEl>
                  <p:spTgt spid="75"/>
                </p:tgtEl>
              </p:cMediaNode>
            </p:audio>
          </p:childTnLst>
        </p:cTn>
      </p:par>
    </p:tnLst>
    <p:bldLst>
      <p:bldP spid="65" grpId="0" animBg="1"/>
      <p:bldP spid="66" grpId="0" animBg="1"/>
      <p:bldP spid="66" grpId="1" animBg="1"/>
      <p:bldP spid="67" grpId="0" animBg="1"/>
      <p:bldP spid="67" grpId="1" animBg="1"/>
      <p:bldP spid="68" grpId="0" animBg="1"/>
      <p:bldP spid="68" grpId="1" animBg="1"/>
      <p:bldP spid="69" grpId="0" animBg="1"/>
      <p:bldP spid="6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65" name="Câu hỏi">
            <a:extLst>
              <a:ext uri="{FF2B5EF4-FFF2-40B4-BE49-F238E27FC236}">
                <a16:creationId xmlns="" xmlns:a16="http://schemas.microsoft.com/office/drawing/2014/main" id="{4ADFFF1A-F500-CC57-185E-00F4826D0836}"/>
              </a:ext>
            </a:extLst>
          </p:cNvPr>
          <p:cNvSpPr/>
          <p:nvPr/>
        </p:nvSpPr>
        <p:spPr>
          <a:xfrm>
            <a:off x="687400" y="442680"/>
            <a:ext cx="7717500" cy="195198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noProof="1" smtClean="0">
                <a:solidFill>
                  <a:srgbClr val="000000"/>
                </a:solidFill>
                <a:latin typeface="Arial" panose="020B0604020202020204" pitchFamily="34" charset="0"/>
                <a:cs typeface="Arial" panose="020B0604020202020204" pitchFamily="34" charset="0"/>
              </a:rPr>
              <a:t>Bài </a:t>
            </a:r>
            <a:r>
              <a:rPr lang="en-US" sz="2000" b="1" noProof="1" smtClean="0">
                <a:solidFill>
                  <a:srgbClr val="000000"/>
                </a:solidFill>
                <a:latin typeface="Arial" panose="020B0604020202020204" pitchFamily="34" charset="0"/>
                <a:cs typeface="Arial" panose="020B0604020202020204" pitchFamily="34" charset="0"/>
              </a:rPr>
              <a:t>5.21: </a:t>
            </a:r>
            <a:r>
              <a:rPr lang="en-US" sz="2000" noProof="1" smtClean="0">
                <a:solidFill>
                  <a:srgbClr val="000000"/>
                </a:solidFill>
                <a:latin typeface="Arial" panose="020B0604020202020204" pitchFamily="34" charset="0"/>
                <a:cs typeface="Arial" panose="020B0604020202020204" pitchFamily="34" charset="0"/>
              </a:rPr>
              <a:t>Điểm trung bình môn học kì I một số môn hoc của bạn An là 8; 9; 7; 6; 5; 7; 3. Nếu An được cộng thêm mỗi môn 0,5 điểm chuyên cần thì các số đặc trưng nào sau đây của mẫu số liệu không thay đổi</a:t>
            </a:r>
            <a:r>
              <a:rPr lang="en-US" sz="2000" noProof="1" smtClean="0">
                <a:solidFill>
                  <a:srgbClr val="000000"/>
                </a:solidFill>
                <a:latin typeface="Arial" panose="020B0604020202020204" pitchFamily="34" charset="0"/>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66" name="Đáp án đúng">
            <a:extLst>
              <a:ext uri="{FF2B5EF4-FFF2-40B4-BE49-F238E27FC236}">
                <a16:creationId xmlns="" xmlns:a16="http://schemas.microsoft.com/office/drawing/2014/main" id="{8B66CBE4-2DB9-BCF7-D1C4-281B894BFE17}"/>
              </a:ext>
            </a:extLst>
          </p:cNvPr>
          <p:cNvSpPr/>
          <p:nvPr/>
        </p:nvSpPr>
        <p:spPr>
          <a:xfrm>
            <a:off x="4713853" y="2603751"/>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rgbClr val="000000"/>
                </a:solidFill>
                <a:latin typeface="Arial" panose="020B0604020202020204" pitchFamily="34" charset="0"/>
                <a:cs typeface="Arial" panose="020B0604020202020204" pitchFamily="34" charset="0"/>
              </a:rPr>
              <a:t>C</a:t>
            </a:r>
            <a:r>
              <a:rPr lang="en-US" sz="2000" noProof="1" smtClean="0">
                <a:solidFill>
                  <a:srgbClr val="000000"/>
                </a:solidFill>
                <a:latin typeface="Arial" panose="020B0604020202020204" pitchFamily="34" charset="0"/>
                <a:cs typeface="Arial" panose="020B0604020202020204" pitchFamily="34" charset="0"/>
              </a:rPr>
              <a:t>. Độ lệch chuẩn</a:t>
            </a:r>
            <a:endParaRPr lang="vi-VN" sz="2000" noProof="1">
              <a:solidFill>
                <a:srgbClr val="000000"/>
              </a:solidFill>
              <a:latin typeface="Arial" panose="020B0604020202020204" pitchFamily="34" charset="0"/>
              <a:cs typeface="Arial" panose="020B0604020202020204" pitchFamily="34" charset="0"/>
            </a:endParaRPr>
          </a:p>
        </p:txBody>
      </p:sp>
      <p:sp>
        <p:nvSpPr>
          <p:cNvPr id="67" name="Đáp án sai 1">
            <a:extLst>
              <a:ext uri="{FF2B5EF4-FFF2-40B4-BE49-F238E27FC236}">
                <a16:creationId xmlns="" xmlns:a16="http://schemas.microsoft.com/office/drawing/2014/main" id="{3FCD9830-5FD1-BD44-878B-228BD96CE996}"/>
              </a:ext>
            </a:extLst>
          </p:cNvPr>
          <p:cNvSpPr/>
          <p:nvPr/>
        </p:nvSpPr>
        <p:spPr>
          <a:xfrm>
            <a:off x="701316" y="3652766"/>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noProof="1" smtClean="0">
                <a:solidFill>
                  <a:srgbClr val="000000"/>
                </a:solidFill>
                <a:latin typeface="Arial" panose="020B0604020202020204" pitchFamily="34" charset="0"/>
                <a:cs typeface="Arial" panose="020B0604020202020204" pitchFamily="34" charset="0"/>
              </a:rPr>
              <a:t>           B</a:t>
            </a:r>
            <a:r>
              <a:rPr lang="en-US" sz="2000" noProof="1">
                <a:solidFill>
                  <a:srgbClr val="000000"/>
                </a:solidFill>
                <a:latin typeface="Arial" panose="020B0604020202020204" pitchFamily="34" charset="0"/>
                <a:cs typeface="Arial" panose="020B0604020202020204" pitchFamily="34" charset="0"/>
              </a:rPr>
              <a:t>. </a:t>
            </a:r>
            <a:r>
              <a:rPr lang="en-US" sz="2000" noProof="1" smtClean="0">
                <a:solidFill>
                  <a:srgbClr val="000000"/>
                </a:solidFill>
                <a:latin typeface="Arial" panose="020B0604020202020204" pitchFamily="34" charset="0"/>
                <a:cs typeface="Arial" panose="020B0604020202020204" pitchFamily="34" charset="0"/>
              </a:rPr>
              <a:t>Trung vị</a:t>
            </a:r>
            <a:endParaRPr lang="vi-VN" sz="2000" noProof="1">
              <a:solidFill>
                <a:srgbClr val="000000"/>
              </a:solidFill>
              <a:latin typeface="Arial" panose="020B0604020202020204" pitchFamily="34" charset="0"/>
              <a:cs typeface="Arial" panose="020B0604020202020204" pitchFamily="34" charset="0"/>
            </a:endParaRPr>
          </a:p>
        </p:txBody>
      </p:sp>
      <p:sp>
        <p:nvSpPr>
          <p:cNvPr id="68" name="Đáp án sai 2">
            <a:extLst>
              <a:ext uri="{FF2B5EF4-FFF2-40B4-BE49-F238E27FC236}">
                <a16:creationId xmlns="" xmlns:a16="http://schemas.microsoft.com/office/drawing/2014/main" id="{6A919885-0285-0403-1E09-FA94D8BC080B}"/>
              </a:ext>
            </a:extLst>
          </p:cNvPr>
          <p:cNvSpPr/>
          <p:nvPr/>
        </p:nvSpPr>
        <p:spPr>
          <a:xfrm>
            <a:off x="4718698" y="3652766"/>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noProof="1" smtClean="0">
                <a:solidFill>
                  <a:srgbClr val="000000"/>
                </a:solidFill>
                <a:latin typeface="Arial" panose="020B0604020202020204" pitchFamily="34" charset="0"/>
                <a:cs typeface="Arial" panose="020B0604020202020204" pitchFamily="34" charset="0"/>
              </a:rPr>
              <a:t>           D. Tứ phân vị</a:t>
            </a:r>
            <a:endParaRPr lang="vi-VN" sz="2000" noProof="1">
              <a:solidFill>
                <a:srgbClr val="000000"/>
              </a:solidFill>
              <a:latin typeface="Arial" panose="020B0604020202020204" pitchFamily="34" charset="0"/>
              <a:cs typeface="Arial" panose="020B0604020202020204" pitchFamily="34" charset="0"/>
            </a:endParaRPr>
          </a:p>
        </p:txBody>
      </p:sp>
      <p:sp>
        <p:nvSpPr>
          <p:cNvPr id="69" name="Đáp án sai 3">
            <a:extLst>
              <a:ext uri="{FF2B5EF4-FFF2-40B4-BE49-F238E27FC236}">
                <a16:creationId xmlns="" xmlns:a16="http://schemas.microsoft.com/office/drawing/2014/main" id="{2E7D83A4-3758-8699-4DD0-010A80780539}"/>
              </a:ext>
            </a:extLst>
          </p:cNvPr>
          <p:cNvSpPr/>
          <p:nvPr/>
        </p:nvSpPr>
        <p:spPr>
          <a:xfrm>
            <a:off x="687400" y="2576263"/>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smtClean="0">
                <a:solidFill>
                  <a:srgbClr val="000000"/>
                </a:solidFill>
                <a:latin typeface="Arial" panose="020B0604020202020204" pitchFamily="34" charset="0"/>
                <a:cs typeface="Arial" panose="020B0604020202020204" pitchFamily="34" charset="0"/>
              </a:rPr>
              <a:t>A. Số trung bình</a:t>
            </a:r>
            <a:endParaRPr lang="vi-VN" sz="2000" noProof="1">
              <a:solidFill>
                <a:srgbClr val="000000"/>
              </a:solidFill>
              <a:latin typeface="Arial" panose="020B0604020202020204" pitchFamily="34" charset="0"/>
              <a:cs typeface="Arial" panose="020B0604020202020204" pitchFamily="34" charset="0"/>
            </a:endParaRPr>
          </a:p>
        </p:txBody>
      </p:sp>
      <p:pic>
        <p:nvPicPr>
          <p:cNvPr id="70"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42362" y="-637266"/>
            <a:ext cx="487363" cy="487363"/>
          </a:xfrm>
          <a:prstGeom prst="rect">
            <a:avLst/>
          </a:prstGeom>
        </p:spPr>
      </p:pic>
      <p:pic>
        <p:nvPicPr>
          <p:cNvPr id="71" name="Picture 5">
            <a:extLst>
              <a:ext uri="{FF2B5EF4-FFF2-40B4-BE49-F238E27FC236}">
                <a16:creationId xmlns=""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737314" y="2629483"/>
            <a:ext cx="853046" cy="742494"/>
          </a:xfrm>
          <a:prstGeom prst="rect">
            <a:avLst/>
          </a:prstGeom>
        </p:spPr>
      </p:pic>
      <p:pic>
        <p:nvPicPr>
          <p:cNvPr id="72" name="Picture 71">
            <a:extLst>
              <a:ext uri="{FF2B5EF4-FFF2-40B4-BE49-F238E27FC236}">
                <a16:creationId xmlns=""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740238" y="3703485"/>
            <a:ext cx="850122" cy="757381"/>
          </a:xfrm>
          <a:prstGeom prst="rect">
            <a:avLst/>
          </a:prstGeom>
        </p:spPr>
      </p:pic>
      <p:pic>
        <p:nvPicPr>
          <p:cNvPr id="73"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701524" y="2660570"/>
            <a:ext cx="850122" cy="757381"/>
          </a:xfrm>
          <a:prstGeom prst="rect">
            <a:avLst/>
          </a:prstGeom>
        </p:spPr>
      </p:pic>
      <p:pic>
        <p:nvPicPr>
          <p:cNvPr id="74"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717361" y="3737072"/>
            <a:ext cx="850122" cy="757381"/>
          </a:xfrm>
          <a:prstGeom prst="rect">
            <a:avLst/>
          </a:prstGeom>
        </p:spPr>
      </p:pic>
      <p:pic>
        <p:nvPicPr>
          <p:cNvPr id="75"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69225" y="-637266"/>
            <a:ext cx="487363" cy="487363"/>
          </a:xfrm>
          <a:prstGeom prst="rect">
            <a:avLst/>
          </a:prstGeom>
        </p:spPr>
      </p:pic>
    </p:spTree>
    <p:extLst>
      <p:ext uri="{BB962C8B-B14F-4D97-AF65-F5344CB8AC3E}">
        <p14:creationId xmlns:p14="http://schemas.microsoft.com/office/powerpoint/2010/main" val="4045694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strips(downLeft)">
                                      <p:cBhvr>
                                        <p:cTn id="11" dur="500"/>
                                        <p:tgtEl>
                                          <p:spTgt spid="69"/>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strips(downLeft)">
                                      <p:cBhvr>
                                        <p:cTn id="15" dur="500"/>
                                        <p:tgtEl>
                                          <p:spTgt spid="67"/>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strips(downLeft)">
                                      <p:cBhvr>
                                        <p:cTn id="19" dur="500"/>
                                        <p:tgtEl>
                                          <p:spTgt spid="66"/>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strips(downLeft)">
                                      <p:cBhvr>
                                        <p:cTn id="2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6"/>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66"/>
                                        </p:tgtEl>
                                        <p:attrNameLst>
                                          <p:attrName>fillcolor</p:attrName>
                                        </p:attrNameLst>
                                      </p:cBhvr>
                                      <p:to>
                                        <a:srgbClr val="92D050"/>
                                      </p:to>
                                    </p:animClr>
                                    <p:set>
                                      <p:cBhvr>
                                        <p:cTn id="29" dur="500" fill="hold"/>
                                        <p:tgtEl>
                                          <p:spTgt spid="66"/>
                                        </p:tgtEl>
                                        <p:attrNameLst>
                                          <p:attrName>fill.type</p:attrName>
                                        </p:attrNameLst>
                                      </p:cBhvr>
                                      <p:to>
                                        <p:strVal val="solid"/>
                                      </p:to>
                                    </p:set>
                                    <p:set>
                                      <p:cBhvr>
                                        <p:cTn id="30" dur="500" fill="hold"/>
                                        <p:tgtEl>
                                          <p:spTgt spid="66"/>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70"/>
                                        </p:tgtEl>
                                      </p:cBhvr>
                                    </p:cmd>
                                  </p:childTnLst>
                                </p:cTn>
                              </p:par>
                              <p:par>
                                <p:cTn id="33" presetID="1" presetClass="entr" presetSubtype="0" fill="hold" nodeType="withEffect">
                                  <p:stCondLst>
                                    <p:cond delay="0"/>
                                  </p:stCondLst>
                                  <p:childTnLst>
                                    <p:set>
                                      <p:cBhvr>
                                        <p:cTn id="34" dur="1" fill="hold">
                                          <p:stCondLst>
                                            <p:cond delay="9"/>
                                          </p:stCondLst>
                                        </p:cTn>
                                        <p:tgtEl>
                                          <p:spTgt spid="71"/>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75"/>
                                        </p:tgtEl>
                                      </p:cBhvr>
                                    </p:cmd>
                                  </p:childTnLst>
                                </p:cTn>
                              </p:par>
                              <p:par>
                                <p:cTn id="47" presetID="1" presetClass="entr" presetSubtype="0"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67"/>
                                        </p:tgtEl>
                                      </p:cBhvr>
                                    </p:animEffect>
                                    <p:animScale>
                                      <p:cBhvr>
                                        <p:cTn id="51" dur="250" autoRev="1" fill="hold"/>
                                        <p:tgtEl>
                                          <p:spTgt spid="67"/>
                                        </p:tgtEl>
                                      </p:cBhvr>
                                      <p:by x="105000" y="105000"/>
                                    </p:animScale>
                                  </p:childTnLst>
                                </p:cTn>
                              </p:par>
                            </p:childTnLst>
                          </p:cTn>
                        </p:par>
                      </p:childTnLst>
                    </p:cTn>
                  </p:par>
                </p:childTnLst>
              </p:cTn>
              <p:nextCondLst>
                <p:cond evt="onClick" delay="0">
                  <p:tgtEl>
                    <p:spTgt spid="67"/>
                  </p:tgtEl>
                </p:cond>
              </p:nextCondLst>
            </p:seq>
            <p:seq concurrent="1" nextAc="seek">
              <p:cTn id="52" restart="whenNotActive" fill="hold" evtFilter="cancelBubble" nodeType="interactiveSeq">
                <p:stCondLst>
                  <p:cond evt="onClick" delay="0">
                    <p:tgtEl>
                      <p:spTgt spid="68"/>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8"/>
                                        </p:tgtEl>
                                        <p:attrNameLst>
                                          <p:attrName>fillcolor</p:attrName>
                                        </p:attrNameLst>
                                      </p:cBhvr>
                                      <p:to>
                                        <a:srgbClr val="D99694"/>
                                      </p:to>
                                    </p:animClr>
                                    <p:set>
                                      <p:cBhvr>
                                        <p:cTn id="57" dur="500" fill="hold"/>
                                        <p:tgtEl>
                                          <p:spTgt spid="68"/>
                                        </p:tgtEl>
                                        <p:attrNameLst>
                                          <p:attrName>fill.type</p:attrName>
                                        </p:attrNameLst>
                                      </p:cBhvr>
                                      <p:to>
                                        <p:strVal val="solid"/>
                                      </p:to>
                                    </p:set>
                                    <p:set>
                                      <p:cBhvr>
                                        <p:cTn id="58" dur="500" fill="hold"/>
                                        <p:tgtEl>
                                          <p:spTgt spid="68"/>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75"/>
                                        </p:tgtEl>
                                      </p:cBhvr>
                                    </p:cmd>
                                  </p:childTnLst>
                                </p:cTn>
                              </p:par>
                              <p:par>
                                <p:cTn id="61" presetID="1" presetClass="entr" presetSubtype="0" fill="hold" nodeType="withEffect">
                                  <p:stCondLst>
                                    <p:cond delay="0"/>
                                  </p:stCondLst>
                                  <p:childTnLst>
                                    <p:set>
                                      <p:cBhvr>
                                        <p:cTn id="62" dur="1" fill="hold">
                                          <p:stCondLst>
                                            <p:cond delay="9"/>
                                          </p:stCondLst>
                                        </p:cTn>
                                        <p:tgtEl>
                                          <p:spTgt spid="72"/>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68"/>
                                        </p:tgtEl>
                                      </p:cBhvr>
                                    </p:animEffect>
                                    <p:animScale>
                                      <p:cBhvr>
                                        <p:cTn id="65" dur="250" autoRev="1" fill="hold"/>
                                        <p:tgtEl>
                                          <p:spTgt spid="68"/>
                                        </p:tgtEl>
                                      </p:cBhvr>
                                      <p:by x="105000" y="105000"/>
                                    </p:animScale>
                                  </p:childTnLst>
                                </p:cTn>
                              </p:par>
                            </p:childTnLst>
                          </p:cTn>
                        </p:par>
                      </p:childTnLst>
                    </p:cTn>
                  </p:par>
                </p:childTnLst>
              </p:cTn>
              <p:nextCondLst>
                <p:cond evt="onClick" delay="0">
                  <p:tgtEl>
                    <p:spTgt spid="68"/>
                  </p:tgtEl>
                </p:cond>
              </p:nextCondLst>
            </p:seq>
            <p:seq concurrent="1" nextAc="seek">
              <p:cTn id="66" restart="whenNotActive" fill="hold" evtFilter="cancelBubble" nodeType="interactiveSeq">
                <p:stCondLst>
                  <p:cond evt="onClick" delay="0">
                    <p:tgtEl>
                      <p:spTgt spid="69"/>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69"/>
                                        </p:tgtEl>
                                        <p:attrNameLst>
                                          <p:attrName>fillcolor</p:attrName>
                                        </p:attrNameLst>
                                      </p:cBhvr>
                                      <p:to>
                                        <a:srgbClr val="D99694"/>
                                      </p:to>
                                    </p:animClr>
                                    <p:set>
                                      <p:cBhvr>
                                        <p:cTn id="71" dur="500" fill="hold"/>
                                        <p:tgtEl>
                                          <p:spTgt spid="69"/>
                                        </p:tgtEl>
                                        <p:attrNameLst>
                                          <p:attrName>fill.type</p:attrName>
                                        </p:attrNameLst>
                                      </p:cBhvr>
                                      <p:to>
                                        <p:strVal val="solid"/>
                                      </p:to>
                                    </p:set>
                                    <p:set>
                                      <p:cBhvr>
                                        <p:cTn id="72" dur="500" fill="hold"/>
                                        <p:tgtEl>
                                          <p:spTgt spid="69"/>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75"/>
                                        </p:tgtEl>
                                      </p:cBhvr>
                                    </p:cmd>
                                  </p:childTnLst>
                                </p:cTn>
                              </p:par>
                              <p:par>
                                <p:cTn id="75" presetID="1" presetClass="entr" presetSubtype="0" fill="hold" nodeType="withEffect">
                                  <p:stCondLst>
                                    <p:cond delay="0"/>
                                  </p:stCondLst>
                                  <p:childTnLst>
                                    <p:set>
                                      <p:cBhvr>
                                        <p:cTn id="76" dur="1" fill="hold">
                                          <p:stCondLst>
                                            <p:cond delay="9"/>
                                          </p:stCondLst>
                                        </p:cTn>
                                        <p:tgtEl>
                                          <p:spTgt spid="73"/>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69"/>
                                        </p:tgtEl>
                                      </p:cBhvr>
                                    </p:animEffect>
                                    <p:animScale>
                                      <p:cBhvr>
                                        <p:cTn id="79" dur="250" autoRev="1" fill="hold"/>
                                        <p:tgtEl>
                                          <p:spTgt spid="69"/>
                                        </p:tgtEl>
                                      </p:cBhvr>
                                      <p:by x="105000" y="105000"/>
                                    </p:animScale>
                                  </p:childTnLst>
                                </p:cTn>
                              </p:par>
                            </p:childTnLst>
                          </p:cTn>
                        </p:par>
                      </p:childTnLst>
                    </p:cTn>
                  </p:par>
                </p:childTnLst>
              </p:cTn>
              <p:nextCondLst>
                <p:cond evt="onClick" delay="0">
                  <p:tgtEl>
                    <p:spTgt spid="69"/>
                  </p:tgtEl>
                </p:cond>
              </p:nextCondLst>
            </p:seq>
            <p:audio>
              <p:cMediaNode vol="80000">
                <p:cTn id="80" fill="hold" display="0">
                  <p:stCondLst>
                    <p:cond delay="indefinite"/>
                  </p:stCondLst>
                  <p:endCondLst>
                    <p:cond evt="onStopAudio" delay="0">
                      <p:tgtEl>
                        <p:sldTgt/>
                      </p:tgtEl>
                    </p:cond>
                  </p:endCondLst>
                </p:cTn>
                <p:tgtEl>
                  <p:spTgt spid="70"/>
                </p:tgtEl>
              </p:cMediaNode>
            </p:audio>
            <p:audio>
              <p:cMediaNode vol="80000">
                <p:cTn id="81" fill="hold" display="0">
                  <p:stCondLst>
                    <p:cond delay="indefinite"/>
                  </p:stCondLst>
                  <p:endCondLst>
                    <p:cond evt="onStopAudio" delay="0">
                      <p:tgtEl>
                        <p:sldTgt/>
                      </p:tgtEl>
                    </p:cond>
                  </p:endCondLst>
                </p:cTn>
                <p:tgtEl>
                  <p:spTgt spid="75"/>
                </p:tgtEl>
              </p:cMediaNode>
            </p:audio>
          </p:childTnLst>
        </p:cTn>
      </p:par>
    </p:tnLst>
    <p:bldLst>
      <p:bldP spid="65" grpId="0" animBg="1"/>
      <p:bldP spid="66" grpId="0" animBg="1"/>
      <p:bldP spid="66" grpId="1" animBg="1"/>
      <p:bldP spid="67" grpId="0" animBg="1"/>
      <p:bldP spid="67" grpId="1" animBg="1"/>
      <p:bldP spid="68" grpId="0" animBg="1"/>
      <p:bldP spid="68" grpId="1" animBg="1"/>
      <p:bldP spid="69" grpId="0" animBg="1"/>
      <p:bldP spid="6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54" y="327356"/>
            <a:ext cx="728561" cy="667539"/>
          </a:xfrm>
          <a:prstGeom prst="rect">
            <a:avLst/>
          </a:prstGeom>
        </p:spPr>
      </p:pic>
      <p:sp>
        <p:nvSpPr>
          <p:cNvPr id="4" name="TextBox 3"/>
          <p:cNvSpPr txBox="1"/>
          <p:nvPr/>
        </p:nvSpPr>
        <p:spPr>
          <a:xfrm>
            <a:off x="1595336" y="412628"/>
            <a:ext cx="6838545" cy="496996"/>
          </a:xfrm>
          <a:prstGeom prst="rect">
            <a:avLst/>
          </a:prstGeom>
          <a:noFill/>
        </p:spPr>
        <p:txBody>
          <a:bodyPr wrap="square" rtlCol="0">
            <a:spAutoFit/>
          </a:bodyPr>
          <a:lstStyle/>
          <a:p>
            <a:pPr algn="just">
              <a:lnSpc>
                <a:spcPct val="150000"/>
              </a:lnSpc>
            </a:pPr>
            <a:r>
              <a:rPr lang="en-US" sz="2000" i="1" dirty="0" err="1" smtClean="0">
                <a:solidFill>
                  <a:srgbClr val="002060"/>
                </a:solidFill>
              </a:rPr>
              <a:t>Em</a:t>
            </a:r>
            <a:r>
              <a:rPr lang="en-US" sz="2000" i="1" dirty="0" smtClean="0">
                <a:solidFill>
                  <a:srgbClr val="002060"/>
                </a:solidFill>
              </a:rPr>
              <a:t> </a:t>
            </a:r>
            <a:r>
              <a:rPr lang="en-US" sz="2000" i="1" dirty="0" err="1" smtClean="0">
                <a:solidFill>
                  <a:srgbClr val="002060"/>
                </a:solidFill>
              </a:rPr>
              <a:t>hãy</a:t>
            </a:r>
            <a:r>
              <a:rPr lang="en-US" sz="2000" i="1" dirty="0" smtClean="0">
                <a:solidFill>
                  <a:srgbClr val="002060"/>
                </a:solidFill>
              </a:rPr>
              <a:t> </a:t>
            </a:r>
            <a:r>
              <a:rPr lang="en-US" sz="2000" i="1" dirty="0" err="1" smtClean="0">
                <a:solidFill>
                  <a:srgbClr val="002060"/>
                </a:solidFill>
              </a:rPr>
              <a:t>trình</a:t>
            </a:r>
            <a:r>
              <a:rPr lang="en-US" sz="2000" i="1" dirty="0" smtClean="0">
                <a:solidFill>
                  <a:srgbClr val="002060"/>
                </a:solidFill>
              </a:rPr>
              <a:t> </a:t>
            </a:r>
            <a:r>
              <a:rPr lang="en-US" sz="2000" i="1" dirty="0" err="1" smtClean="0">
                <a:solidFill>
                  <a:srgbClr val="002060"/>
                </a:solidFill>
              </a:rPr>
              <a:t>bày</a:t>
            </a:r>
            <a:r>
              <a:rPr lang="en-US" sz="2000" i="1" dirty="0" smtClean="0">
                <a:solidFill>
                  <a:srgbClr val="002060"/>
                </a:solidFill>
              </a:rPr>
              <a:t> </a:t>
            </a:r>
            <a:r>
              <a:rPr lang="en-US" sz="2000" i="1" dirty="0" err="1" smtClean="0">
                <a:solidFill>
                  <a:srgbClr val="002060"/>
                </a:solidFill>
              </a:rPr>
              <a:t>sơ</a:t>
            </a:r>
            <a:r>
              <a:rPr lang="en-US" sz="2000" i="1" dirty="0" smtClean="0">
                <a:solidFill>
                  <a:srgbClr val="002060"/>
                </a:solidFill>
              </a:rPr>
              <a:t> </a:t>
            </a:r>
            <a:r>
              <a:rPr lang="en-US" sz="2000" i="1" dirty="0" err="1" smtClean="0">
                <a:solidFill>
                  <a:srgbClr val="002060"/>
                </a:solidFill>
              </a:rPr>
              <a:t>đồ</a:t>
            </a:r>
            <a:r>
              <a:rPr lang="en-US" sz="2000" i="1" dirty="0" smtClean="0">
                <a:solidFill>
                  <a:srgbClr val="002060"/>
                </a:solidFill>
              </a:rPr>
              <a:t> </a:t>
            </a:r>
            <a:r>
              <a:rPr lang="en-US" sz="2000" i="1" dirty="0" err="1" smtClean="0">
                <a:solidFill>
                  <a:srgbClr val="002060"/>
                </a:solidFill>
              </a:rPr>
              <a:t>tư</a:t>
            </a:r>
            <a:r>
              <a:rPr lang="en-US" sz="2000" i="1" dirty="0" smtClean="0">
                <a:solidFill>
                  <a:srgbClr val="002060"/>
                </a:solidFill>
              </a:rPr>
              <a:t> </a:t>
            </a:r>
            <a:r>
              <a:rPr lang="en-US" sz="2000" i="1" dirty="0" err="1" smtClean="0">
                <a:solidFill>
                  <a:srgbClr val="002060"/>
                </a:solidFill>
              </a:rPr>
              <a:t>duy</a:t>
            </a:r>
            <a:r>
              <a:rPr lang="en-US" sz="2000" i="1" dirty="0" smtClean="0">
                <a:solidFill>
                  <a:srgbClr val="002060"/>
                </a:solidFill>
              </a:rPr>
              <a:t> </a:t>
            </a:r>
            <a:r>
              <a:rPr lang="en-US" sz="2000" i="1" dirty="0" err="1" smtClean="0">
                <a:solidFill>
                  <a:srgbClr val="002060"/>
                </a:solidFill>
              </a:rPr>
              <a:t>tóm</a:t>
            </a:r>
            <a:r>
              <a:rPr lang="en-US" sz="2000" i="1" dirty="0" smtClean="0">
                <a:solidFill>
                  <a:srgbClr val="002060"/>
                </a:solidFill>
              </a:rPr>
              <a:t> </a:t>
            </a:r>
            <a:r>
              <a:rPr lang="en-US" sz="2000" i="1" dirty="0" err="1" smtClean="0">
                <a:solidFill>
                  <a:srgbClr val="002060"/>
                </a:solidFill>
              </a:rPr>
              <a:t>tắt</a:t>
            </a:r>
            <a:r>
              <a:rPr lang="en-US" sz="2000" i="1" dirty="0" smtClean="0">
                <a:solidFill>
                  <a:srgbClr val="002060"/>
                </a:solidFill>
              </a:rPr>
              <a:t> </a:t>
            </a:r>
            <a:r>
              <a:rPr lang="en-US" sz="2000" i="1" dirty="0" err="1" smtClean="0">
                <a:solidFill>
                  <a:srgbClr val="002060"/>
                </a:solidFill>
              </a:rPr>
              <a:t>kiến</a:t>
            </a:r>
            <a:r>
              <a:rPr lang="en-US" sz="2000" i="1" dirty="0" smtClean="0">
                <a:solidFill>
                  <a:srgbClr val="002060"/>
                </a:solidFill>
              </a:rPr>
              <a:t> </a:t>
            </a:r>
            <a:r>
              <a:rPr lang="en-US" sz="2000" i="1" dirty="0" err="1" smtClean="0">
                <a:solidFill>
                  <a:srgbClr val="002060"/>
                </a:solidFill>
              </a:rPr>
              <a:t>thức</a:t>
            </a:r>
            <a:r>
              <a:rPr lang="en-US" sz="2000" i="1" dirty="0" smtClean="0">
                <a:solidFill>
                  <a:srgbClr val="002060"/>
                </a:solidFill>
              </a:rPr>
              <a:t> </a:t>
            </a:r>
            <a:r>
              <a:rPr lang="en-US" sz="2000" i="1" dirty="0" err="1" smtClean="0">
                <a:solidFill>
                  <a:srgbClr val="002060"/>
                </a:solidFill>
              </a:rPr>
              <a:t>chương</a:t>
            </a:r>
            <a:r>
              <a:rPr lang="en-US" sz="2000" i="1" dirty="0" smtClean="0">
                <a:solidFill>
                  <a:srgbClr val="002060"/>
                </a:solidFill>
              </a:rPr>
              <a:t> V.</a:t>
            </a:r>
            <a:endParaRPr lang="en-US" sz="2000" i="1" dirty="0">
              <a:solidFill>
                <a:srgbClr val="002060"/>
              </a:solidFill>
            </a:endParaRPr>
          </a:p>
        </p:txBody>
      </p:sp>
      <p:sp>
        <p:nvSpPr>
          <p:cNvPr id="5" name="Rounded Rectangle 4"/>
          <p:cNvSpPr/>
          <p:nvPr/>
        </p:nvSpPr>
        <p:spPr>
          <a:xfrm>
            <a:off x="291499" y="2380202"/>
            <a:ext cx="1547028" cy="535023"/>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bg1"/>
                </a:solidFill>
              </a:rPr>
              <a:t>CHƯƠNG V</a:t>
            </a:r>
            <a:endParaRPr lang="en-US" sz="1800" b="1" dirty="0">
              <a:solidFill>
                <a:schemeClr val="bg1"/>
              </a:solidFill>
            </a:endParaRPr>
          </a:p>
        </p:txBody>
      </p:sp>
      <p:sp>
        <p:nvSpPr>
          <p:cNvPr id="36" name="Rounded Rectangle 35"/>
          <p:cNvSpPr/>
          <p:nvPr/>
        </p:nvSpPr>
        <p:spPr>
          <a:xfrm>
            <a:off x="2256764" y="1923001"/>
            <a:ext cx="2840529" cy="724713"/>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1800" dirty="0" err="1" smtClean="0">
                <a:solidFill>
                  <a:schemeClr val="bg1"/>
                </a:solidFill>
              </a:rPr>
              <a:t>Các</a:t>
            </a:r>
            <a:r>
              <a:rPr lang="en-US" sz="1800" dirty="0" smtClean="0">
                <a:solidFill>
                  <a:schemeClr val="bg1"/>
                </a:solidFill>
              </a:rPr>
              <a:t> </a:t>
            </a:r>
            <a:r>
              <a:rPr lang="en-US" sz="1800" dirty="0" err="1" smtClean="0">
                <a:solidFill>
                  <a:schemeClr val="bg1"/>
                </a:solidFill>
              </a:rPr>
              <a:t>số</a:t>
            </a:r>
            <a:r>
              <a:rPr lang="en-US" sz="1800" dirty="0" smtClean="0">
                <a:solidFill>
                  <a:schemeClr val="bg1"/>
                </a:solidFill>
              </a:rPr>
              <a:t> </a:t>
            </a:r>
            <a:r>
              <a:rPr lang="en-US" sz="1800" dirty="0" err="1" smtClean="0">
                <a:solidFill>
                  <a:schemeClr val="bg1"/>
                </a:solidFill>
              </a:rPr>
              <a:t>đặc</a:t>
            </a:r>
            <a:r>
              <a:rPr lang="en-US" sz="1800" dirty="0" smtClean="0">
                <a:solidFill>
                  <a:schemeClr val="bg1"/>
                </a:solidFill>
              </a:rPr>
              <a:t> </a:t>
            </a:r>
            <a:r>
              <a:rPr lang="en-US" sz="1800" dirty="0" err="1" smtClean="0">
                <a:solidFill>
                  <a:schemeClr val="bg1"/>
                </a:solidFill>
              </a:rPr>
              <a:t>trưng</a:t>
            </a:r>
            <a:r>
              <a:rPr lang="en-US" sz="1800" dirty="0" smtClean="0">
                <a:solidFill>
                  <a:schemeClr val="bg1"/>
                </a:solidFill>
              </a:rPr>
              <a:t> </a:t>
            </a:r>
            <a:r>
              <a:rPr lang="en-US" sz="1800" dirty="0" err="1" smtClean="0">
                <a:solidFill>
                  <a:schemeClr val="bg1"/>
                </a:solidFill>
              </a:rPr>
              <a:t>đo</a:t>
            </a:r>
            <a:r>
              <a:rPr lang="en-US" sz="1800" dirty="0" smtClean="0">
                <a:solidFill>
                  <a:schemeClr val="bg1"/>
                </a:solidFill>
              </a:rPr>
              <a:t> </a:t>
            </a:r>
            <a:r>
              <a:rPr lang="en-US" sz="1800" dirty="0" err="1" smtClean="0">
                <a:solidFill>
                  <a:schemeClr val="bg1"/>
                </a:solidFill>
              </a:rPr>
              <a:t>xu</a:t>
            </a:r>
            <a:r>
              <a:rPr lang="en-US" sz="1800" dirty="0" smtClean="0">
                <a:solidFill>
                  <a:schemeClr val="bg1"/>
                </a:solidFill>
              </a:rPr>
              <a:t> </a:t>
            </a:r>
            <a:r>
              <a:rPr lang="en-US" sz="1800" dirty="0" err="1" smtClean="0">
                <a:solidFill>
                  <a:schemeClr val="bg1"/>
                </a:solidFill>
              </a:rPr>
              <a:t>thế</a:t>
            </a:r>
            <a:r>
              <a:rPr lang="en-US" sz="1800" dirty="0" smtClean="0">
                <a:solidFill>
                  <a:schemeClr val="bg1"/>
                </a:solidFill>
              </a:rPr>
              <a:t> </a:t>
            </a:r>
            <a:r>
              <a:rPr lang="en-US" sz="1800" dirty="0" err="1" smtClean="0">
                <a:solidFill>
                  <a:schemeClr val="bg1"/>
                </a:solidFill>
              </a:rPr>
              <a:t>trung</a:t>
            </a:r>
            <a:r>
              <a:rPr lang="en-US" sz="1800" dirty="0" smtClean="0">
                <a:solidFill>
                  <a:schemeClr val="bg1"/>
                </a:solidFill>
              </a:rPr>
              <a:t> </a:t>
            </a:r>
            <a:r>
              <a:rPr lang="en-US" sz="1800" dirty="0" err="1" smtClean="0">
                <a:solidFill>
                  <a:schemeClr val="bg1"/>
                </a:solidFill>
              </a:rPr>
              <a:t>tâm</a:t>
            </a:r>
            <a:endParaRPr lang="en-US" sz="1800" dirty="0">
              <a:solidFill>
                <a:schemeClr val="bg1"/>
              </a:solidFill>
            </a:endParaRPr>
          </a:p>
        </p:txBody>
      </p:sp>
      <p:sp>
        <p:nvSpPr>
          <p:cNvPr id="37" name="Rounded Rectangle 36"/>
          <p:cNvSpPr/>
          <p:nvPr/>
        </p:nvSpPr>
        <p:spPr>
          <a:xfrm>
            <a:off x="2256763" y="2859933"/>
            <a:ext cx="2840530" cy="724713"/>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1800" dirty="0" err="1" smtClean="0">
                <a:solidFill>
                  <a:schemeClr val="bg1"/>
                </a:solidFill>
              </a:rPr>
              <a:t>Các</a:t>
            </a:r>
            <a:r>
              <a:rPr lang="en-US" sz="1800" dirty="0" smtClean="0">
                <a:solidFill>
                  <a:schemeClr val="bg1"/>
                </a:solidFill>
              </a:rPr>
              <a:t> </a:t>
            </a:r>
            <a:r>
              <a:rPr lang="en-US" sz="1800" dirty="0" err="1" smtClean="0">
                <a:solidFill>
                  <a:schemeClr val="bg1"/>
                </a:solidFill>
              </a:rPr>
              <a:t>số</a:t>
            </a:r>
            <a:r>
              <a:rPr lang="en-US" sz="1800" dirty="0" smtClean="0">
                <a:solidFill>
                  <a:schemeClr val="bg1"/>
                </a:solidFill>
              </a:rPr>
              <a:t> </a:t>
            </a:r>
            <a:r>
              <a:rPr lang="en-US" sz="1800" dirty="0" err="1" smtClean="0">
                <a:solidFill>
                  <a:schemeClr val="bg1"/>
                </a:solidFill>
              </a:rPr>
              <a:t>đo</a:t>
            </a:r>
            <a:r>
              <a:rPr lang="en-US" sz="1800" dirty="0" smtClean="0">
                <a:solidFill>
                  <a:schemeClr val="bg1"/>
                </a:solidFill>
              </a:rPr>
              <a:t> </a:t>
            </a:r>
            <a:r>
              <a:rPr lang="en-US" sz="1800" dirty="0" err="1" smtClean="0">
                <a:solidFill>
                  <a:schemeClr val="bg1"/>
                </a:solidFill>
              </a:rPr>
              <a:t>độ</a:t>
            </a:r>
            <a:r>
              <a:rPr lang="en-US" sz="1800" dirty="0" smtClean="0">
                <a:solidFill>
                  <a:schemeClr val="bg1"/>
                </a:solidFill>
              </a:rPr>
              <a:t> </a:t>
            </a:r>
            <a:r>
              <a:rPr lang="en-US" sz="1800" dirty="0" err="1" smtClean="0">
                <a:solidFill>
                  <a:schemeClr val="bg1"/>
                </a:solidFill>
              </a:rPr>
              <a:t>phân</a:t>
            </a:r>
            <a:r>
              <a:rPr lang="en-US" sz="1800" dirty="0" smtClean="0">
                <a:solidFill>
                  <a:schemeClr val="bg1"/>
                </a:solidFill>
              </a:rPr>
              <a:t> </a:t>
            </a:r>
            <a:r>
              <a:rPr lang="en-US" sz="1800" dirty="0" err="1" smtClean="0">
                <a:solidFill>
                  <a:schemeClr val="bg1"/>
                </a:solidFill>
              </a:rPr>
              <a:t>tán</a:t>
            </a:r>
            <a:endParaRPr lang="en-US" sz="1800" dirty="0">
              <a:solidFill>
                <a:schemeClr val="bg1"/>
              </a:solidFill>
            </a:endParaRPr>
          </a:p>
        </p:txBody>
      </p:sp>
      <p:sp>
        <p:nvSpPr>
          <p:cNvPr id="38" name="Rounded Rectangle 37"/>
          <p:cNvSpPr/>
          <p:nvPr/>
        </p:nvSpPr>
        <p:spPr>
          <a:xfrm>
            <a:off x="2256763" y="3796865"/>
            <a:ext cx="2840530" cy="724713"/>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1800" dirty="0" err="1" smtClean="0">
                <a:solidFill>
                  <a:schemeClr val="bg1"/>
                </a:solidFill>
              </a:rPr>
              <a:t>Phát</a:t>
            </a:r>
            <a:r>
              <a:rPr lang="en-US" sz="1800" dirty="0" smtClean="0">
                <a:solidFill>
                  <a:schemeClr val="bg1"/>
                </a:solidFill>
              </a:rPr>
              <a:t> </a:t>
            </a:r>
            <a:r>
              <a:rPr lang="en-US" sz="1800" dirty="0" err="1" smtClean="0">
                <a:solidFill>
                  <a:schemeClr val="bg1"/>
                </a:solidFill>
              </a:rPr>
              <a:t>hiện</a:t>
            </a:r>
            <a:r>
              <a:rPr lang="en-US" sz="1800" dirty="0" smtClean="0">
                <a:solidFill>
                  <a:schemeClr val="bg1"/>
                </a:solidFill>
              </a:rPr>
              <a:t> </a:t>
            </a:r>
            <a:r>
              <a:rPr lang="en-US" sz="1800" dirty="0" err="1" smtClean="0">
                <a:solidFill>
                  <a:schemeClr val="bg1"/>
                </a:solidFill>
              </a:rPr>
              <a:t>số</a:t>
            </a:r>
            <a:r>
              <a:rPr lang="en-US" sz="1800" dirty="0" smtClean="0">
                <a:solidFill>
                  <a:schemeClr val="bg1"/>
                </a:solidFill>
              </a:rPr>
              <a:t> </a:t>
            </a:r>
            <a:r>
              <a:rPr lang="en-US" sz="1800" dirty="0" err="1" smtClean="0">
                <a:solidFill>
                  <a:schemeClr val="bg1"/>
                </a:solidFill>
              </a:rPr>
              <a:t>liệu</a:t>
            </a:r>
            <a:r>
              <a:rPr lang="en-US" sz="1800" dirty="0" smtClean="0">
                <a:solidFill>
                  <a:schemeClr val="bg1"/>
                </a:solidFill>
              </a:rPr>
              <a:t> </a:t>
            </a:r>
            <a:r>
              <a:rPr lang="en-US" sz="1800" dirty="0" err="1" smtClean="0">
                <a:solidFill>
                  <a:schemeClr val="bg1"/>
                </a:solidFill>
              </a:rPr>
              <a:t>bất</a:t>
            </a:r>
            <a:r>
              <a:rPr lang="en-US" sz="1800" dirty="0" smtClean="0">
                <a:solidFill>
                  <a:schemeClr val="bg1"/>
                </a:solidFill>
              </a:rPr>
              <a:t> </a:t>
            </a:r>
            <a:r>
              <a:rPr lang="en-US" sz="1800" dirty="0" err="1" smtClean="0">
                <a:solidFill>
                  <a:schemeClr val="bg1"/>
                </a:solidFill>
              </a:rPr>
              <a:t>thường</a:t>
            </a:r>
            <a:r>
              <a:rPr lang="en-US" sz="1800" dirty="0" smtClean="0">
                <a:solidFill>
                  <a:schemeClr val="bg1"/>
                </a:solidFill>
              </a:rPr>
              <a:t> </a:t>
            </a:r>
            <a:r>
              <a:rPr lang="en-US" sz="1800" dirty="0" err="1" smtClean="0">
                <a:solidFill>
                  <a:schemeClr val="bg1"/>
                </a:solidFill>
              </a:rPr>
              <a:t>bằng</a:t>
            </a:r>
            <a:r>
              <a:rPr lang="en-US" sz="1800" dirty="0" smtClean="0">
                <a:solidFill>
                  <a:schemeClr val="bg1"/>
                </a:solidFill>
              </a:rPr>
              <a:t> </a:t>
            </a:r>
            <a:r>
              <a:rPr lang="en-US" sz="1800" dirty="0" err="1" smtClean="0">
                <a:solidFill>
                  <a:schemeClr val="bg1"/>
                </a:solidFill>
              </a:rPr>
              <a:t>biểu</a:t>
            </a:r>
            <a:r>
              <a:rPr lang="en-US" sz="1800" dirty="0" smtClean="0">
                <a:solidFill>
                  <a:schemeClr val="bg1"/>
                </a:solidFill>
              </a:rPr>
              <a:t> </a:t>
            </a:r>
            <a:r>
              <a:rPr lang="en-US" sz="1800" dirty="0" err="1" smtClean="0">
                <a:solidFill>
                  <a:schemeClr val="bg1"/>
                </a:solidFill>
              </a:rPr>
              <a:t>đồ</a:t>
            </a:r>
            <a:r>
              <a:rPr lang="en-US" sz="1800" dirty="0" smtClean="0">
                <a:solidFill>
                  <a:schemeClr val="bg1"/>
                </a:solidFill>
              </a:rPr>
              <a:t> </a:t>
            </a:r>
            <a:r>
              <a:rPr lang="en-US" sz="1800" dirty="0" err="1" smtClean="0">
                <a:solidFill>
                  <a:schemeClr val="bg1"/>
                </a:solidFill>
              </a:rPr>
              <a:t>hộp</a:t>
            </a:r>
            <a:endParaRPr lang="en-US" sz="1800" dirty="0">
              <a:solidFill>
                <a:schemeClr val="bg1"/>
              </a:solidFill>
            </a:endParaRPr>
          </a:p>
        </p:txBody>
      </p:sp>
      <p:sp>
        <p:nvSpPr>
          <p:cNvPr id="35" name="Rounded Rectangle 34"/>
          <p:cNvSpPr/>
          <p:nvPr/>
        </p:nvSpPr>
        <p:spPr>
          <a:xfrm>
            <a:off x="2256765" y="1146369"/>
            <a:ext cx="2840529" cy="535023"/>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smtClean="0">
                <a:solidFill>
                  <a:schemeClr val="bg1"/>
                </a:solidFill>
              </a:rPr>
              <a:t>Số</a:t>
            </a:r>
            <a:r>
              <a:rPr lang="en-US" sz="1800" dirty="0" smtClean="0">
                <a:solidFill>
                  <a:schemeClr val="bg1"/>
                </a:solidFill>
              </a:rPr>
              <a:t> </a:t>
            </a:r>
            <a:r>
              <a:rPr lang="en-US" sz="1800" dirty="0" err="1" smtClean="0">
                <a:solidFill>
                  <a:schemeClr val="bg1"/>
                </a:solidFill>
              </a:rPr>
              <a:t>gần</a:t>
            </a:r>
            <a:r>
              <a:rPr lang="en-US" sz="1800" dirty="0" smtClean="0">
                <a:solidFill>
                  <a:schemeClr val="bg1"/>
                </a:solidFill>
              </a:rPr>
              <a:t> </a:t>
            </a:r>
            <a:r>
              <a:rPr lang="en-US" sz="1800" dirty="0" err="1" smtClean="0">
                <a:solidFill>
                  <a:schemeClr val="bg1"/>
                </a:solidFill>
              </a:rPr>
              <a:t>đúng</a:t>
            </a:r>
            <a:r>
              <a:rPr lang="en-US" sz="1800" dirty="0" smtClean="0">
                <a:solidFill>
                  <a:schemeClr val="bg1"/>
                </a:solidFill>
              </a:rPr>
              <a:t> </a:t>
            </a:r>
            <a:r>
              <a:rPr lang="en-US" sz="1800" dirty="0" err="1" smtClean="0">
                <a:solidFill>
                  <a:schemeClr val="bg1"/>
                </a:solidFill>
              </a:rPr>
              <a:t>và</a:t>
            </a:r>
            <a:r>
              <a:rPr lang="en-US" sz="1800" dirty="0" smtClean="0">
                <a:solidFill>
                  <a:schemeClr val="bg1"/>
                </a:solidFill>
              </a:rPr>
              <a:t> </a:t>
            </a:r>
            <a:r>
              <a:rPr lang="en-US" sz="1800" dirty="0" err="1" smtClean="0">
                <a:solidFill>
                  <a:schemeClr val="bg1"/>
                </a:solidFill>
              </a:rPr>
              <a:t>sai</a:t>
            </a:r>
            <a:r>
              <a:rPr lang="en-US" sz="1800" dirty="0" smtClean="0">
                <a:solidFill>
                  <a:schemeClr val="bg1"/>
                </a:solidFill>
              </a:rPr>
              <a:t> </a:t>
            </a:r>
            <a:r>
              <a:rPr lang="en-US" sz="1800" dirty="0" err="1" smtClean="0">
                <a:solidFill>
                  <a:schemeClr val="bg1"/>
                </a:solidFill>
              </a:rPr>
              <a:t>số</a:t>
            </a:r>
            <a:endParaRPr lang="en-US" sz="1800" dirty="0">
              <a:solidFill>
                <a:schemeClr val="bg1"/>
              </a:solidFill>
            </a:endParaRPr>
          </a:p>
        </p:txBody>
      </p:sp>
      <p:cxnSp>
        <p:nvCxnSpPr>
          <p:cNvPr id="7" name="Curved Connector 6"/>
          <p:cNvCxnSpPr>
            <a:stCxn id="5" idx="3"/>
            <a:endCxn id="35" idx="1"/>
          </p:cNvCxnSpPr>
          <p:nvPr/>
        </p:nvCxnSpPr>
        <p:spPr>
          <a:xfrm flipV="1">
            <a:off x="1838527" y="1413881"/>
            <a:ext cx="418238" cy="1233833"/>
          </a:xfrm>
          <a:prstGeom prst="curvedConnector3">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Curved Connector 8"/>
          <p:cNvCxnSpPr>
            <a:stCxn id="5" idx="3"/>
            <a:endCxn id="36" idx="1"/>
          </p:cNvCxnSpPr>
          <p:nvPr/>
        </p:nvCxnSpPr>
        <p:spPr>
          <a:xfrm flipV="1">
            <a:off x="1838527" y="2285358"/>
            <a:ext cx="418237" cy="362356"/>
          </a:xfrm>
          <a:prstGeom prst="curvedConnector3">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5" idx="3"/>
            <a:endCxn id="37" idx="1"/>
          </p:cNvCxnSpPr>
          <p:nvPr/>
        </p:nvCxnSpPr>
        <p:spPr>
          <a:xfrm>
            <a:off x="1838527" y="2647714"/>
            <a:ext cx="418236" cy="574576"/>
          </a:xfrm>
          <a:prstGeom prst="curvedConnector3">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5" idx="3"/>
            <a:endCxn id="38" idx="1"/>
          </p:cNvCxnSpPr>
          <p:nvPr/>
        </p:nvCxnSpPr>
        <p:spPr>
          <a:xfrm>
            <a:off x="1838527" y="2647714"/>
            <a:ext cx="418236" cy="1511508"/>
          </a:xfrm>
          <a:prstGeom prst="curvedConnector3">
            <a:avLst>
              <a:gd name="adj1" fmla="val 36045"/>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5097294" y="1023641"/>
            <a:ext cx="3560323" cy="785343"/>
            <a:chOff x="5097294" y="1023641"/>
            <a:chExt cx="3560323" cy="785343"/>
          </a:xfrm>
        </p:grpSpPr>
        <p:sp>
          <p:nvSpPr>
            <p:cNvPr id="15" name="TextBox 14"/>
            <p:cNvSpPr txBox="1"/>
            <p:nvPr/>
          </p:nvSpPr>
          <p:spPr>
            <a:xfrm>
              <a:off x="5282118" y="1023641"/>
              <a:ext cx="3375499" cy="785343"/>
            </a:xfrm>
            <a:prstGeom prst="rect">
              <a:avLst/>
            </a:prstGeom>
            <a:noFill/>
          </p:spPr>
          <p:txBody>
            <a:bodyPr wrap="square" rtlCol="0">
              <a:spAutoFit/>
            </a:bodyPr>
            <a:lstStyle/>
            <a:p>
              <a:pPr algn="just">
                <a:lnSpc>
                  <a:spcPct val="150000"/>
                </a:lnSpc>
              </a:pPr>
              <a:r>
                <a:rPr lang="en-US" sz="1600" dirty="0" err="1" smtClean="0">
                  <a:solidFill>
                    <a:schemeClr val="accent4">
                      <a:lumMod val="25000"/>
                    </a:schemeClr>
                  </a:solidFill>
                </a:rPr>
                <a:t>Số</a:t>
              </a:r>
              <a:r>
                <a:rPr lang="en-US" sz="1600" dirty="0" smtClean="0">
                  <a:solidFill>
                    <a:schemeClr val="accent4">
                      <a:lumMod val="25000"/>
                    </a:schemeClr>
                  </a:solidFill>
                </a:rPr>
                <a:t> </a:t>
              </a:r>
              <a:r>
                <a:rPr lang="en-US" sz="1600" dirty="0" err="1" smtClean="0">
                  <a:solidFill>
                    <a:schemeClr val="accent4">
                      <a:lumMod val="25000"/>
                    </a:schemeClr>
                  </a:solidFill>
                </a:rPr>
                <a:t>gần</a:t>
              </a:r>
              <a:r>
                <a:rPr lang="en-US" sz="1600" dirty="0" smtClean="0">
                  <a:solidFill>
                    <a:schemeClr val="accent4">
                      <a:lumMod val="25000"/>
                    </a:schemeClr>
                  </a:solidFill>
                </a:rPr>
                <a:t> </a:t>
              </a:r>
              <a:r>
                <a:rPr lang="en-US" sz="1600" dirty="0" err="1" smtClean="0">
                  <a:solidFill>
                    <a:schemeClr val="accent4">
                      <a:lumMod val="25000"/>
                    </a:schemeClr>
                  </a:solidFill>
                </a:rPr>
                <a:t>đúng</a:t>
              </a:r>
              <a:r>
                <a:rPr lang="en-US" sz="1600" dirty="0" smtClean="0">
                  <a:solidFill>
                    <a:schemeClr val="accent4">
                      <a:lumMod val="25000"/>
                    </a:schemeClr>
                  </a:solidFill>
                </a:rPr>
                <a:t>, </a:t>
              </a:r>
              <a:r>
                <a:rPr lang="en-US" sz="1600" dirty="0" err="1" smtClean="0">
                  <a:solidFill>
                    <a:schemeClr val="accent4">
                      <a:lumMod val="25000"/>
                    </a:schemeClr>
                  </a:solidFill>
                </a:rPr>
                <a:t>sai</a:t>
              </a:r>
              <a:r>
                <a:rPr lang="en-US" sz="1600" dirty="0" smtClean="0">
                  <a:solidFill>
                    <a:schemeClr val="accent4">
                      <a:lumMod val="25000"/>
                    </a:schemeClr>
                  </a:solidFill>
                </a:rPr>
                <a:t> </a:t>
              </a:r>
              <a:r>
                <a:rPr lang="en-US" sz="1600" dirty="0" err="1" smtClean="0">
                  <a:solidFill>
                    <a:schemeClr val="accent4">
                      <a:lumMod val="25000"/>
                    </a:schemeClr>
                  </a:solidFill>
                </a:rPr>
                <a:t>số</a:t>
              </a:r>
              <a:r>
                <a:rPr lang="en-US" sz="1600" dirty="0" smtClean="0">
                  <a:solidFill>
                    <a:schemeClr val="accent4">
                      <a:lumMod val="25000"/>
                    </a:schemeClr>
                  </a:solidFill>
                </a:rPr>
                <a:t> </a:t>
              </a:r>
              <a:r>
                <a:rPr lang="en-US" sz="1600" dirty="0" err="1" smtClean="0">
                  <a:solidFill>
                    <a:schemeClr val="accent4">
                      <a:lumMod val="25000"/>
                    </a:schemeClr>
                  </a:solidFill>
                </a:rPr>
                <a:t>tuyệt</a:t>
              </a:r>
              <a:r>
                <a:rPr lang="en-US" sz="1600" dirty="0" smtClean="0">
                  <a:solidFill>
                    <a:schemeClr val="accent4">
                      <a:lumMod val="25000"/>
                    </a:schemeClr>
                  </a:solidFill>
                </a:rPr>
                <a:t> </a:t>
              </a:r>
              <a:r>
                <a:rPr lang="en-US" sz="1600" dirty="0" err="1" smtClean="0">
                  <a:solidFill>
                    <a:schemeClr val="accent4">
                      <a:lumMod val="25000"/>
                    </a:schemeClr>
                  </a:solidFill>
                </a:rPr>
                <a:t>đối</a:t>
              </a:r>
              <a:r>
                <a:rPr lang="en-US" sz="1600" dirty="0" smtClean="0">
                  <a:solidFill>
                    <a:schemeClr val="accent4">
                      <a:lumMod val="25000"/>
                    </a:schemeClr>
                  </a:solidFill>
                </a:rPr>
                <a:t>, </a:t>
              </a:r>
              <a:r>
                <a:rPr lang="en-US" sz="1600" dirty="0" err="1" smtClean="0">
                  <a:solidFill>
                    <a:schemeClr val="accent4">
                      <a:lumMod val="25000"/>
                    </a:schemeClr>
                  </a:solidFill>
                </a:rPr>
                <a:t>sai</a:t>
              </a:r>
              <a:r>
                <a:rPr lang="en-US" sz="1600" dirty="0" smtClean="0">
                  <a:solidFill>
                    <a:schemeClr val="accent4">
                      <a:lumMod val="25000"/>
                    </a:schemeClr>
                  </a:solidFill>
                </a:rPr>
                <a:t> </a:t>
              </a:r>
              <a:r>
                <a:rPr lang="en-US" sz="1600" dirty="0" err="1" smtClean="0">
                  <a:solidFill>
                    <a:schemeClr val="accent4">
                      <a:lumMod val="25000"/>
                    </a:schemeClr>
                  </a:solidFill>
                </a:rPr>
                <a:t>số</a:t>
              </a:r>
              <a:r>
                <a:rPr lang="en-US" sz="1600" dirty="0" smtClean="0">
                  <a:solidFill>
                    <a:schemeClr val="accent4">
                      <a:lumMod val="25000"/>
                    </a:schemeClr>
                  </a:solidFill>
                </a:rPr>
                <a:t> </a:t>
              </a:r>
              <a:r>
                <a:rPr lang="en-US" sz="1600" dirty="0" err="1" smtClean="0">
                  <a:solidFill>
                    <a:schemeClr val="accent4">
                      <a:lumMod val="25000"/>
                    </a:schemeClr>
                  </a:solidFill>
                </a:rPr>
                <a:t>tương</a:t>
              </a:r>
              <a:r>
                <a:rPr lang="en-US" sz="1600" dirty="0" smtClean="0">
                  <a:solidFill>
                    <a:schemeClr val="accent4">
                      <a:lumMod val="25000"/>
                    </a:schemeClr>
                  </a:solidFill>
                </a:rPr>
                <a:t> </a:t>
              </a:r>
              <a:r>
                <a:rPr lang="en-US" sz="1600" dirty="0" err="1" smtClean="0">
                  <a:solidFill>
                    <a:schemeClr val="accent4">
                      <a:lumMod val="25000"/>
                    </a:schemeClr>
                  </a:solidFill>
                </a:rPr>
                <a:t>đối</a:t>
              </a:r>
              <a:r>
                <a:rPr lang="en-US" sz="1600" dirty="0" smtClean="0">
                  <a:solidFill>
                    <a:schemeClr val="accent4">
                      <a:lumMod val="25000"/>
                    </a:schemeClr>
                  </a:solidFill>
                </a:rPr>
                <a:t>, </a:t>
              </a:r>
              <a:r>
                <a:rPr lang="en-US" sz="1600" dirty="0" err="1" smtClean="0">
                  <a:solidFill>
                    <a:schemeClr val="accent4">
                      <a:lumMod val="25000"/>
                    </a:schemeClr>
                  </a:solidFill>
                </a:rPr>
                <a:t>quy</a:t>
              </a:r>
              <a:r>
                <a:rPr lang="en-US" sz="1600" dirty="0" smtClean="0">
                  <a:solidFill>
                    <a:schemeClr val="accent4">
                      <a:lumMod val="25000"/>
                    </a:schemeClr>
                  </a:solidFill>
                </a:rPr>
                <a:t> </a:t>
              </a:r>
              <a:r>
                <a:rPr lang="en-US" sz="1600" dirty="0" err="1" smtClean="0">
                  <a:solidFill>
                    <a:schemeClr val="accent4">
                      <a:lumMod val="25000"/>
                    </a:schemeClr>
                  </a:solidFill>
                </a:rPr>
                <a:t>tròn</a:t>
              </a:r>
              <a:r>
                <a:rPr lang="en-US" sz="1600" dirty="0" smtClean="0">
                  <a:solidFill>
                    <a:schemeClr val="accent4">
                      <a:lumMod val="25000"/>
                    </a:schemeClr>
                  </a:solidFill>
                </a:rPr>
                <a:t> </a:t>
              </a:r>
              <a:r>
                <a:rPr lang="en-US" sz="1600" dirty="0" err="1" smtClean="0">
                  <a:solidFill>
                    <a:schemeClr val="accent4">
                      <a:lumMod val="25000"/>
                    </a:schemeClr>
                  </a:solidFill>
                </a:rPr>
                <a:t>số</a:t>
              </a:r>
              <a:r>
                <a:rPr lang="en-US" sz="1600" dirty="0" smtClean="0">
                  <a:solidFill>
                    <a:schemeClr val="accent4">
                      <a:lumMod val="25000"/>
                    </a:schemeClr>
                  </a:solidFill>
                </a:rPr>
                <a:t> </a:t>
              </a:r>
              <a:r>
                <a:rPr lang="en-US" sz="1600" dirty="0" err="1" smtClean="0">
                  <a:solidFill>
                    <a:schemeClr val="accent4">
                      <a:lumMod val="25000"/>
                    </a:schemeClr>
                  </a:solidFill>
                </a:rPr>
                <a:t>gần</a:t>
              </a:r>
              <a:r>
                <a:rPr lang="en-US" sz="1600" dirty="0" smtClean="0">
                  <a:solidFill>
                    <a:schemeClr val="accent4">
                      <a:lumMod val="25000"/>
                    </a:schemeClr>
                  </a:solidFill>
                </a:rPr>
                <a:t> </a:t>
              </a:r>
              <a:r>
                <a:rPr lang="en-US" sz="1600" dirty="0" err="1" smtClean="0">
                  <a:solidFill>
                    <a:schemeClr val="accent4">
                      <a:lumMod val="25000"/>
                    </a:schemeClr>
                  </a:solidFill>
                </a:rPr>
                <a:t>đúng</a:t>
              </a:r>
              <a:endParaRPr lang="en-US" sz="1600" dirty="0">
                <a:solidFill>
                  <a:schemeClr val="accent4">
                    <a:lumMod val="25000"/>
                  </a:schemeClr>
                </a:solidFill>
              </a:endParaRPr>
            </a:p>
          </p:txBody>
        </p:sp>
        <p:cxnSp>
          <p:nvCxnSpPr>
            <p:cNvPr id="17" name="Straight Connector 16"/>
            <p:cNvCxnSpPr>
              <a:stCxn id="35" idx="3"/>
              <a:endCxn id="15" idx="1"/>
            </p:cNvCxnSpPr>
            <p:nvPr/>
          </p:nvCxnSpPr>
          <p:spPr>
            <a:xfrm>
              <a:off x="5097294" y="1413881"/>
              <a:ext cx="184824" cy="2432"/>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097294" y="1825892"/>
            <a:ext cx="3560323" cy="785343"/>
            <a:chOff x="5097294" y="1825892"/>
            <a:chExt cx="3560323" cy="785343"/>
          </a:xfrm>
        </p:grpSpPr>
        <p:sp>
          <p:nvSpPr>
            <p:cNvPr id="49" name="TextBox 48"/>
            <p:cNvSpPr txBox="1"/>
            <p:nvPr/>
          </p:nvSpPr>
          <p:spPr>
            <a:xfrm>
              <a:off x="5282118" y="1825892"/>
              <a:ext cx="3375499" cy="785343"/>
            </a:xfrm>
            <a:prstGeom prst="rect">
              <a:avLst/>
            </a:prstGeom>
            <a:noFill/>
          </p:spPr>
          <p:txBody>
            <a:bodyPr wrap="square" rtlCol="0">
              <a:spAutoFit/>
            </a:bodyPr>
            <a:lstStyle/>
            <a:p>
              <a:pPr algn="just">
                <a:lnSpc>
                  <a:spcPct val="150000"/>
                </a:lnSpc>
              </a:pPr>
              <a:r>
                <a:rPr lang="en-US" sz="1600" dirty="0" err="1" smtClean="0">
                  <a:solidFill>
                    <a:schemeClr val="accent4">
                      <a:lumMod val="25000"/>
                    </a:schemeClr>
                  </a:solidFill>
                </a:rPr>
                <a:t>Số</a:t>
              </a:r>
              <a:r>
                <a:rPr lang="en-US" sz="1600" dirty="0" smtClean="0">
                  <a:solidFill>
                    <a:schemeClr val="accent4">
                      <a:lumMod val="25000"/>
                    </a:schemeClr>
                  </a:solidFill>
                </a:rPr>
                <a:t> </a:t>
              </a:r>
              <a:r>
                <a:rPr lang="en-US" sz="1600" dirty="0" err="1" smtClean="0">
                  <a:solidFill>
                    <a:schemeClr val="accent4">
                      <a:lumMod val="25000"/>
                    </a:schemeClr>
                  </a:solidFill>
                </a:rPr>
                <a:t>trung</a:t>
              </a:r>
              <a:r>
                <a:rPr lang="en-US" sz="1600" dirty="0" smtClean="0">
                  <a:solidFill>
                    <a:schemeClr val="accent4">
                      <a:lumMod val="25000"/>
                    </a:schemeClr>
                  </a:solidFill>
                </a:rPr>
                <a:t> </a:t>
              </a:r>
              <a:r>
                <a:rPr lang="en-US" sz="1600" dirty="0" err="1" smtClean="0">
                  <a:solidFill>
                    <a:schemeClr val="accent4">
                      <a:lumMod val="25000"/>
                    </a:schemeClr>
                  </a:solidFill>
                </a:rPr>
                <a:t>bình</a:t>
              </a:r>
              <a:r>
                <a:rPr lang="en-US" sz="1600" dirty="0" smtClean="0">
                  <a:solidFill>
                    <a:schemeClr val="accent4">
                      <a:lumMod val="25000"/>
                    </a:schemeClr>
                  </a:solidFill>
                </a:rPr>
                <a:t>, </a:t>
              </a:r>
              <a:r>
                <a:rPr lang="en-US" sz="1600" dirty="0" err="1" smtClean="0">
                  <a:solidFill>
                    <a:schemeClr val="accent4">
                      <a:lumMod val="25000"/>
                    </a:schemeClr>
                  </a:solidFill>
                </a:rPr>
                <a:t>số</a:t>
              </a:r>
              <a:r>
                <a:rPr lang="en-US" sz="1600" dirty="0" smtClean="0">
                  <a:solidFill>
                    <a:schemeClr val="accent4">
                      <a:lumMod val="25000"/>
                    </a:schemeClr>
                  </a:solidFill>
                </a:rPr>
                <a:t> </a:t>
              </a:r>
              <a:r>
                <a:rPr lang="en-US" sz="1600" dirty="0" err="1" smtClean="0">
                  <a:solidFill>
                    <a:schemeClr val="accent4">
                      <a:lumMod val="25000"/>
                    </a:schemeClr>
                  </a:solidFill>
                </a:rPr>
                <a:t>trung</a:t>
              </a:r>
              <a:r>
                <a:rPr lang="en-US" sz="1600" dirty="0" smtClean="0">
                  <a:solidFill>
                    <a:schemeClr val="accent4">
                      <a:lumMod val="25000"/>
                    </a:schemeClr>
                  </a:solidFill>
                </a:rPr>
                <a:t> </a:t>
              </a:r>
              <a:r>
                <a:rPr lang="en-US" sz="1600" dirty="0" err="1" smtClean="0">
                  <a:solidFill>
                    <a:schemeClr val="accent4">
                      <a:lumMod val="25000"/>
                    </a:schemeClr>
                  </a:solidFill>
                </a:rPr>
                <a:t>vị</a:t>
              </a:r>
              <a:r>
                <a:rPr lang="en-US" sz="1600" dirty="0" smtClean="0">
                  <a:solidFill>
                    <a:schemeClr val="accent4">
                      <a:lumMod val="25000"/>
                    </a:schemeClr>
                  </a:solidFill>
                </a:rPr>
                <a:t>, </a:t>
              </a:r>
              <a:r>
                <a:rPr lang="en-US" sz="1600" dirty="0" err="1" smtClean="0">
                  <a:solidFill>
                    <a:schemeClr val="accent4">
                      <a:lumMod val="25000"/>
                    </a:schemeClr>
                  </a:solidFill>
                </a:rPr>
                <a:t>tứ</a:t>
              </a:r>
              <a:r>
                <a:rPr lang="en-US" sz="1600" dirty="0" smtClean="0">
                  <a:solidFill>
                    <a:schemeClr val="accent4">
                      <a:lumMod val="25000"/>
                    </a:schemeClr>
                  </a:solidFill>
                </a:rPr>
                <a:t> </a:t>
              </a:r>
              <a:r>
                <a:rPr lang="en-US" sz="1600" dirty="0" err="1" smtClean="0">
                  <a:solidFill>
                    <a:schemeClr val="accent4">
                      <a:lumMod val="25000"/>
                    </a:schemeClr>
                  </a:solidFill>
                </a:rPr>
                <a:t>phân</a:t>
              </a:r>
              <a:r>
                <a:rPr lang="en-US" sz="1600" dirty="0" smtClean="0">
                  <a:solidFill>
                    <a:schemeClr val="accent4">
                      <a:lumMod val="25000"/>
                    </a:schemeClr>
                  </a:solidFill>
                </a:rPr>
                <a:t> </a:t>
              </a:r>
              <a:r>
                <a:rPr lang="en-US" sz="1600" dirty="0" err="1" smtClean="0">
                  <a:solidFill>
                    <a:schemeClr val="accent4">
                      <a:lumMod val="25000"/>
                    </a:schemeClr>
                  </a:solidFill>
                </a:rPr>
                <a:t>vị</a:t>
              </a:r>
              <a:r>
                <a:rPr lang="en-US" sz="1600" dirty="0" smtClean="0">
                  <a:solidFill>
                    <a:schemeClr val="accent4">
                      <a:lumMod val="25000"/>
                    </a:schemeClr>
                  </a:solidFill>
                </a:rPr>
                <a:t>, </a:t>
              </a:r>
              <a:r>
                <a:rPr lang="en-US" sz="1600" dirty="0" err="1" smtClean="0">
                  <a:solidFill>
                    <a:schemeClr val="accent4">
                      <a:lumMod val="25000"/>
                    </a:schemeClr>
                  </a:solidFill>
                </a:rPr>
                <a:t>mốt</a:t>
              </a:r>
              <a:endParaRPr lang="en-US" sz="1600" dirty="0">
                <a:solidFill>
                  <a:schemeClr val="accent4">
                    <a:lumMod val="25000"/>
                  </a:schemeClr>
                </a:solidFill>
              </a:endParaRPr>
            </a:p>
          </p:txBody>
        </p:sp>
        <p:cxnSp>
          <p:nvCxnSpPr>
            <p:cNvPr id="55" name="Straight Connector 54"/>
            <p:cNvCxnSpPr/>
            <p:nvPr/>
          </p:nvCxnSpPr>
          <p:spPr>
            <a:xfrm>
              <a:off x="5097294" y="2285357"/>
              <a:ext cx="184824" cy="2432"/>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097294" y="2771609"/>
            <a:ext cx="3560323" cy="785343"/>
            <a:chOff x="5097294" y="2771609"/>
            <a:chExt cx="3560323" cy="785343"/>
          </a:xfrm>
        </p:grpSpPr>
        <p:sp>
          <p:nvSpPr>
            <p:cNvPr id="50" name="TextBox 49"/>
            <p:cNvSpPr txBox="1"/>
            <p:nvPr/>
          </p:nvSpPr>
          <p:spPr>
            <a:xfrm>
              <a:off x="5282118" y="2771609"/>
              <a:ext cx="3375499" cy="785343"/>
            </a:xfrm>
            <a:prstGeom prst="rect">
              <a:avLst/>
            </a:prstGeom>
            <a:noFill/>
          </p:spPr>
          <p:txBody>
            <a:bodyPr wrap="square" rtlCol="0">
              <a:spAutoFit/>
            </a:bodyPr>
            <a:lstStyle/>
            <a:p>
              <a:pPr algn="just">
                <a:lnSpc>
                  <a:spcPct val="150000"/>
                </a:lnSpc>
              </a:pPr>
              <a:r>
                <a:rPr lang="en-US" sz="1600" dirty="0" err="1" smtClean="0">
                  <a:solidFill>
                    <a:schemeClr val="accent4">
                      <a:lumMod val="25000"/>
                    </a:schemeClr>
                  </a:solidFill>
                </a:rPr>
                <a:t>Khoảng</a:t>
              </a:r>
              <a:r>
                <a:rPr lang="en-US" sz="1600" dirty="0" smtClean="0">
                  <a:solidFill>
                    <a:schemeClr val="accent4">
                      <a:lumMod val="25000"/>
                    </a:schemeClr>
                  </a:solidFill>
                </a:rPr>
                <a:t> </a:t>
              </a:r>
              <a:r>
                <a:rPr lang="en-US" sz="1600" dirty="0" err="1" smtClean="0">
                  <a:solidFill>
                    <a:schemeClr val="accent4">
                      <a:lumMod val="25000"/>
                    </a:schemeClr>
                  </a:solidFill>
                </a:rPr>
                <a:t>biến</a:t>
              </a:r>
              <a:r>
                <a:rPr lang="en-US" sz="1600" dirty="0" smtClean="0">
                  <a:solidFill>
                    <a:schemeClr val="accent4">
                      <a:lumMod val="25000"/>
                    </a:schemeClr>
                  </a:solidFill>
                </a:rPr>
                <a:t> </a:t>
              </a:r>
              <a:r>
                <a:rPr lang="en-US" sz="1600" dirty="0" err="1" smtClean="0">
                  <a:solidFill>
                    <a:schemeClr val="accent4">
                      <a:lumMod val="25000"/>
                    </a:schemeClr>
                  </a:solidFill>
                </a:rPr>
                <a:t>thiên</a:t>
              </a:r>
              <a:r>
                <a:rPr lang="en-US" sz="1600" dirty="0" smtClean="0">
                  <a:solidFill>
                    <a:schemeClr val="accent4">
                      <a:lumMod val="25000"/>
                    </a:schemeClr>
                  </a:solidFill>
                </a:rPr>
                <a:t>, </a:t>
              </a:r>
              <a:r>
                <a:rPr lang="en-US" sz="1600" dirty="0" err="1" smtClean="0">
                  <a:solidFill>
                    <a:schemeClr val="accent4">
                      <a:lumMod val="25000"/>
                    </a:schemeClr>
                  </a:solidFill>
                </a:rPr>
                <a:t>khoảng</a:t>
              </a:r>
              <a:r>
                <a:rPr lang="en-US" sz="1600" dirty="0" smtClean="0">
                  <a:solidFill>
                    <a:schemeClr val="accent4">
                      <a:lumMod val="25000"/>
                    </a:schemeClr>
                  </a:solidFill>
                </a:rPr>
                <a:t> </a:t>
              </a:r>
              <a:r>
                <a:rPr lang="en-US" sz="1600" dirty="0" err="1" smtClean="0">
                  <a:solidFill>
                    <a:schemeClr val="accent4">
                      <a:lumMod val="25000"/>
                    </a:schemeClr>
                  </a:solidFill>
                </a:rPr>
                <a:t>tứ</a:t>
              </a:r>
              <a:r>
                <a:rPr lang="en-US" sz="1600" dirty="0" smtClean="0">
                  <a:solidFill>
                    <a:schemeClr val="accent4">
                      <a:lumMod val="25000"/>
                    </a:schemeClr>
                  </a:solidFill>
                </a:rPr>
                <a:t> </a:t>
              </a:r>
              <a:r>
                <a:rPr lang="en-US" sz="1600" dirty="0" err="1" smtClean="0">
                  <a:solidFill>
                    <a:schemeClr val="accent4">
                      <a:lumMod val="25000"/>
                    </a:schemeClr>
                  </a:solidFill>
                </a:rPr>
                <a:t>phân</a:t>
              </a:r>
              <a:r>
                <a:rPr lang="en-US" sz="1600" dirty="0" smtClean="0">
                  <a:solidFill>
                    <a:schemeClr val="accent4">
                      <a:lumMod val="25000"/>
                    </a:schemeClr>
                  </a:solidFill>
                </a:rPr>
                <a:t> </a:t>
              </a:r>
              <a:r>
                <a:rPr lang="en-US" sz="1600" dirty="0" err="1" smtClean="0">
                  <a:solidFill>
                    <a:schemeClr val="accent4">
                      <a:lumMod val="25000"/>
                    </a:schemeClr>
                  </a:solidFill>
                </a:rPr>
                <a:t>vị</a:t>
              </a:r>
              <a:r>
                <a:rPr lang="en-US" sz="1600" dirty="0" smtClean="0">
                  <a:solidFill>
                    <a:schemeClr val="accent4">
                      <a:lumMod val="25000"/>
                    </a:schemeClr>
                  </a:solidFill>
                </a:rPr>
                <a:t>, </a:t>
              </a:r>
              <a:r>
                <a:rPr lang="en-US" sz="1600" dirty="0" err="1" smtClean="0">
                  <a:solidFill>
                    <a:schemeClr val="accent4">
                      <a:lumMod val="25000"/>
                    </a:schemeClr>
                  </a:solidFill>
                </a:rPr>
                <a:t>phương</a:t>
              </a:r>
              <a:r>
                <a:rPr lang="en-US" sz="1600" dirty="0" smtClean="0">
                  <a:solidFill>
                    <a:schemeClr val="accent4">
                      <a:lumMod val="25000"/>
                    </a:schemeClr>
                  </a:solidFill>
                </a:rPr>
                <a:t> </a:t>
              </a:r>
              <a:r>
                <a:rPr lang="en-US" sz="1600" dirty="0" err="1" smtClean="0">
                  <a:solidFill>
                    <a:schemeClr val="accent4">
                      <a:lumMod val="25000"/>
                    </a:schemeClr>
                  </a:solidFill>
                </a:rPr>
                <a:t>sai</a:t>
              </a:r>
              <a:r>
                <a:rPr lang="en-US" sz="1600" dirty="0" smtClean="0">
                  <a:solidFill>
                    <a:schemeClr val="accent4">
                      <a:lumMod val="25000"/>
                    </a:schemeClr>
                  </a:solidFill>
                </a:rPr>
                <a:t>, </a:t>
              </a:r>
              <a:r>
                <a:rPr lang="en-US" sz="1600" dirty="0" err="1" smtClean="0">
                  <a:solidFill>
                    <a:schemeClr val="accent4">
                      <a:lumMod val="25000"/>
                    </a:schemeClr>
                  </a:solidFill>
                </a:rPr>
                <a:t>độ</a:t>
              </a:r>
              <a:r>
                <a:rPr lang="en-US" sz="1600" dirty="0" smtClean="0">
                  <a:solidFill>
                    <a:schemeClr val="accent4">
                      <a:lumMod val="25000"/>
                    </a:schemeClr>
                  </a:solidFill>
                </a:rPr>
                <a:t> </a:t>
              </a:r>
              <a:r>
                <a:rPr lang="en-US" sz="1600" dirty="0" err="1" smtClean="0">
                  <a:solidFill>
                    <a:schemeClr val="accent4">
                      <a:lumMod val="25000"/>
                    </a:schemeClr>
                  </a:solidFill>
                </a:rPr>
                <a:t>lệch</a:t>
              </a:r>
              <a:r>
                <a:rPr lang="en-US" sz="1600" dirty="0" smtClean="0">
                  <a:solidFill>
                    <a:schemeClr val="accent4">
                      <a:lumMod val="25000"/>
                    </a:schemeClr>
                  </a:solidFill>
                </a:rPr>
                <a:t> </a:t>
              </a:r>
              <a:r>
                <a:rPr lang="en-US" sz="1600" dirty="0" err="1" smtClean="0">
                  <a:solidFill>
                    <a:schemeClr val="accent4">
                      <a:lumMod val="25000"/>
                    </a:schemeClr>
                  </a:solidFill>
                </a:rPr>
                <a:t>chuẩn</a:t>
              </a:r>
              <a:endParaRPr lang="en-US" sz="1600" dirty="0">
                <a:solidFill>
                  <a:schemeClr val="accent4">
                    <a:lumMod val="25000"/>
                  </a:schemeClr>
                </a:solidFill>
              </a:endParaRPr>
            </a:p>
          </p:txBody>
        </p:sp>
        <p:cxnSp>
          <p:nvCxnSpPr>
            <p:cNvPr id="56" name="Straight Connector 55"/>
            <p:cNvCxnSpPr/>
            <p:nvPr/>
          </p:nvCxnSpPr>
          <p:spPr>
            <a:xfrm>
              <a:off x="5097294" y="3252560"/>
              <a:ext cx="184824" cy="2432"/>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57" name="Picture 4"/>
          <p:cNvPicPr>
            <a:picLocks noChangeAspect="1"/>
          </p:cNvPicPr>
          <p:nvPr/>
        </p:nvPicPr>
        <p:blipFill>
          <a:blip r:embed="rId4"/>
          <a:srcRect/>
          <a:stretch>
            <a:fillRect/>
          </a:stretch>
        </p:blipFill>
        <p:spPr>
          <a:xfrm>
            <a:off x="6490877" y="3694492"/>
            <a:ext cx="2166740" cy="1449008"/>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par>
                                <p:cTn id="27" presetID="2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36" grpId="0" animBg="1"/>
      <p:bldP spid="37" grpId="0" animBg="1"/>
      <p:bldP spid="38"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pic>
        <p:nvPicPr>
          <p:cNvPr id="26" name="Picture 12"/>
          <p:cNvPicPr>
            <a:picLocks noChangeAspect="1"/>
          </p:cNvPicPr>
          <p:nvPr/>
        </p:nvPicPr>
        <p:blipFill>
          <a:blip r:embed="rId3"/>
          <a:srcRect/>
          <a:stretch>
            <a:fillRect/>
          </a:stretch>
        </p:blipFill>
        <p:spPr>
          <a:xfrm>
            <a:off x="0" y="3051459"/>
            <a:ext cx="1381328" cy="2081096"/>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700" y="557695"/>
            <a:ext cx="728561" cy="667539"/>
          </a:xfrm>
          <a:prstGeom prst="rect">
            <a:avLst/>
          </a:prstGeom>
        </p:spPr>
      </p:pic>
      <p:sp>
        <p:nvSpPr>
          <p:cNvPr id="3" name="TextBox 2"/>
          <p:cNvSpPr txBox="1"/>
          <p:nvPr/>
        </p:nvSpPr>
        <p:spPr>
          <a:xfrm>
            <a:off x="1760706" y="825124"/>
            <a:ext cx="4107531" cy="430887"/>
          </a:xfrm>
          <a:prstGeom prst="rect">
            <a:avLst/>
          </a:prstGeom>
          <a:noFill/>
        </p:spPr>
        <p:txBody>
          <a:bodyPr wrap="square" rtlCol="0">
            <a:spAutoFit/>
          </a:bodyPr>
          <a:lstStyle/>
          <a:p>
            <a:r>
              <a:rPr lang="en-US" sz="2200" i="1" dirty="0" err="1" smtClean="0">
                <a:solidFill>
                  <a:schemeClr val="accent4">
                    <a:lumMod val="25000"/>
                  </a:schemeClr>
                </a:solidFill>
              </a:rPr>
              <a:t>Em</a:t>
            </a:r>
            <a:r>
              <a:rPr lang="en-US" sz="2200" i="1" dirty="0" smtClean="0">
                <a:solidFill>
                  <a:schemeClr val="accent4">
                    <a:lumMod val="25000"/>
                  </a:schemeClr>
                </a:solidFill>
              </a:rPr>
              <a:t> </a:t>
            </a:r>
            <a:r>
              <a:rPr lang="en-US" sz="2200" i="1" dirty="0" err="1" smtClean="0">
                <a:solidFill>
                  <a:schemeClr val="accent4">
                    <a:lumMod val="25000"/>
                  </a:schemeClr>
                </a:solidFill>
              </a:rPr>
              <a:t>hãy</a:t>
            </a:r>
            <a:r>
              <a:rPr lang="en-US" sz="2200" i="1" dirty="0" smtClean="0">
                <a:solidFill>
                  <a:schemeClr val="accent4">
                    <a:lumMod val="25000"/>
                  </a:schemeClr>
                </a:solidFill>
              </a:rPr>
              <a:t> </a:t>
            </a:r>
            <a:r>
              <a:rPr lang="en-US" sz="2200" i="1" dirty="0" err="1" smtClean="0">
                <a:solidFill>
                  <a:schemeClr val="accent4">
                    <a:lumMod val="25000"/>
                  </a:schemeClr>
                </a:solidFill>
              </a:rPr>
              <a:t>trả</a:t>
            </a:r>
            <a:r>
              <a:rPr lang="en-US" sz="2200" i="1" dirty="0" smtClean="0">
                <a:solidFill>
                  <a:schemeClr val="accent4">
                    <a:lumMod val="25000"/>
                  </a:schemeClr>
                </a:solidFill>
              </a:rPr>
              <a:t> </a:t>
            </a:r>
            <a:r>
              <a:rPr lang="en-US" sz="2200" i="1" dirty="0" err="1" smtClean="0">
                <a:solidFill>
                  <a:schemeClr val="accent4">
                    <a:lumMod val="25000"/>
                  </a:schemeClr>
                </a:solidFill>
              </a:rPr>
              <a:t>lời</a:t>
            </a:r>
            <a:r>
              <a:rPr lang="en-US" sz="2200" i="1" dirty="0" smtClean="0">
                <a:solidFill>
                  <a:schemeClr val="accent4">
                    <a:lumMod val="25000"/>
                  </a:schemeClr>
                </a:solidFill>
              </a:rPr>
              <a:t> </a:t>
            </a:r>
            <a:r>
              <a:rPr lang="en-US" sz="2200" i="1" dirty="0" err="1" smtClean="0">
                <a:solidFill>
                  <a:schemeClr val="accent4">
                    <a:lumMod val="25000"/>
                  </a:schemeClr>
                </a:solidFill>
              </a:rPr>
              <a:t>các</a:t>
            </a:r>
            <a:r>
              <a:rPr lang="en-US" sz="2200" i="1" dirty="0" smtClean="0">
                <a:solidFill>
                  <a:schemeClr val="accent4">
                    <a:lumMod val="25000"/>
                  </a:schemeClr>
                </a:solidFill>
              </a:rPr>
              <a:t> </a:t>
            </a:r>
            <a:r>
              <a:rPr lang="en-US" sz="2200" i="1" dirty="0" err="1" smtClean="0">
                <a:solidFill>
                  <a:schemeClr val="accent4">
                    <a:lumMod val="25000"/>
                  </a:schemeClr>
                </a:solidFill>
              </a:rPr>
              <a:t>câu</a:t>
            </a:r>
            <a:r>
              <a:rPr lang="en-US" sz="2200" i="1" dirty="0" smtClean="0">
                <a:solidFill>
                  <a:schemeClr val="accent4">
                    <a:lumMod val="25000"/>
                  </a:schemeClr>
                </a:solidFill>
              </a:rPr>
              <a:t> </a:t>
            </a:r>
            <a:r>
              <a:rPr lang="en-US" sz="2200" i="1" dirty="0" err="1" smtClean="0">
                <a:solidFill>
                  <a:schemeClr val="accent4">
                    <a:lumMod val="25000"/>
                  </a:schemeClr>
                </a:solidFill>
              </a:rPr>
              <a:t>hỏi</a:t>
            </a:r>
            <a:r>
              <a:rPr lang="en-US" sz="2200" i="1" dirty="0" smtClean="0">
                <a:solidFill>
                  <a:schemeClr val="accent4">
                    <a:lumMod val="25000"/>
                  </a:schemeClr>
                </a:solidFill>
              </a:rPr>
              <a:t> </a:t>
            </a:r>
            <a:r>
              <a:rPr lang="en-US" sz="2200" i="1" dirty="0" err="1" smtClean="0">
                <a:solidFill>
                  <a:schemeClr val="accent4">
                    <a:lumMod val="25000"/>
                  </a:schemeClr>
                </a:solidFill>
              </a:rPr>
              <a:t>sau</a:t>
            </a:r>
            <a:r>
              <a:rPr lang="en-US" sz="2200" i="1" dirty="0" smtClean="0">
                <a:solidFill>
                  <a:schemeClr val="accent4">
                    <a:lumMod val="25000"/>
                  </a:schemeClr>
                </a:solidFill>
              </a:rPr>
              <a:t>:</a:t>
            </a:r>
            <a:endParaRPr lang="en-US" sz="2200" i="1" dirty="0">
              <a:solidFill>
                <a:schemeClr val="accent4">
                  <a:lumMod val="25000"/>
                </a:schemeClr>
              </a:solidFill>
            </a:endParaRPr>
          </a:p>
        </p:txBody>
      </p:sp>
      <mc:AlternateContent xmlns:mc="http://schemas.openxmlformats.org/markup-compatibility/2006">
        <mc:Choice xmlns:a14="http://schemas.microsoft.com/office/drawing/2010/main" Requires="a14">
          <p:sp>
            <p:nvSpPr>
              <p:cNvPr id="4" name="Rectangle 3"/>
              <p:cNvSpPr/>
              <p:nvPr/>
            </p:nvSpPr>
            <p:spPr>
              <a:xfrm>
                <a:off x="1209065" y="1428139"/>
                <a:ext cx="6913531" cy="2734082"/>
              </a:xfrm>
              <a:prstGeom prst="rect">
                <a:avLst/>
              </a:prstGeom>
            </p:spPr>
            <p:txBody>
              <a:bodyPr wrap="square">
                <a:spAutoFit/>
              </a:bodyPr>
              <a:lstStyle/>
              <a:p>
                <a:pPr marL="342900" indent="-342900" algn="just">
                  <a:lnSpc>
                    <a:spcPct val="150000"/>
                  </a:lnSpc>
                  <a:spcAft>
                    <a:spcPts val="800"/>
                  </a:spcAft>
                  <a:buFont typeface="Wingdings" panose="05000000000000000000" pitchFamily="2" charset="2"/>
                  <a:buChar char="Ø"/>
                </a:pPr>
                <a:r>
                  <a:rPr lang="nl-NL" sz="2200" dirty="0">
                    <a:latin typeface="+mn-lt"/>
                    <a:ea typeface="Calibri" panose="020F0502020204030204" pitchFamily="34" charset="0"/>
                    <a:cs typeface="Times New Roman" panose="02020603050405020304" pitchFamily="18" charset="0"/>
                  </a:rPr>
                  <a:t>Cho số đúng </a:t>
                </a:r>
                <a14:m>
                  <m:oMath xmlns:m="http://schemas.openxmlformats.org/officeDocument/2006/math">
                    <m:bar>
                      <m:barPr>
                        <m:pos m:val="top"/>
                        <m:ctrlPr>
                          <a:rPr lang="en-US" sz="2200">
                            <a:latin typeface="+mn-lt"/>
                            <a:ea typeface="Calibri" panose="020F0502020204030204" pitchFamily="34" charset="0"/>
                            <a:cs typeface="Times New Roman" panose="02020603050405020304" pitchFamily="18" charset="0"/>
                          </a:rPr>
                        </m:ctrlPr>
                      </m:barPr>
                      <m:e>
                        <m:r>
                          <m:rPr>
                            <m:sty m:val="p"/>
                          </m:rPr>
                          <a:rPr lang="nl-NL" sz="2200" i="0">
                            <a:latin typeface="+mn-lt"/>
                            <a:ea typeface="Calibri" panose="020F0502020204030204" pitchFamily="34" charset="0"/>
                            <a:cs typeface="Times New Roman" panose="02020603050405020304" pitchFamily="18" charset="0"/>
                          </a:rPr>
                          <m:t>a</m:t>
                        </m:r>
                      </m:e>
                    </m:bar>
                  </m:oMath>
                </a14:m>
                <a:r>
                  <a:rPr lang="nl-NL" sz="2200" dirty="0">
                    <a:latin typeface="+mn-lt"/>
                    <a:ea typeface="Calibri" panose="020F0502020204030204" pitchFamily="34" charset="0"/>
                    <a:cs typeface="Times New Roman" panose="02020603050405020304" pitchFamily="18" charset="0"/>
                  </a:rPr>
                  <a:t> và số gần đúng a, nêu cách tính sai số tuyệt đối của số gần đúng a, sai số tương đối của số gần đúng a.</a:t>
                </a:r>
                <a:endParaRPr lang="en-US" sz="2200" dirty="0">
                  <a:effectLst/>
                  <a:latin typeface="+mn-lt"/>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Ø"/>
                </a:pPr>
                <a:r>
                  <a:rPr lang="nl-NL" sz="2200" dirty="0" smtClean="0">
                    <a:latin typeface="+mn-lt"/>
                    <a:ea typeface="Calibri" panose="020F0502020204030204" pitchFamily="34" charset="0"/>
                  </a:rPr>
                  <a:t>Các </a:t>
                </a:r>
                <a:r>
                  <a:rPr lang="nl-NL" sz="2200" dirty="0">
                    <a:latin typeface="+mn-lt"/>
                    <a:ea typeface="Calibri" panose="020F0502020204030204" pitchFamily="34" charset="0"/>
                  </a:rPr>
                  <a:t>số đặc trưng đo xu thế trung tâm đã được học của chương là gì? </a:t>
                </a:r>
                <a:endParaRPr lang="en-US" sz="2200" dirty="0">
                  <a:latin typeface="+mn-lt"/>
                </a:endParaRPr>
              </a:p>
            </p:txBody>
          </p:sp>
        </mc:Choice>
        <mc:Fallback>
          <p:sp>
            <p:nvSpPr>
              <p:cNvPr id="4" name="Rectangle 3"/>
              <p:cNvSpPr>
                <a:spLocks noRot="1" noChangeAspect="1" noMove="1" noResize="1" noEditPoints="1" noAdjustHandles="1" noChangeArrowheads="1" noChangeShapeType="1" noTextEdit="1"/>
              </p:cNvSpPr>
              <p:nvPr/>
            </p:nvSpPr>
            <p:spPr>
              <a:xfrm>
                <a:off x="1209065" y="1428139"/>
                <a:ext cx="6913531" cy="2734082"/>
              </a:xfrm>
              <a:prstGeom prst="rect">
                <a:avLst/>
              </a:prstGeom>
              <a:blipFill rotWithShape="0">
                <a:blip r:embed="rId5"/>
                <a:stretch>
                  <a:fillRect l="-970" r="-1146" b="-1559"/>
                </a:stretch>
              </a:blipFill>
            </p:spPr>
            <p:txBody>
              <a:bodyPr/>
              <a:lstStyle/>
              <a:p>
                <a:r>
                  <a:rPr lang="en-US">
                    <a:noFill/>
                  </a:rPr>
                  <a:t> </a:t>
                </a:r>
              </a:p>
            </p:txBody>
          </p:sp>
        </mc:Fallback>
      </mc:AlternateContent>
      <p:pic>
        <p:nvPicPr>
          <p:cNvPr id="31"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0981616">
            <a:off x="5655844" y="3931676"/>
            <a:ext cx="454277" cy="680565"/>
          </a:xfrm>
          <a:prstGeom prst="rect">
            <a:avLst/>
          </a:prstGeom>
        </p:spPr>
      </p:pic>
      <p:pic>
        <p:nvPicPr>
          <p:cNvPr id="33" name="Picture 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247898" y="702754"/>
            <a:ext cx="359132" cy="553257"/>
          </a:xfrm>
          <a:prstGeom prst="rect">
            <a:avLst/>
          </a:prstGeom>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arn(inVertical)">
                                      <p:cBhvr>
                                        <p:cTn id="25" dur="500"/>
                                        <p:tgtEl>
                                          <p:spTgt spid="4">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German Literature Thesis Infographics by Slidesgo">
  <a:themeElements>
    <a:clrScheme name="Simple Light">
      <a:dk1>
        <a:srgbClr val="5D412D"/>
      </a:dk1>
      <a:lt1>
        <a:srgbClr val="FFFFFF"/>
      </a:lt1>
      <a:dk2>
        <a:srgbClr val="B68B6D"/>
      </a:dk2>
      <a:lt2>
        <a:srgbClr val="EDB6A8"/>
      </a:lt2>
      <a:accent1>
        <a:srgbClr val="FDB282"/>
      </a:accent1>
      <a:accent2>
        <a:srgbClr val="819EBD"/>
      </a:accent2>
      <a:accent3>
        <a:srgbClr val="84B6A8"/>
      </a:accent3>
      <a:accent4>
        <a:srgbClr val="D9EED9"/>
      </a:accent4>
      <a:accent5>
        <a:srgbClr val="FFF5E6"/>
      </a:accent5>
      <a:accent6>
        <a:srgbClr val="FFEED4"/>
      </a:accent6>
      <a:hlink>
        <a:srgbClr val="5D41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1641</Words>
  <PresentationFormat>On-screen Show (16:9)</PresentationFormat>
  <Paragraphs>126</Paragraphs>
  <Slides>25</Slides>
  <Notes>24</Notes>
  <HiddenSlides>0</HiddenSlides>
  <MMClips>10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Raleway</vt:lpstr>
      <vt:lpstr>Grand Hotel</vt:lpstr>
      <vt:lpstr>Calibri</vt:lpstr>
      <vt:lpstr>Times New Roman</vt:lpstr>
      <vt:lpstr>Wingdings</vt:lpstr>
      <vt:lpstr>Arial</vt:lpstr>
      <vt:lpstr>Cambria Math</vt:lpstr>
      <vt:lpstr>German Literature Thesis Infographics by Slidesgo</vt:lpstr>
      <vt:lpstr>Equation.DSMT4</vt:lpstr>
      <vt:lpstr>CHÀO MỪNG CẢ LỚP  ĐẾN VỚI TIẾT HỌC HÔM NAY!</vt:lpstr>
      <vt:lpstr>PowerPoint Presentation</vt:lpstr>
      <vt:lpstr>TRÒ CHƠI TRẮC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CẢM ƠN CẢ LỚP ĐÃ CHÚ Ý LẮNG NGHE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2022-10-08T10:02:49Z</dcterms:modified>
</cp:coreProperties>
</file>