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05" r:id="rId2"/>
    <p:sldId id="347" r:id="rId3"/>
    <p:sldId id="350" r:id="rId4"/>
    <p:sldId id="352" r:id="rId5"/>
    <p:sldId id="354" r:id="rId6"/>
    <p:sldId id="351" r:id="rId7"/>
    <p:sldId id="348" r:id="rId8"/>
    <p:sldId id="353" r:id="rId9"/>
    <p:sldId id="359" r:id="rId10"/>
    <p:sldId id="360" r:id="rId11"/>
    <p:sldId id="366" r:id="rId12"/>
    <p:sldId id="367" r:id="rId13"/>
    <p:sldId id="368" r:id="rId14"/>
    <p:sldId id="362" r:id="rId15"/>
    <p:sldId id="271" r:id="rId16"/>
    <p:sldId id="355" r:id="rId17"/>
    <p:sldId id="345" r:id="rId18"/>
    <p:sldId id="356" r:id="rId19"/>
    <p:sldId id="314" r:id="rId20"/>
    <p:sldId id="357" r:id="rId21"/>
    <p:sldId id="369" r:id="rId22"/>
    <p:sldId id="358" r:id="rId23"/>
    <p:sldId id="365" r:id="rId24"/>
    <p:sldId id="363" r:id="rId25"/>
    <p:sldId id="364" r:id="rId26"/>
    <p:sldId id="281" r:id="rId27"/>
    <p:sldId id="282"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72" d="100"/>
          <a:sy n="72" d="100"/>
        </p:scale>
        <p:origin x="516" y="78"/>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9/1/2023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80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 Cái răng khểnh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0" y="1108069"/>
            <a:ext cx="12059478" cy="4498989"/>
          </a:xfrm>
          <a:prstGeom prst="rect">
            <a:avLst/>
          </a:prstGeom>
          <a:noFill/>
        </p:spPr>
        <p:txBody>
          <a:bodyPr wrap="square">
            <a:spAutoFit/>
          </a:bodyPr>
          <a:lstStyle/>
          <a:p>
            <a:pPr algn="just">
              <a:lnSpc>
                <a:spcPct val="150000"/>
              </a:lnSpc>
            </a:pPr>
            <a:r>
              <a:rPr lang="en-US" sz="3600">
                <a:latin typeface="UTM Avo" panose="02040603050506020204" pitchFamily="18" charset="0"/>
              </a:rPr>
              <a:t>	</a:t>
            </a:r>
            <a:r>
              <a:rPr lang="en-US" sz="3600">
                <a:solidFill>
                  <a:srgbClr val="7030A0"/>
                </a:solidFill>
                <a:latin typeface="UTM Avo" panose="02040603050506020204" pitchFamily="18" charset="0"/>
              </a:rPr>
              <a:t>Hãy quan sát đi</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rồi con sẽ thấy</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rất nhiều điều bí mật</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về nhứng người xung quanh mình</a:t>
            </a:r>
            <a:r>
              <a:rPr lang="en-US" sz="3600">
                <a:latin typeface="UTM Avo" panose="02040603050506020204" pitchFamily="18" charset="0"/>
              </a:rPr>
              <a:t>.</a:t>
            </a:r>
            <a:r>
              <a:rPr lang="en-US" sz="3600">
                <a:solidFill>
                  <a:srgbClr val="FF0000"/>
                </a:solidFill>
                <a:latin typeface="UTM Avo" panose="02040603050506020204" pitchFamily="18" charset="0"/>
              </a:rPr>
              <a:t>//</a:t>
            </a:r>
          </a:p>
          <a:p>
            <a:pPr algn="just">
              <a:lnSpc>
                <a:spcPct val="150000"/>
              </a:lnSpc>
            </a:pPr>
            <a:endParaRPr lang="en-US" sz="1200">
              <a:latin typeface="UTM Avo" panose="02040603050506020204" pitchFamily="18" charset="0"/>
            </a:endParaRPr>
          </a:p>
          <a:p>
            <a:pPr algn="just">
              <a:lnSpc>
                <a:spcPct val="150000"/>
              </a:lnSpc>
            </a:pP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Tôi cũng muốn kể cho các bạn nghe nữa,</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như vậy</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70C0"/>
                </a:solidFill>
                <a:latin typeface="UTM Avo" panose="02040603050506020204" pitchFamily="18" charset="0"/>
                <a:cs typeface="Times New Roman" panose="02020603050405020304" pitchFamily="18" charset="0"/>
              </a:rPr>
              <a:t> các bạn sẽ giữ giùm tôi một điều bí mật,</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bí mật về một cậu bé hay cười</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70C0"/>
                </a:solidFill>
                <a:latin typeface="UTM Avo" panose="02040603050506020204" pitchFamily="18" charset="0"/>
                <a:cs typeface="Times New Roman" panose="02020603050405020304" pitchFamily="18" charset="0"/>
              </a:rPr>
              <a:t> vì có cái răng khểnh.</a:t>
            </a:r>
            <a:r>
              <a:rPr lang="en-US" altLang="vi-VN" sz="3600">
                <a:solidFill>
                  <a:srgbClr val="FF0000"/>
                </a:solidFill>
                <a:latin typeface="UTM Avo" panose="02040603050506020204" pitchFamily="18" charset="0"/>
                <a:cs typeface="Times New Roman" panose="02020603050405020304" pitchFamily="18" charset="0"/>
              </a:rPr>
              <a:t>//</a:t>
            </a:r>
            <a:endParaRPr lang="en-US" sz="360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626165" y="1220224"/>
            <a:ext cx="10939670" cy="377994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2800">
              <a:solidFill>
                <a:srgbClr val="FF0000"/>
              </a:solidFill>
              <a:latin typeface="UTM Avo" panose="02040603050506020204" pitchFamily="18" charset="0"/>
              <a:cs typeface="Times New Roman" panose="02020603050405020304" pitchFamily="18" charset="0"/>
            </a:endParaRPr>
          </a:p>
          <a:p>
            <a:pPr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a:t>
            </a:r>
          </a:p>
        </p:txBody>
      </p:sp>
      <p:sp>
        <p:nvSpPr>
          <p:cNvPr id="6" name="Oval 5">
            <a:extLst>
              <a:ext uri="{FF2B5EF4-FFF2-40B4-BE49-F238E27FC236}">
                <a16:creationId xmlns:a16="http://schemas.microsoft.com/office/drawing/2014/main" id="{7E2EBA29-D0B6-6248-2036-6E2AA3EF4A58}"/>
              </a:ext>
            </a:extLst>
          </p:cNvPr>
          <p:cNvSpPr/>
          <p:nvPr/>
        </p:nvSpPr>
        <p:spPr>
          <a:xfrm>
            <a:off x="509245" y="2239618"/>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pic>
        <p:nvPicPr>
          <p:cNvPr id="3" name="Picture 2">
            <a:extLst>
              <a:ext uri="{FF2B5EF4-FFF2-40B4-BE49-F238E27FC236}">
                <a16:creationId xmlns:a16="http://schemas.microsoft.com/office/drawing/2014/main" id="{8E2BEB01-F2E7-15B6-238A-659B6FFAF2FB}"/>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Tree>
    <p:extLst>
      <p:ext uri="{BB962C8B-B14F-4D97-AF65-F5344CB8AC3E}">
        <p14:creationId xmlns:p14="http://schemas.microsoft.com/office/powerpoint/2010/main" val="44069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125136"/>
            <a:ext cx="12192000" cy="7031797"/>
          </a:xfrm>
          <a:prstGeom prst="rect">
            <a:avLst/>
          </a:prstGeom>
          <a:noFill/>
        </p:spPr>
        <p:txBody>
          <a:bodyPr wrap="square">
            <a:spAutoFit/>
          </a:bodyPr>
          <a:lstStyle/>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Một hôm, bố tôi hỏi: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Sao dạo này bố ít thấy con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Tôi nói: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Nhưng con cười sẽ rất xấu.</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25000"/>
              </a:lnSpc>
              <a:defRPr/>
            </a:pPr>
            <a:r>
              <a:rPr lang="en-US" altLang="vi-VN" sz="25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2500">
              <a:latin typeface="UTM Avo" panose="02040603050506020204" pitchFamily="18" charset="0"/>
            </a:endParaRPr>
          </a:p>
        </p:txBody>
      </p:sp>
      <p:sp>
        <p:nvSpPr>
          <p:cNvPr id="7" name="Oval 6">
            <a:extLst>
              <a:ext uri="{FF2B5EF4-FFF2-40B4-BE49-F238E27FC236}">
                <a16:creationId xmlns:a16="http://schemas.microsoft.com/office/drawing/2014/main" id="{B7952119-F44A-4666-B39A-0D909B0297B3}"/>
              </a:ext>
            </a:extLst>
          </p:cNvPr>
          <p:cNvSpPr/>
          <p:nvPr/>
        </p:nvSpPr>
        <p:spPr>
          <a:xfrm>
            <a:off x="0" y="-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24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61375"/>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p>
          <a:p>
            <a:pPr lvl="1" algn="r">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200" b="1">
              <a:solidFill>
                <a:srgbClr val="000000"/>
              </a:solidFill>
              <a:latin typeface="UTM Avo" panose="0204060305050602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2808839-748A-FA56-4DF9-E5FD2127BC03}"/>
              </a:ext>
            </a:extLst>
          </p:cNvPr>
          <p:cNvSpPr/>
          <p:nvPr/>
        </p:nvSpPr>
        <p:spPr>
          <a:xfrm>
            <a:off x="43552" y="4240697"/>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4</a:t>
            </a:r>
            <a:endParaRPr lang="en-US" sz="2000" b="1" dirty="0">
              <a:solidFill>
                <a:srgbClr val="FF0000"/>
              </a:solidFill>
              <a:latin typeface="UTM Avo" panose="0204060305050602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12F10EA-EB36-0888-9CFD-DE43F539CFF1}"/>
              </a:ext>
            </a:extLst>
          </p:cNvPr>
          <p:cNvSpPr/>
          <p:nvPr/>
        </p:nvSpPr>
        <p:spPr>
          <a:xfrm>
            <a:off x="0" y="53010"/>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9017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636104" y="1138464"/>
            <a:ext cx="11251096" cy="4841775"/>
          </a:xfrm>
          <a:prstGeom prst="rect">
            <a:avLst/>
          </a:prstGeom>
          <a:noFill/>
        </p:spPr>
        <p:txBody>
          <a:bodyPr wrap="square">
            <a:spAutoFit/>
          </a:bodyPr>
          <a:lstStyle/>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1. Tại sao bạn nhỏ trong câu chuyện không thích cái răng khểnh?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2. Khi nghe bạn nhỏ giải thích, người bố đã nói gì</a:t>
            </a:r>
            <a:r>
              <a:rPr lang="en-US" sz="3000">
                <a:solidFill>
                  <a:srgbClr val="FF0000"/>
                </a:solidFill>
                <a:effectLst/>
                <a:latin typeface="UTM Avo" panose="02040603050506020204" pitchFamily="18" charset="0"/>
                <a:ea typeface="Times New Roman" panose="02020603050405020304" pitchFamily="18" charset="0"/>
              </a:rPr>
              <a:t>?</a:t>
            </a: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4. Vì sao bạn nhỏ kể cho cô gi</a:t>
            </a:r>
            <a:r>
              <a:rPr lang="en-US" sz="3000">
                <a:solidFill>
                  <a:srgbClr val="FF0000"/>
                </a:solidFill>
                <a:latin typeface="UTM Avo" panose="02040603050506020204" pitchFamily="18" charset="0"/>
                <a:ea typeface="Times New Roman" panose="02020603050405020304" pitchFamily="18" charset="0"/>
              </a:rPr>
              <a:t>áo</a:t>
            </a:r>
            <a:r>
              <a:rPr lang="vi-VN" sz="3000">
                <a:solidFill>
                  <a:srgbClr val="FF0000"/>
                </a:solidFill>
                <a:effectLst/>
                <a:latin typeface="UTM Avo" panose="02040603050506020204" pitchFamily="18" charset="0"/>
                <a:ea typeface="Times New Roman" panose="02020603050405020304" pitchFamily="18" charset="0"/>
              </a:rPr>
              <a:t> nghe bí mật của mình?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000">
              <a:solidFill>
                <a:srgbClr val="FF000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497426"/>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Tại sao bạn nhỏ trong câu chuyện không thích cái răng khểnh?</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Bạn nhỏ trong truyện không thích cái răng khểnh vì các bạn hay trêu bạn ấy không chịu đánh răng. </a:t>
            </a: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Khi nghe bạn nhỏ giải thích người bố đã nói gì?</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Khi nghe bạn nhỏ giải thích người bố đã nói với bạn rằng: Bạn nên  tự hào vì chiếc răng khểnh vì nó làm nụ cười của bạn khác với các bạn. </a:t>
            </a: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808382" y="1418753"/>
            <a:ext cx="10760766" cy="3681072"/>
          </a:xfrm>
          <a:prstGeom prst="rect">
            <a:avLst/>
          </a:prstGeom>
          <a:noFill/>
        </p:spPr>
        <p:txBody>
          <a:bodyPr wrap="square">
            <a:spAutoFit/>
          </a:bodyPr>
          <a:lstStyle/>
          <a:p>
            <a:pPr algn="just">
              <a:lnSpc>
                <a:spcPct val="150000"/>
              </a:lnSpc>
            </a:pPr>
            <a:r>
              <a:rPr lang="vi-VN" sz="32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Người bố đã giúp cậu bé hiểu ra, mỗi người có nét đẹp riêng và giúp cậu không còn tự ti về sự khác biệt của mình vói các bạn khác. Chúng ta cần tôn trọng sự khác biệt của người khác và của bạn bè.</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vi-VN" sz="3200">
                <a:solidFill>
                  <a:srgbClr val="FF0000"/>
                </a:solidFill>
                <a:effectLst/>
                <a:latin typeface="UTM Avo" panose="02040603050506020204" pitchFamily="18" charset="0"/>
                <a:ea typeface="Times New Roman" panose="02020603050405020304" pitchFamily="18" charset="0"/>
              </a:rPr>
              <a:t>Vì sao bạn nhỏ kể cho cô gi</a:t>
            </a:r>
            <a:r>
              <a:rPr lang="en-US" sz="3200">
                <a:solidFill>
                  <a:srgbClr val="FF0000"/>
                </a:solidFill>
                <a:latin typeface="UTM Avo" panose="02040603050506020204" pitchFamily="18" charset="0"/>
                <a:ea typeface="Times New Roman" panose="02020603050405020304" pitchFamily="18" charset="0"/>
              </a:rPr>
              <a:t>áo</a:t>
            </a:r>
            <a:r>
              <a:rPr lang="vi-VN" sz="3200">
                <a:solidFill>
                  <a:srgbClr val="FF0000"/>
                </a:solidFill>
                <a:effectLst/>
                <a:latin typeface="UTM Avo" panose="02040603050506020204" pitchFamily="18" charset="0"/>
                <a:ea typeface="Times New Roman" panose="02020603050405020304" pitchFamily="18" charset="0"/>
              </a:rPr>
              <a:t> nghe bí mật của mình?</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Vì bạn nhỏ nghĩ </a:t>
            </a:r>
            <a:r>
              <a:rPr lang="en-US" altLang="vi-VN" sz="3200">
                <a:solidFill>
                  <a:srgbClr val="7030A0"/>
                </a:solidFill>
                <a:latin typeface="UTM Avo" panose="02040603050506020204" pitchFamily="18" charset="0"/>
                <a:cs typeface="Times New Roman" panose="02020603050405020304" pitchFamily="18" charset="0"/>
              </a:rPr>
              <a:t>kể điều bí mật cho một người biết giữ nó thì bí mật vẫn còn. </a:t>
            </a:r>
            <a:endParaRPr lang="en-GB" altLang="en-US" sz="3200">
              <a:solidFill>
                <a:srgbClr val="7030A0"/>
              </a:solidFill>
              <a:latin typeface="UTM Avo" panose="02040603050506020204" pitchFamily="18" charset="0"/>
              <a:cs typeface="Times New Roman" panose="02020603050405020304" pitchFamily="18" charset="0"/>
            </a:endParaRP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96956" y="1608569"/>
            <a:ext cx="11323983" cy="4419736"/>
          </a:xfrm>
          <a:prstGeom prst="rect">
            <a:avLst/>
          </a:prstGeom>
          <a:noFill/>
        </p:spPr>
        <p:txBody>
          <a:bodyPr wrap="square">
            <a:spAutoFit/>
          </a:bodyPr>
          <a:lstStyle/>
          <a:p>
            <a:pPr algn="just">
              <a:lnSpc>
                <a:spcPct val="150000"/>
              </a:lnSpc>
            </a:pPr>
            <a:r>
              <a:rPr lang="en-US" sz="3200">
                <a:solidFill>
                  <a:srgbClr val="FF0000"/>
                </a:solidFill>
                <a:effectLst/>
                <a:latin typeface="UTM Avo" panose="02040603050506020204" pitchFamily="18" charset="0"/>
                <a:ea typeface="Times New Roman" panose="02020603050405020304" pitchFamily="18" charset="0"/>
              </a:rPr>
              <a:t>Câu </a:t>
            </a:r>
            <a:r>
              <a:rPr lang="vi-VN" sz="32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Mỗi người đều có nét riêng, nét riêng đó tạo nên sự khác biệt của người này với người khác. Chúng ta nên tự hào về nét riêng của mình và nên tôn trọng  sự khác biệt của người khác.</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10745" y="1999569"/>
            <a:ext cx="10429463" cy="248721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704702" y="2394400"/>
            <a:ext cx="10094559" cy="2062103"/>
          </a:xfrm>
          <a:prstGeom prst="rect">
            <a:avLst/>
          </a:prstGeom>
          <a:solidFill>
            <a:schemeClr val="accent1">
              <a:lumMod val="20000"/>
              <a:lumOff val="80000"/>
            </a:schemeClr>
          </a:solidFill>
        </p:spPr>
        <p:txBody>
          <a:bodyPr wrap="square" rtlCol="0">
            <a:spAutoFit/>
          </a:bodyPr>
          <a:lstStyle/>
          <a:p>
            <a:pPr algn="just"/>
            <a:r>
              <a:rPr lang="en-US" sz="3200">
                <a:solidFill>
                  <a:srgbClr val="7030A0"/>
                </a:solidFill>
                <a:latin typeface="UTM Avo" panose="02040603050506020204" pitchFamily="18" charset="0"/>
                <a:cs typeface="Times New Roman" panose="02020603050405020304" pitchFamily="18" charset="0"/>
              </a:rPr>
              <a:t>Bài đọc kể về một cậu bé có chiếc răng khểnh, cậu rụt rè vì bị bạn bè trêu chọc. Nhưng khi được bố giải thích, cậu đã hiểu ra và tự hào về chiếc răng khểnh, điều bí mật của riêng mình.</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9424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Đọc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giọng đọc nhẹ nhàng, tình cảm. Đoạn 2 thể hiện sự rụt rè của cậu bé khi nói với bố. Đoạn 3, 4 thể hiện sự vui tươi, hồn nhiên của cậu bé.</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Ý nghĩa của răng khểnh theo tướng số - NHA KHOA PHUONG ANH">
            <a:extLst>
              <a:ext uri="{FF2B5EF4-FFF2-40B4-BE49-F238E27FC236}">
                <a16:creationId xmlns:a16="http://schemas.microsoft.com/office/drawing/2014/main" id="{635DF0C5-189A-DBE5-A26F-793E31A75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34" y="1415056"/>
            <a:ext cx="2740922" cy="2736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AA0949-F9BE-81DA-28B7-17A0C3336292}"/>
              </a:ext>
            </a:extLst>
          </p:cNvPr>
          <p:cNvSpPr txBox="1"/>
          <p:nvPr/>
        </p:nvSpPr>
        <p:spPr>
          <a:xfrm>
            <a:off x="279434" y="76586"/>
            <a:ext cx="11394591" cy="1261884"/>
          </a:xfrm>
          <a:prstGeom prst="rect">
            <a:avLst/>
          </a:prstGeom>
          <a:noFill/>
        </p:spPr>
        <p:txBody>
          <a:bodyPr wrap="square" rtlCol="0">
            <a:spAutoFit/>
          </a:bodyPr>
          <a:lstStyle/>
          <a:p>
            <a:r>
              <a:rPr lang="en-US" sz="3800">
                <a:solidFill>
                  <a:srgbClr val="7030A0"/>
                </a:solidFill>
                <a:latin typeface="UTM Avo" panose="02040603050506020204" pitchFamily="18" charset="0"/>
              </a:rPr>
              <a:t>Quan sát các hình ảnh dưới đây và cho biết các bạn trong hình có điểm chung là gì?</a:t>
            </a:r>
          </a:p>
        </p:txBody>
      </p:sp>
      <p:pic>
        <p:nvPicPr>
          <p:cNvPr id="1038" name="Picture 14" descr="Thẩm mỹ răng, tạo răng khểnh - Nha Khoa Thái Bình Dương - Nha Khoa Thái  Bình Dương">
            <a:extLst>
              <a:ext uri="{FF2B5EF4-FFF2-40B4-BE49-F238E27FC236}">
                <a16:creationId xmlns:a16="http://schemas.microsoft.com/office/drawing/2014/main" id="{970284B1-6BA9-20D8-8FD6-49292DD89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743" y="1415056"/>
            <a:ext cx="2440109" cy="27398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p 15 Những mẫu răng khểnh đẹp Được chúng tôi tìm thấy">
            <a:extLst>
              <a:ext uri="{FF2B5EF4-FFF2-40B4-BE49-F238E27FC236}">
                <a16:creationId xmlns:a16="http://schemas.microsoft.com/office/drawing/2014/main" id="{EBF9CBB5-62FA-24B6-376C-4224DBCA0A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5980828" y="1431233"/>
            <a:ext cx="2602918" cy="29022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iải đáp tò mò &quot;Răng khểnh trong tướng số có ý nghĩa gì?&quot;">
            <a:extLst>
              <a:ext uri="{FF2B5EF4-FFF2-40B4-BE49-F238E27FC236}">
                <a16:creationId xmlns:a16="http://schemas.microsoft.com/office/drawing/2014/main" id="{13A6D0CB-A53F-E4A5-069D-86EFD25A5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3141" y="4333460"/>
            <a:ext cx="3480883" cy="224929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ổng hợp 999+ ảnh trai đẹp có răng khểnh với phong cách ngầu và trẻ trung">
            <a:extLst>
              <a:ext uri="{FF2B5EF4-FFF2-40B4-BE49-F238E27FC236}">
                <a16:creationId xmlns:a16="http://schemas.microsoft.com/office/drawing/2014/main" id="{C7A04E48-0F17-8A3D-3D5F-95E1C55E3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226" y="1404731"/>
            <a:ext cx="2170637"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4E0E640-7668-C54E-5EF5-795AD719C2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4713" y="4426224"/>
            <a:ext cx="3012970" cy="23873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ăng khểnh Đẹp hay Xấu? Có nên Niềng răng Khểnh không?">
            <a:extLst>
              <a:ext uri="{FF2B5EF4-FFF2-40B4-BE49-F238E27FC236}">
                <a16:creationId xmlns:a16="http://schemas.microsoft.com/office/drawing/2014/main" id="{54DF6A09-9D12-52CD-A1E0-58C3451C20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57" y="4271327"/>
            <a:ext cx="3853259"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EDFB85-56D3-2D59-6F18-B978BBCF7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94" y="609600"/>
            <a:ext cx="11096812" cy="5830957"/>
          </a:xfrm>
          <a:prstGeom prst="rect">
            <a:avLst/>
          </a:prstGeom>
        </p:spPr>
      </p:pic>
    </p:spTree>
    <p:extLst>
      <p:ext uri="{BB962C8B-B14F-4D97-AF65-F5344CB8AC3E}">
        <p14:creationId xmlns:p14="http://schemas.microsoft.com/office/powerpoint/2010/main" val="36732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0" y="0"/>
            <a:ext cx="12046226" cy="650030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800">
              <a:solidFill>
                <a:srgbClr val="FF0000"/>
              </a:solidFill>
              <a:latin typeface="UTM Avo" panose="02040603050506020204" pitchFamily="18" charset="0"/>
              <a:cs typeface="Times New Roman" panose="02020603050405020304" pitchFamily="18" charset="0"/>
            </a:endParaRPr>
          </a:p>
          <a:p>
            <a:pPr algn="just" defTabSz="914400">
              <a:lnSpc>
                <a:spcPct val="12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 </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Một hôm, bố tôi hỏi: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Sao dạo này bố ít thấy con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Tôi nói: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Nhưng con cười sẽ rất xấu.</a:t>
            </a: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661864"/>
            <a:ext cx="11714921" cy="5534272"/>
          </a:xfrm>
          <a:prstGeom prst="rect">
            <a:avLst/>
          </a:prstGeom>
          <a:noFill/>
        </p:spPr>
        <p:txBody>
          <a:bodyPr wrap="square">
            <a:spAutoFit/>
          </a:bodyPr>
          <a:lstStyle/>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50000"/>
              </a:lnSpc>
              <a:defRPr/>
            </a:pPr>
            <a:r>
              <a:rPr lang="en-US" altLang="vi-VN" sz="30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3000">
              <a:latin typeface="UTM Avo" panose="02040603050506020204" pitchFamily="18"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19184"/>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endParaRPr lang="en-US" altLang="vi-VN" sz="2400">
              <a:solidFill>
                <a:srgbClr val="000000"/>
              </a:solidFill>
              <a:latin typeface="UTM Avo" panose="02040603050506020204" pitchFamily="18" charset="0"/>
              <a:cs typeface="Times New Roman" panose="02020603050405020304" pitchFamily="18" charset="0"/>
            </a:endParaRPr>
          </a:p>
          <a:p>
            <a:pPr lvl="1" algn="r" defTabSz="914400">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000" b="1" dirty="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8774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6366680" cy="1636666"/>
          </a:xfrm>
          <a:prstGeom prst="rect">
            <a:avLst/>
          </a:prstGeom>
          <a:noFill/>
        </p:spPr>
        <p:txBody>
          <a:bodyPr wrap="square" rtlCol="0">
            <a:spAutoFit/>
          </a:bodyPr>
          <a:lstStyle/>
          <a:p>
            <a:pPr marL="571500" indent="-571500">
              <a:lnSpc>
                <a:spcPct val="150000"/>
              </a:lnSpc>
              <a:buFontTx/>
              <a:buChar char="-"/>
            </a:pPr>
            <a:r>
              <a:rPr lang="en-US" sz="3600">
                <a:solidFill>
                  <a:srgbClr val="FFFF00"/>
                </a:solidFill>
                <a:latin typeface="UTM Avo" panose="02040603050506020204" pitchFamily="18" charset="0"/>
              </a:rPr>
              <a:t>Rạng rỡ</a:t>
            </a:r>
            <a:r>
              <a:rPr lang="en-US" sz="3600">
                <a:solidFill>
                  <a:schemeClr val="tx1">
                    <a:lumMod val="95000"/>
                    <a:lumOff val="5000"/>
                  </a:schemeClr>
                </a:solidFill>
                <a:latin typeface="UTM Avo" panose="02040603050506020204" pitchFamily="18" charset="0"/>
              </a:rPr>
              <a:t>: sáng rực rỡ</a:t>
            </a:r>
          </a:p>
          <a:p>
            <a:pPr marL="571500" indent="-571500">
              <a:lnSpc>
                <a:spcPct val="150000"/>
              </a:lnSpc>
              <a:buFontTx/>
              <a:buChar char="-"/>
            </a:pPr>
            <a:r>
              <a:rPr lang="en-US" sz="3600">
                <a:solidFill>
                  <a:srgbClr val="FFFF00"/>
                </a:solidFill>
                <a:latin typeface="UTM Avo" panose="02040603050506020204" pitchFamily="18" charset="0"/>
              </a:rPr>
              <a:t>Giùm</a:t>
            </a:r>
            <a:r>
              <a:rPr lang="en-US" sz="3600">
                <a:solidFill>
                  <a:schemeClr val="tx1">
                    <a:lumMod val="95000"/>
                    <a:lumOff val="5000"/>
                  </a:schemeClr>
                </a:solidFill>
                <a:latin typeface="UTM Avo" panose="02040603050506020204" pitchFamily="18" charset="0"/>
              </a:rPr>
              <a:t>: giúp.</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1671</Words>
  <PresentationFormat>Widescreen</PresentationFormat>
  <Paragraphs>84</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2022-09-23T07:10:00Z</dcterms:created>
  <dcterms:modified xsi:type="dcterms:W3CDTF">2023-09-01T05:48:15Z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