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2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Hình Nền PowerPoint 2007 Đẹp Nhất – AleAl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2"/>
            <a:ext cx="12192000" cy="68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3288" y="1180296"/>
            <a:ext cx="8686799" cy="175259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>
                  <a:noFill/>
                </a:ln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(CÔ) VỀ DỰ </a:t>
            </a:r>
            <a:r>
              <a:rPr lang="en-US" sz="4000" b="1" dirty="0" err="1">
                <a:ln w="11430">
                  <a:noFill/>
                </a:ln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ln w="11430">
                <a:noFill/>
              </a:ln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06800" y="2820183"/>
            <a:ext cx="4681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600"/>
              <a:t>Môn: </a:t>
            </a:r>
            <a:r>
              <a:rPr lang="en-US" sz="3600"/>
              <a:t>Tiếng Việt</a:t>
            </a:r>
            <a:endParaRPr lang="vi-VN" sz="3600"/>
          </a:p>
          <a:p>
            <a:pPr algn="ctr" eaLnBrk="1" hangingPunct="1">
              <a:spcBef>
                <a:spcPct val="50000"/>
              </a:spcBef>
            </a:pPr>
            <a:r>
              <a:rPr lang="vi-VN" sz="3600">
                <a:solidFill>
                  <a:srgbClr val="000099"/>
                </a:solidFill>
              </a:rPr>
              <a:t>Lớp: </a:t>
            </a:r>
            <a:r>
              <a:rPr lang="en-US" sz="3600">
                <a:solidFill>
                  <a:srgbClr val="000099"/>
                </a:solidFill>
              </a:rPr>
              <a:t>1</a:t>
            </a:r>
            <a:r>
              <a:rPr lang="en-US" sz="3600" baseline="30000">
                <a:solidFill>
                  <a:srgbClr val="000099"/>
                </a:solidFill>
              </a:rPr>
              <a:t>6</a:t>
            </a:r>
            <a:endParaRPr lang="vi-VN" sz="3600" baseline="30000">
              <a:solidFill>
                <a:srgbClr val="000099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79825" y="4404508"/>
            <a:ext cx="568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600">
                <a:solidFill>
                  <a:srgbClr val="FF0000"/>
                </a:solidFill>
              </a:rPr>
              <a:t>Gv: </a:t>
            </a:r>
            <a:r>
              <a:rPr lang="en-US" sz="3600">
                <a:solidFill>
                  <a:srgbClr val="FF0000"/>
                </a:solidFill>
              </a:rPr>
              <a:t>Ngô Thị Hoàng Viễn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33563" y="404813"/>
            <a:ext cx="5616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Thứ tư ngày </a:t>
            </a:r>
            <a:r>
              <a:rPr lang="en-US" sz="2400" smtClean="0">
                <a:solidFill>
                  <a:schemeClr val="tx2"/>
                </a:solidFill>
              </a:rPr>
              <a:t>28 </a:t>
            </a:r>
            <a:r>
              <a:rPr lang="en-US" sz="2400">
                <a:solidFill>
                  <a:schemeClr val="tx2"/>
                </a:solidFill>
              </a:rPr>
              <a:t>tháng 10  năm 2020</a:t>
            </a:r>
          </a:p>
          <a:p>
            <a:r>
              <a:rPr lang="en-US" sz="2400" u="sng">
                <a:solidFill>
                  <a:schemeClr val="tx2"/>
                </a:solidFill>
              </a:rPr>
              <a:t>Tiếng Việt: </a:t>
            </a:r>
            <a:r>
              <a:rPr lang="en-US" sz="2400">
                <a:solidFill>
                  <a:schemeClr val="tx2"/>
                </a:solidFill>
              </a:rPr>
              <a:t>Bài </a:t>
            </a:r>
            <a:r>
              <a:rPr lang="en-US" sz="2400" smtClean="0">
                <a:solidFill>
                  <a:schemeClr val="tx2"/>
                </a:solidFill>
              </a:rPr>
              <a:t>34: </a:t>
            </a:r>
            <a:endParaRPr lang="vi-VN" sz="2400">
              <a:solidFill>
                <a:schemeClr val="tx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1972" y="1173714"/>
            <a:ext cx="33399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>
                <a:solidFill>
                  <a:srgbClr val="000099"/>
                </a:solidFill>
              </a:rPr>
              <a:t>Kiểm tra bài cũ:</a:t>
            </a:r>
            <a:endParaRPr lang="vi-VN" sz="3200" u="sng">
              <a:solidFill>
                <a:srgbClr val="000099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39750" y="-100013"/>
            <a:ext cx="8207375" cy="5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Chủ điểm: </a:t>
            </a:r>
            <a:r>
              <a:rPr lang="en-US" sz="2400">
                <a:solidFill>
                  <a:srgbClr val="FF0000"/>
                </a:solidFill>
              </a:rPr>
              <a:t>Chăm ngoan - Học giỏi</a:t>
            </a:r>
            <a:endParaRPr lang="vi-VN" sz="2400" u="sng">
              <a:solidFill>
                <a:srgbClr val="FF0000"/>
              </a:solidFill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905291" y="1188036"/>
            <a:ext cx="127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VNI-Avo" pitchFamily="2" charset="0"/>
                <a:ea typeface="Arial-Rounded"/>
                <a:cs typeface="Arial-Rounded"/>
              </a:rPr>
              <a:t>am</a:t>
            </a:r>
            <a:endParaRPr lang="en-US" sz="3600">
              <a:solidFill>
                <a:srgbClr val="FF0000"/>
              </a:solidFill>
              <a:latin typeface="VNI-Avo" pitchFamily="2" charset="0"/>
              <a:ea typeface="Arial-Rounded"/>
              <a:cs typeface="Arial-Rounded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682464" y="1173714"/>
            <a:ext cx="127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VNI-Avo" pitchFamily="2" charset="0"/>
                <a:ea typeface="Arial-Rounded"/>
                <a:cs typeface="Arial-Rounded"/>
              </a:rPr>
              <a:t>aâm</a:t>
            </a:r>
            <a:endParaRPr lang="en-US" sz="3600">
              <a:solidFill>
                <a:srgbClr val="FF0000"/>
              </a:solidFill>
              <a:latin typeface="VNI-Avo" pitchFamily="2" charset="0"/>
              <a:ea typeface="Arial-Rounded"/>
              <a:cs typeface="Arial-Rounded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304052" y="1188035"/>
            <a:ext cx="127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VNI-Avo" pitchFamily="2" charset="0"/>
                <a:ea typeface="Arial-Rounded"/>
                <a:cs typeface="Arial-Rounded"/>
              </a:rPr>
              <a:t>aêm</a:t>
            </a:r>
            <a:endParaRPr lang="en-US" sz="3600">
              <a:solidFill>
                <a:srgbClr val="FF0000"/>
              </a:solidFill>
              <a:latin typeface="VNI-Avo" pitchFamily="2" charset="0"/>
              <a:ea typeface="Arial-Rounded"/>
              <a:cs typeface="Arial-Rounde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13" y="1834149"/>
            <a:ext cx="3072239" cy="1591718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83089" y="3438472"/>
            <a:ext cx="1024752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smtClean="0">
                <a:latin typeface="VNI-Avo" pitchFamily="2" charset="0"/>
              </a:rPr>
              <a:t>cam   khaùm   aüm   caèm   ñaäm   nhaåm</a:t>
            </a:r>
            <a:endParaRPr lang="vi-VN" sz="400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33563" y="6113133"/>
            <a:ext cx="2451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smtClean="0">
                <a:latin typeface="VNI-Avo" pitchFamily="2" charset="0"/>
              </a:rPr>
              <a:t>quaû cam</a:t>
            </a:r>
            <a:endParaRPr lang="vi-VN" sz="4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189083"/>
            <a:ext cx="22574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08" y="4236875"/>
            <a:ext cx="17430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935122" y="6113132"/>
            <a:ext cx="2451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smtClean="0">
                <a:latin typeface="VNI-Avo" pitchFamily="2" charset="0"/>
              </a:rPr>
              <a:t>taêm tre</a:t>
            </a:r>
            <a:endParaRPr lang="vi-VN" sz="400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274422"/>
            <a:ext cx="21717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945283" y="6102846"/>
            <a:ext cx="2451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smtClean="0">
                <a:latin typeface="VNI-Avo" pitchFamily="2" charset="0"/>
              </a:rPr>
              <a:t>cuû saâm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2929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4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750" y="-100013"/>
            <a:ext cx="8207375" cy="1054101"/>
            <a:chOff x="539750" y="-100013"/>
            <a:chExt cx="8207375" cy="10541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1833563" y="404813"/>
              <a:ext cx="56165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sz="2400">
                  <a:solidFill>
                    <a:schemeClr val="tx2"/>
                  </a:solidFill>
                </a:rPr>
                <a:t>Thứ tư ngày </a:t>
              </a:r>
              <a:r>
                <a:rPr lang="en-US" sz="2400" smtClean="0">
                  <a:solidFill>
                    <a:schemeClr val="tx2"/>
                  </a:solidFill>
                </a:rPr>
                <a:t>28 </a:t>
              </a:r>
              <a:r>
                <a:rPr lang="en-US" sz="2400">
                  <a:solidFill>
                    <a:schemeClr val="tx2"/>
                  </a:solidFill>
                </a:rPr>
                <a:t>tháng 10  năm 2020</a:t>
              </a:r>
            </a:p>
            <a:p>
              <a:r>
                <a:rPr lang="en-US" sz="2400" u="sng">
                  <a:solidFill>
                    <a:schemeClr val="tx2"/>
                  </a:solidFill>
                </a:rPr>
                <a:t>Tiếng Việt: </a:t>
              </a:r>
              <a:r>
                <a:rPr lang="en-US" sz="2400">
                  <a:solidFill>
                    <a:schemeClr val="tx2"/>
                  </a:solidFill>
                </a:rPr>
                <a:t>Bài </a:t>
              </a:r>
              <a:r>
                <a:rPr lang="en-US" sz="2400" smtClean="0">
                  <a:solidFill>
                    <a:schemeClr val="tx2"/>
                  </a:solidFill>
                </a:rPr>
                <a:t>34: </a:t>
              </a:r>
              <a:endParaRPr lang="vi-VN" sz="2400">
                <a:solidFill>
                  <a:schemeClr val="tx2"/>
                </a:solidFill>
              </a:endParaRPr>
            </a:p>
          </p:txBody>
        </p:sp>
        <p:sp>
          <p:nvSpPr>
            <p:cNvPr id="3" name="Rectangle 12"/>
            <p:cNvSpPr>
              <a:spLocks noChangeArrowheads="1"/>
            </p:cNvSpPr>
            <p:nvPr/>
          </p:nvSpPr>
          <p:spPr bwMode="auto">
            <a:xfrm>
              <a:off x="539750" y="-100013"/>
              <a:ext cx="8207375" cy="54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400">
                  <a:solidFill>
                    <a:schemeClr val="tx2"/>
                  </a:solidFill>
                </a:rPr>
                <a:t>Chủ điểm: </a:t>
              </a:r>
              <a:r>
                <a:rPr lang="en-US" sz="2400">
                  <a:solidFill>
                    <a:srgbClr val="FF0000"/>
                  </a:solidFill>
                </a:rPr>
                <a:t>Chăm ngoan - Học giỏi</a:t>
              </a:r>
              <a:endParaRPr lang="vi-VN" sz="2400" u="sng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74434" y="561554"/>
            <a:ext cx="3737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am aêm aâm ( tieát 2)</a:t>
            </a:r>
            <a:endParaRPr lang="vi-VN" sz="28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1" y="1817207"/>
            <a:ext cx="2060156" cy="892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33" y="1835227"/>
            <a:ext cx="2080591" cy="856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19" y="1813560"/>
            <a:ext cx="2078728" cy="866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1" y="2994993"/>
            <a:ext cx="3989466" cy="1151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59" y="3003879"/>
            <a:ext cx="3960904" cy="1142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1" y="1328928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ch_cam_but_dung2-500x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18" y="1762124"/>
            <a:ext cx="5075255" cy="4530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009975_1468849233328752_627961899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" y="1762125"/>
            <a:ext cx="6675523" cy="4530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" y="1116107"/>
            <a:ext cx="2206174" cy="6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9750" y="-100013"/>
            <a:ext cx="8207375" cy="1184787"/>
            <a:chOff x="539750" y="-100013"/>
            <a:chExt cx="8207375" cy="1184787"/>
          </a:xfrm>
        </p:grpSpPr>
        <p:grpSp>
          <p:nvGrpSpPr>
            <p:cNvPr id="5" name="Group 4"/>
            <p:cNvGrpSpPr/>
            <p:nvPr/>
          </p:nvGrpSpPr>
          <p:grpSpPr>
            <a:xfrm>
              <a:off x="539750" y="-100013"/>
              <a:ext cx="8207375" cy="1054101"/>
              <a:chOff x="539750" y="-100013"/>
              <a:chExt cx="8207375" cy="1054101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1833563" y="404813"/>
                <a:ext cx="5616575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2400">
                    <a:solidFill>
                      <a:schemeClr val="tx2"/>
                    </a:solidFill>
                  </a:rPr>
                  <a:t>Thứ tư ngày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28 </a:t>
                </a:r>
                <a:r>
                  <a:rPr lang="en-US" sz="2400">
                    <a:solidFill>
                      <a:schemeClr val="tx2"/>
                    </a:solidFill>
                  </a:rPr>
                  <a:t>tháng 10  năm 2020</a:t>
                </a:r>
              </a:p>
              <a:p>
                <a:r>
                  <a:rPr lang="en-US" sz="2400" u="sng">
                    <a:solidFill>
                      <a:schemeClr val="tx2"/>
                    </a:solidFill>
                  </a:rPr>
                  <a:t>Tiếng Việt: </a:t>
                </a:r>
                <a:r>
                  <a:rPr lang="en-US" sz="2400">
                    <a:solidFill>
                      <a:schemeClr val="tx2"/>
                    </a:solidFill>
                  </a:rPr>
                  <a:t>Bài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34: </a:t>
                </a:r>
                <a:endParaRPr lang="vi-VN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539750" y="-100013"/>
                <a:ext cx="8207375" cy="549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400">
                    <a:solidFill>
                      <a:schemeClr val="tx2"/>
                    </a:solidFill>
                  </a:rPr>
                  <a:t>Chủ điểm: </a:t>
                </a:r>
                <a:r>
                  <a:rPr lang="en-US" sz="2400">
                    <a:solidFill>
                      <a:srgbClr val="FF0000"/>
                    </a:solidFill>
                  </a:rPr>
                  <a:t>Chăm ngoan - Học giỏi</a:t>
                </a:r>
                <a:endParaRPr lang="vi-VN" sz="2400" u="sng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174434" y="561554"/>
              <a:ext cx="3737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smtClean="0">
                  <a:solidFill>
                    <a:srgbClr val="FF0000"/>
                  </a:solidFill>
                  <a:latin typeface="VNI-Avo" pitchFamily="2" charset="0"/>
                </a:rPr>
                <a:t>am aêm aâm ( tieát 2)</a:t>
              </a:r>
              <a:endParaRPr lang="vi-VN" sz="28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4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9750" y="-100013"/>
            <a:ext cx="8207375" cy="1184787"/>
            <a:chOff x="539750" y="-100013"/>
            <a:chExt cx="8207375" cy="1184787"/>
          </a:xfrm>
        </p:grpSpPr>
        <p:grpSp>
          <p:nvGrpSpPr>
            <p:cNvPr id="4" name="Group 3"/>
            <p:cNvGrpSpPr/>
            <p:nvPr/>
          </p:nvGrpSpPr>
          <p:grpSpPr>
            <a:xfrm>
              <a:off x="539750" y="-100013"/>
              <a:ext cx="8207375" cy="1054101"/>
              <a:chOff x="539750" y="-100013"/>
              <a:chExt cx="8207375" cy="1054101"/>
            </a:xfrm>
          </p:grpSpPr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1833563" y="404813"/>
                <a:ext cx="5616575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2400">
                    <a:solidFill>
                      <a:schemeClr val="tx2"/>
                    </a:solidFill>
                  </a:rPr>
                  <a:t>Thứ tư ngày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28 </a:t>
                </a:r>
                <a:r>
                  <a:rPr lang="en-US" sz="2400">
                    <a:solidFill>
                      <a:schemeClr val="tx2"/>
                    </a:solidFill>
                  </a:rPr>
                  <a:t>tháng 10  năm 2020</a:t>
                </a:r>
              </a:p>
              <a:p>
                <a:r>
                  <a:rPr lang="en-US" sz="2400" u="sng">
                    <a:solidFill>
                      <a:schemeClr val="tx2"/>
                    </a:solidFill>
                  </a:rPr>
                  <a:t>Tiếng Việt: </a:t>
                </a:r>
                <a:r>
                  <a:rPr lang="en-US" sz="2400">
                    <a:solidFill>
                      <a:schemeClr val="tx2"/>
                    </a:solidFill>
                  </a:rPr>
                  <a:t>Bài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34: </a:t>
                </a:r>
                <a:endParaRPr lang="vi-VN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3" name="Rectangle 12"/>
              <p:cNvSpPr>
                <a:spLocks noChangeArrowheads="1"/>
              </p:cNvSpPr>
              <p:nvPr/>
            </p:nvSpPr>
            <p:spPr bwMode="auto">
              <a:xfrm>
                <a:off x="539750" y="-100013"/>
                <a:ext cx="8207375" cy="549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400">
                    <a:solidFill>
                      <a:schemeClr val="tx2"/>
                    </a:solidFill>
                  </a:rPr>
                  <a:t>Chủ điểm: </a:t>
                </a:r>
                <a:r>
                  <a:rPr lang="en-US" sz="2400">
                    <a:solidFill>
                      <a:srgbClr val="FF0000"/>
                    </a:solidFill>
                  </a:rPr>
                  <a:t>Chăm ngoan - Học giỏi</a:t>
                </a:r>
                <a:endParaRPr lang="vi-VN" sz="2400" u="sng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174434" y="561554"/>
              <a:ext cx="3737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smtClean="0">
                  <a:solidFill>
                    <a:srgbClr val="FF0000"/>
                  </a:solidFill>
                  <a:latin typeface="VNI-Avo" pitchFamily="2" charset="0"/>
                </a:rPr>
                <a:t>am aêm aâm ( tieát 2)</a:t>
              </a:r>
              <a:endParaRPr lang="vi-VN" sz="280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1" y="1817207"/>
            <a:ext cx="2060156" cy="892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33" y="1835227"/>
            <a:ext cx="2080591" cy="856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19" y="1813560"/>
            <a:ext cx="2078728" cy="866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1" y="2994993"/>
            <a:ext cx="3989466" cy="1151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59" y="3003879"/>
            <a:ext cx="3960904" cy="1142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1" y="1328928"/>
            <a:ext cx="1660415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9750" y="-100013"/>
            <a:ext cx="8207375" cy="1184787"/>
            <a:chOff x="539750" y="-100013"/>
            <a:chExt cx="8207375" cy="1184787"/>
          </a:xfrm>
        </p:grpSpPr>
        <p:grpSp>
          <p:nvGrpSpPr>
            <p:cNvPr id="6" name="Group 5"/>
            <p:cNvGrpSpPr/>
            <p:nvPr/>
          </p:nvGrpSpPr>
          <p:grpSpPr>
            <a:xfrm>
              <a:off x="539750" y="-100013"/>
              <a:ext cx="8207375" cy="1054101"/>
              <a:chOff x="539750" y="-100013"/>
              <a:chExt cx="8207375" cy="1054101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833563" y="404813"/>
                <a:ext cx="5616575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2400">
                    <a:solidFill>
                      <a:schemeClr val="tx2"/>
                    </a:solidFill>
                  </a:rPr>
                  <a:t>Thứ tư ngày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28 </a:t>
                </a:r>
                <a:r>
                  <a:rPr lang="en-US" sz="2400">
                    <a:solidFill>
                      <a:schemeClr val="tx2"/>
                    </a:solidFill>
                  </a:rPr>
                  <a:t>tháng 10  năm 2020</a:t>
                </a:r>
              </a:p>
              <a:p>
                <a:r>
                  <a:rPr lang="en-US" sz="2400" u="sng">
                    <a:solidFill>
                      <a:schemeClr val="tx2"/>
                    </a:solidFill>
                  </a:rPr>
                  <a:t>Tiếng Việt: </a:t>
                </a:r>
                <a:r>
                  <a:rPr lang="en-US" sz="2400">
                    <a:solidFill>
                      <a:schemeClr val="tx2"/>
                    </a:solidFill>
                  </a:rPr>
                  <a:t>Bài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34: </a:t>
                </a:r>
                <a:endParaRPr lang="vi-VN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539750" y="-100013"/>
                <a:ext cx="8207375" cy="549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400">
                    <a:solidFill>
                      <a:schemeClr val="tx2"/>
                    </a:solidFill>
                  </a:rPr>
                  <a:t>Chủ điểm: </a:t>
                </a:r>
                <a:r>
                  <a:rPr lang="en-US" sz="2400">
                    <a:solidFill>
                      <a:srgbClr val="FF0000"/>
                    </a:solidFill>
                  </a:rPr>
                  <a:t>Chăm ngoan - Học giỏi</a:t>
                </a:r>
                <a:endParaRPr lang="vi-VN" sz="2400" u="sng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74434" y="561554"/>
              <a:ext cx="3737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smtClean="0">
                  <a:solidFill>
                    <a:srgbClr val="FF0000"/>
                  </a:solidFill>
                  <a:latin typeface="VNI-Avo" pitchFamily="2" charset="0"/>
                </a:rPr>
                <a:t>am aêm aâm ( tieát 2)</a:t>
              </a:r>
              <a:endParaRPr lang="vi-VN" sz="28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774"/>
            <a:ext cx="1719215" cy="895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6" y="1084774"/>
            <a:ext cx="7049852" cy="3919626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59607" y="5004400"/>
            <a:ext cx="108753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latin typeface="VNI-Avo" pitchFamily="2" charset="0"/>
              </a:rPr>
              <a:t>	Muøa heø, ve raâm ran, sen nôû thaém. Luõ treû noâ ñuøa treân thaûm coû ven hoà.</a:t>
            </a:r>
            <a:endParaRPr lang="vi-VN" sz="400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59606" y="5012461"/>
            <a:ext cx="108753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latin typeface="VNI-Avo" pitchFamily="2" charset="0"/>
              </a:rPr>
              <a:t>	</a:t>
            </a:r>
            <a:r>
              <a:rPr lang="en-US" sz="4000" smtClean="0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000" smtClean="0">
                <a:latin typeface="VNI-Avo" pitchFamily="2" charset="0"/>
              </a:rPr>
              <a:t>uøa heø, ve raâm ran, sen nôû thaém. </a:t>
            </a:r>
            <a:r>
              <a:rPr lang="en-US" sz="4000" smtClean="0">
                <a:solidFill>
                  <a:srgbClr val="FF0000"/>
                </a:solidFill>
                <a:latin typeface="VNI-Avo" pitchFamily="2" charset="0"/>
              </a:rPr>
              <a:t>L</a:t>
            </a:r>
            <a:r>
              <a:rPr lang="en-US" sz="4000" smtClean="0">
                <a:latin typeface="VNI-Avo" pitchFamily="2" charset="0"/>
              </a:rPr>
              <a:t>uõ treû noâ ñuøa treân thaûm coû ven hoà.</a:t>
            </a:r>
            <a:endParaRPr lang="vi-VN" sz="40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935606" y="5658872"/>
            <a:ext cx="974864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9070283" y="5674180"/>
            <a:ext cx="1253159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988461" y="6217519"/>
            <a:ext cx="1253159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3890168" y="5091444"/>
            <a:ext cx="144463" cy="574675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9039464" y="5726325"/>
            <a:ext cx="217488" cy="574675"/>
            <a:chOff x="3288" y="3748"/>
            <a:chExt cx="137" cy="362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334" y="3748"/>
              <a:ext cx="91" cy="36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288" y="3748"/>
              <a:ext cx="91" cy="36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6951421" y="5137660"/>
            <a:ext cx="144463" cy="574675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3633608" y="5712335"/>
            <a:ext cx="144463" cy="574675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431634" y="5099505"/>
            <a:ext cx="217488" cy="574675"/>
            <a:chOff x="3288" y="3748"/>
            <a:chExt cx="137" cy="362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3334" y="3748"/>
              <a:ext cx="91" cy="36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3288" y="3748"/>
              <a:ext cx="91" cy="36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2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/>
          <p:cNvSpPr>
            <a:spLocks noChangeArrowheads="1"/>
          </p:cNvSpPr>
          <p:nvPr/>
        </p:nvSpPr>
        <p:spPr bwMode="auto">
          <a:xfrm>
            <a:off x="2235200" y="0"/>
            <a:ext cx="812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/>
              <a:t>Thứ hai ngày 30 tháng 10 năm 2017</a:t>
            </a:r>
          </a:p>
          <a:p>
            <a:pPr algn="ctr"/>
            <a:r>
              <a:rPr lang="en-US" sz="2400" u="sng"/>
              <a:t>Học vần:</a:t>
            </a: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Bài 35: uôi – ươi ( tiết 2 )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0"/>
            <a:ext cx="12293600" cy="6934200"/>
            <a:chOff x="0" y="0"/>
            <a:chExt cx="5808" cy="4368"/>
          </a:xfrm>
        </p:grpSpPr>
        <p:pic>
          <p:nvPicPr>
            <p:cNvPr id="8196" name="Picture 2" descr="header_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3" descr="kids0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713"/>
              <a:ext cx="2352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40" y="432"/>
              <a:ext cx="2736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VNI-Thufap2"/>
                </a:rPr>
                <a:t>Giôø giaûi lao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3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750" y="-100013"/>
            <a:ext cx="8207375" cy="1184787"/>
            <a:chOff x="539750" y="-100013"/>
            <a:chExt cx="8207375" cy="1184787"/>
          </a:xfrm>
        </p:grpSpPr>
        <p:grpSp>
          <p:nvGrpSpPr>
            <p:cNvPr id="3" name="Group 2"/>
            <p:cNvGrpSpPr/>
            <p:nvPr/>
          </p:nvGrpSpPr>
          <p:grpSpPr>
            <a:xfrm>
              <a:off x="539750" y="-100013"/>
              <a:ext cx="8207375" cy="1054101"/>
              <a:chOff x="539750" y="-100013"/>
              <a:chExt cx="8207375" cy="1054101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833563" y="404813"/>
                <a:ext cx="5616575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sz="2400">
                    <a:solidFill>
                      <a:schemeClr val="tx2"/>
                    </a:solidFill>
                  </a:rPr>
                  <a:t>Thứ tư ngày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28 </a:t>
                </a:r>
                <a:r>
                  <a:rPr lang="en-US" sz="2400">
                    <a:solidFill>
                      <a:schemeClr val="tx2"/>
                    </a:solidFill>
                  </a:rPr>
                  <a:t>tháng 10  năm 2020</a:t>
                </a:r>
              </a:p>
              <a:p>
                <a:r>
                  <a:rPr lang="en-US" sz="2400" u="sng">
                    <a:solidFill>
                      <a:schemeClr val="tx2"/>
                    </a:solidFill>
                  </a:rPr>
                  <a:t>Tiếng Việt: </a:t>
                </a:r>
                <a:r>
                  <a:rPr lang="en-US" sz="2400">
                    <a:solidFill>
                      <a:schemeClr val="tx2"/>
                    </a:solidFill>
                  </a:rPr>
                  <a:t>Bài </a:t>
                </a:r>
                <a:r>
                  <a:rPr lang="en-US" sz="2400" smtClean="0">
                    <a:solidFill>
                      <a:schemeClr val="tx2"/>
                    </a:solidFill>
                  </a:rPr>
                  <a:t>34: </a:t>
                </a:r>
                <a:endParaRPr lang="vi-VN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Rectangle 12"/>
              <p:cNvSpPr>
                <a:spLocks noChangeArrowheads="1"/>
              </p:cNvSpPr>
              <p:nvPr/>
            </p:nvSpPr>
            <p:spPr bwMode="auto">
              <a:xfrm>
                <a:off x="539750" y="-100013"/>
                <a:ext cx="8207375" cy="549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400">
                    <a:solidFill>
                      <a:schemeClr val="tx2"/>
                    </a:solidFill>
                  </a:rPr>
                  <a:t>Chủ điểm: </a:t>
                </a:r>
                <a:r>
                  <a:rPr lang="en-US" sz="2400">
                    <a:solidFill>
                      <a:srgbClr val="FF0000"/>
                    </a:solidFill>
                  </a:rPr>
                  <a:t>Chăm ngoan - Học giỏi</a:t>
                </a:r>
                <a:endParaRPr lang="vi-VN" sz="2400" u="sng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4174434" y="561554"/>
              <a:ext cx="37371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smtClean="0">
                  <a:solidFill>
                    <a:srgbClr val="FF0000"/>
                  </a:solidFill>
                  <a:latin typeface="VNI-Avo" pitchFamily="2" charset="0"/>
                </a:rPr>
                <a:t>am aêm aâm ( tieát 2)</a:t>
              </a:r>
              <a:endParaRPr lang="vi-VN" sz="280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14" y="823164"/>
            <a:ext cx="1901977" cy="990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40" y="1813572"/>
            <a:ext cx="9808500" cy="497505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43199" y="1318368"/>
            <a:ext cx="75139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smtClean="0">
                <a:latin typeface="VNI-Avo" pitchFamily="2" charset="0"/>
              </a:rPr>
              <a:t>Moâi tröôøng soáng cuûa loaøi vaät.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8565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750" y="-100013"/>
            <a:ext cx="8207375" cy="1054101"/>
            <a:chOff x="539750" y="-100013"/>
            <a:chExt cx="8207375" cy="105410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33563" y="404813"/>
              <a:ext cx="56165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sz="2400">
                  <a:solidFill>
                    <a:schemeClr val="tx2"/>
                  </a:solidFill>
                </a:rPr>
                <a:t>Thứ tư ngày </a:t>
              </a:r>
              <a:r>
                <a:rPr lang="en-US" sz="2400" smtClean="0">
                  <a:solidFill>
                    <a:schemeClr val="tx2"/>
                  </a:solidFill>
                </a:rPr>
                <a:t>28 </a:t>
              </a:r>
              <a:r>
                <a:rPr lang="en-US" sz="2400">
                  <a:solidFill>
                    <a:schemeClr val="tx2"/>
                  </a:solidFill>
                </a:rPr>
                <a:t>tháng 10  năm 2020</a:t>
              </a:r>
            </a:p>
            <a:p>
              <a:r>
                <a:rPr lang="en-US" sz="2400" u="sng">
                  <a:solidFill>
                    <a:schemeClr val="tx2"/>
                  </a:solidFill>
                </a:rPr>
                <a:t>Tiếng Việt: </a:t>
              </a:r>
              <a:r>
                <a:rPr lang="en-US" sz="2400">
                  <a:solidFill>
                    <a:schemeClr val="tx2"/>
                  </a:solidFill>
                </a:rPr>
                <a:t>Bài </a:t>
              </a:r>
              <a:r>
                <a:rPr lang="en-US" sz="2400" smtClean="0">
                  <a:solidFill>
                    <a:schemeClr val="tx2"/>
                  </a:solidFill>
                </a:rPr>
                <a:t>34: </a:t>
              </a:r>
              <a:endParaRPr lang="vi-VN" sz="2400">
                <a:solidFill>
                  <a:schemeClr val="tx2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39750" y="-100013"/>
              <a:ext cx="8207375" cy="54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2400">
                  <a:solidFill>
                    <a:schemeClr val="tx2"/>
                  </a:solidFill>
                </a:rPr>
                <a:t>Chủ điểm: </a:t>
              </a:r>
              <a:r>
                <a:rPr lang="en-US" sz="2400">
                  <a:solidFill>
                    <a:srgbClr val="FF0000"/>
                  </a:solidFill>
                </a:rPr>
                <a:t>Chăm ngoan - Học giỏi</a:t>
              </a:r>
              <a:endParaRPr lang="vi-VN" sz="2400" u="sng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174434" y="561554"/>
            <a:ext cx="3737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am aêm aâm ( tieát 2)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270</Words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2020-05-19T07:29:54Z</dcterms:created>
  <dcterms:modified xsi:type="dcterms:W3CDTF">2020-10-24T06:10:39Z</dcterms:modified>
</cp:coreProperties>
</file>