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1" r:id="rId2"/>
    <p:sldId id="274" r:id="rId3"/>
    <p:sldId id="324" r:id="rId4"/>
    <p:sldId id="273" r:id="rId5"/>
    <p:sldId id="358" r:id="rId6"/>
    <p:sldId id="366" r:id="rId7"/>
    <p:sldId id="367" r:id="rId8"/>
    <p:sldId id="361" r:id="rId9"/>
    <p:sldId id="369" r:id="rId10"/>
    <p:sldId id="370" r:id="rId11"/>
    <p:sldId id="371" r:id="rId12"/>
    <p:sldId id="365" r:id="rId13"/>
    <p:sldId id="325" r:id="rId14"/>
    <p:sldId id="317" r:id="rId15"/>
    <p:sldId id="272"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EEC"/>
    <a:srgbClr val="E45983"/>
    <a:srgbClr val="048DA4"/>
    <a:srgbClr val="0FB7BD"/>
    <a:srgbClr val="A493C6"/>
    <a:srgbClr val="6593C3"/>
    <a:srgbClr val="F7DADE"/>
    <a:srgbClr val="FF9801"/>
    <a:srgbClr val="EE8640"/>
    <a:srgbClr val="10CD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918" autoAdjust="0"/>
  </p:normalViewPr>
  <p:slideViewPr>
    <p:cSldViewPr snapToGrid="0" showGuides="1">
      <p:cViewPr varScale="1">
        <p:scale>
          <a:sx n="76" d="100"/>
          <a:sy n="76" d="100"/>
        </p:scale>
        <p:origin x="90" y="390"/>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Times New Roman" panose="02020603050405020304" pitchFamily="18" charset="0"/>
                <a:ea typeface="Times New Roman" panose="02020603050405020304" pitchFamily="18" charset="0"/>
              </a:rPr>
              <a:t>https://www.youtube.com/watch?v=DNJhyEahKjg</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61600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6/18/2024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5271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735291-6148-91F4-B8B7-C6CF854BD74A}"/>
              </a:ext>
            </a:extLst>
          </p:cNvPr>
          <p:cNvSpPr txBox="1"/>
          <p:nvPr/>
        </p:nvSpPr>
        <p:spPr>
          <a:xfrm>
            <a:off x="426371" y="1711812"/>
            <a:ext cx="8333875" cy="2862322"/>
          </a:xfrm>
          <a:prstGeom prst="rect">
            <a:avLst/>
          </a:prstGeom>
          <a:noFill/>
        </p:spPr>
        <p:txBody>
          <a:bodyPr wrap="square">
            <a:spAutoFit/>
          </a:bodyPr>
          <a:lstStyle/>
          <a:p>
            <a:r>
              <a:rPr lang="en-US" sz="3000" b="1" i="0" dirty="0">
                <a:solidFill>
                  <a:srgbClr val="E45A83"/>
                </a:solidFill>
                <a:effectLst/>
                <a:cs typeface="Arial" panose="020B0604020202020204" pitchFamily="34" charset="0"/>
              </a:rPr>
              <a:t>3. </a:t>
            </a:r>
            <a:r>
              <a:rPr lang="en-US" sz="3000" b="0" i="0" dirty="0">
                <a:solidFill>
                  <a:srgbClr val="000000"/>
                </a:solidFill>
                <a:effectLst/>
                <a:cs typeface="Arial" panose="020B0604020202020204" pitchFamily="34" charset="0"/>
              </a:rPr>
              <a:t>Why does the author mention ‛</a:t>
            </a:r>
            <a:r>
              <a:rPr lang="en-US" sz="3000" b="1" i="0" dirty="0">
                <a:solidFill>
                  <a:srgbClr val="000000"/>
                </a:solidFill>
                <a:effectLst/>
                <a:cs typeface="Arial" panose="020B0604020202020204" pitchFamily="34" charset="0"/>
              </a:rPr>
              <a:t>facial recognition</a:t>
            </a:r>
            <a:r>
              <a:rPr lang="en-US" sz="3000" b="0" i="0" dirty="0">
                <a:solidFill>
                  <a:srgbClr val="000000"/>
                </a:solidFill>
                <a:effectLst/>
                <a:cs typeface="Arial" panose="020B0604020202020204" pitchFamily="34" charset="0"/>
              </a:rPr>
              <a:t>’ in Section B?</a:t>
            </a:r>
          </a:p>
          <a:p>
            <a:r>
              <a:rPr lang="en-US" sz="3000" b="1" i="0" dirty="0">
                <a:solidFill>
                  <a:srgbClr val="E45A83"/>
                </a:solidFill>
                <a:effectLst/>
                <a:cs typeface="Arial" panose="020B0604020202020204" pitchFamily="34" charset="0"/>
              </a:rPr>
              <a:t>A. </a:t>
            </a:r>
            <a:r>
              <a:rPr lang="en-US" sz="3000" b="0" i="0" dirty="0">
                <a:solidFill>
                  <a:srgbClr val="000000"/>
                </a:solidFill>
                <a:effectLst/>
                <a:cs typeface="Arial" panose="020B0604020202020204" pitchFamily="34" charset="0"/>
              </a:rPr>
              <a:t>To support an idea.</a:t>
            </a:r>
          </a:p>
          <a:p>
            <a:r>
              <a:rPr lang="en-US" sz="3000" b="1" i="0" dirty="0">
                <a:solidFill>
                  <a:srgbClr val="E45A83"/>
                </a:solidFill>
                <a:effectLst/>
                <a:cs typeface="Arial" panose="020B0604020202020204" pitchFamily="34" charset="0"/>
              </a:rPr>
              <a:t>B. </a:t>
            </a:r>
            <a:r>
              <a:rPr lang="en-US" sz="3000" b="0" i="0" dirty="0">
                <a:solidFill>
                  <a:srgbClr val="000000"/>
                </a:solidFill>
                <a:effectLst/>
                <a:cs typeface="Arial" panose="020B0604020202020204" pitchFamily="34" charset="0"/>
              </a:rPr>
              <a:t>To illustrate a contrast.</a:t>
            </a:r>
          </a:p>
          <a:p>
            <a:r>
              <a:rPr lang="en-US" sz="3000" b="1" i="0" dirty="0">
                <a:solidFill>
                  <a:srgbClr val="E45A83"/>
                </a:solidFill>
                <a:effectLst/>
                <a:cs typeface="Arial" panose="020B0604020202020204" pitchFamily="34" charset="0"/>
              </a:rPr>
              <a:t>C. </a:t>
            </a:r>
            <a:r>
              <a:rPr lang="en-US" sz="3000" b="0" i="0" dirty="0">
                <a:solidFill>
                  <a:srgbClr val="000000"/>
                </a:solidFill>
                <a:effectLst/>
                <a:cs typeface="Arial" panose="020B0604020202020204" pitchFamily="34" charset="0"/>
              </a:rPr>
              <a:t>To give a reason.</a:t>
            </a:r>
          </a:p>
          <a:p>
            <a:r>
              <a:rPr lang="en-US" sz="3000" b="1" i="0" dirty="0">
                <a:solidFill>
                  <a:srgbClr val="E45A83"/>
                </a:solidFill>
                <a:effectLst/>
                <a:cs typeface="Arial" panose="020B0604020202020204" pitchFamily="34" charset="0"/>
              </a:rPr>
              <a:t>D. </a:t>
            </a:r>
            <a:r>
              <a:rPr lang="en-US" sz="3000" b="0" i="0" dirty="0">
                <a:solidFill>
                  <a:srgbClr val="000000"/>
                </a:solidFill>
                <a:effectLst/>
                <a:cs typeface="Arial" panose="020B0604020202020204" pitchFamily="34" charset="0"/>
              </a:rPr>
              <a:t>To give a description.</a:t>
            </a:r>
            <a:r>
              <a:rPr lang="en-US" sz="3000" dirty="0">
                <a:cs typeface="Arial" panose="020B0604020202020204" pitchFamily="34" charset="0"/>
              </a:rPr>
              <a:t> </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85182"/>
            <a:ext cx="8192539" cy="400110"/>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Read the article again. Choose the correct answer A, B, C, or D.  </a:t>
            </a:r>
          </a:p>
        </p:txBody>
      </p:sp>
      <p:sp>
        <p:nvSpPr>
          <p:cNvPr id="11" name="Oval 10">
            <a:extLst>
              <a:ext uri="{FF2B5EF4-FFF2-40B4-BE49-F238E27FC236}">
                <a16:creationId xmlns:a16="http://schemas.microsoft.com/office/drawing/2014/main" id="{0526AD88-B95F-3FBA-0668-A4CA4030BB70}"/>
              </a:ext>
            </a:extLst>
          </p:cNvPr>
          <p:cNvSpPr/>
          <p:nvPr/>
        </p:nvSpPr>
        <p:spPr>
          <a:xfrm>
            <a:off x="332564" y="2637613"/>
            <a:ext cx="616028" cy="55399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98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735291-6148-91F4-B8B7-C6CF854BD74A}"/>
              </a:ext>
            </a:extLst>
          </p:cNvPr>
          <p:cNvSpPr txBox="1"/>
          <p:nvPr/>
        </p:nvSpPr>
        <p:spPr>
          <a:xfrm>
            <a:off x="332563" y="1595466"/>
            <a:ext cx="8663301" cy="3323987"/>
          </a:xfrm>
          <a:prstGeom prst="rect">
            <a:avLst/>
          </a:prstGeom>
          <a:noFill/>
        </p:spPr>
        <p:txBody>
          <a:bodyPr wrap="square">
            <a:spAutoFit/>
          </a:bodyPr>
          <a:lstStyle/>
          <a:p>
            <a:r>
              <a:rPr lang="en-US" sz="3000" b="1" i="0" dirty="0">
                <a:solidFill>
                  <a:srgbClr val="E45A83"/>
                </a:solidFill>
                <a:effectLst/>
              </a:rPr>
              <a:t>4. </a:t>
            </a:r>
            <a:r>
              <a:rPr lang="en-US" sz="3000" b="0" i="0" dirty="0">
                <a:solidFill>
                  <a:srgbClr val="000000"/>
                </a:solidFill>
                <a:effectLst/>
              </a:rPr>
              <a:t>What can be inferred about television in Section C?</a:t>
            </a:r>
          </a:p>
          <a:p>
            <a:r>
              <a:rPr lang="en-US" sz="3000" b="1" i="0" dirty="0">
                <a:solidFill>
                  <a:srgbClr val="E45A83"/>
                </a:solidFill>
                <a:effectLst/>
              </a:rPr>
              <a:t>A. </a:t>
            </a:r>
            <a:r>
              <a:rPr lang="en-US" sz="3000" b="0" i="0" dirty="0">
                <a:solidFill>
                  <a:srgbClr val="000000"/>
                </a:solidFill>
                <a:effectLst/>
              </a:rPr>
              <a:t>TV viewers can watch more live TV shows.</a:t>
            </a:r>
          </a:p>
          <a:p>
            <a:r>
              <a:rPr lang="en-US" sz="3000" b="1" i="0" dirty="0">
                <a:solidFill>
                  <a:srgbClr val="E45A83"/>
                </a:solidFill>
                <a:effectLst/>
              </a:rPr>
              <a:t>B. </a:t>
            </a:r>
            <a:r>
              <a:rPr lang="en-US" sz="3000" b="0" i="0" dirty="0">
                <a:solidFill>
                  <a:srgbClr val="000000"/>
                </a:solidFill>
                <a:effectLst/>
              </a:rPr>
              <a:t>There are more special effects on live TV </a:t>
            </a:r>
            <a:r>
              <a:rPr lang="en-US" sz="3000" b="0" i="0" dirty="0" err="1">
                <a:solidFill>
                  <a:srgbClr val="000000"/>
                </a:solidFill>
                <a:effectLst/>
              </a:rPr>
              <a:t>programmes</a:t>
            </a:r>
            <a:r>
              <a:rPr lang="en-US" sz="3000" b="0" i="0" dirty="0">
                <a:solidFill>
                  <a:srgbClr val="000000"/>
                </a:solidFill>
                <a:effectLst/>
              </a:rPr>
              <a:t>.</a:t>
            </a:r>
          </a:p>
          <a:p>
            <a:r>
              <a:rPr lang="en-US" sz="3000" b="1" i="0" dirty="0">
                <a:solidFill>
                  <a:srgbClr val="E45A83"/>
                </a:solidFill>
                <a:effectLst/>
              </a:rPr>
              <a:t>C. </a:t>
            </a:r>
            <a:r>
              <a:rPr lang="en-US" sz="3000" b="0" i="0" dirty="0">
                <a:solidFill>
                  <a:srgbClr val="000000"/>
                </a:solidFill>
                <a:effectLst/>
              </a:rPr>
              <a:t>It has not benefited from AI.</a:t>
            </a:r>
          </a:p>
          <a:p>
            <a:r>
              <a:rPr lang="en-US" sz="3000" b="1" i="0" dirty="0">
                <a:solidFill>
                  <a:srgbClr val="E45A83"/>
                </a:solidFill>
                <a:effectLst/>
              </a:rPr>
              <a:t>D. </a:t>
            </a:r>
            <a:r>
              <a:rPr lang="en-US" sz="3000" b="0" i="0" dirty="0">
                <a:solidFill>
                  <a:srgbClr val="000000"/>
                </a:solidFill>
                <a:effectLst/>
              </a:rPr>
              <a:t>AI makes it easier for people to choose their </a:t>
            </a:r>
            <a:r>
              <a:rPr lang="en-US" sz="3000" b="0" i="0" dirty="0" err="1">
                <a:solidFill>
                  <a:srgbClr val="000000"/>
                </a:solidFill>
                <a:effectLst/>
              </a:rPr>
              <a:t>favourite</a:t>
            </a:r>
            <a:r>
              <a:rPr lang="en-US" sz="3000" b="0" i="0" dirty="0">
                <a:solidFill>
                  <a:srgbClr val="000000"/>
                </a:solidFill>
                <a:effectLst/>
              </a:rPr>
              <a:t> </a:t>
            </a:r>
            <a:r>
              <a:rPr lang="en-US" sz="3000" b="0" i="0" dirty="0" err="1">
                <a:solidFill>
                  <a:srgbClr val="000000"/>
                </a:solidFill>
                <a:effectLst/>
              </a:rPr>
              <a:t>programmes</a:t>
            </a:r>
            <a:r>
              <a:rPr lang="en-US" sz="3000" b="0" i="0" dirty="0">
                <a:solidFill>
                  <a:srgbClr val="000000"/>
                </a:solidFill>
                <a:effectLst/>
              </a:rPr>
              <a:t>.</a:t>
            </a:r>
            <a:r>
              <a:rPr lang="en-US" sz="3000" dirty="0"/>
              <a:t> </a:t>
            </a:r>
            <a:endParaRPr lang="en-US" sz="3000" dirty="0">
              <a:cs typeface="Arial" panose="020B0604020202020204" pitchFamily="34" charset="0"/>
            </a:endParaRP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85182"/>
            <a:ext cx="8192539" cy="400110"/>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Read the article again. Choose the correct answer A, B, C, or D.  </a:t>
            </a:r>
          </a:p>
        </p:txBody>
      </p:sp>
      <p:sp>
        <p:nvSpPr>
          <p:cNvPr id="11" name="Oval 10">
            <a:extLst>
              <a:ext uri="{FF2B5EF4-FFF2-40B4-BE49-F238E27FC236}">
                <a16:creationId xmlns:a16="http://schemas.microsoft.com/office/drawing/2014/main" id="{0526AD88-B95F-3FBA-0668-A4CA4030BB70}"/>
              </a:ext>
            </a:extLst>
          </p:cNvPr>
          <p:cNvSpPr/>
          <p:nvPr/>
        </p:nvSpPr>
        <p:spPr>
          <a:xfrm>
            <a:off x="284204" y="3861375"/>
            <a:ext cx="616028" cy="55399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9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WRITING</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706638"/>
            <a:ext cx="8192539" cy="707886"/>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Write an essay about the benefits of using ai in creating content for the mass media and the problems caused by it. </a:t>
            </a:r>
          </a:p>
        </p:txBody>
      </p:sp>
      <p:sp>
        <p:nvSpPr>
          <p:cNvPr id="3" name="Rounded Rectangle 7">
            <a:extLst>
              <a:ext uri="{FF2B5EF4-FFF2-40B4-BE49-F238E27FC236}">
                <a16:creationId xmlns:a16="http://schemas.microsoft.com/office/drawing/2014/main" id="{7FDE72A8-0E9B-E2E4-2E89-882E6319F77A}"/>
              </a:ext>
            </a:extLst>
          </p:cNvPr>
          <p:cNvSpPr/>
          <p:nvPr/>
        </p:nvSpPr>
        <p:spPr>
          <a:xfrm>
            <a:off x="403741" y="7783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a:extLst>
              <a:ext uri="{FF2B5EF4-FFF2-40B4-BE49-F238E27FC236}">
                <a16:creationId xmlns:a16="http://schemas.microsoft.com/office/drawing/2014/main" id="{8AD5C38E-E132-93D2-FF1C-459F44038B2D}"/>
              </a:ext>
            </a:extLst>
          </p:cNvPr>
          <p:cNvSpPr txBox="1"/>
          <p:nvPr/>
        </p:nvSpPr>
        <p:spPr>
          <a:xfrm>
            <a:off x="426371" y="7066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10" name="TextBox 9">
            <a:extLst>
              <a:ext uri="{FF2B5EF4-FFF2-40B4-BE49-F238E27FC236}">
                <a16:creationId xmlns:a16="http://schemas.microsoft.com/office/drawing/2014/main" id="{5641CD92-B894-3BD2-EBE8-97795B957863}"/>
              </a:ext>
            </a:extLst>
          </p:cNvPr>
          <p:cNvSpPr txBox="1"/>
          <p:nvPr/>
        </p:nvSpPr>
        <p:spPr>
          <a:xfrm>
            <a:off x="901700" y="1705392"/>
            <a:ext cx="7531100" cy="3170099"/>
          </a:xfrm>
          <a:prstGeom prst="rect">
            <a:avLst/>
          </a:prstGeom>
          <a:solidFill>
            <a:srgbClr val="D0DEEC"/>
          </a:solidFill>
          <a:ln>
            <a:solidFill>
              <a:srgbClr val="002060"/>
            </a:solidFill>
          </a:ln>
        </p:spPr>
        <p:txBody>
          <a:bodyPr wrap="square">
            <a:spAutoFit/>
          </a:bodyPr>
          <a:lstStyle/>
          <a:p>
            <a:r>
              <a:rPr lang="en-US" sz="2800" b="0" i="0" dirty="0">
                <a:solidFill>
                  <a:srgbClr val="000000"/>
                </a:solidFill>
                <a:effectLst/>
              </a:rPr>
              <a:t>Problems caused by AI in creating content for the mass media</a:t>
            </a:r>
          </a:p>
          <a:p>
            <a:pPr marL="285750" indent="-285750">
              <a:buFont typeface="Arial" panose="020B0604020202020204" pitchFamily="34" charset="0"/>
              <a:buChar char="•"/>
            </a:pPr>
            <a:r>
              <a:rPr lang="en-US" sz="2400" b="0" i="0" dirty="0">
                <a:solidFill>
                  <a:srgbClr val="000000"/>
                </a:solidFill>
                <a:effectLst/>
              </a:rPr>
              <a:t>Increasing costs of the mass media (high costs for developing, installing, and maintaining the software)</a:t>
            </a:r>
          </a:p>
          <a:p>
            <a:pPr marL="285750" indent="-285750">
              <a:buFont typeface="Arial" panose="020B0604020202020204" pitchFamily="34" charset="0"/>
              <a:buChar char="•"/>
            </a:pPr>
            <a:r>
              <a:rPr lang="en-US" sz="2400" b="0" i="0" dirty="0">
                <a:solidFill>
                  <a:srgbClr val="000000"/>
                </a:solidFill>
                <a:effectLst/>
              </a:rPr>
              <a:t>Reducing people’s creativity (automated content creation using AI tools)</a:t>
            </a:r>
          </a:p>
          <a:p>
            <a:pPr marL="285750" indent="-285750">
              <a:buFont typeface="Arial" panose="020B0604020202020204" pitchFamily="34" charset="0"/>
              <a:buChar char="•"/>
            </a:pPr>
            <a:r>
              <a:rPr lang="en-US" sz="2400" b="0" i="0" dirty="0">
                <a:solidFill>
                  <a:srgbClr val="000000"/>
                </a:solidFill>
                <a:effectLst/>
              </a:rPr>
              <a:t>Replacing human’s jobs in the mass media (AI’s capability of reporting and writing)</a:t>
            </a:r>
            <a:r>
              <a:rPr lang="en-US" sz="2400" dirty="0"/>
              <a:t> </a:t>
            </a:r>
          </a:p>
        </p:txBody>
      </p:sp>
    </p:spTree>
    <p:extLst>
      <p:ext uri="{BB962C8B-B14F-4D97-AF65-F5344CB8AC3E}">
        <p14:creationId xmlns:p14="http://schemas.microsoft.com/office/powerpoint/2010/main" val="2268885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491486" y="1523731"/>
            <a:ext cx="8161027" cy="1493358"/>
          </a:xfrm>
          <a:prstGeom prst="rect">
            <a:avLst/>
          </a:prstGeom>
          <a:noFill/>
        </p:spPr>
        <p:txBody>
          <a:bodyPr wrap="square" rtlCol="0">
            <a:spAutoFit/>
          </a:bodyPr>
          <a:lstStyle/>
          <a:p>
            <a:pPr>
              <a:lnSpc>
                <a:spcPct val="150000"/>
              </a:lnSpc>
            </a:pPr>
            <a:r>
              <a:rPr lang="vi-VN" sz="3200" dirty="0">
                <a:latin typeface="Calibri" panose="020F0502020204030204" pitchFamily="34" charset="0"/>
                <a:cs typeface="Calibri" panose="020F0502020204030204" pitchFamily="34" charset="0"/>
              </a:rPr>
              <a:t>What have you learnt today?</a:t>
            </a:r>
            <a:endParaRPr lang="en-US" sz="32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3200" dirty="0">
                <a:latin typeface="Calibri" panose="020F0502020204030204" pitchFamily="34" charset="0"/>
                <a:cs typeface="Calibri" panose="020F0502020204030204" pitchFamily="34" charset="0"/>
              </a:rPr>
              <a:t>Revise skills: Reading and writing</a:t>
            </a: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sz="3200" dirty="0">
                <a:latin typeface="+mn-lt"/>
                <a:cs typeface="Arial" panose="020B0604020202020204" pitchFamily="34" charset="0"/>
              </a:rPr>
              <a:t>Prepare for Unit 9.</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4400" b="1" dirty="0">
                <a:latin typeface="UTMFacebookK&amp;TBold"/>
                <a:cs typeface="Times New Roman" panose="02020603050405020304" pitchFamily="18" charset="0"/>
              </a:endParaRP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6272893" cy="769441"/>
          </a:xfrm>
          <a:prstGeom prst="rect">
            <a:avLst/>
          </a:prstGeom>
          <a:noFill/>
        </p:spPr>
        <p:txBody>
          <a:bodyPr wrap="square" rtlCol="0">
            <a:spAutoFit/>
          </a:bodyPr>
          <a:lstStyle/>
          <a:p>
            <a:r>
              <a:rPr lang="en-US" sz="4400" b="1" dirty="0">
                <a:solidFill>
                  <a:srgbClr val="FFFFFF"/>
                </a:solidFill>
                <a:latin typeface="UTMFacebookK&amp;TBold"/>
              </a:rPr>
              <a:t>REVIEW 3</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SKILLS</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III</a:t>
            </a:r>
          </a:p>
        </p:txBody>
      </p:sp>
    </p:spTree>
    <p:extLst>
      <p:ext uri="{BB962C8B-B14F-4D97-AF65-F5344CB8AC3E}">
        <p14:creationId xmlns:p14="http://schemas.microsoft.com/office/powerpoint/2010/main" val="16714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822375" y="860863"/>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67" y="860863"/>
            <a:ext cx="3659537" cy="424173"/>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Video watching</a:t>
            </a:r>
            <a:endParaRPr lang="en-GB" dirty="0">
              <a:solidFill>
                <a:schemeClr val="tx1"/>
              </a:solidFill>
            </a:endParaRPr>
          </a:p>
        </p:txBody>
      </p:sp>
      <p:cxnSp>
        <p:nvCxnSpPr>
          <p:cNvPr id="28" name="Curved Connector 27"/>
          <p:cNvCxnSpPr>
            <a:cxnSpLocks/>
            <a:stCxn id="22" idx="3"/>
            <a:endCxn id="31" idx="0"/>
          </p:cNvCxnSpPr>
          <p:nvPr/>
        </p:nvCxnSpPr>
        <p:spPr>
          <a:xfrm>
            <a:off x="2235200" y="1106639"/>
            <a:ext cx="936893" cy="7713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353468" y="1878003"/>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READING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6077" y="4071013"/>
            <a:ext cx="3659537"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indent="-126206">
              <a:buFont typeface="Arial" panose="020B0604020202020204" pitchFamily="34" charset="0"/>
              <a:buChar char="•"/>
            </a:pPr>
            <a:r>
              <a:rPr lang="en-US" dirty="0">
                <a:solidFill>
                  <a:schemeClr val="tx1"/>
                </a:solidFill>
              </a:rPr>
              <a:t>Wrap-up</a:t>
            </a:r>
          </a:p>
          <a:p>
            <a:pPr marL="126206" indent="-126206">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cxnSpLocks/>
            <a:stCxn id="31" idx="1"/>
            <a:endCxn id="34" idx="0"/>
          </p:cNvCxnSpPr>
          <p:nvPr/>
        </p:nvCxnSpPr>
        <p:spPr>
          <a:xfrm rot="10800000" flipV="1">
            <a:off x="1365776" y="2127809"/>
            <a:ext cx="987693" cy="913248"/>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547150" y="3041057"/>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WRITING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7" name="Rectangle 36"/>
          <p:cNvSpPr/>
          <p:nvPr/>
        </p:nvSpPr>
        <p:spPr>
          <a:xfrm>
            <a:off x="4505768" y="2984574"/>
            <a:ext cx="3659537" cy="7879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Write an essay about the benefits of using AI.</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latin typeface="UTM Facebook K&amp;T" panose="02040603050506020204" pitchFamily="18" charset="0"/>
              </a:rPr>
              <a:t>SKILLS</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E45983"/>
                </a:solidFill>
                <a:latin typeface="Bookman Old Style" pitchFamily="18" charset="0"/>
              </a:rPr>
              <a:t>LESSON III</a:t>
            </a:r>
          </a:p>
        </p:txBody>
      </p:sp>
      <p:sp>
        <p:nvSpPr>
          <p:cNvPr id="13" name="Rounded Rectangle 33">
            <a:extLst>
              <a:ext uri="{FF2B5EF4-FFF2-40B4-BE49-F238E27FC236}">
                <a16:creationId xmlns:a16="http://schemas.microsoft.com/office/drawing/2014/main" id="{C5338677-6567-8FF5-85CE-8690BC24ADF5}"/>
              </a:ext>
            </a:extLst>
          </p:cNvPr>
          <p:cNvSpPr/>
          <p:nvPr/>
        </p:nvSpPr>
        <p:spPr>
          <a:xfrm>
            <a:off x="2236573" y="4078776"/>
            <a:ext cx="1871040" cy="51372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14" name="Rectangle 13">
            <a:extLst>
              <a:ext uri="{FF2B5EF4-FFF2-40B4-BE49-F238E27FC236}">
                <a16:creationId xmlns:a16="http://schemas.microsoft.com/office/drawing/2014/main" id="{D28EFF4A-DA6E-82B8-6CC1-3D1A4E429453}"/>
              </a:ext>
            </a:extLst>
          </p:cNvPr>
          <p:cNvSpPr/>
          <p:nvPr/>
        </p:nvSpPr>
        <p:spPr>
          <a:xfrm>
            <a:off x="4505768" y="1583563"/>
            <a:ext cx="3659539" cy="1102484"/>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Match each section with the heading.</a:t>
            </a:r>
          </a:p>
          <a:p>
            <a:pPr marL="285750" indent="-285750">
              <a:buFont typeface="Arial" panose="020B0604020202020204" pitchFamily="34" charset="0"/>
              <a:buChar char="•"/>
            </a:pPr>
            <a:r>
              <a:rPr lang="en-US" dirty="0">
                <a:solidFill>
                  <a:schemeClr val="tx1"/>
                </a:solidFill>
              </a:rPr>
              <a:t>Task 2:  Choose the correct answer.</a:t>
            </a:r>
          </a:p>
        </p:txBody>
      </p:sp>
      <p:cxnSp>
        <p:nvCxnSpPr>
          <p:cNvPr id="7" name="Curved Connector 27">
            <a:extLst>
              <a:ext uri="{FF2B5EF4-FFF2-40B4-BE49-F238E27FC236}">
                <a16:creationId xmlns:a16="http://schemas.microsoft.com/office/drawing/2014/main" id="{89CFD70F-C5B8-8D3D-B96A-C624FDE7A556}"/>
              </a:ext>
            </a:extLst>
          </p:cNvPr>
          <p:cNvCxnSpPr>
            <a:cxnSpLocks/>
            <a:stCxn id="34" idx="3"/>
            <a:endCxn id="13" idx="0"/>
          </p:cNvCxnSpPr>
          <p:nvPr/>
        </p:nvCxnSpPr>
        <p:spPr>
          <a:xfrm>
            <a:off x="2184400" y="3290863"/>
            <a:ext cx="987693" cy="787913"/>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2" name="Potential of AI Technology. Benefits and Risks of Artificial Intelligence">
            <a:hlinkClick r:id="" action="ppaction://media"/>
            <a:extLst>
              <a:ext uri="{FF2B5EF4-FFF2-40B4-BE49-F238E27FC236}">
                <a16:creationId xmlns:a16="http://schemas.microsoft.com/office/drawing/2014/main" id="{A633A1C5-C156-852A-EACA-D0BB3FE912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3001" y="847526"/>
            <a:ext cx="7117997" cy="4003873"/>
          </a:xfrm>
          <a:prstGeom prst="rect">
            <a:avLst/>
          </a:prstGeom>
        </p:spPr>
      </p:pic>
    </p:spTree>
    <p:extLst>
      <p:ext uri="{BB962C8B-B14F-4D97-AF65-F5344CB8AC3E}">
        <p14:creationId xmlns:p14="http://schemas.microsoft.com/office/powerpoint/2010/main" val="368098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7783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7066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4" name="Rectangle 3">
            <a:extLst>
              <a:ext uri="{FF2B5EF4-FFF2-40B4-BE49-F238E27FC236}">
                <a16:creationId xmlns:a16="http://schemas.microsoft.com/office/drawing/2014/main" id="{4A7BFE80-4B77-698E-BE4F-34EAF1232090}"/>
              </a:ext>
            </a:extLst>
          </p:cNvPr>
          <p:cNvSpPr/>
          <p:nvPr/>
        </p:nvSpPr>
        <p:spPr>
          <a:xfrm>
            <a:off x="780696" y="768785"/>
            <a:ext cx="8192539" cy="461665"/>
          </a:xfrm>
          <a:prstGeom prst="rect">
            <a:avLst/>
          </a:prstGeom>
        </p:spPr>
        <p:txBody>
          <a:bodyPr wrap="square">
            <a:spAutoFit/>
          </a:bodyPr>
          <a:lstStyle/>
          <a:p>
            <a:pPr algn="just"/>
            <a:r>
              <a:rPr lang="en-US" sz="2400" b="1" dirty="0">
                <a:cs typeface="Times New Roman" panose="02020603050405020304" pitchFamily="18" charset="0"/>
              </a:rPr>
              <a:t>Match each section (A–C) with the heading (1–5). </a:t>
            </a:r>
          </a:p>
        </p:txBody>
      </p:sp>
      <p:sp>
        <p:nvSpPr>
          <p:cNvPr id="8" name="TextBox 7">
            <a:extLst>
              <a:ext uri="{FF2B5EF4-FFF2-40B4-BE49-F238E27FC236}">
                <a16:creationId xmlns:a16="http://schemas.microsoft.com/office/drawing/2014/main" id="{2E97C9CC-2169-57F0-2283-0CC196B93EEE}"/>
              </a:ext>
            </a:extLst>
          </p:cNvPr>
          <p:cNvSpPr txBox="1"/>
          <p:nvPr/>
        </p:nvSpPr>
        <p:spPr>
          <a:xfrm>
            <a:off x="275451" y="1392266"/>
            <a:ext cx="8593097" cy="3831818"/>
          </a:xfrm>
          <a:prstGeom prst="rect">
            <a:avLst/>
          </a:prstGeom>
          <a:noFill/>
        </p:spPr>
        <p:txBody>
          <a:bodyPr wrap="square">
            <a:spAutoFit/>
          </a:bodyPr>
          <a:lstStyle/>
          <a:p>
            <a:pPr algn="just"/>
            <a:r>
              <a:rPr lang="en-US" sz="2700" b="1" i="0" dirty="0">
                <a:solidFill>
                  <a:srgbClr val="E45A83"/>
                </a:solidFill>
                <a:effectLst/>
                <a:cs typeface="Times New Roman" panose="02020603050405020304" pitchFamily="18" charset="0"/>
              </a:rPr>
              <a:t>A. </a:t>
            </a:r>
            <a:r>
              <a:rPr lang="en-US" sz="2700" b="0" i="0" dirty="0">
                <a:solidFill>
                  <a:srgbClr val="939598"/>
                </a:solidFill>
                <a:effectLst/>
                <a:cs typeface="Times New Roman" panose="02020603050405020304" pitchFamily="18" charset="0"/>
              </a:rPr>
              <a:t>_________</a:t>
            </a:r>
          </a:p>
          <a:p>
            <a:pPr algn="just"/>
            <a:r>
              <a:rPr lang="en-US" sz="2700" b="0" i="0" dirty="0">
                <a:solidFill>
                  <a:srgbClr val="000000"/>
                </a:solidFill>
                <a:effectLst/>
                <a:cs typeface="Times New Roman" panose="02020603050405020304" pitchFamily="18" charset="0"/>
              </a:rPr>
              <a:t>Nowadays, people receive so much information from different sources that it is difficult to spot false stories. This is where AI can help. The advanced technology is able to classify types of information and </a:t>
            </a:r>
            <a:r>
              <a:rPr lang="en-US" sz="2700" b="0" i="0" dirty="0" err="1">
                <a:solidFill>
                  <a:srgbClr val="000000"/>
                </a:solidFill>
                <a:effectLst/>
                <a:cs typeface="Times New Roman" panose="02020603050405020304" pitchFamily="18" charset="0"/>
              </a:rPr>
              <a:t>recognise</a:t>
            </a:r>
            <a:r>
              <a:rPr lang="en-US" sz="2700" b="0" i="0" dirty="0">
                <a:solidFill>
                  <a:srgbClr val="000000"/>
                </a:solidFill>
                <a:effectLst/>
                <a:cs typeface="Times New Roman" panose="02020603050405020304" pitchFamily="18" charset="0"/>
              </a:rPr>
              <a:t> news that is not suitable for the public. Furthermore, AI can automatically change data into various forms such as online graphic </a:t>
            </a:r>
            <a:r>
              <a:rPr lang="en-US" sz="2700" b="0" i="0" dirty="0" err="1">
                <a:solidFill>
                  <a:srgbClr val="000000"/>
                </a:solidFill>
                <a:effectLst/>
                <a:cs typeface="Times New Roman" panose="02020603050405020304" pitchFamily="18" charset="0"/>
              </a:rPr>
              <a:t>organisers</a:t>
            </a:r>
            <a:r>
              <a:rPr lang="en-US" sz="2700" b="0" i="0" dirty="0">
                <a:solidFill>
                  <a:srgbClr val="000000"/>
                </a:solidFill>
                <a:effectLst/>
                <a:cs typeface="Times New Roman" panose="02020603050405020304" pitchFamily="18" charset="0"/>
              </a:rPr>
              <a:t>, images, and videos. This innovation is a breakthrough in journalism.</a:t>
            </a:r>
            <a:endParaRPr lang="en-US" sz="2700" dirty="0">
              <a:solidFill>
                <a:srgbClr val="000000"/>
              </a:solidFill>
              <a:cs typeface="Times New Roman" panose="02020603050405020304" pitchFamily="18" charset="0"/>
            </a:endParaRPr>
          </a:p>
        </p:txBody>
      </p:sp>
      <p:sp>
        <p:nvSpPr>
          <p:cNvPr id="10" name="TextBox 9">
            <a:extLst>
              <a:ext uri="{FF2B5EF4-FFF2-40B4-BE49-F238E27FC236}">
                <a16:creationId xmlns:a16="http://schemas.microsoft.com/office/drawing/2014/main" id="{47B3C5C2-5E4D-F63B-790F-02C48A15899B}"/>
              </a:ext>
            </a:extLst>
          </p:cNvPr>
          <p:cNvSpPr txBox="1"/>
          <p:nvPr/>
        </p:nvSpPr>
        <p:spPr>
          <a:xfrm>
            <a:off x="724775" y="1377631"/>
            <a:ext cx="4572000" cy="523220"/>
          </a:xfrm>
          <a:prstGeom prst="rect">
            <a:avLst/>
          </a:prstGeom>
          <a:noFill/>
        </p:spPr>
        <p:txBody>
          <a:bodyPr wrap="square">
            <a:spAutoFit/>
          </a:bodyPr>
          <a:lstStyle/>
          <a:p>
            <a:r>
              <a:rPr lang="en-US" sz="2800" b="1" kern="0" dirty="0">
                <a:solidFill>
                  <a:srgbClr val="00B050"/>
                </a:solidFill>
                <a:effectLst/>
                <a:ea typeface="Times New Roman" panose="02020603050405020304" pitchFamily="18" charset="0"/>
              </a:rPr>
              <a:t>5. AI in journalism </a:t>
            </a:r>
            <a:endParaRPr lang="en-US" sz="2800" b="1" dirty="0">
              <a:solidFill>
                <a:srgbClr val="00B050"/>
              </a:solidFill>
            </a:endParaRPr>
          </a:p>
        </p:txBody>
      </p:sp>
      <p:cxnSp>
        <p:nvCxnSpPr>
          <p:cNvPr id="12" name="Straight Connector 11">
            <a:extLst>
              <a:ext uri="{FF2B5EF4-FFF2-40B4-BE49-F238E27FC236}">
                <a16:creationId xmlns:a16="http://schemas.microsoft.com/office/drawing/2014/main" id="{45F1F4C0-D0D2-58A3-D7C8-8F2FC228D02D}"/>
              </a:ext>
            </a:extLst>
          </p:cNvPr>
          <p:cNvCxnSpPr>
            <a:cxnSpLocks/>
          </p:cNvCxnSpPr>
          <p:nvPr/>
        </p:nvCxnSpPr>
        <p:spPr>
          <a:xfrm flipH="1">
            <a:off x="380138" y="3858986"/>
            <a:ext cx="3252062"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7D06D8-67A2-0D99-8137-B70E50242F6B}"/>
              </a:ext>
            </a:extLst>
          </p:cNvPr>
          <p:cNvCxnSpPr>
            <a:cxnSpLocks/>
          </p:cNvCxnSpPr>
          <p:nvPr/>
        </p:nvCxnSpPr>
        <p:spPr>
          <a:xfrm flipH="1">
            <a:off x="380138" y="3453493"/>
            <a:ext cx="8255862"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6E8A6F-3E0B-F6FB-672E-F51758DD9B40}"/>
              </a:ext>
            </a:extLst>
          </p:cNvPr>
          <p:cNvCxnSpPr>
            <a:cxnSpLocks/>
          </p:cNvCxnSpPr>
          <p:nvPr/>
        </p:nvCxnSpPr>
        <p:spPr>
          <a:xfrm flipH="1">
            <a:off x="2323238" y="5090885"/>
            <a:ext cx="1816962"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3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0F2C04-FA03-28EC-349C-8FADC12330A1}"/>
              </a:ext>
            </a:extLst>
          </p:cNvPr>
          <p:cNvSpPr txBox="1"/>
          <p:nvPr/>
        </p:nvSpPr>
        <p:spPr>
          <a:xfrm>
            <a:off x="153240" y="1482646"/>
            <a:ext cx="8837519" cy="3693319"/>
          </a:xfrm>
          <a:prstGeom prst="rect">
            <a:avLst/>
          </a:prstGeom>
          <a:noFill/>
        </p:spPr>
        <p:txBody>
          <a:bodyPr wrap="square">
            <a:spAutoFit/>
          </a:bodyPr>
          <a:lstStyle/>
          <a:p>
            <a:pPr algn="just"/>
            <a:r>
              <a:rPr lang="en-US" sz="2600" b="1" i="0" dirty="0">
                <a:solidFill>
                  <a:srgbClr val="E45A83"/>
                </a:solidFill>
                <a:effectLst/>
                <a:cs typeface="Times New Roman" panose="02020603050405020304" pitchFamily="18" charset="0"/>
              </a:rPr>
              <a:t>B. </a:t>
            </a:r>
            <a:r>
              <a:rPr lang="en-US" sz="2600" b="0" i="0" dirty="0">
                <a:solidFill>
                  <a:srgbClr val="939598"/>
                </a:solidFill>
                <a:effectLst/>
                <a:cs typeface="Times New Roman" panose="02020603050405020304" pitchFamily="18" charset="0"/>
              </a:rPr>
              <a:t>_________</a:t>
            </a:r>
          </a:p>
          <a:p>
            <a:pPr algn="just"/>
            <a:r>
              <a:rPr lang="en-US" sz="2600" b="0" i="0" dirty="0">
                <a:solidFill>
                  <a:srgbClr val="000000"/>
                </a:solidFill>
                <a:effectLst/>
                <a:cs typeface="Times New Roman" panose="02020603050405020304" pitchFamily="18" charset="0"/>
              </a:rPr>
              <a:t>Social media is popular all over the world, and more and more people are using platforms such as Facebook, Instagram,</a:t>
            </a:r>
            <a:r>
              <a:rPr lang="en-US" sz="2600" dirty="0">
                <a:solidFill>
                  <a:srgbClr val="000000"/>
                </a:solidFill>
                <a:cs typeface="Times New Roman" panose="02020603050405020304" pitchFamily="18" charset="0"/>
              </a:rPr>
              <a:t> etc</a:t>
            </a:r>
            <a:r>
              <a:rPr lang="en-US" sz="2600" b="0" i="0" dirty="0">
                <a:solidFill>
                  <a:srgbClr val="000000"/>
                </a:solidFill>
                <a:effectLst/>
                <a:cs typeface="Times New Roman" panose="02020603050405020304" pitchFamily="18" charset="0"/>
              </a:rPr>
              <a:t>. AI can make these platforms much safer and help the users avoid identity theft. A typical example is </a:t>
            </a:r>
            <a:r>
              <a:rPr lang="en-US" sz="2600" b="1" i="0" dirty="0">
                <a:solidFill>
                  <a:srgbClr val="000000"/>
                </a:solidFill>
                <a:effectLst/>
                <a:cs typeface="Times New Roman" panose="02020603050405020304" pitchFamily="18" charset="0"/>
              </a:rPr>
              <a:t>facial recognition </a:t>
            </a:r>
            <a:r>
              <a:rPr lang="en-US" sz="2600" b="0" i="0" dirty="0">
                <a:solidFill>
                  <a:srgbClr val="000000"/>
                </a:solidFill>
                <a:effectLst/>
                <a:cs typeface="Times New Roman" panose="02020603050405020304" pitchFamily="18" charset="0"/>
              </a:rPr>
              <a:t>software that allows us to increase the safety and security of our accounts. In many cases, social networking sites require personal information, which can be verified via facial recognition.</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7783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7066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4" name="Rectangle 3">
            <a:extLst>
              <a:ext uri="{FF2B5EF4-FFF2-40B4-BE49-F238E27FC236}">
                <a16:creationId xmlns:a16="http://schemas.microsoft.com/office/drawing/2014/main" id="{4A7BFE80-4B77-698E-BE4F-34EAF1232090}"/>
              </a:ext>
            </a:extLst>
          </p:cNvPr>
          <p:cNvSpPr/>
          <p:nvPr/>
        </p:nvSpPr>
        <p:spPr>
          <a:xfrm>
            <a:off x="780696" y="768785"/>
            <a:ext cx="8192539" cy="461665"/>
          </a:xfrm>
          <a:prstGeom prst="rect">
            <a:avLst/>
          </a:prstGeom>
        </p:spPr>
        <p:txBody>
          <a:bodyPr wrap="square">
            <a:spAutoFit/>
          </a:bodyPr>
          <a:lstStyle/>
          <a:p>
            <a:pPr algn="just"/>
            <a:r>
              <a:rPr lang="en-US" sz="2400" b="1" dirty="0">
                <a:cs typeface="Times New Roman" panose="02020603050405020304" pitchFamily="18" charset="0"/>
              </a:rPr>
              <a:t>Match each section (A–C) with the heading (1–5). </a:t>
            </a:r>
          </a:p>
        </p:txBody>
      </p:sp>
      <p:cxnSp>
        <p:nvCxnSpPr>
          <p:cNvPr id="12" name="Straight Connector 11">
            <a:extLst>
              <a:ext uri="{FF2B5EF4-FFF2-40B4-BE49-F238E27FC236}">
                <a16:creationId xmlns:a16="http://schemas.microsoft.com/office/drawing/2014/main" id="{45F1F4C0-D0D2-58A3-D7C8-8F2FC228D02D}"/>
              </a:ext>
            </a:extLst>
          </p:cNvPr>
          <p:cNvCxnSpPr>
            <a:cxnSpLocks/>
          </p:cNvCxnSpPr>
          <p:nvPr/>
        </p:nvCxnSpPr>
        <p:spPr>
          <a:xfrm flipH="1">
            <a:off x="2945969" y="3858986"/>
            <a:ext cx="4889931"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7D06D8-67A2-0D99-8137-B70E50242F6B}"/>
              </a:ext>
            </a:extLst>
          </p:cNvPr>
          <p:cNvCxnSpPr>
            <a:cxnSpLocks/>
          </p:cNvCxnSpPr>
          <p:nvPr/>
        </p:nvCxnSpPr>
        <p:spPr>
          <a:xfrm flipH="1">
            <a:off x="717373" y="3085193"/>
            <a:ext cx="8255862"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291FFD-76B3-9FE1-CF4D-62CA3A73F2FE}"/>
              </a:ext>
            </a:extLst>
          </p:cNvPr>
          <p:cNvSpPr txBox="1"/>
          <p:nvPr/>
        </p:nvSpPr>
        <p:spPr>
          <a:xfrm>
            <a:off x="592218" y="1436506"/>
            <a:ext cx="7070753" cy="523220"/>
          </a:xfrm>
          <a:prstGeom prst="rect">
            <a:avLst/>
          </a:prstGeom>
          <a:noFill/>
        </p:spPr>
        <p:txBody>
          <a:bodyPr wrap="square">
            <a:spAutoFit/>
          </a:bodyPr>
          <a:lstStyle/>
          <a:p>
            <a:r>
              <a:rPr lang="en-US" sz="2800" b="1" kern="0" dirty="0">
                <a:solidFill>
                  <a:srgbClr val="00B050"/>
                </a:solidFill>
                <a:effectLst/>
                <a:ea typeface="Times New Roman" panose="02020603050405020304" pitchFamily="18" charset="0"/>
              </a:rPr>
              <a:t>2. Adding extra security to social media login </a:t>
            </a:r>
            <a:endParaRPr lang="en-US" sz="2800" b="1" dirty="0">
              <a:solidFill>
                <a:srgbClr val="00B050"/>
              </a:solidFill>
            </a:endParaRPr>
          </a:p>
        </p:txBody>
      </p:sp>
    </p:spTree>
    <p:extLst>
      <p:ext uri="{BB962C8B-B14F-4D97-AF65-F5344CB8AC3E}">
        <p14:creationId xmlns:p14="http://schemas.microsoft.com/office/powerpoint/2010/main" val="2961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0F2C04-FA03-28EC-349C-8FADC12330A1}"/>
              </a:ext>
            </a:extLst>
          </p:cNvPr>
          <p:cNvSpPr txBox="1"/>
          <p:nvPr/>
        </p:nvSpPr>
        <p:spPr>
          <a:xfrm>
            <a:off x="153240" y="1482646"/>
            <a:ext cx="8837519" cy="3293209"/>
          </a:xfrm>
          <a:prstGeom prst="rect">
            <a:avLst/>
          </a:prstGeom>
          <a:noFill/>
        </p:spPr>
        <p:txBody>
          <a:bodyPr wrap="square">
            <a:spAutoFit/>
          </a:bodyPr>
          <a:lstStyle/>
          <a:p>
            <a:pPr algn="just"/>
            <a:r>
              <a:rPr lang="en-US" sz="2600" b="1" i="0" dirty="0">
                <a:solidFill>
                  <a:srgbClr val="E45A83"/>
                </a:solidFill>
                <a:effectLst/>
                <a:cs typeface="Times New Roman" panose="02020603050405020304" pitchFamily="18" charset="0"/>
              </a:rPr>
              <a:t>C. </a:t>
            </a:r>
            <a:r>
              <a:rPr lang="en-US" sz="2600" b="0" i="0" dirty="0">
                <a:solidFill>
                  <a:srgbClr val="939598"/>
                </a:solidFill>
                <a:effectLst/>
                <a:cs typeface="Times New Roman" panose="02020603050405020304" pitchFamily="18" charset="0"/>
              </a:rPr>
              <a:t>_________</a:t>
            </a:r>
          </a:p>
          <a:p>
            <a:pPr algn="just"/>
            <a:r>
              <a:rPr lang="en-US" sz="2600" b="0" i="0" dirty="0">
                <a:solidFill>
                  <a:srgbClr val="000000"/>
                </a:solidFill>
                <a:effectLst/>
                <a:cs typeface="Times New Roman" panose="02020603050405020304" pitchFamily="18" charset="0"/>
              </a:rPr>
              <a:t>Although television has been popular for a long time, it is now attracting larger audiences because of new features made possible by AI. TV viewers can watch </a:t>
            </a:r>
            <a:r>
              <a:rPr lang="en-US" sz="2600" b="0" i="0" dirty="0" err="1">
                <a:solidFill>
                  <a:srgbClr val="000000"/>
                </a:solidFill>
                <a:effectLst/>
                <a:cs typeface="Times New Roman" panose="02020603050405020304" pitchFamily="18" charset="0"/>
              </a:rPr>
              <a:t>programmes</a:t>
            </a:r>
            <a:r>
              <a:rPr lang="en-US" sz="2600" b="0" i="0" dirty="0">
                <a:solidFill>
                  <a:srgbClr val="000000"/>
                </a:solidFill>
                <a:effectLst/>
                <a:cs typeface="Times New Roman" panose="02020603050405020304" pitchFamily="18" charset="0"/>
              </a:rPr>
              <a:t> with higher picture quality and a lot of special effects. AI can also provide </a:t>
            </a:r>
            <a:r>
              <a:rPr lang="en-US" sz="2600" b="0" i="0" dirty="0" err="1">
                <a:solidFill>
                  <a:srgbClr val="000000"/>
                </a:solidFill>
                <a:effectLst/>
                <a:cs typeface="Times New Roman" panose="02020603050405020304" pitchFamily="18" charset="0"/>
              </a:rPr>
              <a:t>personalised</a:t>
            </a:r>
            <a:r>
              <a:rPr lang="en-US" sz="2600" b="0" i="0" dirty="0">
                <a:solidFill>
                  <a:srgbClr val="000000"/>
                </a:solidFill>
                <a:effectLst/>
                <a:cs typeface="Times New Roman" panose="02020603050405020304" pitchFamily="18" charset="0"/>
              </a:rPr>
              <a:t> recommendations to different users. The software can help TV viewers find channels or </a:t>
            </a:r>
            <a:r>
              <a:rPr lang="en-US" sz="2600" b="0" i="0" dirty="0" err="1">
                <a:solidFill>
                  <a:srgbClr val="000000"/>
                </a:solidFill>
                <a:effectLst/>
                <a:cs typeface="Times New Roman" panose="02020603050405020304" pitchFamily="18" charset="0"/>
              </a:rPr>
              <a:t>programmes</a:t>
            </a:r>
            <a:r>
              <a:rPr lang="en-US" sz="2600" b="0" i="0" dirty="0">
                <a:solidFill>
                  <a:srgbClr val="000000"/>
                </a:solidFill>
                <a:effectLst/>
                <a:cs typeface="Times New Roman" panose="02020603050405020304" pitchFamily="18" charset="0"/>
              </a:rPr>
              <a:t> based on their preferences, </a:t>
            </a:r>
            <a:r>
              <a:rPr lang="en-US" sz="2600" b="0" i="0" dirty="0" err="1">
                <a:solidFill>
                  <a:srgbClr val="000000"/>
                </a:solidFill>
                <a:effectLst/>
                <a:cs typeface="Times New Roman" panose="02020603050405020304" pitchFamily="18" charset="0"/>
              </a:rPr>
              <a:t>behaviour</a:t>
            </a:r>
            <a:r>
              <a:rPr lang="en-US" sz="2600" b="0" i="0" dirty="0">
                <a:solidFill>
                  <a:srgbClr val="000000"/>
                </a:solidFill>
                <a:effectLst/>
                <a:cs typeface="Times New Roman" panose="02020603050405020304" pitchFamily="18" charset="0"/>
              </a:rPr>
              <a:t>, and history.</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7783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7066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1</a:t>
            </a:r>
          </a:p>
        </p:txBody>
      </p:sp>
      <p:sp>
        <p:nvSpPr>
          <p:cNvPr id="4" name="Rectangle 3">
            <a:extLst>
              <a:ext uri="{FF2B5EF4-FFF2-40B4-BE49-F238E27FC236}">
                <a16:creationId xmlns:a16="http://schemas.microsoft.com/office/drawing/2014/main" id="{4A7BFE80-4B77-698E-BE4F-34EAF1232090}"/>
              </a:ext>
            </a:extLst>
          </p:cNvPr>
          <p:cNvSpPr/>
          <p:nvPr/>
        </p:nvSpPr>
        <p:spPr>
          <a:xfrm>
            <a:off x="780696" y="768785"/>
            <a:ext cx="8192539" cy="461665"/>
          </a:xfrm>
          <a:prstGeom prst="rect">
            <a:avLst/>
          </a:prstGeom>
        </p:spPr>
        <p:txBody>
          <a:bodyPr wrap="square">
            <a:spAutoFit/>
          </a:bodyPr>
          <a:lstStyle/>
          <a:p>
            <a:pPr algn="just"/>
            <a:r>
              <a:rPr lang="en-US" sz="2400" b="1" dirty="0">
                <a:cs typeface="Times New Roman" panose="02020603050405020304" pitchFamily="18" charset="0"/>
              </a:rPr>
              <a:t>Match each section (A–C) with the heading (1–5). </a:t>
            </a:r>
          </a:p>
        </p:txBody>
      </p:sp>
      <p:cxnSp>
        <p:nvCxnSpPr>
          <p:cNvPr id="12" name="Straight Connector 11">
            <a:extLst>
              <a:ext uri="{FF2B5EF4-FFF2-40B4-BE49-F238E27FC236}">
                <a16:creationId xmlns:a16="http://schemas.microsoft.com/office/drawing/2014/main" id="{45F1F4C0-D0D2-58A3-D7C8-8F2FC228D02D}"/>
              </a:ext>
            </a:extLst>
          </p:cNvPr>
          <p:cNvCxnSpPr>
            <a:cxnSpLocks/>
          </p:cNvCxnSpPr>
          <p:nvPr/>
        </p:nvCxnSpPr>
        <p:spPr>
          <a:xfrm flipH="1">
            <a:off x="258440" y="4684486"/>
            <a:ext cx="5367660"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7D06D8-67A2-0D99-8137-B70E50242F6B}"/>
              </a:ext>
            </a:extLst>
          </p:cNvPr>
          <p:cNvCxnSpPr>
            <a:cxnSpLocks/>
          </p:cNvCxnSpPr>
          <p:nvPr/>
        </p:nvCxnSpPr>
        <p:spPr>
          <a:xfrm flipH="1">
            <a:off x="717373" y="4253593"/>
            <a:ext cx="8255862" cy="0"/>
          </a:xfrm>
          <a:prstGeom prst="line">
            <a:avLst/>
          </a:prstGeom>
          <a:ln w="28575">
            <a:solidFill>
              <a:srgbClr val="048DA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291FFD-76B3-9FE1-CF4D-62CA3A73F2FE}"/>
              </a:ext>
            </a:extLst>
          </p:cNvPr>
          <p:cNvSpPr txBox="1"/>
          <p:nvPr/>
        </p:nvSpPr>
        <p:spPr>
          <a:xfrm>
            <a:off x="592218" y="1436506"/>
            <a:ext cx="7070753" cy="523220"/>
          </a:xfrm>
          <a:prstGeom prst="rect">
            <a:avLst/>
          </a:prstGeom>
          <a:noFill/>
        </p:spPr>
        <p:txBody>
          <a:bodyPr wrap="square">
            <a:spAutoFit/>
          </a:bodyPr>
          <a:lstStyle/>
          <a:p>
            <a:r>
              <a:rPr lang="en-US" sz="2800" b="1" kern="0" dirty="0">
                <a:solidFill>
                  <a:srgbClr val="00B050"/>
                </a:solidFill>
                <a:ea typeface="Times New Roman" panose="02020603050405020304" pitchFamily="18" charset="0"/>
              </a:rPr>
              <a:t>4. Suggesting more suitable </a:t>
            </a:r>
            <a:r>
              <a:rPr lang="en-US" sz="2800" b="1" kern="0" dirty="0" err="1">
                <a:solidFill>
                  <a:srgbClr val="00B050"/>
                </a:solidFill>
                <a:ea typeface="Times New Roman" panose="02020603050405020304" pitchFamily="18" charset="0"/>
              </a:rPr>
              <a:t>programmes</a:t>
            </a:r>
            <a:endParaRPr lang="en-US" sz="2800" b="1" dirty="0">
              <a:solidFill>
                <a:srgbClr val="00B050"/>
              </a:solidFill>
            </a:endParaRPr>
          </a:p>
        </p:txBody>
      </p:sp>
    </p:spTree>
    <p:extLst>
      <p:ext uri="{BB962C8B-B14F-4D97-AF65-F5344CB8AC3E}">
        <p14:creationId xmlns:p14="http://schemas.microsoft.com/office/powerpoint/2010/main" val="165258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735291-6148-91F4-B8B7-C6CF854BD74A}"/>
              </a:ext>
            </a:extLst>
          </p:cNvPr>
          <p:cNvSpPr txBox="1"/>
          <p:nvPr/>
        </p:nvSpPr>
        <p:spPr>
          <a:xfrm>
            <a:off x="592218" y="1595466"/>
            <a:ext cx="8382862" cy="3046988"/>
          </a:xfrm>
          <a:prstGeom prst="rect">
            <a:avLst/>
          </a:prstGeom>
          <a:noFill/>
        </p:spPr>
        <p:txBody>
          <a:bodyPr wrap="square">
            <a:spAutoFit/>
          </a:bodyPr>
          <a:lstStyle/>
          <a:p>
            <a:r>
              <a:rPr lang="en-US" sz="3200" b="1" i="0" dirty="0">
                <a:solidFill>
                  <a:srgbClr val="E45A83"/>
                </a:solidFill>
                <a:effectLst/>
              </a:rPr>
              <a:t>1. </a:t>
            </a:r>
            <a:r>
              <a:rPr lang="en-US" sz="3200" b="0" i="0" dirty="0">
                <a:solidFill>
                  <a:srgbClr val="000000"/>
                </a:solidFill>
                <a:effectLst/>
              </a:rPr>
              <a:t>The purpose of writing the article is </a:t>
            </a:r>
            <a:r>
              <a:rPr lang="en-US" sz="3200" b="0" i="0" dirty="0">
                <a:solidFill>
                  <a:srgbClr val="939598"/>
                </a:solidFill>
                <a:effectLst/>
              </a:rPr>
              <a:t>______ </a:t>
            </a:r>
            <a:r>
              <a:rPr lang="en-US" sz="3200" b="0" i="0" dirty="0">
                <a:solidFill>
                  <a:srgbClr val="000000"/>
                </a:solidFill>
                <a:effectLst/>
              </a:rPr>
              <a:t>in the mass media.</a:t>
            </a:r>
          </a:p>
          <a:p>
            <a:r>
              <a:rPr lang="en-US" sz="3200" b="1" i="0" dirty="0">
                <a:solidFill>
                  <a:srgbClr val="E45A83"/>
                </a:solidFill>
                <a:effectLst/>
              </a:rPr>
              <a:t>A. </a:t>
            </a:r>
            <a:r>
              <a:rPr lang="en-US" sz="3200" b="0" i="0" dirty="0">
                <a:solidFill>
                  <a:srgbClr val="000000"/>
                </a:solidFill>
                <a:effectLst/>
              </a:rPr>
              <a:t>to advertise AI		</a:t>
            </a:r>
          </a:p>
          <a:p>
            <a:r>
              <a:rPr lang="en-US" sz="3200" b="1" i="0" dirty="0">
                <a:solidFill>
                  <a:srgbClr val="E45A83"/>
                </a:solidFill>
                <a:effectLst/>
              </a:rPr>
              <a:t>B. </a:t>
            </a:r>
            <a:r>
              <a:rPr lang="en-US" sz="3200" b="0" i="0" dirty="0">
                <a:solidFill>
                  <a:srgbClr val="000000"/>
                </a:solidFill>
                <a:effectLst/>
              </a:rPr>
              <a:t>to introduce the benefits of AI</a:t>
            </a:r>
          </a:p>
          <a:p>
            <a:r>
              <a:rPr lang="en-US" sz="3200" b="1" i="0" dirty="0">
                <a:solidFill>
                  <a:srgbClr val="E45A83"/>
                </a:solidFill>
                <a:effectLst/>
              </a:rPr>
              <a:t>C. </a:t>
            </a:r>
            <a:r>
              <a:rPr lang="en-US" sz="3200" b="0" i="0" dirty="0">
                <a:solidFill>
                  <a:srgbClr val="000000"/>
                </a:solidFill>
                <a:effectLst/>
              </a:rPr>
              <a:t>to help readers avoid using AI</a:t>
            </a:r>
          </a:p>
          <a:p>
            <a:r>
              <a:rPr lang="en-US" sz="3200" b="1" dirty="0">
                <a:solidFill>
                  <a:srgbClr val="E45A83"/>
                </a:solidFill>
              </a:rPr>
              <a:t>D</a:t>
            </a:r>
            <a:r>
              <a:rPr lang="en-US" sz="3200" b="1" i="0" dirty="0">
                <a:solidFill>
                  <a:srgbClr val="E45A83"/>
                </a:solidFill>
                <a:effectLst/>
              </a:rPr>
              <a:t>. </a:t>
            </a:r>
            <a:r>
              <a:rPr lang="en-US" sz="3200" b="0" i="0" dirty="0">
                <a:solidFill>
                  <a:srgbClr val="000000"/>
                </a:solidFill>
                <a:effectLst/>
              </a:rPr>
              <a:t>to describe an AI robot</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85182"/>
            <a:ext cx="8192539" cy="400110"/>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Read the article again. Choose the correct answer A, B, C, or D.  </a:t>
            </a:r>
          </a:p>
        </p:txBody>
      </p:sp>
      <p:sp>
        <p:nvSpPr>
          <p:cNvPr id="11" name="Oval 10">
            <a:extLst>
              <a:ext uri="{FF2B5EF4-FFF2-40B4-BE49-F238E27FC236}">
                <a16:creationId xmlns:a16="http://schemas.microsoft.com/office/drawing/2014/main" id="{0526AD88-B95F-3FBA-0668-A4CA4030BB70}"/>
              </a:ext>
            </a:extLst>
          </p:cNvPr>
          <p:cNvSpPr/>
          <p:nvPr/>
        </p:nvSpPr>
        <p:spPr>
          <a:xfrm>
            <a:off x="512045" y="3088740"/>
            <a:ext cx="616028" cy="55399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85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735291-6148-91F4-B8B7-C6CF854BD74A}"/>
              </a:ext>
            </a:extLst>
          </p:cNvPr>
          <p:cNvSpPr txBox="1"/>
          <p:nvPr/>
        </p:nvSpPr>
        <p:spPr>
          <a:xfrm>
            <a:off x="661990" y="1699112"/>
            <a:ext cx="7821609" cy="3108543"/>
          </a:xfrm>
          <a:prstGeom prst="rect">
            <a:avLst/>
          </a:prstGeom>
          <a:noFill/>
        </p:spPr>
        <p:txBody>
          <a:bodyPr wrap="square">
            <a:spAutoFit/>
          </a:bodyPr>
          <a:lstStyle/>
          <a:p>
            <a:r>
              <a:rPr lang="en-US" sz="2800" b="1" i="0" dirty="0">
                <a:solidFill>
                  <a:srgbClr val="E45A83"/>
                </a:solidFill>
                <a:effectLst/>
              </a:rPr>
              <a:t>2. </a:t>
            </a:r>
            <a:r>
              <a:rPr lang="en-US" sz="2800" b="0" i="0" dirty="0">
                <a:solidFill>
                  <a:srgbClr val="000000"/>
                </a:solidFill>
                <a:effectLst/>
              </a:rPr>
              <a:t>Which of the following benefits of AI in journalism is NOT mentioned?</a:t>
            </a:r>
          </a:p>
          <a:p>
            <a:r>
              <a:rPr lang="en-US" sz="2800" b="1" dirty="0">
                <a:solidFill>
                  <a:srgbClr val="E45A83"/>
                </a:solidFill>
              </a:rPr>
              <a:t>A</a:t>
            </a:r>
            <a:r>
              <a:rPr lang="en-US" sz="2800" b="1" i="0" dirty="0">
                <a:solidFill>
                  <a:srgbClr val="E45A83"/>
                </a:solidFill>
                <a:effectLst/>
              </a:rPr>
              <a:t>. </a:t>
            </a:r>
            <a:r>
              <a:rPr lang="en-US" sz="2800" b="0" i="0" dirty="0">
                <a:solidFill>
                  <a:srgbClr val="000000"/>
                </a:solidFill>
                <a:effectLst/>
              </a:rPr>
              <a:t>AI can change data into various forms.</a:t>
            </a:r>
          </a:p>
          <a:p>
            <a:r>
              <a:rPr lang="en-US" sz="2800" b="1" i="0" dirty="0">
                <a:solidFill>
                  <a:srgbClr val="E45A83"/>
                </a:solidFill>
                <a:effectLst/>
              </a:rPr>
              <a:t>B. </a:t>
            </a:r>
            <a:r>
              <a:rPr lang="en-US" sz="2800" b="0" i="0" dirty="0">
                <a:solidFill>
                  <a:srgbClr val="000000"/>
                </a:solidFill>
                <a:effectLst/>
              </a:rPr>
              <a:t>AI can help people avoid unsuitable information.</a:t>
            </a:r>
          </a:p>
          <a:p>
            <a:r>
              <a:rPr lang="en-US" sz="2800" b="1" i="0" dirty="0">
                <a:solidFill>
                  <a:srgbClr val="E45A83"/>
                </a:solidFill>
                <a:effectLst/>
              </a:rPr>
              <a:t>C. </a:t>
            </a:r>
            <a:r>
              <a:rPr lang="en-US" sz="2800" b="0" i="0" dirty="0">
                <a:solidFill>
                  <a:srgbClr val="000000"/>
                </a:solidFill>
                <a:effectLst/>
              </a:rPr>
              <a:t>AI can help journalists express their opinions.</a:t>
            </a:r>
          </a:p>
          <a:p>
            <a:r>
              <a:rPr lang="en-US" sz="2800" b="1" dirty="0">
                <a:solidFill>
                  <a:srgbClr val="E45A83"/>
                </a:solidFill>
              </a:rPr>
              <a:t>D</a:t>
            </a:r>
            <a:r>
              <a:rPr lang="en-US" sz="2800" b="1" i="0" dirty="0">
                <a:solidFill>
                  <a:srgbClr val="E45A83"/>
                </a:solidFill>
                <a:effectLst/>
              </a:rPr>
              <a:t>. </a:t>
            </a:r>
            <a:r>
              <a:rPr lang="en-US" sz="2800" b="0" i="0" dirty="0">
                <a:solidFill>
                  <a:srgbClr val="000000"/>
                </a:solidFill>
                <a:effectLst/>
              </a:rPr>
              <a:t>AI can identify whether the information is true or not.</a:t>
            </a:r>
            <a:r>
              <a:rPr lang="en-US" sz="2800" dirty="0"/>
              <a:t> </a:t>
            </a:r>
            <a:endParaRPr lang="en-US" sz="2800" dirty="0">
              <a:cs typeface="Times New Roman" panose="02020603050405020304" pitchFamily="18" charset="0"/>
            </a:endParaRP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85182"/>
            <a:ext cx="8192539" cy="400110"/>
          </a:xfrm>
          <a:prstGeom prst="rect">
            <a:avLst/>
          </a:prstGeom>
        </p:spPr>
        <p:txBody>
          <a:bodyPr wrap="square">
            <a:spAutoFit/>
          </a:bodyPr>
          <a:lstStyle/>
          <a:p>
            <a:pPr algn="just"/>
            <a:r>
              <a:rPr lang="en-US" sz="2000" b="1" dirty="0">
                <a:latin typeface="Arial" panose="020B0604020202020204" pitchFamily="34" charset="0"/>
                <a:cs typeface="Arial" panose="020B0604020202020204" pitchFamily="34" charset="0"/>
              </a:rPr>
              <a:t>Read the article again. Choose the correct answer A, B, C, or D.  </a:t>
            </a:r>
          </a:p>
        </p:txBody>
      </p:sp>
      <p:sp>
        <p:nvSpPr>
          <p:cNvPr id="11" name="Oval 10">
            <a:extLst>
              <a:ext uri="{FF2B5EF4-FFF2-40B4-BE49-F238E27FC236}">
                <a16:creationId xmlns:a16="http://schemas.microsoft.com/office/drawing/2014/main" id="{0526AD88-B95F-3FBA-0668-A4CA4030BB70}"/>
              </a:ext>
            </a:extLst>
          </p:cNvPr>
          <p:cNvSpPr/>
          <p:nvPr/>
        </p:nvSpPr>
        <p:spPr>
          <a:xfrm>
            <a:off x="575546" y="3368140"/>
            <a:ext cx="616028" cy="553998"/>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5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2428</TotalTime>
  <Words>772</Words>
  <PresentationFormat>On-screen Show (16:9)</PresentationFormat>
  <Paragraphs>87</Paragraphs>
  <Slides>15</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Adobe Gothic Std B</vt:lpstr>
      <vt:lpstr>Arial</vt:lpstr>
      <vt:lpstr>Bookman Old Style</vt:lpstr>
      <vt:lpstr>Calibri</vt:lpstr>
      <vt:lpstr>Calibri Light</vt:lpstr>
      <vt:lpstr>Montserrat Medium</vt:lpstr>
      <vt:lpstr>Myriad Pro</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2024-06-18T07:42:03Z</dcterms:modified>
</cp:coreProperties>
</file>