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0" r:id="rId2"/>
    <p:sldId id="385" r:id="rId3"/>
    <p:sldId id="302" r:id="rId4"/>
    <p:sldId id="292" r:id="rId5"/>
    <p:sldId id="397" r:id="rId6"/>
    <p:sldId id="396" r:id="rId7"/>
    <p:sldId id="334" r:id="rId8"/>
    <p:sldId id="434" r:id="rId9"/>
    <p:sldId id="435" r:id="rId10"/>
    <p:sldId id="438" r:id="rId11"/>
    <p:sldId id="436" r:id="rId12"/>
    <p:sldId id="344" r:id="rId13"/>
    <p:sldId id="462" r:id="rId14"/>
    <p:sldId id="391" r:id="rId15"/>
    <p:sldId id="395" r:id="rId16"/>
    <p:sldId id="463" r:id="rId17"/>
    <p:sldId id="464" r:id="rId18"/>
    <p:sldId id="465" r:id="rId19"/>
    <p:sldId id="466" r:id="rId20"/>
    <p:sldId id="468" r:id="rId21"/>
    <p:sldId id="461" r:id="rId22"/>
    <p:sldId id="369" r:id="rId23"/>
    <p:sldId id="331" r:id="rId24"/>
    <p:sldId id="295" r:id="rId25"/>
    <p:sldId id="329" r:id="rId26"/>
    <p:sldId id="343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57"/>
  </p:normalViewPr>
  <p:slideViewPr>
    <p:cSldViewPr snapToGrid="0">
      <p:cViewPr varScale="1">
        <p:scale>
          <a:sx n="60" d="100"/>
          <a:sy n="60" d="100"/>
        </p:scale>
        <p:origin x="116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Celebration</a:t>
            </a:r>
          </a:p>
          <a:p>
            <a:r>
              <a:rPr lang="en-US" dirty="0"/>
              <a:t>gates bank </a:t>
            </a:r>
          </a:p>
          <a:p>
            <a:r>
              <a:rPr lang="en-US" dirty="0"/>
              <a:t>floor soon </a:t>
            </a:r>
          </a:p>
          <a:p>
            <a:r>
              <a:rPr lang="en-US" dirty="0"/>
              <a:t>great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5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886936" y="44450"/>
            <a:ext cx="130260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Progress Check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246250" y="1989686"/>
            <a:ext cx="63436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Travel &amp; Transportation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Progress Check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92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9C2D3-2F43-C43A-6F8F-091DD4C3F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170" y="377128"/>
            <a:ext cx="6618515" cy="555550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46C82B-DF6C-BCC0-645E-CBE00703EACB}"/>
              </a:ext>
            </a:extLst>
          </p:cNvPr>
          <p:cNvCxnSpPr/>
          <p:nvPr/>
        </p:nvCxnSpPr>
        <p:spPr>
          <a:xfrm>
            <a:off x="6912428" y="1632857"/>
            <a:ext cx="664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DC9E14-447B-76A8-A38E-319AB056DA65}"/>
              </a:ext>
            </a:extLst>
          </p:cNvPr>
          <p:cNvCxnSpPr>
            <a:cxnSpLocks/>
          </p:cNvCxnSpPr>
          <p:nvPr/>
        </p:nvCxnSpPr>
        <p:spPr>
          <a:xfrm>
            <a:off x="6395357" y="2513693"/>
            <a:ext cx="9706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80D07F-0B3C-CEFD-7DF2-E4E34F7CBCA5}"/>
              </a:ext>
            </a:extLst>
          </p:cNvPr>
          <p:cNvCxnSpPr/>
          <p:nvPr/>
        </p:nvCxnSpPr>
        <p:spPr>
          <a:xfrm>
            <a:off x="4789713" y="3385458"/>
            <a:ext cx="6640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7E5E4C-E1F6-A59D-F6B4-8085DB73BC8B}"/>
              </a:ext>
            </a:extLst>
          </p:cNvPr>
          <p:cNvCxnSpPr>
            <a:cxnSpLocks/>
          </p:cNvCxnSpPr>
          <p:nvPr/>
        </p:nvCxnSpPr>
        <p:spPr>
          <a:xfrm>
            <a:off x="6281055" y="4234543"/>
            <a:ext cx="4463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977571-F501-53D9-710A-CFC7B3F2DE54}"/>
              </a:ext>
            </a:extLst>
          </p:cNvPr>
          <p:cNvCxnSpPr>
            <a:cxnSpLocks/>
          </p:cNvCxnSpPr>
          <p:nvPr/>
        </p:nvCxnSpPr>
        <p:spPr>
          <a:xfrm>
            <a:off x="6743698" y="5106609"/>
            <a:ext cx="2129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276374-74BF-9694-94D7-CEC8DE4E0D90}"/>
              </a:ext>
            </a:extLst>
          </p:cNvPr>
          <p:cNvSpPr txBox="1"/>
          <p:nvPr/>
        </p:nvSpPr>
        <p:spPr>
          <a:xfrm>
            <a:off x="309040" y="590642"/>
            <a:ext cx="1176745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70C0"/>
                </a:solidFill>
                <a:effectLst/>
                <a:latin typeface="+mj-lt"/>
                <a:cs typeface="Arial" panose="020B0604020202020204" pitchFamily="34" charset="0"/>
              </a:rPr>
              <a:t>4 Complete the gaps with the correct comparative or superlative forms of the adjectives in brackets.</a:t>
            </a:r>
            <a:b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1.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Spain is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(sunny)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country in Europe.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2.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This year, 21st December will be 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(short)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day of the year.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3.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Their new house is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(large)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than their old house.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4.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Ho Chi Minh City is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(crowded)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than </a:t>
            </a:r>
            <a:r>
              <a:rPr lang="en-US" sz="2600" b="0" i="0" dirty="0" err="1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Đà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2600" b="0" i="0" dirty="0" err="1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Nẵng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5.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I thought Barcelona was as __________________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(beautiful)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as Rome.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6.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I think summer is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(good)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time of year to visit Croatia.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7.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A holiday in the countryside is_________________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(relaxing)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than one in the city.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8.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It’s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(easy)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to book ﬂights online than going to a travel agent.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9.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Which is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(popular)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restaurant in the town?</a:t>
            </a:r>
            <a:b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10.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Dubai is much _________________ </a:t>
            </a:r>
            <a:r>
              <a:rPr lang="en-US" sz="2600" b="1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(hot) </a:t>
            </a:r>
            <a:r>
              <a:rPr lang="en-US" sz="2600" b="0" i="0" dirty="0">
                <a:solidFill>
                  <a:srgbClr val="231F20"/>
                </a:solidFill>
                <a:effectLst/>
                <a:latin typeface="+mj-lt"/>
                <a:cs typeface="Arial" panose="020B0604020202020204" pitchFamily="34" charset="0"/>
              </a:rPr>
              <a:t>than Hanoi.</a:t>
            </a:r>
            <a:r>
              <a:rPr lang="en-US" sz="2600" dirty="0">
                <a:latin typeface="+mj-lt"/>
                <a:cs typeface="Arial" panose="020B0604020202020204" pitchFamily="34" charset="0"/>
              </a:rPr>
              <a:t>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8A6788-50FC-9DED-984A-248D4EACD4AA}"/>
              </a:ext>
            </a:extLst>
          </p:cNvPr>
          <p:cNvSpPr txBox="1"/>
          <p:nvPr/>
        </p:nvSpPr>
        <p:spPr>
          <a:xfrm>
            <a:off x="2152650" y="1435698"/>
            <a:ext cx="248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the sunniest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37F372-8601-B6AE-DA10-5DB43F5BAF78}"/>
              </a:ext>
            </a:extLst>
          </p:cNvPr>
          <p:cNvSpPr txBox="1"/>
          <p:nvPr/>
        </p:nvSpPr>
        <p:spPr>
          <a:xfrm>
            <a:off x="5627913" y="1815920"/>
            <a:ext cx="248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 shortest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BE6EB-83FD-58EC-665E-B800DA2843C3}"/>
              </a:ext>
            </a:extLst>
          </p:cNvPr>
          <p:cNvSpPr txBox="1"/>
          <p:nvPr/>
        </p:nvSpPr>
        <p:spPr>
          <a:xfrm>
            <a:off x="3903116" y="2229712"/>
            <a:ext cx="1477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larger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A1866-4F76-28F4-8B05-2B19EB45B384}"/>
              </a:ext>
            </a:extLst>
          </p:cNvPr>
          <p:cNvSpPr txBox="1"/>
          <p:nvPr/>
        </p:nvSpPr>
        <p:spPr>
          <a:xfrm>
            <a:off x="3559885" y="2617978"/>
            <a:ext cx="248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more crowded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39C91C-8ABB-A9E5-F964-16C49A646D83}"/>
              </a:ext>
            </a:extLst>
          </p:cNvPr>
          <p:cNvSpPr txBox="1"/>
          <p:nvPr/>
        </p:nvSpPr>
        <p:spPr>
          <a:xfrm>
            <a:off x="5058876" y="3001519"/>
            <a:ext cx="248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beautiful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50DF44-244E-A659-F15A-60A05F2BABEB}"/>
              </a:ext>
            </a:extLst>
          </p:cNvPr>
          <p:cNvSpPr txBox="1"/>
          <p:nvPr/>
        </p:nvSpPr>
        <p:spPr>
          <a:xfrm>
            <a:off x="3569510" y="3422822"/>
            <a:ext cx="1657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 best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797C32-1FB0-7612-286E-88930571686B}"/>
              </a:ext>
            </a:extLst>
          </p:cNvPr>
          <p:cNvSpPr txBox="1"/>
          <p:nvPr/>
        </p:nvSpPr>
        <p:spPr>
          <a:xfrm>
            <a:off x="5139404" y="3807119"/>
            <a:ext cx="2262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more relaxing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7AEADB-C365-6B27-479F-79447830C9DA}"/>
              </a:ext>
            </a:extLst>
          </p:cNvPr>
          <p:cNvSpPr txBox="1"/>
          <p:nvPr/>
        </p:nvSpPr>
        <p:spPr>
          <a:xfrm>
            <a:off x="1762425" y="4188142"/>
            <a:ext cx="1394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easier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4525CC-89D4-EB39-4103-BEE604B4FE6F}"/>
              </a:ext>
            </a:extLst>
          </p:cNvPr>
          <p:cNvSpPr txBox="1"/>
          <p:nvPr/>
        </p:nvSpPr>
        <p:spPr>
          <a:xfrm>
            <a:off x="2079174" y="4586133"/>
            <a:ext cx="330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 most popular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59AC18-7D69-454F-09F0-159790B573C8}"/>
              </a:ext>
            </a:extLst>
          </p:cNvPr>
          <p:cNvSpPr txBox="1"/>
          <p:nvPr/>
        </p:nvSpPr>
        <p:spPr>
          <a:xfrm>
            <a:off x="3549528" y="4979261"/>
            <a:ext cx="248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hotter</a:t>
            </a:r>
          </a:p>
        </p:txBody>
      </p:sp>
    </p:spTree>
    <p:extLst>
      <p:ext uri="{BB962C8B-B14F-4D97-AF65-F5344CB8AC3E}">
        <p14:creationId xmlns:p14="http://schemas.microsoft.com/office/powerpoint/2010/main" val="36711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84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Listening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186B5-BAB0-2761-76E5-46A6152A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743" y="2231466"/>
            <a:ext cx="6233702" cy="3961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EFEA-5AB1-8C9C-ADDC-823F7526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67" y="1036029"/>
            <a:ext cx="7268254" cy="11954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C5E90D-54DC-913A-AD3F-BA41C7364829}"/>
              </a:ext>
            </a:extLst>
          </p:cNvPr>
          <p:cNvSpPr txBox="1"/>
          <p:nvPr/>
        </p:nvSpPr>
        <p:spPr>
          <a:xfrm>
            <a:off x="1888467" y="421294"/>
            <a:ext cx="11462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Read the instruction quickly. Underline the key words.</a:t>
            </a:r>
            <a:endParaRPr lang="en-US" sz="1600" dirty="0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90670C-7270-9BCF-8F69-4825EA4F25C0}"/>
              </a:ext>
            </a:extLst>
          </p:cNvPr>
          <p:cNvCxnSpPr>
            <a:cxnSpLocks/>
          </p:cNvCxnSpPr>
          <p:nvPr/>
        </p:nvCxnSpPr>
        <p:spPr>
          <a:xfrm>
            <a:off x="2838331" y="2180473"/>
            <a:ext cx="181833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6D66DC-E101-AB49-0756-32E6AA1764B2}"/>
              </a:ext>
            </a:extLst>
          </p:cNvPr>
          <p:cNvCxnSpPr>
            <a:cxnSpLocks/>
          </p:cNvCxnSpPr>
          <p:nvPr/>
        </p:nvCxnSpPr>
        <p:spPr>
          <a:xfrm>
            <a:off x="5413195" y="2164255"/>
            <a:ext cx="12629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E87C62-018E-36F9-D23D-9C25B47122B5}"/>
              </a:ext>
            </a:extLst>
          </p:cNvPr>
          <p:cNvCxnSpPr>
            <a:cxnSpLocks/>
          </p:cNvCxnSpPr>
          <p:nvPr/>
        </p:nvCxnSpPr>
        <p:spPr>
          <a:xfrm>
            <a:off x="7347857" y="2181189"/>
            <a:ext cx="164374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F141129-ECBD-6F8D-DE48-01AE7DED8725}"/>
              </a:ext>
            </a:extLst>
          </p:cNvPr>
          <p:cNvSpPr/>
          <p:nvPr/>
        </p:nvSpPr>
        <p:spPr>
          <a:xfrm>
            <a:off x="111965" y="394993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Pre-Listening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49B557-964C-3BE1-5B94-29D832F353D6}"/>
              </a:ext>
            </a:extLst>
          </p:cNvPr>
          <p:cNvCxnSpPr>
            <a:cxnSpLocks/>
          </p:cNvCxnSpPr>
          <p:nvPr/>
        </p:nvCxnSpPr>
        <p:spPr>
          <a:xfrm>
            <a:off x="2965332" y="2727671"/>
            <a:ext cx="89586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EEE0E5-79CD-4634-B466-070C75EFE244}"/>
              </a:ext>
            </a:extLst>
          </p:cNvPr>
          <p:cNvCxnSpPr>
            <a:cxnSpLocks/>
          </p:cNvCxnSpPr>
          <p:nvPr/>
        </p:nvCxnSpPr>
        <p:spPr>
          <a:xfrm>
            <a:off x="5331739" y="2727671"/>
            <a:ext cx="235599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3F360-18A8-B2B3-9F6A-AE9A788090EF}"/>
              </a:ext>
            </a:extLst>
          </p:cNvPr>
          <p:cNvCxnSpPr>
            <a:cxnSpLocks/>
          </p:cNvCxnSpPr>
          <p:nvPr/>
        </p:nvCxnSpPr>
        <p:spPr>
          <a:xfrm>
            <a:off x="2965332" y="3163098"/>
            <a:ext cx="60518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62884F-C312-8603-254B-13C6E3D6DDD4}"/>
              </a:ext>
            </a:extLst>
          </p:cNvPr>
          <p:cNvCxnSpPr>
            <a:cxnSpLocks/>
          </p:cNvCxnSpPr>
          <p:nvPr/>
        </p:nvCxnSpPr>
        <p:spPr>
          <a:xfrm>
            <a:off x="3689823" y="3666262"/>
            <a:ext cx="240617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04CE103-0581-367B-9970-9A3EC6A0AA1A}"/>
              </a:ext>
            </a:extLst>
          </p:cNvPr>
          <p:cNvCxnSpPr>
            <a:cxnSpLocks/>
          </p:cNvCxnSpPr>
          <p:nvPr/>
        </p:nvCxnSpPr>
        <p:spPr>
          <a:xfrm>
            <a:off x="7003932" y="3674727"/>
            <a:ext cx="3439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49AA71-70B1-A98D-7F34-A9DE06360FD9}"/>
              </a:ext>
            </a:extLst>
          </p:cNvPr>
          <p:cNvCxnSpPr>
            <a:cxnSpLocks/>
          </p:cNvCxnSpPr>
          <p:nvPr/>
        </p:nvCxnSpPr>
        <p:spPr>
          <a:xfrm>
            <a:off x="3022967" y="4077498"/>
            <a:ext cx="80436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2A44BB-2726-EF63-8837-BA741A27B3EE}"/>
              </a:ext>
            </a:extLst>
          </p:cNvPr>
          <p:cNvCxnSpPr>
            <a:cxnSpLocks/>
          </p:cNvCxnSpPr>
          <p:nvPr/>
        </p:nvCxnSpPr>
        <p:spPr>
          <a:xfrm flipV="1">
            <a:off x="3662017" y="4589126"/>
            <a:ext cx="1751178" cy="846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1A591D-5732-5DB3-269C-9B04A11601A7}"/>
              </a:ext>
            </a:extLst>
          </p:cNvPr>
          <p:cNvCxnSpPr>
            <a:cxnSpLocks/>
          </p:cNvCxnSpPr>
          <p:nvPr/>
        </p:nvCxnSpPr>
        <p:spPr>
          <a:xfrm>
            <a:off x="5815574" y="4589126"/>
            <a:ext cx="17028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EB11C8E-2F2A-99AB-A7E0-0529A6B322D0}"/>
              </a:ext>
            </a:extLst>
          </p:cNvPr>
          <p:cNvCxnSpPr>
            <a:cxnSpLocks/>
          </p:cNvCxnSpPr>
          <p:nvPr/>
        </p:nvCxnSpPr>
        <p:spPr>
          <a:xfrm>
            <a:off x="3827327" y="5011250"/>
            <a:ext cx="121880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4ED9E8-1C49-4076-57CC-AD98E9439098}"/>
              </a:ext>
            </a:extLst>
          </p:cNvPr>
          <p:cNvCxnSpPr>
            <a:cxnSpLocks/>
          </p:cNvCxnSpPr>
          <p:nvPr/>
        </p:nvCxnSpPr>
        <p:spPr>
          <a:xfrm>
            <a:off x="3055018" y="5527716"/>
            <a:ext cx="111239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FCDF09-9C76-035A-96F0-66621BD857AF}"/>
              </a:ext>
            </a:extLst>
          </p:cNvPr>
          <p:cNvCxnSpPr>
            <a:cxnSpLocks/>
          </p:cNvCxnSpPr>
          <p:nvPr/>
        </p:nvCxnSpPr>
        <p:spPr>
          <a:xfrm>
            <a:off x="4674572" y="5503525"/>
            <a:ext cx="225116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027EC2-BD3E-E37C-383F-7EBFAFD1FD3E}"/>
              </a:ext>
            </a:extLst>
          </p:cNvPr>
          <p:cNvCxnSpPr>
            <a:cxnSpLocks/>
          </p:cNvCxnSpPr>
          <p:nvPr/>
        </p:nvCxnSpPr>
        <p:spPr>
          <a:xfrm>
            <a:off x="3620365" y="6029670"/>
            <a:ext cx="412663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58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8416AD2-0B45-CCC0-DB53-D364B20AE80B}"/>
              </a:ext>
            </a:extLst>
          </p:cNvPr>
          <p:cNvSpPr/>
          <p:nvPr/>
        </p:nvSpPr>
        <p:spPr>
          <a:xfrm>
            <a:off x="217715" y="1502512"/>
            <a:ext cx="1180303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+mj-lt"/>
              </a:rPr>
              <a:t>Now listen and choose the correct answer. </a:t>
            </a:r>
            <a:r>
              <a:rPr lang="en-US" sz="32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32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FIRST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5757DB-76F2-5338-BB2F-39D85A0EFB8F}"/>
              </a:ext>
            </a:extLst>
          </p:cNvPr>
          <p:cNvSpPr txBox="1"/>
          <p:nvPr/>
        </p:nvSpPr>
        <p:spPr>
          <a:xfrm>
            <a:off x="217715" y="2212129"/>
            <a:ext cx="5306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YOUR ANSWER?</a:t>
            </a:r>
            <a:endParaRPr lang="en-US" sz="28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B2BDDA-D238-0E67-980A-D5F881AD0990}"/>
              </a:ext>
            </a:extLst>
          </p:cNvPr>
          <p:cNvSpPr txBox="1"/>
          <p:nvPr/>
        </p:nvSpPr>
        <p:spPr>
          <a:xfrm>
            <a:off x="1135742" y="5750467"/>
            <a:ext cx="1722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WHY?</a:t>
            </a:r>
            <a:endParaRPr lang="en-US" sz="28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883CA3-0376-AE65-3321-3F2B87DBB7BE}"/>
              </a:ext>
            </a:extLst>
          </p:cNvPr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While-Listening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675C2-D289-4384-DFDB-95DAED836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486" y="714941"/>
            <a:ext cx="1415143" cy="569573"/>
          </a:xfrm>
          <a:prstGeom prst="rect">
            <a:avLst/>
          </a:prstGeom>
        </p:spPr>
      </p:pic>
      <p:pic>
        <p:nvPicPr>
          <p:cNvPr id="4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2576EEBB-CE0E-C1D4-4625-A91318682E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03701" y="562209"/>
            <a:ext cx="736041" cy="7360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7EF4CF-495B-EB14-853C-8D680F851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870" y="2212129"/>
            <a:ext cx="6233702" cy="39613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5B0F06D-213D-A567-DA9D-21381DCAEDD7}"/>
              </a:ext>
            </a:extLst>
          </p:cNvPr>
          <p:cNvSpPr txBox="1"/>
          <p:nvPr/>
        </p:nvSpPr>
        <p:spPr>
          <a:xfrm>
            <a:off x="9924390" y="2556874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5C5A16-E54F-1CF3-C4C8-59FBCC65C18D}"/>
              </a:ext>
            </a:extLst>
          </p:cNvPr>
          <p:cNvSpPr txBox="1"/>
          <p:nvPr/>
        </p:nvSpPr>
        <p:spPr>
          <a:xfrm>
            <a:off x="9867685" y="3487213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60F340-5680-FE0E-FC72-37F97CCF3AEB}"/>
              </a:ext>
            </a:extLst>
          </p:cNvPr>
          <p:cNvSpPr txBox="1"/>
          <p:nvPr/>
        </p:nvSpPr>
        <p:spPr>
          <a:xfrm>
            <a:off x="9846128" y="4430939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937AD-79FA-84AF-B4C0-78CCCB00AF11}"/>
              </a:ext>
            </a:extLst>
          </p:cNvPr>
          <p:cNvSpPr txBox="1"/>
          <p:nvPr/>
        </p:nvSpPr>
        <p:spPr>
          <a:xfrm>
            <a:off x="9919700" y="4929081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BF30AF-7A54-CFD6-34E1-FFAF9EBC982C}"/>
              </a:ext>
            </a:extLst>
          </p:cNvPr>
          <p:cNvSpPr txBox="1"/>
          <p:nvPr/>
        </p:nvSpPr>
        <p:spPr>
          <a:xfrm>
            <a:off x="9857013" y="5461023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8238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1220033" y="1157681"/>
            <a:ext cx="884951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</a:rPr>
              <a:t>Malta is a beautiful island in the Mediterranean Sea, and we’re offering a two-week package holiday there!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SECOND TIME</a:t>
            </a: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3574" y="5357746"/>
            <a:ext cx="736041" cy="7360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6A8A08-09EF-6B7E-F3A7-9353DF822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976" y="3378149"/>
            <a:ext cx="6842286" cy="1126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B578-8893-245F-6D1A-F344AF9CDFE7}"/>
              </a:ext>
            </a:extLst>
          </p:cNvPr>
          <p:cNvSpPr txBox="1"/>
          <p:nvPr/>
        </p:nvSpPr>
        <p:spPr>
          <a:xfrm>
            <a:off x="10623134" y="3856056"/>
            <a:ext cx="527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5730E-3771-3ECD-A371-F47601955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6400" y="4672618"/>
            <a:ext cx="6991656" cy="10598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A2AFCD-E940-3033-5A8F-64E3F7FB8F6F}"/>
              </a:ext>
            </a:extLst>
          </p:cNvPr>
          <p:cNvSpPr txBox="1"/>
          <p:nvPr/>
        </p:nvSpPr>
        <p:spPr>
          <a:xfrm>
            <a:off x="10672930" y="5173672"/>
            <a:ext cx="527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621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7BA5B68-14FF-053A-8581-AEAF08857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879" y="3378149"/>
            <a:ext cx="7942037" cy="12477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1164278" y="1166367"/>
            <a:ext cx="821389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</a:rPr>
              <a:t>Your hotel is the Seaside Inn. It’s only 100 </a:t>
            </a:r>
            <a:r>
              <a:rPr lang="en-US" sz="3200" i="1" dirty="0" err="1">
                <a:latin typeface="+mj-lt"/>
              </a:rPr>
              <a:t>metres</a:t>
            </a:r>
            <a:r>
              <a:rPr lang="en-US" sz="3200" i="1" dirty="0">
                <a:latin typeface="+mj-lt"/>
              </a:rPr>
              <a:t> from a beach where you can go swimming, </a:t>
            </a:r>
            <a:r>
              <a:rPr lang="en-US" sz="3200" i="1" dirty="0" err="1">
                <a:latin typeface="+mj-lt"/>
              </a:rPr>
              <a:t>snorkelling</a:t>
            </a:r>
            <a:r>
              <a:rPr lang="en-US" sz="3200" i="1" dirty="0">
                <a:latin typeface="+mj-lt"/>
              </a:rPr>
              <a:t> and diving!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SECOND TIME</a:t>
            </a: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3096" y="5268023"/>
            <a:ext cx="736041" cy="7360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5F9350-180C-A3CB-F892-83BDAACDFC95}"/>
              </a:ext>
            </a:extLst>
          </p:cNvPr>
          <p:cNvSpPr txBox="1"/>
          <p:nvPr/>
        </p:nvSpPr>
        <p:spPr>
          <a:xfrm>
            <a:off x="9881868" y="4040353"/>
            <a:ext cx="5279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6097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557019" y="1199056"/>
            <a:ext cx="11077961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</a:rPr>
              <a:t>And the hotel is just 15 </a:t>
            </a:r>
            <a:r>
              <a:rPr lang="en-US" sz="3200" i="1" dirty="0" err="1">
                <a:latin typeface="+mj-lt"/>
              </a:rPr>
              <a:t>kilometres</a:t>
            </a:r>
            <a:r>
              <a:rPr lang="en-US" sz="3200" i="1" dirty="0">
                <a:latin typeface="+mj-lt"/>
              </a:rPr>
              <a:t> from the capital city</a:t>
            </a:r>
          </a:p>
          <a:p>
            <a:r>
              <a:rPr lang="en-US" sz="3200" i="1" dirty="0">
                <a:latin typeface="+mj-lt"/>
              </a:rPr>
              <a:t>Valletta. There you can visit museums and see old stone buildings from its 7,000-year history!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SECOND TIME</a:t>
            </a: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3096" y="5268023"/>
            <a:ext cx="736041" cy="736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4BE95-A1E8-399F-52FD-A5F6D0D7F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66" y="3458010"/>
            <a:ext cx="10374468" cy="870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B578-8893-245F-6D1A-F344AF9CDFE7}"/>
              </a:ext>
            </a:extLst>
          </p:cNvPr>
          <p:cNvSpPr txBox="1"/>
          <p:nvPr/>
        </p:nvSpPr>
        <p:spPr>
          <a:xfrm>
            <a:off x="10432767" y="3583654"/>
            <a:ext cx="588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98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718229" y="1232103"/>
            <a:ext cx="1016536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</a:rPr>
              <a:t>This holiday includes ﬂights, your hotel room and one</a:t>
            </a:r>
          </a:p>
          <a:p>
            <a:r>
              <a:rPr lang="en-US" sz="3200" i="1" dirty="0">
                <a:latin typeface="+mj-lt"/>
              </a:rPr>
              <a:t>meal a day – all this for just £1,250 per person!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  <a:sym typeface="Wingdings" panose="05000000000000000000" pitchFamily="2" charset="2"/>
              </a:rPr>
              <a:t> </a:t>
            </a:r>
            <a:r>
              <a:rPr lang="en-US" sz="3600" b="1" i="1" dirty="0">
                <a:solidFill>
                  <a:srgbClr val="0070C0"/>
                </a:solidFill>
                <a:highlight>
                  <a:srgbClr val="FFFF00"/>
                </a:highlight>
                <a:latin typeface="+mj-lt"/>
              </a:rPr>
              <a:t>SECOND TIME</a:t>
            </a: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3096" y="5268023"/>
            <a:ext cx="736041" cy="736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49B8F-91FD-E9F9-4A8E-0805F06A5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312" y="3657107"/>
            <a:ext cx="9688955" cy="885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B578-8893-245F-6D1A-F344AF9CDFE7}"/>
              </a:ext>
            </a:extLst>
          </p:cNvPr>
          <p:cNvSpPr txBox="1"/>
          <p:nvPr/>
        </p:nvSpPr>
        <p:spPr>
          <a:xfrm>
            <a:off x="10709084" y="3753392"/>
            <a:ext cx="527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7795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205273" y="2131255"/>
            <a:ext cx="1161502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latin typeface="+mj-lt"/>
              </a:rPr>
              <a:t>Malta is a beautiful ………………… in the Mediterranean Sea. </a:t>
            </a:r>
          </a:p>
          <a:p>
            <a:r>
              <a:rPr lang="en-US" sz="3200" i="1" dirty="0">
                <a:latin typeface="+mj-lt"/>
              </a:rPr>
              <a:t>The weather is often nice in Malta. Your hotel is only 100 </a:t>
            </a:r>
            <a:r>
              <a:rPr lang="en-US" sz="3200" i="1" dirty="0" err="1">
                <a:latin typeface="+mj-lt"/>
              </a:rPr>
              <a:t>metres</a:t>
            </a:r>
            <a:r>
              <a:rPr lang="en-US" sz="3200" i="1" dirty="0">
                <a:latin typeface="+mj-lt"/>
              </a:rPr>
              <a:t> from a …………………,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and 15 </a:t>
            </a:r>
            <a:r>
              <a:rPr lang="en-US" sz="3200" i="1" dirty="0" err="1">
                <a:latin typeface="+mj-lt"/>
              </a:rPr>
              <a:t>kilometres</a:t>
            </a:r>
            <a:r>
              <a:rPr lang="en-US" sz="3200" i="1" dirty="0">
                <a:latin typeface="+mj-lt"/>
              </a:rPr>
              <a:t> from the capital</a:t>
            </a:r>
            <a:r>
              <a:rPr lang="en-US" sz="32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i="1" dirty="0">
                <a:latin typeface="+mj-lt"/>
              </a:rPr>
              <a:t>………………… Valletta. There you can visit ………………… and see old stone buildings. This holiday includes …………………, your hotel room and one meal a day – all this for just £1,250 per person!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1895777" y="134369"/>
            <a:ext cx="872925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j-lt"/>
              </a:rPr>
              <a:t>Now listen again and choose one word to fill</a:t>
            </a:r>
            <a:br>
              <a:rPr lang="en-US" sz="3200" dirty="0">
                <a:solidFill>
                  <a:srgbClr val="0070C0"/>
                </a:solidFill>
                <a:latin typeface="+mj-lt"/>
              </a:rPr>
            </a:br>
            <a:r>
              <a:rPr lang="en-US" sz="3200" dirty="0">
                <a:solidFill>
                  <a:srgbClr val="0070C0"/>
                </a:solidFill>
                <a:latin typeface="+mj-lt"/>
              </a:rPr>
              <a:t> in each gap. 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4252" y="475546"/>
            <a:ext cx="600817" cy="600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B578-8893-245F-6D1A-F344AF9CDFE7}"/>
              </a:ext>
            </a:extLst>
          </p:cNvPr>
          <p:cNvSpPr txBox="1"/>
          <p:nvPr/>
        </p:nvSpPr>
        <p:spPr>
          <a:xfrm>
            <a:off x="4037074" y="2059984"/>
            <a:ext cx="1561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island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28FFD-55CE-382E-B81B-58AE2373664E}"/>
              </a:ext>
            </a:extLst>
          </p:cNvPr>
          <p:cNvSpPr txBox="1"/>
          <p:nvPr/>
        </p:nvSpPr>
        <p:spPr>
          <a:xfrm>
            <a:off x="1041611" y="3023948"/>
            <a:ext cx="1233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beach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447E9-2160-33EA-8D9E-20310D831A88}"/>
              </a:ext>
            </a:extLst>
          </p:cNvPr>
          <p:cNvSpPr txBox="1"/>
          <p:nvPr/>
        </p:nvSpPr>
        <p:spPr>
          <a:xfrm>
            <a:off x="8982952" y="3051455"/>
            <a:ext cx="9053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6975D-45B3-9375-6B83-789CE808ADDD}"/>
              </a:ext>
            </a:extLst>
          </p:cNvPr>
          <p:cNvSpPr txBox="1"/>
          <p:nvPr/>
        </p:nvSpPr>
        <p:spPr>
          <a:xfrm>
            <a:off x="5092101" y="3532874"/>
            <a:ext cx="1841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museums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FE28B0-2D49-F43E-2D2A-5924CA5FD30F}"/>
              </a:ext>
            </a:extLst>
          </p:cNvPr>
          <p:cNvSpPr txBox="1"/>
          <p:nvPr/>
        </p:nvSpPr>
        <p:spPr>
          <a:xfrm>
            <a:off x="4219526" y="4003345"/>
            <a:ext cx="1412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flights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4EBE8-8FD3-2CC1-C976-89654852BA74}"/>
              </a:ext>
            </a:extLst>
          </p:cNvPr>
          <p:cNvSpPr txBox="1"/>
          <p:nvPr/>
        </p:nvSpPr>
        <p:spPr>
          <a:xfrm>
            <a:off x="448325" y="1186545"/>
            <a:ext cx="1046871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beach * flights * museums * island * country * city * temples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BA1206-B341-799E-6E48-A3EC579A5FE5}"/>
              </a:ext>
            </a:extLst>
          </p:cNvPr>
          <p:cNvSpPr/>
          <p:nvPr/>
        </p:nvSpPr>
        <p:spPr>
          <a:xfrm>
            <a:off x="111965" y="394993"/>
            <a:ext cx="1744825" cy="38830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21563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ECC23D31-4630-C4D2-DCC3-E12220EAE497}"/>
              </a:ext>
            </a:extLst>
          </p:cNvPr>
          <p:cNvSpPr/>
          <p:nvPr/>
        </p:nvSpPr>
        <p:spPr>
          <a:xfrm>
            <a:off x="1296988" y="1471402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88E9696-B600-3A72-14D6-4D49A3810D94}"/>
              </a:ext>
            </a:extLst>
          </p:cNvPr>
          <p:cNvSpPr/>
          <p:nvPr/>
        </p:nvSpPr>
        <p:spPr>
          <a:xfrm>
            <a:off x="1296988" y="2388342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A5D7582-0665-1C6F-B44B-574412C17F42}"/>
              </a:ext>
            </a:extLst>
          </p:cNvPr>
          <p:cNvSpPr/>
          <p:nvPr/>
        </p:nvSpPr>
        <p:spPr>
          <a:xfrm>
            <a:off x="1296988" y="3240547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AB857CC-CFE2-1A41-2460-2AB4C198BA5F}"/>
              </a:ext>
            </a:extLst>
          </p:cNvPr>
          <p:cNvSpPr/>
          <p:nvPr/>
        </p:nvSpPr>
        <p:spPr>
          <a:xfrm>
            <a:off x="1296988" y="5728738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34EE1E2E-CD35-C7ED-A43C-29567E8C848A}"/>
              </a:ext>
            </a:extLst>
          </p:cNvPr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39ED7D9-7F5F-7489-39EA-D55D6F496AF7}"/>
              </a:ext>
            </a:extLst>
          </p:cNvPr>
          <p:cNvSpPr/>
          <p:nvPr/>
        </p:nvSpPr>
        <p:spPr>
          <a:xfrm>
            <a:off x="1296988" y="4064762"/>
            <a:ext cx="3255962" cy="66198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39ED7D9-7F5F-7489-39EA-D55D6F496AF7}"/>
              </a:ext>
            </a:extLst>
          </p:cNvPr>
          <p:cNvSpPr/>
          <p:nvPr/>
        </p:nvSpPr>
        <p:spPr>
          <a:xfrm>
            <a:off x="1300099" y="4926291"/>
            <a:ext cx="3255962" cy="6619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528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606AA4-EE75-4284-3010-CB3DD3EE7B2F}"/>
              </a:ext>
            </a:extLst>
          </p:cNvPr>
          <p:cNvSpPr/>
          <p:nvPr/>
        </p:nvSpPr>
        <p:spPr>
          <a:xfrm>
            <a:off x="288490" y="1100725"/>
            <a:ext cx="1161502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latin typeface="+mj-lt"/>
              </a:rPr>
              <a:t>Malta is a beautiful island in the Mediterranean Sea, and we’re offering a two-week package holiday there! Malta gets over 300 sunny days a year, so you’re sure to get nice weather! Your hotel is the Seaside Inn. It’s only 100 </a:t>
            </a:r>
            <a:r>
              <a:rPr lang="en-US" sz="2400" i="1" dirty="0" err="1">
                <a:latin typeface="+mj-lt"/>
              </a:rPr>
              <a:t>metres</a:t>
            </a:r>
            <a:r>
              <a:rPr lang="en-US" sz="2400" i="1" dirty="0">
                <a:latin typeface="+mj-lt"/>
              </a:rPr>
              <a:t> from a beach where you can go swimming, </a:t>
            </a:r>
            <a:r>
              <a:rPr lang="en-US" sz="2400" i="1" dirty="0" err="1">
                <a:latin typeface="+mj-lt"/>
              </a:rPr>
              <a:t>snorkelling</a:t>
            </a:r>
            <a:r>
              <a:rPr lang="en-US" sz="2400" i="1" dirty="0">
                <a:latin typeface="+mj-lt"/>
              </a:rPr>
              <a:t> and diving! And the hotel is just 15 </a:t>
            </a:r>
            <a:r>
              <a:rPr lang="en-US" sz="2400" i="1" dirty="0" err="1">
                <a:latin typeface="+mj-lt"/>
              </a:rPr>
              <a:t>kilometres</a:t>
            </a:r>
            <a:r>
              <a:rPr lang="en-US" sz="2400" i="1" dirty="0">
                <a:latin typeface="+mj-lt"/>
              </a:rPr>
              <a:t> from the capital city Valletta. There you can visit museums and see old stone buildings from its 7,000-year history! This holiday includes ﬂights, your hotel room and one meal a day.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EF9F7-1ADC-D8E7-B4E4-6A44F48872AD}"/>
              </a:ext>
            </a:extLst>
          </p:cNvPr>
          <p:cNvSpPr/>
          <p:nvPr/>
        </p:nvSpPr>
        <p:spPr>
          <a:xfrm>
            <a:off x="205274" y="315205"/>
            <a:ext cx="1145799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Now listen again and check. </a:t>
            </a:r>
            <a:endParaRPr lang="en-US" sz="3600" b="1" i="1" dirty="0">
              <a:solidFill>
                <a:srgbClr val="0070C0"/>
              </a:solidFill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8" name="CD2 - TRACK 27">
            <a:hlinkClick r:id="" action="ppaction://media"/>
            <a:extLst>
              <a:ext uri="{FF2B5EF4-FFF2-40B4-BE49-F238E27FC236}">
                <a16:creationId xmlns:a16="http://schemas.microsoft.com/office/drawing/2014/main" id="{7A57342E-B9DD-109A-B8E5-7DFF251F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72773" y="152914"/>
            <a:ext cx="736041" cy="736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A241E-F8D2-E1C8-5554-9F9E6F01D898}"/>
              </a:ext>
            </a:extLst>
          </p:cNvPr>
          <p:cNvSpPr/>
          <p:nvPr/>
        </p:nvSpPr>
        <p:spPr>
          <a:xfrm>
            <a:off x="311313" y="3869749"/>
            <a:ext cx="11615020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i="1" dirty="0">
                <a:latin typeface="+mj-lt"/>
              </a:rPr>
              <a:t>Malta is a beautiful ………………… in the Mediterranean Sea. The weather is often nice in Malta. Your hotel is only 100 </a:t>
            </a:r>
            <a:r>
              <a:rPr lang="en-US" sz="2400" i="1" dirty="0" err="1">
                <a:latin typeface="+mj-lt"/>
              </a:rPr>
              <a:t>metres</a:t>
            </a:r>
            <a:r>
              <a:rPr lang="en-US" sz="2400" i="1" dirty="0">
                <a:latin typeface="+mj-lt"/>
              </a:rPr>
              <a:t> from a …………………,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and 15 </a:t>
            </a:r>
            <a:r>
              <a:rPr lang="en-US" sz="2400" i="1" dirty="0" err="1">
                <a:latin typeface="+mj-lt"/>
              </a:rPr>
              <a:t>kilometres</a:t>
            </a:r>
            <a:r>
              <a:rPr lang="en-US" sz="2400" i="1" dirty="0">
                <a:latin typeface="+mj-lt"/>
              </a:rPr>
              <a:t> from the capital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…………………Valletta. There you can visit ………………… and see old stone buildings. This holiday includes …………………, your hotel room and one meal a day – all this for just £1,250 per person!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D384C-4C26-5390-B1F9-B8058A3BC788}"/>
              </a:ext>
            </a:extLst>
          </p:cNvPr>
          <p:cNvSpPr txBox="1"/>
          <p:nvPr/>
        </p:nvSpPr>
        <p:spPr>
          <a:xfrm>
            <a:off x="3175928" y="3821761"/>
            <a:ext cx="156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island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566DEA-1B7A-2725-571A-C76E2C3E93CA}"/>
              </a:ext>
            </a:extLst>
          </p:cNvPr>
          <p:cNvSpPr txBox="1"/>
          <p:nvPr/>
        </p:nvSpPr>
        <p:spPr>
          <a:xfrm>
            <a:off x="5989294" y="4169762"/>
            <a:ext cx="9986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beach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B8979-3524-6B48-587D-68F55044F2F5}"/>
              </a:ext>
            </a:extLst>
          </p:cNvPr>
          <p:cNvSpPr txBox="1"/>
          <p:nvPr/>
        </p:nvSpPr>
        <p:spPr>
          <a:xfrm>
            <a:off x="807550" y="4551142"/>
            <a:ext cx="1561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040D6D-B1F2-0682-437A-B85789DD1486}"/>
              </a:ext>
            </a:extLst>
          </p:cNvPr>
          <p:cNvSpPr txBox="1"/>
          <p:nvPr/>
        </p:nvSpPr>
        <p:spPr>
          <a:xfrm>
            <a:off x="5372442" y="4551246"/>
            <a:ext cx="16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museums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B14158-15FD-FB36-84B3-21AA6B8CECA0}"/>
              </a:ext>
            </a:extLst>
          </p:cNvPr>
          <p:cNvSpPr txBox="1"/>
          <p:nvPr/>
        </p:nvSpPr>
        <p:spPr>
          <a:xfrm>
            <a:off x="1694321" y="4918946"/>
            <a:ext cx="10488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flights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97C453-8073-F7CB-C869-339207BC6AB3}"/>
              </a:ext>
            </a:extLst>
          </p:cNvPr>
          <p:cNvCxnSpPr>
            <a:cxnSpLocks/>
          </p:cNvCxnSpPr>
          <p:nvPr/>
        </p:nvCxnSpPr>
        <p:spPr>
          <a:xfrm>
            <a:off x="2802406" y="1478757"/>
            <a:ext cx="76856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D917ED-5757-0E6F-A0F7-65C41E8BC38E}"/>
              </a:ext>
            </a:extLst>
          </p:cNvPr>
          <p:cNvCxnSpPr>
            <a:cxnSpLocks/>
          </p:cNvCxnSpPr>
          <p:nvPr/>
        </p:nvCxnSpPr>
        <p:spPr>
          <a:xfrm>
            <a:off x="4997139" y="2211685"/>
            <a:ext cx="304289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B36349-EB62-ACAE-571A-C13F620304A2}"/>
              </a:ext>
            </a:extLst>
          </p:cNvPr>
          <p:cNvCxnSpPr>
            <a:cxnSpLocks/>
          </p:cNvCxnSpPr>
          <p:nvPr/>
        </p:nvCxnSpPr>
        <p:spPr>
          <a:xfrm>
            <a:off x="8652883" y="2588480"/>
            <a:ext cx="231029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D8AC38-3C22-C568-30DD-F34E7FB1A6B8}"/>
              </a:ext>
            </a:extLst>
          </p:cNvPr>
          <p:cNvCxnSpPr>
            <a:cxnSpLocks/>
          </p:cNvCxnSpPr>
          <p:nvPr/>
        </p:nvCxnSpPr>
        <p:spPr>
          <a:xfrm>
            <a:off x="2205441" y="2954240"/>
            <a:ext cx="171204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C77249-8455-AAFD-26B6-5308BB1632B3}"/>
              </a:ext>
            </a:extLst>
          </p:cNvPr>
          <p:cNvCxnSpPr>
            <a:cxnSpLocks/>
          </p:cNvCxnSpPr>
          <p:nvPr/>
        </p:nvCxnSpPr>
        <p:spPr>
          <a:xfrm>
            <a:off x="1337316" y="3306031"/>
            <a:ext cx="18493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ABC9C-CCE3-DF29-FE21-0E57F1712E07}"/>
              </a:ext>
            </a:extLst>
          </p:cNvPr>
          <p:cNvSpPr txBox="1"/>
          <p:nvPr/>
        </p:nvSpPr>
        <p:spPr>
          <a:xfrm>
            <a:off x="0" y="257144"/>
            <a:ext cx="2137876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+mj-lt"/>
              </a:rPr>
              <a:t>Audio Scripts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AE89E-2263-4A00-3DFF-8E897A1F9052}"/>
              </a:ext>
            </a:extLst>
          </p:cNvPr>
          <p:cNvSpPr/>
          <p:nvPr/>
        </p:nvSpPr>
        <p:spPr>
          <a:xfrm>
            <a:off x="2397966" y="164812"/>
            <a:ext cx="525469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0070C0"/>
                </a:solidFill>
                <a:latin typeface="+mj-lt"/>
              </a:rPr>
              <a:t>Practise</a:t>
            </a:r>
            <a:r>
              <a:rPr lang="en-US" sz="3200" i="1" dirty="0">
                <a:solidFill>
                  <a:srgbClr val="0070C0"/>
                </a:solidFill>
                <a:latin typeface="+mj-lt"/>
              </a:rPr>
              <a:t> presenting this.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1AC43-F071-9376-7A26-905A6066EE25}"/>
              </a:ext>
            </a:extLst>
          </p:cNvPr>
          <p:cNvSpPr/>
          <p:nvPr/>
        </p:nvSpPr>
        <p:spPr>
          <a:xfrm>
            <a:off x="418121" y="1228397"/>
            <a:ext cx="113557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Hello, everyone. I’m Perry Baker from the Sunset Travel Agency – the best travel agency in town! We’ve got a great deal for you this summer! Malta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is a beautiful island in the Mediterranean Sea, and we’re offering a two-week package holiday there! Malta gets over 300 sunny days a year, so you’re</a:t>
            </a:r>
            <a:b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sure to get nice weather! Your hotel is the Seaside Inn. It’s only 100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metres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from a beach where you can go swimming,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snorkelling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and diving! And the hotel is just 15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+mj-lt"/>
              </a:rPr>
              <a:t>kilometres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 from the capital city Valletta. There you can visit museums and see old stone buildings from its 7,000-year history! This holiday includes ﬂights, your hotel room and one meal a day – all this for just £1,250 per person! This is a chance you don’t want to miss!</a:t>
            </a:r>
            <a:r>
              <a:rPr lang="en-US" sz="2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3676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Post-Listening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1866F-9AE7-FFEB-2953-3F0399D51119}"/>
              </a:ext>
            </a:extLst>
          </p:cNvPr>
          <p:cNvSpPr/>
          <p:nvPr/>
        </p:nvSpPr>
        <p:spPr>
          <a:xfrm>
            <a:off x="2315945" y="314781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C8811955-3FD2-817C-C9F6-54F422AA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182" y="401737"/>
            <a:ext cx="2622635" cy="16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4">
            <a:extLst>
              <a:ext uri="{FF2B5EF4-FFF2-40B4-BE49-F238E27FC236}">
                <a16:creationId xmlns:a16="http://schemas.microsoft.com/office/drawing/2014/main" id="{59F95CF7-B7AC-302C-9ECA-2A7D140FAD57}"/>
              </a:ext>
            </a:extLst>
          </p:cNvPr>
          <p:cNvSpPr/>
          <p:nvPr/>
        </p:nvSpPr>
        <p:spPr>
          <a:xfrm>
            <a:off x="529772" y="1698288"/>
            <a:ext cx="5007428" cy="2211259"/>
          </a:xfrm>
          <a:prstGeom prst="wedgeRoundRectCallout">
            <a:avLst>
              <a:gd name="adj1" fmla="val 44748"/>
              <a:gd name="adj2" fmla="val 61828"/>
              <a:gd name="adj3" fmla="val 16667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70C0"/>
                </a:solidFill>
                <a:latin typeface="+mj-lt"/>
              </a:rPr>
              <a:t>Do you prefer a package tour or making your trip?</a:t>
            </a:r>
          </a:p>
        </p:txBody>
      </p:sp>
      <p:sp>
        <p:nvSpPr>
          <p:cNvPr id="9" name="Rounded Rectangular Callout 9">
            <a:extLst>
              <a:ext uri="{FF2B5EF4-FFF2-40B4-BE49-F238E27FC236}">
                <a16:creationId xmlns:a16="http://schemas.microsoft.com/office/drawing/2014/main" id="{5B0BEAA0-8537-21D8-EDE8-31434D4AA530}"/>
              </a:ext>
            </a:extLst>
          </p:cNvPr>
          <p:cNvSpPr/>
          <p:nvPr/>
        </p:nvSpPr>
        <p:spPr>
          <a:xfrm>
            <a:off x="6005960" y="2511818"/>
            <a:ext cx="5656268" cy="3078178"/>
          </a:xfrm>
          <a:prstGeom prst="wedgeRoundRectCallout">
            <a:avLst>
              <a:gd name="adj1" fmla="val -50678"/>
              <a:gd name="adj2" fmla="val 6972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C00000"/>
                </a:solidFill>
                <a:latin typeface="+mj-lt"/>
              </a:rPr>
              <a:t>I prefer making my trip because it gives you more freedom. You can travel anywhere and any time you want.</a:t>
            </a:r>
          </a:p>
        </p:txBody>
      </p:sp>
    </p:spTree>
    <p:extLst>
      <p:ext uri="{BB962C8B-B14F-4D97-AF65-F5344CB8AC3E}">
        <p14:creationId xmlns:p14="http://schemas.microsoft.com/office/powerpoint/2010/main" val="366830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36138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564142"/>
            <a:ext cx="103505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Consolidate vocabulary and grammar learnt throughout the unit.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everyday English.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test taking skills.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93 SB)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Do 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Test 1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in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Bài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Bổ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libri" pitchFamily="34" charset="0"/>
              </a:rPr>
              <a:t>Trợ</a:t>
            </a:r>
            <a:r>
              <a:rPr lang="en-US" sz="3600" i="1" dirty="0">
                <a:solidFill>
                  <a:srgbClr val="FF0000"/>
                </a:solidFill>
                <a:latin typeface="Calibri" pitchFamily="34" charset="0"/>
              </a:rPr>
              <a:t> TA 7 Right on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(pages 42 - 45)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98450" y="1242647"/>
            <a:ext cx="11595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consolidate vocabulary and grammar learnt throughout the unit.</a:t>
            </a:r>
          </a:p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everyday English.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322197"/>
            <a:ext cx="12055117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support    		B. collect   		C. include    	D. finish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2. A. cathedral 		B. countryside  	C. ambulance    	D. balcony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popular     		B. impatient    	C. generous    	D. talkative  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284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Work in pairs.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7065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Choose the word whose main stress is placed 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differently from the others. </a:t>
            </a:r>
            <a:endParaRPr lang="en-US" sz="16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65112" y="15163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1623" y="298276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64227" y="441244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637" y="1833983"/>
            <a:ext cx="246679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səˈpɔːt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62620" y="1824031"/>
            <a:ext cx="256083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kəˈlekt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8573" y="1824031"/>
            <a:ext cx="265127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ɪnˈkluːd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49475" y="1852024"/>
            <a:ext cx="265127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fɪnɪʃ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938" y="3417913"/>
            <a:ext cx="2466798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kə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ˈ</a:t>
            </a:r>
            <a:r>
              <a:rPr lang="el-GR" sz="2800" dirty="0">
                <a:solidFill>
                  <a:srgbClr val="FF0000"/>
                </a:solidFill>
                <a:latin typeface="+mj-lt"/>
              </a:rPr>
              <a:t>θ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iːdrəl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13435" y="3377737"/>
            <a:ext cx="256083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kʌntrisaɪd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48287" y="3406637"/>
            <a:ext cx="265127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æmbjələns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54060" y="3377737"/>
            <a:ext cx="261996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bælkəni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2938" y="4885732"/>
            <a:ext cx="266141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pɑːpjələr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1685" y="4856859"/>
            <a:ext cx="256083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ɪmˈpeɪʃnt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52397" y="4856859"/>
            <a:ext cx="265127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dʒenərəs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17055" y="4856858"/>
            <a:ext cx="2493976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tɔːkətɪv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404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ree Speech bubble 1195466 PNG with Transparent Background">
            <a:extLst>
              <a:ext uri="{FF2B5EF4-FFF2-40B4-BE49-F238E27FC236}">
                <a16:creationId xmlns:a16="http://schemas.microsoft.com/office/drawing/2014/main" id="{5E8ED63D-F34C-EFC0-824C-29374A3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961D85E2-A94B-77C0-841C-AA559D78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850" y="1069406"/>
            <a:ext cx="108290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Teacher invites some students to the front of the class. Each student invited will take turns acting out a new word in Unit 5 provided by the teacher (e.g. </a:t>
            </a:r>
            <a:r>
              <a:rPr lang="en-US" sz="3200" i="1" dirty="0">
                <a:solidFill>
                  <a:schemeClr val="hlink"/>
                </a:solidFill>
                <a:latin typeface="Calibri" pitchFamily="34" charset="0"/>
              </a:rPr>
              <a:t>statue, guard, truck, </a:t>
            </a: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etc.). Their classmates try to guess what it is. Teacher rewards 1 point for the student with correct answer, and 1 point for the person who acts out the word. 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hlink"/>
                </a:solidFill>
                <a:latin typeface="Calibri" pitchFamily="34" charset="0"/>
              </a:rPr>
              <a:t>In the end, who gets more points is the winner.</a:t>
            </a:r>
            <a:endParaRPr lang="en-US" sz="3200" i="1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4950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732210-CB01-93E9-B135-F08E3E6A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3" y="799733"/>
            <a:ext cx="7906853" cy="52585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4A5E72-1262-05FA-0338-C52E1FE3FC92}"/>
              </a:ext>
            </a:extLst>
          </p:cNvPr>
          <p:cNvCxnSpPr>
            <a:cxnSpLocks/>
          </p:cNvCxnSpPr>
          <p:nvPr/>
        </p:nvCxnSpPr>
        <p:spPr>
          <a:xfrm>
            <a:off x="7277616" y="2275114"/>
            <a:ext cx="10867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5E4E7-6276-3237-EE54-AEFE5D725192}"/>
              </a:ext>
            </a:extLst>
          </p:cNvPr>
          <p:cNvCxnSpPr>
            <a:cxnSpLocks/>
          </p:cNvCxnSpPr>
          <p:nvPr/>
        </p:nvCxnSpPr>
        <p:spPr>
          <a:xfrm>
            <a:off x="4365172" y="3903389"/>
            <a:ext cx="1197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417EC0-2717-982C-A5A0-1B8A481BFA79}"/>
              </a:ext>
            </a:extLst>
          </p:cNvPr>
          <p:cNvCxnSpPr>
            <a:cxnSpLocks/>
          </p:cNvCxnSpPr>
          <p:nvPr/>
        </p:nvCxnSpPr>
        <p:spPr>
          <a:xfrm>
            <a:off x="4654043" y="4958043"/>
            <a:ext cx="947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7BD22-D9B2-3717-55FB-95F278FCC100}"/>
              </a:ext>
            </a:extLst>
          </p:cNvPr>
          <p:cNvCxnSpPr>
            <a:cxnSpLocks/>
          </p:cNvCxnSpPr>
          <p:nvPr/>
        </p:nvCxnSpPr>
        <p:spPr>
          <a:xfrm>
            <a:off x="3678225" y="6042994"/>
            <a:ext cx="188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25E1FA-6032-2F3D-6115-C436BAE292C2}"/>
              </a:ext>
            </a:extLst>
          </p:cNvPr>
          <p:cNvCxnSpPr>
            <a:cxnSpLocks/>
          </p:cNvCxnSpPr>
          <p:nvPr/>
        </p:nvCxnSpPr>
        <p:spPr>
          <a:xfrm>
            <a:off x="8685999" y="3344321"/>
            <a:ext cx="1141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304E22-71E9-62C5-0271-0984D212E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8475"/>
            <a:ext cx="7013908" cy="6471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378A8C-D67B-2E0C-A5B9-131D6CE39510}"/>
              </a:ext>
            </a:extLst>
          </p:cNvPr>
          <p:cNvSpPr txBox="1"/>
          <p:nvPr/>
        </p:nvSpPr>
        <p:spPr>
          <a:xfrm>
            <a:off x="7313266" y="1456650"/>
            <a:ext cx="267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FrutigerLTStd-Roman"/>
              </a:rPr>
              <a:t>mausoleum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FFB88-9701-2A79-4CDD-B6D2A184F511}"/>
              </a:ext>
            </a:extLst>
          </p:cNvPr>
          <p:cNvSpPr txBox="1"/>
          <p:nvPr/>
        </p:nvSpPr>
        <p:spPr>
          <a:xfrm>
            <a:off x="6875316" y="2377215"/>
            <a:ext cx="267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FrutigerLTStd-Roman"/>
              </a:rPr>
              <a:t>statues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A2958-9B44-CFF0-725E-5884C6413007}"/>
              </a:ext>
            </a:extLst>
          </p:cNvPr>
          <p:cNvSpPr txBox="1"/>
          <p:nvPr/>
        </p:nvSpPr>
        <p:spPr>
          <a:xfrm>
            <a:off x="4889533" y="3719056"/>
            <a:ext cx="267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FrutigerLTStd-Roman"/>
              </a:rPr>
              <a:t>tomb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23F636-A770-7D59-BB11-FADCB40846A0}"/>
              </a:ext>
            </a:extLst>
          </p:cNvPr>
          <p:cNvSpPr txBox="1"/>
          <p:nvPr/>
        </p:nvSpPr>
        <p:spPr>
          <a:xfrm>
            <a:off x="4363238" y="5060897"/>
            <a:ext cx="267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FrutigerLTStd-Roman"/>
              </a:rPr>
              <a:t>guard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7F338-16F7-0142-C127-E126748AC01C}"/>
              </a:ext>
            </a:extLst>
          </p:cNvPr>
          <p:cNvSpPr txBox="1"/>
          <p:nvPr/>
        </p:nvSpPr>
        <p:spPr>
          <a:xfrm>
            <a:off x="4889533" y="5985546"/>
            <a:ext cx="2672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FrutigerLTStd-Roman"/>
              </a:rPr>
              <a:t>stadium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11218</TotalTime>
  <Words>1182</Words>
  <Application>Microsoft Office PowerPoint</Application>
  <PresentationFormat>Widescreen</PresentationFormat>
  <Paragraphs>124</Paragraphs>
  <Slides>26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FrutigerLTStd-Roman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202</cp:revision>
  <dcterms:created xsi:type="dcterms:W3CDTF">2020-12-08T03:17:05Z</dcterms:created>
  <dcterms:modified xsi:type="dcterms:W3CDTF">2022-12-21T03:17:19Z</dcterms:modified>
</cp:coreProperties>
</file>