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notesMasterIdLst>
    <p:notesMasterId r:id="rId36"/>
  </p:notesMasterIdLst>
  <p:sldIdLst>
    <p:sldId id="475" r:id="rId2"/>
    <p:sldId id="435" r:id="rId3"/>
    <p:sldId id="436" r:id="rId4"/>
    <p:sldId id="437" r:id="rId5"/>
    <p:sldId id="439" r:id="rId6"/>
    <p:sldId id="440" r:id="rId7"/>
    <p:sldId id="441" r:id="rId8"/>
    <p:sldId id="442" r:id="rId9"/>
    <p:sldId id="443" r:id="rId10"/>
    <p:sldId id="444" r:id="rId11"/>
    <p:sldId id="445" r:id="rId12"/>
    <p:sldId id="446" r:id="rId13"/>
    <p:sldId id="448" r:id="rId14"/>
    <p:sldId id="449" r:id="rId15"/>
    <p:sldId id="451" r:id="rId16"/>
    <p:sldId id="452" r:id="rId17"/>
    <p:sldId id="453" r:id="rId18"/>
    <p:sldId id="455" r:id="rId19"/>
    <p:sldId id="456" r:id="rId20"/>
    <p:sldId id="457" r:id="rId21"/>
    <p:sldId id="460" r:id="rId22"/>
    <p:sldId id="461" r:id="rId23"/>
    <p:sldId id="462" r:id="rId24"/>
    <p:sldId id="463" r:id="rId25"/>
    <p:sldId id="464" r:id="rId26"/>
    <p:sldId id="465" r:id="rId27"/>
    <p:sldId id="474" r:id="rId28"/>
    <p:sldId id="466" r:id="rId29"/>
    <p:sldId id="467" r:id="rId30"/>
    <p:sldId id="468" r:id="rId31"/>
    <p:sldId id="469" r:id="rId32"/>
    <p:sldId id="470" r:id="rId33"/>
    <p:sldId id="471" r:id="rId34"/>
    <p:sldId id="472" r:id="rId35"/>
  </p:sldIdLst>
  <p:sldSz cx="24384000" cy="13716000"/>
  <p:notesSz cx="6858000" cy="9144000"/>
  <p:custDataLst>
    <p:tags r:id="rId37"/>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7E1"/>
    <a:srgbClr val="E7F7FF"/>
    <a:srgbClr val="C6F9BD"/>
    <a:srgbClr val="E1FFBD"/>
    <a:srgbClr val="DEFEE1"/>
    <a:srgbClr val="B9F8AE"/>
    <a:srgbClr val="F3F6D2"/>
    <a:srgbClr val="DDF5C7"/>
    <a:srgbClr val="BFFD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42" autoAdjust="0"/>
    <p:restoredTop sz="94139" autoAdjust="0"/>
  </p:normalViewPr>
  <p:slideViewPr>
    <p:cSldViewPr>
      <p:cViewPr varScale="1">
        <p:scale>
          <a:sx n="34" d="100"/>
          <a:sy n="34" d="100"/>
        </p:scale>
        <p:origin x="1020" y="84"/>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19-Aug-22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16</a:t>
            </a:fld>
            <a:endParaRPr lang="en-US"/>
          </a:p>
        </p:txBody>
      </p:sp>
    </p:spTree>
    <p:extLst>
      <p:ext uri="{BB962C8B-B14F-4D97-AF65-F5344CB8AC3E}">
        <p14:creationId xmlns:p14="http://schemas.microsoft.com/office/powerpoint/2010/main" val="2634363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18</a:t>
            </a:fld>
            <a:endParaRPr lang="en-US"/>
          </a:p>
        </p:txBody>
      </p:sp>
    </p:spTree>
    <p:extLst>
      <p:ext uri="{BB962C8B-B14F-4D97-AF65-F5344CB8AC3E}">
        <p14:creationId xmlns:p14="http://schemas.microsoft.com/office/powerpoint/2010/main" val="4117301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20</a:t>
            </a:fld>
            <a:endParaRPr lang="en-US"/>
          </a:p>
        </p:txBody>
      </p:sp>
    </p:spTree>
    <p:extLst>
      <p:ext uri="{BB962C8B-B14F-4D97-AF65-F5344CB8AC3E}">
        <p14:creationId xmlns:p14="http://schemas.microsoft.com/office/powerpoint/2010/main" val="1698778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6698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8137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92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8150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5542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7329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8345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5</a:t>
            </a:fld>
            <a:endParaRPr lang="en-US"/>
          </a:p>
        </p:txBody>
      </p:sp>
    </p:spTree>
    <p:extLst>
      <p:ext uri="{BB962C8B-B14F-4D97-AF65-F5344CB8AC3E}">
        <p14:creationId xmlns:p14="http://schemas.microsoft.com/office/powerpoint/2010/main" val="2760120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8538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1308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1116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9835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06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8214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6</a:t>
            </a:fld>
            <a:endParaRPr lang="en-US"/>
          </a:p>
        </p:txBody>
      </p:sp>
    </p:spTree>
    <p:extLst>
      <p:ext uri="{BB962C8B-B14F-4D97-AF65-F5344CB8AC3E}">
        <p14:creationId xmlns:p14="http://schemas.microsoft.com/office/powerpoint/2010/main" val="488129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8</a:t>
            </a:fld>
            <a:endParaRPr lang="en-US"/>
          </a:p>
        </p:txBody>
      </p:sp>
    </p:spTree>
    <p:extLst>
      <p:ext uri="{BB962C8B-B14F-4D97-AF65-F5344CB8AC3E}">
        <p14:creationId xmlns:p14="http://schemas.microsoft.com/office/powerpoint/2010/main" val="616698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9</a:t>
            </a:fld>
            <a:endParaRPr lang="en-US"/>
          </a:p>
        </p:txBody>
      </p:sp>
    </p:spTree>
    <p:extLst>
      <p:ext uri="{BB962C8B-B14F-4D97-AF65-F5344CB8AC3E}">
        <p14:creationId xmlns:p14="http://schemas.microsoft.com/office/powerpoint/2010/main" val="4032619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11</a:t>
            </a:fld>
            <a:endParaRPr lang="en-US"/>
          </a:p>
        </p:txBody>
      </p:sp>
    </p:spTree>
    <p:extLst>
      <p:ext uri="{BB962C8B-B14F-4D97-AF65-F5344CB8AC3E}">
        <p14:creationId xmlns:p14="http://schemas.microsoft.com/office/powerpoint/2010/main" val="1418150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12</a:t>
            </a:fld>
            <a:endParaRPr lang="en-US"/>
          </a:p>
        </p:txBody>
      </p:sp>
    </p:spTree>
    <p:extLst>
      <p:ext uri="{BB962C8B-B14F-4D97-AF65-F5344CB8AC3E}">
        <p14:creationId xmlns:p14="http://schemas.microsoft.com/office/powerpoint/2010/main" val="3118345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13</a:t>
            </a:fld>
            <a:endParaRPr lang="en-US"/>
          </a:p>
        </p:txBody>
      </p:sp>
    </p:spTree>
    <p:extLst>
      <p:ext uri="{BB962C8B-B14F-4D97-AF65-F5344CB8AC3E}">
        <p14:creationId xmlns:p14="http://schemas.microsoft.com/office/powerpoint/2010/main" val="833775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14</a:t>
            </a:fld>
            <a:endParaRPr lang="en-US"/>
          </a:p>
        </p:txBody>
      </p:sp>
    </p:spTree>
    <p:extLst>
      <p:ext uri="{BB962C8B-B14F-4D97-AF65-F5344CB8AC3E}">
        <p14:creationId xmlns:p14="http://schemas.microsoft.com/office/powerpoint/2010/main" val="1364525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19-Aug-22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0172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19-Aug-22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6234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110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558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1" y="549276"/>
            <a:ext cx="21945600" cy="2286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219201" y="3200401"/>
            <a:ext cx="21945600" cy="90519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200" y="12712702"/>
            <a:ext cx="5689600" cy="730250"/>
          </a:xfrm>
          <a:prstGeom prst="rect">
            <a:avLst/>
          </a:prstGeom>
        </p:spPr>
        <p:txBody>
          <a:bodyPr/>
          <a:lstStyle/>
          <a:p>
            <a:fld id="{EB825E21-F5C2-4236-936E-9EDF241770C5}" type="datetimeFigureOut">
              <a:rPr lang="en-US" smtClean="0"/>
              <a:pPr/>
              <a:t>19-Aug-22</a:t>
            </a:fld>
            <a:endParaRPr lang="en-US"/>
          </a:p>
        </p:txBody>
      </p:sp>
      <p:sp>
        <p:nvSpPr>
          <p:cNvPr id="5" name="Footer Placeholder 4"/>
          <p:cNvSpPr>
            <a:spLocks noGrp="1"/>
          </p:cNvSpPr>
          <p:nvPr>
            <p:ph type="ftr" sz="quarter" idx="11"/>
          </p:nvPr>
        </p:nvSpPr>
        <p:spPr>
          <a:xfrm>
            <a:off x="8331201"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C95585F-87DD-40E9-911B-772A89257CC4}" type="slidenum">
              <a:rPr lang="en-US" smtClean="0"/>
              <a:pPr/>
              <a:t>‹#›</a:t>
            </a:fld>
            <a:endParaRPr lang="en-US"/>
          </a:p>
        </p:txBody>
      </p:sp>
    </p:spTree>
    <p:extLst>
      <p:ext uri="{BB962C8B-B14F-4D97-AF65-F5344CB8AC3E}">
        <p14:creationId xmlns:p14="http://schemas.microsoft.com/office/powerpoint/2010/main" val="124598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19-Aug-22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19-Aug-22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4669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19-Aug-22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1645613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19-Aug-22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3369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19-Aug-22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3199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19-Aug-22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9433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19-Aug-22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8349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19-Aug-22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6936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19-Aug-22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4916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1133633"/>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40" r:id="rId14"/>
    <p:sldLayoutId id="2147483750" r:id="rId15"/>
    <p:sldLayoutId id="2147483782" r:id="rId16"/>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72.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5.jpeg"/><Relationship Id="rId7" Type="http://schemas.openxmlformats.org/officeDocument/2006/relationships/image" Target="../media/image90.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70.png"/><Relationship Id="rId4" Type="http://schemas.openxmlformats.org/officeDocument/2006/relationships/image" Target="../media/image60.png"/><Relationship Id="rId9"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35.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5.jpeg"/><Relationship Id="rId7"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80.png"/><Relationship Id="rId5" Type="http://schemas.openxmlformats.org/officeDocument/2006/relationships/image" Target="../media/image45.png"/><Relationship Id="rId4" Type="http://schemas.openxmlformats.org/officeDocument/2006/relationships/image" Target="../media/image160.png"/><Relationship Id="rId9" Type="http://schemas.openxmlformats.org/officeDocument/2006/relationships/image" Target="../media/image430.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1.pn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53.pn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90.png"/><Relationship Id="rId5" Type="http://schemas.openxmlformats.org/officeDocument/2006/relationships/image" Target="../media/image280.png"/><Relationship Id="rId4" Type="http://schemas.openxmlformats.org/officeDocument/2006/relationships/image" Target="../media/image27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jpeg"/><Relationship Id="rId7" Type="http://schemas.openxmlformats.org/officeDocument/2006/relationships/image" Target="../media/image330.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320.png"/><Relationship Id="rId5" Type="http://schemas.openxmlformats.org/officeDocument/2006/relationships/image" Target="../media/image310.png"/><Relationship Id="rId4" Type="http://schemas.openxmlformats.org/officeDocument/2006/relationships/image" Target="../media/image300.png"/><Relationship Id="rId9" Type="http://schemas.openxmlformats.org/officeDocument/2006/relationships/image" Target="../media/image49.png"/></Relationships>
</file>

<file path=ppt/slides/_rels/slide3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jpeg"/><Relationship Id="rId7"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350.png"/><Relationship Id="rId4" Type="http://schemas.openxmlformats.org/officeDocument/2006/relationships/image" Target="../media/image300.png"/><Relationship Id="rId9"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20.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410.png"/><Relationship Id="rId5" Type="http://schemas.openxmlformats.org/officeDocument/2006/relationships/image" Target="../media/image64.png"/><Relationship Id="rId4" Type="http://schemas.openxmlformats.org/officeDocument/2006/relationships/image" Target="../media/image63.pn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68.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jpeg"/><Relationship Id="rId7"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69.png"/><Relationship Id="rId5" Type="http://schemas.openxmlformats.org/officeDocument/2006/relationships/image" Target="../media/image470.png"/><Relationship Id="rId4" Type="http://schemas.openxmlformats.org/officeDocument/2006/relationships/image" Target="../media/image460.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ounded Rectangle 71"/>
          <p:cNvSpPr/>
          <p:nvPr/>
        </p:nvSpPr>
        <p:spPr>
          <a:xfrm>
            <a:off x="1104817" y="9906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4031" y="179546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010345" y="293440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990600" y="4900386"/>
            <a:ext cx="16674629" cy="1030295"/>
            <a:chOff x="7459670" y="7086600"/>
            <a:chExt cx="16676558" cy="1030414"/>
          </a:xfrm>
        </p:grpSpPr>
        <p:sp>
          <p:nvSpPr>
            <p:cNvPr id="57" name="Rectangle 56"/>
            <p:cNvSpPr/>
            <p:nvPr/>
          </p:nvSpPr>
          <p:spPr>
            <a:xfrm>
              <a:off x="9092455" y="7178186"/>
              <a:ext cx="15043773" cy="938828"/>
            </a:xfrm>
            <a:prstGeom prst="rect">
              <a:avLst/>
            </a:prstGeom>
          </p:spPr>
          <p:txBody>
            <a:bodyPr wrap="square">
              <a:spAutoFit/>
            </a:bodyPr>
            <a:lstStyle/>
            <a:p>
              <a:pPr>
                <a:lnSpc>
                  <a:spcPct val="100000"/>
                </a:lnSpc>
                <a:spcBef>
                  <a:spcPct val="0"/>
                </a:spcBef>
                <a:buFontTx/>
                <a:buNone/>
                <a:defRPr/>
              </a:pPr>
              <a:r>
                <a:rPr lang="en-US" sz="5400" b="1" dirty="0">
                  <a:solidFill>
                    <a:srgbClr val="385623"/>
                  </a:solidFill>
                  <a:effectLst/>
                  <a:latin typeface="Tahoma" panose="020B0604030504040204" pitchFamily="34" charset="0"/>
                  <a:ea typeface="Tahoma" panose="020B0604030504040204" pitchFamily="34" charset="0"/>
                  <a:cs typeface="Tahoma" panose="020B0604030504040204" pitchFamily="34" charset="0"/>
                </a:rPr>
                <a:t>BẤT PHƯƠNG TRÌNH BẬC NHẤT HAI ẨN.</a:t>
              </a:r>
              <a:endParaRPr lang="en-US" sz="5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7688759"/>
                  <a:ext cx="50751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8" name="Group 7">
            <a:extLst>
              <a:ext uri="{FF2B5EF4-FFF2-40B4-BE49-F238E27FC236}">
                <a16:creationId xmlns:a16="http://schemas.microsoft.com/office/drawing/2014/main" id="{9D10C652-BC3F-4EB9-A8A9-A6D6060D214D}"/>
              </a:ext>
            </a:extLst>
          </p:cNvPr>
          <p:cNvGrpSpPr/>
          <p:nvPr/>
        </p:nvGrpSpPr>
        <p:grpSpPr>
          <a:xfrm>
            <a:off x="990599" y="6957786"/>
            <a:ext cx="21808312" cy="2415918"/>
            <a:chOff x="990600" y="7219112"/>
            <a:chExt cx="21808312" cy="2415918"/>
          </a:xfrm>
        </p:grpSpPr>
        <p:sp>
          <p:nvSpPr>
            <p:cNvPr id="75" name="Rectangle 74"/>
            <p:cNvSpPr/>
            <p:nvPr/>
          </p:nvSpPr>
          <p:spPr>
            <a:xfrm>
              <a:off x="2623196" y="7219112"/>
              <a:ext cx="20175716" cy="2415918"/>
            </a:xfrm>
            <a:prstGeom prst="rect">
              <a:avLst/>
            </a:prstGeom>
          </p:spPr>
          <p:txBody>
            <a:bodyPr wrap="none">
              <a:spAutoFit/>
            </a:bodyPr>
            <a:lstStyle/>
            <a:p>
              <a:pPr>
                <a:lnSpc>
                  <a:spcPct val="150000"/>
                </a:lnSpc>
                <a:spcBef>
                  <a:spcPct val="0"/>
                </a:spcBef>
                <a:buNone/>
                <a:defRPr/>
              </a:pPr>
              <a:r>
                <a:rPr lang="en-US" sz="5400" b="1" dirty="0">
                  <a:solidFill>
                    <a:srgbClr val="385623"/>
                  </a:solidFill>
                  <a:effectLst/>
                  <a:latin typeface="Tahoma" panose="020B0604030504040204" pitchFamily="34" charset="0"/>
                  <a:ea typeface="Tahoma" panose="020B0604030504040204" pitchFamily="34" charset="0"/>
                  <a:cs typeface="Tahoma" panose="020B0604030504040204" pitchFamily="34" charset="0"/>
                </a:rPr>
                <a:t>BIỂU DIỄN MIỀN NGHIỆM CỦA BẤT PHƯƠNG TRÌNH BẬC </a:t>
              </a:r>
              <a:br>
                <a:rPr lang="en-US" sz="5400" b="1" dirty="0">
                  <a:solidFill>
                    <a:srgbClr val="385623"/>
                  </a:solidFill>
                  <a:effectLst/>
                  <a:latin typeface="Tahoma" panose="020B0604030504040204" pitchFamily="34" charset="0"/>
                  <a:ea typeface="Tahoma" panose="020B0604030504040204" pitchFamily="34" charset="0"/>
                  <a:cs typeface="Tahoma" panose="020B0604030504040204" pitchFamily="34" charset="0"/>
                </a:rPr>
              </a:br>
              <a:r>
                <a:rPr lang="en-US" sz="5400" b="1" dirty="0">
                  <a:solidFill>
                    <a:srgbClr val="385623"/>
                  </a:solidFill>
                  <a:effectLst/>
                  <a:latin typeface="Tahoma" panose="020B0604030504040204" pitchFamily="34" charset="0"/>
                  <a:ea typeface="Tahoma" panose="020B0604030504040204" pitchFamily="34" charset="0"/>
                  <a:cs typeface="Tahoma" panose="020B0604030504040204" pitchFamily="34" charset="0"/>
                </a:rPr>
                <a:t>NHẤT HAI ẨN TRÊN MẶT PHẲNG TỌA ĐỘ.</a:t>
              </a:r>
              <a:endParaRPr lang="en-US" sz="54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76" name="Group 32"/>
            <p:cNvGrpSpPr/>
            <p:nvPr/>
          </p:nvGrpSpPr>
          <p:grpSpPr>
            <a:xfrm>
              <a:off x="990600" y="7373171"/>
              <a:ext cx="1392454" cy="8727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7688759"/>
                  <a:ext cx="507513"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sp>
        <p:nvSpPr>
          <p:cNvPr id="103" name="Google Shape;122;p14">
            <a:extLst>
              <a:ext uri="{FF2B5EF4-FFF2-40B4-BE49-F238E27FC236}">
                <a16:creationId xmlns:a16="http://schemas.microsoft.com/office/drawing/2014/main" id="{FAF7E6E7-D68E-4774-9801-54F6529B128E}"/>
              </a:ext>
            </a:extLst>
          </p:cNvPr>
          <p:cNvSpPr/>
          <p:nvPr/>
        </p:nvSpPr>
        <p:spPr>
          <a:xfrm>
            <a:off x="2416742" y="1496619"/>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8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a:t>
            </a:r>
            <a:endParaRPr sz="8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3984393" y="2759152"/>
            <a:ext cx="1316269" cy="1323399"/>
            <a:chOff x="4902568" y="2960791"/>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60791"/>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pic>
        <p:nvPicPr>
          <p:cNvPr id="5" name="Picture 4">
            <a:extLst>
              <a:ext uri="{FF2B5EF4-FFF2-40B4-BE49-F238E27FC236}">
                <a16:creationId xmlns:a16="http://schemas.microsoft.com/office/drawing/2014/main" id="{BCDAC133-E555-4501-8C29-43DCF47BBF40}"/>
              </a:ext>
            </a:extLst>
          </p:cNvPr>
          <p:cNvPicPr>
            <a:picLocks noChangeAspect="1"/>
          </p:cNvPicPr>
          <p:nvPr/>
        </p:nvPicPr>
        <p:blipFill>
          <a:blip r:embed="rId4"/>
          <a:stretch>
            <a:fillRect/>
          </a:stretch>
        </p:blipFill>
        <p:spPr>
          <a:xfrm>
            <a:off x="6096000" y="1005756"/>
            <a:ext cx="16449096" cy="2746999"/>
          </a:xfrm>
          <a:prstGeom prst="rect">
            <a:avLst/>
          </a:prstGeom>
        </p:spPr>
      </p:pic>
      <p:grpSp>
        <p:nvGrpSpPr>
          <p:cNvPr id="89" name="Group 60">
            <a:extLst>
              <a:ext uri="{FF2B5EF4-FFF2-40B4-BE49-F238E27FC236}">
                <a16:creationId xmlns:a16="http://schemas.microsoft.com/office/drawing/2014/main" id="{35FF44FC-BE40-48F1-AE5A-C549C0F72961}"/>
              </a:ext>
            </a:extLst>
          </p:cNvPr>
          <p:cNvGrpSpPr/>
          <p:nvPr/>
        </p:nvGrpSpPr>
        <p:grpSpPr>
          <a:xfrm>
            <a:off x="990599" y="9472386"/>
            <a:ext cx="16674629" cy="1030295"/>
            <a:chOff x="7459670" y="7086600"/>
            <a:chExt cx="16676558" cy="1030414"/>
          </a:xfrm>
        </p:grpSpPr>
        <p:sp>
          <p:nvSpPr>
            <p:cNvPr id="90" name="Rectangle 89">
              <a:extLst>
                <a:ext uri="{FF2B5EF4-FFF2-40B4-BE49-F238E27FC236}">
                  <a16:creationId xmlns:a16="http://schemas.microsoft.com/office/drawing/2014/main" id="{AC7909F2-AA45-4666-8C7A-51CD739561F3}"/>
                </a:ext>
              </a:extLst>
            </p:cNvPr>
            <p:cNvSpPr/>
            <p:nvPr/>
          </p:nvSpPr>
          <p:spPr>
            <a:xfrm>
              <a:off x="9092455" y="7178186"/>
              <a:ext cx="15043773" cy="938828"/>
            </a:xfrm>
            <a:prstGeom prst="rect">
              <a:avLst/>
            </a:prstGeom>
          </p:spPr>
          <p:txBody>
            <a:bodyPr wrap="square">
              <a:spAutoFit/>
            </a:bodyPr>
            <a:lstStyle/>
            <a:p>
              <a:pPr>
                <a:lnSpc>
                  <a:spcPct val="100000"/>
                </a:lnSpc>
                <a:spcBef>
                  <a:spcPct val="0"/>
                </a:spcBef>
                <a:buFontTx/>
                <a:buNone/>
                <a:defRPr/>
              </a:pPr>
              <a:r>
                <a:rPr lang="vi-VN" sz="5400" b="1" dirty="0">
                  <a:solidFill>
                    <a:srgbClr val="385623"/>
                  </a:solidFill>
                  <a:effectLst/>
                  <a:latin typeface="Tahoma" panose="020B0604030504040204" pitchFamily="34" charset="0"/>
                  <a:ea typeface="Tahoma" panose="020B0604030504040204" pitchFamily="34" charset="0"/>
                  <a:cs typeface="Tahoma" panose="020B0604030504040204" pitchFamily="34" charset="0"/>
                </a:rPr>
                <a:t>BÀI TẬP</a:t>
              </a:r>
              <a:endParaRPr lang="en-US" sz="5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91" name="Group 26">
              <a:extLst>
                <a:ext uri="{FF2B5EF4-FFF2-40B4-BE49-F238E27FC236}">
                  <a16:creationId xmlns:a16="http://schemas.microsoft.com/office/drawing/2014/main" id="{C5C696A0-BCEA-49CB-8AE8-A112F3AF801F}"/>
                </a:ext>
              </a:extLst>
            </p:cNvPr>
            <p:cNvGrpSpPr/>
            <p:nvPr/>
          </p:nvGrpSpPr>
          <p:grpSpPr>
            <a:xfrm>
              <a:off x="7459670" y="7086600"/>
              <a:ext cx="1392615" cy="872846"/>
              <a:chOff x="7459669" y="7543800"/>
              <a:chExt cx="1381118" cy="872846"/>
            </a:xfrm>
          </p:grpSpPr>
          <p:sp>
            <p:nvSpPr>
              <p:cNvPr id="92" name="Isosceles Triangle 44">
                <a:extLst>
                  <a:ext uri="{FF2B5EF4-FFF2-40B4-BE49-F238E27FC236}">
                    <a16:creationId xmlns:a16="http://schemas.microsoft.com/office/drawing/2014/main" id="{A739B112-DCEB-4B9D-9FF6-B0BBF5433A02}"/>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93" name="Group 28">
                <a:extLst>
                  <a:ext uri="{FF2B5EF4-FFF2-40B4-BE49-F238E27FC236}">
                    <a16:creationId xmlns:a16="http://schemas.microsoft.com/office/drawing/2014/main" id="{4E87DEEC-299D-49A2-A2D1-26EF14645642}"/>
                  </a:ext>
                </a:extLst>
              </p:cNvPr>
              <p:cNvGrpSpPr/>
              <p:nvPr/>
            </p:nvGrpSpPr>
            <p:grpSpPr>
              <a:xfrm>
                <a:off x="7469187" y="7685126"/>
                <a:ext cx="1371600" cy="731520"/>
                <a:chOff x="7469187" y="7685126"/>
                <a:chExt cx="1371600" cy="731520"/>
              </a:xfrm>
            </p:grpSpPr>
            <p:sp>
              <p:nvSpPr>
                <p:cNvPr id="94" name="Round Same Side Corner Rectangle 60">
                  <a:extLst>
                    <a:ext uri="{FF2B5EF4-FFF2-40B4-BE49-F238E27FC236}">
                      <a16:creationId xmlns:a16="http://schemas.microsoft.com/office/drawing/2014/main" id="{A6D704A2-3B2B-455D-8629-9EA0E7DBF5E1}"/>
                    </a:ext>
                  </a:extLst>
                </p:cNvPr>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5" name="TextBox 94">
                  <a:extLst>
                    <a:ext uri="{FF2B5EF4-FFF2-40B4-BE49-F238E27FC236}">
                      <a16:creationId xmlns:a16="http://schemas.microsoft.com/office/drawing/2014/main" id="{AB4EF506-82C4-4C9F-B37F-1B84C87A54DF}"/>
                    </a:ext>
                  </a:extLst>
                </p:cNvPr>
                <p:cNvSpPr txBox="1"/>
                <p:nvPr/>
              </p:nvSpPr>
              <p:spPr>
                <a:xfrm>
                  <a:off x="7958807" y="7688759"/>
                  <a:ext cx="507514" cy="707968"/>
                </a:xfrm>
                <a:prstGeom prst="rect">
                  <a:avLst/>
                </a:prstGeom>
                <a:noFill/>
              </p:spPr>
              <p:txBody>
                <a:bodyPr wrap="none" rtlCol="0">
                  <a:spAutoFit/>
                </a:bodyPr>
                <a:lstStyle/>
                <a:p>
                  <a:pPr algn="ctr"/>
                  <a:r>
                    <a:rPr lang="vi-VN"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spTree>
    <p:extLst>
      <p:ext uri="{BB962C8B-B14F-4D97-AF65-F5344CB8AC3E}">
        <p14:creationId xmlns:p14="http://schemas.microsoft.com/office/powerpoint/2010/main" val="1209948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219201" y="1463672"/>
            <a:ext cx="21945600" cy="1371603"/>
          </a:xfrm>
        </p:spPr>
        <p:txBody>
          <a:bodyPr anchor="ctr" anchorCtr="0"/>
          <a:lstStyle/>
          <a:p>
            <a:pPr>
              <a:lnSpc>
                <a:spcPct val="120000"/>
              </a:lnSpc>
            </a:pPr>
            <a:r>
              <a:rPr lang="en-US" sz="5400" b="1">
                <a:solidFill>
                  <a:srgbClr val="385623"/>
                </a:solidFill>
                <a:effectLst/>
                <a:latin typeface="Tahoma" panose="020B0604030504040204" pitchFamily="34" charset="0"/>
                <a:ea typeface="Tahoma" panose="020B0604030504040204" pitchFamily="34" charset="0"/>
                <a:cs typeface="Tahoma" panose="020B0604030504040204" pitchFamily="34" charset="0"/>
              </a:rPr>
              <a:t>1. BẤT PHƯƠNG TRÌNH BẬC NHẤT HAI ẨN</a:t>
            </a:r>
            <a:endParaRPr lang="vi-VN" sz="54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lstStyle/>
              <a:p>
                <a:pPr marL="412750" indent="0">
                  <a:lnSpc>
                    <a:spcPct val="150000"/>
                  </a:lnSpc>
                  <a:spcBef>
                    <a:spcPts val="0"/>
                  </a:spcBef>
                  <a:buNone/>
                  <a:tabLst>
                    <a:tab pos="855663" algn="l"/>
                  </a:tabLst>
                </a:pPr>
                <a:r>
                  <a:rPr lang="en-US" sz="5400" b="1">
                    <a:solidFill>
                      <a:srgbClr val="000000"/>
                    </a:solidFill>
                    <a:latin typeface="Tahoma" panose="020B0604030504040204" pitchFamily="34" charset="0"/>
                  </a:rPr>
                  <a:t>	Bất phương trình bậc nhất hai ẩn </a:t>
                </a:r>
                <a14:m>
                  <m:oMath xmlns:m="http://schemas.openxmlformats.org/officeDocument/2006/math">
                    <m:r>
                      <a:rPr lang="en-US" sz="5400" b="1" i="1">
                        <a:solidFill>
                          <a:srgbClr val="000000"/>
                        </a:solidFill>
                        <a:latin typeface="Cambria Math" panose="02040503050406030204" pitchFamily="18" charset="0"/>
                      </a:rPr>
                      <m:t>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𝒚</m:t>
                    </m:r>
                  </m:oMath>
                </a14:m>
                <a:r>
                  <a:rPr lang="en-US" sz="5400" b="1">
                    <a:solidFill>
                      <a:srgbClr val="000000"/>
                    </a:solidFill>
                    <a:latin typeface="Tahoma" panose="020B0604030504040204" pitchFamily="34" charset="0"/>
                  </a:rPr>
                  <a:t> có dạng tổng quát là:</a:t>
                </a:r>
                <a:endParaRPr lang="vi-VN" sz="5400" b="1">
                  <a:solidFill>
                    <a:srgbClr val="000000"/>
                  </a:solidFill>
                  <a:latin typeface="Tahoma" panose="020B0604030504040204" pitchFamily="34" charset="0"/>
                </a:endParaRPr>
              </a:p>
              <a:p>
                <a:pPr marL="0" indent="0" algn="ctr">
                  <a:lnSpc>
                    <a:spcPct val="150000"/>
                  </a:lnSpc>
                  <a:spcBef>
                    <a:spcPts val="0"/>
                  </a:spcBef>
                  <a:buNone/>
                </a:pPr>
                <a14:m>
                  <m:oMathPara xmlns:m="http://schemas.openxmlformats.org/officeDocument/2006/math">
                    <m:oMathParaPr>
                      <m:jc m:val="centerGroup"/>
                    </m:oMathParaPr>
                    <m:oMath xmlns:m="http://schemas.openxmlformats.org/officeDocument/2006/math">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r>
                        <a:rPr lang="vi-VN" sz="5400" b="1" i="1">
                          <a:solidFill>
                            <a:srgbClr val="000000"/>
                          </a:solidFill>
                          <a:latin typeface="Cambria Math" panose="02040503050406030204" pitchFamily="18" charset="0"/>
                        </a:rPr>
                        <m:t>    </m:t>
                      </m:r>
                      <m:d>
                        <m:dPr>
                          <m:ctrlPr>
                            <a:rPr lang="vi-VN" sz="5400" b="1" i="1">
                              <a:solidFill>
                                <a:srgbClr val="000000"/>
                              </a:solidFill>
                              <a:latin typeface="Cambria Math" panose="02040503050406030204" pitchFamily="18" charset="0"/>
                            </a:rPr>
                          </m:ctrlPr>
                        </m:dPr>
                        <m:e>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&lt;</m:t>
                          </m:r>
                          <m:r>
                            <a:rPr lang="en-US" sz="5400" b="1" i="1">
                              <a:solidFill>
                                <a:srgbClr val="000000"/>
                              </a:solidFill>
                              <a:latin typeface="Cambria Math" panose="02040503050406030204" pitchFamily="18" charset="0"/>
                            </a:rPr>
                            <m:t>𝒄</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&gt;</m:t>
                          </m:r>
                          <m:r>
                            <a:rPr lang="en-US" sz="5400" b="1" i="1">
                              <a:solidFill>
                                <a:srgbClr val="000000"/>
                              </a:solidFill>
                              <a:latin typeface="Cambria Math" panose="02040503050406030204" pitchFamily="18" charset="0"/>
                            </a:rPr>
                            <m:t>𝒄</m:t>
                          </m:r>
                        </m:e>
                      </m:d>
                      <m:r>
                        <a:rPr lang="en-US" sz="5400" b="1">
                          <a:solidFill>
                            <a:srgbClr val="000000"/>
                          </a:solidFill>
                          <a:latin typeface="Cambria Math" panose="02040503050406030204" pitchFamily="18" charset="0"/>
                        </a:rPr>
                        <m:t>,</m:t>
                      </m:r>
                    </m:oMath>
                  </m:oMathPara>
                </a14:m>
                <a:endParaRPr lang="en-US" sz="5400" b="1">
                  <a:solidFill>
                    <a:srgbClr val="000000"/>
                  </a:solidFill>
                  <a:latin typeface="Tahoma" panose="020B0604030504040204" pitchFamily="34" charset="0"/>
                </a:endParaRPr>
              </a:p>
              <a:p>
                <a:pPr marL="471488" indent="0">
                  <a:lnSpc>
                    <a:spcPct val="150000"/>
                  </a:lnSpc>
                  <a:spcBef>
                    <a:spcPts val="0"/>
                  </a:spcBef>
                  <a:buNone/>
                </a:pPr>
                <a:r>
                  <a:rPr lang="en-US" sz="5400" b="1">
                    <a:solidFill>
                      <a:srgbClr val="000000"/>
                    </a:solidFill>
                    <a:latin typeface="Tahoma" panose="020B0604030504040204" pitchFamily="34" charset="0"/>
                  </a:rPr>
                  <a:t>trong đó </a:t>
                </a:r>
                <a14:m>
                  <m:oMath xmlns:m="http://schemas.openxmlformats.org/officeDocument/2006/math">
                    <m:r>
                      <a:rPr lang="en-US" sz="5400" b="1" i="1">
                        <a:solidFill>
                          <a:srgbClr val="000000"/>
                        </a:solidFill>
                        <a:latin typeface="Cambria Math" panose="02040503050406030204" pitchFamily="18" charset="0"/>
                      </a:rPr>
                      <m:t>𝒂</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oMath>
                </a14:m>
                <a:r>
                  <a:rPr lang="en-US" sz="5400" b="1">
                    <a:solidFill>
                      <a:srgbClr val="000000"/>
                    </a:solidFill>
                    <a:latin typeface="Tahoma" panose="020B0604030504040204" pitchFamily="34" charset="0"/>
                  </a:rPr>
                  <a:t> là những số thực đã cho </a:t>
                </a:r>
                <a14:m>
                  <m:oMath xmlns:m="http://schemas.openxmlformats.org/officeDocument/2006/math">
                    <m:r>
                      <a:rPr lang="en-US" sz="5400" b="1" i="1">
                        <a:solidFill>
                          <a:srgbClr val="000000"/>
                        </a:solidFill>
                        <a:latin typeface="Cambria Math" panose="02040503050406030204" pitchFamily="18" charset="0"/>
                      </a:rPr>
                      <m:t>𝒂</m:t>
                    </m:r>
                  </m:oMath>
                </a14:m>
                <a:r>
                  <a:rPr lang="en-US" sz="5400" b="1">
                    <a:solidFill>
                      <a:srgbClr val="000000"/>
                    </a:solidFill>
                    <a:latin typeface="Tahoma" panose="020B0604030504040204" pitchFamily="34" charset="0"/>
                  </a:rPr>
                  <a:t> và </a:t>
                </a:r>
                <a14:m>
                  <m:oMath xmlns:m="http://schemas.openxmlformats.org/officeDocument/2006/math">
                    <m:r>
                      <a:rPr lang="en-US" sz="5400" b="1" i="1">
                        <a:solidFill>
                          <a:srgbClr val="000000"/>
                        </a:solidFill>
                        <a:latin typeface="Cambria Math" panose="02040503050406030204" pitchFamily="18" charset="0"/>
                      </a:rPr>
                      <m:t>𝒃</m:t>
                    </m:r>
                  </m:oMath>
                </a14:m>
                <a:r>
                  <a:rPr lang="en-US" sz="5400" b="1">
                    <a:solidFill>
                      <a:srgbClr val="000000"/>
                    </a:solidFill>
                    <a:latin typeface="Tahoma" panose="020B0604030504040204" pitchFamily="34" charset="0"/>
                  </a:rPr>
                  <a:t> không đồng thời bằng </a:t>
                </a:r>
                <a14:m>
                  <m:oMath xmlns:m="http://schemas.openxmlformats.org/officeDocument/2006/math">
                    <m:r>
                      <a:rPr lang="en-US" sz="5400" b="1" i="1">
                        <a:solidFill>
                          <a:srgbClr val="000000"/>
                        </a:solidFill>
                        <a:latin typeface="Cambria Math" panose="02040503050406030204" pitchFamily="18" charset="0"/>
                      </a:rPr>
                      <m:t>𝟎</m:t>
                    </m:r>
                  </m:oMath>
                </a14:m>
                <a:r>
                  <a:rPr lang="en-US" sz="5400" b="1">
                    <a:solidFill>
                      <a:srgbClr val="000000"/>
                    </a:solidFill>
                    <a:latin typeface="Tahoma" panose="020B0604030504040204" pitchFamily="34" charset="0"/>
                  </a:rPr>
                  <a:t>; </a:t>
                </a:r>
                <a14:m>
                  <m:oMath xmlns:m="http://schemas.openxmlformats.org/officeDocument/2006/math">
                    <m:r>
                      <a:rPr lang="en-US" sz="5400" b="1" i="1">
                        <a:solidFill>
                          <a:srgbClr val="000000"/>
                        </a:solidFill>
                        <a:latin typeface="Cambria Math" panose="02040503050406030204" pitchFamily="18" charset="0"/>
                      </a:rPr>
                      <m:t>𝒙</m:t>
                    </m:r>
                  </m:oMath>
                </a14:m>
                <a:r>
                  <a:rPr lang="en-US" sz="5400" b="1">
                    <a:solidFill>
                      <a:srgbClr val="000000"/>
                    </a:solidFill>
                    <a:latin typeface="Tahoma" panose="020B0604030504040204" pitchFamily="34" charset="0"/>
                  </a:rPr>
                  <a:t> và </a:t>
                </a:r>
                <a14:m>
                  <m:oMath xmlns:m="http://schemas.openxmlformats.org/officeDocument/2006/math">
                    <m:r>
                      <a:rPr lang="en-US" sz="5400" b="1" i="1">
                        <a:solidFill>
                          <a:srgbClr val="000000"/>
                        </a:solidFill>
                        <a:latin typeface="Cambria Math" panose="02040503050406030204" pitchFamily="18" charset="0"/>
                      </a:rPr>
                      <m:t>𝒚</m:t>
                    </m:r>
                  </m:oMath>
                </a14:m>
                <a:r>
                  <a:rPr lang="en-US" sz="5400" b="1">
                    <a:solidFill>
                      <a:srgbClr val="000000"/>
                    </a:solidFill>
                    <a:latin typeface="Tahoma" panose="020B0604030504040204" pitchFamily="34" charset="0"/>
                  </a:rPr>
                  <a:t> là các ẩn số.</a:t>
                </a:r>
              </a:p>
              <a:p>
                <a:pPr marL="471488" indent="0">
                  <a:lnSpc>
                    <a:spcPct val="100000"/>
                  </a:lnSpc>
                  <a:spcBef>
                    <a:spcPts val="0"/>
                  </a:spcBef>
                  <a:buNone/>
                </a:pPr>
                <a:endParaRPr lang="en-US" sz="5400" b="1">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12750" indent="0">
                  <a:lnSpc>
                    <a:spcPct val="150000"/>
                  </a:lnSpc>
                  <a:spcBef>
                    <a:spcPts val="0"/>
                  </a:spcBef>
                  <a:buNone/>
                  <a:tabLst>
                    <a:tab pos="855663" algn="l"/>
                  </a:tabLst>
                </a:pPr>
                <a:r>
                  <a:rPr lang="en-US" sz="5400" b="1">
                    <a:solidFill>
                      <a:srgbClr val="000000"/>
                    </a:solidFill>
                    <a:latin typeface="Tahoma" panose="020B0604030504040204" pitchFamily="34" charset="0"/>
                    <a:ea typeface="Tahoma" panose="020B0604030504040204" pitchFamily="34" charset="0"/>
                    <a:cs typeface="Tahoma" panose="020B0604030504040204" pitchFamily="34" charset="0"/>
                  </a:rPr>
                  <a:t>	Cặp số </a:t>
                </a:r>
                <a14:m>
                  <m:oMath xmlns:m="http://schemas.openxmlformats.org/officeDocument/2006/math">
                    <m:d>
                      <m:dPr>
                        <m:ctrlPr>
                          <a:rPr lang="vi-VN" sz="5400" b="1" i="1">
                            <a:solidFill>
                              <a:srgbClr val="000000"/>
                            </a:solidFill>
                            <a:latin typeface="Cambria Math" panose="02040503050406030204" pitchFamily="18" charset="0"/>
                          </a:rPr>
                        </m:ctrlPr>
                      </m:dPr>
                      <m:e>
                        <m:sSub>
                          <m:sSubPr>
                            <m:ctrlPr>
                              <a:rPr lang="vi-VN" sz="5400" b="1" i="1">
                                <a:solidFill>
                                  <a:srgbClr val="000000"/>
                                </a:solidFill>
                                <a:latin typeface="Cambria Math" panose="02040503050406030204" pitchFamily="18" charset="0"/>
                              </a:rPr>
                            </m:ctrlPr>
                          </m:sSubPr>
                          <m:e>
                            <m:r>
                              <a:rPr lang="en-US" sz="5400" b="1" i="1">
                                <a:solidFill>
                                  <a:srgbClr val="000000"/>
                                </a:solidFill>
                                <a:latin typeface="Cambria Math" panose="02040503050406030204" pitchFamily="18" charset="0"/>
                              </a:rPr>
                              <m:t>𝒙</m:t>
                            </m:r>
                          </m:e>
                          <m:sub>
                            <m:r>
                              <a:rPr lang="en-US" sz="5400" b="1" i="1">
                                <a:solidFill>
                                  <a:srgbClr val="000000"/>
                                </a:solidFill>
                                <a:latin typeface="Cambria Math" panose="02040503050406030204" pitchFamily="18" charset="0"/>
                              </a:rPr>
                              <m:t>𝟎</m:t>
                            </m:r>
                          </m:sub>
                        </m:sSub>
                        <m:r>
                          <a:rPr lang="en-US" sz="5400" b="1" i="1">
                            <a:solidFill>
                              <a:srgbClr val="000000"/>
                            </a:solidFill>
                            <a:latin typeface="Cambria Math" panose="02040503050406030204" pitchFamily="18" charset="0"/>
                          </a:rPr>
                          <m:t>;</m:t>
                        </m:r>
                        <m:sSub>
                          <m:sSubPr>
                            <m:ctrlPr>
                              <a:rPr lang="vi-VN" sz="5400" b="1" i="1">
                                <a:solidFill>
                                  <a:srgbClr val="000000"/>
                                </a:solidFill>
                                <a:latin typeface="Cambria Math" panose="02040503050406030204" pitchFamily="18" charset="0"/>
                              </a:rPr>
                            </m:ctrlPr>
                          </m:sSubPr>
                          <m:e>
                            <m:r>
                              <a:rPr lang="en-US" sz="5400" b="1" i="1">
                                <a:solidFill>
                                  <a:srgbClr val="000000"/>
                                </a:solidFill>
                                <a:latin typeface="Cambria Math" panose="02040503050406030204" pitchFamily="18" charset="0"/>
                              </a:rPr>
                              <m:t>𝒚</m:t>
                            </m:r>
                          </m:e>
                          <m:sub>
                            <m:r>
                              <a:rPr lang="en-US" sz="5400" b="1" i="1">
                                <a:solidFill>
                                  <a:srgbClr val="000000"/>
                                </a:solidFill>
                                <a:latin typeface="Cambria Math" panose="02040503050406030204" pitchFamily="18" charset="0"/>
                              </a:rPr>
                              <m:t>𝟎</m:t>
                            </m:r>
                          </m:sub>
                        </m:sSub>
                      </m:e>
                    </m:d>
                  </m:oMath>
                </a14:m>
                <a:r>
                  <a:rPr lang="en-US" sz="5400" b="1">
                    <a:solidFill>
                      <a:srgbClr val="000000"/>
                    </a:solidFill>
                    <a:latin typeface="Tahoma" panose="020B0604030504040204" pitchFamily="34" charset="0"/>
                    <a:ea typeface="Tahoma" panose="020B0604030504040204" pitchFamily="34" charset="0"/>
                    <a:cs typeface="Tahoma" panose="020B0604030504040204" pitchFamily="34" charset="0"/>
                  </a:rPr>
                  <a:t> gọi là một nghiệm của bất phương trình bậc nhất hai ẩn </a:t>
                </a:r>
                <a14:m>
                  <m:oMath xmlns:m="http://schemas.openxmlformats.org/officeDocument/2006/math">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oMath>
                </a14:m>
                <a:r>
                  <a:rPr lang="en-US" sz="5400" b="1">
                    <a:solidFill>
                      <a:srgbClr val="000000"/>
                    </a:solidFill>
                    <a:latin typeface="Tahoma" panose="020B0604030504040204" pitchFamily="34" charset="0"/>
                    <a:ea typeface="Tahoma" panose="020B0604030504040204" pitchFamily="34" charset="0"/>
                    <a:cs typeface="Tahoma" panose="020B0604030504040204" pitchFamily="34" charset="0"/>
                  </a:rPr>
                  <a:t> nếu bất đẳng thức </a:t>
                </a:r>
                <a14:m>
                  <m:oMath xmlns:m="http://schemas.openxmlformats.org/officeDocument/2006/math">
                    <m:r>
                      <a:rPr lang="en-US" sz="5400" b="1" i="1">
                        <a:solidFill>
                          <a:srgbClr val="000000"/>
                        </a:solidFill>
                        <a:latin typeface="Cambria Math" panose="02040503050406030204" pitchFamily="18" charset="0"/>
                      </a:rPr>
                      <m:t>𝒂</m:t>
                    </m:r>
                    <m:sSub>
                      <m:sSubPr>
                        <m:ctrlPr>
                          <a:rPr lang="vi-VN" sz="5400" b="1" i="1">
                            <a:solidFill>
                              <a:srgbClr val="000000"/>
                            </a:solidFill>
                            <a:latin typeface="Cambria Math" panose="02040503050406030204" pitchFamily="18" charset="0"/>
                          </a:rPr>
                        </m:ctrlPr>
                      </m:sSubPr>
                      <m:e>
                        <m:r>
                          <a:rPr lang="en-US" sz="5400" b="1" i="1">
                            <a:solidFill>
                              <a:srgbClr val="000000"/>
                            </a:solidFill>
                            <a:latin typeface="Cambria Math" panose="02040503050406030204" pitchFamily="18" charset="0"/>
                          </a:rPr>
                          <m:t>𝒙</m:t>
                        </m:r>
                      </m:e>
                      <m:sub>
                        <m:r>
                          <a:rPr lang="en-US" sz="5400" b="1" i="1">
                            <a:solidFill>
                              <a:srgbClr val="000000"/>
                            </a:solidFill>
                            <a:latin typeface="Cambria Math" panose="02040503050406030204" pitchFamily="18" charset="0"/>
                          </a:rPr>
                          <m:t>𝟎</m:t>
                        </m:r>
                      </m:sub>
                    </m:sSub>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m:t>
                    </m:r>
                    <m:sSub>
                      <m:sSubPr>
                        <m:ctrlPr>
                          <a:rPr lang="vi-VN" sz="5400" b="1" i="1">
                            <a:solidFill>
                              <a:srgbClr val="000000"/>
                            </a:solidFill>
                            <a:latin typeface="Cambria Math" panose="02040503050406030204" pitchFamily="18" charset="0"/>
                          </a:rPr>
                        </m:ctrlPr>
                      </m:sSubPr>
                      <m:e>
                        <m:r>
                          <a:rPr lang="en-US" sz="5400" b="1" i="1">
                            <a:solidFill>
                              <a:srgbClr val="000000"/>
                            </a:solidFill>
                            <a:latin typeface="Cambria Math" panose="02040503050406030204" pitchFamily="18" charset="0"/>
                          </a:rPr>
                          <m:t>𝒚</m:t>
                        </m:r>
                      </m:e>
                      <m:sub>
                        <m:r>
                          <a:rPr lang="en-US" sz="5400" b="1" i="1">
                            <a:solidFill>
                              <a:srgbClr val="000000"/>
                            </a:solidFill>
                            <a:latin typeface="Cambria Math" panose="02040503050406030204" pitchFamily="18" charset="0"/>
                          </a:rPr>
                          <m:t>𝟎</m:t>
                        </m:r>
                      </m:sub>
                    </m:sSub>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oMath>
                </a14:m>
                <a:r>
                  <a:rPr lang="en-US" sz="5400" b="1">
                    <a:solidFill>
                      <a:srgbClr val="000000"/>
                    </a:solidFill>
                    <a:latin typeface="Tahoma" panose="020B0604030504040204" pitchFamily="34" charset="0"/>
                    <a:ea typeface="Tahoma" panose="020B0604030504040204" pitchFamily="34" charset="0"/>
                    <a:cs typeface="Tahoma" panose="020B0604030504040204" pitchFamily="34" charset="0"/>
                  </a:rPr>
                  <a:t> đúng.</a:t>
                </a:r>
                <a:endParaRPr lang="vi-VN" sz="5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blipFill>
                <a:blip r:embed="rId2"/>
                <a:stretch>
                  <a:fillRect/>
                </a:stretch>
              </a:blipFill>
              <a:ln w="50800">
                <a:solidFill>
                  <a:srgbClr val="00B050"/>
                </a:solidFill>
                <a:round/>
              </a:ln>
              <a:effectLst>
                <a:outerShdw blurRad="50800" dist="50800" dir="5400000" algn="ctr" rotWithShape="0">
                  <a:schemeClr val="accent4">
                    <a:lumMod val="20000"/>
                    <a:lumOff val="80000"/>
                  </a:schemeClr>
                </a:outerShdw>
              </a:effectLst>
            </p:spPr>
            <p:txBody>
              <a:bodyPr/>
              <a:lstStyle/>
              <a:p>
                <a:r>
                  <a:rPr lang="vi-VN">
                    <a:noFill/>
                  </a:rPr>
                  <a:t> </a:t>
                </a:r>
              </a:p>
            </p:txBody>
          </p:sp>
        </mc:Fallback>
      </mc:AlternateContent>
    </p:spTree>
    <p:extLst>
      <p:ext uri="{BB962C8B-B14F-4D97-AF65-F5344CB8AC3E}">
        <p14:creationId xmlns:p14="http://schemas.microsoft.com/office/powerpoint/2010/main" val="2487432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5943599"/>
            <a:ext cx="23349588" cy="7410029"/>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3686" y="7019985"/>
                <a:ext cx="22434798" cy="6148994"/>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tabLst>
                    <a:tab pos="855663" algn="l"/>
                  </a:tabLst>
                </a:pPr>
                <a:r>
                  <a:rPr lang="en-US" sz="4400" b="1">
                    <a:solidFill>
                      <a:srgbClr val="000000"/>
                    </a:solidFill>
                    <a:latin typeface="Tahoma" panose="020B0604030504040204" pitchFamily="34" charset="0"/>
                  </a:rPr>
                  <a:t>	a) Vì </a:t>
                </a:r>
                <a14:m>
                  <m:oMath xmlns:m="http://schemas.openxmlformats.org/officeDocument/2006/math">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𝟏𝟏</m:t>
                    </m:r>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𝟓</m:t>
                    </m:r>
                  </m:oMath>
                </a14:m>
                <a:r>
                  <a:rPr lang="en-US" sz="4400" b="1">
                    <a:solidFill>
                      <a:srgbClr val="000000"/>
                    </a:solidFill>
                    <a:latin typeface="Tahoma" panose="020B0604030504040204" pitchFamily="34" charset="0"/>
                  </a:rPr>
                  <a:t> nên cặp số </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e>
                    </m:d>
                  </m:oMath>
                </a14:m>
                <a:r>
                  <a:rPr lang="en-US" sz="4400" b="1">
                    <a:solidFill>
                      <a:srgbClr val="000000"/>
                    </a:solidFill>
                    <a:latin typeface="Tahoma" panose="020B0604030504040204" pitchFamily="34" charset="0"/>
                  </a:rPr>
                  <a:t> là một nghiệm của bất phương trình đã cho.</a:t>
                </a:r>
                <a:endParaRPr lang="vi-VN" sz="4400" b="1">
                  <a:solidFill>
                    <a:srgbClr val="000000"/>
                  </a:solidFill>
                  <a:latin typeface="Tahoma" panose="020B0604030504040204" pitchFamily="34" charset="0"/>
                </a:endParaRPr>
              </a:p>
              <a:p>
                <a:pPr marL="0" indent="0">
                  <a:lnSpc>
                    <a:spcPct val="150000"/>
                  </a:lnSpc>
                  <a:spcBef>
                    <a:spcPts val="0"/>
                  </a:spcBef>
                  <a:buNone/>
                  <a:tabLst>
                    <a:tab pos="855663" algn="l"/>
                  </a:tabLst>
                </a:pPr>
                <a:r>
                  <a:rPr lang="en-US" sz="4400" b="1">
                    <a:solidFill>
                      <a:srgbClr val="000000"/>
                    </a:solidFill>
                    <a:latin typeface="Tahoma" panose="020B0604030504040204" pitchFamily="34" charset="0"/>
                  </a:rPr>
                  <a:t>	b) Vì </a:t>
                </a:r>
                <a14:m>
                  <m:oMath xmlns:m="http://schemas.openxmlformats.org/officeDocument/2006/math">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e>
                    </m:d>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𝟓</m:t>
                    </m:r>
                  </m:oMath>
                </a14:m>
                <a:r>
                  <a:rPr lang="en-US" sz="4400" b="1">
                    <a:solidFill>
                      <a:srgbClr val="000000"/>
                    </a:solidFill>
                    <a:latin typeface="Tahoma" panose="020B0604030504040204" pitchFamily="34" charset="0"/>
                  </a:rPr>
                  <a:t> nên cặp số </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e>
                    </m:d>
                  </m:oMath>
                </a14:m>
                <a:r>
                  <a:rPr lang="en-US" sz="4400" b="1">
                    <a:solidFill>
                      <a:srgbClr val="000000"/>
                    </a:solidFill>
                    <a:latin typeface="Tahoma" panose="020B0604030504040204" pitchFamily="34" charset="0"/>
                  </a:rPr>
                  <a:t> không phải là một nghiệm của bất phương trình đã cho.</a:t>
                </a:r>
                <a:endParaRPr lang="vi-VN" sz="4400" b="1">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6" y="7019985"/>
                <a:ext cx="22434798" cy="6148994"/>
              </a:xfrm>
              <a:prstGeom prst="rect">
                <a:avLst/>
              </a:prstGeom>
              <a:blipFill>
                <a:blip r:embed="rId4"/>
                <a:stretch>
                  <a:fillRect l="-1087"/>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055630"/>
            <a:chOff x="648075" y="1703320"/>
            <a:chExt cx="23321363" cy="4055630"/>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tabLst>
                      <a:tab pos="973138" algn="l"/>
                    </a:tabLst>
                  </a:pPr>
                  <a:r>
                    <a:rPr lang="en-US" sz="4400" b="1">
                      <a:solidFill>
                        <a:srgbClr val="000000"/>
                      </a:solidFill>
                      <a:latin typeface="Tahoma" panose="020B0604030504040204" pitchFamily="34" charset="0"/>
                    </a:rPr>
                    <a:t>	Cho bất phương trình bậc nhất hai ẩn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𝟓</m:t>
                      </m:r>
                    </m:oMath>
                  </a14:m>
                  <a:r>
                    <a:rPr lang="en-US" sz="4400" b="1">
                      <a:solidFill>
                        <a:srgbClr val="000000"/>
                      </a:solidFill>
                      <a:latin typeface="Tahoma" panose="020B0604030504040204" pitchFamily="34" charset="0"/>
                    </a:rPr>
                    <a:t>. Cặp số nào sau đây là một nghiệm của bất phương trình bậc nhất hai ẩn trên?</a:t>
                  </a:r>
                  <a:endParaRPr lang="vi-VN" sz="4400" b="1">
                    <a:solidFill>
                      <a:srgbClr val="000000"/>
                    </a:solidFill>
                    <a:latin typeface="Tahoma" panose="020B0604030504040204" pitchFamily="34" charset="0"/>
                  </a:endParaRPr>
                </a:p>
                <a:p>
                  <a:pPr marL="0" indent="0">
                    <a:lnSpc>
                      <a:spcPct val="150000"/>
                    </a:lnSpc>
                    <a:spcBef>
                      <a:spcPts val="0"/>
                    </a:spcBef>
                    <a:buNone/>
                    <a:tabLst>
                      <a:tab pos="973138" algn="l"/>
                      <a:tab pos="12860338" algn="l"/>
                    </a:tabLst>
                  </a:pPr>
                  <a:r>
                    <a:rPr lang="en-US" sz="4400" b="1">
                      <a:solidFill>
                        <a:srgbClr val="000000"/>
                      </a:solidFill>
                      <a:latin typeface="Tahoma" panose="020B0604030504040204" pitchFamily="34" charset="0"/>
                    </a:rPr>
                    <a:t>	a)</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e>
                      </m:d>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e>
                      </m:d>
                    </m:oMath>
                  </a14:m>
                  <a:r>
                    <a:rPr lang="en-US" sz="4400" b="1">
                      <a:solidFill>
                        <a:srgbClr val="000000"/>
                      </a:solidFill>
                      <a:latin typeface="Tahoma" panose="020B0604030504040204" pitchFamily="34" charset="0"/>
                    </a:rPr>
                    <a:t> 	b)</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e>
                      </m:d>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e>
                      </m:d>
                    </m:oMath>
                  </a14:m>
                  <a:r>
                    <a:rPr lang="en-US" sz="4400" b="1">
                      <a:solidFill>
                        <a:srgbClr val="000000"/>
                      </a:solidFill>
                      <a:latin typeface="Tahoma" panose="020B0604030504040204" pitchFamily="34" charset="0"/>
                    </a:rPr>
                    <a:t>.                        </a:t>
                  </a:r>
                  <a:endParaRPr lang="vi-VN" sz="4400" b="1">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3236593"/>
                </a:xfrm>
                <a:prstGeom prst="rect">
                  <a:avLst/>
                </a:prstGeom>
                <a:blipFill>
                  <a:blip r:embed="rId5"/>
                  <a:stretch>
                    <a:fillRect l="-1070" b="-942"/>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000125" cy="737549"/>
              <a:chOff x="0" y="92326"/>
              <a:chExt cx="1979915"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352903" cy="190375"/>
              </a:xfrm>
              <a:prstGeom prst="rect">
                <a:avLst/>
              </a:prstGeom>
              <a:noFill/>
            </p:spPr>
            <p:txBody>
              <a:bodyPr wrap="square" tIns="0" bIns="0" rtlCol="0" anchor="ctr" anchorCtr="0">
                <a:noAutofit/>
              </a:bodyPr>
              <a:lstStyle/>
              <a:p>
                <a:pPr algn="ctr"/>
                <a:r>
                  <a:rPr lang="en-US" sz="4400" b="1" kern="1200">
                    <a:solidFill>
                      <a:srgbClr val="FF0000"/>
                    </a:solidFill>
                    <a:effectLst/>
                    <a:latin typeface="Tahoma" panose="020B0604030504040204" pitchFamily="34" charset="0"/>
                    <a:ea typeface="Cascadia Mono"/>
                    <a:cs typeface="Times New Roman" panose="02020603050405020304" pitchFamily="18" charset="0"/>
                  </a:rPr>
                  <a:t>Ví dụ 2.</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spTree>
    <p:extLst>
      <p:ext uri="{BB962C8B-B14F-4D97-AF65-F5344CB8AC3E}">
        <p14:creationId xmlns:p14="http://schemas.microsoft.com/office/powerpoint/2010/main" val="3053827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5943599"/>
            <a:ext cx="23349588" cy="7410029"/>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3685" y="7019985"/>
                <a:ext cx="22782239" cy="6148994"/>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indent="0">
                  <a:lnSpc>
                    <a:spcPct val="150000"/>
                  </a:lnSpc>
                  <a:spcBef>
                    <a:spcPts val="0"/>
                  </a:spcBef>
                  <a:buNone/>
                </a:pPr>
                <a:r>
                  <a:rPr lang="en-US" sz="4400" b="1" dirty="0">
                    <a:solidFill>
                      <a:srgbClr val="000000"/>
                    </a:solidFill>
                    <a:latin typeface="Tahoma" panose="020B0604030504040204" pitchFamily="34" charset="0"/>
                  </a:rPr>
                  <a:t>a) </a:t>
                </a:r>
                <a:r>
                  <a:rPr lang="en-US" sz="4400" b="1" dirty="0" err="1">
                    <a:solidFill>
                      <a:srgbClr val="000000"/>
                    </a:solidFill>
                    <a:latin typeface="Tahoma" panose="020B0604030504040204" pitchFamily="34" charset="0"/>
                  </a:rPr>
                  <a:t>Vì</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𝟏𝟏</m:t>
                    </m:r>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𝟎</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nên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cặp</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số</a:t>
                </a:r>
                <a:r>
                  <a:rPr lang="en-US" sz="4400" b="1" dirty="0">
                    <a:solidFill>
                      <a:srgbClr val="000000"/>
                    </a:solidFill>
                    <a:latin typeface="Tahoma" panose="020B0604030504040204" pitchFamily="34" charset="0"/>
                  </a:rPr>
                  <a:t> </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e>
                    </m:d>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là</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một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nghiệm</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của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a:t>
                </a:r>
                <a:endParaRPr lang="vi-VN" sz="4400" b="1" dirty="0">
                  <a:solidFill>
                    <a:srgbClr val="000000"/>
                  </a:solidFill>
                  <a:latin typeface="Tahoma" panose="020B0604030504040204" pitchFamily="34" charset="0"/>
                </a:endParaRPr>
              </a:p>
              <a:p>
                <a:pPr marL="471488" indent="0">
                  <a:lnSpc>
                    <a:spcPct val="150000"/>
                  </a:lnSpc>
                  <a:spcBef>
                    <a:spcPts val="0"/>
                  </a:spcBef>
                  <a:buNone/>
                </a:pP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Vì</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𝟎</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nên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cặp</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số</a:t>
                </a:r>
                <a:r>
                  <a:rPr lang="en-US" sz="4400" b="1" dirty="0">
                    <a:solidFill>
                      <a:srgbClr val="000000"/>
                    </a:solidFill>
                    <a:latin typeface="Tahoma" panose="020B0604030504040204" pitchFamily="34" charset="0"/>
                  </a:rPr>
                  <a:t> </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e>
                    </m:d>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là</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một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nghiệm</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của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a:t>
                </a:r>
                <a:endParaRPr lang="vi-VN" sz="4400" b="1" dirty="0">
                  <a:solidFill>
                    <a:srgbClr val="000000"/>
                  </a:solidFill>
                  <a:latin typeface="Tahoma" panose="020B0604030504040204" pitchFamily="34" charset="0"/>
                </a:endParaRPr>
              </a:p>
              <a:p>
                <a:pPr marL="471488" indent="0">
                  <a:lnSpc>
                    <a:spcPct val="150000"/>
                  </a:lnSpc>
                  <a:spcBef>
                    <a:spcPts val="0"/>
                  </a:spcBef>
                  <a:buNone/>
                </a:pPr>
                <a:r>
                  <a:rPr lang="en-US" sz="4400" b="1" dirty="0">
                    <a:solidFill>
                      <a:srgbClr val="000000"/>
                    </a:solidFill>
                    <a:latin typeface="Tahoma" panose="020B0604030504040204" pitchFamily="34" charset="0"/>
                  </a:rPr>
                  <a:t>b) </a:t>
                </a:r>
                <a:r>
                  <a:rPr lang="en-US" sz="4400" b="1" dirty="0" err="1">
                    <a:solidFill>
                      <a:srgbClr val="000000"/>
                    </a:solidFill>
                    <a:latin typeface="Tahoma" panose="020B0604030504040204" pitchFamily="34" charset="0"/>
                  </a:rPr>
                  <a:t>Với</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dirty="0">
                    <a:solidFill>
                      <a:srgbClr val="000000"/>
                    </a:solidFill>
                    <a:latin typeface="Tahoma" panose="020B0604030504040204" pitchFamily="34" charset="0"/>
                  </a:rPr>
                  <a:t>, BPT </a:t>
                </a:r>
                <a:r>
                  <a:rPr lang="en-US" sz="4400" b="1" dirty="0" err="1">
                    <a:solidFill>
                      <a:srgbClr val="000000"/>
                    </a:solidFill>
                    <a:latin typeface="Tahoma" panose="020B0604030504040204" pitchFamily="34" charset="0"/>
                  </a:rPr>
                  <a:t>trở</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thành</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a:t>
                </a:r>
              </a:p>
              <a:p>
                <a:pPr marL="471488" indent="0">
                  <a:lnSpc>
                    <a:spcPct val="150000"/>
                  </a:lnSpc>
                  <a:spcBef>
                    <a:spcPts val="0"/>
                  </a:spcBef>
                  <a:buNone/>
                </a:pP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Vậy</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có</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vô</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số</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giá</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trị</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của</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thỏa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mãn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đã</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cho</a:t>
                </a:r>
                <a:r>
                  <a:rPr lang="en-US" sz="4400" b="1" dirty="0">
                    <a:solidFill>
                      <a:srgbClr val="000000"/>
                    </a:solidFill>
                    <a:latin typeface="Tahoma" panose="020B0604030504040204" pitchFamily="34" charset="0"/>
                  </a:rPr>
                  <a:t>.</a:t>
                </a:r>
                <a:endParaRPr lang="vi-VN" sz="4400" b="1" dirty="0">
                  <a:solidFill>
                    <a:srgbClr val="000000"/>
                  </a:solidFill>
                  <a:latin typeface="Tahoma" panose="020B0604030504040204" pitchFamily="34" charset="0"/>
                </a:endParaRPr>
              </a:p>
              <a:p>
                <a:pPr marL="471488" indent="0">
                  <a:lnSpc>
                    <a:spcPct val="150000"/>
                  </a:lnSpc>
                  <a:spcBef>
                    <a:spcPts val="0"/>
                  </a:spcBef>
                  <a:buNone/>
                </a:pPr>
                <a:r>
                  <a:rPr lang="en-US" sz="4400" b="1" dirty="0" err="1">
                    <a:solidFill>
                      <a:srgbClr val="0000CC"/>
                    </a:solidFill>
                    <a:latin typeface="Tahoma" panose="020B0604030504040204" pitchFamily="34" charset="0"/>
                  </a:rPr>
                  <a:t>Nhận</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xét</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Bất</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phương</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bậc</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nhất</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hai</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ẩn</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luôn</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có</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vô</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số</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nghiệm</a:t>
                </a:r>
                <a:r>
                  <a:rPr lang="en-US" sz="4400" b="1" dirty="0">
                    <a:solidFill>
                      <a:srgbClr val="0000CC"/>
                    </a:solidFill>
                    <a:latin typeface="Tahoma" panose="020B0604030504040204" pitchFamily="34" charset="0"/>
                  </a:rPr>
                  <a:t>.</a:t>
                </a:r>
                <a:endParaRPr lang="vi-VN" sz="4400" b="1" dirty="0">
                  <a:solidFill>
                    <a:srgbClr val="0000CC"/>
                  </a:solidFill>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5" y="7019985"/>
                <a:ext cx="22782239" cy="6148994"/>
              </a:xfrm>
              <a:prstGeom prst="rect">
                <a:avLst/>
              </a:prstGeom>
              <a:blipFill>
                <a:blip r:embed="rId4"/>
                <a:stretch>
                  <a:fillRect/>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055630"/>
            <a:chOff x="648075" y="1703320"/>
            <a:chExt cx="23321363" cy="4055630"/>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indent="0">
                    <a:lnSpc>
                      <a:spcPct val="150000"/>
                    </a:lnSpc>
                    <a:spcBef>
                      <a:spcPts val="0"/>
                    </a:spcBef>
                    <a:buNone/>
                  </a:pPr>
                  <a:r>
                    <a:rPr lang="en-US" sz="4400" b="1" dirty="0">
                      <a:solidFill>
                        <a:srgbClr val="000000"/>
                      </a:solidFill>
                      <a:latin typeface="Tahoma" panose="020B0604030504040204" pitchFamily="34" charset="0"/>
                    </a:rPr>
                    <a:t>Cho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bậc</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nhất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hai</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ẩn</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dirty="0">
                      <a:solidFill>
                        <a:srgbClr val="000000"/>
                      </a:solidFill>
                      <a:latin typeface="Tahoma" panose="020B0604030504040204" pitchFamily="34" charset="0"/>
                    </a:rPr>
                    <a:t>. </a:t>
                  </a:r>
                  <a:endParaRPr lang="vi-VN" sz="4400" b="1" dirty="0">
                    <a:solidFill>
                      <a:srgbClr val="000000"/>
                    </a:solidFill>
                    <a:latin typeface="Tahoma" panose="020B0604030504040204" pitchFamily="34" charset="0"/>
                  </a:endParaRPr>
                </a:p>
                <a:p>
                  <a:pPr marL="471488" indent="0">
                    <a:lnSpc>
                      <a:spcPct val="150000"/>
                    </a:lnSpc>
                    <a:spcBef>
                      <a:spcPts val="0"/>
                    </a:spcBef>
                    <a:buNone/>
                  </a:pPr>
                  <a:r>
                    <a:rPr lang="en-US" sz="4400" b="1" dirty="0">
                      <a:solidFill>
                        <a:srgbClr val="000000"/>
                      </a:solidFill>
                      <a:latin typeface="Tahoma" panose="020B0604030504040204" pitchFamily="34" charset="0"/>
                    </a:rPr>
                    <a:t>a) </a:t>
                  </a:r>
                  <a:r>
                    <a:rPr lang="en-US" sz="4400" b="1" dirty="0" err="1">
                      <a:solidFill>
                        <a:srgbClr val="000000"/>
                      </a:solidFill>
                      <a:latin typeface="Tahoma" panose="020B0604030504040204" pitchFamily="34" charset="0"/>
                    </a:rPr>
                    <a:t>Hãy</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chỉ</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ra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ít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nhất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hai</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nghiệm</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của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trên</a:t>
                  </a:r>
                  <a:r>
                    <a:rPr lang="en-US" sz="4400" b="1" dirty="0">
                      <a:solidFill>
                        <a:srgbClr val="000000"/>
                      </a:solidFill>
                      <a:latin typeface="Tahoma" panose="020B0604030504040204" pitchFamily="34" charset="0"/>
                    </a:rPr>
                    <a:t>.</a:t>
                  </a:r>
                  <a:endParaRPr lang="vi-VN" sz="4400" b="1" dirty="0">
                    <a:solidFill>
                      <a:srgbClr val="000000"/>
                    </a:solidFill>
                    <a:latin typeface="Tahoma" panose="020B0604030504040204" pitchFamily="34" charset="0"/>
                  </a:endParaRPr>
                </a:p>
                <a:p>
                  <a:pPr marL="471488" indent="0">
                    <a:lnSpc>
                      <a:spcPct val="150000"/>
                    </a:lnSpc>
                    <a:spcBef>
                      <a:spcPts val="0"/>
                    </a:spcBef>
                    <a:buNone/>
                  </a:pPr>
                  <a:r>
                    <a:rPr lang="en-US" sz="4400" b="1" dirty="0">
                      <a:solidFill>
                        <a:srgbClr val="000000"/>
                      </a:solidFill>
                      <a:latin typeface="Tahoma" panose="020B0604030504040204" pitchFamily="34" charset="0"/>
                    </a:rPr>
                    <a:t>b) </a:t>
                  </a:r>
                  <a:r>
                    <a:rPr lang="en-US" sz="4400" b="1" dirty="0" err="1">
                      <a:solidFill>
                        <a:srgbClr val="000000"/>
                      </a:solidFill>
                      <a:latin typeface="Tahoma" panose="020B0604030504040204" pitchFamily="34" charset="0"/>
                    </a:rPr>
                    <a:t>Với</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có</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bao</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nhiêu</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giá</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trị</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của</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thỏa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mãn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đã</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cho</a:t>
                  </a:r>
                  <a:r>
                    <a:rPr lang="en-US" sz="4400" b="1" dirty="0">
                      <a:solidFill>
                        <a:srgbClr val="000000"/>
                      </a:solidFill>
                      <a:latin typeface="Tahoma" panose="020B0604030504040204" pitchFamily="34" charset="0"/>
                    </a:rPr>
                    <a:t>?</a:t>
                  </a:r>
                  <a:endParaRPr lang="vi-VN"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xmlns:a14="http://schemas.microsoft.com/office/drawing/2010/main" xmlns="" id="{D6DBD334-0230-49E3-9B4C-00768EC9E400}"/>
                    </a:ext>
                  </a:extLst>
                </p:cNvPr>
                <p:cNvSpPr txBox="1">
                  <a:spLocks noRot="1" noChangeAspect="1" noMove="1" noResize="1" noEditPoints="1" noAdjustHandles="1" noChangeArrowheads="1" noChangeShapeType="1" noTextEdit="1"/>
                </p:cNvSpPr>
                <p:nvPr/>
              </p:nvSpPr>
              <p:spPr>
                <a:xfrm>
                  <a:off x="958602" y="2388071"/>
                  <a:ext cx="22777323" cy="3236593"/>
                </a:xfrm>
                <a:prstGeom prst="rect">
                  <a:avLst/>
                </a:prstGeom>
                <a:blipFill rotWithShape="0">
                  <a:blip r:embed="rId5"/>
                  <a:stretch>
                    <a:fillRect b="-942"/>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algn="ctr"/>
                <a:r>
                  <a:rPr lang="en-US" sz="4400" b="1" kern="1200">
                    <a:solidFill>
                      <a:srgbClr val="0000CC"/>
                    </a:solidFill>
                    <a:effectLst/>
                    <a:latin typeface="Tahoma" panose="020B0604030504040204" pitchFamily="34" charset="0"/>
                    <a:ea typeface="Cascadia Mono"/>
                    <a:cs typeface="Times New Roman" panose="02020603050405020304" pitchFamily="18" charset="0"/>
                  </a:rPr>
                  <a:t>Luyện tập 1.</a:t>
                </a:r>
                <a:endParaRPr lang="vi-VN" sz="4400" b="1">
                  <a:solidFill>
                    <a:srgbClr val="0000CC"/>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spTree>
    <p:extLst>
      <p:ext uri="{BB962C8B-B14F-4D97-AF65-F5344CB8AC3E}">
        <p14:creationId xmlns:p14="http://schemas.microsoft.com/office/powerpoint/2010/main" val="2394911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wipe(up)">
                                      <p:cBhvr>
                                        <p:cTn id="17" dur="500"/>
                                        <p:tgtEl>
                                          <p:spTgt spid="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3" end="3"/>
                                            </p:txEl>
                                          </p:spTgt>
                                        </p:tgtEl>
                                        <p:attrNameLst>
                                          <p:attrName>style.visibility</p:attrName>
                                        </p:attrNameLst>
                                      </p:cBhvr>
                                      <p:to>
                                        <p:strVal val="visible"/>
                                      </p:to>
                                    </p:set>
                                    <p:animEffect transition="in" filter="wipe(up)">
                                      <p:cBhvr>
                                        <p:cTn id="22" dur="500"/>
                                        <p:tgtEl>
                                          <p:spTgt spid="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animEffect transition="in" filter="wipe(up)">
                                      <p:cBhvr>
                                        <p:cTn id="27" dur="500"/>
                                        <p:tgtEl>
                                          <p:spTgt spid="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97727" y="6758160"/>
            <a:ext cx="23349588" cy="6495628"/>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3685" y="7752157"/>
                <a:ext cx="18284693" cy="5416822"/>
              </a:xfrm>
              <a:prstGeom prst="rect">
                <a:avLst/>
              </a:prstGeom>
              <a:noFill/>
              <a:ln>
                <a:noFill/>
              </a:ln>
            </p:spPr>
            <p:txBody>
              <a:bodyPr rIns="0"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30000"/>
                  </a:lnSpc>
                  <a:spcBef>
                    <a:spcPts val="0"/>
                  </a:spcBef>
                  <a:buNone/>
                </a:pPr>
                <a:r>
                  <a:rPr lang="en-US" sz="4400" b="1">
                    <a:solidFill>
                      <a:srgbClr val="000000"/>
                    </a:solidFill>
                    <a:latin typeface="Tahoma" panose="020B0604030504040204" pitchFamily="34" charset="0"/>
                    <a:ea typeface="Times New Roman" panose="02020603050405020304" pitchFamily="18" charset="0"/>
                    <a:cs typeface="Times New Roman" panose="02020603050405020304" pitchFamily="18" charset="0"/>
                  </a:rPr>
                  <a:t>a) </a:t>
                </a:r>
                <a:r>
                  <a:rPr lang="en-US" sz="4400" b="1">
                    <a:solidFill>
                      <a:srgbClr val="000000"/>
                    </a:solidFill>
                    <a:latin typeface="Tahoma" panose="020B0604030504040204" pitchFamily="34" charset="0"/>
                  </a:rPr>
                  <a:t>Các điểm </a:t>
                </a:r>
                <a14:m>
                  <m:oMath xmlns:m="http://schemas.openxmlformats.org/officeDocument/2006/math">
                    <m:r>
                      <a:rPr lang="en-US" sz="4400" b="1" i="1">
                        <a:solidFill>
                          <a:srgbClr val="000000"/>
                        </a:solidFill>
                        <a:latin typeface="Cambria Math" panose="02040503050406030204" pitchFamily="18" charset="0"/>
                      </a:rPr>
                      <m:t>𝑶</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𝑨</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𝑩</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thuộc cùng một nửa mặt phẳng bờ là đường thẳng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a:t>
                </a:r>
                <a:endParaRPr lang="vi-VN" sz="4400" b="1">
                  <a:solidFill>
                    <a:srgbClr val="000000"/>
                  </a:solidFill>
                  <a:latin typeface="Tahoma" panose="020B0604030504040204" pitchFamily="34" charset="0"/>
                </a:endParaRPr>
              </a:p>
              <a:p>
                <a:pPr marL="0" indent="0">
                  <a:lnSpc>
                    <a:spcPct val="130000"/>
                  </a:lnSpc>
                  <a:spcBef>
                    <a:spcPts val="0"/>
                  </a:spcBef>
                  <a:buNone/>
                </a:pPr>
                <a:r>
                  <a:rPr lang="en-US" sz="4400" b="1">
                    <a:solidFill>
                      <a:srgbClr val="000000"/>
                    </a:solidFill>
                    <a:latin typeface="Tahoma" panose="020B0604030504040204" pitchFamily="34" charset="0"/>
                  </a:rPr>
                  <a:t>Tại điểm </a:t>
                </a:r>
                <a14:m>
                  <m:oMath xmlns:m="http://schemas.openxmlformats.org/officeDocument/2006/math">
                    <m:r>
                      <a:rPr lang="en-US" sz="4400" b="1" i="1">
                        <a:solidFill>
                          <a:srgbClr val="000000"/>
                        </a:solidFill>
                        <a:latin typeface="Cambria Math" panose="02040503050406030204" pitchFamily="18" charset="0"/>
                      </a:rPr>
                      <m:t>𝑶</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giá trị biểu thức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là: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𝟒</m:t>
                    </m:r>
                  </m:oMath>
                </a14:m>
                <a:r>
                  <a:rPr lang="en-US" sz="4400" b="1">
                    <a:solidFill>
                      <a:srgbClr val="000000"/>
                    </a:solidFill>
                    <a:latin typeface="Tahoma" panose="020B0604030504040204" pitchFamily="34" charset="0"/>
                  </a:rPr>
                  <a:t>; </a:t>
                </a:r>
                <a:endParaRPr lang="vi-VN" sz="4400" b="1">
                  <a:solidFill>
                    <a:srgbClr val="000000"/>
                  </a:solidFill>
                  <a:latin typeface="Tahoma" panose="020B0604030504040204" pitchFamily="34" charset="0"/>
                </a:endParaRPr>
              </a:p>
              <a:p>
                <a:pPr marL="0" indent="0">
                  <a:lnSpc>
                    <a:spcPct val="130000"/>
                  </a:lnSpc>
                  <a:spcBef>
                    <a:spcPts val="0"/>
                  </a:spcBef>
                  <a:buNone/>
                </a:pPr>
                <a:r>
                  <a:rPr lang="en-US" sz="4400" b="1">
                    <a:solidFill>
                      <a:srgbClr val="000000"/>
                    </a:solidFill>
                    <a:latin typeface="Tahoma" panose="020B0604030504040204" pitchFamily="34" charset="0"/>
                  </a:rPr>
                  <a:t>Tại điểm </a:t>
                </a:r>
                <a14:m>
                  <m:oMath xmlns:m="http://schemas.openxmlformats.org/officeDocument/2006/math">
                    <m:r>
                      <a:rPr lang="en-US" sz="4400" b="1" i="1">
                        <a:solidFill>
                          <a:srgbClr val="000000"/>
                        </a:solidFill>
                        <a:latin typeface="Cambria Math" panose="02040503050406030204" pitchFamily="18" charset="0"/>
                      </a:rPr>
                      <m:t>𝑨</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giá trị biểu thức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là: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e>
                    </m:d>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𝟓</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𝟒</m:t>
                    </m:r>
                  </m:oMath>
                </a14:m>
                <a:r>
                  <a:rPr lang="en-US" sz="4400" b="1">
                    <a:solidFill>
                      <a:srgbClr val="000000"/>
                    </a:solidFill>
                    <a:latin typeface="Tahoma" panose="020B0604030504040204" pitchFamily="34" charset="0"/>
                  </a:rPr>
                  <a:t>;</a:t>
                </a:r>
                <a:endParaRPr lang="vi-VN" sz="4400" b="1">
                  <a:solidFill>
                    <a:srgbClr val="000000"/>
                  </a:solidFill>
                  <a:latin typeface="Tahoma" panose="020B0604030504040204" pitchFamily="34" charset="0"/>
                </a:endParaRPr>
              </a:p>
              <a:p>
                <a:pPr marL="0" indent="0">
                  <a:lnSpc>
                    <a:spcPct val="130000"/>
                  </a:lnSpc>
                  <a:spcBef>
                    <a:spcPts val="0"/>
                  </a:spcBef>
                  <a:buNone/>
                </a:pPr>
                <a:r>
                  <a:rPr lang="en-US" sz="4400" b="1">
                    <a:solidFill>
                      <a:srgbClr val="000000"/>
                    </a:solidFill>
                    <a:latin typeface="Tahoma" panose="020B0604030504040204" pitchFamily="34" charset="0"/>
                  </a:rPr>
                  <a:t>Tại điểm </a:t>
                </a:r>
                <a14:m>
                  <m:oMath xmlns:m="http://schemas.openxmlformats.org/officeDocument/2006/math">
                    <m:r>
                      <a:rPr lang="en-US" sz="4400" b="1" i="1">
                        <a:solidFill>
                          <a:srgbClr val="000000"/>
                        </a:solidFill>
                        <a:latin typeface="Cambria Math" panose="02040503050406030204" pitchFamily="18" charset="0"/>
                      </a:rPr>
                      <m:t>𝑩</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giá trị biểu thức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là: </a:t>
                </a:r>
                <a:br>
                  <a:rPr lang="en-US" sz="4400" b="1">
                    <a:solidFill>
                      <a:srgbClr val="000000"/>
                    </a:solidFill>
                    <a:latin typeface="Tahoma" panose="020B0604030504040204" pitchFamily="34" charset="0"/>
                  </a:rPr>
                </a:br>
                <a:r>
                  <a:rPr lang="en-US" sz="4400" b="1">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e>
                    </m:d>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e>
                    </m:d>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𝟒</m:t>
                    </m:r>
                  </m:oMath>
                </a14:m>
                <a:r>
                  <a:rPr lang="en-US" sz="4400" b="1">
                    <a:solidFill>
                      <a:srgbClr val="000000"/>
                    </a:solidFill>
                    <a:latin typeface="Tahoma" panose="020B0604030504040204" pitchFamily="34" charset="0"/>
                  </a:rPr>
                  <a:t>.</a:t>
                </a:r>
                <a:endParaRPr lang="vi-VN" sz="4400" b="1">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5" y="7752157"/>
                <a:ext cx="18284693" cy="5416822"/>
              </a:xfrm>
              <a:prstGeom prst="rect">
                <a:avLst/>
              </a:prstGeom>
              <a:blipFill>
                <a:blip r:embed="rId4"/>
                <a:stretch>
                  <a:fillRect l="-1333" t="-563" b="-1802"/>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817620"/>
            <a:ext cx="23321363" cy="4893246"/>
            <a:chOff x="648075" y="1703320"/>
            <a:chExt cx="23321363" cy="4893246"/>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893246"/>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67866" cy="408851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indent="0">
                    <a:lnSpc>
                      <a:spcPct val="120000"/>
                    </a:lnSpc>
                    <a:spcBef>
                      <a:spcPct val="0"/>
                    </a:spcBef>
                    <a:spcAft>
                      <a:spcPct val="0"/>
                    </a:spcAft>
                    <a:buNone/>
                  </a:pPr>
                  <a:r>
                    <a:rPr lang="en-US" sz="4400" b="1">
                      <a:solidFill>
                        <a:srgbClr val="000000"/>
                      </a:solidFill>
                      <a:latin typeface="Tahoma" panose="020B0604030504040204" pitchFamily="34" charset="0"/>
                    </a:rPr>
                    <a:t>Cho đường thẳng </a:t>
                  </a:r>
                  <a14:m>
                    <m:oMath xmlns:m="http://schemas.openxmlformats.org/officeDocument/2006/math">
                      <m:r>
                        <a:rPr lang="en-US" sz="4400" b="1" i="1">
                          <a:solidFill>
                            <a:srgbClr val="000000"/>
                          </a:solidFill>
                          <a:latin typeface="Cambria Math" panose="02040503050406030204" pitchFamily="18" charset="0"/>
                        </a:rPr>
                        <m:t>𝒅</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oMath>
                  </a14:m>
                  <a:r>
                    <a:rPr lang="en-US" sz="4400" b="1">
                      <a:solidFill>
                        <a:srgbClr val="000000"/>
                      </a:solidFill>
                      <a:latin typeface="Tahoma" panose="020B0604030504040204" pitchFamily="34" charset="0"/>
                    </a:rPr>
                    <a:t> trên mặt phẳng tọa độ </a:t>
                  </a:r>
                  <a14:m>
                    <m:oMath xmlns:m="http://schemas.openxmlformats.org/officeDocument/2006/math">
                      <m:r>
                        <a:rPr lang="en-US" sz="4400" b="1" i="1">
                          <a:solidFill>
                            <a:srgbClr val="000000"/>
                          </a:solidFill>
                          <a:latin typeface="Cambria Math" panose="02040503050406030204" pitchFamily="18" charset="0"/>
                        </a:rPr>
                        <m:t>𝑶𝒙𝒚</m:t>
                      </m:r>
                    </m:oMath>
                  </a14:m>
                  <a:r>
                    <a:rPr lang="en-US" sz="4400" b="1">
                      <a:solidFill>
                        <a:srgbClr val="000000"/>
                      </a:solidFill>
                      <a:latin typeface="Tahoma" panose="020B0604030504040204" pitchFamily="34" charset="0"/>
                    </a:rPr>
                    <a:t> (</a:t>
                  </a:r>
                  <a:r>
                    <a:rPr lang="en-US" sz="4400" b="1" i="1">
                      <a:solidFill>
                        <a:srgbClr val="000000"/>
                      </a:solidFill>
                      <a:latin typeface="Tahoma" panose="020B0604030504040204" pitchFamily="34" charset="0"/>
                    </a:rPr>
                    <a:t>H.2.1</a:t>
                  </a:r>
                  <a:r>
                    <a:rPr lang="en-US" sz="4400" b="1">
                      <a:solidFill>
                        <a:srgbClr val="000000"/>
                      </a:solidFill>
                      <a:latin typeface="Tahoma" panose="020B0604030504040204" pitchFamily="34" charset="0"/>
                    </a:rPr>
                    <a:t>). Đường thẳng này chia mặt phẳng thành hai nửa mặt phẳng.</a:t>
                  </a:r>
                </a:p>
                <a:p>
                  <a:pPr marL="471488" indent="0">
                    <a:lnSpc>
                      <a:spcPct val="120000"/>
                    </a:lnSpc>
                    <a:spcBef>
                      <a:spcPct val="0"/>
                    </a:spcBef>
                    <a:spcAft>
                      <a:spcPct val="0"/>
                    </a:spcAft>
                    <a:buNone/>
                  </a:pPr>
                  <a:r>
                    <a:rPr lang="en-US" sz="44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 Các điểm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𝑶</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𝑩</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có thuộc cùng một nửa mặt phẳng bờ là đường thẳng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𝒅</m:t>
                      </m:r>
                    </m:oMath>
                  </a14:m>
                  <a:r>
                    <a:rPr lang="en-US" sz="44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không?</a:t>
                  </a:r>
                  <a:endParaRPr lang="vi-VN"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marL="471488" indent="0">
                    <a:lnSpc>
                      <a:spcPct val="120000"/>
                    </a:lnSpc>
                    <a:spcBef>
                      <a:spcPct val="0"/>
                    </a:spcBef>
                    <a:spcAft>
                      <a:spcPct val="0"/>
                    </a:spcAft>
                    <a:buNone/>
                  </a:pPr>
                  <a:r>
                    <a:rPr lang="en-US" sz="44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Tính giá trị của biểu thức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oMath>
                  </a14:m>
                  <a:r>
                    <a:rPr lang="en-US" sz="44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tại các điểm đó và so sánh với 4.</a:t>
                  </a:r>
                  <a:endParaRPr lang="vi-VN" sz="4400" b="1">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67866" cy="4088516"/>
                </a:xfrm>
                <a:prstGeom prst="rect">
                  <a:avLst/>
                </a:prstGeom>
                <a:blipFill>
                  <a:blip r:embed="rId5"/>
                  <a:stretch>
                    <a:fillRect t="-1940" r="-1339" b="-5821"/>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r>
                  <a:rPr lang="en-US" sz="4400" b="1" kern="1200">
                    <a:solidFill>
                      <a:srgbClr val="FF0000"/>
                    </a:solidFill>
                    <a:effectLst/>
                    <a:latin typeface="Tahoma" panose="020B0604030504040204" pitchFamily="34" charset="0"/>
                    <a:ea typeface="Cascadia Mono"/>
                    <a:cs typeface="Times New Roman" panose="02020603050405020304" pitchFamily="18" charset="0"/>
                  </a:rPr>
                  <a:t>HĐ 3.</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pic>
        <p:nvPicPr>
          <p:cNvPr id="29" name="Picture 28">
            <a:extLst>
              <a:ext uri="{FF2B5EF4-FFF2-40B4-BE49-F238E27FC236}">
                <a16:creationId xmlns:a16="http://schemas.microsoft.com/office/drawing/2014/main" id="{78496F27-0052-4CBA-A6E3-DA575D8EF2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11069" y="8014118"/>
            <a:ext cx="5115731" cy="4482682"/>
          </a:xfrm>
          <a:prstGeom prst="rect">
            <a:avLst/>
          </a:prstGeom>
        </p:spPr>
      </p:pic>
      <p:sp>
        <p:nvSpPr>
          <p:cNvPr id="2" name="Title 1">
            <a:extLst>
              <a:ext uri="{FF2B5EF4-FFF2-40B4-BE49-F238E27FC236}">
                <a16:creationId xmlns:a16="http://schemas.microsoft.com/office/drawing/2014/main" id="{6EC678A9-53CC-49D3-9984-2046A28F1CBE}"/>
              </a:ext>
            </a:extLst>
          </p:cNvPr>
          <p:cNvSpPr txBox="1">
            <a:spLocks/>
          </p:cNvSpPr>
          <p:nvPr/>
        </p:nvSpPr>
        <p:spPr>
          <a:xfrm>
            <a:off x="609600" y="-76003"/>
            <a:ext cx="21945600" cy="1752600"/>
          </a:xfrm>
          <a:prstGeom prst="rect">
            <a:avLst/>
          </a:prstGeom>
        </p:spPr>
        <p:txBody>
          <a:bodyPr anchor="ctr" anchorCtr="0"/>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855663" indent="-796925">
              <a:lnSpc>
                <a:spcPct val="130000"/>
              </a:lnSpc>
            </a:pPr>
            <a:r>
              <a:rPr lang="vi-VN" sz="4800" b="1">
                <a:solidFill>
                  <a:srgbClr val="385623"/>
                </a:solidFill>
                <a:latin typeface="Tahoma" panose="020B0604030504040204" pitchFamily="34" charset="0"/>
                <a:ea typeface="Tahoma" panose="020B0604030504040204" pitchFamily="34" charset="0"/>
                <a:cs typeface="Tahoma" panose="020B0604030504040204" pitchFamily="34" charset="0"/>
              </a:rPr>
              <a:t>2.	BIỂU DIỄN MIỀN NGHIỆM CỦA BẤT PHƯƠNG TRÌNH BẬC NHẤT HAI ẨN TRÊN MẶT PHẲNG TỌA ĐỘ</a:t>
            </a:r>
            <a:endParaRPr lang="vi-VN"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0289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wipe(up)">
                                      <p:cBhvr>
                                        <p:cTn id="17" dur="500"/>
                                        <p:tgtEl>
                                          <p:spTgt spid="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3" end="3"/>
                                            </p:txEl>
                                          </p:spTgt>
                                        </p:tgtEl>
                                        <p:attrNameLst>
                                          <p:attrName>style.visibility</p:attrName>
                                        </p:attrNameLst>
                                      </p:cBhvr>
                                      <p:to>
                                        <p:strVal val="visible"/>
                                      </p:to>
                                    </p:set>
                                    <p:animEffect transition="in" filter="wipe(up)">
                                      <p:cBhvr>
                                        <p:cTn id="22"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97727" y="6758160"/>
            <a:ext cx="23349588" cy="6495628"/>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3685" y="7752157"/>
                <a:ext cx="15734115" cy="5416822"/>
              </a:xfrm>
              <a:prstGeom prst="rect">
                <a:avLst/>
              </a:prstGeom>
              <a:noFill/>
              <a:ln>
                <a:noFill/>
              </a:ln>
            </p:spPr>
            <p:txBody>
              <a:bodyPr rIns="0"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indent="-471488">
                  <a:lnSpc>
                    <a:spcPct val="130000"/>
                  </a:lnSpc>
                  <a:spcBef>
                    <a:spcPct val="0"/>
                  </a:spcBef>
                  <a:buNone/>
                </a:pPr>
                <a:r>
                  <a:rPr lang="en-US" sz="4400" b="1">
                    <a:solidFill>
                      <a:srgbClr val="000000"/>
                    </a:solidFill>
                    <a:latin typeface="Tahoma" panose="020B0604030504040204" pitchFamily="34" charset="0"/>
                  </a:rPr>
                  <a:t>b) Các điểm </a:t>
                </a:r>
                <a14:m>
                  <m:oMath xmlns:m="http://schemas.openxmlformats.org/officeDocument/2006/math">
                    <m:r>
                      <a:rPr lang="en-US" sz="4400" b="1" i="1">
                        <a:solidFill>
                          <a:srgbClr val="000000"/>
                        </a:solidFill>
                        <a:latin typeface="Cambria Math" panose="02040503050406030204" pitchFamily="18" charset="0"/>
                      </a:rPr>
                      <m:t>𝑪</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𝑫</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thuộc cùng một nửa mặt phẳng bờ là đường thẳng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a:t>
                </a:r>
                <a:endParaRPr lang="vi-VN" sz="4400" b="1">
                  <a:solidFill>
                    <a:srgbClr val="000000"/>
                  </a:solidFill>
                  <a:latin typeface="Tahoma" panose="020B0604030504040204" pitchFamily="34" charset="0"/>
                </a:endParaRPr>
              </a:p>
              <a:p>
                <a:pPr>
                  <a:lnSpc>
                    <a:spcPct val="130000"/>
                  </a:lnSpc>
                  <a:spcBef>
                    <a:spcPct val="0"/>
                  </a:spcBef>
                </a:pPr>
                <a:r>
                  <a:rPr lang="en-US" sz="4400" b="1">
                    <a:solidFill>
                      <a:srgbClr val="000000"/>
                    </a:solidFill>
                    <a:latin typeface="Tahoma" panose="020B0604030504040204" pitchFamily="34" charset="0"/>
                  </a:rPr>
                  <a:t>Tại điểm </a:t>
                </a:r>
                <a14:m>
                  <m:oMath xmlns:m="http://schemas.openxmlformats.org/officeDocument/2006/math">
                    <m:r>
                      <a:rPr lang="en-US" sz="4400" b="1" i="1">
                        <a:solidFill>
                          <a:srgbClr val="000000"/>
                        </a:solidFill>
                        <a:latin typeface="Cambria Math" panose="02040503050406030204" pitchFamily="18" charset="0"/>
                      </a:rPr>
                      <m:t>𝑪</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giá trị của biểu thức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là:</a:t>
                </a:r>
                <a:br>
                  <a:rPr lang="en-US" sz="4400" b="1">
                    <a:solidFill>
                      <a:srgbClr val="000000"/>
                    </a:solidFill>
                    <a:latin typeface="Tahoma" panose="020B0604030504040204" pitchFamily="34" charset="0"/>
                  </a:rPr>
                </a:br>
                <a:r>
                  <a:rPr lang="en-US" sz="4400" b="1">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𝟓</m:t>
                    </m:r>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𝟒</m:t>
                    </m:r>
                  </m:oMath>
                </a14:m>
                <a:r>
                  <a:rPr lang="en-US" sz="4400" b="1">
                    <a:solidFill>
                      <a:srgbClr val="000000"/>
                    </a:solidFill>
                    <a:latin typeface="Tahoma" panose="020B0604030504040204" pitchFamily="34" charset="0"/>
                  </a:rPr>
                  <a:t>; </a:t>
                </a:r>
                <a:endParaRPr lang="vi-VN" sz="4400" b="1">
                  <a:solidFill>
                    <a:srgbClr val="000000"/>
                  </a:solidFill>
                  <a:latin typeface="Tahoma" panose="020B0604030504040204" pitchFamily="34" charset="0"/>
                </a:endParaRPr>
              </a:p>
              <a:p>
                <a:pPr>
                  <a:lnSpc>
                    <a:spcPct val="130000"/>
                  </a:lnSpc>
                  <a:spcBef>
                    <a:spcPct val="0"/>
                  </a:spcBef>
                </a:pPr>
                <a:r>
                  <a:rPr lang="en-US" sz="4400" b="1">
                    <a:solidFill>
                      <a:srgbClr val="000000"/>
                    </a:solidFill>
                    <a:latin typeface="Tahoma" panose="020B0604030504040204" pitchFamily="34" charset="0"/>
                  </a:rPr>
                  <a:t>Tại điểm </a:t>
                </a:r>
                <a14:m>
                  <m:oMath xmlns:m="http://schemas.openxmlformats.org/officeDocument/2006/math">
                    <m:r>
                      <a:rPr lang="en-US" sz="4400" b="1" i="1">
                        <a:solidFill>
                          <a:srgbClr val="000000"/>
                        </a:solidFill>
                        <a:latin typeface="Cambria Math" panose="02040503050406030204" pitchFamily="18" charset="0"/>
                      </a:rPr>
                      <m:t>𝑫</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giá trị của biểu thức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là: </a:t>
                </a:r>
                <a:br>
                  <a:rPr lang="en-US" sz="4400" b="1">
                    <a:solidFill>
                      <a:srgbClr val="000000"/>
                    </a:solidFill>
                    <a:latin typeface="Tahoma" panose="020B0604030504040204" pitchFamily="34" charset="0"/>
                  </a:rPr>
                </a:br>
                <a:r>
                  <a:rPr lang="en-US" sz="4400" b="1">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e>
                    </m:d>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𝟗</m:t>
                    </m:r>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𝟒</m:t>
                    </m:r>
                  </m:oMath>
                </a14:m>
                <a:r>
                  <a:rPr lang="en-US" sz="4400" b="1">
                    <a:solidFill>
                      <a:srgbClr val="000000"/>
                    </a:solidFill>
                    <a:latin typeface="Tahoma" panose="020B0604030504040204" pitchFamily="34" charset="0"/>
                  </a:rPr>
                  <a:t>.</a:t>
                </a:r>
                <a:endParaRPr lang="vi-VN" sz="4400" b="1">
                  <a:solidFill>
                    <a:srgbClr val="000000"/>
                  </a:solidFill>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5" y="7752157"/>
                <a:ext cx="15734115" cy="5416822"/>
              </a:xfrm>
              <a:prstGeom prst="rect">
                <a:avLst/>
              </a:prstGeom>
              <a:blipFill>
                <a:blip r:embed="rId4"/>
                <a:stretch>
                  <a:fillRect l="-1549" t="-563" r="-2091" b="-1802"/>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893246"/>
            <a:chOff x="648075" y="1703320"/>
            <a:chExt cx="23321363" cy="4893246"/>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893246"/>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67866" cy="408851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indent="0">
                    <a:lnSpc>
                      <a:spcPct val="120000"/>
                    </a:lnSpc>
                    <a:spcBef>
                      <a:spcPct val="0"/>
                    </a:spcBef>
                    <a:spcAft>
                      <a:spcPct val="0"/>
                    </a:spcAft>
                    <a:buNone/>
                  </a:pPr>
                  <a:r>
                    <a:rPr lang="en-US" sz="4400" b="1">
                      <a:solidFill>
                        <a:srgbClr val="000000"/>
                      </a:solidFill>
                      <a:latin typeface="Tahoma" panose="020B0604030504040204" pitchFamily="34" charset="0"/>
                    </a:rPr>
                    <a:t>Cho đường thẳng </a:t>
                  </a:r>
                  <a14:m>
                    <m:oMath xmlns:m="http://schemas.openxmlformats.org/officeDocument/2006/math">
                      <m:r>
                        <a:rPr lang="en-US" sz="4400" b="1" i="1">
                          <a:solidFill>
                            <a:srgbClr val="000000"/>
                          </a:solidFill>
                          <a:latin typeface="Cambria Math" panose="02040503050406030204" pitchFamily="18" charset="0"/>
                        </a:rPr>
                        <m:t>𝒅</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oMath>
                  </a14:m>
                  <a:r>
                    <a:rPr lang="en-US" sz="4400" b="1">
                      <a:solidFill>
                        <a:srgbClr val="000000"/>
                      </a:solidFill>
                      <a:latin typeface="Tahoma" panose="020B0604030504040204" pitchFamily="34" charset="0"/>
                    </a:rPr>
                    <a:t> trên mặt phẳng tọa độ </a:t>
                  </a:r>
                  <a14:m>
                    <m:oMath xmlns:m="http://schemas.openxmlformats.org/officeDocument/2006/math">
                      <m:r>
                        <a:rPr lang="en-US" sz="4400" b="1" i="1">
                          <a:solidFill>
                            <a:srgbClr val="000000"/>
                          </a:solidFill>
                          <a:latin typeface="Cambria Math" panose="02040503050406030204" pitchFamily="18" charset="0"/>
                        </a:rPr>
                        <m:t>𝑶𝒙𝒚</m:t>
                      </m:r>
                    </m:oMath>
                  </a14:m>
                  <a:r>
                    <a:rPr lang="en-US" sz="4400" b="1">
                      <a:solidFill>
                        <a:srgbClr val="000000"/>
                      </a:solidFill>
                      <a:latin typeface="Tahoma" panose="020B0604030504040204" pitchFamily="34" charset="0"/>
                    </a:rPr>
                    <a:t> (</a:t>
                  </a:r>
                  <a:r>
                    <a:rPr lang="en-US" sz="4400" b="1" i="1">
                      <a:solidFill>
                        <a:srgbClr val="000000"/>
                      </a:solidFill>
                      <a:latin typeface="Tahoma" panose="020B0604030504040204" pitchFamily="34" charset="0"/>
                    </a:rPr>
                    <a:t>H.2.1</a:t>
                  </a:r>
                  <a:r>
                    <a:rPr lang="en-US" sz="4400" b="1">
                      <a:solidFill>
                        <a:srgbClr val="000000"/>
                      </a:solidFill>
                      <a:latin typeface="Tahoma" panose="020B0604030504040204" pitchFamily="34" charset="0"/>
                    </a:rPr>
                    <a:t>). Đường thẳng này chia mặt phẳng thành hai nửa mặt phẳng.</a:t>
                  </a:r>
                </a:p>
                <a:p>
                  <a:pPr marL="471488" indent="0">
                    <a:lnSpc>
                      <a:spcPct val="200000"/>
                    </a:lnSpc>
                    <a:spcBef>
                      <a:spcPct val="0"/>
                    </a:spcBef>
                    <a:spcAft>
                      <a:spcPct val="0"/>
                    </a:spcAft>
                    <a:buNone/>
                  </a:pPr>
                  <a:r>
                    <a:rPr lang="en-US" sz="4400" b="1">
                      <a:solidFill>
                        <a:srgbClr val="000000"/>
                      </a:solidFill>
                      <a:latin typeface="Tahoma" panose="020B0604030504040204" pitchFamily="34" charset="0"/>
                    </a:rPr>
                    <a:t>b) Trả lời câu hỏi tương tự như câu </a:t>
                  </a:r>
                  <a:r>
                    <a:rPr lang="en-US" sz="4400" b="1" i="1">
                      <a:solidFill>
                        <a:srgbClr val="000000"/>
                      </a:solidFill>
                      <a:latin typeface="Tahoma" panose="020B0604030504040204" pitchFamily="34" charset="0"/>
                    </a:rPr>
                    <a:t>a</a:t>
                  </a:r>
                  <a:r>
                    <a:rPr lang="en-US" sz="4400" b="1">
                      <a:solidFill>
                        <a:srgbClr val="000000"/>
                      </a:solidFill>
                      <a:latin typeface="Tahoma" panose="020B0604030504040204" pitchFamily="34" charset="0"/>
                    </a:rPr>
                    <a:t> với các điểm </a:t>
                  </a:r>
                  <a14:m>
                    <m:oMath xmlns:m="http://schemas.openxmlformats.org/officeDocument/2006/math">
                      <m:r>
                        <a:rPr lang="en-US" sz="4400" b="1" i="1">
                          <a:solidFill>
                            <a:srgbClr val="000000"/>
                          </a:solidFill>
                          <a:latin typeface="Cambria Math" panose="02040503050406030204" pitchFamily="18" charset="0"/>
                        </a:rPr>
                        <m:t>𝑪</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𝑫</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a:t>
                  </a:r>
                  <a:endParaRPr lang="vi-VN" sz="4400" b="1">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67866" cy="4088516"/>
                </a:xfrm>
                <a:prstGeom prst="rect">
                  <a:avLst/>
                </a:prstGeom>
                <a:blipFill>
                  <a:blip r:embed="rId5"/>
                  <a:stretch>
                    <a:fillRect t="-1940"/>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r>
                  <a:rPr lang="en-US" sz="4400" b="1" kern="1200">
                    <a:solidFill>
                      <a:srgbClr val="FF0000"/>
                    </a:solidFill>
                    <a:effectLst/>
                    <a:latin typeface="Tahoma" panose="020B0604030504040204" pitchFamily="34" charset="0"/>
                    <a:ea typeface="Cascadia Mono"/>
                    <a:cs typeface="Times New Roman" panose="02020603050405020304" pitchFamily="18" charset="0"/>
                  </a:rPr>
                  <a:t>HĐ 3.</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pic>
        <p:nvPicPr>
          <p:cNvPr id="29" name="Picture 28">
            <a:extLst>
              <a:ext uri="{FF2B5EF4-FFF2-40B4-BE49-F238E27FC236}">
                <a16:creationId xmlns:a16="http://schemas.microsoft.com/office/drawing/2014/main" id="{78496F27-0052-4CBA-A6E3-DA575D8EF2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37883" y="7551810"/>
            <a:ext cx="6188585" cy="5422775"/>
          </a:xfrm>
          <a:prstGeom prst="rect">
            <a:avLst/>
          </a:prstGeom>
        </p:spPr>
      </p:pic>
    </p:spTree>
    <p:extLst>
      <p:ext uri="{BB962C8B-B14F-4D97-AF65-F5344CB8AC3E}">
        <p14:creationId xmlns:p14="http://schemas.microsoft.com/office/powerpoint/2010/main" val="3381495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wipe(up)">
                                      <p:cBhvr>
                                        <p:cTn id="17"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209369" y="1752601"/>
            <a:ext cx="21945600" cy="1752600"/>
          </a:xfrm>
        </p:spPr>
        <p:txBody>
          <a:bodyPr anchor="ctr" anchorCtr="0"/>
          <a:lstStyle/>
          <a:p>
            <a:pPr marL="855663" indent="-796925">
              <a:lnSpc>
                <a:spcPct val="130000"/>
              </a:lnSpc>
            </a:pPr>
            <a:r>
              <a:rPr lang="vi-VN" sz="4800" b="1">
                <a:solidFill>
                  <a:srgbClr val="385623"/>
                </a:solidFill>
                <a:effectLst/>
                <a:latin typeface="Tahoma" panose="020B0604030504040204" pitchFamily="34" charset="0"/>
                <a:ea typeface="Tahoma" panose="020B0604030504040204" pitchFamily="34" charset="0"/>
                <a:cs typeface="Tahoma" panose="020B0604030504040204" pitchFamily="34" charset="0"/>
              </a:rPr>
              <a:t>2.	BIỂU DIỄN MIỀN NGHIỆM CỦA BẤT PHƯƠNG TRÌNH BẬC NHẤT HAI ẨN TRÊN MẶT PHẲNG TỌA ĐỘ</a:t>
            </a:r>
            <a:endParaRPr lang="vi-VN"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xfrm>
                <a:off x="1209369" y="3886200"/>
                <a:ext cx="21945600" cy="8534400"/>
              </a:xfrm>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lstStyle/>
              <a:p>
                <a:pPr marL="342900" lvl="0" indent="-342900">
                  <a:lnSpc>
                    <a:spcPct val="140000"/>
                  </a:lnSpc>
                  <a:spcBef>
                    <a:spcPts val="0"/>
                  </a:spcBef>
                  <a:buFont typeface="Symbol" panose="05050102010706020507" pitchFamily="18" charset="2"/>
                  <a:buChar char=""/>
                </a:pPr>
                <a:r>
                  <a:rPr lang="en-US" sz="4400" b="1">
                    <a:solidFill>
                      <a:srgbClr val="000000"/>
                    </a:solidFill>
                    <a:effectLst/>
                    <a:latin typeface="Tahoma" panose="020B0604030504040204" pitchFamily="34" charset="0"/>
                    <a:ea typeface="Times New Roman" panose="02020603050405020304" pitchFamily="18" charset="0"/>
                  </a:rPr>
                  <a:t>Trong mặt phẳng tọa độ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rPr>
                      <m:t>𝑶𝒙𝒚</m:t>
                    </m:r>
                    <m:r>
                      <a:rPr lang="en-US" sz="4400" b="1" i="1">
                        <a:solidFill>
                          <a:srgbClr val="000000"/>
                        </a:solidFill>
                        <a:effectLst/>
                        <a:latin typeface="Cambria Math" panose="02040503050406030204" pitchFamily="18" charset="0"/>
                        <a:ea typeface="Calibri" panose="020F0502020204030204" pitchFamily="34" charset="0"/>
                      </a:rPr>
                      <m:t>,</m:t>
                    </m:r>
                  </m:oMath>
                </a14:m>
                <a:r>
                  <a:rPr lang="en-US" sz="4400" b="1">
                    <a:solidFill>
                      <a:srgbClr val="000000"/>
                    </a:solidFill>
                    <a:effectLst/>
                    <a:latin typeface="Tahoma" panose="020B0604030504040204" pitchFamily="34" charset="0"/>
                    <a:ea typeface="Times New Roman" panose="02020603050405020304" pitchFamily="18" charset="0"/>
                  </a:rPr>
                  <a:t> tập hợp các điểm có tọa độ là nghiệm của bất phương trình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rPr>
                      <m:t>𝒂𝒙</m:t>
                    </m:r>
                    <m:r>
                      <a:rPr lang="en-US" sz="4400" b="1" i="1">
                        <a:solidFill>
                          <a:srgbClr val="000000"/>
                        </a:solidFill>
                        <a:effectLst/>
                        <a:latin typeface="Cambria Math" panose="02040503050406030204" pitchFamily="18" charset="0"/>
                        <a:ea typeface="Calibri" panose="020F0502020204030204" pitchFamily="34" charset="0"/>
                      </a:rPr>
                      <m:t>+</m:t>
                    </m:r>
                    <m:r>
                      <a:rPr lang="en-US" sz="4400" b="1" i="1">
                        <a:solidFill>
                          <a:srgbClr val="000000"/>
                        </a:solidFill>
                        <a:effectLst/>
                        <a:latin typeface="Cambria Math" panose="02040503050406030204" pitchFamily="18" charset="0"/>
                        <a:ea typeface="Calibri" panose="020F0502020204030204" pitchFamily="34" charset="0"/>
                      </a:rPr>
                      <m:t>𝒃𝒚</m:t>
                    </m:r>
                    <m:r>
                      <a:rPr lang="en-US" sz="4400" b="1" i="1">
                        <a:solidFill>
                          <a:srgbClr val="000000"/>
                        </a:solidFill>
                        <a:effectLst/>
                        <a:latin typeface="Cambria Math" panose="02040503050406030204" pitchFamily="18" charset="0"/>
                        <a:ea typeface="Calibri" panose="020F0502020204030204" pitchFamily="34" charset="0"/>
                      </a:rPr>
                      <m:t>≤</m:t>
                    </m:r>
                    <m:r>
                      <a:rPr lang="en-US" sz="4400" b="1" i="1">
                        <a:solidFill>
                          <a:srgbClr val="000000"/>
                        </a:solidFill>
                        <a:effectLst/>
                        <a:latin typeface="Cambria Math" panose="02040503050406030204" pitchFamily="18" charset="0"/>
                        <a:ea typeface="Calibri" panose="020F0502020204030204" pitchFamily="34" charset="0"/>
                      </a:rPr>
                      <m:t>𝒄</m:t>
                    </m:r>
                  </m:oMath>
                </a14:m>
                <a:r>
                  <a:rPr lang="en-US" sz="4400" b="1">
                    <a:solidFill>
                      <a:srgbClr val="000000"/>
                    </a:solidFill>
                    <a:effectLst/>
                    <a:latin typeface="Tahoma" panose="020B0604030504040204" pitchFamily="34" charset="0"/>
                    <a:ea typeface="Times New Roman" panose="02020603050405020304" pitchFamily="18" charset="0"/>
                  </a:rPr>
                  <a:t> được gọi là </a:t>
                </a:r>
                <a:r>
                  <a:rPr lang="en-US" sz="4400" b="1" i="1">
                    <a:solidFill>
                      <a:srgbClr val="FF0000"/>
                    </a:solidFill>
                    <a:effectLst/>
                    <a:latin typeface="Tahoma" panose="020B0604030504040204" pitchFamily="34" charset="0"/>
                    <a:ea typeface="Times New Roman" panose="02020603050405020304" pitchFamily="18" charset="0"/>
                  </a:rPr>
                  <a:t>miền nghiệm</a:t>
                </a:r>
                <a:r>
                  <a:rPr lang="en-US" sz="4400" b="1">
                    <a:solidFill>
                      <a:srgbClr val="000000"/>
                    </a:solidFill>
                    <a:effectLst/>
                    <a:latin typeface="Tahoma" panose="020B0604030504040204" pitchFamily="34" charset="0"/>
                    <a:ea typeface="Times New Roman" panose="02020603050405020304" pitchFamily="18" charset="0"/>
                  </a:rPr>
                  <a:t> của bất phương trình đó.</a:t>
                </a:r>
                <a:endParaRPr lang="vi-VN" sz="4400" b="1">
                  <a:solidFill>
                    <a:srgbClr val="000000"/>
                  </a:solidFill>
                  <a:effectLst/>
                  <a:latin typeface="Tahoma" panose="020B0604030504040204" pitchFamily="34" charset="0"/>
                  <a:ea typeface="Calibri" panose="020F0502020204030204" pitchFamily="34" charset="0"/>
                </a:endParaRPr>
              </a:p>
              <a:p>
                <a:pPr marL="342900" lvl="0" indent="-342900">
                  <a:lnSpc>
                    <a:spcPct val="140000"/>
                  </a:lnSpc>
                  <a:spcBef>
                    <a:spcPts val="0"/>
                  </a:spcBef>
                  <a:buFont typeface="Symbol" panose="05050102010706020507" pitchFamily="18" charset="2"/>
                  <a:buChar char=""/>
                </a:pPr>
                <a:r>
                  <a:rPr lang="en-US" sz="4400" b="1">
                    <a:solidFill>
                      <a:srgbClr val="000000"/>
                    </a:solidFill>
                    <a:effectLst/>
                    <a:latin typeface="Tahoma" panose="020B0604030504040204" pitchFamily="34" charset="0"/>
                    <a:ea typeface="Times New Roman" panose="02020603050405020304" pitchFamily="18" charset="0"/>
                  </a:rPr>
                  <a:t>Người ta chứng minh được rằng đường thẳng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rPr>
                      <m:t>𝒅</m:t>
                    </m:r>
                  </m:oMath>
                </a14:m>
                <a:r>
                  <a:rPr lang="en-US" sz="4400" b="1">
                    <a:solidFill>
                      <a:srgbClr val="000000"/>
                    </a:solidFill>
                    <a:effectLst/>
                    <a:latin typeface="Tahoma" panose="020B0604030504040204" pitchFamily="34" charset="0"/>
                    <a:ea typeface="Times New Roman" panose="02020603050405020304" pitchFamily="18" charset="0"/>
                  </a:rPr>
                  <a:t> có phương trình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rPr>
                      <m:t>𝒂𝒙</m:t>
                    </m:r>
                    <m:r>
                      <a:rPr lang="en-US" sz="4400" b="1" i="1">
                        <a:solidFill>
                          <a:srgbClr val="000000"/>
                        </a:solidFill>
                        <a:effectLst/>
                        <a:latin typeface="Cambria Math" panose="02040503050406030204" pitchFamily="18" charset="0"/>
                        <a:ea typeface="Calibri" panose="020F0502020204030204" pitchFamily="34" charset="0"/>
                      </a:rPr>
                      <m:t>+</m:t>
                    </m:r>
                    <m:r>
                      <a:rPr lang="en-US" sz="4400" b="1" i="1">
                        <a:solidFill>
                          <a:srgbClr val="000000"/>
                        </a:solidFill>
                        <a:effectLst/>
                        <a:latin typeface="Cambria Math" panose="02040503050406030204" pitchFamily="18" charset="0"/>
                        <a:ea typeface="Calibri" panose="020F0502020204030204" pitchFamily="34" charset="0"/>
                      </a:rPr>
                      <m:t>𝒃𝒚</m:t>
                    </m:r>
                    <m:r>
                      <a:rPr lang="en-US" sz="4400" b="1" i="1">
                        <a:solidFill>
                          <a:srgbClr val="000000"/>
                        </a:solidFill>
                        <a:effectLst/>
                        <a:latin typeface="Cambria Math" panose="02040503050406030204" pitchFamily="18" charset="0"/>
                        <a:ea typeface="Calibri" panose="020F0502020204030204" pitchFamily="34" charset="0"/>
                      </a:rPr>
                      <m:t>=</m:t>
                    </m:r>
                    <m:r>
                      <a:rPr lang="en-US" sz="4400" b="1" i="1">
                        <a:solidFill>
                          <a:srgbClr val="000000"/>
                        </a:solidFill>
                        <a:effectLst/>
                        <a:latin typeface="Cambria Math" panose="02040503050406030204" pitchFamily="18" charset="0"/>
                        <a:ea typeface="Calibri" panose="020F0502020204030204" pitchFamily="34" charset="0"/>
                      </a:rPr>
                      <m:t>𝒄</m:t>
                    </m:r>
                  </m:oMath>
                </a14:m>
                <a:r>
                  <a:rPr lang="en-US" sz="4400" b="1">
                    <a:solidFill>
                      <a:srgbClr val="000000"/>
                    </a:solidFill>
                    <a:effectLst/>
                    <a:latin typeface="Tahoma" panose="020B0604030504040204" pitchFamily="34" charset="0"/>
                    <a:ea typeface="Times New Roman" panose="02020603050405020304" pitchFamily="18" charset="0"/>
                  </a:rPr>
                  <a:t> chia mặt phẳng tọa độ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rPr>
                      <m:t>𝑶𝒙𝒚</m:t>
                    </m:r>
                  </m:oMath>
                </a14:m>
                <a:r>
                  <a:rPr lang="en-US" sz="4400" b="1">
                    <a:solidFill>
                      <a:srgbClr val="000000"/>
                    </a:solidFill>
                    <a:effectLst/>
                    <a:latin typeface="Tahoma" panose="020B0604030504040204" pitchFamily="34" charset="0"/>
                    <a:ea typeface="Calibri" panose="020F0502020204030204" pitchFamily="34" charset="0"/>
                  </a:rPr>
                  <a:t> </a:t>
                </a:r>
                <a:r>
                  <a:rPr lang="en-US" sz="4400" b="1">
                    <a:solidFill>
                      <a:srgbClr val="000000"/>
                    </a:solidFill>
                    <a:effectLst/>
                    <a:latin typeface="Tahoma" panose="020B0604030504040204" pitchFamily="34" charset="0"/>
                    <a:ea typeface="Times New Roman" panose="02020603050405020304" pitchFamily="18" charset="0"/>
                  </a:rPr>
                  <a:t>thành hai nửa mặt phẳng bờ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rPr>
                      <m:t>𝒅</m:t>
                    </m:r>
                    <m:r>
                      <a:rPr lang="en-US" sz="4400" b="1" i="1">
                        <a:solidFill>
                          <a:srgbClr val="000000"/>
                        </a:solidFill>
                        <a:effectLst/>
                        <a:latin typeface="Cambria Math" panose="02040503050406030204" pitchFamily="18" charset="0"/>
                        <a:ea typeface="Calibri" panose="020F0502020204030204" pitchFamily="34" charset="0"/>
                      </a:rPr>
                      <m:t>:</m:t>
                    </m:r>
                  </m:oMath>
                </a14:m>
                <a:endParaRPr lang="vi-VN" sz="4400" b="1">
                  <a:solidFill>
                    <a:srgbClr val="000000"/>
                  </a:solidFill>
                  <a:effectLst/>
                  <a:latin typeface="Tahoma" panose="020B0604030504040204" pitchFamily="34" charset="0"/>
                  <a:ea typeface="Calibri" panose="020F0502020204030204" pitchFamily="34" charset="0"/>
                </a:endParaRPr>
              </a:p>
              <a:p>
                <a:pPr marL="855663" lvl="0" indent="-342900">
                  <a:lnSpc>
                    <a:spcPct val="140000"/>
                  </a:lnSpc>
                  <a:spcBef>
                    <a:spcPts val="0"/>
                  </a:spcBef>
                  <a:buFont typeface="Times New Roman" panose="02020603050405020304" pitchFamily="18" charset="0"/>
                  <a:buChar char="-"/>
                </a:pPr>
                <a:r>
                  <a:rPr lang="en-US" sz="4400" b="1">
                    <a:solidFill>
                      <a:srgbClr val="000000"/>
                    </a:solidFill>
                    <a:effectLst/>
                    <a:latin typeface="Tahoma" panose="020B0604030504040204" pitchFamily="34" charset="0"/>
                    <a:ea typeface="Times New Roman" panose="02020603050405020304" pitchFamily="18" charset="0"/>
                  </a:rPr>
                  <a:t>Một nửa mặt phẳng (không kể bờ </a:t>
                </a:r>
                <a14:m>
                  <m:oMath xmlns:m="http://schemas.openxmlformats.org/officeDocument/2006/math">
                    <m:r>
                      <a:rPr lang="en-US" sz="4400" b="1" i="1">
                        <a:solidFill>
                          <a:srgbClr val="000000"/>
                        </a:solidFill>
                        <a:effectLst/>
                        <a:latin typeface="Cambria Math" panose="02040503050406030204" pitchFamily="18" charset="0"/>
                        <a:ea typeface="Times New Roman" panose="02020603050405020304" pitchFamily="18" charset="0"/>
                      </a:rPr>
                      <m:t>𝒅</m:t>
                    </m:r>
                  </m:oMath>
                </a14:m>
                <a:r>
                  <a:rPr lang="en-US" sz="4400" b="1">
                    <a:solidFill>
                      <a:srgbClr val="000000"/>
                    </a:solidFill>
                    <a:effectLst/>
                    <a:latin typeface="Tahoma" panose="020B0604030504040204" pitchFamily="34" charset="0"/>
                    <a:ea typeface="Times New Roman" panose="02020603050405020304" pitchFamily="18" charset="0"/>
                  </a:rPr>
                  <a:t>) gồm các điểm có tọa độ </a:t>
                </a:r>
                <a14:m>
                  <m:oMath xmlns:m="http://schemas.openxmlformats.org/officeDocument/2006/math">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𝒙</m:t>
                    </m:r>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𝒚</m:t>
                    </m:r>
                    <m:r>
                      <a:rPr lang="en-US" sz="4400" b="1" i="1">
                        <a:solidFill>
                          <a:srgbClr val="000000"/>
                        </a:solidFill>
                        <a:effectLst/>
                        <a:latin typeface="Cambria Math" panose="02040503050406030204" pitchFamily="18" charset="0"/>
                        <a:ea typeface="Times New Roman" panose="02020603050405020304" pitchFamily="18" charset="0"/>
                      </a:rPr>
                      <m:t>)</m:t>
                    </m:r>
                  </m:oMath>
                </a14:m>
                <a:r>
                  <a:rPr lang="en-US" sz="4400" b="1">
                    <a:solidFill>
                      <a:srgbClr val="000000"/>
                    </a:solidFill>
                    <a:effectLst/>
                    <a:latin typeface="Tahoma" panose="020B0604030504040204" pitchFamily="34" charset="0"/>
                    <a:ea typeface="Times New Roman" panose="02020603050405020304" pitchFamily="18" charset="0"/>
                  </a:rPr>
                  <a:t> thỏa mãn </a:t>
                </a:r>
                <a14:m>
                  <m:oMath xmlns:m="http://schemas.openxmlformats.org/officeDocument/2006/math">
                    <m:r>
                      <a:rPr lang="en-US" sz="4400" b="1" i="1">
                        <a:solidFill>
                          <a:srgbClr val="000000"/>
                        </a:solidFill>
                        <a:effectLst/>
                        <a:latin typeface="Cambria Math" panose="02040503050406030204" pitchFamily="18" charset="0"/>
                        <a:ea typeface="Times New Roman" panose="02020603050405020304" pitchFamily="18" charset="0"/>
                      </a:rPr>
                      <m:t>𝒂𝒙</m:t>
                    </m:r>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𝒃𝒚</m:t>
                    </m:r>
                    <m:r>
                      <a:rPr lang="en-US" sz="4400" b="1" i="1">
                        <a:solidFill>
                          <a:srgbClr val="000000"/>
                        </a:solidFill>
                        <a:effectLst/>
                        <a:latin typeface="Cambria Math" panose="02040503050406030204" pitchFamily="18" charset="0"/>
                        <a:ea typeface="Times New Roman" panose="02020603050405020304" pitchFamily="18" charset="0"/>
                      </a:rPr>
                      <m:t>&gt;</m:t>
                    </m:r>
                    <m:r>
                      <a:rPr lang="en-US" sz="4400" b="1" i="1">
                        <a:solidFill>
                          <a:srgbClr val="000000"/>
                        </a:solidFill>
                        <a:effectLst/>
                        <a:latin typeface="Cambria Math" panose="02040503050406030204" pitchFamily="18" charset="0"/>
                        <a:ea typeface="Times New Roman" panose="02020603050405020304" pitchFamily="18" charset="0"/>
                      </a:rPr>
                      <m:t>𝒄</m:t>
                    </m:r>
                    <m:r>
                      <a:rPr lang="en-US" sz="4400" b="1" i="1">
                        <a:solidFill>
                          <a:srgbClr val="000000"/>
                        </a:solidFill>
                        <a:effectLst/>
                        <a:latin typeface="Cambria Math" panose="02040503050406030204" pitchFamily="18" charset="0"/>
                        <a:ea typeface="Times New Roman" panose="02020603050405020304" pitchFamily="18" charset="0"/>
                      </a:rPr>
                      <m:t>;</m:t>
                    </m:r>
                  </m:oMath>
                </a14:m>
                <a:endParaRPr lang="vi-VN" sz="4400" b="1">
                  <a:solidFill>
                    <a:srgbClr val="000000"/>
                  </a:solidFill>
                  <a:effectLst/>
                  <a:latin typeface="Tahoma" panose="020B0604030504040204" pitchFamily="34" charset="0"/>
                  <a:ea typeface="Times New Roman" panose="02020603050405020304" pitchFamily="18" charset="0"/>
                </a:endParaRPr>
              </a:p>
              <a:p>
                <a:pPr marL="855663" lvl="0" indent="-342900">
                  <a:lnSpc>
                    <a:spcPct val="140000"/>
                  </a:lnSpc>
                  <a:spcBef>
                    <a:spcPts val="0"/>
                  </a:spcBef>
                  <a:buFont typeface="Times New Roman" panose="02020603050405020304" pitchFamily="18" charset="0"/>
                  <a:buChar char="-"/>
                </a:pPr>
                <a:r>
                  <a:rPr lang="en-US" sz="4400" b="1">
                    <a:solidFill>
                      <a:srgbClr val="000000"/>
                    </a:solidFill>
                    <a:effectLst/>
                    <a:latin typeface="Tahoma" panose="020B0604030504040204" pitchFamily="34" charset="0"/>
                    <a:ea typeface="Times New Roman" panose="02020603050405020304" pitchFamily="18" charset="0"/>
                  </a:rPr>
                  <a:t>Nửa mặt phẳng còn lại (không kể bờ </a:t>
                </a:r>
                <a14:m>
                  <m:oMath xmlns:m="http://schemas.openxmlformats.org/officeDocument/2006/math">
                    <m:r>
                      <a:rPr lang="en-US" sz="4400" b="1" i="1">
                        <a:solidFill>
                          <a:srgbClr val="000000"/>
                        </a:solidFill>
                        <a:effectLst/>
                        <a:latin typeface="Cambria Math" panose="02040503050406030204" pitchFamily="18" charset="0"/>
                        <a:ea typeface="Times New Roman" panose="02020603050405020304" pitchFamily="18" charset="0"/>
                      </a:rPr>
                      <m:t>𝒅</m:t>
                    </m:r>
                  </m:oMath>
                </a14:m>
                <a:r>
                  <a:rPr lang="en-US" sz="4400" b="1">
                    <a:solidFill>
                      <a:srgbClr val="000000"/>
                    </a:solidFill>
                    <a:effectLst/>
                    <a:latin typeface="Tahoma" panose="020B0604030504040204" pitchFamily="34" charset="0"/>
                    <a:ea typeface="Times New Roman" panose="02020603050405020304" pitchFamily="18" charset="0"/>
                  </a:rPr>
                  <a:t>) gồm các điểm có tọa độ </a:t>
                </a:r>
                <a14:m>
                  <m:oMath xmlns:m="http://schemas.openxmlformats.org/officeDocument/2006/math">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𝒙</m:t>
                    </m:r>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𝒚</m:t>
                    </m:r>
                    <m:r>
                      <a:rPr lang="en-US" sz="4400" b="1" i="1">
                        <a:solidFill>
                          <a:srgbClr val="000000"/>
                        </a:solidFill>
                        <a:effectLst/>
                        <a:latin typeface="Cambria Math" panose="02040503050406030204" pitchFamily="18" charset="0"/>
                        <a:ea typeface="Times New Roman" panose="02020603050405020304" pitchFamily="18" charset="0"/>
                      </a:rPr>
                      <m:t>)</m:t>
                    </m:r>
                  </m:oMath>
                </a14:m>
                <a:r>
                  <a:rPr lang="en-US" sz="4400" b="1">
                    <a:solidFill>
                      <a:srgbClr val="000000"/>
                    </a:solidFill>
                    <a:effectLst/>
                    <a:latin typeface="Tahoma" panose="020B0604030504040204" pitchFamily="34" charset="0"/>
                    <a:ea typeface="Times New Roman" panose="02020603050405020304" pitchFamily="18" charset="0"/>
                  </a:rPr>
                  <a:t> thỏa mãn </a:t>
                </a:r>
                <a14:m>
                  <m:oMath xmlns:m="http://schemas.openxmlformats.org/officeDocument/2006/math">
                    <m:r>
                      <a:rPr lang="en-US" sz="4400" b="1" i="1">
                        <a:solidFill>
                          <a:srgbClr val="000000"/>
                        </a:solidFill>
                        <a:effectLst/>
                        <a:latin typeface="Cambria Math" panose="02040503050406030204" pitchFamily="18" charset="0"/>
                        <a:ea typeface="Times New Roman" panose="02020603050405020304" pitchFamily="18" charset="0"/>
                      </a:rPr>
                      <m:t>𝒂𝒙</m:t>
                    </m:r>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𝒃𝒚</m:t>
                    </m:r>
                    <m:r>
                      <a:rPr lang="en-US" sz="4400" b="1" i="1">
                        <a:solidFill>
                          <a:srgbClr val="000000"/>
                        </a:solidFill>
                        <a:effectLst/>
                        <a:latin typeface="Cambria Math" panose="02040503050406030204" pitchFamily="18" charset="0"/>
                        <a:ea typeface="Times New Roman" panose="02020603050405020304" pitchFamily="18" charset="0"/>
                      </a:rPr>
                      <m:t>&lt;</m:t>
                    </m:r>
                    <m:r>
                      <a:rPr lang="en-US" sz="4400" b="1" i="1">
                        <a:solidFill>
                          <a:srgbClr val="000000"/>
                        </a:solidFill>
                        <a:effectLst/>
                        <a:latin typeface="Cambria Math" panose="02040503050406030204" pitchFamily="18" charset="0"/>
                        <a:ea typeface="Times New Roman" panose="02020603050405020304" pitchFamily="18" charset="0"/>
                      </a:rPr>
                      <m:t>𝒄</m:t>
                    </m:r>
                    <m:r>
                      <a:rPr lang="en-US" sz="4400" b="1" i="1">
                        <a:solidFill>
                          <a:srgbClr val="000000"/>
                        </a:solidFill>
                        <a:effectLst/>
                        <a:latin typeface="Cambria Math" panose="02040503050406030204" pitchFamily="18" charset="0"/>
                        <a:ea typeface="Times New Roman" panose="02020603050405020304" pitchFamily="18" charset="0"/>
                      </a:rPr>
                      <m:t>.</m:t>
                    </m:r>
                  </m:oMath>
                </a14:m>
                <a:endParaRPr lang="vi-VN" sz="4400" b="1">
                  <a:solidFill>
                    <a:srgbClr val="000000"/>
                  </a:solidFill>
                  <a:effectLst/>
                  <a:latin typeface="Tahoma" panose="020B0604030504040204" pitchFamily="34" charset="0"/>
                  <a:ea typeface="Times New Roman" panose="02020603050405020304" pitchFamily="18" charset="0"/>
                </a:endParaRPr>
              </a:p>
              <a:p>
                <a:pPr marL="295275" indent="0">
                  <a:lnSpc>
                    <a:spcPct val="140000"/>
                  </a:lnSpc>
                  <a:spcBef>
                    <a:spcPts val="0"/>
                  </a:spcBef>
                  <a:buNone/>
                </a:pPr>
                <a:r>
                  <a:rPr lang="en-US" sz="4400" b="1">
                    <a:solidFill>
                      <a:srgbClr val="000000"/>
                    </a:solidFill>
                    <a:effectLst/>
                    <a:latin typeface="Tahoma" panose="020B0604030504040204" pitchFamily="34" charset="0"/>
                    <a:ea typeface="Times New Roman" panose="02020603050405020304" pitchFamily="18" charset="0"/>
                  </a:rPr>
                  <a:t>Bờ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𝒅</m:t>
                    </m:r>
                  </m:oMath>
                </a14:m>
                <a:r>
                  <a:rPr lang="en-US" sz="4400" b="1">
                    <a:solidFill>
                      <a:srgbClr val="000000"/>
                    </a:solidFill>
                    <a:effectLst/>
                    <a:latin typeface="Tahoma" panose="020B0604030504040204" pitchFamily="34" charset="0"/>
                    <a:ea typeface="Times New Roman" panose="02020603050405020304" pitchFamily="18" charset="0"/>
                  </a:rPr>
                  <a:t> gồm các điểm có tọa độ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a:solidFill>
                      <a:srgbClr val="000000"/>
                    </a:solidFill>
                    <a:effectLst/>
                    <a:latin typeface="Tahoma" panose="020B0604030504040204" pitchFamily="34" charset="0"/>
                    <a:ea typeface="Times New Roman" panose="02020603050405020304" pitchFamily="18" charset="0"/>
                  </a:rPr>
                  <a:t> thỏa mãn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𝒂𝒙</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𝒃𝒚</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𝒄</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vi-VN"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xfrm>
                <a:off x="1209369" y="3886200"/>
                <a:ext cx="21945600" cy="8534400"/>
              </a:xfrm>
              <a:blipFill>
                <a:blip r:embed="rId2"/>
                <a:stretch>
                  <a:fillRect/>
                </a:stretch>
              </a:blipFill>
              <a:ln w="50800">
                <a:solidFill>
                  <a:srgbClr val="00B050"/>
                </a:solidFill>
                <a:round/>
              </a:ln>
              <a:effectLst>
                <a:outerShdw blurRad="50800" dist="50800" dir="5400000" algn="ctr" rotWithShape="0">
                  <a:schemeClr val="accent4">
                    <a:lumMod val="20000"/>
                    <a:lumOff val="80000"/>
                  </a:schemeClr>
                </a:outerShdw>
              </a:effectLst>
            </p:spPr>
            <p:txBody>
              <a:bodyPr/>
              <a:lstStyle/>
              <a:p>
                <a:r>
                  <a:rPr lang="vi-VN">
                    <a:noFill/>
                  </a:rPr>
                  <a:t> </a:t>
                </a:r>
              </a:p>
            </p:txBody>
          </p:sp>
        </mc:Fallback>
      </mc:AlternateContent>
    </p:spTree>
    <p:extLst>
      <p:ext uri="{BB962C8B-B14F-4D97-AF65-F5344CB8AC3E}">
        <p14:creationId xmlns:p14="http://schemas.microsoft.com/office/powerpoint/2010/main" val="2547736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3701009"/>
            <a:ext cx="23349588" cy="9557791"/>
            <a:chOff x="49928" y="7871126"/>
            <a:chExt cx="23914536" cy="8355600"/>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784254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1104182" y="4799202"/>
                <a:ext cx="14933452" cy="8230998"/>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indent="0">
                  <a:lnSpc>
                    <a:spcPct val="120000"/>
                  </a:lnSpc>
                  <a:spcBef>
                    <a:spcPts val="0"/>
                  </a:spcBef>
                  <a:buNone/>
                </a:pPr>
                <a:r>
                  <a:rPr lang="en-US" sz="4400" b="1">
                    <a:solidFill>
                      <a:srgbClr val="000000"/>
                    </a:solidFill>
                    <a:latin typeface="Tahoma" panose="020B0604030504040204" pitchFamily="34" charset="0"/>
                  </a:rPr>
                  <a:t>Ta biểu diễn miền nghiệm của bất phương trình bậc nhất hai ẩn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𝟏𝟎𝟎</m:t>
                    </m:r>
                  </m:oMath>
                </a14:m>
                <a:r>
                  <a:rPr lang="en-US" sz="4400" b="1">
                    <a:solidFill>
                      <a:srgbClr val="000000"/>
                    </a:solidFill>
                    <a:latin typeface="Tahoma" panose="020B0604030504040204" pitchFamily="34" charset="0"/>
                  </a:rPr>
                  <a:t> như sau: </a:t>
                </a:r>
                <a:endParaRPr lang="vi-VN" sz="4400" b="1">
                  <a:solidFill>
                    <a:srgbClr val="000000"/>
                  </a:solidFill>
                  <a:latin typeface="Tahoma" panose="020B0604030504040204" pitchFamily="34" charset="0"/>
                </a:endParaRPr>
              </a:p>
              <a:p>
                <a:pPr marL="914400" indent="-442913">
                  <a:lnSpc>
                    <a:spcPct val="120000"/>
                  </a:lnSpc>
                  <a:spcBef>
                    <a:spcPts val="0"/>
                  </a:spcBef>
                </a:pPr>
                <a:r>
                  <a:rPr lang="en-US" sz="4400" b="1" i="1">
                    <a:solidFill>
                      <a:srgbClr val="FF0000"/>
                    </a:solidFill>
                    <a:latin typeface="Tahoma" panose="020B0604030504040204" pitchFamily="34" charset="0"/>
                  </a:rPr>
                  <a:t>Bước 1:</a:t>
                </a:r>
                <a:r>
                  <a:rPr lang="en-US" sz="4400" b="1">
                    <a:solidFill>
                      <a:srgbClr val="000000"/>
                    </a:solidFill>
                    <a:latin typeface="Tahoma" panose="020B0604030504040204" pitchFamily="34" charset="0"/>
                  </a:rPr>
                  <a:t> Vẽ đường thẳng </a:t>
                </a:r>
                <a14:m>
                  <m:oMath xmlns:m="http://schemas.openxmlformats.org/officeDocument/2006/math">
                    <m:r>
                      <a:rPr lang="en-US" sz="4400" b="1" i="1">
                        <a:solidFill>
                          <a:srgbClr val="000000"/>
                        </a:solidFill>
                        <a:latin typeface="Cambria Math" panose="02040503050406030204" pitchFamily="18" charset="0"/>
                      </a:rPr>
                      <m:t>𝒅</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𝟏𝟎𝟎</m:t>
                    </m:r>
                  </m:oMath>
                </a14:m>
                <a:r>
                  <a:rPr lang="en-US" sz="4400" b="1">
                    <a:solidFill>
                      <a:srgbClr val="000000"/>
                    </a:solidFill>
                    <a:latin typeface="Tahoma" panose="020B0604030504040204" pitchFamily="34" charset="0"/>
                  </a:rPr>
                  <a:t> trên mặt phẳng tọa độ </a:t>
                </a:r>
                <a14:m>
                  <m:oMath xmlns:m="http://schemas.openxmlformats.org/officeDocument/2006/math">
                    <m:r>
                      <a:rPr lang="en-US" sz="4400" b="1" i="1">
                        <a:solidFill>
                          <a:srgbClr val="000000"/>
                        </a:solidFill>
                        <a:latin typeface="Cambria Math" panose="02040503050406030204" pitchFamily="18" charset="0"/>
                      </a:rPr>
                      <m:t>𝑶𝒙𝒚</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a:t>
                </a:r>
                <a:endParaRPr lang="vi-VN" sz="4400" b="1">
                  <a:solidFill>
                    <a:srgbClr val="000000"/>
                  </a:solidFill>
                  <a:latin typeface="Tahoma" panose="020B0604030504040204" pitchFamily="34" charset="0"/>
                </a:endParaRPr>
              </a:p>
              <a:p>
                <a:pPr marL="914400" indent="-442913">
                  <a:lnSpc>
                    <a:spcPct val="120000"/>
                  </a:lnSpc>
                  <a:spcBef>
                    <a:spcPts val="0"/>
                  </a:spcBef>
                </a:pPr>
                <a:r>
                  <a:rPr lang="en-US" sz="4400" b="1" i="1">
                    <a:solidFill>
                      <a:srgbClr val="FF0000"/>
                    </a:solidFill>
                    <a:latin typeface="Tahoma" panose="020B0604030504040204" pitchFamily="34" charset="0"/>
                  </a:rPr>
                  <a:t>Bước 2:</a:t>
                </a:r>
                <a:r>
                  <a:rPr lang="en-US" sz="4400" b="1">
                    <a:solidFill>
                      <a:srgbClr val="FF0000"/>
                    </a:solidFill>
                    <a:latin typeface="Tahoma" panose="020B0604030504040204" pitchFamily="34" charset="0"/>
                  </a:rPr>
                  <a:t> </a:t>
                </a:r>
                <a:r>
                  <a:rPr lang="en-US" sz="4400" b="1">
                    <a:solidFill>
                      <a:srgbClr val="000000"/>
                    </a:solidFill>
                    <a:latin typeface="Tahoma" panose="020B0604030504040204" pitchFamily="34" charset="0"/>
                  </a:rPr>
                  <a:t>Lấy một điểm bất kỳ không thuộc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trên mặt phẳng rồi thay vào biểu thức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Chẳng hạn, lấy </a:t>
                </a:r>
                <a14:m>
                  <m:oMath xmlns:m="http://schemas.openxmlformats.org/officeDocument/2006/math">
                    <m:r>
                      <a:rPr lang="en-US" sz="4400" b="1" i="1">
                        <a:solidFill>
                          <a:srgbClr val="000000"/>
                        </a:solidFill>
                        <a:latin typeface="Cambria Math" panose="02040503050406030204" pitchFamily="18" charset="0"/>
                      </a:rPr>
                      <m:t>𝑶</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e>
                    </m:d>
                  </m:oMath>
                </a14:m>
                <a:r>
                  <a:rPr lang="en-US" sz="4400" b="1">
                    <a:solidFill>
                      <a:srgbClr val="000000"/>
                    </a:solidFill>
                    <a:latin typeface="Tahoma" panose="020B0604030504040204" pitchFamily="34" charset="0"/>
                  </a:rPr>
                  <a:t>, ta có: </a:t>
                </a:r>
                <a14:m>
                  <m:oMath xmlns:m="http://schemas.openxmlformats.org/officeDocument/2006/math">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𝟏𝟎𝟎</m:t>
                    </m:r>
                  </m:oMath>
                </a14:m>
                <a:r>
                  <a:rPr lang="en-US" sz="4400" b="1">
                    <a:solidFill>
                      <a:srgbClr val="000000"/>
                    </a:solidFill>
                    <a:latin typeface="Tahoma" panose="020B0604030504040204" pitchFamily="34" charset="0"/>
                  </a:rPr>
                  <a:t>.</a:t>
                </a:r>
                <a:endParaRPr lang="vi-VN" sz="4400" b="1">
                  <a:solidFill>
                    <a:srgbClr val="000000"/>
                  </a:solidFill>
                  <a:latin typeface="Tahoma" panose="020B0604030504040204" pitchFamily="34" charset="0"/>
                </a:endParaRPr>
              </a:p>
              <a:p>
                <a:pPr marL="471488" indent="0">
                  <a:lnSpc>
                    <a:spcPct val="120000"/>
                  </a:lnSpc>
                  <a:spcBef>
                    <a:spcPts val="0"/>
                  </a:spcBef>
                  <a:buNone/>
                  <a:tabLst>
                    <a:tab pos="855663" algn="l"/>
                  </a:tabLst>
                </a:pPr>
                <a:r>
                  <a:rPr lang="en-US" sz="4400" b="1">
                    <a:solidFill>
                      <a:srgbClr val="000000"/>
                    </a:solidFill>
                    <a:latin typeface="Tahoma" panose="020B0604030504040204" pitchFamily="34" charset="0"/>
                  </a:rPr>
                  <a:t>Do đó miền nghiệm của bất phương trình đã cho là nửa mặt phẳng bờ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không chứa gốc tọa độ (miền không bị gạch).</a:t>
                </a:r>
                <a:endParaRPr lang="vi-VN" sz="4400" b="1">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1104182" y="4799202"/>
                <a:ext cx="14933452" cy="8230998"/>
              </a:xfrm>
              <a:prstGeom prst="rect">
                <a:avLst/>
              </a:prstGeom>
              <a:blipFill>
                <a:blip r:embed="rId4"/>
                <a:stretch>
                  <a:fillRect t="-888" r="-2245" b="-1332"/>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54406" cy="1839893"/>
            <a:chOff x="648075" y="1703320"/>
            <a:chExt cx="23354406" cy="183989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183989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1225158" y="2065234"/>
                  <a:ext cx="22777323" cy="1364241"/>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200000"/>
                    </a:lnSpc>
                    <a:spcBef>
                      <a:spcPts val="0"/>
                    </a:spcBef>
                    <a:buNone/>
                  </a:pPr>
                  <a:r>
                    <a:rPr lang="en-US" sz="4400" b="1">
                      <a:solidFill>
                        <a:srgbClr val="000000"/>
                      </a:solidFill>
                      <a:effectLst/>
                      <a:latin typeface="Tahoma" panose="020B0604030504040204" pitchFamily="34" charset="0"/>
                      <a:ea typeface="Times New Roman" panose="02020603050405020304" pitchFamily="18" charset="0"/>
                    </a:rPr>
                    <a:t>Biểu diễn miền nghiệm của bất phương trình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solidFill>
                            <a:srgbClr val="000000"/>
                          </a:solidFill>
                          <a:effectLst/>
                          <a:latin typeface="Cambria Math" panose="02040503050406030204" pitchFamily="18" charset="0"/>
                          <a:ea typeface="Calibri" panose="020F0502020204030204" pitchFamily="34"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𝟏𝟎𝟎</m:t>
                      </m:r>
                    </m:oMath>
                  </a14:m>
                  <a:r>
                    <a:rPr lang="en-US" sz="4400" b="1">
                      <a:solidFill>
                        <a:srgbClr val="000000"/>
                      </a:solidFill>
                      <a:effectLst/>
                      <a:latin typeface="Tahoma" panose="020B0604030504040204" pitchFamily="34" charset="0"/>
                      <a:ea typeface="Times New Roman" panose="02020603050405020304" pitchFamily="18" charset="0"/>
                    </a:rPr>
                    <a:t>trên mặt phẳng tọa độ. </a:t>
                  </a:r>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1225158" y="2065234"/>
                  <a:ext cx="22777323" cy="1364241"/>
                </a:xfrm>
                <a:prstGeom prst="rect">
                  <a:avLst/>
                </a:prstGeom>
                <a:blipFill>
                  <a:blip r:embed="rId5"/>
                  <a:stretch>
                    <a:fillRect l="-1097" b="-10268"/>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000125" cy="737549"/>
              <a:chOff x="0" y="92326"/>
              <a:chExt cx="1979915"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352903" cy="190375"/>
              </a:xfrm>
              <a:prstGeom prst="rect">
                <a:avLst/>
              </a:prstGeom>
              <a:noFill/>
            </p:spPr>
            <p:txBody>
              <a:bodyPr wrap="square" tIns="0" bIns="0" rtlCol="0" anchor="ctr" anchorCtr="0">
                <a:noAutofit/>
              </a:bodyPr>
              <a:lstStyle/>
              <a:p>
                <a:pPr algn="ctr"/>
                <a:r>
                  <a:rPr lang="en-US" sz="4400" b="1" kern="1200">
                    <a:solidFill>
                      <a:srgbClr val="FF0000"/>
                    </a:solidFill>
                    <a:effectLst/>
                    <a:latin typeface="Tahoma" panose="020B0604030504040204" pitchFamily="34" charset="0"/>
                    <a:ea typeface="Cascadia Mono"/>
                    <a:cs typeface="Times New Roman" panose="02020603050405020304" pitchFamily="18" charset="0"/>
                  </a:rPr>
                  <a:t>Ví dụ 3.</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pic>
        <p:nvPicPr>
          <p:cNvPr id="5" name="Picture 4">
            <a:extLst>
              <a:ext uri="{FF2B5EF4-FFF2-40B4-BE49-F238E27FC236}">
                <a16:creationId xmlns:a16="http://schemas.microsoft.com/office/drawing/2014/main" id="{01FBE3B9-42FA-4145-A502-B988E7A80AA2}"/>
              </a:ext>
            </a:extLst>
          </p:cNvPr>
          <p:cNvPicPr>
            <a:picLocks noChangeAspect="1"/>
          </p:cNvPicPr>
          <p:nvPr/>
        </p:nvPicPr>
        <p:blipFill>
          <a:blip r:embed="rId6"/>
          <a:stretch>
            <a:fillRect/>
          </a:stretch>
        </p:blipFill>
        <p:spPr>
          <a:xfrm>
            <a:off x="16081590" y="5070701"/>
            <a:ext cx="7493866" cy="6702957"/>
          </a:xfrm>
          <a:prstGeom prst="rect">
            <a:avLst/>
          </a:prstGeom>
        </p:spPr>
      </p:pic>
    </p:spTree>
    <p:extLst>
      <p:ext uri="{BB962C8B-B14F-4D97-AF65-F5344CB8AC3E}">
        <p14:creationId xmlns:p14="http://schemas.microsoft.com/office/powerpoint/2010/main" val="3414994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wipe(up)">
                                      <p:cBhvr>
                                        <p:cTn id="22" dur="500"/>
                                        <p:tgtEl>
                                          <p:spTgt spid="2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3" end="3"/>
                                            </p:txEl>
                                          </p:spTgt>
                                        </p:tgtEl>
                                        <p:attrNameLst>
                                          <p:attrName>style.visibility</p:attrName>
                                        </p:attrNameLst>
                                      </p:cBhvr>
                                      <p:to>
                                        <p:strVal val="visible"/>
                                      </p:to>
                                    </p:set>
                                    <p:animEffect transition="in" filter="wipe(up)">
                                      <p:cBhvr>
                                        <p:cTn id="27"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209369" y="1752601"/>
            <a:ext cx="21945600" cy="1752600"/>
          </a:xfrm>
        </p:spPr>
        <p:txBody>
          <a:bodyPr anchor="ctr" anchorCtr="0"/>
          <a:lstStyle/>
          <a:p>
            <a:pPr marL="855663" indent="-796925">
              <a:lnSpc>
                <a:spcPct val="130000"/>
              </a:lnSpc>
            </a:pPr>
            <a:r>
              <a:rPr lang="vi-VN" sz="4800" b="1">
                <a:solidFill>
                  <a:srgbClr val="385623"/>
                </a:solidFill>
                <a:effectLst/>
                <a:latin typeface="Tahoma" panose="020B0604030504040204" pitchFamily="34" charset="0"/>
                <a:ea typeface="Tahoma" panose="020B0604030504040204" pitchFamily="34" charset="0"/>
                <a:cs typeface="Tahoma" panose="020B0604030504040204" pitchFamily="34" charset="0"/>
              </a:rPr>
              <a:t>2.	BIỂU DIỄN MIỀN NGHIỆM CỦA BẤT PHƯƠNG TRÌNH BẬC NHẤT HAI ẨN TRÊN MẶT PHẲNG TỌA ĐỘ</a:t>
            </a:r>
            <a:endParaRPr lang="vi-VN"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xfrm>
                <a:off x="1209369" y="3886200"/>
                <a:ext cx="17002431" cy="8534400"/>
              </a:xfrm>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lstStyle/>
              <a:p>
                <a:pPr marL="0" indent="0">
                  <a:lnSpc>
                    <a:spcPct val="140000"/>
                  </a:lnSpc>
                  <a:spcBef>
                    <a:spcPts val="0"/>
                  </a:spcBef>
                  <a:buNone/>
                </a:pPr>
                <a:r>
                  <a:rPr lang="en-US" sz="4400" b="1">
                    <a:solidFill>
                      <a:srgbClr val="000000"/>
                    </a:solidFill>
                    <a:latin typeface="Tahoma" panose="020B0604030504040204" pitchFamily="34" charset="0"/>
                  </a:rPr>
                  <a:t>Cách biểu diễn miền nghiệm của bất phương trình bậc nhất hai ẩn </a:t>
                </a:r>
                <a14:m>
                  <m:oMath xmlns:m="http://schemas.openxmlformats.org/officeDocument/2006/math">
                    <m:r>
                      <a:rPr lang="en-US" sz="4400" b="1" i="1">
                        <a:solidFill>
                          <a:srgbClr val="000000"/>
                        </a:solidFill>
                        <a:latin typeface="Cambria Math" panose="02040503050406030204" pitchFamily="18" charset="0"/>
                      </a:rPr>
                      <m:t>𝒂𝒙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𝒃𝒚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𝒄</m:t>
                    </m:r>
                  </m:oMath>
                </a14:m>
                <a:r>
                  <a:rPr lang="en-US" sz="4400" b="1">
                    <a:solidFill>
                      <a:srgbClr val="000000"/>
                    </a:solidFill>
                    <a:latin typeface="Tahoma" panose="020B0604030504040204" pitchFamily="34" charset="0"/>
                  </a:rPr>
                  <a:t>.</a:t>
                </a:r>
              </a:p>
              <a:p>
                <a:pPr lvl="0">
                  <a:lnSpc>
                    <a:spcPct val="140000"/>
                  </a:lnSpc>
                  <a:spcBef>
                    <a:spcPts val="0"/>
                  </a:spcBef>
                </a:pPr>
                <a:r>
                  <a:rPr lang="en-US" sz="4400" b="1">
                    <a:solidFill>
                      <a:srgbClr val="000000"/>
                    </a:solidFill>
                    <a:latin typeface="Tahoma" panose="020B0604030504040204" pitchFamily="34" charset="0"/>
                  </a:rPr>
                  <a:t>Vẽ đường thẳng </a:t>
                </a:r>
                <a14:m>
                  <m:oMath xmlns:m="http://schemas.openxmlformats.org/officeDocument/2006/math">
                    <m:r>
                      <a:rPr lang="en-US" sz="4400" b="1" i="1">
                        <a:solidFill>
                          <a:srgbClr val="000000"/>
                        </a:solidFill>
                        <a:latin typeface="Cambria Math" panose="02040503050406030204" pitchFamily="18" charset="0"/>
                      </a:rPr>
                      <m:t>𝒅</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𝒂𝒙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𝒃𝒚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𝒄</m:t>
                    </m:r>
                  </m:oMath>
                </a14:m>
                <a:r>
                  <a:rPr lang="en-US" sz="4400" b="1">
                    <a:solidFill>
                      <a:srgbClr val="000000"/>
                    </a:solidFill>
                    <a:latin typeface="Tahoma" panose="020B0604030504040204" pitchFamily="34" charset="0"/>
                  </a:rPr>
                  <a:t> trên mặt phẳng tọa độ </a:t>
                </a:r>
                <a14:m>
                  <m:oMath xmlns:m="http://schemas.openxmlformats.org/officeDocument/2006/math">
                    <m:r>
                      <a:rPr lang="en-US" sz="4400" b="1" i="1">
                        <a:solidFill>
                          <a:srgbClr val="000000"/>
                        </a:solidFill>
                        <a:latin typeface="Cambria Math" panose="02040503050406030204" pitchFamily="18" charset="0"/>
                      </a:rPr>
                      <m:t>𝑶𝒙𝒚</m:t>
                    </m:r>
                    <m:r>
                      <a:rPr lang="en-US" sz="4400" b="1" i="1">
                        <a:solidFill>
                          <a:srgbClr val="000000"/>
                        </a:solidFill>
                        <a:latin typeface="Cambria Math" panose="02040503050406030204" pitchFamily="18" charset="0"/>
                      </a:rPr>
                      <m:t>.</m:t>
                    </m:r>
                  </m:oMath>
                </a14:m>
                <a:endParaRPr lang="vi-VN" sz="4400" b="1">
                  <a:solidFill>
                    <a:srgbClr val="000000"/>
                  </a:solidFill>
                  <a:latin typeface="Tahoma" panose="020B0604030504040204" pitchFamily="34" charset="0"/>
                </a:endParaRPr>
              </a:p>
              <a:p>
                <a:pPr lvl="0">
                  <a:lnSpc>
                    <a:spcPct val="140000"/>
                  </a:lnSpc>
                  <a:spcBef>
                    <a:spcPts val="0"/>
                  </a:spcBef>
                </a:pPr>
                <a:r>
                  <a:rPr lang="en-US" sz="4400" b="1">
                    <a:solidFill>
                      <a:srgbClr val="000000"/>
                    </a:solidFill>
                    <a:latin typeface="Tahoma" panose="020B0604030504040204" pitchFamily="34" charset="0"/>
                  </a:rPr>
                  <a:t>Lấy một điểm </a:t>
                </a:r>
                <a14:m>
                  <m:oMath xmlns:m="http://schemas.openxmlformats.org/officeDocument/2006/math">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𝑴</m:t>
                        </m:r>
                      </m:e>
                      <m:sub>
                        <m:r>
                          <a:rPr lang="en-US" sz="4400" b="1" i="1">
                            <a:solidFill>
                              <a:srgbClr val="000000"/>
                            </a:solidFill>
                            <a:latin typeface="Cambria Math" panose="02040503050406030204" pitchFamily="18" charset="0"/>
                          </a:rPr>
                          <m:t>𝟎</m:t>
                        </m:r>
                      </m:sub>
                    </m:sSub>
                    <m:d>
                      <m:dPr>
                        <m:ctrlPr>
                          <a:rPr lang="vi-VN" sz="4400" b="1" i="1">
                            <a:solidFill>
                              <a:srgbClr val="000000"/>
                            </a:solidFill>
                            <a:latin typeface="Cambria Math" panose="02040503050406030204" pitchFamily="18" charset="0"/>
                          </a:rPr>
                        </m:ctrlPr>
                      </m:dPr>
                      <m:e>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𝒙</m:t>
                            </m:r>
                          </m:e>
                          <m:sub>
                            <m:r>
                              <a:rPr lang="en-US" sz="4400" b="1" i="1">
                                <a:solidFill>
                                  <a:srgbClr val="000000"/>
                                </a:solidFill>
                                <a:latin typeface="Cambria Math" panose="02040503050406030204" pitchFamily="18" charset="0"/>
                              </a:rPr>
                              <m:t>𝟎</m:t>
                            </m:r>
                          </m:sub>
                        </m:sSub>
                        <m:r>
                          <a:rPr lang="en-US" sz="4400" b="1" i="1">
                            <a:solidFill>
                              <a:srgbClr val="000000"/>
                            </a:solidFill>
                            <a:latin typeface="Cambria Math" panose="02040503050406030204" pitchFamily="18" charset="0"/>
                          </a:rPr>
                          <m:t>;</m:t>
                        </m:r>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𝒚</m:t>
                            </m:r>
                          </m:e>
                          <m:sub>
                            <m:r>
                              <a:rPr lang="en-US" sz="4400" b="1" i="1">
                                <a:solidFill>
                                  <a:srgbClr val="000000"/>
                                </a:solidFill>
                                <a:latin typeface="Cambria Math" panose="02040503050406030204" pitchFamily="18" charset="0"/>
                              </a:rPr>
                              <m:t>𝟎</m:t>
                            </m:r>
                          </m:sub>
                        </m:sSub>
                      </m:e>
                    </m:d>
                  </m:oMath>
                </a14:m>
                <a:r>
                  <a:rPr lang="en-US" sz="4400" b="1">
                    <a:solidFill>
                      <a:srgbClr val="000000"/>
                    </a:solidFill>
                    <a:latin typeface="Tahoma" panose="020B0604030504040204" pitchFamily="34" charset="0"/>
                  </a:rPr>
                  <a:t> không thuộc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a:t>
                </a:r>
                <a:endParaRPr lang="vi-VN" sz="4400" b="1">
                  <a:solidFill>
                    <a:srgbClr val="000000"/>
                  </a:solidFill>
                  <a:latin typeface="Tahoma" panose="020B0604030504040204" pitchFamily="34" charset="0"/>
                </a:endParaRPr>
              </a:p>
              <a:p>
                <a:pPr lvl="0">
                  <a:lnSpc>
                    <a:spcPct val="140000"/>
                  </a:lnSpc>
                  <a:spcBef>
                    <a:spcPts val="0"/>
                  </a:spcBef>
                </a:pPr>
                <a:r>
                  <a:rPr lang="en-US" sz="4400" b="1">
                    <a:solidFill>
                      <a:srgbClr val="000000"/>
                    </a:solidFill>
                    <a:latin typeface="Tahoma" panose="020B0604030504040204" pitchFamily="34" charset="0"/>
                  </a:rPr>
                  <a:t>Tính </a:t>
                </a:r>
                <a14:m>
                  <m:oMath xmlns:m="http://schemas.openxmlformats.org/officeDocument/2006/math">
                    <m:r>
                      <a:rPr lang="en-US" sz="4400" b="1" i="1">
                        <a:solidFill>
                          <a:srgbClr val="000000"/>
                        </a:solidFill>
                        <a:latin typeface="Cambria Math" panose="02040503050406030204" pitchFamily="18" charset="0"/>
                      </a:rPr>
                      <m:t>𝒂</m:t>
                    </m:r>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𝒙</m:t>
                        </m:r>
                      </m:e>
                      <m:sub>
                        <m:r>
                          <a:rPr lang="en-US" sz="4400" b="1" i="1">
                            <a:solidFill>
                              <a:srgbClr val="000000"/>
                            </a:solidFill>
                            <a:latin typeface="Cambria Math" panose="02040503050406030204" pitchFamily="18" charset="0"/>
                          </a:rPr>
                          <m:t>𝟎</m:t>
                        </m:r>
                      </m:sub>
                    </m:sSub>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𝒃</m:t>
                    </m:r>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𝒚</m:t>
                        </m:r>
                      </m:e>
                      <m:sub>
                        <m:r>
                          <a:rPr lang="en-US" sz="4400" b="1" i="1">
                            <a:solidFill>
                              <a:srgbClr val="000000"/>
                            </a:solidFill>
                            <a:latin typeface="Cambria Math" panose="02040503050406030204" pitchFamily="18" charset="0"/>
                          </a:rPr>
                          <m:t>𝟎</m:t>
                        </m:r>
                      </m:sub>
                    </m:sSub>
                  </m:oMath>
                </a14:m>
                <a:r>
                  <a:rPr lang="en-US" sz="4400" b="1">
                    <a:solidFill>
                      <a:srgbClr val="000000"/>
                    </a:solidFill>
                    <a:latin typeface="Tahoma" panose="020B0604030504040204" pitchFamily="34" charset="0"/>
                  </a:rPr>
                  <a:t> và so sánh với </a:t>
                </a:r>
                <a14:m>
                  <m:oMath xmlns:m="http://schemas.openxmlformats.org/officeDocument/2006/math">
                    <m:r>
                      <a:rPr lang="en-US" sz="4400" b="1" i="1">
                        <a:solidFill>
                          <a:srgbClr val="000000"/>
                        </a:solidFill>
                        <a:latin typeface="Cambria Math" panose="02040503050406030204" pitchFamily="18" charset="0"/>
                      </a:rPr>
                      <m:t>𝒄</m:t>
                    </m:r>
                  </m:oMath>
                </a14:m>
                <a:r>
                  <a:rPr lang="en-US" sz="4400" b="1">
                    <a:solidFill>
                      <a:srgbClr val="000000"/>
                    </a:solidFill>
                    <a:latin typeface="Tahoma" panose="020B0604030504040204" pitchFamily="34" charset="0"/>
                  </a:rPr>
                  <a:t>.</a:t>
                </a:r>
                <a:endParaRPr lang="vi-VN" sz="4400" b="1">
                  <a:solidFill>
                    <a:srgbClr val="000000"/>
                  </a:solidFill>
                  <a:latin typeface="Tahoma" panose="020B0604030504040204" pitchFamily="34" charset="0"/>
                </a:endParaRPr>
              </a:p>
              <a:p>
                <a:pPr>
                  <a:lnSpc>
                    <a:spcPct val="140000"/>
                  </a:lnSpc>
                  <a:spcBef>
                    <a:spcPts val="0"/>
                  </a:spcBef>
                </a:pPr>
                <a:r>
                  <a:rPr lang="en-US" sz="4400" b="1">
                    <a:solidFill>
                      <a:srgbClr val="000000"/>
                    </a:solidFill>
                    <a:latin typeface="Tahoma" panose="020B0604030504040204" pitchFamily="34" charset="0"/>
                  </a:rPr>
                  <a:t>Nếu </a:t>
                </a:r>
                <a14:m>
                  <m:oMath xmlns:m="http://schemas.openxmlformats.org/officeDocument/2006/math">
                    <m:r>
                      <a:rPr lang="en-US" sz="4400" b="1" i="1">
                        <a:solidFill>
                          <a:srgbClr val="000000"/>
                        </a:solidFill>
                        <a:latin typeface="Cambria Math" panose="02040503050406030204" pitchFamily="18" charset="0"/>
                      </a:rPr>
                      <m:t>𝒂</m:t>
                    </m:r>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𝒙</m:t>
                        </m:r>
                      </m:e>
                      <m:sub>
                        <m:r>
                          <a:rPr lang="en-US" sz="4400" b="1" i="1">
                            <a:solidFill>
                              <a:srgbClr val="000000"/>
                            </a:solidFill>
                            <a:latin typeface="Cambria Math" panose="02040503050406030204" pitchFamily="18" charset="0"/>
                          </a:rPr>
                          <m:t>𝟎</m:t>
                        </m:r>
                      </m:sub>
                    </m:sSub>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𝒃</m:t>
                    </m:r>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𝒚</m:t>
                        </m:r>
                      </m:e>
                      <m:sub>
                        <m:r>
                          <a:rPr lang="en-US" sz="4400" b="1" i="1">
                            <a:solidFill>
                              <a:srgbClr val="000000"/>
                            </a:solidFill>
                            <a:latin typeface="Cambria Math" panose="02040503050406030204" pitchFamily="18" charset="0"/>
                          </a:rPr>
                          <m:t>𝟎</m:t>
                        </m:r>
                      </m:sub>
                    </m:sSub>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𝒄</m:t>
                    </m:r>
                  </m:oMath>
                </a14:m>
                <a:r>
                  <a:rPr lang="en-US" sz="4400" b="1">
                    <a:solidFill>
                      <a:srgbClr val="000000"/>
                    </a:solidFill>
                    <a:latin typeface="Tahoma" panose="020B0604030504040204" pitchFamily="34" charset="0"/>
                  </a:rPr>
                  <a:t> thì nửa mặt phẳng bờ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chứa </a:t>
                </a:r>
                <a14:m>
                  <m:oMath xmlns:m="http://schemas.openxmlformats.org/officeDocument/2006/math">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𝑴</m:t>
                        </m:r>
                      </m:e>
                      <m:sub>
                        <m:r>
                          <a:rPr lang="en-US" sz="4400" b="1" i="1">
                            <a:solidFill>
                              <a:srgbClr val="000000"/>
                            </a:solidFill>
                            <a:latin typeface="Cambria Math" panose="02040503050406030204" pitchFamily="18" charset="0"/>
                          </a:rPr>
                          <m:t>𝟎</m:t>
                        </m:r>
                      </m:sub>
                    </m:sSub>
                  </m:oMath>
                </a14:m>
                <a:r>
                  <a:rPr lang="en-US" sz="4400" b="1">
                    <a:solidFill>
                      <a:srgbClr val="000000"/>
                    </a:solidFill>
                    <a:latin typeface="Tahoma" panose="020B0604030504040204" pitchFamily="34" charset="0"/>
                  </a:rPr>
                  <a:t> là miền nghiệm của bất phương trình. Nếu </a:t>
                </a:r>
                <a14:m>
                  <m:oMath xmlns:m="http://schemas.openxmlformats.org/officeDocument/2006/math">
                    <m:r>
                      <a:rPr lang="en-US" sz="4400" b="1" i="1">
                        <a:solidFill>
                          <a:srgbClr val="000000"/>
                        </a:solidFill>
                        <a:latin typeface="Cambria Math" panose="02040503050406030204" pitchFamily="18" charset="0"/>
                      </a:rPr>
                      <m:t>𝒂</m:t>
                    </m:r>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𝒙</m:t>
                        </m:r>
                      </m:e>
                      <m:sub>
                        <m:r>
                          <a:rPr lang="en-US" sz="4400" b="1" i="1">
                            <a:solidFill>
                              <a:srgbClr val="000000"/>
                            </a:solidFill>
                            <a:latin typeface="Cambria Math" panose="02040503050406030204" pitchFamily="18" charset="0"/>
                          </a:rPr>
                          <m:t>𝟎</m:t>
                        </m:r>
                      </m:sub>
                    </m:sSub>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𝒃</m:t>
                    </m:r>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𝒚</m:t>
                        </m:r>
                      </m:e>
                      <m:sub>
                        <m:r>
                          <a:rPr lang="en-US" sz="4400" b="1" i="1">
                            <a:solidFill>
                              <a:srgbClr val="000000"/>
                            </a:solidFill>
                            <a:latin typeface="Cambria Math" panose="02040503050406030204" pitchFamily="18" charset="0"/>
                          </a:rPr>
                          <m:t>𝟎</m:t>
                        </m:r>
                      </m:sub>
                    </m:sSub>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𝒄</m:t>
                    </m:r>
                  </m:oMath>
                </a14:m>
                <a:r>
                  <a:rPr lang="en-US" sz="4400" b="1">
                    <a:solidFill>
                      <a:srgbClr val="000000"/>
                    </a:solidFill>
                    <a:latin typeface="Tahoma" panose="020B0604030504040204" pitchFamily="34" charset="0"/>
                  </a:rPr>
                  <a:t> thì nửa mặt phẳng bờ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không chứa </a:t>
                </a:r>
                <a14:m>
                  <m:oMath xmlns:m="http://schemas.openxmlformats.org/officeDocument/2006/math">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𝑴</m:t>
                        </m:r>
                      </m:e>
                      <m:sub>
                        <m:r>
                          <a:rPr lang="en-US" sz="4400" b="1" i="1">
                            <a:solidFill>
                              <a:srgbClr val="000000"/>
                            </a:solidFill>
                            <a:latin typeface="Cambria Math" panose="02040503050406030204" pitchFamily="18" charset="0"/>
                          </a:rPr>
                          <m:t>𝟎</m:t>
                        </m:r>
                      </m:sub>
                    </m:sSub>
                  </m:oMath>
                </a14:m>
                <a:r>
                  <a:rPr lang="en-US" sz="4400" b="1">
                    <a:solidFill>
                      <a:srgbClr val="000000"/>
                    </a:solidFill>
                    <a:latin typeface="Tahoma" panose="020B0604030504040204" pitchFamily="34" charset="0"/>
                  </a:rPr>
                  <a:t> là miền nghiệm của bất phương trình</a:t>
                </a:r>
                <a:endParaRPr lang="vi-VN"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xfrm>
                <a:off x="1209369" y="3886200"/>
                <a:ext cx="17002431" cy="8534400"/>
              </a:xfrm>
              <a:blipFill>
                <a:blip r:embed="rId2"/>
                <a:stretch>
                  <a:fillRect/>
                </a:stretch>
              </a:blipFill>
              <a:ln w="50800">
                <a:solidFill>
                  <a:srgbClr val="00B050"/>
                </a:solidFill>
                <a:round/>
              </a:ln>
              <a:effectLst>
                <a:outerShdw blurRad="50800" dist="50800" dir="5400000" algn="ctr" rotWithShape="0">
                  <a:schemeClr val="accent4">
                    <a:lumMod val="20000"/>
                    <a:lumOff val="80000"/>
                  </a:schemeClr>
                </a:outerShdw>
              </a:effectLst>
            </p:spPr>
            <p:txBody>
              <a:bodyPr/>
              <a:lstStyle/>
              <a:p>
                <a:r>
                  <a:rPr lang="vi-VN">
                    <a:noFill/>
                  </a:rPr>
                  <a:t> </a:t>
                </a:r>
              </a:p>
            </p:txBody>
          </p:sp>
        </mc:Fallback>
      </mc:AlternateContent>
      <p:pic>
        <p:nvPicPr>
          <p:cNvPr id="5" name="Picture 4">
            <a:extLst>
              <a:ext uri="{FF2B5EF4-FFF2-40B4-BE49-F238E27FC236}">
                <a16:creationId xmlns:a16="http://schemas.microsoft.com/office/drawing/2014/main" id="{BD673F18-8BB3-47C2-A8B2-BE4650F230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40400" y="4693797"/>
            <a:ext cx="5438775" cy="6640111"/>
          </a:xfrm>
          <a:prstGeom prst="rect">
            <a:avLst/>
          </a:prstGeom>
        </p:spPr>
      </p:pic>
    </p:spTree>
    <p:extLst>
      <p:ext uri="{BB962C8B-B14F-4D97-AF65-F5344CB8AC3E}">
        <p14:creationId xmlns:p14="http://schemas.microsoft.com/office/powerpoint/2010/main" val="3150404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500"/>
                                        <p:tgtEl>
                                          <p:spTgt spid="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animEffect transition="in" filter="fade">
                                      <p:cBhvr>
                                        <p:cTn id="26"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3701009"/>
            <a:ext cx="23349588" cy="9557791"/>
            <a:chOff x="49928" y="7871126"/>
            <a:chExt cx="23914536" cy="8355600"/>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784254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1104182" y="4799202"/>
                <a:ext cx="14933452" cy="8230998"/>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914400" indent="-442913">
                  <a:lnSpc>
                    <a:spcPct val="150000"/>
                  </a:lnSpc>
                  <a:spcBef>
                    <a:spcPts val="0"/>
                  </a:spcBef>
                </a:pPr>
                <a:r>
                  <a:rPr lang="en-US" sz="4400" b="1" i="1">
                    <a:solidFill>
                      <a:srgbClr val="FF0000"/>
                    </a:solidFill>
                    <a:latin typeface="Tahoma" panose="020B0604030504040204" pitchFamily="34" charset="0"/>
                  </a:rPr>
                  <a:t>Bước 1:</a:t>
                </a:r>
                <a:r>
                  <a:rPr lang="en-US" sz="4400" b="1">
                    <a:solidFill>
                      <a:srgbClr val="000000"/>
                    </a:solidFill>
                    <a:latin typeface="Tahoma" panose="020B0604030504040204" pitchFamily="34" charset="0"/>
                  </a:rPr>
                  <a:t>  Vẽ đường thẳng </a:t>
                </a:r>
                <a14:m>
                  <m:oMath xmlns:m="http://schemas.openxmlformats.org/officeDocument/2006/math">
                    <m:r>
                      <a:rPr lang="en-US" sz="4400" b="1" i="1">
                        <a:solidFill>
                          <a:srgbClr val="000000"/>
                        </a:solidFill>
                        <a:latin typeface="Cambria Math" panose="02040503050406030204" pitchFamily="18" charset="0"/>
                      </a:rPr>
                      <m:t>𝒅</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𝟓</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𝟕</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a:solidFill>
                      <a:srgbClr val="000000"/>
                    </a:solidFill>
                    <a:latin typeface="Tahoma" panose="020B0604030504040204" pitchFamily="34" charset="0"/>
                  </a:rPr>
                  <a:t> trên mặt phẳng tọa độ </a:t>
                </a:r>
                <a14:m>
                  <m:oMath xmlns:m="http://schemas.openxmlformats.org/officeDocument/2006/math">
                    <m:r>
                      <a:rPr lang="en-US" sz="4400" b="1" i="1">
                        <a:solidFill>
                          <a:srgbClr val="000000"/>
                        </a:solidFill>
                        <a:latin typeface="Cambria Math" panose="02040503050406030204" pitchFamily="18" charset="0"/>
                      </a:rPr>
                      <m:t>𝑶𝒙𝒚</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a:t>
                </a:r>
                <a:endParaRPr lang="vi-VN" sz="4400" b="1">
                  <a:solidFill>
                    <a:srgbClr val="000000"/>
                  </a:solidFill>
                  <a:latin typeface="Tahoma" panose="020B0604030504040204" pitchFamily="34" charset="0"/>
                </a:endParaRPr>
              </a:p>
              <a:p>
                <a:pPr marL="914400" indent="-442913">
                  <a:lnSpc>
                    <a:spcPct val="150000"/>
                  </a:lnSpc>
                  <a:spcBef>
                    <a:spcPts val="0"/>
                  </a:spcBef>
                </a:pPr>
                <a:r>
                  <a:rPr lang="en-US" sz="4400" b="1" i="1">
                    <a:solidFill>
                      <a:srgbClr val="FF0000"/>
                    </a:solidFill>
                    <a:latin typeface="Tahoma" panose="020B0604030504040204" pitchFamily="34" charset="0"/>
                  </a:rPr>
                  <a:t>Bước 2:</a:t>
                </a:r>
                <a:r>
                  <a:rPr lang="en-US" sz="4400" b="1">
                    <a:solidFill>
                      <a:srgbClr val="FF0000"/>
                    </a:solidFill>
                    <a:latin typeface="Tahoma" panose="020B0604030504040204" pitchFamily="34" charset="0"/>
                  </a:rPr>
                  <a:t> </a:t>
                </a:r>
                <a:r>
                  <a:rPr lang="en-US" sz="4400" b="1">
                    <a:solidFill>
                      <a:srgbClr val="000000"/>
                    </a:solidFill>
                    <a:latin typeface="Tahoma" panose="020B0604030504040204" pitchFamily="34" charset="0"/>
                  </a:rPr>
                  <a:t>Lấy </a:t>
                </a:r>
                <a14:m>
                  <m:oMath xmlns:m="http://schemas.openxmlformats.org/officeDocument/2006/math">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𝑴</m:t>
                        </m:r>
                      </m:e>
                      <m:sub>
                        <m:r>
                          <a:rPr lang="en-US" sz="4400" b="1" i="1">
                            <a:solidFill>
                              <a:srgbClr val="000000"/>
                            </a:solidFill>
                            <a:latin typeface="Cambria Math" panose="02040503050406030204" pitchFamily="18" charset="0"/>
                          </a:rPr>
                          <m:t>𝟎</m:t>
                        </m:r>
                      </m:sub>
                    </m:sSub>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e>
                    </m:d>
                  </m:oMath>
                </a14:m>
                <a:r>
                  <a:rPr lang="en-US" sz="4400" b="1">
                    <a:solidFill>
                      <a:srgbClr val="000000"/>
                    </a:solidFill>
                    <a:latin typeface="Tahoma" panose="020B0604030504040204" pitchFamily="34" charset="0"/>
                  </a:rPr>
                  <a:t> không thuộc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a:t>
                </a:r>
                <a:br>
                  <a:rPr lang="en-US" sz="4400" b="1">
                    <a:solidFill>
                      <a:srgbClr val="000000"/>
                    </a:solidFill>
                    <a:latin typeface="Tahoma" panose="020B0604030504040204" pitchFamily="34" charset="0"/>
                  </a:rPr>
                </a:br>
                <a:r>
                  <a:rPr lang="en-US" sz="4400" b="1">
                    <a:solidFill>
                      <a:srgbClr val="000000"/>
                    </a:solidFill>
                    <a:latin typeface="Tahoma" panose="020B0604030504040204" pitchFamily="34" charset="0"/>
                  </a:rPr>
                  <a:t>và thay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oMath>
                </a14:m>
                <a:r>
                  <a:rPr lang="en-US" sz="4400" b="1">
                    <a:solidFill>
                      <a:srgbClr val="000000"/>
                    </a:solidFill>
                    <a:latin typeface="Tahoma" panose="020B0604030504040204" pitchFamily="34" charset="0"/>
                  </a:rPr>
                  <a:t> vào biểu thức </a:t>
                </a:r>
                <a14:m>
                  <m:oMath xmlns:m="http://schemas.openxmlformats.org/officeDocument/2006/math">
                    <m:r>
                      <a:rPr lang="en-US" sz="4400" b="1" i="1">
                        <a:solidFill>
                          <a:srgbClr val="000000"/>
                        </a:solidFill>
                        <a:latin typeface="Cambria Math" panose="02040503050406030204" pitchFamily="18" charset="0"/>
                      </a:rPr>
                      <m:t>𝟓</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𝟕</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ta được </a:t>
                </a:r>
                <a14:m>
                  <m:oMath xmlns:m="http://schemas.openxmlformats.org/officeDocument/2006/math">
                    <m:r>
                      <a:rPr lang="en-US" sz="4400" b="1" i="1">
                        <a:solidFill>
                          <a:srgbClr val="000000"/>
                        </a:solidFill>
                        <a:latin typeface="Cambria Math" panose="02040503050406030204" pitchFamily="18" charset="0"/>
                      </a:rPr>
                      <m:t>𝟓</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𝟕</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𝟕</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𝟎</m:t>
                    </m:r>
                  </m:oMath>
                </a14:m>
                <a:r>
                  <a:rPr lang="en-US" sz="4400" b="1">
                    <a:solidFill>
                      <a:srgbClr val="000000"/>
                    </a:solidFill>
                    <a:latin typeface="Tahoma" panose="020B0604030504040204" pitchFamily="34" charset="0"/>
                  </a:rPr>
                  <a:t>.</a:t>
                </a:r>
                <a:endParaRPr lang="vi-VN" sz="4400" b="1">
                  <a:solidFill>
                    <a:srgbClr val="000000"/>
                  </a:solidFill>
                  <a:latin typeface="Tahoma" panose="020B0604030504040204" pitchFamily="34" charset="0"/>
                </a:endParaRPr>
              </a:p>
              <a:p>
                <a:pPr marL="471488" indent="0">
                  <a:lnSpc>
                    <a:spcPct val="150000"/>
                  </a:lnSpc>
                  <a:spcBef>
                    <a:spcPts val="0"/>
                  </a:spcBef>
                  <a:buNone/>
                  <a:tabLst>
                    <a:tab pos="855663" algn="l"/>
                  </a:tabLst>
                </a:pPr>
                <a:r>
                  <a:rPr lang="en-US" sz="4400" b="1">
                    <a:solidFill>
                      <a:srgbClr val="000000"/>
                    </a:solidFill>
                    <a:latin typeface="Tahoma" panose="020B0604030504040204" pitchFamily="34" charset="0"/>
                  </a:rPr>
                  <a:t>	Do đó miền nghiệm của bất phương trình đã cho là nửa mặt phẳng bờ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chứa điểm </a:t>
                </a:r>
                <a14:m>
                  <m:oMath xmlns:m="http://schemas.openxmlformats.org/officeDocument/2006/math">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𝑴</m:t>
                        </m:r>
                      </m:e>
                      <m:sub>
                        <m:r>
                          <a:rPr lang="en-US" sz="4400" b="1" i="1">
                            <a:solidFill>
                              <a:srgbClr val="000000"/>
                            </a:solidFill>
                            <a:latin typeface="Cambria Math" panose="02040503050406030204" pitchFamily="18" charset="0"/>
                          </a:rPr>
                          <m:t>𝟎</m:t>
                        </m:r>
                      </m:sub>
                    </m:sSub>
                  </m:oMath>
                </a14:m>
                <a:r>
                  <a:rPr lang="en-US" sz="4400" b="1">
                    <a:solidFill>
                      <a:srgbClr val="000000"/>
                    </a:solidFill>
                    <a:latin typeface="Tahoma" panose="020B0604030504040204" pitchFamily="34" charset="0"/>
                  </a:rPr>
                  <a:t> (miền không bị gạch).</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1104182" y="4799202"/>
                <a:ext cx="14933452" cy="8230998"/>
              </a:xfrm>
              <a:prstGeom prst="rect">
                <a:avLst/>
              </a:prstGeom>
              <a:blipFill>
                <a:blip r:embed="rId4"/>
                <a:stretch>
                  <a:fillRect r="-2367" b="-740"/>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54406" cy="1839893"/>
            <a:chOff x="648075" y="1703320"/>
            <a:chExt cx="23354406" cy="183989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183989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1225158" y="2065234"/>
                  <a:ext cx="22777323" cy="1364241"/>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200000"/>
                    </a:lnSpc>
                    <a:spcBef>
                      <a:spcPts val="0"/>
                    </a:spcBef>
                    <a:buNone/>
                  </a:pPr>
                  <a:r>
                    <a:rPr lang="en-US" sz="4400" b="1">
                      <a:solidFill>
                        <a:srgbClr val="000000"/>
                      </a:solidFill>
                      <a:latin typeface="Tahoma" panose="020B0604030504040204" pitchFamily="34" charset="0"/>
                    </a:rPr>
                    <a:t>Biểu diễn miền nghiệm của bất phương trình </a:t>
                  </a:r>
                  <a14:m>
                    <m:oMath xmlns:m="http://schemas.openxmlformats.org/officeDocument/2006/math">
                      <m:r>
                        <a:rPr lang="en-US" sz="4400" b="1" i="1">
                          <a:solidFill>
                            <a:srgbClr val="000000"/>
                          </a:solidFill>
                          <a:latin typeface="Cambria Math" panose="02040503050406030204" pitchFamily="18" charset="0"/>
                        </a:rPr>
                        <m:t>𝟓</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𝟕</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a:solidFill>
                        <a:srgbClr val="000000"/>
                      </a:solidFill>
                      <a:latin typeface="Tahoma" panose="020B0604030504040204" pitchFamily="34" charset="0"/>
                    </a:rPr>
                    <a:t> trên mặt phẳng tọa độ.</a:t>
                  </a:r>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1225158" y="2065234"/>
                  <a:ext cx="22777323" cy="1364241"/>
                </a:xfrm>
                <a:prstGeom prst="rect">
                  <a:avLst/>
                </a:prstGeom>
                <a:blipFill>
                  <a:blip r:embed="rId5"/>
                  <a:stretch>
                    <a:fillRect l="-1097" r="-54" b="-10268"/>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000125" cy="737549"/>
              <a:chOff x="0" y="92326"/>
              <a:chExt cx="1979915"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352903" cy="190375"/>
              </a:xfrm>
              <a:prstGeom prst="rect">
                <a:avLst/>
              </a:prstGeom>
              <a:noFill/>
            </p:spPr>
            <p:txBody>
              <a:bodyPr wrap="square" tIns="0" bIns="0" rtlCol="0" anchor="ctr" anchorCtr="0">
                <a:noAutofit/>
              </a:bodyPr>
              <a:lstStyle/>
              <a:p>
                <a:pPr algn="ctr"/>
                <a:r>
                  <a:rPr lang="en-US" sz="4400" b="1" kern="1200">
                    <a:solidFill>
                      <a:srgbClr val="FF0000"/>
                    </a:solidFill>
                    <a:effectLst/>
                    <a:latin typeface="Tahoma" panose="020B0604030504040204" pitchFamily="34" charset="0"/>
                    <a:ea typeface="Cascadia Mono"/>
                    <a:cs typeface="Times New Roman" panose="02020603050405020304" pitchFamily="18" charset="0"/>
                  </a:rPr>
                  <a:t>Ví dụ 4.</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pic>
        <p:nvPicPr>
          <p:cNvPr id="29" name="Picture 28">
            <a:extLst>
              <a:ext uri="{FF2B5EF4-FFF2-40B4-BE49-F238E27FC236}">
                <a16:creationId xmlns:a16="http://schemas.microsoft.com/office/drawing/2014/main" id="{FD2CC2B4-2151-438C-B1E5-9B95BA732F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64508" y="4837222"/>
            <a:ext cx="7607639" cy="7129314"/>
          </a:xfrm>
          <a:prstGeom prst="rect">
            <a:avLst/>
          </a:prstGeom>
        </p:spPr>
      </p:pic>
    </p:spTree>
    <p:extLst>
      <p:ext uri="{BB962C8B-B14F-4D97-AF65-F5344CB8AC3E}">
        <p14:creationId xmlns:p14="http://schemas.microsoft.com/office/powerpoint/2010/main" val="1368074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wipe(up)">
                                      <p:cBhvr>
                                        <p:cTn id="17"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209369" y="1752601"/>
            <a:ext cx="21945600" cy="1752600"/>
          </a:xfrm>
        </p:spPr>
        <p:txBody>
          <a:bodyPr anchor="ctr" anchorCtr="0"/>
          <a:lstStyle/>
          <a:p>
            <a:pPr marL="855663" indent="-796925">
              <a:lnSpc>
                <a:spcPct val="130000"/>
              </a:lnSpc>
            </a:pPr>
            <a:r>
              <a:rPr lang="vi-VN" sz="4800" b="1">
                <a:solidFill>
                  <a:srgbClr val="385623"/>
                </a:solidFill>
                <a:effectLst/>
                <a:latin typeface="Tahoma" panose="020B0604030504040204" pitchFamily="34" charset="0"/>
                <a:ea typeface="Tahoma" panose="020B0604030504040204" pitchFamily="34" charset="0"/>
                <a:cs typeface="Tahoma" panose="020B0604030504040204" pitchFamily="34" charset="0"/>
              </a:rPr>
              <a:t>2.	BIỂU DIỄN MIỀN NGHIỆM CỦA BẤT PHƯƠNG TRÌNH BẬC NHẤT HAI ẨN TRÊN MẶT PHẲNG TỌA ĐỘ</a:t>
            </a:r>
            <a:endParaRPr lang="vi-VN"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xfrm>
                <a:off x="1209369" y="3886200"/>
                <a:ext cx="21945600" cy="8534400"/>
              </a:xfrm>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lstStyle/>
              <a:p>
                <a:pPr marL="342900" lvl="0" indent="-342900">
                  <a:lnSpc>
                    <a:spcPct val="150000"/>
                  </a:lnSpc>
                  <a:spcBef>
                    <a:spcPts val="0"/>
                  </a:spcBef>
                  <a:buFont typeface="Symbol" panose="05050102010706020507" pitchFamily="18" charset="2"/>
                  <a:buChar char=""/>
                </a:pPr>
                <a:r>
                  <a:rPr lang="en-US" sz="5400" b="1">
                    <a:solidFill>
                      <a:srgbClr val="FF0000"/>
                    </a:solidFill>
                    <a:latin typeface="Tahoma" panose="020B0604030504040204" pitchFamily="34" charset="0"/>
                  </a:rPr>
                  <a:t>Chú ý: </a:t>
                </a:r>
              </a:p>
              <a:p>
                <a:pPr marL="0" lvl="0" indent="0">
                  <a:lnSpc>
                    <a:spcPct val="150000"/>
                  </a:lnSpc>
                  <a:spcBef>
                    <a:spcPts val="0"/>
                  </a:spcBef>
                  <a:buNone/>
                </a:pPr>
                <a:r>
                  <a:rPr lang="en-US" sz="5400" b="1">
                    <a:solidFill>
                      <a:srgbClr val="000000"/>
                    </a:solidFill>
                    <a:latin typeface="Tahoma" panose="020B0604030504040204" pitchFamily="34" charset="0"/>
                  </a:rPr>
                  <a:t> Miền nghiệm của bất phương trình </a:t>
                </a:r>
                <a14:m>
                  <m:oMath xmlns:m="http://schemas.openxmlformats.org/officeDocument/2006/math">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&lt;</m:t>
                    </m:r>
                    <m:r>
                      <a:rPr lang="en-US" sz="5400" b="1" i="1">
                        <a:solidFill>
                          <a:srgbClr val="000000"/>
                        </a:solidFill>
                        <a:latin typeface="Cambria Math" panose="02040503050406030204" pitchFamily="18" charset="0"/>
                      </a:rPr>
                      <m:t>𝒄</m:t>
                    </m:r>
                  </m:oMath>
                </a14:m>
                <a:r>
                  <a:rPr lang="en-US" sz="5400" b="1">
                    <a:solidFill>
                      <a:srgbClr val="000000"/>
                    </a:solidFill>
                    <a:latin typeface="Tahoma" panose="020B0604030504040204" pitchFamily="34" charset="0"/>
                  </a:rPr>
                  <a:t>  là miền nghiệm của bất phương trình </a:t>
                </a:r>
                <a14:m>
                  <m:oMath xmlns:m="http://schemas.openxmlformats.org/officeDocument/2006/math">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oMath>
                </a14:m>
                <a:r>
                  <a:rPr lang="en-US" sz="5400" b="1">
                    <a:solidFill>
                      <a:srgbClr val="000000"/>
                    </a:solidFill>
                    <a:latin typeface="Tahoma" panose="020B0604030504040204" pitchFamily="34" charset="0"/>
                  </a:rPr>
                  <a:t> bỏ đi đường thẳng </a:t>
                </a:r>
                <a14:m>
                  <m:oMath xmlns:m="http://schemas.openxmlformats.org/officeDocument/2006/math">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oMath>
                </a14:m>
                <a:r>
                  <a:rPr lang="en-US" sz="5400" b="1">
                    <a:solidFill>
                      <a:srgbClr val="000000"/>
                    </a:solidFill>
                    <a:latin typeface="Tahoma" panose="020B0604030504040204" pitchFamily="34" charset="0"/>
                  </a:rPr>
                  <a:t>  và biểu diễn đường thẳng bằng nét đứt.</a:t>
                </a:r>
                <a:endParaRPr lang="vi-VN" sz="5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xfrm>
                <a:off x="1209369" y="3886200"/>
                <a:ext cx="21945600" cy="8534400"/>
              </a:xfrm>
              <a:blipFill>
                <a:blip r:embed="rId2"/>
                <a:stretch>
                  <a:fillRect/>
                </a:stretch>
              </a:blipFill>
              <a:ln w="50800">
                <a:solidFill>
                  <a:srgbClr val="00B050"/>
                </a:solidFill>
                <a:round/>
              </a:ln>
              <a:effectLst>
                <a:outerShdw blurRad="50800" dist="50800" dir="5400000" algn="ctr" rotWithShape="0">
                  <a:schemeClr val="accent4">
                    <a:lumMod val="20000"/>
                    <a:lumOff val="80000"/>
                  </a:schemeClr>
                </a:outerShdw>
              </a:effectLst>
            </p:spPr>
            <p:txBody>
              <a:bodyPr/>
              <a:lstStyle/>
              <a:p>
                <a:r>
                  <a:rPr lang="vi-VN">
                    <a:noFill/>
                  </a:rPr>
                  <a:t> </a:t>
                </a:r>
              </a:p>
            </p:txBody>
          </p:sp>
        </mc:Fallback>
      </mc:AlternateContent>
    </p:spTree>
    <p:extLst>
      <p:ext uri="{BB962C8B-B14F-4D97-AF65-F5344CB8AC3E}">
        <p14:creationId xmlns:p14="http://schemas.microsoft.com/office/powerpoint/2010/main" val="2376155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566878" y="1587727"/>
            <a:ext cx="21395598" cy="1384073"/>
          </a:xfrm>
        </p:spPr>
        <p:txBody>
          <a:bodyPr anchor="ctr" anchorCtr="0"/>
          <a:lstStyle/>
          <a:p>
            <a:pPr algn="ctr">
              <a:lnSpc>
                <a:spcPct val="120000"/>
              </a:lnSpc>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 </a:t>
            </a:r>
            <a:r>
              <a:rPr lang="en-US" sz="4400" b="1">
                <a:solidFill>
                  <a:srgbClr val="FF0000"/>
                </a:solidFill>
                <a:effectLst/>
                <a:latin typeface="Tahoma" panose="020B0604030504040204" pitchFamily="34" charset="0"/>
                <a:ea typeface="Calibri" panose="020F0502020204030204" pitchFamily="34" charset="0"/>
              </a:rPr>
              <a:t>BẤT PHƯƠNG TRÌNH VÀ HỆ BẤT PHƯƠNG TRÌNH BẬC NHẤT HAI ẨN</a:t>
            </a:r>
            <a:endParaRPr lang="vi-VN" sz="4400" b="1">
              <a:solidFill>
                <a:srgbClr val="FF0000"/>
              </a:solidFill>
              <a:latin typeface="Tahoma" panose="020B0604030504040204" pitchFamily="34" charset="0"/>
            </a:endParaRPr>
          </a:p>
        </p:txBody>
      </p:sp>
      <p:sp>
        <p:nvSpPr>
          <p:cNvPr id="4" name="Text Placeholder 3">
            <a:extLst>
              <a:ext uri="{FF2B5EF4-FFF2-40B4-BE49-F238E27FC236}">
                <a16:creationId xmlns:a16="http://schemas.microsoft.com/office/drawing/2014/main" id="{E16C2E9B-F09E-41BB-9E21-1E1A8C3998C8}"/>
              </a:ext>
            </a:extLst>
          </p:cNvPr>
          <p:cNvSpPr>
            <a:spLocks noGrp="1"/>
          </p:cNvSpPr>
          <p:nvPr>
            <p:ph type="body" sz="half" idx="2"/>
          </p:nvPr>
        </p:nvSpPr>
        <p:spPr>
          <a:xfrm>
            <a:off x="1448563" y="3873726"/>
            <a:ext cx="13385770" cy="8394474"/>
          </a:xfrm>
        </p:spPr>
        <p:txBody>
          <a:bodyPr/>
          <a:lstStyle/>
          <a:p>
            <a:pPr>
              <a:lnSpc>
                <a:spcPct val="130000"/>
              </a:lnSpc>
              <a:spcBef>
                <a:spcPts val="0"/>
              </a:spcBef>
              <a:tabLst>
                <a:tab pos="855663" algn="l"/>
              </a:tabLst>
            </a:pPr>
            <a:r>
              <a:rPr lang="en-US" sz="4400" b="1">
                <a:solidFill>
                  <a:srgbClr val="000000"/>
                </a:solidFill>
                <a:latin typeface="Tahoma" panose="020B0604030504040204" pitchFamily="34" charset="0"/>
                <a:ea typeface="Calibri" panose="020F0502020204030204" pitchFamily="34" charset="0"/>
                <a:cs typeface="Times New Roman" panose="02020603050405020304" pitchFamily="18" charset="0"/>
              </a:rPr>
              <a:t>	</a:t>
            </a:r>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Các bất phương trình bậc nhất hai ẩn và hệ bất phương trình bậc nhất hai ẩn xuất hiện nhiều trong nhiều bài toán kinh tế, như là những ràng buộc trong các bài toán sản xuất, bài toán phân phối hàng hóa,… </a:t>
            </a:r>
          </a:p>
          <a:p>
            <a:pPr>
              <a:lnSpc>
                <a:spcPct val="130000"/>
              </a:lnSpc>
              <a:spcBef>
                <a:spcPts val="0"/>
              </a:spcBef>
              <a:tabLst>
                <a:tab pos="855663" algn="l"/>
              </a:tabLst>
            </a:pPr>
            <a:r>
              <a:rPr lang="en-US" sz="4400" b="1">
                <a:solidFill>
                  <a:srgbClr val="000000"/>
                </a:solidFill>
                <a:latin typeface="Tahoma" panose="020B0604030504040204" pitchFamily="34" charset="0"/>
                <a:ea typeface="Calibri" panose="020F0502020204030204" pitchFamily="34" charset="0"/>
                <a:cs typeface="Times New Roman" panose="02020603050405020304" pitchFamily="18" charset="0"/>
              </a:rPr>
              <a:t>	</a:t>
            </a:r>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Chương này cung cấp cách biểu diễn miền nghiệm của các bất phương trình và hệ bất phương trình bậc nhất hai ẩn trên mặt phẳng tọa độ.</a:t>
            </a:r>
            <a:endParaRPr lang="vi-VN"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8" name="Content Placeholder 7" descr="Chart&#10;&#10;Description automatically generated with medium confidence">
            <a:extLst>
              <a:ext uri="{FF2B5EF4-FFF2-40B4-BE49-F238E27FC236}">
                <a16:creationId xmlns:a16="http://schemas.microsoft.com/office/drawing/2014/main" id="{676DF522-2ED2-4A6C-BBE7-D77E43923FE3}"/>
              </a:ext>
            </a:extLst>
          </p:cNvPr>
          <p:cNvPicPr>
            <a:picLocks noGrp="1" noChangeAspect="1"/>
          </p:cNvPicPr>
          <p:nvPr>
            <p:ph idx="1"/>
          </p:nvPr>
        </p:nvPicPr>
        <p:blipFill rotWithShape="1">
          <a:blip r:embed="rId2"/>
          <a:srcRect t="2899" r="2280" b="4676"/>
          <a:stretch/>
        </p:blipFill>
        <p:spPr bwMode="auto">
          <a:xfrm>
            <a:off x="15528619" y="3873726"/>
            <a:ext cx="7433857" cy="74925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65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3701009"/>
            <a:ext cx="23349588" cy="9557791"/>
            <a:chOff x="49928" y="7871126"/>
            <a:chExt cx="23914536" cy="8355600"/>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784254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1104182" y="4799202"/>
                <a:ext cx="14933452" cy="8230998"/>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914400" indent="-442913">
                  <a:lnSpc>
                    <a:spcPct val="150000"/>
                  </a:lnSpc>
                  <a:spcBef>
                    <a:spcPts val="0"/>
                  </a:spcBef>
                </a:pPr>
                <a:r>
                  <a:rPr lang="en-US" sz="4400" b="1" i="1">
                    <a:solidFill>
                      <a:srgbClr val="FF0000"/>
                    </a:solidFill>
                    <a:latin typeface="Tahoma" panose="020B0604030504040204" pitchFamily="34" charset="0"/>
                  </a:rPr>
                  <a:t>Bước 1:</a:t>
                </a:r>
                <a:r>
                  <a:rPr lang="en-US" sz="4400" b="1">
                    <a:solidFill>
                      <a:srgbClr val="000000"/>
                    </a:solidFill>
                    <a:latin typeface="Tahoma" panose="020B0604030504040204" pitchFamily="34" charset="0"/>
                  </a:rPr>
                  <a:t> Vẽ đường thẳng </a:t>
                </a:r>
                <a14:m>
                  <m:oMath xmlns:m="http://schemas.openxmlformats.org/officeDocument/2006/math">
                    <m:r>
                      <a:rPr lang="en-US" sz="4400" b="1" i="1">
                        <a:solidFill>
                          <a:srgbClr val="000000"/>
                        </a:solidFill>
                        <a:latin typeface="Cambria Math" panose="02040503050406030204" pitchFamily="18" charset="0"/>
                      </a:rPr>
                      <m:t>𝒅</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𝟐𝟎𝟎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a:solidFill>
                      <a:srgbClr val="000000"/>
                    </a:solidFill>
                    <a:latin typeface="Tahoma" panose="020B0604030504040204" pitchFamily="34" charset="0"/>
                  </a:rPr>
                  <a:t> trên mặt phẳng tọa độ </a:t>
                </a:r>
                <a14:m>
                  <m:oMath xmlns:m="http://schemas.openxmlformats.org/officeDocument/2006/math">
                    <m:r>
                      <a:rPr lang="en-US" sz="4400" b="1" i="1">
                        <a:solidFill>
                          <a:srgbClr val="000000"/>
                        </a:solidFill>
                        <a:latin typeface="Cambria Math" panose="02040503050406030204" pitchFamily="18" charset="0"/>
                      </a:rPr>
                      <m:t>𝑶𝒙𝒚</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a:t>
                </a:r>
                <a:endParaRPr lang="vi-VN" sz="4400" b="1">
                  <a:solidFill>
                    <a:srgbClr val="000000"/>
                  </a:solidFill>
                  <a:latin typeface="Tahoma" panose="020B0604030504040204" pitchFamily="34" charset="0"/>
                </a:endParaRPr>
              </a:p>
              <a:p>
                <a:pPr marL="914400" indent="-442913">
                  <a:lnSpc>
                    <a:spcPct val="150000"/>
                  </a:lnSpc>
                  <a:spcBef>
                    <a:spcPts val="0"/>
                  </a:spcBef>
                </a:pPr>
                <a:r>
                  <a:rPr lang="en-US" sz="4400" b="1" i="1">
                    <a:solidFill>
                      <a:srgbClr val="FF0000"/>
                    </a:solidFill>
                    <a:latin typeface="Tahoma" panose="020B0604030504040204" pitchFamily="34" charset="0"/>
                  </a:rPr>
                  <a:t>Bước 2:</a:t>
                </a:r>
                <a:r>
                  <a:rPr lang="en-US" sz="4400" b="1">
                    <a:solidFill>
                      <a:srgbClr val="FF0000"/>
                    </a:solidFill>
                    <a:latin typeface="Tahoma" panose="020B0604030504040204" pitchFamily="34" charset="0"/>
                  </a:rPr>
                  <a:t> </a:t>
                </a:r>
                <a:r>
                  <a:rPr lang="en-US" sz="4400" b="1">
                    <a:solidFill>
                      <a:srgbClr val="000000"/>
                    </a:solidFill>
                    <a:latin typeface="Tahoma" panose="020B0604030504040204" pitchFamily="34" charset="0"/>
                  </a:rPr>
                  <a:t>Lấy </a:t>
                </a:r>
                <a14:m>
                  <m:oMath xmlns:m="http://schemas.openxmlformats.org/officeDocument/2006/math">
                    <m:r>
                      <a:rPr lang="en-US" sz="4400" b="1" i="1">
                        <a:solidFill>
                          <a:srgbClr val="000000"/>
                        </a:solidFill>
                        <a:latin typeface="Cambria Math" panose="02040503050406030204" pitchFamily="18" charset="0"/>
                      </a:rPr>
                      <m:t>𝑶</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e>
                    </m:d>
                  </m:oMath>
                </a14:m>
                <a:r>
                  <a:rPr lang="en-US" sz="4400" b="1">
                    <a:solidFill>
                      <a:srgbClr val="000000"/>
                    </a:solidFill>
                    <a:latin typeface="Tahoma" panose="020B0604030504040204" pitchFamily="34" charset="0"/>
                  </a:rPr>
                  <a:t>không thuộc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và thay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a:solidFill>
                      <a:srgbClr val="000000"/>
                    </a:solidFill>
                    <a:latin typeface="Tahoma" panose="020B0604030504040204" pitchFamily="34" charset="0"/>
                  </a:rPr>
                  <a:t> vào biểu thức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ta được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𝟐𝟎𝟎</m:t>
                    </m:r>
                  </m:oMath>
                </a14:m>
                <a:r>
                  <a:rPr lang="en-US" sz="4400" b="1">
                    <a:solidFill>
                      <a:srgbClr val="000000"/>
                    </a:solidFill>
                    <a:latin typeface="Tahoma" panose="020B0604030504040204" pitchFamily="34" charset="0"/>
                  </a:rPr>
                  <a:t> (thỏa mãn).</a:t>
                </a:r>
                <a:endParaRPr lang="vi-VN" sz="4400" b="1">
                  <a:solidFill>
                    <a:srgbClr val="000000"/>
                  </a:solidFill>
                  <a:latin typeface="Tahoma" panose="020B0604030504040204" pitchFamily="34" charset="0"/>
                </a:endParaRPr>
              </a:p>
              <a:p>
                <a:pPr marL="471488" indent="0">
                  <a:lnSpc>
                    <a:spcPct val="150000"/>
                  </a:lnSpc>
                  <a:spcBef>
                    <a:spcPts val="0"/>
                  </a:spcBef>
                  <a:buNone/>
                  <a:tabLst>
                    <a:tab pos="855663" algn="l"/>
                  </a:tabLst>
                </a:pPr>
                <a:r>
                  <a:rPr lang="en-US" sz="4400" b="1">
                    <a:solidFill>
                      <a:srgbClr val="000000"/>
                    </a:solidFill>
                    <a:latin typeface="Tahoma" panose="020B0604030504040204" pitchFamily="34" charset="0"/>
                  </a:rPr>
                  <a:t>	 Do đó miền nghiệm của bất phương trình đã cho là nửa mặt phẳng bờ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chứa điểm </a:t>
                </a:r>
                <a14:m>
                  <m:oMath xmlns:m="http://schemas.openxmlformats.org/officeDocument/2006/math">
                    <m:r>
                      <a:rPr lang="en-US" sz="4400" b="1" i="1">
                        <a:solidFill>
                          <a:srgbClr val="000000"/>
                        </a:solidFill>
                        <a:latin typeface="Cambria Math" panose="02040503050406030204" pitchFamily="18" charset="0"/>
                      </a:rPr>
                      <m:t>𝑶</m:t>
                    </m:r>
                  </m:oMath>
                </a14:m>
                <a:r>
                  <a:rPr lang="en-US" sz="4400" b="1">
                    <a:solidFill>
                      <a:srgbClr val="000000"/>
                    </a:solidFill>
                    <a:latin typeface="Tahoma" panose="020B0604030504040204" pitchFamily="34" charset="0"/>
                  </a:rPr>
                  <a:t>, không kể đường thẳng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(miền không bị gạch).</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1104182" y="4799202"/>
                <a:ext cx="14933452" cy="8230998"/>
              </a:xfrm>
              <a:prstGeom prst="rect">
                <a:avLst/>
              </a:prstGeom>
              <a:blipFill>
                <a:blip r:embed="rId4"/>
                <a:stretch>
                  <a:fillRect r="-1429" b="-740"/>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54407" cy="1839893"/>
            <a:chOff x="648075" y="1703320"/>
            <a:chExt cx="23354407" cy="183989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183989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1104182" y="2065234"/>
                  <a:ext cx="22898300" cy="1364241"/>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200000"/>
                    </a:lnSpc>
                    <a:spcBef>
                      <a:spcPts val="0"/>
                    </a:spcBef>
                    <a:buNone/>
                  </a:pPr>
                  <a:r>
                    <a:rPr lang="en-US" sz="4400" b="1">
                      <a:solidFill>
                        <a:srgbClr val="000000"/>
                      </a:solidFill>
                      <a:latin typeface="Tahoma" panose="020B0604030504040204" pitchFamily="34" charset="0"/>
                    </a:rPr>
                    <a:t>Biểu diễn miền nghiệm của bất phương trình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𝟐𝟎𝟎</m:t>
                      </m:r>
                    </m:oMath>
                  </a14:m>
                  <a:r>
                    <a:rPr lang="en-US" sz="4400" b="1">
                      <a:solidFill>
                        <a:srgbClr val="000000"/>
                      </a:solidFill>
                      <a:latin typeface="Tahoma" panose="020B0604030504040204" pitchFamily="34" charset="0"/>
                    </a:rPr>
                    <a:t> trên mặt phẳng tọa độ.</a:t>
                  </a:r>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1104182" y="2065234"/>
                  <a:ext cx="22898300" cy="1364241"/>
                </a:xfrm>
                <a:prstGeom prst="rect">
                  <a:avLst/>
                </a:prstGeom>
                <a:blipFill>
                  <a:blip r:embed="rId5"/>
                  <a:stretch>
                    <a:fillRect l="-1065" r="-1012" b="-10268"/>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066925" cy="737549"/>
              <a:chOff x="0" y="92326"/>
              <a:chExt cx="2507942"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880930" cy="190375"/>
              </a:xfrm>
              <a:prstGeom prst="rect">
                <a:avLst/>
              </a:prstGeom>
              <a:noFill/>
            </p:spPr>
            <p:txBody>
              <a:bodyPr wrap="square" tIns="0" bIns="0" rtlCol="0" anchor="ctr" anchorCtr="0">
                <a:noAutofit/>
              </a:bodyPr>
              <a:lstStyle/>
              <a:p>
                <a:r>
                  <a:rPr lang="en-US" sz="4400" b="1" kern="1200">
                    <a:solidFill>
                      <a:srgbClr val="0000CC"/>
                    </a:solidFill>
                    <a:effectLst/>
                    <a:latin typeface="Tahoma" panose="020B0604030504040204" pitchFamily="34" charset="0"/>
                    <a:ea typeface="Cascadia Mono"/>
                    <a:cs typeface="Times New Roman" panose="02020603050405020304" pitchFamily="18" charset="0"/>
                  </a:rPr>
                  <a:t>Luyện tập 2.</a:t>
                </a:r>
                <a:endParaRPr lang="vi-VN" sz="4400" b="1">
                  <a:solidFill>
                    <a:srgbClr val="0000CC"/>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pic>
        <p:nvPicPr>
          <p:cNvPr id="34" name="Picture 33" descr="Chart&#10;&#10;Description automatically generated">
            <a:extLst>
              <a:ext uri="{FF2B5EF4-FFF2-40B4-BE49-F238E27FC236}">
                <a16:creationId xmlns:a16="http://schemas.microsoft.com/office/drawing/2014/main" id="{EF813141-4379-40EC-A9DF-143110BA1F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97744" y="5552016"/>
            <a:ext cx="7740459" cy="6125411"/>
          </a:xfrm>
          <a:prstGeom prst="rect">
            <a:avLst/>
          </a:prstGeom>
        </p:spPr>
      </p:pic>
    </p:spTree>
    <p:extLst>
      <p:ext uri="{BB962C8B-B14F-4D97-AF65-F5344CB8AC3E}">
        <p14:creationId xmlns:p14="http://schemas.microsoft.com/office/powerpoint/2010/main" val="371107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wipe(up)">
                                      <p:cBhvr>
                                        <p:cTn id="17"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447357" y="3238253"/>
            <a:ext cx="23349588" cy="10020547"/>
            <a:chOff x="49928" y="7871126"/>
            <a:chExt cx="23914536" cy="6985682"/>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6472631"/>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9" y="7871126"/>
              <a:ext cx="3946649" cy="863283"/>
              <a:chOff x="411879" y="8137826"/>
              <a:chExt cx="3946649" cy="86328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592124" y="7020192"/>
                <a:ext cx="536404"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536405"/>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9" y="8137826"/>
                <a:ext cx="846868" cy="86328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1"/>
            <a:ext cx="24044108" cy="1534932"/>
            <a:chOff x="648075" y="1703322"/>
            <a:chExt cx="24044108" cy="279962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2"/>
              <a:ext cx="23321363" cy="279962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1914860" y="3020629"/>
              <a:ext cx="22777323" cy="134243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Giải bài toán ở tình huống mở đầu</a:t>
              </a: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a:t>
              </a:r>
            </a:p>
          </p:txBody>
        </p:sp>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000125" cy="737549"/>
              <a:chOff x="0" y="92326"/>
              <a:chExt cx="1979915"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352903"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Ví</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dụ</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5</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EB6CB23-B557-4655-AFD5-13A74CAA0F1D}"/>
                  </a:ext>
                </a:extLst>
              </p:cNvPr>
              <p:cNvSpPr txBox="1"/>
              <p:nvPr/>
            </p:nvSpPr>
            <p:spPr>
              <a:xfrm>
                <a:off x="1104182" y="4252686"/>
                <a:ext cx="22420023"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Gọi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là số lượng vé loại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1</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bán được</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ℕ</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 số lượng vé loại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2</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bán được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ℕ</m:t>
                        </m:r>
                      </m:e>
                    </m:d>
                  </m:oMath>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TextBox 28">
                <a:extLst>
                  <a:ext uri="{FF2B5EF4-FFF2-40B4-BE49-F238E27FC236}">
                    <a16:creationId xmlns:a16="http://schemas.microsoft.com/office/drawing/2014/main" id="{0EB6CB23-B557-4655-AFD5-13A74CAA0F1D}"/>
                  </a:ext>
                </a:extLst>
              </p:cNvPr>
              <p:cNvSpPr txBox="1">
                <a:spLocks noRot="1" noChangeAspect="1" noMove="1" noResize="1" noEditPoints="1" noAdjustHandles="1" noChangeArrowheads="1" noChangeShapeType="1" noTextEdit="1"/>
              </p:cNvSpPr>
              <p:nvPr/>
            </p:nvSpPr>
            <p:spPr>
              <a:xfrm>
                <a:off x="1104182" y="4252686"/>
                <a:ext cx="22420023" cy="1446550"/>
              </a:xfrm>
              <a:prstGeom prst="rect">
                <a:avLst/>
              </a:prstGeom>
              <a:blipFill>
                <a:blip r:embed="rId4"/>
                <a:stretch>
                  <a:fillRect l="-1088" t="-9283" b="-189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82F2716-6209-4BCC-A2DA-B02E213F4461}"/>
                  </a:ext>
                </a:extLst>
              </p:cNvPr>
              <p:cNvSpPr txBox="1"/>
              <p:nvPr/>
            </p:nvSpPr>
            <p:spPr>
              <a:xfrm>
                <a:off x="4648200" y="4901824"/>
                <a:ext cx="16596359"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thì số tiền bán vé thu được là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𝟏𝟎𝟎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TextBox 33">
                <a:extLst>
                  <a:ext uri="{FF2B5EF4-FFF2-40B4-BE49-F238E27FC236}">
                    <a16:creationId xmlns:a16="http://schemas.microsoft.com/office/drawing/2014/main" id="{E82F2716-6209-4BCC-A2DA-B02E213F4461}"/>
                  </a:ext>
                </a:extLst>
              </p:cNvPr>
              <p:cNvSpPr txBox="1">
                <a:spLocks noRot="1" noChangeAspect="1" noMove="1" noResize="1" noEditPoints="1" noAdjustHandles="1" noChangeArrowheads="1" noChangeShapeType="1" noTextEdit="1"/>
              </p:cNvSpPr>
              <p:nvPr/>
            </p:nvSpPr>
            <p:spPr>
              <a:xfrm>
                <a:off x="4648200" y="4901824"/>
                <a:ext cx="16596359" cy="769441"/>
              </a:xfrm>
              <a:prstGeom prst="rect">
                <a:avLst/>
              </a:prstGeom>
              <a:blipFill>
                <a:blip r:embed="rId5"/>
                <a:stretch>
                  <a:fillRect l="-1506" t="-16667"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7AF55B56-3309-4670-9ED0-3C968E173FD9}"/>
                  </a:ext>
                </a:extLst>
              </p:cNvPr>
              <p:cNvSpPr txBox="1"/>
              <p:nvPr/>
            </p:nvSpPr>
            <p:spPr>
              <a:xfrm>
                <a:off x="1066800" y="5769255"/>
                <a:ext cx="22800545" cy="1446550"/>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Người ta sẽ phải bù lỗ trong trường hợp số tiền bán vé nhỏ hơn </a:t>
                </a:r>
                <a14:m>
                  <m:oMath xmlns:m="http://schemas.openxmlformats.org/officeDocument/2006/math">
                    <m:r>
                      <a:rPr lang="en-US" sz="4400" b="1" i="0" smtClean="0">
                        <a:solidFill>
                          <a:prstClr val="black"/>
                        </a:solidFill>
                        <a:latin typeface="Cambria Math" panose="02040503050406030204" pitchFamily="18" charset="0"/>
                      </a:rPr>
                      <m:t>𝟐</m:t>
                    </m:r>
                    <m:r>
                      <a:rPr lang="en-US" sz="4400" b="1" i="1">
                        <a:solidFill>
                          <a:prstClr val="black"/>
                        </a:solidFill>
                        <a:latin typeface="Cambria Math" panose="02040503050406030204" pitchFamily="18" charset="0"/>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triệu đồng, tức là: </a:t>
                </a:r>
                <a14:m>
                  <m:oMath xmlns:m="http://schemas.openxmlformats.org/officeDocument/2006/math">
                    <m:r>
                      <a:rPr kumimoji="0" lang="vi-VN"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𝟏𝟎𝟎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hay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5" name="TextBox 34">
                <a:extLst>
                  <a:ext uri="{FF2B5EF4-FFF2-40B4-BE49-F238E27FC236}">
                    <a16:creationId xmlns:a16="http://schemas.microsoft.com/office/drawing/2014/main" id="{7AF55B56-3309-4670-9ED0-3C968E173FD9}"/>
                  </a:ext>
                </a:extLst>
              </p:cNvPr>
              <p:cNvSpPr txBox="1">
                <a:spLocks noRot="1" noChangeAspect="1" noMove="1" noResize="1" noEditPoints="1" noAdjustHandles="1" noChangeArrowheads="1" noChangeShapeType="1" noTextEdit="1"/>
              </p:cNvSpPr>
              <p:nvPr/>
            </p:nvSpPr>
            <p:spPr>
              <a:xfrm>
                <a:off x="1066800" y="5769255"/>
                <a:ext cx="22800545" cy="1446550"/>
              </a:xfrm>
              <a:prstGeom prst="rect">
                <a:avLst/>
              </a:prstGeom>
              <a:blipFill>
                <a:blip r:embed="rId6"/>
                <a:stretch>
                  <a:fillRect l="-1070" t="-8824" b="-184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A55E0D14-C329-48B1-B40D-7FB6CA6C9772}"/>
                  </a:ext>
                </a:extLst>
              </p:cNvPr>
              <p:cNvSpPr txBox="1"/>
              <p:nvPr/>
            </p:nvSpPr>
            <p:spPr>
              <a:xfrm>
                <a:off x="1061506" y="7395297"/>
                <a:ext cx="21806518"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Như vậy, việc giải quyết bài toán mở đầu dẫn đến việc đi tìm miền nghiệm của bất phương trình</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7" name="TextBox 36">
                <a:extLst>
                  <a:ext uri="{FF2B5EF4-FFF2-40B4-BE49-F238E27FC236}">
                    <a16:creationId xmlns:a16="http://schemas.microsoft.com/office/drawing/2014/main" id="{A55E0D14-C329-48B1-B40D-7FB6CA6C9772}"/>
                  </a:ext>
                </a:extLst>
              </p:cNvPr>
              <p:cNvSpPr txBox="1">
                <a:spLocks noRot="1" noChangeAspect="1" noMove="1" noResize="1" noEditPoints="1" noAdjustHandles="1" noChangeArrowheads="1" noChangeShapeType="1" noTextEdit="1"/>
              </p:cNvSpPr>
              <p:nvPr/>
            </p:nvSpPr>
            <p:spPr>
              <a:xfrm>
                <a:off x="1061506" y="7395297"/>
                <a:ext cx="21806518" cy="1446550"/>
              </a:xfrm>
              <a:prstGeom prst="rect">
                <a:avLst/>
              </a:prstGeom>
              <a:blipFill>
                <a:blip r:embed="rId7"/>
                <a:stretch>
                  <a:fillRect l="-1118" t="-8439" b="-18987"/>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E5C1C129-3056-47D5-8A56-4E764103ADCB}"/>
              </a:ext>
            </a:extLst>
          </p:cNvPr>
          <p:cNvSpPr txBox="1"/>
          <p:nvPr/>
        </p:nvSpPr>
        <p:spPr>
          <a:xfrm>
            <a:off x="1250358" y="9048434"/>
            <a:ext cx="22273847"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Miền nghiệm của bất phương trình bậc nhất hai ẩn này được xác định như sau:</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B3CAD55C-FC1B-4F43-9BBD-7E34F411A814}"/>
                  </a:ext>
                </a:extLst>
              </p:cNvPr>
              <p:cNvSpPr txBox="1"/>
              <p:nvPr/>
            </p:nvSpPr>
            <p:spPr>
              <a:xfrm>
                <a:off x="1348979" y="10292201"/>
                <a:ext cx="12435840"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1: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Vẽ đường thẳng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𝒅</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9" name="TextBox 38">
                <a:extLst>
                  <a:ext uri="{FF2B5EF4-FFF2-40B4-BE49-F238E27FC236}">
                    <a16:creationId xmlns:a16="http://schemas.microsoft.com/office/drawing/2014/main" id="{B3CAD55C-FC1B-4F43-9BBD-7E34F411A814}"/>
                  </a:ext>
                </a:extLst>
              </p:cNvPr>
              <p:cNvSpPr txBox="1">
                <a:spLocks noRot="1" noChangeAspect="1" noMove="1" noResize="1" noEditPoints="1" noAdjustHandles="1" noChangeArrowheads="1" noChangeShapeType="1" noTextEdit="1"/>
              </p:cNvSpPr>
              <p:nvPr/>
            </p:nvSpPr>
            <p:spPr>
              <a:xfrm>
                <a:off x="1348979" y="10292201"/>
                <a:ext cx="12435840" cy="769441"/>
              </a:xfrm>
              <a:prstGeom prst="rect">
                <a:avLst/>
              </a:prstGeom>
              <a:blipFill>
                <a:blip r:embed="rId8"/>
                <a:stretch>
                  <a:fillRect l="-1961" t="-16535" b="-35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38DD105D-8419-4EE4-8229-7D8B839E1B18}"/>
                  </a:ext>
                </a:extLst>
              </p:cNvPr>
              <p:cNvSpPr txBox="1"/>
              <p:nvPr/>
            </p:nvSpPr>
            <p:spPr>
              <a:xfrm>
                <a:off x="1260365" y="11348588"/>
                <a:ext cx="17953719"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2: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 lấy gốc toạ độ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𝑶</m:t>
                    </m:r>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tính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0" name="TextBox 39">
                <a:extLst>
                  <a:ext uri="{FF2B5EF4-FFF2-40B4-BE49-F238E27FC236}">
                    <a16:creationId xmlns:a16="http://schemas.microsoft.com/office/drawing/2014/main" id="{38DD105D-8419-4EE4-8229-7D8B839E1B18}"/>
                  </a:ext>
                </a:extLst>
              </p:cNvPr>
              <p:cNvSpPr txBox="1">
                <a:spLocks noRot="1" noChangeAspect="1" noMove="1" noResize="1" noEditPoints="1" noAdjustHandles="1" noChangeArrowheads="1" noChangeShapeType="1" noTextEdit="1"/>
              </p:cNvSpPr>
              <p:nvPr/>
            </p:nvSpPr>
            <p:spPr>
              <a:xfrm>
                <a:off x="1260365" y="11348588"/>
                <a:ext cx="17953719" cy="769441"/>
              </a:xfrm>
              <a:prstGeom prst="rect">
                <a:avLst/>
              </a:prstGeom>
              <a:blipFill>
                <a:blip r:embed="rId9"/>
                <a:stretch>
                  <a:fillRect l="-1392" t="-17460" b="-36508"/>
                </a:stretch>
              </a:blipFill>
            </p:spPr>
            <p:txBody>
              <a:bodyPr/>
              <a:lstStyle/>
              <a:p>
                <a:r>
                  <a:rPr lang="vi-VN">
                    <a:noFill/>
                  </a:rPr>
                  <a:t> </a:t>
                </a:r>
              </a:p>
            </p:txBody>
          </p:sp>
        </mc:Fallback>
      </mc:AlternateContent>
    </p:spTree>
    <p:extLst>
      <p:ext uri="{BB962C8B-B14F-4D97-AF65-F5344CB8AC3E}">
        <p14:creationId xmlns:p14="http://schemas.microsoft.com/office/powerpoint/2010/main" val="3241617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4" grpId="0"/>
      <p:bldP spid="35" grpId="0"/>
      <p:bldP spid="37" grpId="0"/>
      <p:bldP spid="38" grpId="0"/>
      <p:bldP spid="39"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00218" y="3734968"/>
            <a:ext cx="23349588" cy="9591989"/>
            <a:chOff x="49928" y="7662193"/>
            <a:chExt cx="23914536" cy="6686919"/>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662193"/>
              <a:ext cx="23914536" cy="668691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536405"/>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4044108" cy="1963379"/>
            <a:chOff x="648075" y="1703320"/>
            <a:chExt cx="24044108" cy="4055630"/>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1914860" y="3020629"/>
              <a:ext cx="22777323" cy="134243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Giải bài toán ở tình huống mở đầu</a:t>
              </a: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a:t>
              </a:r>
            </a:p>
          </p:txBody>
        </p:sp>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000125" cy="737549"/>
              <a:chOff x="0" y="92326"/>
              <a:chExt cx="1979915"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352903"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Ví</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dụ</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5</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p:pic>
        <p:nvPicPr>
          <p:cNvPr id="41" name="Picture 40">
            <a:extLst>
              <a:ext uri="{FF2B5EF4-FFF2-40B4-BE49-F238E27FC236}">
                <a16:creationId xmlns:a16="http://schemas.microsoft.com/office/drawing/2014/main" id="{5C620AFC-62CF-44C4-BC66-710472176A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423" y="5975017"/>
            <a:ext cx="10822415" cy="7183609"/>
          </a:xfrm>
          <a:prstGeom prst="rect">
            <a:avLst/>
          </a:prstGeom>
        </p:spPr>
      </p:pic>
      <p:pic>
        <p:nvPicPr>
          <p:cNvPr id="26" name="Picture 25">
            <a:extLst>
              <a:ext uri="{FF2B5EF4-FFF2-40B4-BE49-F238E27FC236}">
                <a16:creationId xmlns:a16="http://schemas.microsoft.com/office/drawing/2014/main" id="{D7B5A52D-3332-4CA9-9350-4AED0FE4EC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84323" y="10001118"/>
            <a:ext cx="3885630" cy="3167992"/>
          </a:xfrm>
          <a:prstGeom prst="rect">
            <a:avLst/>
          </a:prstGeom>
        </p:spPr>
      </p:pic>
      <p:sp>
        <p:nvSpPr>
          <p:cNvPr id="29" name="Speech Bubble: Rectangle 28">
            <a:extLst>
              <a:ext uri="{FF2B5EF4-FFF2-40B4-BE49-F238E27FC236}">
                <a16:creationId xmlns:a16="http://schemas.microsoft.com/office/drawing/2014/main" id="{FCED63E7-F892-4D66-B7A7-1BAF982288D4}"/>
              </a:ext>
            </a:extLst>
          </p:cNvPr>
          <p:cNvSpPr/>
          <p:nvPr/>
        </p:nvSpPr>
        <p:spPr>
          <a:xfrm>
            <a:off x="12192001" y="6548464"/>
            <a:ext cx="5934988" cy="4603791"/>
          </a:xfrm>
          <a:prstGeom prst="wedgeRectCallout">
            <a:avLst>
              <a:gd name="adj1" fmla="val 88279"/>
              <a:gd name="adj2" fmla="val 419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Miền</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tam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giác</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gồm</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các</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bên</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trong</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các</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trên</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ba</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cạnh</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tam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giác</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016B54CB-EF04-4FD7-9248-0126FFB00BDA}"/>
                  </a:ext>
                </a:extLst>
              </p:cNvPr>
              <p:cNvSpPr txBox="1"/>
              <p:nvPr/>
            </p:nvSpPr>
            <p:spPr>
              <a:xfrm>
                <a:off x="5004474" y="4025572"/>
                <a:ext cx="17814766" cy="1446550"/>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Do đó, miền nghiệm của bất phương trình là nửa mặt phẳng bờ </a:t>
                </a:r>
                <a14:m>
                  <m:oMath xmlns:m="http://schemas.openxmlformats.org/officeDocument/2006/math">
                    <m:r>
                      <a:rPr lang="en-US" sz="4400" b="1" i="1">
                        <a:solidFill>
                          <a:prstClr val="black"/>
                        </a:solidFill>
                        <a:latin typeface="Cambria Math" panose="02040503050406030204" pitchFamily="18" charset="0"/>
                      </a:rPr>
                      <m:t>𝒅</m:t>
                    </m:r>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chứa gốc toạ độ không kể đường thẳng </a:t>
                </a:r>
                <a14:m>
                  <m:oMath xmlns:m="http://schemas.openxmlformats.org/officeDocument/2006/math">
                    <m:r>
                      <a:rPr lang="en-US" sz="4400" b="1" i="1">
                        <a:solidFill>
                          <a:prstClr val="black"/>
                        </a:solidFill>
                        <a:latin typeface="Cambria Math" panose="02040503050406030204" pitchFamily="18" charset="0"/>
                      </a:rPr>
                      <m:t>𝒅</m:t>
                    </m:r>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(H.2.4).</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TextBox 33">
                <a:extLst>
                  <a:ext uri="{FF2B5EF4-FFF2-40B4-BE49-F238E27FC236}">
                    <a16:creationId xmlns:a16="http://schemas.microsoft.com/office/drawing/2014/main" id="{016B54CB-EF04-4FD7-9248-0126FFB00BDA}"/>
                  </a:ext>
                </a:extLst>
              </p:cNvPr>
              <p:cNvSpPr txBox="1">
                <a:spLocks noRot="1" noChangeAspect="1" noMove="1" noResize="1" noEditPoints="1" noAdjustHandles="1" noChangeArrowheads="1" noChangeShapeType="1" noTextEdit="1"/>
              </p:cNvSpPr>
              <p:nvPr/>
            </p:nvSpPr>
            <p:spPr>
              <a:xfrm>
                <a:off x="5004474" y="4025572"/>
                <a:ext cx="17814766" cy="1446550"/>
              </a:xfrm>
              <a:prstGeom prst="rect">
                <a:avLst/>
              </a:prstGeom>
              <a:blipFill>
                <a:blip r:embed="rId6"/>
                <a:stretch>
                  <a:fillRect l="-1403" t="-8403" b="-18487"/>
                </a:stretch>
              </a:blipFill>
            </p:spPr>
            <p:txBody>
              <a:bodyPr/>
              <a:lstStyle/>
              <a:p>
                <a:r>
                  <a:rPr lang="en-US">
                    <a:noFill/>
                  </a:rPr>
                  <a:t> </a:t>
                </a:r>
              </a:p>
            </p:txBody>
          </p:sp>
        </mc:Fallback>
      </mc:AlternateContent>
    </p:spTree>
    <p:extLst>
      <p:ext uri="{BB962C8B-B14F-4D97-AF65-F5344CB8AC3E}">
        <p14:creationId xmlns:p14="http://schemas.microsoft.com/office/powerpoint/2010/main" val="1615033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00218" y="4034670"/>
            <a:ext cx="23349588" cy="9292287"/>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536405"/>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4044108" cy="2223555"/>
            <a:chOff x="648075" y="1703320"/>
            <a:chExt cx="24044108" cy="4055630"/>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1914860" y="3020629"/>
              <a:ext cx="22777323" cy="134243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Giải bài toán ở tình huống mở đầu.</a:t>
              </a:r>
            </a:p>
          </p:txBody>
        </p:sp>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000125" cy="927818"/>
              <a:chOff x="0" y="92326"/>
              <a:chExt cx="1979915" cy="248655"/>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352903" cy="24865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Ví</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dụ</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5</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p:pic>
        <p:nvPicPr>
          <p:cNvPr id="41" name="Picture 40">
            <a:extLst>
              <a:ext uri="{FF2B5EF4-FFF2-40B4-BE49-F238E27FC236}">
                <a16:creationId xmlns:a16="http://schemas.microsoft.com/office/drawing/2014/main" id="{5C620AFC-62CF-44C4-BC66-710472176A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95068" y="5195667"/>
            <a:ext cx="11609771" cy="7706233"/>
          </a:xfrm>
          <a:prstGeom prst="rect">
            <a:avLst/>
          </a:prstGeom>
        </p:spPr>
      </p:pic>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CBCDBED5-F145-4323-B614-D113E1CAD31C}"/>
                  </a:ext>
                </a:extLst>
              </p:cNvPr>
              <p:cNvSpPr txBox="1"/>
              <p:nvPr/>
            </p:nvSpPr>
            <p:spPr>
              <a:xfrm>
                <a:off x="809641" y="5809530"/>
                <a:ext cx="11001359" cy="4832092"/>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Vậy, nếu bán được số vé loại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1</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số vé loại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2</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mà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2177278" rtl="0" eaLnBrk="1" fontAlgn="auto" latinLnBrk="0" hangingPunct="1">
                  <a:lnSpc>
                    <a:spcPct val="100000"/>
                  </a:lnSpc>
                  <a:spcBef>
                    <a:spcPts val="0"/>
                  </a:spcBef>
                  <a:spcAft>
                    <a:spcPts val="0"/>
                  </a:spcAft>
                  <a:buClrTx/>
                  <a:buSzTx/>
                  <a:buFontTx/>
                  <a:buNone/>
                  <a:tabLst/>
                  <a:defRPr/>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d>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nằm trong miền tam giác</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𝑶𝑨𝑩</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không kể cạnh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𝑨𝑩</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thì rạp chiếu phim sẽ phải bù lỗ. </a:t>
                </a: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Nếu điểm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d>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nằm trên đoạn thẳng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𝑨𝑩</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thì rạp chiếu phim hòa vốn.</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2" name="TextBox 41">
                <a:extLst>
                  <a:ext uri="{FF2B5EF4-FFF2-40B4-BE49-F238E27FC236}">
                    <a16:creationId xmlns:a16="http://schemas.microsoft.com/office/drawing/2014/main" id="{CBCDBED5-F145-4323-B614-D113E1CAD31C}"/>
                  </a:ext>
                </a:extLst>
              </p:cNvPr>
              <p:cNvSpPr txBox="1">
                <a:spLocks noRot="1" noChangeAspect="1" noMove="1" noResize="1" noEditPoints="1" noAdjustHandles="1" noChangeArrowheads="1" noChangeShapeType="1" noTextEdit="1"/>
              </p:cNvSpPr>
              <p:nvPr/>
            </p:nvSpPr>
            <p:spPr>
              <a:xfrm>
                <a:off x="809641" y="5809530"/>
                <a:ext cx="11001359" cy="4832092"/>
              </a:xfrm>
              <a:prstGeom prst="rect">
                <a:avLst/>
              </a:prstGeom>
              <a:blipFill>
                <a:blip r:embed="rId5"/>
                <a:stretch>
                  <a:fillRect l="-2271" t="-2648" r="-2050" b="-4918"/>
                </a:stretch>
              </a:blipFill>
            </p:spPr>
            <p:txBody>
              <a:bodyPr/>
              <a:lstStyle/>
              <a:p>
                <a:r>
                  <a:rPr lang="en-US">
                    <a:noFill/>
                  </a:rPr>
                  <a:t> </a:t>
                </a:r>
              </a:p>
            </p:txBody>
          </p:sp>
        </mc:Fallback>
      </mc:AlternateContent>
    </p:spTree>
    <p:extLst>
      <p:ext uri="{BB962C8B-B14F-4D97-AF65-F5344CB8AC3E}">
        <p14:creationId xmlns:p14="http://schemas.microsoft.com/office/powerpoint/2010/main" val="315274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914400" y="1981200"/>
            <a:ext cx="21945600" cy="1371603"/>
          </a:xfrm>
        </p:spPr>
        <p:txBody>
          <a:bodyPr anchor="ctr" anchorCtr="0"/>
          <a:lstStyle/>
          <a:p>
            <a:pPr>
              <a:lnSpc>
                <a:spcPct val="120000"/>
              </a:lnSpc>
            </a:pPr>
            <a:r>
              <a:rPr lang="vi-VN" sz="4400" b="1" dirty="0">
                <a:solidFill>
                  <a:srgbClr val="385623"/>
                </a:solidFill>
                <a:effectLst/>
                <a:latin typeface="Tahoma" panose="020B0604030504040204" pitchFamily="34" charset="0"/>
                <a:ea typeface="Tahoma" panose="020B0604030504040204" pitchFamily="34" charset="0"/>
                <a:cs typeface="Tahoma" panose="020B0604030504040204" pitchFamily="34" charset="0"/>
              </a:rPr>
              <a:t>Nhận xét</a:t>
            </a:r>
            <a:endPar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xfrm>
                <a:off x="1191491" y="3543309"/>
                <a:ext cx="21945600" cy="4800596"/>
              </a:xfrm>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nchor="ctr"/>
              <a:lstStyle/>
              <a:p>
                <a:pPr>
                  <a:lnSpc>
                    <a:spcPct val="100000"/>
                  </a:lnSpc>
                </a:pP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Nếu bán được </a:t>
                </a:r>
                <a14:m>
                  <m:oMath xmlns:m="http://schemas.openxmlformats.org/officeDocument/2006/math">
                    <m:r>
                      <a:rPr lang="en-US" sz="4400" b="1" i="1" smtClean="0">
                        <a:solidFill>
                          <a:srgbClr val="FF0000"/>
                        </a:solidFill>
                        <a:latin typeface="Cambria Math" panose="02040503050406030204" pitchFamily="18" charset="0"/>
                      </a:rPr>
                      <m:t>𝟏𝟓𝟎</m:t>
                    </m:r>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vé loại </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solidFill>
                          <a:srgbClr val="FF0000"/>
                        </a:solidFill>
                        <a:latin typeface="Cambria Math" panose="02040503050406030204" pitchFamily="18" charset="0"/>
                      </a:rPr>
                      <m:t>𝟏𝟓𝟎</m:t>
                    </m:r>
                  </m:oMath>
                </a14:m>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vé loại </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2</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thì rạp chiếu phim </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lãi</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nSpc>
                    <a:spcPct val="100000"/>
                  </a:lnSpc>
                </a:pP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Nếu bán được  </a:t>
                </a:r>
                <a14:m>
                  <m:oMath xmlns:m="http://schemas.openxmlformats.org/officeDocument/2006/math">
                    <m:r>
                      <a:rPr lang="en-US" sz="4400" b="1" i="1" smtClean="0">
                        <a:solidFill>
                          <a:srgbClr val="0000CC"/>
                        </a:solidFill>
                        <a:latin typeface="Cambria Math" panose="02040503050406030204" pitchFamily="18" charset="0"/>
                      </a:rPr>
                      <m:t>𝟐𝟎𝟎</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vé loại </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smtClean="0">
                        <a:solidFill>
                          <a:srgbClr val="0000CC"/>
                        </a:solidFill>
                        <a:latin typeface="Cambria Math" panose="02040503050406030204" pitchFamily="18" charset="0"/>
                      </a:rPr>
                      <m:t>𝟏</m:t>
                    </m:r>
                    <m:r>
                      <a:rPr lang="en-US" sz="4400" b="1" i="1">
                        <a:solidFill>
                          <a:srgbClr val="0000CC"/>
                        </a:solidFill>
                        <a:latin typeface="Cambria Math" panose="02040503050406030204" pitchFamily="18" charset="0"/>
                      </a:rPr>
                      <m:t>𝟎𝟎</m:t>
                    </m:r>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vé loại </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2</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thì rạp chiếu phim </a:t>
                </a:r>
                <a:r>
                  <a:rPr lang="vi-VN" sz="4400" b="1" dirty="0">
                    <a:solidFill>
                      <a:srgbClr val="0000CC"/>
                    </a:solidFill>
                    <a:latin typeface="Tahoma" panose="020B0604030504040204" pitchFamily="34" charset="0"/>
                    <a:ea typeface="Tahoma" panose="020B0604030504040204" pitchFamily="34" charset="0"/>
                    <a:cs typeface="Tahoma" panose="020B0604030504040204" pitchFamily="34" charset="0"/>
                  </a:rPr>
                  <a:t>hoà vốn</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lvl="0">
                  <a:lnSpc>
                    <a:spcPct val="100000"/>
                  </a:lnSpc>
                </a:pP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Nếu bán được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solidFill>
                          <a:srgbClr val="00B050"/>
                        </a:solidFill>
                        <a:latin typeface="Cambria Math" panose="02040503050406030204" pitchFamily="18" charset="0"/>
                      </a:rPr>
                      <m:t>𝟏</m:t>
                    </m:r>
                    <m:r>
                      <a:rPr lang="en-US" sz="4400" b="1" i="1">
                        <a:solidFill>
                          <a:srgbClr val="00B050"/>
                        </a:solidFill>
                        <a:latin typeface="Cambria Math" panose="02040503050406030204" pitchFamily="18" charset="0"/>
                      </a:rPr>
                      <m:t>𝟎𝟎</m:t>
                    </m:r>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vé loại </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smtClean="0">
                        <a:solidFill>
                          <a:srgbClr val="00B050"/>
                        </a:solidFill>
                        <a:latin typeface="Cambria Math" panose="02040503050406030204" pitchFamily="18" charset="0"/>
                      </a:rPr>
                      <m:t>𝟏</m:t>
                    </m:r>
                    <m:r>
                      <a:rPr lang="en-US" sz="4400" b="1" i="1">
                        <a:solidFill>
                          <a:srgbClr val="00B050"/>
                        </a:solidFill>
                        <a:latin typeface="Cambria Math" panose="02040503050406030204" pitchFamily="18" charset="0"/>
                      </a:rPr>
                      <m:t>𝟎𝟎</m:t>
                    </m:r>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vé loại </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2</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thì rạp chiếu phim </a:t>
                </a:r>
                <a:r>
                  <a:rPr lang="vi-VN" sz="4400" b="1" dirty="0">
                    <a:solidFill>
                      <a:srgbClr val="00B050"/>
                    </a:solidFill>
                    <a:latin typeface="Tahoma" panose="020B0604030504040204" pitchFamily="34" charset="0"/>
                    <a:ea typeface="Tahoma" panose="020B0604030504040204" pitchFamily="34" charset="0"/>
                    <a:cs typeface="Tahoma" panose="020B0604030504040204" pitchFamily="34" charset="0"/>
                  </a:rPr>
                  <a:t>phải bù lỗ</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412750" indent="0">
                  <a:lnSpc>
                    <a:spcPct val="150000"/>
                  </a:lnSpc>
                  <a:spcBef>
                    <a:spcPts val="0"/>
                  </a:spcBef>
                  <a:buNone/>
                  <a:tabLst>
                    <a:tab pos="855663" algn="l"/>
                  </a:tabLst>
                </a:pPr>
                <a:endParaRPr lang="vi-VN"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xfrm>
                <a:off x="1191491" y="3543309"/>
                <a:ext cx="21945600" cy="4800596"/>
              </a:xfrm>
              <a:blipFill>
                <a:blip r:embed="rId2"/>
                <a:stretch>
                  <a:fillRect/>
                </a:stretch>
              </a:blipFill>
              <a:ln w="50800">
                <a:solidFill>
                  <a:srgbClr val="00B050"/>
                </a:solidFill>
                <a:round/>
              </a:ln>
              <a:effectLst>
                <a:outerShdw blurRad="50800" dist="50800" dir="5400000" algn="ctr" rotWithShape="0">
                  <a:schemeClr val="accent4">
                    <a:lumMod val="20000"/>
                    <a:lumOff val="80000"/>
                  </a:schemeClr>
                </a:outerShdw>
              </a:effectLst>
            </p:spPr>
            <p:txBody>
              <a:bodyPr/>
              <a:lstStyle/>
              <a:p>
                <a:r>
                  <a:rPr lang="en-US">
                    <a:noFill/>
                  </a:rPr>
                  <a:t> </a:t>
                </a:r>
              </a:p>
            </p:txBody>
          </p:sp>
        </mc:Fallback>
      </mc:AlternateContent>
    </p:spTree>
    <p:extLst>
      <p:ext uri="{BB962C8B-B14F-4D97-AF65-F5344CB8AC3E}">
        <p14:creationId xmlns:p14="http://schemas.microsoft.com/office/powerpoint/2010/main" val="3800482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5943599"/>
            <a:ext cx="23349588" cy="7410029"/>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648075" y="6963302"/>
                <a:ext cx="22434798" cy="1234786"/>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tab pos="855663" algn="l"/>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Gọi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 số phút gọi nội mạng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 số phút gọi ngoại mạng </a:t>
                </a:r>
                <a14:m>
                  <m:oMath xmlns:m="http://schemas.openxmlformats.org/officeDocument/2006/math">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d>
                  </m:oMath>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tab pos="855663" algn="l"/>
                  </a:tabLst>
                  <a:defRPr/>
                </a:pP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648075" y="6963302"/>
                <a:ext cx="22434798" cy="1234786"/>
              </a:xfrm>
              <a:prstGeom prst="rect">
                <a:avLst/>
              </a:prstGeom>
              <a:blipFill>
                <a:blip r:embed="rId4"/>
                <a:stretch>
                  <a:fillRect b="-1478"/>
                </a:stretch>
              </a:blipFill>
              <a:ln>
                <a:noFill/>
              </a:ln>
            </p:spPr>
            <p:txBody>
              <a:bodyPr/>
              <a:lstStyle/>
              <a:p>
                <a:r>
                  <a:rPr lang="en-US">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056492"/>
            <a:chOff x="648075" y="1703320"/>
            <a:chExt cx="23321363" cy="4056492"/>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523219"/>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lnSpc>
                      <a:spcPct val="100000"/>
                    </a:lnSpc>
                    <a:buNone/>
                    <a:defRPr/>
                  </a:pPr>
                  <a:r>
                    <a:rPr kumimoji="0" lang="vi-VN" sz="4400" b="1" i="0" u="none" strike="noStrike" kern="1200" cap="none" spc="0" normalizeH="0" baseline="0" noProof="0" dirty="0">
                      <a:ln>
                        <a:noFill/>
                      </a:ln>
                      <a:solidFill>
                        <a:srgbClr val="ED7D3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 công ty viễn thông tính phí </a:t>
                  </a:r>
                  <a14:m>
                    <m:oMath xmlns:m="http://schemas.openxmlformats.org/officeDocument/2006/math">
                      <m:r>
                        <a:rPr lang="en-US" sz="4400" b="1" i="1" smtClean="0">
                          <a:solidFill>
                            <a:prstClr val="black"/>
                          </a:solidFill>
                          <a:latin typeface="Cambria Math" panose="02040503050406030204" pitchFamily="18" charset="0"/>
                        </a:rPr>
                        <m:t>𝟏</m:t>
                      </m:r>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 mỗi phút gọi nội mạng và </a:t>
                  </a:r>
                  <a14:m>
                    <m:oMath xmlns:m="http://schemas.openxmlformats.org/officeDocument/2006/math">
                      <m:r>
                        <a:rPr lang="en-US" sz="4400" b="1" i="1">
                          <a:solidFill>
                            <a:prstClr val="black"/>
                          </a:solidFill>
                          <a:latin typeface="Cambria Math" panose="02040503050406030204" pitchFamily="18" charset="0"/>
                        </a:rPr>
                        <m:t>𝟐</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 mỗi phút gọi ngoại mạng. Em có thể sử dụng bao nhiêu phút gọi nội mạng và bao nhiêu phút gọi ngoại mạng trong một tháng nếu em muốn số tiền phải trả ít hơn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523219"/>
                  <a:ext cx="22777323" cy="3236593"/>
                </a:xfrm>
                <a:prstGeom prst="rect">
                  <a:avLst/>
                </a:prstGeom>
                <a:blipFill>
                  <a:blip r:embed="rId5"/>
                  <a:stretch>
                    <a:fillRect l="-1070" t="-4143" r="-562"/>
                  </a:stretch>
                </a:blipFill>
                <a:ln>
                  <a:no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762125" cy="737549"/>
              <a:chOff x="0" y="92326"/>
              <a:chExt cx="2357077"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730065" cy="197663"/>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Vận dụng</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A32B919-E723-4162-89AE-3D4C29460736}"/>
                  </a:ext>
                </a:extLst>
              </p:cNvPr>
              <p:cNvSpPr txBox="1"/>
              <p:nvPr/>
            </p:nvSpPr>
            <p:spPr>
              <a:xfrm>
                <a:off x="1474937" y="8120821"/>
                <a:ext cx="14989663"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thì số tiền cần phải trả là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 </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TextBox 28">
                <a:extLst>
                  <a:ext uri="{FF2B5EF4-FFF2-40B4-BE49-F238E27FC236}">
                    <a16:creationId xmlns:a16="http://schemas.microsoft.com/office/drawing/2014/main" id="{3A32B919-E723-4162-89AE-3D4C29460736}"/>
                  </a:ext>
                </a:extLst>
              </p:cNvPr>
              <p:cNvSpPr txBox="1">
                <a:spLocks noRot="1" noChangeAspect="1" noMove="1" noResize="1" noEditPoints="1" noAdjustHandles="1" noChangeArrowheads="1" noChangeShapeType="1" noTextEdit="1"/>
              </p:cNvSpPr>
              <p:nvPr/>
            </p:nvSpPr>
            <p:spPr>
              <a:xfrm>
                <a:off x="1474937" y="8120821"/>
                <a:ext cx="14989663" cy="769441"/>
              </a:xfrm>
              <a:prstGeom prst="rect">
                <a:avLst/>
              </a:prstGeom>
              <a:blipFill>
                <a:blip r:embed="rId6"/>
                <a:stretch>
                  <a:fillRect l="-1667" t="-16667"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DC85D4F4-09EF-4D3F-9DF4-9F63F46009C0}"/>
                  </a:ext>
                </a:extLst>
              </p:cNvPr>
              <p:cNvSpPr txBox="1"/>
              <p:nvPr/>
            </p:nvSpPr>
            <p:spPr>
              <a:xfrm>
                <a:off x="1474937" y="8867539"/>
                <a:ext cx="22189101" cy="769441"/>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Vì đề bài yêu cầu số tiền phải ít hơn </a:t>
                </a:r>
                <a14:m>
                  <m:oMath xmlns:m="http://schemas.openxmlformats.org/officeDocument/2006/math">
                    <m:r>
                      <a:rPr lang="en-US" sz="4400" b="1" i="1">
                        <a:solidFill>
                          <a:prstClr val="black"/>
                        </a:solidFill>
                        <a:latin typeface="Cambria Math" panose="02040503050406030204" pitchFamily="18" charset="0"/>
                      </a:rPr>
                      <m:t>𝟐𝟎𝟎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 nên ta có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m:t>
                    </m:r>
                  </m:oMath>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TextBox 33">
                <a:extLst>
                  <a:ext uri="{FF2B5EF4-FFF2-40B4-BE49-F238E27FC236}">
                    <a16:creationId xmlns:a16="http://schemas.microsoft.com/office/drawing/2014/main" id="{DC85D4F4-09EF-4D3F-9DF4-9F63F46009C0}"/>
                  </a:ext>
                </a:extLst>
              </p:cNvPr>
              <p:cNvSpPr txBox="1">
                <a:spLocks noRot="1" noChangeAspect="1" noMove="1" noResize="1" noEditPoints="1" noAdjustHandles="1" noChangeArrowheads="1" noChangeShapeType="1" noTextEdit="1"/>
              </p:cNvSpPr>
              <p:nvPr/>
            </p:nvSpPr>
            <p:spPr>
              <a:xfrm>
                <a:off x="1474937" y="8867539"/>
                <a:ext cx="22189101" cy="769441"/>
              </a:xfrm>
              <a:prstGeom prst="rect">
                <a:avLst/>
              </a:prstGeom>
              <a:blipFill>
                <a:blip r:embed="rId7"/>
                <a:stretch>
                  <a:fillRect l="-1126" t="-17460" b="-36508"/>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53150087-3B27-4B89-A15E-7D2B14DC14A9}"/>
              </a:ext>
            </a:extLst>
          </p:cNvPr>
          <p:cNvSpPr txBox="1"/>
          <p:nvPr/>
        </p:nvSpPr>
        <p:spPr>
          <a:xfrm>
            <a:off x="1581757" y="9659539"/>
            <a:ext cx="18193765"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Miền nghiệm của bất phương trình bậc nhất hai ẩn này được xác định như sau:</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FB8FB41A-AD33-4B8B-8FB5-50A6148C217E}"/>
                  </a:ext>
                </a:extLst>
              </p:cNvPr>
              <p:cNvSpPr txBox="1"/>
              <p:nvPr/>
            </p:nvSpPr>
            <p:spPr>
              <a:xfrm>
                <a:off x="1546824" y="11258002"/>
                <a:ext cx="12367260"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1: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Vẽ đường thẳng</a:t>
                </a:r>
                <a14:m>
                  <m:oMath xmlns:m="http://schemas.openxmlformats.org/officeDocument/2006/math">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𝒅</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7" name="TextBox 36">
                <a:extLst>
                  <a:ext uri="{FF2B5EF4-FFF2-40B4-BE49-F238E27FC236}">
                    <a16:creationId xmlns:a16="http://schemas.microsoft.com/office/drawing/2014/main" id="{FB8FB41A-AD33-4B8B-8FB5-50A6148C217E}"/>
                  </a:ext>
                </a:extLst>
              </p:cNvPr>
              <p:cNvSpPr txBox="1">
                <a:spLocks noRot="1" noChangeAspect="1" noMove="1" noResize="1" noEditPoints="1" noAdjustHandles="1" noChangeArrowheads="1" noChangeShapeType="1" noTextEdit="1"/>
              </p:cNvSpPr>
              <p:nvPr/>
            </p:nvSpPr>
            <p:spPr>
              <a:xfrm>
                <a:off x="1546824" y="11258002"/>
                <a:ext cx="12367260" cy="769441"/>
              </a:xfrm>
              <a:prstGeom prst="rect">
                <a:avLst/>
              </a:prstGeom>
              <a:blipFill>
                <a:blip r:embed="rId8"/>
                <a:stretch>
                  <a:fillRect l="-2022" t="-17460"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BF36B40-268B-4C74-9903-7EAC02DE7C2F}"/>
                  </a:ext>
                </a:extLst>
              </p:cNvPr>
              <p:cNvSpPr txBox="1"/>
              <p:nvPr/>
            </p:nvSpPr>
            <p:spPr>
              <a:xfrm>
                <a:off x="1609763" y="12295355"/>
                <a:ext cx="17040081"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2: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 lấy gốc toạ độ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𝑶</m:t>
                    </m:r>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tính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8" name="TextBox 37">
                <a:extLst>
                  <a:ext uri="{FF2B5EF4-FFF2-40B4-BE49-F238E27FC236}">
                    <a16:creationId xmlns:a16="http://schemas.microsoft.com/office/drawing/2014/main" id="{2BF36B40-268B-4C74-9903-7EAC02DE7C2F}"/>
                  </a:ext>
                </a:extLst>
              </p:cNvPr>
              <p:cNvSpPr txBox="1">
                <a:spLocks noRot="1" noChangeAspect="1" noMove="1" noResize="1" noEditPoints="1" noAdjustHandles="1" noChangeArrowheads="1" noChangeShapeType="1" noTextEdit="1"/>
              </p:cNvSpPr>
              <p:nvPr/>
            </p:nvSpPr>
            <p:spPr>
              <a:xfrm>
                <a:off x="1609763" y="12295355"/>
                <a:ext cx="17040081" cy="769441"/>
              </a:xfrm>
              <a:prstGeom prst="rect">
                <a:avLst/>
              </a:prstGeom>
              <a:blipFill>
                <a:blip r:embed="rId9"/>
                <a:stretch>
                  <a:fillRect l="-1431" t="-17460" b="-36508"/>
                </a:stretch>
              </a:blipFill>
            </p:spPr>
            <p:txBody>
              <a:bodyPr/>
              <a:lstStyle/>
              <a:p>
                <a:r>
                  <a:rPr lang="vi-VN">
                    <a:noFill/>
                  </a:rPr>
                  <a:t> </a:t>
                </a:r>
              </a:p>
            </p:txBody>
          </p:sp>
        </mc:Fallback>
      </mc:AlternateContent>
    </p:spTree>
    <p:extLst>
      <p:ext uri="{BB962C8B-B14F-4D97-AF65-F5344CB8AC3E}">
        <p14:creationId xmlns:p14="http://schemas.microsoft.com/office/powerpoint/2010/main" val="1512584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5"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5814107"/>
            <a:ext cx="23349588" cy="7676682"/>
            <a:chOff x="49928" y="7638014"/>
            <a:chExt cx="23914536" cy="6711099"/>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638014"/>
              <a:ext cx="23914536" cy="671109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173238"/>
            <a:chOff x="648075" y="1703320"/>
            <a:chExt cx="23321363" cy="4173238"/>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639965"/>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defRPr/>
                  </a:pPr>
                  <a:r>
                    <a:rPr kumimoji="0" lang="vi-VN" sz="4400" b="1" i="0" u="none" strike="noStrike" kern="1200" cap="none" spc="0" normalizeH="0" baseline="0" noProof="0" dirty="0">
                      <a:ln>
                        <a:noFill/>
                      </a:ln>
                      <a:solidFill>
                        <a:srgbClr val="ED7D3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 công ty viễn thông tính phí </a:t>
                  </a:r>
                  <a14:m>
                    <m:oMath xmlns:m="http://schemas.openxmlformats.org/officeDocument/2006/math">
                      <m:r>
                        <a:rPr lang="en-US" sz="4400" b="1" i="1" smtClean="0">
                          <a:solidFill>
                            <a:prstClr val="black"/>
                          </a:solidFill>
                          <a:latin typeface="Cambria Math" panose="02040503050406030204" pitchFamily="18" charset="0"/>
                        </a:rPr>
                        <m:t>𝟏</m:t>
                      </m:r>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 mỗi phút gọi nội mạng và </a:t>
                  </a:r>
                  <a14:m>
                    <m:oMath xmlns:m="http://schemas.openxmlformats.org/officeDocument/2006/math">
                      <m:r>
                        <a:rPr lang="en-US" sz="4400" b="1" i="1">
                          <a:solidFill>
                            <a:prstClr val="black"/>
                          </a:solidFill>
                          <a:latin typeface="Cambria Math" panose="02040503050406030204" pitchFamily="18" charset="0"/>
                        </a:rPr>
                        <m:t>𝟐</m:t>
                      </m:r>
                      <m:r>
                        <a:rPr lang="en-US" sz="4400" b="1" i="1" smtClean="0">
                          <a:solidFill>
                            <a:prstClr val="black"/>
                          </a:solidFill>
                          <a:latin typeface="Cambria Math" panose="02040503050406030204" pitchFamily="18" charset="0"/>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 mỗi phút gọi ngoại mạng. Em có thể sử dụng bao nhiêu phút gọi nội mạng và bao nhiêu phút gọi ngoại mạng trong một tháng nếu em muốn số tiền phải trả ít hơn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639965"/>
                  <a:ext cx="22777323" cy="3236593"/>
                </a:xfrm>
                <a:prstGeom prst="rect">
                  <a:avLst/>
                </a:prstGeom>
                <a:blipFill>
                  <a:blip r:embed="rId4"/>
                  <a:stretch>
                    <a:fillRect l="-1070" t="-6026" r="-508"/>
                  </a:stretch>
                </a:blipFill>
                <a:ln>
                  <a:no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762125" cy="737549"/>
              <a:chOff x="0" y="92326"/>
              <a:chExt cx="2357077"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730065" cy="197663"/>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Vận dụng</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p:pic>
        <p:nvPicPr>
          <p:cNvPr id="39" name="Picture 38" descr="Chart&#10;&#10;Description automatically generated">
            <a:extLst>
              <a:ext uri="{FF2B5EF4-FFF2-40B4-BE49-F238E27FC236}">
                <a16:creationId xmlns:a16="http://schemas.microsoft.com/office/drawing/2014/main" id="{7D2DB810-4753-4952-BDA6-8B52F61A6D0F}"/>
              </a:ext>
            </a:extLst>
          </p:cNvPr>
          <p:cNvPicPr>
            <a:picLocks noChangeAspect="1"/>
          </p:cNvPicPr>
          <p:nvPr/>
        </p:nvPicPr>
        <p:blipFill rotWithShape="1">
          <a:blip r:embed="rId5">
            <a:extLst>
              <a:ext uri="{28A0092B-C50C-407E-A947-70E740481C1C}">
                <a14:useLocalDpi xmlns:a14="http://schemas.microsoft.com/office/drawing/2010/main" val="0"/>
              </a:ext>
            </a:extLst>
          </a:blip>
          <a:srcRect l="1495" t="3620" r="2393"/>
          <a:stretch/>
        </p:blipFill>
        <p:spPr bwMode="auto">
          <a:xfrm>
            <a:off x="15144602" y="6209292"/>
            <a:ext cx="8490538" cy="7034739"/>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0782A9E-8E0C-4538-BF1E-0CB8EE01A225}"/>
                  </a:ext>
                </a:extLst>
              </p:cNvPr>
              <p:cNvSpPr txBox="1"/>
              <p:nvPr/>
            </p:nvSpPr>
            <p:spPr>
              <a:xfrm>
                <a:off x="958602" y="7552330"/>
                <a:ext cx="13922118" cy="5644622"/>
              </a:xfrm>
              <a:prstGeom prst="rect">
                <a:avLst/>
              </a:prstGeom>
              <a:noFill/>
            </p:spPr>
            <p:txBody>
              <a:bodyPr wrap="square">
                <a:spAutoFit/>
              </a:bodyPr>
              <a:lstStyle/>
              <a:p>
                <a:pPr lvl="0">
                  <a:lnSpc>
                    <a:spcPct val="120000"/>
                  </a:lnSpc>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Do đó, miền nghiệm của bất phương trình </a:t>
                </a:r>
                <a:b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14:m>
                  <m:oMath xmlns:m="http://schemas.openxmlformats.org/officeDocument/2006/math">
                    <m:r>
                      <a:rPr lang="en-US" sz="4400" b="1" i="1">
                        <a:solidFill>
                          <a:prstClr val="black"/>
                        </a:solidFill>
                        <a:latin typeface="Cambria Math" panose="02040503050406030204" pitchFamily="18" charset="0"/>
                      </a:rPr>
                      <m:t>𝒙</m:t>
                    </m:r>
                    <m:r>
                      <a:rPr lang="en-US" sz="4400" b="1">
                        <a:solidFill>
                          <a:prstClr val="black"/>
                        </a:solidFill>
                        <a:latin typeface="Cambria Math" panose="02040503050406030204" pitchFamily="18" charset="0"/>
                      </a:rPr>
                      <m:t>+</m:t>
                    </m:r>
                    <m:r>
                      <a:rPr lang="en-US" sz="4400" b="1">
                        <a:solidFill>
                          <a:prstClr val="black"/>
                        </a:solidFill>
                        <a:latin typeface="Cambria Math" panose="02040503050406030204" pitchFamily="18" charset="0"/>
                      </a:rPr>
                      <m:t>𝟐</m:t>
                    </m:r>
                    <m:r>
                      <a:rPr lang="en-US" sz="4400" b="1" i="1">
                        <a:solidFill>
                          <a:prstClr val="black"/>
                        </a:solidFill>
                        <a:latin typeface="Cambria Math" panose="02040503050406030204" pitchFamily="18" charset="0"/>
                      </a:rPr>
                      <m:t>𝒚</m:t>
                    </m:r>
                    <m:r>
                      <a:rPr lang="en-US" sz="4400" b="1">
                        <a:solidFill>
                          <a:prstClr val="black"/>
                        </a:solidFill>
                        <a:latin typeface="Cambria Math" panose="02040503050406030204" pitchFamily="18" charset="0"/>
                      </a:rPr>
                      <m:t>&lt;</m:t>
                    </m:r>
                    <m:r>
                      <a:rPr lang="en-US" sz="4400" b="1">
                        <a:solidFill>
                          <a:prstClr val="black"/>
                        </a:solidFill>
                        <a:latin typeface="Cambria Math" panose="02040503050406030204" pitchFamily="18" charset="0"/>
                      </a:rPr>
                      <m:t>𝟐𝟎𝟎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là nửa mặt phẳng bờ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chứa gốc toạ độ không kể đường thẳng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2177278" rtl="0" eaLnBrk="1" fontAlgn="auto" latinLnBrk="0" hangingPunct="1">
                  <a:lnSpc>
                    <a:spcPct val="120000"/>
                  </a:lnSpc>
                  <a:spcBef>
                    <a:spcPts val="0"/>
                  </a:spcBef>
                  <a:spcAft>
                    <a:spcPts val="0"/>
                  </a:spcAft>
                  <a:buClrTx/>
                  <a:buSzTx/>
                  <a:buFontTx/>
                  <a:buNone/>
                  <a:tabLst/>
                  <a:defRPr/>
                </a:pP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lvl="0">
                  <a:lnSpc>
                    <a:spcPct val="120000"/>
                  </a:lnSpc>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Mặt khác </a:t>
                </a:r>
                <a:r>
                  <a:rPr kumimoji="0" lang="en-US" sz="44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bài </a:t>
                </a:r>
                <a:r>
                  <a:rPr kumimoji="0" lang="en-US" sz="44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toán</a:t>
                </a:r>
                <a:r>
                  <a:rPr kumimoji="0" lang="en-US" sz="44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có</a:t>
                </a:r>
                <a:r>
                  <a:rPr kumimoji="0" lang="en-US" sz="44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𝒙</m:t>
                    </m:r>
                    <m:r>
                      <a:rPr lang="en-US" sz="4400" b="1" i="1" smtClean="0">
                        <a:solidFill>
                          <a:prstClr val="black"/>
                        </a:solidFill>
                        <a:latin typeface="Cambria Math" panose="02040503050406030204" pitchFamily="18" charset="0"/>
                      </a:rPr>
                      <m:t>,</m:t>
                    </m:r>
                    <m:r>
                      <a:rPr lang="en-US" sz="4400" b="1" i="1" smtClean="0">
                        <a:solidFill>
                          <a:prstClr val="black"/>
                        </a:solidFill>
                        <a:latin typeface="Cambria Math" panose="02040503050406030204" pitchFamily="18" charset="0"/>
                      </a:rPr>
                      <m:t>𝒚</m:t>
                    </m:r>
                    <m:r>
                      <a:rPr lang="en-US" sz="4400" b="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𝟎</m:t>
                    </m:r>
                    <m:r>
                      <a:rPr lang="en-US" sz="4400" b="1" i="1">
                        <a:solidFill>
                          <a:prstClr val="black"/>
                        </a:solidFill>
                        <a:latin typeface="Cambria Math" panose="02040503050406030204" pitchFamily="18" charset="0"/>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nên</a:t>
                </a:r>
                <a:r>
                  <a:rPr kumimoji="0" lang="vi-VN" sz="44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miền nghiệm của bài toán</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là miền </a:t>
                </a: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tam giác </a:t>
                </a:r>
                <a14:m>
                  <m:oMath xmlns:m="http://schemas.openxmlformats.org/officeDocument/2006/math">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𝑶𝑨𝑩</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0" name="TextBox 39">
                <a:extLst>
                  <a:ext uri="{FF2B5EF4-FFF2-40B4-BE49-F238E27FC236}">
                    <a16:creationId xmlns:a16="http://schemas.microsoft.com/office/drawing/2014/main" id="{80782A9E-8E0C-4538-BF1E-0CB8EE01A225}"/>
                  </a:ext>
                </a:extLst>
              </p:cNvPr>
              <p:cNvSpPr txBox="1">
                <a:spLocks noRot="1" noChangeAspect="1" noMove="1" noResize="1" noEditPoints="1" noAdjustHandles="1" noChangeArrowheads="1" noChangeShapeType="1" noTextEdit="1"/>
              </p:cNvSpPr>
              <p:nvPr/>
            </p:nvSpPr>
            <p:spPr>
              <a:xfrm>
                <a:off x="958602" y="7552330"/>
                <a:ext cx="13922118" cy="5644622"/>
              </a:xfrm>
              <a:prstGeom prst="rect">
                <a:avLst/>
              </a:prstGeom>
              <a:blipFill>
                <a:blip r:embed="rId6"/>
                <a:stretch>
                  <a:fillRect l="-1751" t="-1404" r="-2408"/>
                </a:stretch>
              </a:blipFill>
            </p:spPr>
            <p:txBody>
              <a:bodyPr/>
              <a:lstStyle/>
              <a:p>
                <a:r>
                  <a:rPr lang="en-US">
                    <a:noFill/>
                  </a:rPr>
                  <a:t> </a:t>
                </a:r>
              </a:p>
            </p:txBody>
          </p:sp>
        </mc:Fallback>
      </mc:AlternateContent>
      <p:pic>
        <p:nvPicPr>
          <p:cNvPr id="26" name="Picture 25">
            <a:extLst>
              <a:ext uri="{FF2B5EF4-FFF2-40B4-BE49-F238E27FC236}">
                <a16:creationId xmlns:a16="http://schemas.microsoft.com/office/drawing/2014/main" id="{5B286F0D-49C7-4CB7-BD5D-B95450492787}"/>
              </a:ext>
            </a:extLst>
          </p:cNvPr>
          <p:cNvPicPr>
            <a:picLocks noChangeAspect="1"/>
          </p:cNvPicPr>
          <p:nvPr/>
        </p:nvPicPr>
        <p:blipFill>
          <a:blip r:embed="rId7"/>
          <a:stretch>
            <a:fillRect/>
          </a:stretch>
        </p:blipFill>
        <p:spPr>
          <a:xfrm>
            <a:off x="15106275" y="6069242"/>
            <a:ext cx="8629650" cy="7524750"/>
          </a:xfrm>
          <a:prstGeom prst="rect">
            <a:avLst/>
          </a:prstGeom>
        </p:spPr>
      </p:pic>
    </p:spTree>
    <p:extLst>
      <p:ext uri="{BB962C8B-B14F-4D97-AF65-F5344CB8AC3E}">
        <p14:creationId xmlns:p14="http://schemas.microsoft.com/office/powerpoint/2010/main" val="323061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nodeType="clickEffect">
                                  <p:stCondLst>
                                    <p:cond delay="0"/>
                                  </p:stCondLst>
                                  <p:childTnLst>
                                    <p:animEffect transition="out" filter="randombar(horizontal)">
                                      <p:cBhvr>
                                        <p:cTn id="18" dur="500"/>
                                        <p:tgtEl>
                                          <p:spTgt spid="39"/>
                                        </p:tgtEl>
                                      </p:cBhvr>
                                    </p:animEffect>
                                    <p:set>
                                      <p:cBhvr>
                                        <p:cTn id="19" dur="1" fill="hold">
                                          <p:stCondLst>
                                            <p:cond delay="499"/>
                                          </p:stCondLst>
                                        </p:cTn>
                                        <p:tgtEl>
                                          <p:spTgt spid="39"/>
                                        </p:tgtEl>
                                        <p:attrNameLst>
                                          <p:attrName>style.visibility</p:attrName>
                                        </p:attrNameLst>
                                      </p:cBhvr>
                                      <p:to>
                                        <p:strVal val="hidden"/>
                                      </p:to>
                                    </p:se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5814107"/>
            <a:ext cx="23349588" cy="7676682"/>
            <a:chOff x="49928" y="7638014"/>
            <a:chExt cx="23914536" cy="6711099"/>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638014"/>
              <a:ext cx="23914536" cy="671109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173238"/>
            <a:chOff x="648075" y="1703320"/>
            <a:chExt cx="23321363" cy="4173238"/>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639965"/>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defRPr/>
                  </a:pPr>
                  <a:r>
                    <a:rPr kumimoji="0" lang="vi-VN" sz="4400" b="1" i="0" u="none" strike="noStrike" kern="1200" cap="none" spc="0" normalizeH="0" baseline="0" noProof="0" dirty="0">
                      <a:ln>
                        <a:noFill/>
                      </a:ln>
                      <a:solidFill>
                        <a:srgbClr val="ED7D3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 công ty viễn thông tính phí </a:t>
                  </a:r>
                  <a14:m>
                    <m:oMath xmlns:m="http://schemas.openxmlformats.org/officeDocument/2006/math">
                      <m:r>
                        <a:rPr lang="en-US" sz="4400" b="1" i="0" smtClean="0">
                          <a:solidFill>
                            <a:prstClr val="black"/>
                          </a:solidFill>
                          <a:latin typeface="Cambria Math" panose="02040503050406030204" pitchFamily="18" charset="0"/>
                        </a:rPr>
                        <m:t>𝟏</m:t>
                      </m:r>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 mỗi phút gọi nội mạng và </a:t>
                  </a:r>
                  <a14:m>
                    <m:oMath xmlns:m="http://schemas.openxmlformats.org/officeDocument/2006/math">
                      <m:r>
                        <a:rPr lang="en-US" sz="4400" b="1" i="1">
                          <a:solidFill>
                            <a:prstClr val="black"/>
                          </a:solidFill>
                          <a:latin typeface="Cambria Math" panose="02040503050406030204" pitchFamily="18" charset="0"/>
                        </a:rPr>
                        <m:t>𝟐</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 mỗi phút gọi ngoại mạng. Em có thể sử dụng bao nhiêu phút gọi nội mạng và bao nhiêu phút gọi ngoại mạng trong một tháng nếu em muốn số tiền phải trả ít hơn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639965"/>
                  <a:ext cx="22777323" cy="3236593"/>
                </a:xfrm>
                <a:prstGeom prst="rect">
                  <a:avLst/>
                </a:prstGeom>
                <a:blipFill>
                  <a:blip r:embed="rId4"/>
                  <a:stretch>
                    <a:fillRect l="-1070" t="-6026" r="-562"/>
                  </a:stretch>
                </a:blipFill>
                <a:ln>
                  <a:no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762125" cy="737549"/>
              <a:chOff x="0" y="92326"/>
              <a:chExt cx="2357077"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730065" cy="197663"/>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Vận dụng</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0782A9E-8E0C-4538-BF1E-0CB8EE01A225}"/>
                  </a:ext>
                </a:extLst>
              </p:cNvPr>
              <p:cNvSpPr txBox="1"/>
              <p:nvPr/>
            </p:nvSpPr>
            <p:spPr>
              <a:xfrm>
                <a:off x="958602" y="7552330"/>
                <a:ext cx="13922118" cy="4880247"/>
              </a:xfrm>
              <a:prstGeom prst="rect">
                <a:avLst/>
              </a:prstGeom>
              <a:noFill/>
            </p:spPr>
            <p:txBody>
              <a:bodyPr wrap="square">
                <a:spAutoFit/>
              </a:bodyPr>
              <a:lstStyle/>
              <a:p>
                <a:pPr lvl="0">
                  <a:lnSpc>
                    <a:spcPct val="120000"/>
                  </a:lnSpc>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Khi đó,</a:t>
                </a:r>
              </a:p>
              <a:p>
                <a:pPr lvl="0">
                  <a:lnSpc>
                    <a:spcPct val="120000"/>
                  </a:lnSpc>
                </a:pP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Đ</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iểm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với</a:t>
                </a:r>
                <a:r>
                  <a:rPr kumimoji="0" lang="en-US" sz="44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𝒙</m:t>
                    </m:r>
                    <m:r>
                      <a:rPr lang="en-US" sz="4400" b="1" i="1" smtClean="0">
                        <a:solidFill>
                          <a:prstClr val="black"/>
                        </a:solidFill>
                        <a:latin typeface="Cambria Math" panose="02040503050406030204" pitchFamily="18" charset="0"/>
                      </a:rPr>
                      <m:t>,</m:t>
                    </m:r>
                    <m:r>
                      <a:rPr lang="en-US" sz="4400" b="1" i="1" smtClean="0">
                        <a:solidFill>
                          <a:prstClr val="black"/>
                        </a:solidFill>
                        <a:latin typeface="Cambria Math" panose="02040503050406030204" pitchFamily="18" charset="0"/>
                      </a:rPr>
                      <m:t>𝒚</m:t>
                    </m:r>
                    <m:r>
                      <a:rPr lang="en-US" sz="4400" b="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𝟎</m:t>
                    </m:r>
                    <m:r>
                      <a:rPr lang="en-US" sz="4400" b="1" i="1">
                        <a:solidFill>
                          <a:prstClr val="black"/>
                        </a:solidFill>
                        <a:latin typeface="Cambria Math" panose="02040503050406030204" pitchFamily="18" charset="0"/>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nằm trong miền tam giác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𝑶𝑨𝑩</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không kể cạnh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𝑨𝑩</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thì số tiền phải trả ít hơn </a:t>
                </a:r>
                <a14:m>
                  <m:oMath xmlns:m="http://schemas.openxmlformats.org/officeDocument/2006/math">
                    <m:r>
                      <a:rPr lang="en-US" sz="4400" b="1" i="1">
                        <a:solidFill>
                          <a:prstClr val="black"/>
                        </a:solidFill>
                        <a:latin typeface="Cambria Math" panose="02040503050406030204" pitchFamily="18" charset="0"/>
                      </a:rPr>
                      <m:t>𝟐𝟎𝟎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 </a:t>
                </a:r>
              </a:p>
              <a:p>
                <a:pPr lvl="0">
                  <a:lnSpc>
                    <a:spcPct val="120000"/>
                  </a:lnSpc>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Điểm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nằm trên đường thẳng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𝑨𝑩</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thì số tiền phải trả là </a:t>
                </a:r>
                <a14:m>
                  <m:oMath xmlns:m="http://schemas.openxmlformats.org/officeDocument/2006/math">
                    <m:r>
                      <a:rPr lang="en-US" sz="4400" b="1" i="1">
                        <a:solidFill>
                          <a:prstClr val="black"/>
                        </a:solidFill>
                        <a:latin typeface="Cambria Math" panose="02040503050406030204" pitchFamily="18" charset="0"/>
                      </a:rPr>
                      <m:t>𝟐𝟎𝟎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a:t>
                </a:r>
              </a:p>
            </p:txBody>
          </p:sp>
        </mc:Choice>
        <mc:Fallback xmlns="">
          <p:sp>
            <p:nvSpPr>
              <p:cNvPr id="40" name="TextBox 39">
                <a:extLst>
                  <a:ext uri="{FF2B5EF4-FFF2-40B4-BE49-F238E27FC236}">
                    <a16:creationId xmlns:a16="http://schemas.microsoft.com/office/drawing/2014/main" id="{80782A9E-8E0C-4538-BF1E-0CB8EE01A225}"/>
                  </a:ext>
                </a:extLst>
              </p:cNvPr>
              <p:cNvSpPr txBox="1">
                <a:spLocks noRot="1" noChangeAspect="1" noMove="1" noResize="1" noEditPoints="1" noAdjustHandles="1" noChangeArrowheads="1" noChangeShapeType="1" noTextEdit="1"/>
              </p:cNvSpPr>
              <p:nvPr/>
            </p:nvSpPr>
            <p:spPr>
              <a:xfrm>
                <a:off x="958602" y="7552330"/>
                <a:ext cx="13922118" cy="4880247"/>
              </a:xfrm>
              <a:prstGeom prst="rect">
                <a:avLst/>
              </a:prstGeom>
              <a:blipFill>
                <a:blip r:embed="rId5"/>
                <a:stretch>
                  <a:fillRect l="-1751" t="-1625" r="-1532" b="-5125"/>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751137AE-E3A3-49FA-8D43-EDBAE05BCB1E}"/>
              </a:ext>
            </a:extLst>
          </p:cNvPr>
          <p:cNvPicPr>
            <a:picLocks noChangeAspect="1"/>
          </p:cNvPicPr>
          <p:nvPr/>
        </p:nvPicPr>
        <p:blipFill>
          <a:blip r:embed="rId6"/>
          <a:stretch>
            <a:fillRect/>
          </a:stretch>
        </p:blipFill>
        <p:spPr>
          <a:xfrm>
            <a:off x="15104543" y="5900208"/>
            <a:ext cx="8629650" cy="7524750"/>
          </a:xfrm>
          <a:prstGeom prst="rect">
            <a:avLst/>
          </a:prstGeom>
        </p:spPr>
      </p:pic>
    </p:spTree>
    <p:extLst>
      <p:ext uri="{BB962C8B-B14F-4D97-AF65-F5344CB8AC3E}">
        <p14:creationId xmlns:p14="http://schemas.microsoft.com/office/powerpoint/2010/main" val="1713553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16" name="Group 15">
            <a:extLst>
              <a:ext uri="{FF2B5EF4-FFF2-40B4-BE49-F238E27FC236}">
                <a16:creationId xmlns:a16="http://schemas.microsoft.com/office/drawing/2014/main" id="{395A2624-8CB9-4498-A750-6405543B096E}"/>
              </a:ext>
            </a:extLst>
          </p:cNvPr>
          <p:cNvGrpSpPr/>
          <p:nvPr/>
        </p:nvGrpSpPr>
        <p:grpSpPr>
          <a:xfrm>
            <a:off x="531318" y="1528171"/>
            <a:ext cx="23321363" cy="11469321"/>
            <a:chOff x="648075" y="1637078"/>
            <a:chExt cx="23321363" cy="11469321"/>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2388070"/>
              <a:ext cx="23321363" cy="10718329"/>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321">
              <a:extLst>
                <a:ext uri="{FF2B5EF4-FFF2-40B4-BE49-F238E27FC236}">
                  <a16:creationId xmlns:a16="http://schemas.microsoft.com/office/drawing/2014/main" id="{48FCF177-8981-49AA-AA00-3601039B26CF}"/>
                </a:ext>
              </a:extLst>
            </p:cNvPr>
            <p:cNvSpPr txBox="1"/>
            <p:nvPr/>
          </p:nvSpPr>
          <p:spPr>
            <a:xfrm>
              <a:off x="958602" y="1637078"/>
              <a:ext cx="3952540" cy="71035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3. BÀI TẬP</a:t>
              </a:r>
            </a:p>
          </p:txBody>
        </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A0AB900-F1AC-401C-BDD5-8B03B9E0EEEA}"/>
                  </a:ext>
                </a:extLst>
              </p:cNvPr>
              <p:cNvSpPr txBox="1"/>
              <p:nvPr/>
            </p:nvSpPr>
            <p:spPr>
              <a:xfrm>
                <a:off x="958602" y="2410389"/>
                <a:ext cx="23010836" cy="4170309"/>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tab pos="7315200" algn="l"/>
                    <a:tab pos="14676438" algn="l"/>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2.1.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Bất phương trình nào sau đây là bất phương trình bậc nhất hai ẩn?</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&gt;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e>
                      <m: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c)</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sSup>
                      <m:sSup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2.2.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Biểu diễn miền nghiệm của mỗi bất phương trình sau trên mặt phẳng toạ độ:</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b)</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𝟕</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2.3.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Ông An muốn thuê một chiếc ô tô (có lái xe) trong một tuần. Giá thuê xe được cho như bảng sau:</a:t>
                </a:r>
              </a:p>
            </p:txBody>
          </p:sp>
        </mc:Choice>
        <mc:Fallback xmlns="">
          <p:sp>
            <p:nvSpPr>
              <p:cNvPr id="29" name="TextBox 28">
                <a:extLst>
                  <a:ext uri="{FF2B5EF4-FFF2-40B4-BE49-F238E27FC236}">
                    <a16:creationId xmlns:a16="http://schemas.microsoft.com/office/drawing/2014/main" id="{AA0AB900-F1AC-401C-BDD5-8B03B9E0EEEA}"/>
                  </a:ext>
                </a:extLst>
              </p:cNvPr>
              <p:cNvSpPr txBox="1">
                <a:spLocks noRot="1" noChangeAspect="1" noMove="1" noResize="1" noEditPoints="1" noAdjustHandles="1" noChangeArrowheads="1" noChangeShapeType="1" noTextEdit="1"/>
              </p:cNvSpPr>
              <p:nvPr/>
            </p:nvSpPr>
            <p:spPr>
              <a:xfrm>
                <a:off x="958602" y="2410389"/>
                <a:ext cx="23010836" cy="4170309"/>
              </a:xfrm>
              <a:prstGeom prst="rect">
                <a:avLst/>
              </a:prstGeom>
              <a:blipFill>
                <a:blip r:embed="rId3"/>
                <a:stretch>
                  <a:fillRect l="-1060" t="-2920" r="-715" b="-598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graphicFrame>
            <p:nvGraphicFramePr>
              <p:cNvPr id="34" name="Table 14">
                <a:extLst>
                  <a:ext uri="{FF2B5EF4-FFF2-40B4-BE49-F238E27FC236}">
                    <a16:creationId xmlns:a16="http://schemas.microsoft.com/office/drawing/2014/main" id="{FACAD375-5454-4D11-ACB0-0A38C874EAC1}"/>
                  </a:ext>
                </a:extLst>
              </p:cNvPr>
              <p:cNvGraphicFramePr>
                <a:graphicFrameLocks noGrp="1"/>
              </p:cNvGraphicFramePr>
              <p:nvPr>
                <p:extLst>
                  <p:ext uri="{D42A27DB-BD31-4B8C-83A1-F6EECF244321}">
                    <p14:modId xmlns:p14="http://schemas.microsoft.com/office/powerpoint/2010/main" val="1262300383"/>
                  </p:ext>
                </p:extLst>
              </p:nvPr>
            </p:nvGraphicFramePr>
            <p:xfrm>
              <a:off x="2203035" y="6858000"/>
              <a:ext cx="21416133" cy="2468880"/>
            </p:xfrm>
            <a:graphic>
              <a:graphicData uri="http://schemas.openxmlformats.org/drawingml/2006/table">
                <a:tbl>
                  <a:tblPr firstRow="1" bandRow="1">
                    <a:tableStyleId>{5C22544A-7EE6-4342-B048-85BDC9FD1C3A}</a:tableStyleId>
                  </a:tblPr>
                  <a:tblGrid>
                    <a:gridCol w="5287367">
                      <a:extLst>
                        <a:ext uri="{9D8B030D-6E8A-4147-A177-3AD203B41FA5}">
                          <a16:colId xmlns:a16="http://schemas.microsoft.com/office/drawing/2014/main" val="2799131322"/>
                        </a:ext>
                      </a:extLst>
                    </a:gridCol>
                    <a:gridCol w="8990055">
                      <a:extLst>
                        <a:ext uri="{9D8B030D-6E8A-4147-A177-3AD203B41FA5}">
                          <a16:colId xmlns:a16="http://schemas.microsoft.com/office/drawing/2014/main" val="2717094653"/>
                        </a:ext>
                      </a:extLst>
                    </a:gridCol>
                    <a:gridCol w="7138711">
                      <a:extLst>
                        <a:ext uri="{9D8B030D-6E8A-4147-A177-3AD203B41FA5}">
                          <a16:colId xmlns:a16="http://schemas.microsoft.com/office/drawing/2014/main" val="2176532743"/>
                        </a:ext>
                      </a:extLst>
                    </a:gridCol>
                  </a:tblGrid>
                  <a:tr h="370840">
                    <a:tc>
                      <a: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cố định</a:t>
                          </a:r>
                        </a:p>
                        <a:p>
                          <a:pPr algn="ctr"/>
                          <a:r>
                            <a:rPr lang="vi-VN" dirty="0">
                              <a:latin typeface="Tahoma" panose="020B0604030504040204" pitchFamily="34" charset="0"/>
                              <a:ea typeface="Tahoma" panose="020B0604030504040204" pitchFamily="34" charset="0"/>
                              <a:cs typeface="Tahoma" panose="020B0604030504040204" pitchFamily="34" charset="0"/>
                            </a:rPr>
                            <a:t>(nghìn đồng/ngày)</a:t>
                          </a:r>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theo quãng đường di chuyển(nghìn đồng / kilômét)</a:t>
                          </a:r>
                          <a:endParaRPr lang="en-US"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093443823"/>
                      </a:ext>
                    </a:extLst>
                  </a:tr>
                  <a:tr h="37084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H</a:t>
                          </a:r>
                          <a:r>
                            <a:rPr lang="vi-VN" b="1" dirty="0">
                              <a:latin typeface="Tahoma" panose="020B0604030504040204" pitchFamily="34" charset="0"/>
                              <a:ea typeface="Tahoma" panose="020B0604030504040204" pitchFamily="34" charset="0"/>
                              <a:cs typeface="Tahoma" panose="020B0604030504040204" pitchFamily="34" charset="0"/>
                            </a:rPr>
                            <a:t>ai đến thứ </a:t>
                          </a:r>
                          <a:r>
                            <a:rPr lang="en-US" b="1" dirty="0">
                              <a:latin typeface="Tahoma" panose="020B0604030504040204" pitchFamily="34" charset="0"/>
                              <a:ea typeface="Tahoma" panose="020B0604030504040204" pitchFamily="34" charset="0"/>
                              <a:cs typeface="Tahoma" panose="020B0604030504040204" pitchFamily="34" charset="0"/>
                            </a:rPr>
                            <a:t>S</a:t>
                          </a:r>
                          <a:r>
                            <a:rPr lang="vi-VN" b="1" dirty="0">
                              <a:latin typeface="Tahoma" panose="020B0604030504040204" pitchFamily="34" charset="0"/>
                              <a:ea typeface="Tahoma" panose="020B0604030504040204" pitchFamily="34" charset="0"/>
                              <a:cs typeface="Tahoma" panose="020B0604030504040204" pitchFamily="34" charset="0"/>
                            </a:rPr>
                            <a:t>áu</a:t>
                          </a: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𝟗𝟎𝟎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𝟖</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506394941"/>
                      </a:ext>
                    </a:extLst>
                  </a:tr>
                  <a:tr h="37084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B</a:t>
                          </a:r>
                          <a:r>
                            <a:rPr lang="vi-VN" b="1" dirty="0">
                              <a:latin typeface="Tahoma" panose="020B0604030504040204" pitchFamily="34" charset="0"/>
                              <a:ea typeface="Tahoma" panose="020B0604030504040204" pitchFamily="34" charset="0"/>
                              <a:cs typeface="Tahoma" panose="020B0604030504040204" pitchFamily="34" charset="0"/>
                            </a:rPr>
                            <a:t>ảy và </a:t>
                          </a:r>
                          <a:r>
                            <a:rPr lang="en-US" b="1" dirty="0">
                              <a:latin typeface="Tahoma" panose="020B0604030504040204" pitchFamily="34" charset="0"/>
                              <a:ea typeface="Tahoma" panose="020B0604030504040204" pitchFamily="34" charset="0"/>
                              <a:cs typeface="Tahoma" panose="020B0604030504040204" pitchFamily="34" charset="0"/>
                            </a:rPr>
                            <a:t>C</a:t>
                          </a:r>
                          <a:r>
                            <a:rPr lang="vi-VN" b="1" dirty="0">
                              <a:latin typeface="Tahoma" panose="020B0604030504040204" pitchFamily="34" charset="0"/>
                              <a:ea typeface="Tahoma" panose="020B0604030504040204" pitchFamily="34" charset="0"/>
                              <a:cs typeface="Tahoma" panose="020B0604030504040204" pitchFamily="34" charset="0"/>
                            </a:rPr>
                            <a:t>hủ nhật</a:t>
                          </a:r>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𝟏𝟓</m:t>
                                </m:r>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854653472"/>
                      </a:ext>
                    </a:extLst>
                  </a:tr>
                </a:tbl>
              </a:graphicData>
            </a:graphic>
          </p:graphicFrame>
        </mc:Choice>
        <mc:Fallback xmlns="">
          <p:graphicFrame>
            <p:nvGraphicFramePr>
              <p:cNvPr id="34" name="Table 14">
                <a:extLst>
                  <a:ext uri="{FF2B5EF4-FFF2-40B4-BE49-F238E27FC236}">
                    <a16:creationId xmlns:a16="http://schemas.microsoft.com/office/drawing/2014/main" id="{FACAD375-5454-4D11-ACB0-0A38C874EAC1}"/>
                  </a:ext>
                </a:extLst>
              </p:cNvPr>
              <p:cNvGraphicFramePr>
                <a:graphicFrameLocks noGrp="1"/>
              </p:cNvGraphicFramePr>
              <p:nvPr>
                <p:extLst>
                  <p:ext uri="{D42A27DB-BD31-4B8C-83A1-F6EECF244321}">
                    <p14:modId xmlns:p14="http://schemas.microsoft.com/office/powerpoint/2010/main" val="1262300383"/>
                  </p:ext>
                </p:extLst>
              </p:nvPr>
            </p:nvGraphicFramePr>
            <p:xfrm>
              <a:off x="2203035" y="6858000"/>
              <a:ext cx="21416133" cy="2468880"/>
            </p:xfrm>
            <a:graphic>
              <a:graphicData uri="http://schemas.openxmlformats.org/drawingml/2006/table">
                <a:tbl>
                  <a:tblPr firstRow="1" bandRow="1">
                    <a:tableStyleId>{5C22544A-7EE6-4342-B048-85BDC9FD1C3A}</a:tableStyleId>
                  </a:tblPr>
                  <a:tblGrid>
                    <a:gridCol w="5287367">
                      <a:extLst>
                        <a:ext uri="{9D8B030D-6E8A-4147-A177-3AD203B41FA5}">
                          <a16:colId xmlns:a16="http://schemas.microsoft.com/office/drawing/2014/main" val="2799131322"/>
                        </a:ext>
                      </a:extLst>
                    </a:gridCol>
                    <a:gridCol w="8990055">
                      <a:extLst>
                        <a:ext uri="{9D8B030D-6E8A-4147-A177-3AD203B41FA5}">
                          <a16:colId xmlns:a16="http://schemas.microsoft.com/office/drawing/2014/main" val="2717094653"/>
                        </a:ext>
                      </a:extLst>
                    </a:gridCol>
                    <a:gridCol w="7138711">
                      <a:extLst>
                        <a:ext uri="{9D8B030D-6E8A-4147-A177-3AD203B41FA5}">
                          <a16:colId xmlns:a16="http://schemas.microsoft.com/office/drawing/2014/main" val="2176532743"/>
                        </a:ext>
                      </a:extLst>
                    </a:gridCol>
                  </a:tblGrid>
                  <a:tr h="1188720">
                    <a:tc>
                      <a: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cố định</a:t>
                          </a:r>
                        </a:p>
                        <a:p>
                          <a:pPr algn="ctr"/>
                          <a:r>
                            <a:rPr lang="vi-VN" dirty="0">
                              <a:latin typeface="Tahoma" panose="020B0604030504040204" pitchFamily="34" charset="0"/>
                              <a:ea typeface="Tahoma" panose="020B0604030504040204" pitchFamily="34" charset="0"/>
                              <a:cs typeface="Tahoma" panose="020B0604030504040204" pitchFamily="34" charset="0"/>
                            </a:rPr>
                            <a:t>(nghìn đồng/ngày)</a:t>
                          </a:r>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theo quãng đường di chuyển(nghìn đồng / kilômét)</a:t>
                          </a:r>
                          <a:endParaRPr lang="en-US"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093443823"/>
                      </a:ext>
                    </a:extLst>
                  </a:tr>
                  <a:tr h="64008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H</a:t>
                          </a:r>
                          <a:r>
                            <a:rPr lang="vi-VN" b="1" dirty="0">
                              <a:latin typeface="Tahoma" panose="020B0604030504040204" pitchFamily="34" charset="0"/>
                              <a:ea typeface="Tahoma" panose="020B0604030504040204" pitchFamily="34" charset="0"/>
                              <a:cs typeface="Tahoma" panose="020B0604030504040204" pitchFamily="34" charset="0"/>
                            </a:rPr>
                            <a:t>ai đến thứ </a:t>
                          </a:r>
                          <a:r>
                            <a:rPr lang="en-US" b="1" dirty="0">
                              <a:latin typeface="Tahoma" panose="020B0604030504040204" pitchFamily="34" charset="0"/>
                              <a:ea typeface="Tahoma" panose="020B0604030504040204" pitchFamily="34" charset="0"/>
                              <a:cs typeface="Tahoma" panose="020B0604030504040204" pitchFamily="34" charset="0"/>
                            </a:rPr>
                            <a:t>S</a:t>
                          </a:r>
                          <a:r>
                            <a:rPr lang="vi-VN" b="1" dirty="0">
                              <a:latin typeface="Tahoma" panose="020B0604030504040204" pitchFamily="34" charset="0"/>
                              <a:ea typeface="Tahoma" panose="020B0604030504040204" pitchFamily="34" charset="0"/>
                              <a:cs typeface="Tahoma" panose="020B0604030504040204" pitchFamily="34" charset="0"/>
                            </a:rPr>
                            <a:t>áu</a:t>
                          </a:r>
                        </a:p>
                      </a:txBody>
                      <a:tcPr/>
                    </a:tc>
                    <a:tc>
                      <a:txBody>
                        <a:bodyPr/>
                        <a:lstStyle/>
                        <a:p>
                          <a:endParaRPr lang="en-US"/>
                        </a:p>
                      </a:txBody>
                      <a:tcPr>
                        <a:blipFill>
                          <a:blip r:embed="rId4"/>
                          <a:stretch>
                            <a:fillRect l="-58915" t="-200000" r="-79661" b="-136190"/>
                          </a:stretch>
                        </a:blipFill>
                      </a:tcPr>
                    </a:tc>
                    <a:tc>
                      <a:txBody>
                        <a:bodyPr/>
                        <a:lstStyle/>
                        <a:p>
                          <a:endParaRPr lang="en-US"/>
                        </a:p>
                      </a:txBody>
                      <a:tcPr>
                        <a:blipFill>
                          <a:blip r:embed="rId4"/>
                          <a:stretch>
                            <a:fillRect l="-200171" t="-200000" r="-342" b="-136190"/>
                          </a:stretch>
                        </a:blipFill>
                      </a:tcPr>
                    </a:tc>
                    <a:extLst>
                      <a:ext uri="{0D108BD9-81ED-4DB2-BD59-A6C34878D82A}">
                        <a16:rowId xmlns:a16="http://schemas.microsoft.com/office/drawing/2014/main" val="506394941"/>
                      </a:ext>
                    </a:extLst>
                  </a:tr>
                  <a:tr h="64008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B</a:t>
                          </a:r>
                          <a:r>
                            <a:rPr lang="vi-VN" b="1" dirty="0">
                              <a:latin typeface="Tahoma" panose="020B0604030504040204" pitchFamily="34" charset="0"/>
                              <a:ea typeface="Tahoma" panose="020B0604030504040204" pitchFamily="34" charset="0"/>
                              <a:cs typeface="Tahoma" panose="020B0604030504040204" pitchFamily="34" charset="0"/>
                            </a:rPr>
                            <a:t>ảy và </a:t>
                          </a:r>
                          <a:r>
                            <a:rPr lang="en-US" b="1" dirty="0">
                              <a:latin typeface="Tahoma" panose="020B0604030504040204" pitchFamily="34" charset="0"/>
                              <a:ea typeface="Tahoma" panose="020B0604030504040204" pitchFamily="34" charset="0"/>
                              <a:cs typeface="Tahoma" panose="020B0604030504040204" pitchFamily="34" charset="0"/>
                            </a:rPr>
                            <a:t>C</a:t>
                          </a:r>
                          <a:r>
                            <a:rPr lang="vi-VN" b="1" dirty="0">
                              <a:latin typeface="Tahoma" panose="020B0604030504040204" pitchFamily="34" charset="0"/>
                              <a:ea typeface="Tahoma" panose="020B0604030504040204" pitchFamily="34" charset="0"/>
                              <a:cs typeface="Tahoma" panose="020B0604030504040204" pitchFamily="34" charset="0"/>
                            </a:rPr>
                            <a:t>hủ nhật</a:t>
                          </a:r>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a:p>
                      </a:txBody>
                      <a:tcPr>
                        <a:blipFill>
                          <a:blip r:embed="rId4"/>
                          <a:stretch>
                            <a:fillRect l="-58915" t="-300000" r="-79661" b="-36190"/>
                          </a:stretch>
                        </a:blipFill>
                      </a:tcPr>
                    </a:tc>
                    <a:tc>
                      <a:txBody>
                        <a:bodyPr/>
                        <a:lstStyle/>
                        <a:p>
                          <a:endParaRPr lang="en-US"/>
                        </a:p>
                      </a:txBody>
                      <a:tcPr>
                        <a:blipFill>
                          <a:blip r:embed="rId4"/>
                          <a:stretch>
                            <a:fillRect l="-200171" t="-300000" r="-342" b="-36190"/>
                          </a:stretch>
                        </a:blipFill>
                      </a:tcPr>
                    </a:tc>
                    <a:extLst>
                      <a:ext uri="{0D108BD9-81ED-4DB2-BD59-A6C34878D82A}">
                        <a16:rowId xmlns:a16="http://schemas.microsoft.com/office/drawing/2014/main" val="1854653472"/>
                      </a:ext>
                    </a:extLst>
                  </a:tr>
                </a:tbl>
              </a:graphicData>
            </a:graphic>
          </p:graphicFrame>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C2E3570D-43C1-4266-BD22-344A9C37C715}"/>
                  </a:ext>
                </a:extLst>
              </p:cNvPr>
              <p:cNvSpPr txBox="1"/>
              <p:nvPr/>
            </p:nvSpPr>
            <p:spPr>
              <a:xfrm>
                <a:off x="958602" y="9496244"/>
                <a:ext cx="22845295" cy="3477875"/>
              </a:xfrm>
              <a:prstGeom prst="rect">
                <a:avLst/>
              </a:prstGeom>
              <a:noFill/>
            </p:spPr>
            <p:txBody>
              <a:bodyPr wrap="square" rIns="0">
                <a:spAutoFit/>
              </a:bodyPr>
              <a:lstStyle/>
              <a:p>
                <a:pPr>
                  <a:tabLst>
                    <a:tab pos="1262063" algn="l"/>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 Gọi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lần lượt là số kilômét ông An đi trong các ngày từ thứ Hai đến thứ Sáu và trong hai ngày cuối tuần. Viết bất phương trình biểu thị mối liên hệ giữa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sao cho tổng số tiền ông An phải trả không quá </a:t>
                </a:r>
                <a14:m>
                  <m:oMath xmlns:m="http://schemas.openxmlformats.org/officeDocument/2006/math">
                    <m:r>
                      <a:rPr lang="en-US" sz="4400" b="1" i="1">
                        <a:solidFill>
                          <a:prstClr val="black"/>
                        </a:solidFill>
                        <a:latin typeface="Cambria Math" panose="02040503050406030204" pitchFamily="18" charset="0"/>
                      </a:rPr>
                      <m:t>𝟏</m:t>
                    </m:r>
                    <m:r>
                      <a:rPr lang="en-US" sz="4400" b="1" i="1" smtClean="0">
                        <a:solidFill>
                          <a:prstClr val="black"/>
                        </a:solidFill>
                        <a:latin typeface="Cambria Math" panose="02040503050406030204" pitchFamily="18" charset="0"/>
                      </a:rPr>
                      <m:t>𝟒</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triệu đồng.</a:t>
                </a:r>
              </a:p>
              <a:p>
                <a:pPr marL="0" marR="0" lvl="0" indent="0" algn="l" defTabSz="2177278" rtl="0" eaLnBrk="1" fontAlgn="auto" latinLnBrk="0" hangingPunct="1">
                  <a:lnSpc>
                    <a:spcPct val="100000"/>
                  </a:lnSpc>
                  <a:spcBef>
                    <a:spcPts val="0"/>
                  </a:spcBef>
                  <a:spcAft>
                    <a:spcPts val="0"/>
                  </a:spcAft>
                  <a:buClrTx/>
                  <a:buSzTx/>
                  <a:buFontTx/>
                  <a:buNone/>
                  <a:tabLst>
                    <a:tab pos="1393825" algn="l"/>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 Biểu diển miền nghiệm của bất phương trình ở câu a trên mặt phẳng toạ độ.</a:t>
                </a:r>
              </a:p>
            </p:txBody>
          </p:sp>
        </mc:Choice>
        <mc:Fallback xmlns="">
          <p:sp>
            <p:nvSpPr>
              <p:cNvPr id="52" name="TextBox 51">
                <a:extLst>
                  <a:ext uri="{FF2B5EF4-FFF2-40B4-BE49-F238E27FC236}">
                    <a16:creationId xmlns:a16="http://schemas.microsoft.com/office/drawing/2014/main" id="{C2E3570D-43C1-4266-BD22-344A9C37C715}"/>
                  </a:ext>
                </a:extLst>
              </p:cNvPr>
              <p:cNvSpPr txBox="1">
                <a:spLocks noRot="1" noChangeAspect="1" noMove="1" noResize="1" noEditPoints="1" noAdjustHandles="1" noChangeArrowheads="1" noChangeShapeType="1" noTextEdit="1"/>
              </p:cNvSpPr>
              <p:nvPr/>
            </p:nvSpPr>
            <p:spPr>
              <a:xfrm>
                <a:off x="958602" y="9496244"/>
                <a:ext cx="22845295" cy="3477875"/>
              </a:xfrm>
              <a:prstGeom prst="rect">
                <a:avLst/>
              </a:prstGeom>
              <a:blipFill>
                <a:blip r:embed="rId5"/>
                <a:stretch>
                  <a:fillRect l="-1067" t="-3860" r="-1654" b="-7544"/>
                </a:stretch>
              </a:blipFill>
            </p:spPr>
            <p:txBody>
              <a:bodyPr/>
              <a:lstStyle/>
              <a:p>
                <a:r>
                  <a:rPr lang="en-US">
                    <a:noFill/>
                  </a:rPr>
                  <a:t> </a:t>
                </a:r>
              </a:p>
            </p:txBody>
          </p:sp>
        </mc:Fallback>
      </mc:AlternateContent>
    </p:spTree>
    <p:extLst>
      <p:ext uri="{BB962C8B-B14F-4D97-AF65-F5344CB8AC3E}">
        <p14:creationId xmlns:p14="http://schemas.microsoft.com/office/powerpoint/2010/main" val="1721424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479517" y="5029200"/>
            <a:ext cx="23424965" cy="8190714"/>
            <a:chOff x="-27273" y="7188637"/>
            <a:chExt cx="23991737" cy="7160475"/>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291958"/>
              <a:ext cx="23914536" cy="705715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27273" y="7188637"/>
              <a:ext cx="3895969" cy="1079473"/>
              <a:chOff x="334677" y="7455337"/>
              <a:chExt cx="3895969"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318129" y="6479983"/>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198423" y="7548639"/>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334677" y="7455337"/>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404881" y="10249099"/>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53715" y="7159838"/>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395A2624-8CB9-4498-A750-6405543B096E}"/>
              </a:ext>
            </a:extLst>
          </p:cNvPr>
          <p:cNvGrpSpPr/>
          <p:nvPr/>
        </p:nvGrpSpPr>
        <p:grpSpPr>
          <a:xfrm>
            <a:off x="653535" y="1569605"/>
            <a:ext cx="23321363" cy="3270413"/>
            <a:chOff x="648075" y="1703320"/>
            <a:chExt cx="23321363" cy="327041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327041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226343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Bất phương trình nào sau đây là bất phương trình bậc nhất hai ẩn?</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&gt;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e>
                        <m:sup>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c)</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Sup>
                        <m:sSup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p>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2263435"/>
                </a:xfrm>
                <a:prstGeom prst="rect">
                  <a:avLst/>
                </a:prstGeom>
                <a:blipFill>
                  <a:blip r:embed="rId4"/>
                  <a:stretch>
                    <a:fillRect b="-809"/>
                  </a:stretch>
                </a:blipFill>
                <a:ln>
                  <a:no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2.1</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46742E6-8116-43E5-A488-97835769D18E}"/>
                  </a:ext>
                </a:extLst>
              </p:cNvPr>
              <p:cNvSpPr txBox="1"/>
              <p:nvPr/>
            </p:nvSpPr>
            <p:spPr>
              <a:xfrm>
                <a:off x="1322858" y="6704961"/>
                <a:ext cx="21284415" cy="784767"/>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Bất phương trình bậc nhất hai ẩn là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&gt;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sSup>
                      <m:sSup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e>
                      <m: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TextBox 28">
                <a:extLst>
                  <a:ext uri="{FF2B5EF4-FFF2-40B4-BE49-F238E27FC236}">
                    <a16:creationId xmlns:a16="http://schemas.microsoft.com/office/drawing/2014/main" id="{346742E6-8116-43E5-A488-97835769D18E}"/>
                  </a:ext>
                </a:extLst>
              </p:cNvPr>
              <p:cNvSpPr txBox="1">
                <a:spLocks noRot="1" noChangeAspect="1" noMove="1" noResize="1" noEditPoints="1" noAdjustHandles="1" noChangeArrowheads="1" noChangeShapeType="1" noTextEdit="1"/>
              </p:cNvSpPr>
              <p:nvPr/>
            </p:nvSpPr>
            <p:spPr>
              <a:xfrm>
                <a:off x="1322858" y="6704961"/>
                <a:ext cx="21284415" cy="784767"/>
              </a:xfrm>
              <a:prstGeom prst="rect">
                <a:avLst/>
              </a:prstGeom>
              <a:blipFill>
                <a:blip r:embed="rId5"/>
                <a:stretch>
                  <a:fillRect l="-1145" t="-15504" b="-348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DF7AE0A8-8A55-4697-8AFD-E3323C02B4EE}"/>
                  </a:ext>
                </a:extLst>
              </p:cNvPr>
              <p:cNvSpPr txBox="1"/>
              <p:nvPr/>
            </p:nvSpPr>
            <p:spPr>
              <a:xfrm>
                <a:off x="1241964" y="8350589"/>
                <a:ext cx="21157356" cy="1477199"/>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Bất phương trình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sSup>
                      <m:sSup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không phải là bất phương trình bậc nhất hai ẩn vì chứa </a:t>
                </a:r>
                <a14:m>
                  <m:oMath xmlns:m="http://schemas.openxmlformats.org/officeDocument/2006/math">
                    <m:sSup>
                      <m:sSup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4" name="TextBox 33">
                <a:extLst>
                  <a:ext uri="{FF2B5EF4-FFF2-40B4-BE49-F238E27FC236}">
                    <a16:creationId xmlns:a16="http://schemas.microsoft.com/office/drawing/2014/main" id="{DF7AE0A8-8A55-4697-8AFD-E3323C02B4EE}"/>
                  </a:ext>
                </a:extLst>
              </p:cNvPr>
              <p:cNvSpPr txBox="1">
                <a:spLocks noRot="1" noChangeAspect="1" noMove="1" noResize="1" noEditPoints="1" noAdjustHandles="1" noChangeArrowheads="1" noChangeShapeType="1" noTextEdit="1"/>
              </p:cNvSpPr>
              <p:nvPr/>
            </p:nvSpPr>
            <p:spPr>
              <a:xfrm>
                <a:off x="1241964" y="8350589"/>
                <a:ext cx="21157356" cy="1477199"/>
              </a:xfrm>
              <a:prstGeom prst="rect">
                <a:avLst/>
              </a:prstGeom>
              <a:blipFill>
                <a:blip r:embed="rId6"/>
                <a:stretch>
                  <a:fillRect l="-1182" t="-8264" b="-18595"/>
                </a:stretch>
              </a:blipFill>
            </p:spPr>
            <p:txBody>
              <a:bodyPr/>
              <a:lstStyle/>
              <a:p>
                <a:r>
                  <a:rPr lang="en-US">
                    <a:noFill/>
                  </a:rPr>
                  <a:t> </a:t>
                </a:r>
              </a:p>
            </p:txBody>
          </p:sp>
        </mc:Fallback>
      </mc:AlternateContent>
    </p:spTree>
    <p:extLst>
      <p:ext uri="{BB962C8B-B14F-4D97-AF65-F5344CB8AC3E}">
        <p14:creationId xmlns:p14="http://schemas.microsoft.com/office/powerpoint/2010/main" val="1587577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566878" y="1587727"/>
            <a:ext cx="21395598" cy="1384073"/>
          </a:xfrm>
        </p:spPr>
        <p:txBody>
          <a:bodyPr anchor="ctr" anchorCtr="0"/>
          <a:lstStyle/>
          <a:p>
            <a:pPr algn="ctr">
              <a:lnSpc>
                <a:spcPct val="120000"/>
              </a:lnSpc>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 </a:t>
            </a:r>
            <a:r>
              <a:rPr lang="en-US" sz="4400" b="1">
                <a:solidFill>
                  <a:srgbClr val="FF0000"/>
                </a:solidFill>
                <a:effectLst/>
                <a:latin typeface="Tahoma" panose="020B0604030504040204" pitchFamily="34" charset="0"/>
                <a:ea typeface="Calibri" panose="020F0502020204030204" pitchFamily="34" charset="0"/>
              </a:rPr>
              <a:t>BẤT PHƯƠNG TRÌNH VÀ HỆ BẤT PHƯƠNG TRÌNH BẬC NHẤT HAI ẨN</a:t>
            </a:r>
            <a:endParaRPr lang="vi-VN" sz="4400" b="1">
              <a:solidFill>
                <a:srgbClr val="FF0000"/>
              </a:solidFill>
              <a:latin typeface="Tahoma" panose="020B0604030504040204" pitchFamily="34" charset="0"/>
            </a:endParaRPr>
          </a:p>
        </p:txBody>
      </p:sp>
      <p:sp>
        <p:nvSpPr>
          <p:cNvPr id="4" name="Text Placeholder 3">
            <a:extLst>
              <a:ext uri="{FF2B5EF4-FFF2-40B4-BE49-F238E27FC236}">
                <a16:creationId xmlns:a16="http://schemas.microsoft.com/office/drawing/2014/main" id="{E16C2E9B-F09E-41BB-9E21-1E1A8C3998C8}"/>
              </a:ext>
            </a:extLst>
          </p:cNvPr>
          <p:cNvSpPr>
            <a:spLocks noGrp="1"/>
          </p:cNvSpPr>
          <p:nvPr>
            <p:ph type="body" sz="half" idx="2"/>
          </p:nvPr>
        </p:nvSpPr>
        <p:spPr>
          <a:xfrm>
            <a:off x="1566878" y="3429000"/>
            <a:ext cx="6960476" cy="8394474"/>
          </a:xfrm>
        </p:spPr>
        <p:txBody>
          <a:bodyPr/>
          <a:lstStyle/>
          <a:p>
            <a:pPr algn="ctr">
              <a:lnSpc>
                <a:spcPct val="200000"/>
              </a:lnSpc>
              <a:spcBef>
                <a:spcPts val="0"/>
              </a:spcBef>
              <a:spcAft>
                <a:spcPct val="0"/>
              </a:spcAft>
            </a:pPr>
            <a:r>
              <a:rPr lang="en-US"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rPr>
              <a:t>THUẬT NGỮ</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a:p>
            <a:pPr lvl="0">
              <a:lnSpc>
                <a:spcPct val="200000"/>
              </a:lnSpc>
              <a:spcBef>
                <a:spcPts val="0"/>
              </a:spcBef>
              <a:spcAft>
                <a:spcPct val="0"/>
              </a:spcAft>
            </a:pPr>
            <a:r>
              <a:rPr lang="en-US" sz="4400" b="1">
                <a:solidFill>
                  <a:srgbClr val="000000"/>
                </a:solidFill>
                <a:effectLst/>
                <a:latin typeface="Tahoma" panose="020B0604030504040204" pitchFamily="34" charset="0"/>
                <a:ea typeface="Calibri" panose="020F0502020204030204" pitchFamily="34" charset="0"/>
                <a:sym typeface="Symbol" panose="05050102010706020507" pitchFamily="18" charset="2"/>
              </a:rPr>
              <a:t> </a:t>
            </a:r>
            <a:r>
              <a:rPr lang="en-US" sz="4400" b="1">
                <a:solidFill>
                  <a:srgbClr val="000000"/>
                </a:solidFill>
                <a:effectLst/>
                <a:latin typeface="Tahoma" panose="020B0604030504040204" pitchFamily="34" charset="0"/>
                <a:ea typeface="Calibri" panose="020F0502020204030204" pitchFamily="34" charset="0"/>
              </a:rPr>
              <a:t>Bất phương trình bậc nhất hai ẩn. </a:t>
            </a:r>
            <a:endParaRPr lang="vi-VN" sz="4400" b="1">
              <a:solidFill>
                <a:srgbClr val="000000"/>
              </a:solidFill>
              <a:effectLst/>
              <a:latin typeface="Tahoma" panose="020B0604030504040204" pitchFamily="34" charset="0"/>
              <a:ea typeface="Calibri" panose="020F0502020204030204" pitchFamily="34" charset="0"/>
            </a:endParaRPr>
          </a:p>
          <a:p>
            <a:pPr>
              <a:lnSpc>
                <a:spcPct val="200000"/>
              </a:lnSpc>
              <a:spcBef>
                <a:spcPts val="0"/>
              </a:spcBef>
              <a:spcAft>
                <a:spcPct val="0"/>
              </a:spcAft>
            </a:pPr>
            <a:r>
              <a:rPr lang="en-US" sz="4400" b="1">
                <a:solidFill>
                  <a:srgbClr val="000000"/>
                </a:solidFill>
                <a:effectLst/>
                <a:latin typeface="Tahoma" panose="020B0604030504040204" pitchFamily="34" charset="0"/>
                <a:ea typeface="Calibri" panose="020F0502020204030204" pitchFamily="34" charset="0"/>
                <a:sym typeface="Symbol" panose="05050102010706020507" pitchFamily="18" charset="2"/>
              </a:rPr>
              <a:t> </a:t>
            </a:r>
            <a:r>
              <a:rPr lang="en-US" sz="4400" b="1">
                <a:solidFill>
                  <a:srgbClr val="000000"/>
                </a:solidFill>
                <a:effectLst/>
                <a:latin typeface="Tahoma" panose="020B0604030504040204" pitchFamily="34" charset="0"/>
                <a:ea typeface="Calibri" panose="020F0502020204030204" pitchFamily="34" charset="0"/>
              </a:rPr>
              <a:t>Miền nghiệm của bất phương trình bậc nhất hai ẩn. </a:t>
            </a:r>
            <a:endParaRPr lang="vi-VN"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4FD002E4-3814-492C-A705-69F9B00A7E36}"/>
              </a:ext>
            </a:extLst>
          </p:cNvPr>
          <p:cNvSpPr>
            <a:spLocks noGrp="1"/>
          </p:cNvSpPr>
          <p:nvPr>
            <p:ph idx="1"/>
          </p:nvPr>
        </p:nvSpPr>
        <p:spPr>
          <a:xfrm>
            <a:off x="8984553" y="3429000"/>
            <a:ext cx="13871576" cy="8254548"/>
          </a:xfrm>
        </p:spPr>
        <p:txBody>
          <a:bodyPr/>
          <a:lstStyle/>
          <a:p>
            <a:pPr marL="0" indent="0" algn="ctr">
              <a:lnSpc>
                <a:spcPct val="200000"/>
              </a:lnSpc>
              <a:spcBef>
                <a:spcPts val="0"/>
              </a:spcBef>
              <a:spcAft>
                <a:spcPct val="0"/>
              </a:spcAft>
              <a:buNone/>
            </a:pPr>
            <a:r>
              <a:rPr lang="en-US" sz="4400" b="1">
                <a:solidFill>
                  <a:srgbClr val="00B050"/>
                </a:solidFill>
                <a:effectLst/>
                <a:latin typeface="Tahoma" panose="020B0604030504040204" pitchFamily="34" charset="0"/>
                <a:ea typeface="Calibri" panose="020F0502020204030204" pitchFamily="34" charset="0"/>
                <a:cs typeface="Times New Roman" panose="02020603050405020304" pitchFamily="18" charset="0"/>
              </a:rPr>
              <a:t>KIẾN THỨC, KỸ NĂNG</a:t>
            </a:r>
            <a:endParaRPr lang="vi-VN" sz="4400" b="1">
              <a:solidFill>
                <a:srgbClr val="00B050"/>
              </a:solidFill>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nSpc>
                <a:spcPct val="200000"/>
              </a:lnSpc>
              <a:spcBef>
                <a:spcPts val="0"/>
              </a:spcBef>
              <a:spcAft>
                <a:spcPct val="0"/>
              </a:spcAft>
              <a:buFont typeface="Symbol" panose="05050102010706020507" pitchFamily="18" charset="2"/>
              <a:buChar char=""/>
            </a:pPr>
            <a:r>
              <a:rPr lang="en-US" sz="4400" b="1">
                <a:solidFill>
                  <a:srgbClr val="000000"/>
                </a:solidFill>
                <a:effectLst/>
                <a:latin typeface="Tahoma" panose="020B0604030504040204" pitchFamily="34" charset="0"/>
                <a:ea typeface="Calibri" panose="020F0502020204030204" pitchFamily="34" charset="0"/>
              </a:rPr>
              <a:t>Nhận biết bất phương trình bậc nhất hai ẩn.</a:t>
            </a:r>
            <a:endParaRPr lang="vi-VN" sz="4400" b="1">
              <a:solidFill>
                <a:srgbClr val="000000"/>
              </a:solidFill>
              <a:effectLst/>
              <a:latin typeface="Tahoma" panose="020B0604030504040204" pitchFamily="34" charset="0"/>
              <a:ea typeface="Calibri" panose="020F0502020204030204" pitchFamily="34" charset="0"/>
            </a:endParaRPr>
          </a:p>
          <a:p>
            <a:pPr marL="342900" lvl="0" indent="-342900">
              <a:lnSpc>
                <a:spcPct val="200000"/>
              </a:lnSpc>
              <a:spcBef>
                <a:spcPts val="0"/>
              </a:spcBef>
              <a:spcAft>
                <a:spcPct val="0"/>
              </a:spcAft>
              <a:buFont typeface="Symbol" panose="05050102010706020507" pitchFamily="18" charset="2"/>
              <a:buChar char=""/>
            </a:pPr>
            <a:r>
              <a:rPr lang="en-US" sz="4400" b="1">
                <a:solidFill>
                  <a:srgbClr val="000000"/>
                </a:solidFill>
                <a:effectLst/>
                <a:latin typeface="Tahoma" panose="020B0604030504040204" pitchFamily="34" charset="0"/>
                <a:ea typeface="Calibri" panose="020F0502020204030204" pitchFamily="34" charset="0"/>
              </a:rPr>
              <a:t>Biết biểu diễn miền nghiệm của bất phương trình bậc nhất hai ẩn trên mặt phẳng tọa độ.</a:t>
            </a:r>
            <a:endParaRPr lang="vi-VN" sz="4400" b="1">
              <a:solidFill>
                <a:srgbClr val="000000"/>
              </a:solidFill>
              <a:effectLst/>
              <a:latin typeface="Tahoma" panose="020B0604030504040204" pitchFamily="34" charset="0"/>
              <a:ea typeface="Calibri" panose="020F0502020204030204" pitchFamily="34" charset="0"/>
            </a:endParaRPr>
          </a:p>
          <a:p>
            <a:pPr marL="342900" lvl="0" indent="-342900">
              <a:lnSpc>
                <a:spcPct val="200000"/>
              </a:lnSpc>
              <a:spcBef>
                <a:spcPts val="0"/>
              </a:spcBef>
              <a:spcAft>
                <a:spcPct val="0"/>
              </a:spcAft>
              <a:buFont typeface="Symbol" panose="05050102010706020507" pitchFamily="18" charset="2"/>
              <a:buChar char=""/>
            </a:pPr>
            <a:r>
              <a:rPr lang="en-US" sz="4400" b="1">
                <a:solidFill>
                  <a:srgbClr val="000000"/>
                </a:solidFill>
                <a:effectLst/>
                <a:latin typeface="Tahoma" panose="020B0604030504040204" pitchFamily="34" charset="0"/>
                <a:ea typeface="Calibri" panose="020F0502020204030204" pitchFamily="34" charset="0"/>
              </a:rPr>
              <a:t>Vận dụng kiến thức về bất phương trình bậc nhất hai ẩn vào bài toán thực tiễn.</a:t>
            </a:r>
            <a:endParaRPr lang="vi-VN" sz="4400" b="1">
              <a:solidFill>
                <a:srgbClr val="000000"/>
              </a:solidFill>
              <a:effectLst/>
              <a:latin typeface="Tahoma" panose="020B0604030504040204" pitchFamily="34" charset="0"/>
              <a:ea typeface="Calibri" panose="020F0502020204030204" pitchFamily="34" charset="0"/>
            </a:endParaRPr>
          </a:p>
        </p:txBody>
      </p:sp>
      <p:cxnSp>
        <p:nvCxnSpPr>
          <p:cNvPr id="10" name="Straight Connector 9">
            <a:extLst>
              <a:ext uri="{FF2B5EF4-FFF2-40B4-BE49-F238E27FC236}">
                <a16:creationId xmlns:a16="http://schemas.microsoft.com/office/drawing/2014/main" id="{8A18CAF6-8343-4366-B6FB-DF3151CFDF62}"/>
              </a:ext>
            </a:extLst>
          </p:cNvPr>
          <p:cNvCxnSpPr>
            <a:cxnSpLocks/>
          </p:cNvCxnSpPr>
          <p:nvPr/>
        </p:nvCxnSpPr>
        <p:spPr>
          <a:xfrm>
            <a:off x="8755953" y="4051075"/>
            <a:ext cx="0" cy="7772399"/>
          </a:xfrm>
          <a:prstGeom prst="line">
            <a:avLst/>
          </a:prstGeom>
          <a:ln w="152400" cmpd="dbl">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619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474057" y="4973734"/>
            <a:ext cx="23424965" cy="8379896"/>
            <a:chOff x="-27273" y="7023251"/>
            <a:chExt cx="23991737" cy="7325861"/>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023251"/>
              <a:ext cx="23914536" cy="7325861"/>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27273" y="7188637"/>
              <a:ext cx="3895969" cy="1079473"/>
              <a:chOff x="334677" y="7455337"/>
              <a:chExt cx="3895969"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318129" y="6479983"/>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198423" y="7548639"/>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334677" y="7455337"/>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3270413"/>
            <a:chOff x="648075" y="1703320"/>
            <a:chExt cx="23321363" cy="327041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327041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226343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Biểu diễn miền nghiệm của mỗi bất phương trình sau trên mặt phẳng toạ độ:</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b)</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𝟕</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2263435"/>
                </a:xfrm>
                <a:prstGeom prst="rect">
                  <a:avLst/>
                </a:prstGeom>
                <a:blipFill>
                  <a:blip r:embed="rId4"/>
                  <a:stretch>
                    <a:fillRect/>
                  </a:stretch>
                </a:blipFill>
                <a:ln>
                  <a:no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2.2</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3899C12-1579-4CA0-A34C-29BE159788A2}"/>
                  </a:ext>
                </a:extLst>
              </p:cNvPr>
              <p:cNvSpPr txBox="1"/>
              <p:nvPr/>
            </p:nvSpPr>
            <p:spPr>
              <a:xfrm>
                <a:off x="748255" y="6833478"/>
                <a:ext cx="16082010"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Biểu diễn miền nghiệm của bất phương trình </a:t>
                </a:r>
                <a:endParaRPr kumimoji="0" lang="vi-VN" sz="44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2177278"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𝟑𝟎𝟎</m:t>
                      </m:r>
                    </m:oMath>
                  </m:oMathPara>
                </a14:m>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5" name="TextBox 34">
                <a:extLst>
                  <a:ext uri="{FF2B5EF4-FFF2-40B4-BE49-F238E27FC236}">
                    <a16:creationId xmlns:a16="http://schemas.microsoft.com/office/drawing/2014/main" id="{03899C12-1579-4CA0-A34C-29BE159788A2}"/>
                  </a:ext>
                </a:extLst>
              </p:cNvPr>
              <p:cNvSpPr txBox="1">
                <a:spLocks noRot="1" noChangeAspect="1" noMove="1" noResize="1" noEditPoints="1" noAdjustHandles="1" noChangeArrowheads="1" noChangeShapeType="1" noTextEdit="1"/>
              </p:cNvSpPr>
              <p:nvPr/>
            </p:nvSpPr>
            <p:spPr>
              <a:xfrm>
                <a:off x="748255" y="6833478"/>
                <a:ext cx="16082010" cy="1446550"/>
              </a:xfrm>
              <a:prstGeom prst="rect">
                <a:avLst/>
              </a:prstGeom>
              <a:blipFill>
                <a:blip r:embed="rId5"/>
                <a:stretch>
                  <a:fillRect l="-1554" t="-92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3B0DEDD0-7B2B-4041-9CCE-004375BDD4CD}"/>
                  </a:ext>
                </a:extLst>
              </p:cNvPr>
              <p:cNvSpPr txBox="1"/>
              <p:nvPr/>
            </p:nvSpPr>
            <p:spPr>
              <a:xfrm>
                <a:off x="733229" y="8091824"/>
                <a:ext cx="16501110"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1: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Vẽ đường thẳng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𝒅</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7" name="TextBox 36">
                <a:extLst>
                  <a:ext uri="{FF2B5EF4-FFF2-40B4-BE49-F238E27FC236}">
                    <a16:creationId xmlns:a16="http://schemas.microsoft.com/office/drawing/2014/main" id="{3B0DEDD0-7B2B-4041-9CCE-004375BDD4CD}"/>
                  </a:ext>
                </a:extLst>
              </p:cNvPr>
              <p:cNvSpPr txBox="1">
                <a:spLocks noRot="1" noChangeAspect="1" noMove="1" noResize="1" noEditPoints="1" noAdjustHandles="1" noChangeArrowheads="1" noChangeShapeType="1" noTextEdit="1"/>
              </p:cNvSpPr>
              <p:nvPr/>
            </p:nvSpPr>
            <p:spPr>
              <a:xfrm>
                <a:off x="733229" y="8091824"/>
                <a:ext cx="16501110" cy="769441"/>
              </a:xfrm>
              <a:prstGeom prst="rect">
                <a:avLst/>
              </a:prstGeom>
              <a:blipFill>
                <a:blip r:embed="rId6"/>
                <a:stretch>
                  <a:fillRect l="-1478" t="-16535" b="-35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2C8054D-C2A2-4CF5-A1DE-65C0A5B4AEC2}"/>
                  </a:ext>
                </a:extLst>
              </p:cNvPr>
              <p:cNvSpPr txBox="1"/>
              <p:nvPr/>
            </p:nvSpPr>
            <p:spPr>
              <a:xfrm>
                <a:off x="733229" y="9067765"/>
                <a:ext cx="15177119"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2: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 lấy gốc toạ độ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𝑶</m:t>
                    </m:r>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và tính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(vô lí).</a:t>
                </a:r>
              </a:p>
            </p:txBody>
          </p:sp>
        </mc:Choice>
        <mc:Fallback xmlns="">
          <p:sp>
            <p:nvSpPr>
              <p:cNvPr id="38" name="TextBox 37">
                <a:extLst>
                  <a:ext uri="{FF2B5EF4-FFF2-40B4-BE49-F238E27FC236}">
                    <a16:creationId xmlns:a16="http://schemas.microsoft.com/office/drawing/2014/main" id="{C2C8054D-C2A2-4CF5-A1DE-65C0A5B4AEC2}"/>
                  </a:ext>
                </a:extLst>
              </p:cNvPr>
              <p:cNvSpPr txBox="1">
                <a:spLocks noRot="1" noChangeAspect="1" noMove="1" noResize="1" noEditPoints="1" noAdjustHandles="1" noChangeArrowheads="1" noChangeShapeType="1" noTextEdit="1"/>
              </p:cNvSpPr>
              <p:nvPr/>
            </p:nvSpPr>
            <p:spPr>
              <a:xfrm>
                <a:off x="733229" y="9067765"/>
                <a:ext cx="15177119" cy="1446550"/>
              </a:xfrm>
              <a:prstGeom prst="rect">
                <a:avLst/>
              </a:prstGeom>
              <a:blipFill>
                <a:blip r:embed="rId7"/>
                <a:stretch>
                  <a:fillRect l="-1606" t="-8824" b="-184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E6035EB7-4133-4EBE-9DEA-6BD94C915140}"/>
                  </a:ext>
                </a:extLst>
              </p:cNvPr>
              <p:cNvSpPr txBox="1"/>
              <p:nvPr/>
            </p:nvSpPr>
            <p:spPr>
              <a:xfrm>
                <a:off x="785420" y="10720815"/>
                <a:ext cx="12720961" cy="2123658"/>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Do đó, miền nghiệm của bất phương trình là nửa mặt phẳng bờ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không chứa gốc toạ độ và kể đường thẳng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9" name="TextBox 38">
                <a:extLst>
                  <a:ext uri="{FF2B5EF4-FFF2-40B4-BE49-F238E27FC236}">
                    <a16:creationId xmlns:a16="http://schemas.microsoft.com/office/drawing/2014/main" id="{E6035EB7-4133-4EBE-9DEA-6BD94C915140}"/>
                  </a:ext>
                </a:extLst>
              </p:cNvPr>
              <p:cNvSpPr txBox="1">
                <a:spLocks noRot="1" noChangeAspect="1" noMove="1" noResize="1" noEditPoints="1" noAdjustHandles="1" noChangeArrowheads="1" noChangeShapeType="1" noTextEdit="1"/>
              </p:cNvSpPr>
              <p:nvPr/>
            </p:nvSpPr>
            <p:spPr>
              <a:xfrm>
                <a:off x="785420" y="10720815"/>
                <a:ext cx="12720961" cy="2123658"/>
              </a:xfrm>
              <a:prstGeom prst="rect">
                <a:avLst/>
              </a:prstGeom>
              <a:blipFill>
                <a:blip r:embed="rId8"/>
                <a:stretch>
                  <a:fillRect l="-1965" t="-6034" r="-1869" b="-12644"/>
                </a:stretch>
              </a:blipFill>
            </p:spPr>
            <p:txBody>
              <a:bodyPr/>
              <a:lstStyle/>
              <a:p>
                <a:r>
                  <a:rPr lang="en-US">
                    <a:noFill/>
                  </a:rPr>
                  <a:t> </a:t>
                </a:r>
              </a:p>
            </p:txBody>
          </p:sp>
        </mc:Fallback>
      </mc:AlternateContent>
      <p:pic>
        <p:nvPicPr>
          <p:cNvPr id="40" name="Picture 39" descr="A picture containing chart&#10;&#10;Description automatically generated">
            <a:extLst>
              <a:ext uri="{FF2B5EF4-FFF2-40B4-BE49-F238E27FC236}">
                <a16:creationId xmlns:a16="http://schemas.microsoft.com/office/drawing/2014/main" id="{E4A8700E-72F1-4F15-B964-E10B76583585}"/>
              </a:ext>
            </a:extLst>
          </p:cNvPr>
          <p:cNvPicPr>
            <a:picLocks noChangeAspect="1"/>
          </p:cNvPicPr>
          <p:nvPr/>
        </p:nvPicPr>
        <p:blipFill rotWithShape="1">
          <a:blip r:embed="rId9">
            <a:extLst>
              <a:ext uri="{28A0092B-C50C-407E-A947-70E740481C1C}">
                <a14:useLocalDpi xmlns:a14="http://schemas.microsoft.com/office/drawing/2010/main" val="0"/>
              </a:ext>
            </a:extLst>
          </a:blip>
          <a:srcRect l="4992" t="6033" r="9146" b="4455"/>
          <a:stretch/>
        </p:blipFill>
        <p:spPr bwMode="auto">
          <a:xfrm>
            <a:off x="15080214" y="5350451"/>
            <a:ext cx="8518366" cy="74929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85309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406705" y="5135734"/>
            <a:ext cx="23424965" cy="8190714"/>
            <a:chOff x="-27273" y="7188637"/>
            <a:chExt cx="23991737" cy="7160475"/>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291958"/>
              <a:ext cx="23914536" cy="705715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27273" y="7188637"/>
              <a:ext cx="3895969" cy="1079473"/>
              <a:chOff x="334677" y="7455337"/>
              <a:chExt cx="3895969"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318129" y="6479983"/>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198423" y="7548639"/>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334677" y="7455337"/>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3270413"/>
            <a:chOff x="648075" y="1703320"/>
            <a:chExt cx="23321363" cy="327041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327041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226343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Biểu diễn miền nghiệm của mỗi bất phương trình sau trên mặt phẳng toạ độ:</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b)</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𝟕</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2263435"/>
                </a:xfrm>
                <a:prstGeom prst="rect">
                  <a:avLst/>
                </a:prstGeom>
                <a:blipFill>
                  <a:blip r:embed="rId4"/>
                  <a:stretch>
                    <a:fillRect/>
                  </a:stretch>
                </a:blipFill>
                <a:ln>
                  <a:no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2.2</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32AB4852-6F49-48F5-ABB6-E57B47E41830}"/>
                  </a:ext>
                </a:extLst>
              </p:cNvPr>
              <p:cNvSpPr txBox="1"/>
              <p:nvPr/>
            </p:nvSpPr>
            <p:spPr>
              <a:xfrm>
                <a:off x="549434" y="6588799"/>
                <a:ext cx="15472410"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Biểu diễn miền nghiệm của bất phương trình </a:t>
                </a:r>
                <a:endParaRPr kumimoji="0" lang="vi-VN" sz="44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2177278"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𝟕</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m:oMathPara>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TextBox 33">
                <a:extLst>
                  <a:ext uri="{FF2B5EF4-FFF2-40B4-BE49-F238E27FC236}">
                    <a16:creationId xmlns:a16="http://schemas.microsoft.com/office/drawing/2014/main" id="{32AB4852-6F49-48F5-ABB6-E57B47E41830}"/>
                  </a:ext>
                </a:extLst>
              </p:cNvPr>
              <p:cNvSpPr txBox="1">
                <a:spLocks noRot="1" noChangeAspect="1" noMove="1" noResize="1" noEditPoints="1" noAdjustHandles="1" noChangeArrowheads="1" noChangeShapeType="1" noTextEdit="1"/>
              </p:cNvSpPr>
              <p:nvPr/>
            </p:nvSpPr>
            <p:spPr>
              <a:xfrm>
                <a:off x="549434" y="6588799"/>
                <a:ext cx="15472410" cy="1446550"/>
              </a:xfrm>
              <a:prstGeom prst="rect">
                <a:avLst/>
              </a:prstGeom>
              <a:blipFill>
                <a:blip r:embed="rId5"/>
                <a:stretch>
                  <a:fillRect l="-1576" t="-92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0509A45A-5EC9-4AD3-A2B7-FE34D3318C41}"/>
                  </a:ext>
                </a:extLst>
              </p:cNvPr>
              <p:cNvSpPr txBox="1"/>
              <p:nvPr/>
            </p:nvSpPr>
            <p:spPr>
              <a:xfrm>
                <a:off x="549434" y="7928780"/>
                <a:ext cx="12412980" cy="769441"/>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1: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Vẽ đường thẳng</a:t>
                </a:r>
                <a14:m>
                  <m:oMath xmlns:m="http://schemas.openxmlformats.org/officeDocument/2006/math">
                    <m:r>
                      <a:rPr lang="en-US" sz="4400" b="1" i="0" smtClean="0">
                        <a:solidFill>
                          <a:prstClr val="black"/>
                        </a:solidFill>
                        <a:latin typeface="Cambria Math" panose="02040503050406030204" pitchFamily="18" charset="0"/>
                      </a:rPr>
                      <m:t> </m:t>
                    </m:r>
                    <m:r>
                      <a:rPr lang="en-US" sz="4400" b="1" i="1">
                        <a:solidFill>
                          <a:prstClr val="black"/>
                        </a:solidFill>
                        <a:latin typeface="Cambria Math" panose="02040503050406030204" pitchFamily="18" charset="0"/>
                      </a:rPr>
                      <m:t>𝒅</m:t>
                    </m:r>
                    <m:r>
                      <a:rPr lang="en-US" sz="4400" b="1" i="1" smtClean="0">
                        <a:solidFill>
                          <a:prstClr val="black"/>
                        </a:solidFill>
                        <a:latin typeface="Cambria Math" panose="02040503050406030204" pitchFamily="18" charset="0"/>
                      </a:rPr>
                      <m:t>: </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𝟕</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1" name="TextBox 40">
                <a:extLst>
                  <a:ext uri="{FF2B5EF4-FFF2-40B4-BE49-F238E27FC236}">
                    <a16:creationId xmlns:a16="http://schemas.microsoft.com/office/drawing/2014/main" id="{0509A45A-5EC9-4AD3-A2B7-FE34D3318C41}"/>
                  </a:ext>
                </a:extLst>
              </p:cNvPr>
              <p:cNvSpPr txBox="1">
                <a:spLocks noRot="1" noChangeAspect="1" noMove="1" noResize="1" noEditPoints="1" noAdjustHandles="1" noChangeArrowheads="1" noChangeShapeType="1" noTextEdit="1"/>
              </p:cNvSpPr>
              <p:nvPr/>
            </p:nvSpPr>
            <p:spPr>
              <a:xfrm>
                <a:off x="549434" y="7928780"/>
                <a:ext cx="12412980" cy="769441"/>
              </a:xfrm>
              <a:prstGeom prst="rect">
                <a:avLst/>
              </a:prstGeom>
              <a:blipFill>
                <a:blip r:embed="rId6"/>
                <a:stretch>
                  <a:fillRect l="-1965" t="-17460"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B52A2407-0C74-469E-B99A-12EB145CF8D9}"/>
                  </a:ext>
                </a:extLst>
              </p:cNvPr>
              <p:cNvSpPr txBox="1"/>
              <p:nvPr/>
            </p:nvSpPr>
            <p:spPr>
              <a:xfrm>
                <a:off x="619787" y="9102390"/>
                <a:ext cx="13914012"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2: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 lấy điểm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𝑴</m:t>
                    </m:r>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và tính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𝟕</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(vô lí).</a:t>
                </a:r>
              </a:p>
            </p:txBody>
          </p:sp>
        </mc:Choice>
        <mc:Fallback xmlns="">
          <p:sp>
            <p:nvSpPr>
              <p:cNvPr id="42" name="TextBox 41">
                <a:extLst>
                  <a:ext uri="{FF2B5EF4-FFF2-40B4-BE49-F238E27FC236}">
                    <a16:creationId xmlns:a16="http://schemas.microsoft.com/office/drawing/2014/main" id="{B52A2407-0C74-469E-B99A-12EB145CF8D9}"/>
                  </a:ext>
                </a:extLst>
              </p:cNvPr>
              <p:cNvSpPr txBox="1">
                <a:spLocks noRot="1" noChangeAspect="1" noMove="1" noResize="1" noEditPoints="1" noAdjustHandles="1" noChangeArrowheads="1" noChangeShapeType="1" noTextEdit="1"/>
              </p:cNvSpPr>
              <p:nvPr/>
            </p:nvSpPr>
            <p:spPr>
              <a:xfrm>
                <a:off x="619787" y="9102390"/>
                <a:ext cx="13914012" cy="1446550"/>
              </a:xfrm>
              <a:prstGeom prst="rect">
                <a:avLst/>
              </a:prstGeom>
              <a:blipFill>
                <a:blip r:embed="rId7"/>
                <a:stretch>
                  <a:fillRect l="-1797" t="-8861" b="-189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19397D5E-604E-4953-AD00-F2E83093D495}"/>
                  </a:ext>
                </a:extLst>
              </p:cNvPr>
              <p:cNvSpPr txBox="1"/>
              <p:nvPr/>
            </p:nvSpPr>
            <p:spPr>
              <a:xfrm>
                <a:off x="619787" y="10783941"/>
                <a:ext cx="12412980" cy="2123658"/>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Do đó, miền nghiệm của bất phương trình là nửa mặt phẳng bờ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không chứa điểm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𝑴</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không kể đường thẳng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TextBox 42">
                <a:extLst>
                  <a:ext uri="{FF2B5EF4-FFF2-40B4-BE49-F238E27FC236}">
                    <a16:creationId xmlns:a16="http://schemas.microsoft.com/office/drawing/2014/main" id="{19397D5E-604E-4953-AD00-F2E83093D495}"/>
                  </a:ext>
                </a:extLst>
              </p:cNvPr>
              <p:cNvSpPr txBox="1">
                <a:spLocks noRot="1" noChangeAspect="1" noMove="1" noResize="1" noEditPoints="1" noAdjustHandles="1" noChangeArrowheads="1" noChangeShapeType="1" noTextEdit="1"/>
              </p:cNvSpPr>
              <p:nvPr/>
            </p:nvSpPr>
            <p:spPr>
              <a:xfrm>
                <a:off x="619787" y="10783941"/>
                <a:ext cx="12412980" cy="2123658"/>
              </a:xfrm>
              <a:prstGeom prst="rect">
                <a:avLst/>
              </a:prstGeom>
              <a:blipFill>
                <a:blip r:embed="rId8"/>
                <a:stretch>
                  <a:fillRect l="-2014" t="-5747" b="-12644"/>
                </a:stretch>
              </a:blipFill>
            </p:spPr>
            <p:txBody>
              <a:bodyPr/>
              <a:lstStyle/>
              <a:p>
                <a:r>
                  <a:rPr lang="en-US">
                    <a:noFill/>
                  </a:rPr>
                  <a:t> </a:t>
                </a:r>
              </a:p>
            </p:txBody>
          </p:sp>
        </mc:Fallback>
      </mc:AlternateContent>
      <p:pic>
        <p:nvPicPr>
          <p:cNvPr id="44" name="Picture 43" descr="Diagram&#10;&#10;Description automatically generated">
            <a:extLst>
              <a:ext uri="{FF2B5EF4-FFF2-40B4-BE49-F238E27FC236}">
                <a16:creationId xmlns:a16="http://schemas.microsoft.com/office/drawing/2014/main" id="{CB18C08D-FFBB-438A-8A32-6321EA368486}"/>
              </a:ext>
            </a:extLst>
          </p:cNvPr>
          <p:cNvPicPr>
            <a:picLocks noChangeAspect="1"/>
          </p:cNvPicPr>
          <p:nvPr/>
        </p:nvPicPr>
        <p:blipFill rotWithShape="1">
          <a:blip r:embed="rId9">
            <a:extLst>
              <a:ext uri="{28A0092B-C50C-407E-A947-70E740481C1C}">
                <a14:useLocalDpi xmlns:a14="http://schemas.microsoft.com/office/drawing/2010/main" val="0"/>
              </a:ext>
            </a:extLst>
          </a:blip>
          <a:srcRect t="4167"/>
          <a:stretch/>
        </p:blipFill>
        <p:spPr bwMode="auto">
          <a:xfrm>
            <a:off x="14708537" y="6182943"/>
            <a:ext cx="8903387" cy="68519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49112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1" grpId="0"/>
      <p:bldP spid="42" grpId="0"/>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224129" y="8763590"/>
            <a:ext cx="23424965" cy="4610797"/>
            <a:chOff x="-27273" y="7188637"/>
            <a:chExt cx="23991737" cy="4030845"/>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291958"/>
              <a:ext cx="23914536" cy="392752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27273" y="7188637"/>
              <a:ext cx="3895969" cy="1079473"/>
              <a:chOff x="334677" y="7455337"/>
              <a:chExt cx="3895969"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318129" y="6479983"/>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198423" y="7548639"/>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334677" y="7455337"/>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7028839"/>
            <a:chOff x="648075" y="1703320"/>
            <a:chExt cx="23321363" cy="7028839"/>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7028839"/>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30893" y="2216454"/>
              <a:ext cx="22777323" cy="226343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marR="0" lvl="0" indent="0" algn="l" defTabSz="1828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Ông An muốn thuê một chiếc ô tô (có lái xe) trong một tuần. Giá thuê xe được cho như bảng sau:</a:t>
              </a:r>
            </a:p>
          </p:txBody>
        </p:sp>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2.3</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graphicFrame>
            <p:nvGraphicFramePr>
              <p:cNvPr id="29" name="Table 14">
                <a:extLst>
                  <a:ext uri="{FF2B5EF4-FFF2-40B4-BE49-F238E27FC236}">
                    <a16:creationId xmlns:a16="http://schemas.microsoft.com/office/drawing/2014/main" id="{CA735A7E-A928-4309-8DCD-205CE79C4F81}"/>
                  </a:ext>
                </a:extLst>
              </p:cNvPr>
              <p:cNvGraphicFramePr>
                <a:graphicFrameLocks noGrp="1"/>
              </p:cNvGraphicFramePr>
              <p:nvPr>
                <p:extLst>
                  <p:ext uri="{D42A27DB-BD31-4B8C-83A1-F6EECF244321}">
                    <p14:modId xmlns:p14="http://schemas.microsoft.com/office/powerpoint/2010/main" val="4145467225"/>
                  </p:ext>
                </p:extLst>
              </p:nvPr>
            </p:nvGraphicFramePr>
            <p:xfrm>
              <a:off x="1408892" y="3796736"/>
              <a:ext cx="21495099" cy="2468880"/>
            </p:xfrm>
            <a:graphic>
              <a:graphicData uri="http://schemas.openxmlformats.org/drawingml/2006/table">
                <a:tbl>
                  <a:tblPr firstRow="1" bandRow="1">
                    <a:tableStyleId>{5C22544A-7EE6-4342-B048-85BDC9FD1C3A}</a:tableStyleId>
                  </a:tblPr>
                  <a:tblGrid>
                    <a:gridCol w="5306863">
                      <a:extLst>
                        <a:ext uri="{9D8B030D-6E8A-4147-A177-3AD203B41FA5}">
                          <a16:colId xmlns:a16="http://schemas.microsoft.com/office/drawing/2014/main" val="2799131322"/>
                        </a:ext>
                      </a:extLst>
                    </a:gridCol>
                    <a:gridCol w="9023203">
                      <a:extLst>
                        <a:ext uri="{9D8B030D-6E8A-4147-A177-3AD203B41FA5}">
                          <a16:colId xmlns:a16="http://schemas.microsoft.com/office/drawing/2014/main" val="2717094653"/>
                        </a:ext>
                      </a:extLst>
                    </a:gridCol>
                    <a:gridCol w="7165033">
                      <a:extLst>
                        <a:ext uri="{9D8B030D-6E8A-4147-A177-3AD203B41FA5}">
                          <a16:colId xmlns:a16="http://schemas.microsoft.com/office/drawing/2014/main" val="2176532743"/>
                        </a:ext>
                      </a:extLst>
                    </a:gridCol>
                  </a:tblGrid>
                  <a:tr h="370840">
                    <a:tc>
                      <a:txBody>
                        <a:bodyPr/>
                        <a:lstStyle/>
                        <a:p>
                          <a:endParaRPr lang="en-US" dirty="0"/>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cố định</a:t>
                          </a:r>
                        </a:p>
                        <a:p>
                          <a:pPr algn="ctr"/>
                          <a:r>
                            <a:rPr lang="vi-VN" dirty="0">
                              <a:latin typeface="Tahoma" panose="020B0604030504040204" pitchFamily="34" charset="0"/>
                              <a:ea typeface="Tahoma" panose="020B0604030504040204" pitchFamily="34" charset="0"/>
                              <a:cs typeface="Tahoma" panose="020B0604030504040204" pitchFamily="34" charset="0"/>
                            </a:rPr>
                            <a:t>(nghìn đồng/ngày)</a:t>
                          </a:r>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theo quãng đường di chuyển(nghìn đồng / kilômét)</a:t>
                          </a:r>
                          <a:endParaRPr lang="en-US"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093443823"/>
                      </a:ext>
                    </a:extLst>
                  </a:tr>
                  <a:tr h="37084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H</a:t>
                          </a:r>
                          <a:r>
                            <a:rPr lang="vi-VN" b="1" dirty="0">
                              <a:latin typeface="Tahoma" panose="020B0604030504040204" pitchFamily="34" charset="0"/>
                              <a:ea typeface="Tahoma" panose="020B0604030504040204" pitchFamily="34" charset="0"/>
                              <a:cs typeface="Tahoma" panose="020B0604030504040204" pitchFamily="34" charset="0"/>
                            </a:rPr>
                            <a:t>ai đến thứ </a:t>
                          </a:r>
                          <a:r>
                            <a:rPr lang="en-US" b="1" dirty="0">
                              <a:latin typeface="Tahoma" panose="020B0604030504040204" pitchFamily="34" charset="0"/>
                              <a:ea typeface="Tahoma" panose="020B0604030504040204" pitchFamily="34" charset="0"/>
                              <a:cs typeface="Tahoma" panose="020B0604030504040204" pitchFamily="34" charset="0"/>
                            </a:rPr>
                            <a:t>S</a:t>
                          </a:r>
                          <a:r>
                            <a:rPr lang="vi-VN" b="1" dirty="0">
                              <a:latin typeface="Tahoma" panose="020B0604030504040204" pitchFamily="34" charset="0"/>
                              <a:ea typeface="Tahoma" panose="020B0604030504040204" pitchFamily="34" charset="0"/>
                              <a:cs typeface="Tahoma" panose="020B0604030504040204" pitchFamily="34" charset="0"/>
                            </a:rPr>
                            <a:t>áu</a:t>
                          </a: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𝟗𝟎𝟎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𝟖</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506394941"/>
                      </a:ext>
                    </a:extLst>
                  </a:tr>
                  <a:tr h="37084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B</a:t>
                          </a:r>
                          <a:r>
                            <a:rPr lang="vi-VN" b="1" dirty="0">
                              <a:latin typeface="Tahoma" panose="020B0604030504040204" pitchFamily="34" charset="0"/>
                              <a:ea typeface="Tahoma" panose="020B0604030504040204" pitchFamily="34" charset="0"/>
                              <a:cs typeface="Tahoma" panose="020B0604030504040204" pitchFamily="34" charset="0"/>
                            </a:rPr>
                            <a:t>ảy và </a:t>
                          </a:r>
                          <a:r>
                            <a:rPr lang="en-US" b="1" dirty="0">
                              <a:latin typeface="Tahoma" panose="020B0604030504040204" pitchFamily="34" charset="0"/>
                              <a:ea typeface="Tahoma" panose="020B0604030504040204" pitchFamily="34" charset="0"/>
                              <a:cs typeface="Tahoma" panose="020B0604030504040204" pitchFamily="34" charset="0"/>
                            </a:rPr>
                            <a:t>C</a:t>
                          </a:r>
                          <a:r>
                            <a:rPr lang="vi-VN" b="1" dirty="0">
                              <a:latin typeface="Tahoma" panose="020B0604030504040204" pitchFamily="34" charset="0"/>
                              <a:ea typeface="Tahoma" panose="020B0604030504040204" pitchFamily="34" charset="0"/>
                              <a:cs typeface="Tahoma" panose="020B0604030504040204" pitchFamily="34" charset="0"/>
                            </a:rPr>
                            <a:t>hủ nhật</a:t>
                          </a:r>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𝟏𝟓</m:t>
                                </m:r>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854653472"/>
                      </a:ext>
                    </a:extLst>
                  </a:tr>
                </a:tbl>
              </a:graphicData>
            </a:graphic>
          </p:graphicFrame>
        </mc:Choice>
        <mc:Fallback xmlns="">
          <p:graphicFrame>
            <p:nvGraphicFramePr>
              <p:cNvPr id="29" name="Table 14">
                <a:extLst>
                  <a:ext uri="{FF2B5EF4-FFF2-40B4-BE49-F238E27FC236}">
                    <a16:creationId xmlns:a16="http://schemas.microsoft.com/office/drawing/2014/main" id="{CA735A7E-A928-4309-8DCD-205CE79C4F81}"/>
                  </a:ext>
                </a:extLst>
              </p:cNvPr>
              <p:cNvGraphicFramePr>
                <a:graphicFrameLocks noGrp="1"/>
              </p:cNvGraphicFramePr>
              <p:nvPr>
                <p:extLst>
                  <p:ext uri="{D42A27DB-BD31-4B8C-83A1-F6EECF244321}">
                    <p14:modId xmlns:p14="http://schemas.microsoft.com/office/powerpoint/2010/main" val="4145467225"/>
                  </p:ext>
                </p:extLst>
              </p:nvPr>
            </p:nvGraphicFramePr>
            <p:xfrm>
              <a:off x="1408892" y="3796736"/>
              <a:ext cx="21495099" cy="2468880"/>
            </p:xfrm>
            <a:graphic>
              <a:graphicData uri="http://schemas.openxmlformats.org/drawingml/2006/table">
                <a:tbl>
                  <a:tblPr firstRow="1" bandRow="1">
                    <a:tableStyleId>{5C22544A-7EE6-4342-B048-85BDC9FD1C3A}</a:tableStyleId>
                  </a:tblPr>
                  <a:tblGrid>
                    <a:gridCol w="5306863">
                      <a:extLst>
                        <a:ext uri="{9D8B030D-6E8A-4147-A177-3AD203B41FA5}">
                          <a16:colId xmlns:a16="http://schemas.microsoft.com/office/drawing/2014/main" val="2799131322"/>
                        </a:ext>
                      </a:extLst>
                    </a:gridCol>
                    <a:gridCol w="9023203">
                      <a:extLst>
                        <a:ext uri="{9D8B030D-6E8A-4147-A177-3AD203B41FA5}">
                          <a16:colId xmlns:a16="http://schemas.microsoft.com/office/drawing/2014/main" val="2717094653"/>
                        </a:ext>
                      </a:extLst>
                    </a:gridCol>
                    <a:gridCol w="7165033">
                      <a:extLst>
                        <a:ext uri="{9D8B030D-6E8A-4147-A177-3AD203B41FA5}">
                          <a16:colId xmlns:a16="http://schemas.microsoft.com/office/drawing/2014/main" val="2176532743"/>
                        </a:ext>
                      </a:extLst>
                    </a:gridCol>
                  </a:tblGrid>
                  <a:tr h="1188720">
                    <a:tc>
                      <a:txBody>
                        <a:bodyPr/>
                        <a:lstStyle/>
                        <a:p>
                          <a:endParaRPr lang="en-US" dirty="0"/>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cố định</a:t>
                          </a:r>
                        </a:p>
                        <a:p>
                          <a:pPr algn="ctr"/>
                          <a:r>
                            <a:rPr lang="vi-VN" dirty="0">
                              <a:latin typeface="Tahoma" panose="020B0604030504040204" pitchFamily="34" charset="0"/>
                              <a:ea typeface="Tahoma" panose="020B0604030504040204" pitchFamily="34" charset="0"/>
                              <a:cs typeface="Tahoma" panose="020B0604030504040204" pitchFamily="34" charset="0"/>
                            </a:rPr>
                            <a:t>(nghìn đồng/ngày)</a:t>
                          </a:r>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theo quãng đường di chuyển(nghìn đồng / kilômét)</a:t>
                          </a:r>
                          <a:endParaRPr lang="en-US"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093443823"/>
                      </a:ext>
                    </a:extLst>
                  </a:tr>
                  <a:tr h="64008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H</a:t>
                          </a:r>
                          <a:r>
                            <a:rPr lang="vi-VN" b="1" dirty="0">
                              <a:latin typeface="Tahoma" panose="020B0604030504040204" pitchFamily="34" charset="0"/>
                              <a:ea typeface="Tahoma" panose="020B0604030504040204" pitchFamily="34" charset="0"/>
                              <a:cs typeface="Tahoma" panose="020B0604030504040204" pitchFamily="34" charset="0"/>
                            </a:rPr>
                            <a:t>ai đến thứ </a:t>
                          </a:r>
                          <a:r>
                            <a:rPr lang="en-US" b="1" dirty="0">
                              <a:latin typeface="Tahoma" panose="020B0604030504040204" pitchFamily="34" charset="0"/>
                              <a:ea typeface="Tahoma" panose="020B0604030504040204" pitchFamily="34" charset="0"/>
                              <a:cs typeface="Tahoma" panose="020B0604030504040204" pitchFamily="34" charset="0"/>
                            </a:rPr>
                            <a:t>S</a:t>
                          </a:r>
                          <a:r>
                            <a:rPr lang="vi-VN" b="1" dirty="0">
                              <a:latin typeface="Tahoma" panose="020B0604030504040204" pitchFamily="34" charset="0"/>
                              <a:ea typeface="Tahoma" panose="020B0604030504040204" pitchFamily="34" charset="0"/>
                              <a:cs typeface="Tahoma" panose="020B0604030504040204" pitchFamily="34" charset="0"/>
                            </a:rPr>
                            <a:t>áu</a:t>
                          </a:r>
                        </a:p>
                      </a:txBody>
                      <a:tcPr/>
                    </a:tc>
                    <a:tc>
                      <a:txBody>
                        <a:bodyPr/>
                        <a:lstStyle/>
                        <a:p>
                          <a:endParaRPr lang="en-US"/>
                        </a:p>
                      </a:txBody>
                      <a:tcPr>
                        <a:blipFill>
                          <a:blip r:embed="rId4"/>
                          <a:stretch>
                            <a:fillRect l="-58919" t="-198113" r="-79730" b="-134906"/>
                          </a:stretch>
                        </a:blipFill>
                      </a:tcPr>
                    </a:tc>
                    <a:tc>
                      <a:txBody>
                        <a:bodyPr/>
                        <a:lstStyle/>
                        <a:p>
                          <a:endParaRPr lang="en-US"/>
                        </a:p>
                      </a:txBody>
                      <a:tcPr>
                        <a:blipFill>
                          <a:blip r:embed="rId4"/>
                          <a:stretch>
                            <a:fillRect l="-200000" t="-198113" r="-340" b="-134906"/>
                          </a:stretch>
                        </a:blipFill>
                      </a:tcPr>
                    </a:tc>
                    <a:extLst>
                      <a:ext uri="{0D108BD9-81ED-4DB2-BD59-A6C34878D82A}">
                        <a16:rowId xmlns:a16="http://schemas.microsoft.com/office/drawing/2014/main" val="506394941"/>
                      </a:ext>
                    </a:extLst>
                  </a:tr>
                  <a:tr h="64008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B</a:t>
                          </a:r>
                          <a:r>
                            <a:rPr lang="vi-VN" b="1" dirty="0">
                              <a:latin typeface="Tahoma" panose="020B0604030504040204" pitchFamily="34" charset="0"/>
                              <a:ea typeface="Tahoma" panose="020B0604030504040204" pitchFamily="34" charset="0"/>
                              <a:cs typeface="Tahoma" panose="020B0604030504040204" pitchFamily="34" charset="0"/>
                            </a:rPr>
                            <a:t>ảy và </a:t>
                          </a:r>
                          <a:r>
                            <a:rPr lang="en-US" b="1" dirty="0">
                              <a:latin typeface="Tahoma" panose="020B0604030504040204" pitchFamily="34" charset="0"/>
                              <a:ea typeface="Tahoma" panose="020B0604030504040204" pitchFamily="34" charset="0"/>
                              <a:cs typeface="Tahoma" panose="020B0604030504040204" pitchFamily="34" charset="0"/>
                            </a:rPr>
                            <a:t>C</a:t>
                          </a:r>
                          <a:r>
                            <a:rPr lang="vi-VN" b="1" dirty="0">
                              <a:latin typeface="Tahoma" panose="020B0604030504040204" pitchFamily="34" charset="0"/>
                              <a:ea typeface="Tahoma" panose="020B0604030504040204" pitchFamily="34" charset="0"/>
                              <a:cs typeface="Tahoma" panose="020B0604030504040204" pitchFamily="34" charset="0"/>
                            </a:rPr>
                            <a:t>hủ nhật</a:t>
                          </a:r>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a:p>
                      </a:txBody>
                      <a:tcPr>
                        <a:blipFill>
                          <a:blip r:embed="rId4"/>
                          <a:stretch>
                            <a:fillRect l="-58919" t="-300952" r="-79730" b="-36190"/>
                          </a:stretch>
                        </a:blipFill>
                      </a:tcPr>
                    </a:tc>
                    <a:tc>
                      <a:txBody>
                        <a:bodyPr/>
                        <a:lstStyle/>
                        <a:p>
                          <a:endParaRPr lang="en-US"/>
                        </a:p>
                      </a:txBody>
                      <a:tcPr>
                        <a:blipFill>
                          <a:blip r:embed="rId4"/>
                          <a:stretch>
                            <a:fillRect l="-200000" t="-300952" r="-340" b="-36190"/>
                          </a:stretch>
                        </a:blipFill>
                      </a:tcPr>
                    </a:tc>
                    <a:extLst>
                      <a:ext uri="{0D108BD9-81ED-4DB2-BD59-A6C34878D82A}">
                        <a16:rowId xmlns:a16="http://schemas.microsoft.com/office/drawing/2014/main" val="1854653472"/>
                      </a:ext>
                    </a:extLst>
                  </a:tr>
                </a:tbl>
              </a:graphicData>
            </a:graphic>
          </p:graphicFrame>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C4B37697-6FDD-40A9-AF5D-C5B8FE9B97C5}"/>
                  </a:ext>
                </a:extLst>
              </p:cNvPr>
              <p:cNvSpPr txBox="1"/>
              <p:nvPr/>
            </p:nvSpPr>
            <p:spPr>
              <a:xfrm>
                <a:off x="1102442" y="6452104"/>
                <a:ext cx="22108000" cy="2123658"/>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Gọi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lần lượt là số kilômét ông An đi trong các ngày từ thứ Hai đến thứ Sáu và trong hai ngày cuối tuần. Viết bất phương trình biểu thị mối liên hệ giữa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sao cho tổng số tiền ông An phải trả không quá </a:t>
                </a:r>
                <a14:m>
                  <m:oMath xmlns:m="http://schemas.openxmlformats.org/officeDocument/2006/math">
                    <m:r>
                      <a:rPr lang="en-US" sz="4400" b="1" i="1">
                        <a:solidFill>
                          <a:prstClr val="black"/>
                        </a:solidFill>
                        <a:latin typeface="Cambria Math" panose="02040503050406030204" pitchFamily="18" charset="0"/>
                      </a:rPr>
                      <m:t>𝟏𝟒</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triệu đồng.</a:t>
                </a:r>
              </a:p>
            </p:txBody>
          </p:sp>
        </mc:Choice>
        <mc:Fallback xmlns="">
          <p:sp>
            <p:nvSpPr>
              <p:cNvPr id="35" name="TextBox 34">
                <a:extLst>
                  <a:ext uri="{FF2B5EF4-FFF2-40B4-BE49-F238E27FC236}">
                    <a16:creationId xmlns:a16="http://schemas.microsoft.com/office/drawing/2014/main" id="{C4B37697-6FDD-40A9-AF5D-C5B8FE9B97C5}"/>
                  </a:ext>
                </a:extLst>
              </p:cNvPr>
              <p:cNvSpPr txBox="1">
                <a:spLocks noRot="1" noChangeAspect="1" noMove="1" noResize="1" noEditPoints="1" noAdjustHandles="1" noChangeArrowheads="1" noChangeShapeType="1" noTextEdit="1"/>
              </p:cNvSpPr>
              <p:nvPr/>
            </p:nvSpPr>
            <p:spPr>
              <a:xfrm>
                <a:off x="1102442" y="6452104"/>
                <a:ext cx="22108000" cy="2123658"/>
              </a:xfrm>
              <a:prstGeom prst="rect">
                <a:avLst/>
              </a:prstGeom>
              <a:blipFill>
                <a:blip r:embed="rId5"/>
                <a:stretch>
                  <a:fillRect l="-1131" t="-6017" r="-662" b="-123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CB0B9F9D-FC15-4E39-8A80-CC8CEBB75F07}"/>
                  </a:ext>
                </a:extLst>
              </p:cNvPr>
              <p:cNvSpPr txBox="1"/>
              <p:nvPr/>
            </p:nvSpPr>
            <p:spPr>
              <a:xfrm>
                <a:off x="831808" y="10009837"/>
                <a:ext cx="19261762"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Gọi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lần lượt là số kilômét ông An đi trong các ngày từ thứ Hai đến thứ Sáu và trong hai ngày cuối tuần (điều kiện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7" name="TextBox 36">
                <a:extLst>
                  <a:ext uri="{FF2B5EF4-FFF2-40B4-BE49-F238E27FC236}">
                    <a16:creationId xmlns:a16="http://schemas.microsoft.com/office/drawing/2014/main" id="{CB0B9F9D-FC15-4E39-8A80-CC8CEBB75F07}"/>
                  </a:ext>
                </a:extLst>
              </p:cNvPr>
              <p:cNvSpPr txBox="1">
                <a:spLocks noRot="1" noChangeAspect="1" noMove="1" noResize="1" noEditPoints="1" noAdjustHandles="1" noChangeArrowheads="1" noChangeShapeType="1" noTextEdit="1"/>
              </p:cNvSpPr>
              <p:nvPr/>
            </p:nvSpPr>
            <p:spPr>
              <a:xfrm>
                <a:off x="831808" y="10009837"/>
                <a:ext cx="19261762" cy="1446550"/>
              </a:xfrm>
              <a:prstGeom prst="rect">
                <a:avLst/>
              </a:prstGeom>
              <a:blipFill>
                <a:blip r:embed="rId6"/>
                <a:stretch>
                  <a:fillRect l="-1266" t="-8861" r="-2120" b="-189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133AAA5-4A96-4D9D-A499-832B300D3D1B}"/>
                  </a:ext>
                </a:extLst>
              </p:cNvPr>
              <p:cNvSpPr txBox="1"/>
              <p:nvPr/>
            </p:nvSpPr>
            <p:spPr>
              <a:xfrm>
                <a:off x="930893" y="11594543"/>
                <a:ext cx="21972380"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 tiền ông An phải trả từ thứ hai đến thứ sáu là</a:t>
                </a:r>
              </a:p>
              <a:p>
                <a:pPr marL="0" marR="0" lvl="0" indent="0" algn="l"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𝟗𝟎𝟎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𝟖</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𝟒𝟓𝟎𝟎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𝟖</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a:t>
                </a:r>
              </a:p>
            </p:txBody>
          </p:sp>
        </mc:Choice>
        <mc:Fallback xmlns="">
          <p:sp>
            <p:nvSpPr>
              <p:cNvPr id="38" name="TextBox 37">
                <a:extLst>
                  <a:ext uri="{FF2B5EF4-FFF2-40B4-BE49-F238E27FC236}">
                    <a16:creationId xmlns:a16="http://schemas.microsoft.com/office/drawing/2014/main" id="{4133AAA5-4A96-4D9D-A499-832B300D3D1B}"/>
                  </a:ext>
                </a:extLst>
              </p:cNvPr>
              <p:cNvSpPr txBox="1">
                <a:spLocks noRot="1" noChangeAspect="1" noMove="1" noResize="1" noEditPoints="1" noAdjustHandles="1" noChangeArrowheads="1" noChangeShapeType="1" noTextEdit="1"/>
              </p:cNvSpPr>
              <p:nvPr/>
            </p:nvSpPr>
            <p:spPr>
              <a:xfrm>
                <a:off x="930893" y="11594543"/>
                <a:ext cx="21972380" cy="1446550"/>
              </a:xfrm>
              <a:prstGeom prst="rect">
                <a:avLst/>
              </a:prstGeom>
              <a:blipFill>
                <a:blip r:embed="rId7"/>
                <a:stretch>
                  <a:fillRect l="-1138" t="-8861" b="-18987"/>
                </a:stretch>
              </a:blipFill>
            </p:spPr>
            <p:txBody>
              <a:bodyPr/>
              <a:lstStyle/>
              <a:p>
                <a:r>
                  <a:rPr lang="en-US">
                    <a:noFill/>
                  </a:rPr>
                  <a:t> </a:t>
                </a:r>
              </a:p>
            </p:txBody>
          </p:sp>
        </mc:Fallback>
      </mc:AlternateContent>
    </p:spTree>
    <p:extLst>
      <p:ext uri="{BB962C8B-B14F-4D97-AF65-F5344CB8AC3E}">
        <p14:creationId xmlns:p14="http://schemas.microsoft.com/office/powerpoint/2010/main" val="468941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337363" y="9257018"/>
            <a:ext cx="23424965" cy="4226109"/>
            <a:chOff x="-27273" y="7188637"/>
            <a:chExt cx="23991737" cy="3694544"/>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291960"/>
              <a:ext cx="23914536" cy="3591221"/>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27273" y="7188637"/>
              <a:ext cx="3895969" cy="1079473"/>
              <a:chOff x="334677" y="7455337"/>
              <a:chExt cx="3895969"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318129" y="6479983"/>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198423" y="7548639"/>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334677" y="7455337"/>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7612793"/>
            <a:chOff x="648075" y="1703320"/>
            <a:chExt cx="23321363" cy="761279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761279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226343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Ông An muốn thuê một chiếc ô tô (có lái xe) trong một tuần. Giá thuê xe được cho như bảng sau:</a:t>
              </a:r>
            </a:p>
          </p:txBody>
        </p:sp>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2.3</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graphicFrame>
            <p:nvGraphicFramePr>
              <p:cNvPr id="29" name="Table 14">
                <a:extLst>
                  <a:ext uri="{FF2B5EF4-FFF2-40B4-BE49-F238E27FC236}">
                    <a16:creationId xmlns:a16="http://schemas.microsoft.com/office/drawing/2014/main" id="{CA735A7E-A928-4309-8DCD-205CE79C4F81}"/>
                  </a:ext>
                </a:extLst>
              </p:cNvPr>
              <p:cNvGraphicFramePr>
                <a:graphicFrameLocks noGrp="1"/>
              </p:cNvGraphicFramePr>
              <p:nvPr>
                <p:extLst>
                  <p:ext uri="{D42A27DB-BD31-4B8C-83A1-F6EECF244321}">
                    <p14:modId xmlns:p14="http://schemas.microsoft.com/office/powerpoint/2010/main" val="1679392224"/>
                  </p:ext>
                </p:extLst>
              </p:nvPr>
            </p:nvGraphicFramePr>
            <p:xfrm>
              <a:off x="1576088" y="4383490"/>
              <a:ext cx="21495099" cy="2468880"/>
            </p:xfrm>
            <a:graphic>
              <a:graphicData uri="http://schemas.openxmlformats.org/drawingml/2006/table">
                <a:tbl>
                  <a:tblPr firstRow="1" bandRow="1">
                    <a:tableStyleId>{5C22544A-7EE6-4342-B048-85BDC9FD1C3A}</a:tableStyleId>
                  </a:tblPr>
                  <a:tblGrid>
                    <a:gridCol w="5306863">
                      <a:extLst>
                        <a:ext uri="{9D8B030D-6E8A-4147-A177-3AD203B41FA5}">
                          <a16:colId xmlns:a16="http://schemas.microsoft.com/office/drawing/2014/main" val="2799131322"/>
                        </a:ext>
                      </a:extLst>
                    </a:gridCol>
                    <a:gridCol w="9023203">
                      <a:extLst>
                        <a:ext uri="{9D8B030D-6E8A-4147-A177-3AD203B41FA5}">
                          <a16:colId xmlns:a16="http://schemas.microsoft.com/office/drawing/2014/main" val="2717094653"/>
                        </a:ext>
                      </a:extLst>
                    </a:gridCol>
                    <a:gridCol w="7165033">
                      <a:extLst>
                        <a:ext uri="{9D8B030D-6E8A-4147-A177-3AD203B41FA5}">
                          <a16:colId xmlns:a16="http://schemas.microsoft.com/office/drawing/2014/main" val="2176532743"/>
                        </a:ext>
                      </a:extLst>
                    </a:gridCol>
                  </a:tblGrid>
                  <a:tr h="370840">
                    <a:tc>
                      <a:txBody>
                        <a:bodyPr/>
                        <a:lstStyle/>
                        <a:p>
                          <a:endParaRPr lang="en-US" dirty="0"/>
                        </a:p>
                      </a:txBody>
                      <a:tcPr/>
                    </a:tc>
                    <a:tc>
                      <a:txBody>
                        <a:bodyPr/>
                        <a:lstStyle/>
                        <a:p>
                          <a:pPr algn="ctr"/>
                          <a:r>
                            <a:rPr lang="vi-VN" dirty="0"/>
                            <a:t>Phí cố định</a:t>
                          </a:r>
                        </a:p>
                        <a:p>
                          <a:pPr algn="ctr"/>
                          <a:r>
                            <a:rPr lang="vi-VN" dirty="0"/>
                            <a:t>(nghìn đồng/ngày)</a:t>
                          </a:r>
                          <a:endParaRPr lang="en-US" dirty="0"/>
                        </a:p>
                      </a:txBody>
                      <a:tcPr/>
                    </a:tc>
                    <a:tc>
                      <a:txBody>
                        <a:bodyPr/>
                        <a:lstStyle/>
                        <a:p>
                          <a:pPr algn="ctr"/>
                          <a:r>
                            <a:rPr lang="vi-VN" dirty="0"/>
                            <a:t>Phí theo quãng đường di chuyển(nghìn đồng / kilômét)</a:t>
                          </a:r>
                          <a:endParaRPr lang="en-US" dirty="0"/>
                        </a:p>
                      </a:txBody>
                      <a:tcPr/>
                    </a:tc>
                    <a:extLst>
                      <a:ext uri="{0D108BD9-81ED-4DB2-BD59-A6C34878D82A}">
                        <a16:rowId xmlns:a16="http://schemas.microsoft.com/office/drawing/2014/main" val="3093443823"/>
                      </a:ext>
                    </a:extLst>
                  </a:tr>
                  <a:tr h="370840">
                    <a:tc>
                      <a:txBody>
                        <a:bodyPr/>
                        <a:lstStyle/>
                        <a:p>
                          <a:r>
                            <a:rPr lang="vi-VN" b="1" dirty="0"/>
                            <a:t>Thứ </a:t>
                          </a:r>
                          <a:r>
                            <a:rPr lang="en-US" b="1" dirty="0"/>
                            <a:t>H</a:t>
                          </a:r>
                          <a:r>
                            <a:rPr lang="vi-VN" b="1" dirty="0"/>
                            <a:t>ai đến thứ </a:t>
                          </a:r>
                          <a:r>
                            <a:rPr lang="en-US" b="1" dirty="0"/>
                            <a:t>S</a:t>
                          </a:r>
                          <a:r>
                            <a:rPr lang="vi-VN" b="1" dirty="0"/>
                            <a:t>áu</a:t>
                          </a: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𝟗𝟎𝟎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𝟖</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506394941"/>
                      </a:ext>
                    </a:extLst>
                  </a:tr>
                  <a:tr h="370840">
                    <a:tc>
                      <a:txBody>
                        <a:bodyPr/>
                        <a:lstStyle/>
                        <a:p>
                          <a:r>
                            <a:rPr lang="vi-VN" b="1" dirty="0"/>
                            <a:t>Thứ </a:t>
                          </a:r>
                          <a:r>
                            <a:rPr lang="en-US" b="1" dirty="0"/>
                            <a:t>B</a:t>
                          </a:r>
                          <a:r>
                            <a:rPr lang="vi-VN" b="1" dirty="0"/>
                            <a:t>ảy và </a:t>
                          </a:r>
                          <a:r>
                            <a:rPr lang="en-US" b="1" dirty="0"/>
                            <a:t>C</a:t>
                          </a:r>
                          <a:r>
                            <a:rPr lang="vi-VN" b="1" dirty="0"/>
                            <a:t>hủ nhật</a:t>
                          </a:r>
                          <a:endParaRPr lang="en-US" b="1" dirty="0"/>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𝟏𝟓</m:t>
                                </m:r>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854653472"/>
                      </a:ext>
                    </a:extLst>
                  </a:tr>
                </a:tbl>
              </a:graphicData>
            </a:graphic>
          </p:graphicFrame>
        </mc:Choice>
        <mc:Fallback xmlns="">
          <p:graphicFrame>
            <p:nvGraphicFramePr>
              <p:cNvPr id="29" name="Table 14">
                <a:extLst>
                  <a:ext uri="{FF2B5EF4-FFF2-40B4-BE49-F238E27FC236}">
                    <a16:creationId xmlns:a16="http://schemas.microsoft.com/office/drawing/2014/main" id="{CA735A7E-A928-4309-8DCD-205CE79C4F81}"/>
                  </a:ext>
                </a:extLst>
              </p:cNvPr>
              <p:cNvGraphicFramePr>
                <a:graphicFrameLocks noGrp="1"/>
              </p:cNvGraphicFramePr>
              <p:nvPr>
                <p:extLst>
                  <p:ext uri="{D42A27DB-BD31-4B8C-83A1-F6EECF244321}">
                    <p14:modId xmlns:p14="http://schemas.microsoft.com/office/powerpoint/2010/main" val="1679392224"/>
                  </p:ext>
                </p:extLst>
              </p:nvPr>
            </p:nvGraphicFramePr>
            <p:xfrm>
              <a:off x="1576088" y="4383490"/>
              <a:ext cx="21495099" cy="2468880"/>
            </p:xfrm>
            <a:graphic>
              <a:graphicData uri="http://schemas.openxmlformats.org/drawingml/2006/table">
                <a:tbl>
                  <a:tblPr firstRow="1" bandRow="1">
                    <a:tableStyleId>{5C22544A-7EE6-4342-B048-85BDC9FD1C3A}</a:tableStyleId>
                  </a:tblPr>
                  <a:tblGrid>
                    <a:gridCol w="5306863">
                      <a:extLst>
                        <a:ext uri="{9D8B030D-6E8A-4147-A177-3AD203B41FA5}">
                          <a16:colId xmlns:a16="http://schemas.microsoft.com/office/drawing/2014/main" val="2799131322"/>
                        </a:ext>
                      </a:extLst>
                    </a:gridCol>
                    <a:gridCol w="9023203">
                      <a:extLst>
                        <a:ext uri="{9D8B030D-6E8A-4147-A177-3AD203B41FA5}">
                          <a16:colId xmlns:a16="http://schemas.microsoft.com/office/drawing/2014/main" val="2717094653"/>
                        </a:ext>
                      </a:extLst>
                    </a:gridCol>
                    <a:gridCol w="7165033">
                      <a:extLst>
                        <a:ext uri="{9D8B030D-6E8A-4147-A177-3AD203B41FA5}">
                          <a16:colId xmlns:a16="http://schemas.microsoft.com/office/drawing/2014/main" val="2176532743"/>
                        </a:ext>
                      </a:extLst>
                    </a:gridCol>
                  </a:tblGrid>
                  <a:tr h="1188720">
                    <a:tc>
                      <a:txBody>
                        <a:bodyPr/>
                        <a:lstStyle/>
                        <a:p>
                          <a:endParaRPr lang="en-US" dirty="0"/>
                        </a:p>
                      </a:txBody>
                      <a:tcPr/>
                    </a:tc>
                    <a:tc>
                      <a:txBody>
                        <a:bodyPr/>
                        <a:lstStyle/>
                        <a:p>
                          <a:pPr algn="ctr"/>
                          <a:r>
                            <a:rPr lang="vi-VN" dirty="0"/>
                            <a:t>Phí cố định</a:t>
                          </a:r>
                        </a:p>
                        <a:p>
                          <a:pPr algn="ctr"/>
                          <a:r>
                            <a:rPr lang="vi-VN" dirty="0"/>
                            <a:t>(nghìn đồng/ngày)</a:t>
                          </a:r>
                          <a:endParaRPr lang="en-US" dirty="0"/>
                        </a:p>
                      </a:txBody>
                      <a:tcPr/>
                    </a:tc>
                    <a:tc>
                      <a:txBody>
                        <a:bodyPr/>
                        <a:lstStyle/>
                        <a:p>
                          <a:pPr algn="ctr"/>
                          <a:r>
                            <a:rPr lang="vi-VN" dirty="0"/>
                            <a:t>Phí theo quãng đường di chuyển(nghìn đồng / kilômét)</a:t>
                          </a:r>
                          <a:endParaRPr lang="en-US" dirty="0"/>
                        </a:p>
                      </a:txBody>
                      <a:tcPr/>
                    </a:tc>
                    <a:extLst>
                      <a:ext uri="{0D108BD9-81ED-4DB2-BD59-A6C34878D82A}">
                        <a16:rowId xmlns:a16="http://schemas.microsoft.com/office/drawing/2014/main" val="3093443823"/>
                      </a:ext>
                    </a:extLst>
                  </a:tr>
                  <a:tr h="640080">
                    <a:tc>
                      <a:txBody>
                        <a:bodyPr/>
                        <a:lstStyle/>
                        <a:p>
                          <a:r>
                            <a:rPr lang="vi-VN" b="1" dirty="0"/>
                            <a:t>Thứ </a:t>
                          </a:r>
                          <a:r>
                            <a:rPr lang="en-US" b="1" dirty="0"/>
                            <a:t>H</a:t>
                          </a:r>
                          <a:r>
                            <a:rPr lang="vi-VN" b="1" dirty="0"/>
                            <a:t>ai đến thứ </a:t>
                          </a:r>
                          <a:r>
                            <a:rPr lang="en-US" b="1" dirty="0"/>
                            <a:t>S</a:t>
                          </a:r>
                          <a:r>
                            <a:rPr lang="vi-VN" b="1" dirty="0"/>
                            <a:t>áu</a:t>
                          </a:r>
                        </a:p>
                      </a:txBody>
                      <a:tcPr/>
                    </a:tc>
                    <a:tc>
                      <a:txBody>
                        <a:bodyPr/>
                        <a:lstStyle/>
                        <a:p>
                          <a:endParaRPr lang="en-US"/>
                        </a:p>
                      </a:txBody>
                      <a:tcPr>
                        <a:blipFill>
                          <a:blip r:embed="rId4"/>
                          <a:stretch>
                            <a:fillRect l="-58919" t="-198113" r="-79730" b="-134906"/>
                          </a:stretch>
                        </a:blipFill>
                      </a:tcPr>
                    </a:tc>
                    <a:tc>
                      <a:txBody>
                        <a:bodyPr/>
                        <a:lstStyle/>
                        <a:p>
                          <a:endParaRPr lang="en-US"/>
                        </a:p>
                      </a:txBody>
                      <a:tcPr>
                        <a:blipFill>
                          <a:blip r:embed="rId4"/>
                          <a:stretch>
                            <a:fillRect l="-200000" t="-198113" r="-340" b="-134906"/>
                          </a:stretch>
                        </a:blipFill>
                      </a:tcPr>
                    </a:tc>
                    <a:extLst>
                      <a:ext uri="{0D108BD9-81ED-4DB2-BD59-A6C34878D82A}">
                        <a16:rowId xmlns:a16="http://schemas.microsoft.com/office/drawing/2014/main" val="506394941"/>
                      </a:ext>
                    </a:extLst>
                  </a:tr>
                  <a:tr h="640080">
                    <a:tc>
                      <a:txBody>
                        <a:bodyPr/>
                        <a:lstStyle/>
                        <a:p>
                          <a:r>
                            <a:rPr lang="vi-VN" b="1" dirty="0"/>
                            <a:t>Thứ </a:t>
                          </a:r>
                          <a:r>
                            <a:rPr lang="en-US" b="1" dirty="0"/>
                            <a:t>B</a:t>
                          </a:r>
                          <a:r>
                            <a:rPr lang="vi-VN" b="1" dirty="0"/>
                            <a:t>ảy và </a:t>
                          </a:r>
                          <a:r>
                            <a:rPr lang="en-US" b="1" dirty="0"/>
                            <a:t>C</a:t>
                          </a:r>
                          <a:r>
                            <a:rPr lang="vi-VN" b="1" dirty="0"/>
                            <a:t>hủ nhật</a:t>
                          </a:r>
                          <a:endParaRPr lang="en-US" b="1" dirty="0"/>
                        </a:p>
                      </a:txBody>
                      <a:tcPr/>
                    </a:tc>
                    <a:tc>
                      <a:txBody>
                        <a:bodyPr/>
                        <a:lstStyle/>
                        <a:p>
                          <a:endParaRPr lang="en-US"/>
                        </a:p>
                      </a:txBody>
                      <a:tcPr>
                        <a:blipFill>
                          <a:blip r:embed="rId4"/>
                          <a:stretch>
                            <a:fillRect l="-58919" t="-300952" r="-79730" b="-36190"/>
                          </a:stretch>
                        </a:blipFill>
                      </a:tcPr>
                    </a:tc>
                    <a:tc>
                      <a:txBody>
                        <a:bodyPr/>
                        <a:lstStyle/>
                        <a:p>
                          <a:endParaRPr lang="en-US"/>
                        </a:p>
                      </a:txBody>
                      <a:tcPr>
                        <a:blipFill>
                          <a:blip r:embed="rId4"/>
                          <a:stretch>
                            <a:fillRect l="-200000" t="-300952" r="-340" b="-36190"/>
                          </a:stretch>
                        </a:blipFill>
                      </a:tcPr>
                    </a:tc>
                    <a:extLst>
                      <a:ext uri="{0D108BD9-81ED-4DB2-BD59-A6C34878D82A}">
                        <a16:rowId xmlns:a16="http://schemas.microsoft.com/office/drawing/2014/main" val="1854653472"/>
                      </a:ext>
                    </a:extLst>
                  </a:tr>
                </a:tbl>
              </a:graphicData>
            </a:graphic>
          </p:graphicFrame>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C4B37697-6FDD-40A9-AF5D-C5B8FE9B97C5}"/>
                  </a:ext>
                </a:extLst>
              </p:cNvPr>
              <p:cNvSpPr txBox="1"/>
              <p:nvPr/>
            </p:nvSpPr>
            <p:spPr>
              <a:xfrm>
                <a:off x="1138000" y="7067734"/>
                <a:ext cx="22108000" cy="2123658"/>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Gọi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lần lượt là số kilômét ông An đi trong các ngày từ thứ Hai đến thứ Sáu và trong hai ngày cuối tuần. Viết bất phương trình biểu thị mối liên hệ giữa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sao cho tổng số tiền ông An phải trả không quá </a:t>
                </a:r>
                <a14:m>
                  <m:oMath xmlns:m="http://schemas.openxmlformats.org/officeDocument/2006/math">
                    <m:r>
                      <a:rPr lang="en-US" sz="4400" b="1" i="1">
                        <a:solidFill>
                          <a:prstClr val="black"/>
                        </a:solidFill>
                        <a:latin typeface="Cambria Math" panose="02040503050406030204" pitchFamily="18" charset="0"/>
                      </a:rPr>
                      <m:t>𝟏𝟒</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triệu đồng.</a:t>
                </a:r>
              </a:p>
            </p:txBody>
          </p:sp>
        </mc:Choice>
        <mc:Fallback xmlns="">
          <p:sp>
            <p:nvSpPr>
              <p:cNvPr id="35" name="TextBox 34">
                <a:extLst>
                  <a:ext uri="{FF2B5EF4-FFF2-40B4-BE49-F238E27FC236}">
                    <a16:creationId xmlns:a16="http://schemas.microsoft.com/office/drawing/2014/main" id="{C4B37697-6FDD-40A9-AF5D-C5B8FE9B97C5}"/>
                  </a:ext>
                </a:extLst>
              </p:cNvPr>
              <p:cNvSpPr txBox="1">
                <a:spLocks noRot="1" noChangeAspect="1" noMove="1" noResize="1" noEditPoints="1" noAdjustHandles="1" noChangeArrowheads="1" noChangeShapeType="1" noTextEdit="1"/>
              </p:cNvSpPr>
              <p:nvPr/>
            </p:nvSpPr>
            <p:spPr>
              <a:xfrm>
                <a:off x="1138000" y="7067734"/>
                <a:ext cx="22108000" cy="2123658"/>
              </a:xfrm>
              <a:prstGeom prst="rect">
                <a:avLst/>
              </a:prstGeom>
              <a:blipFill>
                <a:blip r:embed="rId5"/>
                <a:stretch>
                  <a:fillRect l="-1131" t="-6017" r="-662" b="-123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8303AF2A-D3AE-42B8-B289-C3A4C41B9600}"/>
                  </a:ext>
                </a:extLst>
              </p:cNvPr>
              <p:cNvSpPr txBox="1"/>
              <p:nvPr/>
            </p:nvSpPr>
            <p:spPr>
              <a:xfrm>
                <a:off x="901047" y="10252409"/>
                <a:ext cx="20511153"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 tiền ông An phải trả hai ngày cuối tuần là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𝟏𝟓𝟎𝟎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𝟑𝟎𝟎𝟎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a:t>
                </a:r>
              </a:p>
            </p:txBody>
          </p:sp>
        </mc:Choice>
        <mc:Fallback xmlns="">
          <p:sp>
            <p:nvSpPr>
              <p:cNvPr id="39" name="TextBox 38">
                <a:extLst>
                  <a:ext uri="{FF2B5EF4-FFF2-40B4-BE49-F238E27FC236}">
                    <a16:creationId xmlns:a16="http://schemas.microsoft.com/office/drawing/2014/main" id="{8303AF2A-D3AE-42B8-B289-C3A4C41B9600}"/>
                  </a:ext>
                </a:extLst>
              </p:cNvPr>
              <p:cNvSpPr txBox="1">
                <a:spLocks noRot="1" noChangeAspect="1" noMove="1" noResize="1" noEditPoints="1" noAdjustHandles="1" noChangeArrowheads="1" noChangeShapeType="1" noTextEdit="1"/>
              </p:cNvSpPr>
              <p:nvPr/>
            </p:nvSpPr>
            <p:spPr>
              <a:xfrm>
                <a:off x="901047" y="10252409"/>
                <a:ext cx="20511153" cy="1446550"/>
              </a:xfrm>
              <a:prstGeom prst="rect">
                <a:avLst/>
              </a:prstGeom>
              <a:blipFill>
                <a:blip r:embed="rId6"/>
                <a:stretch>
                  <a:fillRect l="-1218" t="-9283" b="-194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B9AA9EB4-20A7-4B86-A279-3F76F037793F}"/>
                  </a:ext>
                </a:extLst>
              </p:cNvPr>
              <p:cNvSpPr txBox="1"/>
              <p:nvPr/>
            </p:nvSpPr>
            <p:spPr>
              <a:xfrm>
                <a:off x="894120" y="11758052"/>
                <a:ext cx="22259934" cy="1446550"/>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Vì đề bài yêu cầu tổng số tiền ông An phải trả không quá </a:t>
                </a:r>
                <a14:m>
                  <m:oMath xmlns:m="http://schemas.openxmlformats.org/officeDocument/2006/math">
                    <m:r>
                      <a:rPr lang="en-US" sz="4400" b="1" i="1">
                        <a:solidFill>
                          <a:prstClr val="black"/>
                        </a:solidFill>
                        <a:latin typeface="Cambria Math" panose="02040503050406030204" pitchFamily="18" charset="0"/>
                      </a:rPr>
                      <m:t>𝟏𝟒</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triệu đồng nên ta có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𝟒𝟓𝟎𝟎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𝟖</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e>
                    </m:d>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𝟑𝟎𝟎𝟎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e>
                    </m:d>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𝟏𝟒𝟎𝟎𝟎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𝟒</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𝟑𝟐𝟓𝟎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a:t>
                </a:r>
              </a:p>
            </p:txBody>
          </p:sp>
        </mc:Choice>
        <mc:Fallback xmlns="">
          <p:sp>
            <p:nvSpPr>
              <p:cNvPr id="40" name="TextBox 39">
                <a:extLst>
                  <a:ext uri="{FF2B5EF4-FFF2-40B4-BE49-F238E27FC236}">
                    <a16:creationId xmlns:a16="http://schemas.microsoft.com/office/drawing/2014/main" id="{B9AA9EB4-20A7-4B86-A279-3F76F037793F}"/>
                  </a:ext>
                </a:extLst>
              </p:cNvPr>
              <p:cNvSpPr txBox="1">
                <a:spLocks noRot="1" noChangeAspect="1" noMove="1" noResize="1" noEditPoints="1" noAdjustHandles="1" noChangeArrowheads="1" noChangeShapeType="1" noTextEdit="1"/>
              </p:cNvSpPr>
              <p:nvPr/>
            </p:nvSpPr>
            <p:spPr>
              <a:xfrm>
                <a:off x="894120" y="11758052"/>
                <a:ext cx="22259934" cy="1446550"/>
              </a:xfrm>
              <a:prstGeom prst="rect">
                <a:avLst/>
              </a:prstGeom>
              <a:blipFill>
                <a:blip r:embed="rId7"/>
                <a:stretch>
                  <a:fillRect l="-1123" t="-9283" b="-18987"/>
                </a:stretch>
              </a:blipFill>
            </p:spPr>
            <p:txBody>
              <a:bodyPr/>
              <a:lstStyle/>
              <a:p>
                <a:r>
                  <a:rPr lang="en-US">
                    <a:noFill/>
                  </a:rPr>
                  <a:t> </a:t>
                </a:r>
              </a:p>
            </p:txBody>
          </p:sp>
        </mc:Fallback>
      </mc:AlternateContent>
    </p:spTree>
    <p:extLst>
      <p:ext uri="{BB962C8B-B14F-4D97-AF65-F5344CB8AC3E}">
        <p14:creationId xmlns:p14="http://schemas.microsoft.com/office/powerpoint/2010/main" val="3212828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453399" y="3765238"/>
            <a:ext cx="23424965" cy="9596658"/>
            <a:chOff x="-27273" y="7188638"/>
            <a:chExt cx="23991737" cy="6174265"/>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291959"/>
              <a:ext cx="23914536" cy="607094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27273" y="7188638"/>
              <a:ext cx="3697142" cy="769595"/>
              <a:chOff x="334677" y="7455338"/>
              <a:chExt cx="3697142" cy="769595"/>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221794" y="6315061"/>
                <a:ext cx="623645"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919461" y="7585539"/>
                <a:ext cx="3043040" cy="49504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334677" y="7455338"/>
                <a:ext cx="754962" cy="769595"/>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1"/>
            <a:ext cx="23321363" cy="1616643"/>
            <a:chOff x="648075" y="1703321"/>
            <a:chExt cx="23321363" cy="161664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1"/>
              <a:ext cx="23321363" cy="161664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2.3</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p:sp>
        <p:nvSpPr>
          <p:cNvPr id="35" name="TextBox 34">
            <a:extLst>
              <a:ext uri="{FF2B5EF4-FFF2-40B4-BE49-F238E27FC236}">
                <a16:creationId xmlns:a16="http://schemas.microsoft.com/office/drawing/2014/main" id="{C4B37697-6FDD-40A9-AF5D-C5B8FE9B97C5}"/>
              </a:ext>
            </a:extLst>
          </p:cNvPr>
          <p:cNvSpPr txBox="1"/>
          <p:nvPr/>
        </p:nvSpPr>
        <p:spPr>
          <a:xfrm>
            <a:off x="748255" y="2565911"/>
            <a:ext cx="23150767"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Biểu diển miền nghiệm của bất phương trình ở câu a trên mặt phẳng toạ độ.</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F28A6883-9947-463A-B908-8CC55691CD83}"/>
                  </a:ext>
                </a:extLst>
              </p:cNvPr>
              <p:cNvSpPr txBox="1"/>
              <p:nvPr/>
            </p:nvSpPr>
            <p:spPr>
              <a:xfrm>
                <a:off x="526418" y="5099665"/>
                <a:ext cx="12842065"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Miền nghiệm của bất phương trình bậc nhất hai ẩn </a:t>
                </a:r>
                <a14:m>
                  <m:oMath xmlns:m="http://schemas.openxmlformats.org/officeDocument/2006/math">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𝟒</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𝟑𝟐𝟓𝟎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được xác định như sau:</a:t>
                </a:r>
              </a:p>
            </p:txBody>
          </p:sp>
        </mc:Choice>
        <mc:Fallback xmlns="">
          <p:sp>
            <p:nvSpPr>
              <p:cNvPr id="37" name="TextBox 36">
                <a:extLst>
                  <a:ext uri="{FF2B5EF4-FFF2-40B4-BE49-F238E27FC236}">
                    <a16:creationId xmlns:a16="http://schemas.microsoft.com/office/drawing/2014/main" id="{F28A6883-9947-463A-B908-8CC55691CD83}"/>
                  </a:ext>
                </a:extLst>
              </p:cNvPr>
              <p:cNvSpPr txBox="1">
                <a:spLocks noRot="1" noChangeAspect="1" noMove="1" noResize="1" noEditPoints="1" noAdjustHandles="1" noChangeArrowheads="1" noChangeShapeType="1" noTextEdit="1"/>
              </p:cNvSpPr>
              <p:nvPr/>
            </p:nvSpPr>
            <p:spPr>
              <a:xfrm>
                <a:off x="526418" y="5099665"/>
                <a:ext cx="12842065" cy="1446550"/>
              </a:xfrm>
              <a:prstGeom prst="rect">
                <a:avLst/>
              </a:prstGeom>
              <a:blipFill>
                <a:blip r:embed="rId4"/>
                <a:stretch>
                  <a:fillRect l="-1898" t="-8861" r="-1851" b="-189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208A8A7-84F0-4527-90CF-A6AC2CC5F04E}"/>
                  </a:ext>
                </a:extLst>
              </p:cNvPr>
              <p:cNvSpPr txBox="1"/>
              <p:nvPr/>
            </p:nvSpPr>
            <p:spPr>
              <a:xfrm>
                <a:off x="484978" y="6684461"/>
                <a:ext cx="13258567"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1: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Vẽ đường thẳng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𝒅</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𝟒</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𝟑𝟐𝟓𝟎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8" name="TextBox 37">
                <a:extLst>
                  <a:ext uri="{FF2B5EF4-FFF2-40B4-BE49-F238E27FC236}">
                    <a16:creationId xmlns:a16="http://schemas.microsoft.com/office/drawing/2014/main" id="{C208A8A7-84F0-4527-90CF-A6AC2CC5F04E}"/>
                  </a:ext>
                </a:extLst>
              </p:cNvPr>
              <p:cNvSpPr txBox="1">
                <a:spLocks noRot="1" noChangeAspect="1" noMove="1" noResize="1" noEditPoints="1" noAdjustHandles="1" noChangeArrowheads="1" noChangeShapeType="1" noTextEdit="1"/>
              </p:cNvSpPr>
              <p:nvPr/>
            </p:nvSpPr>
            <p:spPr>
              <a:xfrm>
                <a:off x="484978" y="6684461"/>
                <a:ext cx="13258567" cy="769441"/>
              </a:xfrm>
              <a:prstGeom prst="rect">
                <a:avLst/>
              </a:prstGeom>
              <a:blipFill>
                <a:blip r:embed="rId5"/>
                <a:stretch>
                  <a:fillRect l="-1885" t="-17460" r="-966"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F96462C-09D7-4363-9A92-65893C4AF328}"/>
                  </a:ext>
                </a:extLst>
              </p:cNvPr>
              <p:cNvSpPr txBox="1"/>
              <p:nvPr/>
            </p:nvSpPr>
            <p:spPr>
              <a:xfrm>
                <a:off x="484978" y="7567593"/>
                <a:ext cx="14570775"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2: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 lấy gốc toạ độ</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𝑶</m:t>
                    </m:r>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và tính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𝟑𝟐𝟓𝟎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9" name="TextBox 38">
                <a:extLst>
                  <a:ext uri="{FF2B5EF4-FFF2-40B4-BE49-F238E27FC236}">
                    <a16:creationId xmlns:a16="http://schemas.microsoft.com/office/drawing/2014/main" id="{2F96462C-09D7-4363-9A92-65893C4AF328}"/>
                  </a:ext>
                </a:extLst>
              </p:cNvPr>
              <p:cNvSpPr txBox="1">
                <a:spLocks noRot="1" noChangeAspect="1" noMove="1" noResize="1" noEditPoints="1" noAdjustHandles="1" noChangeArrowheads="1" noChangeShapeType="1" noTextEdit="1"/>
              </p:cNvSpPr>
              <p:nvPr/>
            </p:nvSpPr>
            <p:spPr>
              <a:xfrm>
                <a:off x="484978" y="7567593"/>
                <a:ext cx="14570775" cy="1446550"/>
              </a:xfrm>
              <a:prstGeom prst="rect">
                <a:avLst/>
              </a:prstGeom>
              <a:blipFill>
                <a:blip r:embed="rId6"/>
                <a:stretch>
                  <a:fillRect l="-1715" t="-8824" b="-184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F8B3F2C3-7A89-4061-A47D-229728D75D22}"/>
                  </a:ext>
                </a:extLst>
              </p:cNvPr>
              <p:cNvSpPr txBox="1"/>
              <p:nvPr/>
            </p:nvSpPr>
            <p:spPr>
              <a:xfrm>
                <a:off x="526418" y="9328852"/>
                <a:ext cx="12300442" cy="2123658"/>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Do đó, miền nghiệm của bất phương trình là nửa mặt phẳng bờ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chứa gốc toạ độ, kể đường thẳng </a:t>
                </a:r>
                <a14:m>
                  <m:oMath xmlns:m="http://schemas.openxmlformats.org/officeDocument/2006/math">
                    <m:r>
                      <a:rPr lang="en-US" sz="4400" b="1" i="1">
                        <a:solidFill>
                          <a:prstClr val="black"/>
                        </a:solidFill>
                        <a:latin typeface="Cambria Math" panose="02040503050406030204" pitchFamily="18" charset="0"/>
                      </a:rPr>
                      <m:t>𝒅</m:t>
                    </m:r>
                  </m:oMath>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0" name="TextBox 39">
                <a:extLst>
                  <a:ext uri="{FF2B5EF4-FFF2-40B4-BE49-F238E27FC236}">
                    <a16:creationId xmlns:a16="http://schemas.microsoft.com/office/drawing/2014/main" id="{F8B3F2C3-7A89-4061-A47D-229728D75D22}"/>
                  </a:ext>
                </a:extLst>
              </p:cNvPr>
              <p:cNvSpPr txBox="1">
                <a:spLocks noRot="1" noChangeAspect="1" noMove="1" noResize="1" noEditPoints="1" noAdjustHandles="1" noChangeArrowheads="1" noChangeShapeType="1" noTextEdit="1"/>
              </p:cNvSpPr>
              <p:nvPr/>
            </p:nvSpPr>
            <p:spPr>
              <a:xfrm>
                <a:off x="526418" y="9328852"/>
                <a:ext cx="12300442" cy="2123658"/>
              </a:xfrm>
              <a:prstGeom prst="rect">
                <a:avLst/>
              </a:prstGeom>
              <a:blipFill>
                <a:blip r:embed="rId7"/>
                <a:stretch>
                  <a:fillRect l="-1982" t="-5731" r="-2180" b="-12321"/>
                </a:stretch>
              </a:blipFill>
            </p:spPr>
            <p:txBody>
              <a:bodyPr/>
              <a:lstStyle/>
              <a:p>
                <a:r>
                  <a:rPr lang="en-US">
                    <a:noFill/>
                  </a:rPr>
                  <a:t> </a:t>
                </a:r>
              </a:p>
            </p:txBody>
          </p:sp>
        </mc:Fallback>
      </mc:AlternateContent>
      <p:pic>
        <p:nvPicPr>
          <p:cNvPr id="41" name="Picture 40" descr="Chart&#10;&#10;Description automatically generated">
            <a:extLst>
              <a:ext uri="{FF2B5EF4-FFF2-40B4-BE49-F238E27FC236}">
                <a16:creationId xmlns:a16="http://schemas.microsoft.com/office/drawing/2014/main" id="{37C6D476-E459-471A-B09D-3332843FB4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666946" y="4133821"/>
            <a:ext cx="9692686" cy="9090923"/>
          </a:xfrm>
          <a:prstGeom prst="rect">
            <a:avLst/>
          </a:prstGeom>
        </p:spPr>
      </p:pic>
    </p:spTree>
    <p:extLst>
      <p:ext uri="{BB962C8B-B14F-4D97-AF65-F5344CB8AC3E}">
        <p14:creationId xmlns:p14="http://schemas.microsoft.com/office/powerpoint/2010/main" val="1434936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838200" y="838200"/>
            <a:ext cx="21945600" cy="1371603"/>
          </a:xfrm>
        </p:spPr>
        <p:txBody>
          <a:bodyPr anchor="ctr" anchorCtr="0"/>
          <a:lstStyle/>
          <a:p>
            <a:pPr algn="ctr">
              <a:lnSpc>
                <a:spcPct val="120000"/>
              </a:lnSpc>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 </a:t>
            </a:r>
            <a:r>
              <a:rPr lang="en-US" sz="4400" b="1">
                <a:solidFill>
                  <a:srgbClr val="FF0000"/>
                </a:solidFill>
                <a:effectLst/>
                <a:latin typeface="Tahoma" panose="020B0604030504040204" pitchFamily="34" charset="0"/>
                <a:ea typeface="Calibri" panose="020F0502020204030204" pitchFamily="34" charset="0"/>
              </a:rPr>
              <a:t>BẤT PHƯƠNG TRÌNH VÀ HỆ BẤT PHƯƠNG TRÌNH BẬC NHẤT HAI ẨN</a:t>
            </a:r>
            <a:endParaRPr lang="vi-VN" sz="4400" b="1">
              <a:solidFill>
                <a:srgbClr val="FF0000"/>
              </a:solidFill>
              <a:latin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xfrm>
                <a:off x="1219200" y="2819400"/>
                <a:ext cx="21945600" cy="9051926"/>
              </a:xfrm>
              <a:solidFill>
                <a:srgbClr val="E7F7FF"/>
              </a:solidFill>
            </p:spPr>
            <p:txBody>
              <a:bodyPr/>
              <a:lstStyle/>
              <a:p>
                <a:pPr>
                  <a:lnSpc>
                    <a:spcPct val="150000"/>
                  </a:lnSpc>
                  <a:spcBef>
                    <a:spcPts val="0"/>
                  </a:spcBef>
                </a:pPr>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Nhân ngày quốc tế Thiếu nhi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một rạp chiếu phim phục vụ các khán giả một bộ phim hoạt hình. Vé được bán ra có hai loại: </a:t>
                </a:r>
                <a:endParaRPr lang="vi-VN"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a:lnSpc>
                    <a:spcPct val="150000"/>
                  </a:lnSpc>
                  <a:spcBef>
                    <a:spcPts val="0"/>
                  </a:spcBef>
                </a:pPr>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Loại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(dành cho trẻ từ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𝟏𝟑</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tuổi):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𝟓𝟎</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𝟎𝟎𝟎</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đồng/vé;</a:t>
                </a:r>
                <a:endParaRPr lang="vi-VN"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a:lnSpc>
                    <a:spcPct val="150000"/>
                  </a:lnSpc>
                  <a:spcBef>
                    <a:spcPts val="0"/>
                  </a:spcBef>
                </a:pPr>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Loại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(dành cho người trên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𝟏𝟑</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tuổi):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𝟏𝟎𝟎</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𝟎𝟎𝟎</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đồng/vé.</a:t>
                </a:r>
                <a:endParaRPr lang="vi-VN"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a:lnSpc>
                    <a:spcPct val="150000"/>
                  </a:lnSpc>
                  <a:spcBef>
                    <a:spcPts val="0"/>
                  </a:spcBef>
                </a:pPr>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Người ta tính toán rằng, để không phải bù lỗ thì số tiền vé thu được ở rạp chiếu phim này phải đạt tối thiểu</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𝟐𝟎</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triệu đồng. Hỏi số vé bán được trong trường hợp nào thì rạp chiếu phim phải bù lỗ?</a:t>
                </a:r>
                <a:endParaRPr lang="vi-VN" sz="4400" b="1">
                  <a:latin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xfrm>
                <a:off x="1219200" y="2819400"/>
                <a:ext cx="21945600" cy="9051926"/>
              </a:xfrm>
              <a:blipFill>
                <a:blip r:embed="rId2"/>
                <a:stretch>
                  <a:fillRect l="-1000"/>
                </a:stretch>
              </a:blipFill>
            </p:spPr>
            <p:txBody>
              <a:bodyPr/>
              <a:lstStyle/>
              <a:p>
                <a:r>
                  <a:rPr lang="en-US">
                    <a:noFill/>
                  </a:rPr>
                  <a:t> </a:t>
                </a:r>
              </a:p>
            </p:txBody>
          </p:sp>
        </mc:Fallback>
      </mc:AlternateContent>
    </p:spTree>
    <p:extLst>
      <p:ext uri="{BB962C8B-B14F-4D97-AF65-F5344CB8AC3E}">
        <p14:creationId xmlns:p14="http://schemas.microsoft.com/office/powerpoint/2010/main" val="3756310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6059344"/>
            <a:ext cx="23285132" cy="7068198"/>
            <a:chOff x="49928" y="7871126"/>
            <a:chExt cx="23848520"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848520"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8602" y="7262206"/>
                <a:ext cx="22434798" cy="4687512"/>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914400" indent="-442913">
                  <a:lnSpc>
                    <a:spcPct val="120000"/>
                  </a:lnSpc>
                  <a:spcBef>
                    <a:spcPts val="0"/>
                  </a:spcBef>
                </a:pPr>
                <a:r>
                  <a:rPr lang="en-US" sz="4400" b="1">
                    <a:solidFill>
                      <a:srgbClr val="000000"/>
                    </a:solidFill>
                    <a:latin typeface="Tahoma" panose="020B0604030504040204" pitchFamily="34" charset="0"/>
                  </a:rPr>
                  <a:t>Số tiền vé thu được ở rạp chiếu phim đó theo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là: </a:t>
                </a:r>
              </a:p>
              <a:p>
                <a:pPr marL="471487" indent="0" algn="ctr">
                  <a:lnSpc>
                    <a:spcPct val="200000"/>
                  </a:lnSpc>
                  <a:spcBef>
                    <a:spcPts val="0"/>
                  </a:spcBef>
                  <a:buNone/>
                </a:pPr>
                <a:r>
                  <a:rPr lang="en-US" sz="4400" b="1">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𝟓𝟎</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𝟏𝟎𝟎</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(nghìn đồng)</a:t>
                </a:r>
                <a:endParaRPr lang="en-US" sz="4400" b="1">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8602" y="7262206"/>
                <a:ext cx="22434798" cy="4687512"/>
              </a:xfrm>
              <a:prstGeom prst="rect">
                <a:avLst/>
              </a:prstGeom>
              <a:blipFill>
                <a:blip r:embed="rId4"/>
                <a:stretch>
                  <a:fillRect t="-1560"/>
                </a:stretch>
              </a:blipFill>
              <a:ln>
                <a:noFill/>
              </a:ln>
            </p:spPr>
            <p:txBody>
              <a:bodyPr/>
              <a:lstStyle/>
              <a:p>
                <a:r>
                  <a:rPr lang="en-US">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211301" y="1533937"/>
            <a:ext cx="23929399" cy="4850810"/>
            <a:chOff x="648075" y="929712"/>
            <a:chExt cx="23929399" cy="4850810"/>
          </a:xfrm>
        </p:grpSpPr>
        <p:sp>
          <p:nvSpPr>
            <p:cNvPr id="32" name="Rounded Rectangle 36">
              <a:extLst>
                <a:ext uri="{FF2B5EF4-FFF2-40B4-BE49-F238E27FC236}">
                  <a16:creationId xmlns:a16="http://schemas.microsoft.com/office/drawing/2014/main" id="{8DAE7818-FB12-462D-8980-1E516ABB17EF}"/>
                </a:ext>
              </a:extLst>
            </p:cNvPr>
            <p:cNvSpPr/>
            <p:nvPr/>
          </p:nvSpPr>
          <p:spPr>
            <a:xfrm>
              <a:off x="1256111" y="929712"/>
              <a:ext cx="23321363" cy="4168285"/>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197658"/>
                  <a:ext cx="22777323" cy="358286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855663">
                    <a:lnSpc>
                      <a:spcPct val="150000"/>
                    </a:lnSpc>
                    <a:spcBef>
                      <a:spcPts val="0"/>
                    </a:spcBef>
                    <a:buNone/>
                  </a:pPr>
                  <a:r>
                    <a:rPr lang="en-US" sz="4400" b="1">
                      <a:solidFill>
                        <a:srgbClr val="000000"/>
                      </a:solidFill>
                      <a:latin typeface="Tahoma" panose="020B0604030504040204" pitchFamily="34" charset="0"/>
                    </a:rPr>
                    <a:t>Trong </a:t>
                  </a:r>
                  <a:r>
                    <a:rPr lang="en-US" sz="4400" b="1" i="1">
                      <a:solidFill>
                        <a:srgbClr val="000000"/>
                      </a:solidFill>
                      <a:latin typeface="Tahoma" panose="020B0604030504040204" pitchFamily="34" charset="0"/>
                    </a:rPr>
                    <a:t>tình huống</a:t>
                  </a:r>
                  <a:r>
                    <a:rPr lang="en-US" sz="4400" b="1">
                      <a:solidFill>
                        <a:srgbClr val="000000"/>
                      </a:solidFill>
                      <a:latin typeface="Tahoma" panose="020B0604030504040204" pitchFamily="34" charset="0"/>
                    </a:rPr>
                    <a:t>  mở đầu, gọi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a:solidFill>
                        <a:srgbClr val="000000"/>
                      </a:solidFill>
                      <a:latin typeface="Tahoma" panose="020B0604030504040204" pitchFamily="34" charset="0"/>
                    </a:rPr>
                    <a:t> là số vé loại 1 bán được và </a:t>
                  </a:r>
                  <a14:m>
                    <m:oMath xmlns:m="http://schemas.openxmlformats.org/officeDocument/2006/math">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là số vé loại 2 bán được. Viết biểu thức tính số tiền bán vé thu được (đơn vị nghìn đồng) ở rạp chiếu phim đó theo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oMath>
                  </a14:m>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197658"/>
                  <a:ext cx="22777323" cy="3582864"/>
                </a:xfrm>
                <a:prstGeom prst="rect">
                  <a:avLst/>
                </a:prstGeom>
                <a:blipFill>
                  <a:blip r:embed="rId5"/>
                  <a:stretch>
                    <a:fillRect l="-1070" r="-80"/>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3048000" cy="737549"/>
              <a:chOff x="0" y="92326"/>
              <a:chExt cx="1508648"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881636" cy="190375"/>
              </a:xfrm>
              <a:prstGeom prst="rect">
                <a:avLst/>
              </a:prstGeom>
              <a:noFill/>
            </p:spPr>
            <p:txBody>
              <a:bodyPr wrap="square" tIns="0" bIns="0" rtlCol="0" anchor="ctr" anchorCtr="0">
                <a:noAutofit/>
              </a:bodyPr>
              <a:lstStyle/>
              <a:p>
                <a:pPr algn="ctr"/>
                <a:r>
                  <a:rPr lang="en-US" sz="4400" b="1" kern="1200">
                    <a:solidFill>
                      <a:srgbClr val="FF0000"/>
                    </a:solidFill>
                    <a:effectLst/>
                    <a:latin typeface="Tahoma" panose="020B0604030504040204" pitchFamily="34" charset="0"/>
                    <a:ea typeface="Cascadia Mono"/>
                    <a:cs typeface="Times New Roman" panose="02020603050405020304" pitchFamily="18" charset="0"/>
                  </a:rPr>
                  <a:t>HĐ1.</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spTree>
    <p:extLst>
      <p:ext uri="{BB962C8B-B14F-4D97-AF65-F5344CB8AC3E}">
        <p14:creationId xmlns:p14="http://schemas.microsoft.com/office/powerpoint/2010/main" val="2734449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5943599"/>
            <a:ext cx="23349588" cy="7410029"/>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3686" y="7019985"/>
                <a:ext cx="22434798" cy="6148994"/>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1385887" indent="-914400">
                  <a:lnSpc>
                    <a:spcPct val="150000"/>
                  </a:lnSpc>
                  <a:spcBef>
                    <a:spcPts val="0"/>
                  </a:spcBef>
                  <a:buAutoNum type="alphaLcParenR"/>
                </a:pPr>
                <a:r>
                  <a:rPr lang="en-US" sz="4400" b="1">
                    <a:solidFill>
                      <a:srgbClr val="000000"/>
                    </a:solidFill>
                    <a:latin typeface="Tahoma" panose="020B0604030504040204" pitchFamily="34" charset="0"/>
                  </a:rPr>
                  <a:t>Các số nguyên không âm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phải thỏa mãn điều kiện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𝟒𝟎𝟎</m:t>
                    </m:r>
                  </m:oMath>
                </a14:m>
                <a:r>
                  <a:rPr lang="en-US" sz="4400" b="1">
                    <a:solidFill>
                      <a:srgbClr val="000000"/>
                    </a:solidFill>
                    <a:latin typeface="Tahoma" panose="020B0604030504040204" pitchFamily="34" charset="0"/>
                  </a:rPr>
                  <a:t>  thì số tiền bán vé thu được đạt tối thiểu </a:t>
                </a:r>
                <a14:m>
                  <m:oMath xmlns:m="http://schemas.openxmlformats.org/officeDocument/2006/math">
                    <m:r>
                      <a:rPr lang="en-US" sz="4400" b="1" i="1">
                        <a:solidFill>
                          <a:srgbClr val="000000"/>
                        </a:solidFill>
                        <a:latin typeface="Cambria Math" panose="02040503050406030204" pitchFamily="18" charset="0"/>
                      </a:rPr>
                      <m:t>𝟐𝟎</m:t>
                    </m:r>
                  </m:oMath>
                </a14:m>
                <a:r>
                  <a:rPr lang="en-US" sz="4400" b="1">
                    <a:solidFill>
                      <a:srgbClr val="000000"/>
                    </a:solidFill>
                    <a:latin typeface="Tahoma" panose="020B0604030504040204" pitchFamily="34" charset="0"/>
                  </a:rPr>
                  <a:t> triệu đồng.</a:t>
                </a:r>
              </a:p>
              <a:p>
                <a:pPr marL="1385887" indent="-914400">
                  <a:lnSpc>
                    <a:spcPct val="150000"/>
                  </a:lnSpc>
                  <a:spcBef>
                    <a:spcPts val="0"/>
                  </a:spcBef>
                  <a:buAutoNum type="alphaLcParenR"/>
                </a:pPr>
                <a:r>
                  <a:rPr lang="en-US" sz="4400" b="1">
                    <a:solidFill>
                      <a:srgbClr val="000000"/>
                    </a:solidFill>
                    <a:latin typeface="Tahoma" panose="020B0604030504040204" pitchFamily="34" charset="0"/>
                  </a:rPr>
                  <a:t>Nếu số tiền bán vé thu được nhỏ hơn 20 triệu đồng thì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a:solidFill>
                      <a:srgbClr val="000000"/>
                    </a:solidFill>
                    <a:latin typeface="Tahoma" panose="020B0604030504040204" pitchFamily="34" charset="0"/>
                  </a:rPr>
                  <a:t>và </a:t>
                </a:r>
                <a14:m>
                  <m:oMath xmlns:m="http://schemas.openxmlformats.org/officeDocument/2006/math">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phải thỏa mãn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𝟒𝟎𝟎</m:t>
                    </m:r>
                  </m:oMath>
                </a14:m>
                <a:r>
                  <a:rPr lang="en-US" sz="4400" b="1">
                    <a:solidFill>
                      <a:srgbClr val="000000"/>
                    </a:solidFill>
                    <a:latin typeface="Tahoma" panose="020B0604030504040204" pitchFamily="34" charset="0"/>
                  </a:rPr>
                  <a:t>.</a:t>
                </a:r>
              </a:p>
              <a:p>
                <a:pPr marL="471487" indent="0">
                  <a:lnSpc>
                    <a:spcPct val="150000"/>
                  </a:lnSpc>
                  <a:spcBef>
                    <a:spcPts val="0"/>
                  </a:spcBef>
                  <a:buNone/>
                </a:pPr>
                <a:r>
                  <a:rPr lang="en-US" sz="4400" b="1">
                    <a:solidFill>
                      <a:srgbClr val="0000CC"/>
                    </a:solidFill>
                    <a:latin typeface="Tahoma" panose="020B0604030504040204" pitchFamily="34" charset="0"/>
                    <a:sym typeface="Wingdings" panose="05000000000000000000" pitchFamily="2" charset="2"/>
                  </a:rPr>
                  <a:t> </a:t>
                </a:r>
                <a:r>
                  <a:rPr lang="en-US" sz="4400" b="1">
                    <a:solidFill>
                      <a:srgbClr val="0000CC"/>
                    </a:solidFill>
                    <a:latin typeface="Tahoma" panose="020B0604030504040204" pitchFamily="34" charset="0"/>
                  </a:rPr>
                  <a:t>Mỗi hệ thức liên hệ giữa </a:t>
                </a:r>
                <a14:m>
                  <m:oMath xmlns:m="http://schemas.openxmlformats.org/officeDocument/2006/math">
                    <m:r>
                      <a:rPr lang="en-US" sz="4400" b="1" i="1">
                        <a:solidFill>
                          <a:srgbClr val="0000CC"/>
                        </a:solidFill>
                        <a:latin typeface="Cambria Math" panose="02040503050406030204" pitchFamily="18" charset="0"/>
                      </a:rPr>
                      <m:t>𝒙</m:t>
                    </m:r>
                  </m:oMath>
                </a14:m>
                <a:r>
                  <a:rPr lang="en-US" sz="4400" b="1">
                    <a:solidFill>
                      <a:srgbClr val="0000CC"/>
                    </a:solidFill>
                    <a:latin typeface="Tahoma" panose="020B0604030504040204" pitchFamily="34" charset="0"/>
                  </a:rPr>
                  <a:t> và </a:t>
                </a:r>
                <a14:m>
                  <m:oMath xmlns:m="http://schemas.openxmlformats.org/officeDocument/2006/math">
                    <m:r>
                      <a:rPr lang="en-US" sz="4400" b="1" i="1">
                        <a:solidFill>
                          <a:srgbClr val="0000CC"/>
                        </a:solidFill>
                        <a:latin typeface="Cambria Math" panose="02040503050406030204" pitchFamily="18" charset="0"/>
                      </a:rPr>
                      <m:t>𝒚</m:t>
                    </m:r>
                  </m:oMath>
                </a14:m>
                <a:r>
                  <a:rPr lang="en-US" sz="4400" b="1">
                    <a:solidFill>
                      <a:srgbClr val="0000CC"/>
                    </a:solidFill>
                    <a:latin typeface="Tahoma" panose="020B0604030504040204" pitchFamily="34" charset="0"/>
                  </a:rPr>
                  <a:t> thu được trong </a:t>
                </a:r>
                <a:r>
                  <a:rPr lang="en-US" sz="4400" b="1" i="1">
                    <a:solidFill>
                      <a:srgbClr val="0000CC"/>
                    </a:solidFill>
                    <a:latin typeface="Tahoma" panose="020B0604030504040204" pitchFamily="34" charset="0"/>
                  </a:rPr>
                  <a:t>HĐ1a</a:t>
                </a:r>
                <a:r>
                  <a:rPr lang="en-US" sz="4400" b="1">
                    <a:solidFill>
                      <a:srgbClr val="0000CC"/>
                    </a:solidFill>
                    <a:latin typeface="Tahoma" panose="020B0604030504040204" pitchFamily="34" charset="0"/>
                  </a:rPr>
                  <a:t> và </a:t>
                </a:r>
                <a:r>
                  <a:rPr lang="en-US" sz="4400" b="1" i="1">
                    <a:solidFill>
                      <a:srgbClr val="0000CC"/>
                    </a:solidFill>
                    <a:latin typeface="Tahoma" panose="020B0604030504040204" pitchFamily="34" charset="0"/>
                  </a:rPr>
                  <a:t>HĐ1b</a:t>
                </a:r>
                <a:r>
                  <a:rPr lang="en-US" sz="4400" b="1">
                    <a:solidFill>
                      <a:srgbClr val="0000CC"/>
                    </a:solidFill>
                    <a:latin typeface="Tahoma" panose="020B0604030504040204" pitchFamily="34" charset="0"/>
                  </a:rPr>
                  <a:t> được gọi là một </a:t>
                </a:r>
                <a:r>
                  <a:rPr lang="en-US" sz="4400" b="1" i="1">
                    <a:solidFill>
                      <a:srgbClr val="0000CC"/>
                    </a:solidFill>
                    <a:latin typeface="Tahoma" panose="020B0604030504040204" pitchFamily="34" charset="0"/>
                  </a:rPr>
                  <a:t>bất phương trình bậc nhất hai ẩn.</a:t>
                </a:r>
                <a:endParaRPr lang="en-US" sz="4400" b="1">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6" y="7019985"/>
                <a:ext cx="22434798" cy="6148994"/>
              </a:xfrm>
              <a:prstGeom prst="rect">
                <a:avLst/>
              </a:prstGeom>
              <a:blipFill>
                <a:blip r:embed="rId4"/>
                <a:stretch>
                  <a:fillRect b="-2282"/>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055630"/>
            <a:chOff x="648075" y="1703320"/>
            <a:chExt cx="23321363" cy="4055630"/>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742950" indent="-742950">
                    <a:lnSpc>
                      <a:spcPct val="120000"/>
                    </a:lnSpc>
                    <a:spcBef>
                      <a:spcPts val="0"/>
                    </a:spcBef>
                    <a:buAutoNum type="alphaLcParenR"/>
                  </a:pPr>
                  <a:r>
                    <a:rPr lang="en-US" sz="4400" b="1">
                      <a:solidFill>
                        <a:srgbClr val="000000"/>
                      </a:solidFill>
                      <a:latin typeface="Tahoma" panose="020B0604030504040204" pitchFamily="34" charset="0"/>
                    </a:rPr>
                    <a:t>Các số nguyên không âm </a:t>
                  </a:r>
                  <a:r>
                    <a:rPr lang="en-US" sz="4400" b="1" i="1">
                      <a:solidFill>
                        <a:srgbClr val="000000"/>
                      </a:solidFill>
                      <a:latin typeface="Tahoma" panose="020B0604030504040204" pitchFamily="34" charset="0"/>
                    </a:rPr>
                    <a:t>x</a:t>
                  </a:r>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phải thỏa mãn điều kiện gì để số tiền bán vé thu được đạt tối thiểu 20 triệu đồng?</a:t>
                  </a:r>
                </a:p>
                <a:p>
                  <a:pPr marL="742950" indent="-742950">
                    <a:lnSpc>
                      <a:spcPct val="120000"/>
                    </a:lnSpc>
                    <a:spcBef>
                      <a:spcPts val="0"/>
                    </a:spcBef>
                    <a:buAutoNum type="alphaLcParenR"/>
                  </a:pPr>
                  <a:r>
                    <a:rPr lang="en-US" sz="4400" b="1" kern="1200">
                      <a:solidFill>
                        <a:srgbClr val="000000"/>
                      </a:solidFill>
                      <a:effectLst/>
                      <a:latin typeface="Tahoma" panose="020B0604030504040204" pitchFamily="34" charset="0"/>
                      <a:ea typeface="Cascadia Mono"/>
                    </a:rPr>
                    <a:t>Nếu số tiền bán vé thu được nhỏ hơn 20 triệu đồng thì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oMath>
                  </a14:m>
                  <a:r>
                    <a:rPr lang="en-US" sz="4400" b="1" kern="1200">
                      <a:solidFill>
                        <a:srgbClr val="000000"/>
                      </a:solidFill>
                      <a:effectLst/>
                      <a:latin typeface="Tahoma" panose="020B0604030504040204" pitchFamily="34" charset="0"/>
                      <a:ea typeface="Cascadia Mono"/>
                    </a:rPr>
                    <a:t> và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oMath>
                  </a14:m>
                  <a:r>
                    <a:rPr lang="en-US" sz="4400" b="1" kern="1200">
                      <a:solidFill>
                        <a:srgbClr val="000000"/>
                      </a:solidFill>
                      <a:effectLst/>
                      <a:latin typeface="Tahoma" panose="020B0604030504040204" pitchFamily="34" charset="0"/>
                      <a:ea typeface="Cascadia Mono"/>
                    </a:rPr>
                    <a:t> phải thỏa mãn điều gì?</a:t>
                  </a:r>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3236593"/>
                </a:xfrm>
                <a:prstGeom prst="rect">
                  <a:avLst/>
                </a:prstGeom>
                <a:blipFill>
                  <a:blip r:embed="rId5"/>
                  <a:stretch>
                    <a:fillRect l="-1097" t="-2637" r="-963" b="-8663"/>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3048000" cy="737549"/>
              <a:chOff x="0" y="92326"/>
              <a:chExt cx="1508648"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881636" cy="190375"/>
              </a:xfrm>
              <a:prstGeom prst="rect">
                <a:avLst/>
              </a:prstGeom>
              <a:noFill/>
            </p:spPr>
            <p:txBody>
              <a:bodyPr wrap="square" tIns="0" bIns="0" rtlCol="0" anchor="ctr" anchorCtr="0">
                <a:noAutofit/>
              </a:bodyPr>
              <a:lstStyle/>
              <a:p>
                <a:pPr algn="ctr"/>
                <a:r>
                  <a:rPr lang="en-US" sz="4400" b="1" kern="1200">
                    <a:solidFill>
                      <a:srgbClr val="FF0000"/>
                    </a:solidFill>
                    <a:effectLst/>
                    <a:latin typeface="Tahoma" panose="020B0604030504040204" pitchFamily="34" charset="0"/>
                    <a:ea typeface="Cascadia Mono"/>
                    <a:cs typeface="Times New Roman" panose="02020603050405020304" pitchFamily="18" charset="0"/>
                  </a:rPr>
                  <a:t>HĐ1.</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spTree>
    <p:extLst>
      <p:ext uri="{BB962C8B-B14F-4D97-AF65-F5344CB8AC3E}">
        <p14:creationId xmlns:p14="http://schemas.microsoft.com/office/powerpoint/2010/main" val="837759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wipe(up)">
                                      <p:cBhvr>
                                        <p:cTn id="17"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219201" y="1463672"/>
            <a:ext cx="21945600" cy="1371603"/>
          </a:xfrm>
        </p:spPr>
        <p:txBody>
          <a:bodyPr anchor="ctr" anchorCtr="0"/>
          <a:lstStyle/>
          <a:p>
            <a:pPr>
              <a:lnSpc>
                <a:spcPct val="120000"/>
              </a:lnSpc>
            </a:pPr>
            <a:r>
              <a:rPr lang="en-US" sz="5400" b="1">
                <a:solidFill>
                  <a:srgbClr val="385623"/>
                </a:solidFill>
                <a:effectLst/>
                <a:latin typeface="Tahoma" panose="020B0604030504040204" pitchFamily="34" charset="0"/>
                <a:ea typeface="Tahoma" panose="020B0604030504040204" pitchFamily="34" charset="0"/>
                <a:cs typeface="Tahoma" panose="020B0604030504040204" pitchFamily="34" charset="0"/>
              </a:rPr>
              <a:t>1. BẤT PHƯƠNG TRÌNH BẬC NHẤT HAI ẨN</a:t>
            </a:r>
            <a:endParaRPr lang="vi-VN" sz="54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lstStyle/>
              <a:p>
                <a:pPr marL="412750" indent="0">
                  <a:lnSpc>
                    <a:spcPct val="150000"/>
                  </a:lnSpc>
                  <a:spcBef>
                    <a:spcPts val="0"/>
                  </a:spcBef>
                  <a:buNone/>
                </a:pPr>
                <a:r>
                  <a:rPr lang="en-US" sz="5400" b="1">
                    <a:solidFill>
                      <a:srgbClr val="000000"/>
                    </a:solidFill>
                    <a:latin typeface="Tahoma" panose="020B0604030504040204" pitchFamily="34" charset="0"/>
                  </a:rPr>
                  <a:t>Bất phương trình bậc nhất hai ẩn </a:t>
                </a:r>
                <a14:m>
                  <m:oMath xmlns:m="http://schemas.openxmlformats.org/officeDocument/2006/math">
                    <m:r>
                      <a:rPr lang="en-US" sz="5400" b="1" i="1">
                        <a:solidFill>
                          <a:srgbClr val="000000"/>
                        </a:solidFill>
                        <a:latin typeface="Cambria Math" panose="02040503050406030204" pitchFamily="18" charset="0"/>
                      </a:rPr>
                      <m:t>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𝒚</m:t>
                    </m:r>
                  </m:oMath>
                </a14:m>
                <a:r>
                  <a:rPr lang="en-US" sz="5400" b="1">
                    <a:solidFill>
                      <a:srgbClr val="000000"/>
                    </a:solidFill>
                    <a:latin typeface="Tahoma" panose="020B0604030504040204" pitchFamily="34" charset="0"/>
                  </a:rPr>
                  <a:t> có dạng tổng quát là:</a:t>
                </a:r>
                <a:endParaRPr lang="vi-VN" sz="5400" b="1">
                  <a:solidFill>
                    <a:srgbClr val="000000"/>
                  </a:solidFill>
                  <a:latin typeface="Tahoma" panose="020B0604030504040204" pitchFamily="34" charset="0"/>
                </a:endParaRPr>
              </a:p>
              <a:p>
                <a:pPr marL="0" indent="0" algn="ctr">
                  <a:lnSpc>
                    <a:spcPct val="150000"/>
                  </a:lnSpc>
                  <a:spcBef>
                    <a:spcPts val="0"/>
                  </a:spcBef>
                  <a:buNone/>
                </a:pPr>
                <a14:m>
                  <m:oMathPara xmlns:m="http://schemas.openxmlformats.org/officeDocument/2006/math">
                    <m:oMathParaPr>
                      <m:jc m:val="centerGroup"/>
                    </m:oMathParaPr>
                    <m:oMath xmlns:m="http://schemas.openxmlformats.org/officeDocument/2006/math">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r>
                        <a:rPr lang="vi-VN" sz="5400" b="1" i="1" smtClean="0">
                          <a:solidFill>
                            <a:srgbClr val="000000"/>
                          </a:solidFill>
                          <a:latin typeface="Cambria Math" panose="02040503050406030204" pitchFamily="18" charset="0"/>
                        </a:rPr>
                        <m:t>    </m:t>
                      </m:r>
                      <m:d>
                        <m:dPr>
                          <m:ctrlPr>
                            <a:rPr lang="vi-VN" sz="5400" b="1" i="1">
                              <a:solidFill>
                                <a:srgbClr val="000000"/>
                              </a:solidFill>
                              <a:latin typeface="Cambria Math" panose="02040503050406030204" pitchFamily="18" charset="0"/>
                            </a:rPr>
                          </m:ctrlPr>
                        </m:dPr>
                        <m:e>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&lt;</m:t>
                          </m:r>
                          <m:r>
                            <a:rPr lang="en-US" sz="5400" b="1" i="1">
                              <a:solidFill>
                                <a:srgbClr val="000000"/>
                              </a:solidFill>
                              <a:latin typeface="Cambria Math" panose="02040503050406030204" pitchFamily="18" charset="0"/>
                            </a:rPr>
                            <m:t>𝒄</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&gt;</m:t>
                          </m:r>
                          <m:r>
                            <a:rPr lang="en-US" sz="5400" b="1" i="1">
                              <a:solidFill>
                                <a:srgbClr val="000000"/>
                              </a:solidFill>
                              <a:latin typeface="Cambria Math" panose="02040503050406030204" pitchFamily="18" charset="0"/>
                            </a:rPr>
                            <m:t>𝒄</m:t>
                          </m:r>
                        </m:e>
                      </m:d>
                      <m:r>
                        <a:rPr lang="en-US" sz="5400" b="1" i="0" smtClean="0">
                          <a:solidFill>
                            <a:srgbClr val="000000"/>
                          </a:solidFill>
                          <a:latin typeface="Cambria Math" panose="02040503050406030204" pitchFamily="18" charset="0"/>
                        </a:rPr>
                        <m:t>,</m:t>
                      </m:r>
                    </m:oMath>
                  </m:oMathPara>
                </a14:m>
                <a:endParaRPr lang="en-US" sz="5400" b="1">
                  <a:solidFill>
                    <a:srgbClr val="000000"/>
                  </a:solidFill>
                  <a:latin typeface="Tahoma" panose="020B0604030504040204" pitchFamily="34" charset="0"/>
                </a:endParaRPr>
              </a:p>
              <a:p>
                <a:pPr marL="471488" indent="0">
                  <a:lnSpc>
                    <a:spcPct val="150000"/>
                  </a:lnSpc>
                  <a:spcBef>
                    <a:spcPts val="0"/>
                  </a:spcBef>
                  <a:buNone/>
                </a:pPr>
                <a:r>
                  <a:rPr lang="en-US" sz="5400" b="1">
                    <a:solidFill>
                      <a:srgbClr val="000000"/>
                    </a:solidFill>
                    <a:latin typeface="Tahoma" panose="020B0604030504040204" pitchFamily="34" charset="0"/>
                  </a:rPr>
                  <a:t>trong đó </a:t>
                </a:r>
                <a14:m>
                  <m:oMath xmlns:m="http://schemas.openxmlformats.org/officeDocument/2006/math">
                    <m:r>
                      <a:rPr lang="en-US" sz="5400" b="1" i="1">
                        <a:solidFill>
                          <a:srgbClr val="000000"/>
                        </a:solidFill>
                        <a:latin typeface="Cambria Math" panose="02040503050406030204" pitchFamily="18" charset="0"/>
                      </a:rPr>
                      <m:t>𝒂</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oMath>
                </a14:m>
                <a:r>
                  <a:rPr lang="en-US" sz="5400" b="1">
                    <a:solidFill>
                      <a:srgbClr val="000000"/>
                    </a:solidFill>
                    <a:latin typeface="Tahoma" panose="020B0604030504040204" pitchFamily="34" charset="0"/>
                  </a:rPr>
                  <a:t> là những số thực đã cho </a:t>
                </a:r>
                <a14:m>
                  <m:oMath xmlns:m="http://schemas.openxmlformats.org/officeDocument/2006/math">
                    <m:r>
                      <a:rPr lang="en-US" sz="5400" b="1" i="1">
                        <a:solidFill>
                          <a:srgbClr val="000000"/>
                        </a:solidFill>
                        <a:latin typeface="Cambria Math" panose="02040503050406030204" pitchFamily="18" charset="0"/>
                      </a:rPr>
                      <m:t>𝒂</m:t>
                    </m:r>
                  </m:oMath>
                </a14:m>
                <a:r>
                  <a:rPr lang="en-US" sz="5400" b="1">
                    <a:solidFill>
                      <a:srgbClr val="000000"/>
                    </a:solidFill>
                    <a:latin typeface="Tahoma" panose="020B0604030504040204" pitchFamily="34" charset="0"/>
                  </a:rPr>
                  <a:t> và </a:t>
                </a:r>
                <a14:m>
                  <m:oMath xmlns:m="http://schemas.openxmlformats.org/officeDocument/2006/math">
                    <m:r>
                      <a:rPr lang="en-US" sz="5400" b="1" i="1">
                        <a:solidFill>
                          <a:srgbClr val="000000"/>
                        </a:solidFill>
                        <a:latin typeface="Cambria Math" panose="02040503050406030204" pitchFamily="18" charset="0"/>
                      </a:rPr>
                      <m:t>𝒃</m:t>
                    </m:r>
                  </m:oMath>
                </a14:m>
                <a:r>
                  <a:rPr lang="en-US" sz="5400" b="1">
                    <a:solidFill>
                      <a:srgbClr val="000000"/>
                    </a:solidFill>
                    <a:latin typeface="Tahoma" panose="020B0604030504040204" pitchFamily="34" charset="0"/>
                  </a:rPr>
                  <a:t> không đồng thời bằng </a:t>
                </a:r>
                <a14:m>
                  <m:oMath xmlns:m="http://schemas.openxmlformats.org/officeDocument/2006/math">
                    <m:r>
                      <a:rPr lang="en-US" sz="5400" b="1" i="1">
                        <a:solidFill>
                          <a:srgbClr val="000000"/>
                        </a:solidFill>
                        <a:latin typeface="Cambria Math" panose="02040503050406030204" pitchFamily="18" charset="0"/>
                      </a:rPr>
                      <m:t>𝟎</m:t>
                    </m:r>
                  </m:oMath>
                </a14:m>
                <a:r>
                  <a:rPr lang="en-US" sz="5400" b="1">
                    <a:solidFill>
                      <a:srgbClr val="000000"/>
                    </a:solidFill>
                    <a:latin typeface="Tahoma" panose="020B0604030504040204" pitchFamily="34" charset="0"/>
                  </a:rPr>
                  <a:t>; </a:t>
                </a:r>
                <a14:m>
                  <m:oMath xmlns:m="http://schemas.openxmlformats.org/officeDocument/2006/math">
                    <m:r>
                      <a:rPr lang="en-US" sz="5400" b="1" i="1">
                        <a:solidFill>
                          <a:srgbClr val="000000"/>
                        </a:solidFill>
                        <a:latin typeface="Cambria Math" panose="02040503050406030204" pitchFamily="18" charset="0"/>
                      </a:rPr>
                      <m:t>𝒙</m:t>
                    </m:r>
                  </m:oMath>
                </a14:m>
                <a:r>
                  <a:rPr lang="en-US" sz="5400" b="1">
                    <a:solidFill>
                      <a:srgbClr val="000000"/>
                    </a:solidFill>
                    <a:latin typeface="Tahoma" panose="020B0604030504040204" pitchFamily="34" charset="0"/>
                  </a:rPr>
                  <a:t> và </a:t>
                </a:r>
                <a14:m>
                  <m:oMath xmlns:m="http://schemas.openxmlformats.org/officeDocument/2006/math">
                    <m:r>
                      <a:rPr lang="en-US" sz="5400" b="1" i="1">
                        <a:solidFill>
                          <a:srgbClr val="000000"/>
                        </a:solidFill>
                        <a:latin typeface="Cambria Math" panose="02040503050406030204" pitchFamily="18" charset="0"/>
                      </a:rPr>
                      <m:t>𝒚</m:t>
                    </m:r>
                  </m:oMath>
                </a14:m>
                <a:r>
                  <a:rPr lang="en-US" sz="5400" b="1">
                    <a:solidFill>
                      <a:srgbClr val="000000"/>
                    </a:solidFill>
                    <a:latin typeface="Tahoma" panose="020B0604030504040204" pitchFamily="34" charset="0"/>
                  </a:rPr>
                  <a:t> là các ẩn số.</a:t>
                </a:r>
                <a:endParaRPr lang="vi-VN" sz="5400" b="1">
                  <a:latin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blipFill>
                <a:blip r:embed="rId2"/>
                <a:stretch>
                  <a:fillRect/>
                </a:stretch>
              </a:blipFill>
              <a:ln w="50800">
                <a:solidFill>
                  <a:srgbClr val="00B050"/>
                </a:solidFill>
                <a:round/>
              </a:ln>
              <a:effectLst>
                <a:outerShdw blurRad="50800" dist="50800" dir="5400000" algn="ctr" rotWithShape="0">
                  <a:schemeClr val="accent4">
                    <a:lumMod val="20000"/>
                    <a:lumOff val="80000"/>
                  </a:schemeClr>
                </a:outerShdw>
              </a:effectLst>
            </p:spPr>
            <p:txBody>
              <a:bodyPr/>
              <a:lstStyle/>
              <a:p>
                <a:r>
                  <a:rPr lang="vi-VN">
                    <a:noFill/>
                  </a:rPr>
                  <a:t> </a:t>
                </a:r>
              </a:p>
            </p:txBody>
          </p:sp>
        </mc:Fallback>
      </mc:AlternateContent>
    </p:spTree>
    <p:extLst>
      <p:ext uri="{BB962C8B-B14F-4D97-AF65-F5344CB8AC3E}">
        <p14:creationId xmlns:p14="http://schemas.microsoft.com/office/powerpoint/2010/main" val="1009409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453603" y="4913311"/>
            <a:ext cx="23349588" cy="7410029"/>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3686" y="7019985"/>
                <a:ext cx="22434798" cy="6148994"/>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spcBef>
                    <a:spcPts val="0"/>
                  </a:spcBef>
                </a:pPr>
                <a:r>
                  <a:rPr lang="en-US" sz="4400" b="1">
                    <a:solidFill>
                      <a:srgbClr val="000000"/>
                    </a:solidFill>
                    <a:latin typeface="Tahoma" panose="020B0604030504040204" pitchFamily="34" charset="0"/>
                  </a:rPr>
                  <a:t>Bất phương trình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𝟏</m:t>
                    </m:r>
                  </m:oMath>
                </a14:m>
                <a:r>
                  <a:rPr lang="en-US" sz="4400" b="1">
                    <a:solidFill>
                      <a:srgbClr val="000000"/>
                    </a:solidFill>
                    <a:latin typeface="Tahoma" panose="020B0604030504040204" pitchFamily="34" charset="0"/>
                  </a:rPr>
                  <a:t> là bất phương trình bậc nhất hai ẩn.</a:t>
                </a:r>
                <a:endParaRPr lang="vi-VN" sz="4400" b="1">
                  <a:solidFill>
                    <a:srgbClr val="000000"/>
                  </a:solidFill>
                  <a:latin typeface="Tahoma" panose="020B0604030504040204" pitchFamily="34" charset="0"/>
                </a:endParaRPr>
              </a:p>
              <a:p>
                <a:pPr>
                  <a:lnSpc>
                    <a:spcPct val="150000"/>
                  </a:lnSpc>
                  <a:spcBef>
                    <a:spcPts val="0"/>
                  </a:spcBef>
                </a:pPr>
                <a:r>
                  <a:rPr lang="en-US" sz="4400" b="1">
                    <a:solidFill>
                      <a:srgbClr val="000000"/>
                    </a:solidFill>
                    <a:latin typeface="Tahoma" panose="020B0604030504040204" pitchFamily="34" charset="0"/>
                  </a:rPr>
                  <a:t>Bất phương trình </a:t>
                </a:r>
                <a14:m>
                  <m:oMath xmlns:m="http://schemas.openxmlformats.org/officeDocument/2006/math">
                    <m:r>
                      <a:rPr lang="en-US" sz="4400" b="1" i="1">
                        <a:solidFill>
                          <a:srgbClr val="000000"/>
                        </a:solidFill>
                        <a:latin typeface="Cambria Math" panose="02040503050406030204" pitchFamily="18" charset="0"/>
                      </a:rPr>
                      <m:t>𝟐</m:t>
                    </m:r>
                    <m:sSup>
                      <m:sSupPr>
                        <m:ctrlPr>
                          <a:rPr lang="vi-VN" sz="4400" b="1" i="1">
                            <a:solidFill>
                              <a:srgbClr val="000000"/>
                            </a:solidFill>
                            <a:latin typeface="Cambria Math" panose="02040503050406030204" pitchFamily="18" charset="0"/>
                          </a:rPr>
                        </m:ctrlPr>
                      </m:sSupPr>
                      <m:e>
                        <m:r>
                          <a:rPr lang="en-US" sz="4400" b="1" i="1">
                            <a:solidFill>
                              <a:srgbClr val="000000"/>
                            </a:solidFill>
                            <a:latin typeface="Cambria Math" panose="02040503050406030204" pitchFamily="18" charset="0"/>
                          </a:rPr>
                          <m:t>𝒙</m:t>
                        </m:r>
                      </m:e>
                      <m:sup>
                        <m:r>
                          <a:rPr lang="en-US" sz="4400" b="1" i="1">
                            <a:solidFill>
                              <a:srgbClr val="000000"/>
                            </a:solidFill>
                            <a:latin typeface="Cambria Math" panose="02040503050406030204" pitchFamily="18" charset="0"/>
                          </a:rPr>
                          <m:t>𝟐</m:t>
                        </m:r>
                      </m:sup>
                    </m:sSup>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𝟏</m:t>
                    </m:r>
                  </m:oMath>
                </a14:m>
                <a:r>
                  <a:rPr lang="en-US" sz="4400" b="1">
                    <a:solidFill>
                      <a:srgbClr val="000000"/>
                    </a:solidFill>
                    <a:latin typeface="Tahoma" panose="020B0604030504040204" pitchFamily="34" charset="0"/>
                  </a:rPr>
                  <a:t> không phải là bất phương trình bậc nhất hai ẩn vì chứa </a:t>
                </a:r>
                <a14:m>
                  <m:oMath xmlns:m="http://schemas.openxmlformats.org/officeDocument/2006/math">
                    <m:sSup>
                      <m:sSupPr>
                        <m:ctrlPr>
                          <a:rPr lang="vi-VN" sz="4400" b="1" i="1">
                            <a:solidFill>
                              <a:srgbClr val="000000"/>
                            </a:solidFill>
                            <a:latin typeface="Cambria Math" panose="02040503050406030204" pitchFamily="18" charset="0"/>
                          </a:rPr>
                        </m:ctrlPr>
                      </m:sSupPr>
                      <m:e>
                        <m:r>
                          <a:rPr lang="en-US" sz="4400" b="1" i="1">
                            <a:solidFill>
                              <a:srgbClr val="000000"/>
                            </a:solidFill>
                            <a:latin typeface="Cambria Math" panose="02040503050406030204" pitchFamily="18" charset="0"/>
                          </a:rPr>
                          <m:t>𝒙</m:t>
                        </m:r>
                      </m:e>
                      <m:sup>
                        <m:r>
                          <a:rPr lang="en-US" sz="4400" b="1" i="1">
                            <a:solidFill>
                              <a:srgbClr val="000000"/>
                            </a:solidFill>
                            <a:latin typeface="Cambria Math" panose="02040503050406030204" pitchFamily="18" charset="0"/>
                          </a:rPr>
                          <m:t>𝟐</m:t>
                        </m:r>
                      </m:sup>
                    </m:sSup>
                  </m:oMath>
                </a14:m>
                <a:r>
                  <a:rPr lang="en-US" sz="4400" b="1">
                    <a:solidFill>
                      <a:srgbClr val="000000"/>
                    </a:solidFill>
                    <a:latin typeface="Tahoma" panose="020B0604030504040204" pitchFamily="34" charset="0"/>
                  </a:rPr>
                  <a:t>.</a:t>
                </a:r>
                <a:endParaRPr lang="vi-VN" sz="4400" b="1">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6" y="7019985"/>
                <a:ext cx="22434798" cy="6148994"/>
              </a:xfrm>
              <a:prstGeom prst="rect">
                <a:avLst/>
              </a:prstGeom>
              <a:blipFill>
                <a:blip r:embed="rId4"/>
                <a:stretch>
                  <a:fillRect l="-978" r="-1168"/>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510403" y="362372"/>
            <a:ext cx="23321363" cy="4055630"/>
            <a:chOff x="648075" y="1703320"/>
            <a:chExt cx="23321363" cy="4055630"/>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en-US" sz="4400" b="1">
                      <a:solidFill>
                        <a:srgbClr val="000000"/>
                      </a:solidFill>
                      <a:latin typeface="Tahoma" panose="020B0604030504040204" pitchFamily="34" charset="0"/>
                    </a:rPr>
                    <a:t>Câu 1: Bất phương trình nào sau đây là bất phương trình bậc nhất hai ẩn?</a:t>
                  </a:r>
                </a:p>
                <a:p>
                  <a:pPr marL="0" indent="0">
                    <a:lnSpc>
                      <a:spcPct val="150000"/>
                    </a:lnSpc>
                    <a:spcBef>
                      <a:spcPts val="0"/>
                    </a:spcBef>
                    <a:buNone/>
                    <a:tabLst>
                      <a:tab pos="5545138" algn="l"/>
                      <a:tab pos="14689138" algn="l"/>
                    </a:tabLst>
                  </a:pPr>
                  <a:r>
                    <a:rPr lang="en-US" sz="4400" b="1">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a:solidFill>
                        <a:srgbClr val="000000"/>
                      </a:solidFill>
                      <a:effectLst/>
                      <a:latin typeface="Tahoma" panose="020B0604030504040204" pitchFamily="34" charset="0"/>
                      <a:ea typeface="Times New Roman" panose="02020603050405020304" pitchFamily="18" charset="0"/>
                    </a:rPr>
                    <a:t>  	</a:t>
                  </a:r>
                  <a14:m>
                    <m:oMath xmlns:m="http://schemas.openxmlformats.org/officeDocument/2006/math">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Sup>
                        <m:sSupPr>
                          <m:ctrlPr>
                            <a:rPr lang="vi-VN" sz="4400" b="1" i="1">
                              <a:solidFill>
                                <a:srgbClr val="000000"/>
                              </a:solidFill>
                              <a:effectLst/>
                              <a:latin typeface="Cambria Math" panose="02040503050406030204" pitchFamily="18" charset="0"/>
                            </a:rPr>
                          </m:ctrlPr>
                        </m:sSupPr>
                        <m:e>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3236593"/>
                </a:xfrm>
                <a:prstGeom prst="rect">
                  <a:avLst/>
                </a:prstGeom>
                <a:blipFill>
                  <a:blip r:embed="rId5"/>
                  <a:stretch>
                    <a:fillRect l="-1097"/>
                  </a:stretch>
                </a:blipFill>
                <a:ln>
                  <a:no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000125" cy="737549"/>
              <a:chOff x="0" y="92326"/>
              <a:chExt cx="1979915"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352903" cy="190375"/>
              </a:xfrm>
              <a:prstGeom prst="rect">
                <a:avLst/>
              </a:prstGeom>
              <a:noFill/>
            </p:spPr>
            <p:txBody>
              <a:bodyPr wrap="square" tIns="0" bIns="0" rtlCol="0" anchor="ctr" anchorCtr="0">
                <a:noAutofit/>
              </a:bodyPr>
              <a:lstStyle/>
              <a:p>
                <a:pPr algn="ctr"/>
                <a:r>
                  <a:rPr lang="en-US" sz="4400" b="1" kern="1200">
                    <a:solidFill>
                      <a:srgbClr val="FF0000"/>
                    </a:solidFill>
                    <a:effectLst/>
                    <a:latin typeface="Tahoma" panose="020B0604030504040204" pitchFamily="34" charset="0"/>
                    <a:ea typeface="Cascadia Mono"/>
                    <a:cs typeface="Times New Roman" panose="02020603050405020304" pitchFamily="18" charset="0"/>
                  </a:rPr>
                  <a:t>Ví dụ 1.</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spTree>
    <p:extLst>
      <p:ext uri="{BB962C8B-B14F-4D97-AF65-F5344CB8AC3E}">
        <p14:creationId xmlns:p14="http://schemas.microsoft.com/office/powerpoint/2010/main" val="959161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5943599"/>
            <a:ext cx="23349588" cy="7410029"/>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3686" y="7019985"/>
                <a:ext cx="22434798" cy="6148994"/>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spcBef>
                    <a:spcPts val="0"/>
                  </a:spcBef>
                </a:pPr>
                <a:r>
                  <a:rPr lang="en-US" sz="4400" b="1">
                    <a:solidFill>
                      <a:srgbClr val="000000"/>
                    </a:solidFill>
                    <a:latin typeface="Tahoma" panose="020B0604030504040204" pitchFamily="34" charset="0"/>
                  </a:rPr>
                  <a:t>Cặp số </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e>
                    </m:d>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𝟏𝟎𝟎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𝟏𝟎𝟎</m:t>
                        </m:r>
                      </m:e>
                    </m:d>
                  </m:oMath>
                </a14:m>
                <a:r>
                  <a:rPr lang="en-US" sz="4400" b="1">
                    <a:solidFill>
                      <a:srgbClr val="000000"/>
                    </a:solidFill>
                    <a:latin typeface="Tahoma" panose="020B0604030504040204" pitchFamily="34" charset="0"/>
                  </a:rPr>
                  <a:t> thỏa mãn bất phương trình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𝟒𝟎𝟎</m:t>
                    </m:r>
                  </m:oMath>
                </a14:m>
                <a:r>
                  <a:rPr lang="en-US" sz="4400" b="1">
                    <a:solidFill>
                      <a:srgbClr val="000000"/>
                    </a:solidFill>
                    <a:latin typeface="Tahoma" panose="020B0604030504040204" pitchFamily="34" charset="0"/>
                  </a:rPr>
                  <a:t>. </a:t>
                </a:r>
              </a:p>
              <a:p>
                <a:pPr marL="0" indent="0">
                  <a:lnSpc>
                    <a:spcPct val="150000"/>
                  </a:lnSpc>
                  <a:spcBef>
                    <a:spcPts val="0"/>
                  </a:spcBef>
                  <a:buNone/>
                </a:pPr>
                <a:r>
                  <a:rPr lang="en-US" sz="4400" b="1">
                    <a:solidFill>
                      <a:srgbClr val="000000"/>
                    </a:solidFill>
                    <a:latin typeface="Tahoma" panose="020B0604030504040204" pitchFamily="34" charset="0"/>
                  </a:rPr>
                  <a:t>   Vậy rạp chiếu phim sẽ phải bù lỗ nếu bán được 100 vé loại 1 và 100 vé loại 2.</a:t>
                </a:r>
                <a:endParaRPr lang="vi-VN" sz="4400" b="1">
                  <a:solidFill>
                    <a:srgbClr val="000000"/>
                  </a:solidFill>
                  <a:latin typeface="Tahoma" panose="020B0604030504040204" pitchFamily="34" charset="0"/>
                </a:endParaRPr>
              </a:p>
              <a:p>
                <a:pPr>
                  <a:lnSpc>
                    <a:spcPct val="150000"/>
                  </a:lnSpc>
                  <a:spcBef>
                    <a:spcPts val="0"/>
                  </a:spcBef>
                </a:pPr>
                <a:r>
                  <a:rPr lang="en-US" sz="4400" b="1">
                    <a:solidFill>
                      <a:srgbClr val="000000"/>
                    </a:solidFill>
                    <a:latin typeface="Tahoma" panose="020B0604030504040204" pitchFamily="34" charset="0"/>
                  </a:rPr>
                  <a:t>Trả lời câu hỏi tương tự với cặp số </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e>
                    </m:d>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𝟏𝟓𝟎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𝟏𝟓𝟎</m:t>
                        </m:r>
                      </m:e>
                    </m:d>
                  </m:oMath>
                </a14:m>
                <a:r>
                  <a:rPr lang="en-US" sz="4400" b="1">
                    <a:solidFill>
                      <a:srgbClr val="000000"/>
                    </a:solidFill>
                    <a:latin typeface="Tahoma" panose="020B0604030504040204" pitchFamily="34" charset="0"/>
                  </a:rPr>
                  <a:t>.</a:t>
                </a:r>
                <a:endParaRPr lang="vi-VN" sz="4400" b="1">
                  <a:solidFill>
                    <a:srgbClr val="000000"/>
                  </a:solidFill>
                  <a:latin typeface="Tahoma" panose="020B0604030504040204" pitchFamily="34" charset="0"/>
                </a:endParaRPr>
              </a:p>
              <a:p>
                <a:pPr>
                  <a:lnSpc>
                    <a:spcPct val="150000"/>
                  </a:lnSpc>
                  <a:spcBef>
                    <a:spcPts val="0"/>
                  </a:spcBef>
                </a:pPr>
                <a:r>
                  <a:rPr lang="en-US" sz="4400" b="1">
                    <a:solidFill>
                      <a:srgbClr val="000000"/>
                    </a:solidFill>
                    <a:latin typeface="Tahoma" panose="020B0604030504040204" pitchFamily="34" charset="0"/>
                  </a:rPr>
                  <a:t>Cặp số </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e>
                    </m:d>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𝟏𝟓𝟎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𝟏𝟓𝟎</m:t>
                        </m:r>
                      </m:e>
                    </m:d>
                  </m:oMath>
                </a14:m>
                <a:r>
                  <a:rPr lang="en-US" sz="4400" b="1">
                    <a:solidFill>
                      <a:srgbClr val="000000"/>
                    </a:solidFill>
                    <a:latin typeface="Tahoma" panose="020B0604030504040204" pitchFamily="34" charset="0"/>
                  </a:rPr>
                  <a:t> thỏa mãn bất phương trình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𝟒𝟎𝟎</m:t>
                    </m:r>
                  </m:oMath>
                </a14:m>
                <a:r>
                  <a:rPr lang="en-US" sz="4400" b="1">
                    <a:solidFill>
                      <a:srgbClr val="000000"/>
                    </a:solidFill>
                    <a:latin typeface="Tahoma" panose="020B0604030504040204" pitchFamily="34" charset="0"/>
                  </a:rPr>
                  <a:t>. </a:t>
                </a:r>
              </a:p>
              <a:p>
                <a:pPr marL="0" indent="0">
                  <a:lnSpc>
                    <a:spcPct val="150000"/>
                  </a:lnSpc>
                  <a:spcBef>
                    <a:spcPts val="0"/>
                  </a:spcBef>
                  <a:buNone/>
                </a:pPr>
                <a:r>
                  <a:rPr lang="en-US" sz="4400" b="1">
                    <a:solidFill>
                      <a:srgbClr val="000000"/>
                    </a:solidFill>
                    <a:latin typeface="Tahoma" panose="020B0604030504040204" pitchFamily="34" charset="0"/>
                  </a:rPr>
                  <a:t>   Vậy rạp chiếu phim sẽ không phải bù lỗ nếu bán được </a:t>
                </a:r>
                <a14:m>
                  <m:oMath xmlns:m="http://schemas.openxmlformats.org/officeDocument/2006/math">
                    <m:r>
                      <a:rPr lang="en-US" sz="4400" b="1" i="1">
                        <a:solidFill>
                          <a:srgbClr val="000000"/>
                        </a:solidFill>
                        <a:latin typeface="Cambria Math" panose="02040503050406030204" pitchFamily="18" charset="0"/>
                      </a:rPr>
                      <m:t>𝟏𝟓𝟎</m:t>
                    </m:r>
                  </m:oMath>
                </a14:m>
                <a:r>
                  <a:rPr lang="en-US" sz="4400" b="1">
                    <a:solidFill>
                      <a:srgbClr val="000000"/>
                    </a:solidFill>
                    <a:latin typeface="Tahoma" panose="020B0604030504040204" pitchFamily="34" charset="0"/>
                  </a:rPr>
                  <a:t> vé loại </a:t>
                </a:r>
                <a14:m>
                  <m:oMath xmlns:m="http://schemas.openxmlformats.org/officeDocument/2006/math">
                    <m:r>
                      <a:rPr lang="en-US" sz="4400" b="1" i="1">
                        <a:solidFill>
                          <a:srgbClr val="000000"/>
                        </a:solidFill>
                        <a:latin typeface="Cambria Math" panose="02040503050406030204" pitchFamily="18" charset="0"/>
                      </a:rPr>
                      <m:t>𝟏</m:t>
                    </m:r>
                  </m:oMath>
                </a14:m>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𝟏𝟓𝟎</m:t>
                    </m:r>
                  </m:oMath>
                </a14:m>
                <a:r>
                  <a:rPr lang="en-US" sz="4400" b="1">
                    <a:solidFill>
                      <a:srgbClr val="000000"/>
                    </a:solidFill>
                    <a:latin typeface="Tahoma" panose="020B0604030504040204" pitchFamily="34" charset="0"/>
                  </a:rPr>
                  <a:t> vé loại </a:t>
                </a:r>
                <a14:m>
                  <m:oMath xmlns:m="http://schemas.openxmlformats.org/officeDocument/2006/math">
                    <m:r>
                      <a:rPr lang="en-US" sz="4400" b="1" i="1">
                        <a:solidFill>
                          <a:srgbClr val="000000"/>
                        </a:solidFill>
                        <a:latin typeface="Cambria Math" panose="02040503050406030204" pitchFamily="18" charset="0"/>
                      </a:rPr>
                      <m:t>𝟐</m:t>
                    </m:r>
                  </m:oMath>
                </a14:m>
                <a:r>
                  <a:rPr lang="en-US" sz="4400" b="1">
                    <a:solidFill>
                      <a:srgbClr val="000000"/>
                    </a:solidFill>
                    <a:latin typeface="Tahoma" panose="020B0604030504040204" pitchFamily="34" charset="0"/>
                  </a:rPr>
                  <a:t>.</a:t>
                </a:r>
                <a:endParaRPr lang="vi-VN" sz="4400" b="1">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6" y="7019985"/>
                <a:ext cx="22434798" cy="6148994"/>
              </a:xfrm>
              <a:prstGeom prst="rect">
                <a:avLst/>
              </a:prstGeom>
              <a:blipFill>
                <a:blip r:embed="rId4"/>
                <a:stretch>
                  <a:fillRect l="-1087" r="-435" b="-2282"/>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055630"/>
            <a:chOff x="648075" y="1703320"/>
            <a:chExt cx="23321363" cy="4055630"/>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20000"/>
                    </a:lnSpc>
                    <a:spcBef>
                      <a:spcPts val="0"/>
                    </a:spcBef>
                    <a:buNone/>
                    <a:tabLst>
                      <a:tab pos="855663" algn="l"/>
                    </a:tabLst>
                  </a:pPr>
                  <a:r>
                    <a:rPr lang="en-US" sz="4400" b="1">
                      <a:solidFill>
                        <a:srgbClr val="000000"/>
                      </a:solidFill>
                      <a:effectLst/>
                      <a:latin typeface="Tahoma" panose="020B0604030504040204" pitchFamily="34" charset="0"/>
                      <a:ea typeface="Times New Roman" panose="02020603050405020304" pitchFamily="18" charset="0"/>
                    </a:rPr>
                    <a:t>	Cặp số </a:t>
                  </a:r>
                  <a14:m>
                    <m:oMath xmlns:m="http://schemas.openxmlformats.org/officeDocument/2006/math">
                      <m:d>
                        <m:dPr>
                          <m:ctrlPr>
                            <a:rPr lang="vi-VN" sz="4400" b="1" i="1">
                              <a:solidFill>
                                <a:srgbClr val="000000"/>
                              </a:solidFill>
                              <a:effectLst/>
                              <a:latin typeface="Cambria Math" panose="020405030504060302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e>
                      </m:d>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vi-VN" sz="4400" b="1" i="1">
                              <a:solidFill>
                                <a:srgbClr val="000000"/>
                              </a:solidFill>
                              <a:effectLst/>
                              <a:latin typeface="Cambria Math" panose="020405030504060302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𝟏𝟎𝟎</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𝟏𝟎𝟎</m:t>
                          </m:r>
                        </m:e>
                      </m:d>
                    </m:oMath>
                  </a14:m>
                  <a:r>
                    <a:rPr lang="en-US" sz="4400" b="1">
                      <a:solidFill>
                        <a:srgbClr val="000000"/>
                      </a:solidFill>
                      <a:effectLst/>
                      <a:latin typeface="Tahoma" panose="020B0604030504040204" pitchFamily="34" charset="0"/>
                      <a:ea typeface="Times New Roman" panose="02020603050405020304" pitchFamily="18" charset="0"/>
                    </a:rPr>
                    <a:t> thỏa mãn bất phương trình bậc nhất hai ẩn nào trong hai bất phương trình thu được ở HĐ1? Từ đó cho biết rạp chiếu phim có phải bù lỗ hay không nếu bán được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𝟏𝟎𝟎</m:t>
                      </m:r>
                    </m:oMath>
                  </a14:m>
                  <a:r>
                    <a:rPr lang="en-US" sz="4400" b="1">
                      <a:solidFill>
                        <a:srgbClr val="000000"/>
                      </a:solidFill>
                      <a:effectLst/>
                      <a:latin typeface="Tahoma" panose="020B0604030504040204" pitchFamily="34" charset="0"/>
                      <a:ea typeface="Times New Roman" panose="02020603050405020304" pitchFamily="18" charset="0"/>
                    </a:rPr>
                    <a:t> vé loại 1 và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𝟏𝟎𝟎</m:t>
                      </m:r>
                    </m:oMath>
                  </a14:m>
                  <a:r>
                    <a:rPr lang="en-US" sz="4400" b="1">
                      <a:solidFill>
                        <a:srgbClr val="000000"/>
                      </a:solidFill>
                      <a:effectLst/>
                      <a:latin typeface="Tahoma" panose="020B0604030504040204" pitchFamily="34" charset="0"/>
                      <a:ea typeface="Times New Roman" panose="02020603050405020304" pitchFamily="18" charset="0"/>
                    </a:rPr>
                    <a:t> vé loại 2</a:t>
                  </a:r>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3236593"/>
                </a:xfrm>
                <a:prstGeom prst="rect">
                  <a:avLst/>
                </a:prstGeom>
                <a:blipFill>
                  <a:blip r:embed="rId5"/>
                  <a:stretch>
                    <a:fillRect l="-1070" t="-2448"/>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000125" cy="737549"/>
              <a:chOff x="0" y="92326"/>
              <a:chExt cx="1979915"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352903" cy="190375"/>
              </a:xfrm>
              <a:prstGeom prst="rect">
                <a:avLst/>
              </a:prstGeom>
              <a:noFill/>
            </p:spPr>
            <p:txBody>
              <a:bodyPr wrap="square" tIns="0" bIns="0" rtlCol="0" anchor="ctr" anchorCtr="0">
                <a:noAutofit/>
              </a:bodyPr>
              <a:lstStyle/>
              <a:p>
                <a:r>
                  <a:rPr lang="en-US" sz="4400" b="1" kern="1200">
                    <a:solidFill>
                      <a:srgbClr val="FF0000"/>
                    </a:solidFill>
                    <a:effectLst/>
                    <a:latin typeface="Tahoma" panose="020B0604030504040204" pitchFamily="34" charset="0"/>
                    <a:ea typeface="Cascadia Mono"/>
                    <a:cs typeface="Times New Roman" panose="02020603050405020304" pitchFamily="18" charset="0"/>
                  </a:rPr>
                  <a:t>HĐ 2.</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spTree>
    <p:extLst>
      <p:ext uri="{BB962C8B-B14F-4D97-AF65-F5344CB8AC3E}">
        <p14:creationId xmlns:p14="http://schemas.microsoft.com/office/powerpoint/2010/main" val="2621318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wipe(up)">
                                      <p:cBhvr>
                                        <p:cTn id="17" dur="500"/>
                                        <p:tgtEl>
                                          <p:spTgt spid="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3" end="3"/>
                                            </p:txEl>
                                          </p:spTgt>
                                        </p:tgtEl>
                                        <p:attrNameLst>
                                          <p:attrName>style.visibility</p:attrName>
                                        </p:attrNameLst>
                                      </p:cBhvr>
                                      <p:to>
                                        <p:strVal val="visible"/>
                                      </p:to>
                                    </p:set>
                                    <p:animEffect transition="in" filter="wipe(up)">
                                      <p:cBhvr>
                                        <p:cTn id="22" dur="500"/>
                                        <p:tgtEl>
                                          <p:spTgt spid="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animEffect transition="in" filter="wipe(up)">
                                      <p:cBhvr>
                                        <p:cTn id="27" dur="500"/>
                                        <p:tgtEl>
                                          <p:spTgt spid="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3304</TotalTime>
  <Words>4315</Words>
  <PresentationFormat>Custom</PresentationFormat>
  <Paragraphs>407</Paragraphs>
  <Slides>34</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Yu Gothic UI Semilight</vt:lpstr>
      <vt:lpstr>Arial</vt:lpstr>
      <vt:lpstr>Bahnschrift SemiBold SemiConden</vt:lpstr>
      <vt:lpstr>Calibri</vt:lpstr>
      <vt:lpstr>Calibri Light</vt:lpstr>
      <vt:lpstr>Cambria Math</vt:lpstr>
      <vt:lpstr>Symbol</vt:lpstr>
      <vt:lpstr>Tahoma</vt:lpstr>
      <vt:lpstr>Times New Roman</vt:lpstr>
      <vt:lpstr>Tomaho</vt:lpstr>
      <vt:lpstr>1_Office Theme</vt:lpstr>
      <vt:lpstr>PowerPoint Presentation</vt:lpstr>
      <vt:lpstr>§3. BẤT PHƯƠNG TRÌNH VÀ HỆ BẤT PHƯƠNG TRÌNH BẬC NHẤT HAI ẨN</vt:lpstr>
      <vt:lpstr>§3. BẤT PHƯƠNG TRÌNH VÀ HỆ BẤT PHƯƠNG TRÌNH BẬC NHẤT HAI ẨN</vt:lpstr>
      <vt:lpstr>§3. BẤT PHƯƠNG TRÌNH VÀ HỆ BẤT PHƯƠNG TRÌNH BẬC NHẤT HAI ẨN</vt:lpstr>
      <vt:lpstr>PowerPoint Presentation</vt:lpstr>
      <vt:lpstr>PowerPoint Presentation</vt:lpstr>
      <vt:lpstr>1. BẤT PHƯƠNG TRÌNH BẬC NHẤT HAI ẨN</vt:lpstr>
      <vt:lpstr>PowerPoint Presentation</vt:lpstr>
      <vt:lpstr>PowerPoint Presentation</vt:lpstr>
      <vt:lpstr>1. BẤT PHƯƠNG TRÌNH BẬC NHẤT HAI ẨN</vt:lpstr>
      <vt:lpstr>PowerPoint Presentation</vt:lpstr>
      <vt:lpstr>PowerPoint Presentation</vt:lpstr>
      <vt:lpstr>PowerPoint Presentation</vt:lpstr>
      <vt:lpstr>PowerPoint Presentation</vt:lpstr>
      <vt:lpstr>2. BIỂU DIỄN MIỀN NGHIỆM CỦA BẤT PHƯƠNG TRÌNH BẬC NHẤT HAI ẨN TRÊN MẶT PHẲNG TỌA ĐỘ</vt:lpstr>
      <vt:lpstr>PowerPoint Presentation</vt:lpstr>
      <vt:lpstr>2. BIỂU DIỄN MIỀN NGHIỆM CỦA BẤT PHƯƠNG TRÌNH BẬC NHẤT HAI ẨN TRÊN MẶT PHẲNG TỌA ĐỘ</vt:lpstr>
      <vt:lpstr>PowerPoint Presentation</vt:lpstr>
      <vt:lpstr>2. BIỂU DIỄN MIỀN NGHIỆM CỦA BẤT PHƯƠNG TRÌNH BẬC NHẤT HAI ẨN TRÊN MẶT PHẲNG TỌA ĐỘ</vt:lpstr>
      <vt:lpstr>PowerPoint Presentation</vt:lpstr>
      <vt:lpstr>PowerPoint Presentation</vt:lpstr>
      <vt:lpstr>PowerPoint Presentation</vt:lpstr>
      <vt:lpstr>PowerPoint Presentation</vt:lpstr>
      <vt:lpstr>Nhận xét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2022-08-19T09:42:49Z</dcterms:modified>
</cp:coreProperties>
</file>