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75" r:id="rId3"/>
    <p:sldId id="268" r:id="rId4"/>
    <p:sldId id="276" r:id="rId5"/>
    <p:sldId id="277" r:id="rId6"/>
    <p:sldId id="291" r:id="rId7"/>
    <p:sldId id="292" r:id="rId8"/>
    <p:sldId id="293" r:id="rId9"/>
    <p:sldId id="278" r:id="rId10"/>
    <p:sldId id="279" r:id="rId11"/>
    <p:sldId id="295" r:id="rId12"/>
    <p:sldId id="297" r:id="rId13"/>
    <p:sldId id="294" r:id="rId14"/>
    <p:sldId id="298" r:id="rId15"/>
    <p:sldId id="299" r:id="rId16"/>
    <p:sldId id="300" r:id="rId17"/>
    <p:sldId id="301" r:id="rId18"/>
    <p:sldId id="302" r:id="rId19"/>
    <p:sldId id="296" r:id="rId20"/>
    <p:sldId id="303" r:id="rId21"/>
    <p:sldId id="304" r:id="rId22"/>
    <p:sldId id="316" r:id="rId23"/>
    <p:sldId id="305" r:id="rId24"/>
    <p:sldId id="307" r:id="rId25"/>
    <p:sldId id="308" r:id="rId26"/>
    <p:sldId id="315" r:id="rId27"/>
    <p:sldId id="313" r:id="rId28"/>
    <p:sldId id="285" r:id="rId29"/>
    <p:sldId id="314" r:id="rId30"/>
    <p:sldId id="286" r:id="rId31"/>
    <p:sldId id="287" r:id="rId32"/>
    <p:sldId id="288" r:id="rId33"/>
    <p:sldId id="28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4336"/>
    <a:srgbClr val="B13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971" autoAdjust="0"/>
  </p:normalViewPr>
  <p:slideViewPr>
    <p:cSldViewPr snapToGrid="0">
      <p:cViewPr>
        <p:scale>
          <a:sx n="10" d="100"/>
          <a:sy n="10" d="100"/>
        </p:scale>
        <p:origin x="642" y="1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0A7FB8BF-54BB-9C70-AD0E-B5115715BD1F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2D6E6C3A-E82A-98D5-C39A-B6F7872BDF05}"/>
              </a:ext>
            </a:extLst>
          </p:cNvPr>
          <p:cNvSpPr txBox="1"/>
          <p:nvPr userDrawn="1"/>
        </p:nvSpPr>
        <p:spPr>
          <a:xfrm>
            <a:off x="11044485" y="2"/>
            <a:ext cx="101983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5b</a:t>
            </a:r>
          </a:p>
        </p:txBody>
      </p:sp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B265006D-6FA9-1598-0921-40C3E452D65F}"/>
              </a:ext>
            </a:extLst>
          </p:cNvPr>
          <p:cNvSpPr txBox="1"/>
          <p:nvPr userDrawn="1"/>
        </p:nvSpPr>
        <p:spPr>
          <a:xfrm>
            <a:off x="11044485" y="2"/>
            <a:ext cx="101983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5b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096" y="-236538"/>
            <a:ext cx="13054191" cy="73310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A15701-A5A7-49BC-9449-C5C23784A3A1}"/>
              </a:ext>
            </a:extLst>
          </p:cNvPr>
          <p:cNvSpPr/>
          <p:nvPr/>
        </p:nvSpPr>
        <p:spPr>
          <a:xfrm>
            <a:off x="5616542" y="190550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5: London Was Great!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Lesson 5b: Grammar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90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C4D4FB-E4E0-4AB7-9743-CEBC14445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635"/>
            <a:ext cx="5470358" cy="589115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5A63C7-A381-475F-B2A2-AEA08C77CA69}"/>
              </a:ext>
            </a:extLst>
          </p:cNvPr>
          <p:cNvCxnSpPr/>
          <p:nvPr/>
        </p:nvCxnSpPr>
        <p:spPr>
          <a:xfrm>
            <a:off x="5678905" y="4154905"/>
            <a:ext cx="5662863" cy="0"/>
          </a:xfrm>
          <a:prstGeom prst="straightConnector1">
            <a:avLst/>
          </a:prstGeom>
          <a:ln w="57150">
            <a:solidFill>
              <a:srgbClr val="BE43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ar: 4 Points 6">
            <a:extLst>
              <a:ext uri="{FF2B5EF4-FFF2-40B4-BE49-F238E27FC236}">
                <a16:creationId xmlns:a16="http://schemas.microsoft.com/office/drawing/2014/main" id="{5E6482C7-EB3F-4D35-B6EE-BB9CA8D8D979}"/>
              </a:ext>
            </a:extLst>
          </p:cNvPr>
          <p:cNvSpPr/>
          <p:nvPr/>
        </p:nvSpPr>
        <p:spPr>
          <a:xfrm>
            <a:off x="8213557" y="3818023"/>
            <a:ext cx="593558" cy="673764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F5A4E9-C8CD-46AC-B5F8-2260347EBE90}"/>
              </a:ext>
            </a:extLst>
          </p:cNvPr>
          <p:cNvSpPr txBox="1"/>
          <p:nvPr/>
        </p:nvSpPr>
        <p:spPr>
          <a:xfrm>
            <a:off x="8125325" y="3360639"/>
            <a:ext cx="136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6C9A4-C8CD-4BB8-9121-95E118AE2C9C}"/>
              </a:ext>
            </a:extLst>
          </p:cNvPr>
          <p:cNvSpPr txBox="1"/>
          <p:nvPr/>
        </p:nvSpPr>
        <p:spPr>
          <a:xfrm>
            <a:off x="7711239" y="4441834"/>
            <a:ext cx="16162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What day is it today?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BA22B5-B6DE-4B22-9956-A0CF5EE30DCD}"/>
              </a:ext>
            </a:extLst>
          </p:cNvPr>
          <p:cNvSpPr txBox="1"/>
          <p:nvPr/>
        </p:nvSpPr>
        <p:spPr>
          <a:xfrm>
            <a:off x="5796212" y="4322434"/>
            <a:ext cx="19150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What day was it yesterday?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9797B5-947E-4190-975E-12A74F716773}"/>
              </a:ext>
            </a:extLst>
          </p:cNvPr>
          <p:cNvSpPr txBox="1"/>
          <p:nvPr/>
        </p:nvSpPr>
        <p:spPr>
          <a:xfrm>
            <a:off x="9829798" y="4302841"/>
            <a:ext cx="2362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What day will it be tomorrow?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72DA7C4C-89F1-4961-A775-3F9E92DB76B5}"/>
              </a:ext>
            </a:extLst>
          </p:cNvPr>
          <p:cNvSpPr/>
          <p:nvPr/>
        </p:nvSpPr>
        <p:spPr>
          <a:xfrm rot="5400000">
            <a:off x="6496478" y="2485958"/>
            <a:ext cx="883459" cy="2550692"/>
          </a:xfrm>
          <a:prstGeom prst="leftBrace">
            <a:avLst>
              <a:gd name="adj1" fmla="val 8333"/>
              <a:gd name="adj2" fmla="val 475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DF4CAB-3C40-49BD-8D4A-13916ED28AD7}"/>
              </a:ext>
            </a:extLst>
          </p:cNvPr>
          <p:cNvSpPr txBox="1"/>
          <p:nvPr/>
        </p:nvSpPr>
        <p:spPr>
          <a:xfrm>
            <a:off x="6248399" y="2778118"/>
            <a:ext cx="161524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past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472DD66-9C9C-4E52-ABF0-AC49E9ABE718}"/>
              </a:ext>
            </a:extLst>
          </p:cNvPr>
          <p:cNvSpPr/>
          <p:nvPr/>
        </p:nvSpPr>
        <p:spPr>
          <a:xfrm rot="16200000">
            <a:off x="6757732" y="2165421"/>
            <a:ext cx="360951" cy="625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371EC87-7BF9-403F-9075-EBB5440D2598}"/>
              </a:ext>
            </a:extLst>
          </p:cNvPr>
          <p:cNvSpPr/>
          <p:nvPr/>
        </p:nvSpPr>
        <p:spPr>
          <a:xfrm>
            <a:off x="5291882" y="563635"/>
            <a:ext cx="6114051" cy="16942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</a:rPr>
              <a:t>Last week, before class, last year, last night, last weekend, in 1998, …</a:t>
            </a:r>
          </a:p>
        </p:txBody>
      </p:sp>
    </p:spTree>
    <p:extLst>
      <p:ext uri="{BB962C8B-B14F-4D97-AF65-F5344CB8AC3E}">
        <p14:creationId xmlns:p14="http://schemas.microsoft.com/office/powerpoint/2010/main" val="17421795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CEBA9F-CE3E-4854-9607-B54026308EB5}"/>
              </a:ext>
            </a:extLst>
          </p:cNvPr>
          <p:cNvSpPr/>
          <p:nvPr/>
        </p:nvSpPr>
        <p:spPr>
          <a:xfrm>
            <a:off x="0" y="753811"/>
            <a:ext cx="5486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>
                <a:solidFill>
                  <a:srgbClr val="00B050"/>
                </a:solidFill>
              </a:rPr>
              <a:t>He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was</a:t>
            </a:r>
            <a:r>
              <a:rPr lang="en-US" sz="3600" dirty="0"/>
              <a:t> at home yesterday.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D28AE9-6647-4BE1-AF6C-6D2AE7CE9595}"/>
              </a:ext>
            </a:extLst>
          </p:cNvPr>
          <p:cNvSpPr/>
          <p:nvPr/>
        </p:nvSpPr>
        <p:spPr>
          <a:xfrm>
            <a:off x="92990" y="2955685"/>
            <a:ext cx="5785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They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were</a:t>
            </a:r>
            <a:r>
              <a:rPr lang="en-US" sz="3600" dirty="0"/>
              <a:t> at home yesterday.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5B5FAF-3A87-4889-A04E-EBEEAA09F7FC}"/>
              </a:ext>
            </a:extLst>
          </p:cNvPr>
          <p:cNvSpPr txBox="1"/>
          <p:nvPr/>
        </p:nvSpPr>
        <p:spPr>
          <a:xfrm>
            <a:off x="1086594" y="1547825"/>
            <a:ext cx="7743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He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wasn’t</a:t>
            </a:r>
            <a:r>
              <a:rPr lang="en-US" sz="3600" dirty="0"/>
              <a:t> at home yesterday.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Was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B050"/>
                </a:solidFill>
              </a:rPr>
              <a:t>he</a:t>
            </a:r>
            <a:r>
              <a:rPr lang="en-US" sz="3600" dirty="0"/>
              <a:t> at home yesterday?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A8F9D-0AC1-485E-BFD6-35AD90ADE617}"/>
              </a:ext>
            </a:extLst>
          </p:cNvPr>
          <p:cNvSpPr txBox="1"/>
          <p:nvPr/>
        </p:nvSpPr>
        <p:spPr>
          <a:xfrm>
            <a:off x="905631" y="3705726"/>
            <a:ext cx="6617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They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weren’t</a:t>
            </a:r>
            <a:r>
              <a:rPr lang="en-US" sz="3600" dirty="0"/>
              <a:t> at home yesterday.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Were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B050"/>
                </a:solidFill>
              </a:rPr>
              <a:t>they</a:t>
            </a:r>
            <a:r>
              <a:rPr lang="en-US" sz="3600" dirty="0"/>
              <a:t> at home yesterday?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429BE-AEC0-4115-81C6-1E7C03606F88}"/>
              </a:ext>
            </a:extLst>
          </p:cNvPr>
          <p:cNvSpPr txBox="1"/>
          <p:nvPr/>
        </p:nvSpPr>
        <p:spPr>
          <a:xfrm>
            <a:off x="7523604" y="999571"/>
            <a:ext cx="395211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Questions:</a:t>
            </a:r>
          </a:p>
          <a:p>
            <a:r>
              <a:rPr lang="en-US" sz="3600" dirty="0"/>
              <a:t>was/were + 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5EB4B1-F0E4-4CB3-99D7-BC0619AFDD25}"/>
              </a:ext>
            </a:extLst>
          </p:cNvPr>
          <p:cNvSpPr txBox="1"/>
          <p:nvPr/>
        </p:nvSpPr>
        <p:spPr>
          <a:xfrm>
            <a:off x="7523604" y="2955685"/>
            <a:ext cx="4340736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Negative form:</a:t>
            </a:r>
          </a:p>
          <a:p>
            <a:r>
              <a:rPr lang="en-US" sz="3600" dirty="0"/>
              <a:t>S + was not (wasn’t)/ S + were not (weren’t)</a:t>
            </a:r>
          </a:p>
        </p:txBody>
      </p:sp>
    </p:spTree>
    <p:extLst>
      <p:ext uri="{BB962C8B-B14F-4D97-AF65-F5344CB8AC3E}">
        <p14:creationId xmlns:p14="http://schemas.microsoft.com/office/powerpoint/2010/main" val="37816582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844F4C-2A95-4AF7-9E01-BE8ED6C57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52" y="645602"/>
            <a:ext cx="11193894" cy="40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73699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440415-8A01-44CA-AFD2-7C6BAE53E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08" y="758239"/>
            <a:ext cx="10738184" cy="49728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D70C4-C022-4248-BAC0-13BE8383DE20}"/>
              </a:ext>
            </a:extLst>
          </p:cNvPr>
          <p:cNvSpPr txBox="1"/>
          <p:nvPr/>
        </p:nvSpPr>
        <p:spPr>
          <a:xfrm>
            <a:off x="2422358" y="1640305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34983D-B4E1-4DFF-868B-B82980DC30C6}"/>
              </a:ext>
            </a:extLst>
          </p:cNvPr>
          <p:cNvSpPr txBox="1"/>
          <p:nvPr/>
        </p:nvSpPr>
        <p:spPr>
          <a:xfrm>
            <a:off x="3593231" y="2090277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86E42-E1F0-404D-9914-53EC4DA052FF}"/>
              </a:ext>
            </a:extLst>
          </p:cNvPr>
          <p:cNvSpPr txBox="1"/>
          <p:nvPr/>
        </p:nvSpPr>
        <p:spPr>
          <a:xfrm>
            <a:off x="7386136" y="2081950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00EA9-E041-450E-BD26-3C45EEBD0BD4}"/>
              </a:ext>
            </a:extLst>
          </p:cNvPr>
          <p:cNvSpPr txBox="1"/>
          <p:nvPr/>
        </p:nvSpPr>
        <p:spPr>
          <a:xfrm>
            <a:off x="3506355" y="2588995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CDA85-A5BB-4FBE-BA55-47D8710E83E3}"/>
              </a:ext>
            </a:extLst>
          </p:cNvPr>
          <p:cNvSpPr txBox="1"/>
          <p:nvPr/>
        </p:nvSpPr>
        <p:spPr>
          <a:xfrm>
            <a:off x="6854393" y="2952252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BBA63-BB37-4FDE-9DF9-AC184B47AE75}"/>
              </a:ext>
            </a:extLst>
          </p:cNvPr>
          <p:cNvSpPr txBox="1"/>
          <p:nvPr/>
        </p:nvSpPr>
        <p:spPr>
          <a:xfrm>
            <a:off x="4483170" y="3834318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weren’t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30C58F-931B-4107-911E-1F2D510331FF}"/>
              </a:ext>
            </a:extLst>
          </p:cNvPr>
          <p:cNvSpPr txBox="1"/>
          <p:nvPr/>
        </p:nvSpPr>
        <p:spPr>
          <a:xfrm>
            <a:off x="4549140" y="4230264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4A6CA1-A92D-4E44-9E4A-FDD18703EA6B}"/>
              </a:ext>
            </a:extLst>
          </p:cNvPr>
          <p:cNvSpPr txBox="1"/>
          <p:nvPr/>
        </p:nvSpPr>
        <p:spPr>
          <a:xfrm>
            <a:off x="2725156" y="4718742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1AC0BB-0C40-493E-829E-2FF74F5228CB}"/>
              </a:ext>
            </a:extLst>
          </p:cNvPr>
          <p:cNvSpPr txBox="1"/>
          <p:nvPr/>
        </p:nvSpPr>
        <p:spPr>
          <a:xfrm>
            <a:off x="3637148" y="5098118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wasn’t</a:t>
            </a:r>
          </a:p>
        </p:txBody>
      </p:sp>
    </p:spTree>
    <p:extLst>
      <p:ext uri="{BB962C8B-B14F-4D97-AF65-F5344CB8AC3E}">
        <p14:creationId xmlns:p14="http://schemas.microsoft.com/office/powerpoint/2010/main" val="35447719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41382-2092-418E-8EA4-630767F495E6}"/>
              </a:ext>
            </a:extLst>
          </p:cNvPr>
          <p:cNvSpPr/>
          <p:nvPr/>
        </p:nvSpPr>
        <p:spPr>
          <a:xfrm>
            <a:off x="385011" y="513348"/>
            <a:ext cx="2005263" cy="78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Extra-practice</a:t>
            </a:r>
          </a:p>
          <a:p>
            <a:pPr algn="ctr"/>
            <a:r>
              <a:rPr lang="en-US" sz="2400" dirty="0"/>
              <a:t>WB-p. 45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B42D6-CC33-4422-8CA6-671661615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154" y="657726"/>
            <a:ext cx="6937787" cy="5672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6E5CD0-58E3-4C1B-AC02-DAE69864D45D}"/>
              </a:ext>
            </a:extLst>
          </p:cNvPr>
          <p:cNvSpPr txBox="1"/>
          <p:nvPr/>
        </p:nvSpPr>
        <p:spPr>
          <a:xfrm>
            <a:off x="7768276" y="1844240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weren’t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B8094-D442-4AE8-AB4D-A5F06DC25BB8}"/>
              </a:ext>
            </a:extLst>
          </p:cNvPr>
          <p:cNvSpPr txBox="1"/>
          <p:nvPr/>
        </p:nvSpPr>
        <p:spPr>
          <a:xfrm>
            <a:off x="5820966" y="2324175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A24918-AB72-4952-B4EE-A8EABFDEBF55}"/>
              </a:ext>
            </a:extLst>
          </p:cNvPr>
          <p:cNvSpPr txBox="1"/>
          <p:nvPr/>
        </p:nvSpPr>
        <p:spPr>
          <a:xfrm>
            <a:off x="7668688" y="2721481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wasn’t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CA5FD6-B420-486B-8189-2877986C1ACC}"/>
              </a:ext>
            </a:extLst>
          </p:cNvPr>
          <p:cNvSpPr txBox="1"/>
          <p:nvPr/>
        </p:nvSpPr>
        <p:spPr>
          <a:xfrm>
            <a:off x="4738124" y="3472997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weren’t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EC34EA-E25B-4119-B3A1-883A53D2D270}"/>
              </a:ext>
            </a:extLst>
          </p:cNvPr>
          <p:cNvSpPr txBox="1"/>
          <p:nvPr/>
        </p:nvSpPr>
        <p:spPr>
          <a:xfrm>
            <a:off x="5237019" y="4329431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6D6E39-BF2D-4591-B5FC-258681068663}"/>
              </a:ext>
            </a:extLst>
          </p:cNvPr>
          <p:cNvSpPr txBox="1"/>
          <p:nvPr/>
        </p:nvSpPr>
        <p:spPr>
          <a:xfrm>
            <a:off x="6319861" y="5244286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was</a:t>
            </a:r>
          </a:p>
        </p:txBody>
      </p:sp>
    </p:spTree>
    <p:extLst>
      <p:ext uri="{BB962C8B-B14F-4D97-AF65-F5344CB8AC3E}">
        <p14:creationId xmlns:p14="http://schemas.microsoft.com/office/powerpoint/2010/main" val="1641360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B06313-004C-4F26-A263-AF52303EF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733" y="874921"/>
            <a:ext cx="7481644" cy="51081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041F8F-33AF-46FE-AE09-18FDDF7C348A}"/>
              </a:ext>
            </a:extLst>
          </p:cNvPr>
          <p:cNvSpPr/>
          <p:nvPr/>
        </p:nvSpPr>
        <p:spPr>
          <a:xfrm>
            <a:off x="385011" y="513348"/>
            <a:ext cx="2005263" cy="78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Extra-practice</a:t>
            </a:r>
          </a:p>
          <a:p>
            <a:pPr algn="ctr"/>
            <a:r>
              <a:rPr lang="en-US" dirty="0"/>
              <a:t>GB-p. 70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1F9C5-89D3-46F8-9109-44D95755EE20}"/>
              </a:ext>
            </a:extLst>
          </p:cNvPr>
          <p:cNvSpPr txBox="1"/>
          <p:nvPr/>
        </p:nvSpPr>
        <p:spPr>
          <a:xfrm>
            <a:off x="4539916" y="1983268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wasn’t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4E72F-71B1-46AB-B7C1-819914DD1D8A}"/>
              </a:ext>
            </a:extLst>
          </p:cNvPr>
          <p:cNvSpPr txBox="1"/>
          <p:nvPr/>
        </p:nvSpPr>
        <p:spPr>
          <a:xfrm>
            <a:off x="6705600" y="2953353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weren’t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7FF4D-34CD-41AF-8793-6D476C436502}"/>
              </a:ext>
            </a:extLst>
          </p:cNvPr>
          <p:cNvSpPr txBox="1"/>
          <p:nvPr/>
        </p:nvSpPr>
        <p:spPr>
          <a:xfrm>
            <a:off x="4235871" y="3930066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399AD3-156E-4060-8E60-42053BCDED1C}"/>
              </a:ext>
            </a:extLst>
          </p:cNvPr>
          <p:cNvSpPr txBox="1"/>
          <p:nvPr/>
        </p:nvSpPr>
        <p:spPr>
          <a:xfrm>
            <a:off x="5318713" y="4347842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00DA6-1566-4FDA-BF7A-17FD62CB05BE}"/>
              </a:ext>
            </a:extLst>
          </p:cNvPr>
          <p:cNvSpPr txBox="1"/>
          <p:nvPr/>
        </p:nvSpPr>
        <p:spPr>
          <a:xfrm>
            <a:off x="4100642" y="4896495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602316-14D7-4E68-AFC2-5DB0DE739DBB}"/>
              </a:ext>
            </a:extLst>
          </p:cNvPr>
          <p:cNvSpPr txBox="1"/>
          <p:nvPr/>
        </p:nvSpPr>
        <p:spPr>
          <a:xfrm>
            <a:off x="5318713" y="5324555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weren’t</a:t>
            </a:r>
          </a:p>
        </p:txBody>
      </p:sp>
    </p:spTree>
    <p:extLst>
      <p:ext uri="{BB962C8B-B14F-4D97-AF65-F5344CB8AC3E}">
        <p14:creationId xmlns:p14="http://schemas.microsoft.com/office/powerpoint/2010/main" val="10239123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C48CA2-C164-4758-A2B0-FA9D11E60F47}"/>
              </a:ext>
            </a:extLst>
          </p:cNvPr>
          <p:cNvSpPr txBox="1"/>
          <p:nvPr/>
        </p:nvSpPr>
        <p:spPr>
          <a:xfrm>
            <a:off x="657726" y="352926"/>
            <a:ext cx="1168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Complete the answer with your own idea: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C073C5-91F7-462D-93F8-7CA74B64ADE8}"/>
              </a:ext>
            </a:extLst>
          </p:cNvPr>
          <p:cNvSpPr txBox="1"/>
          <p:nvPr/>
        </p:nvSpPr>
        <p:spPr>
          <a:xfrm>
            <a:off x="497305" y="886962"/>
            <a:ext cx="105396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 Where were you yesterday?</a:t>
            </a:r>
          </a:p>
          <a:p>
            <a:r>
              <a:rPr lang="en-US" sz="3600" dirty="0">
                <a:sym typeface="Wingdings" panose="05000000000000000000" pitchFamily="2" charset="2"/>
              </a:rPr>
              <a:t></a:t>
            </a:r>
            <a:r>
              <a:rPr lang="en-US" sz="3600" dirty="0"/>
              <a:t> I was …………………………………..</a:t>
            </a:r>
          </a:p>
          <a:p>
            <a:r>
              <a:rPr lang="en-US" sz="3600" dirty="0"/>
              <a:t>2. Who was with you?</a:t>
            </a:r>
          </a:p>
          <a:p>
            <a:r>
              <a:rPr lang="en-US" sz="3600" dirty="0">
                <a:sym typeface="Wingdings" panose="05000000000000000000" pitchFamily="2" charset="2"/>
              </a:rPr>
              <a:t></a:t>
            </a:r>
            <a:r>
              <a:rPr lang="en-US" sz="3600" dirty="0"/>
              <a:t> I was with ………………………….</a:t>
            </a:r>
          </a:p>
          <a:p>
            <a:r>
              <a:rPr lang="en-US" sz="3600" dirty="0"/>
              <a:t>3. Were you happy yesterday?</a:t>
            </a:r>
          </a:p>
          <a:p>
            <a:r>
              <a:rPr lang="en-US" sz="3600" dirty="0">
                <a:sym typeface="Wingdings" panose="05000000000000000000" pitchFamily="2" charset="2"/>
              </a:rPr>
              <a:t> </a:t>
            </a:r>
            <a:r>
              <a:rPr lang="en-US" sz="3600" dirty="0"/>
              <a:t>………………………………………..</a:t>
            </a:r>
          </a:p>
          <a:p>
            <a:r>
              <a:rPr lang="en-US" sz="3600" dirty="0"/>
              <a:t>4. Where was your mum yesterday?</a:t>
            </a:r>
          </a:p>
          <a:p>
            <a:r>
              <a:rPr lang="en-US" sz="3600" dirty="0">
                <a:sym typeface="Wingdings" panose="05000000000000000000" pitchFamily="2" charset="2"/>
              </a:rPr>
              <a:t> </a:t>
            </a:r>
            <a:r>
              <a:rPr lang="en-US" sz="3600" dirty="0"/>
              <a:t>She was ……………………………….</a:t>
            </a:r>
          </a:p>
          <a:p>
            <a:r>
              <a:rPr lang="en-US" sz="3600" dirty="0"/>
              <a:t>5. Were you at school yesterday?</a:t>
            </a:r>
          </a:p>
          <a:p>
            <a:r>
              <a:rPr lang="en-US" sz="3600" dirty="0">
                <a:sym typeface="Wingdings" panose="05000000000000000000" pitchFamily="2" charset="2"/>
              </a:rPr>
              <a:t> </a:t>
            </a:r>
            <a:r>
              <a:rPr lang="en-US" sz="3600" dirty="0"/>
              <a:t>……………………………………………..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6397173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EE9A31-58F9-41F4-81FF-F35A9B904C01}"/>
              </a:ext>
            </a:extLst>
          </p:cNvPr>
          <p:cNvSpPr/>
          <p:nvPr/>
        </p:nvSpPr>
        <p:spPr>
          <a:xfrm>
            <a:off x="368968" y="442846"/>
            <a:ext cx="8406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I </a:t>
            </a:r>
            <a:r>
              <a:rPr lang="en-US" sz="3600" dirty="0">
                <a:solidFill>
                  <a:srgbClr val="FF0000"/>
                </a:solidFill>
              </a:rPr>
              <a:t>arrived</a:t>
            </a:r>
            <a:r>
              <a:rPr lang="en-US" sz="3600" dirty="0"/>
              <a:t> at school at 7.am yesterday.</a:t>
            </a:r>
          </a:p>
          <a:p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844D9B-29B1-4A4E-83AD-D5AD559BF640}"/>
              </a:ext>
            </a:extLst>
          </p:cNvPr>
          <p:cNvSpPr/>
          <p:nvPr/>
        </p:nvSpPr>
        <p:spPr>
          <a:xfrm>
            <a:off x="224590" y="1981564"/>
            <a:ext cx="13695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She </a:t>
            </a:r>
            <a:r>
              <a:rPr lang="en-US" sz="3600" dirty="0">
                <a:solidFill>
                  <a:srgbClr val="FF0000"/>
                </a:solidFill>
              </a:rPr>
              <a:t>watched</a:t>
            </a:r>
            <a:r>
              <a:rPr lang="en-US" sz="3600" dirty="0"/>
              <a:t> a cartoon with her sister last night.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3ACB7-6E10-4E67-9E6C-40A558F0CB57}"/>
              </a:ext>
            </a:extLst>
          </p:cNvPr>
          <p:cNvSpPr txBox="1"/>
          <p:nvPr/>
        </p:nvSpPr>
        <p:spPr>
          <a:xfrm>
            <a:off x="368968" y="1187115"/>
            <a:ext cx="944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 </a:t>
            </a:r>
            <a:r>
              <a:rPr lang="en-US" sz="3600" dirty="0">
                <a:solidFill>
                  <a:srgbClr val="FF0000"/>
                </a:solidFill>
              </a:rPr>
              <a:t>didn’t arrive </a:t>
            </a:r>
            <a:r>
              <a:rPr lang="en-US" sz="3600" dirty="0"/>
              <a:t>at school at 7.a.m yesterday.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A3138-845D-4BD1-92CA-80FA122DB11F}"/>
              </a:ext>
            </a:extLst>
          </p:cNvPr>
          <p:cNvSpPr txBox="1"/>
          <p:nvPr/>
        </p:nvSpPr>
        <p:spPr>
          <a:xfrm>
            <a:off x="368968" y="2966284"/>
            <a:ext cx="10395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She </a:t>
            </a:r>
            <a:r>
              <a:rPr lang="en-US" sz="3600" dirty="0">
                <a:solidFill>
                  <a:srgbClr val="FF0000"/>
                </a:solidFill>
              </a:rPr>
              <a:t>didn’t watch </a:t>
            </a:r>
            <a:r>
              <a:rPr lang="en-US" sz="3600" dirty="0"/>
              <a:t>a cartoon with her sister last night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6E15A4-7D54-4911-A238-86D9A5918596}"/>
              </a:ext>
            </a:extLst>
          </p:cNvPr>
          <p:cNvSpPr/>
          <p:nvPr/>
        </p:nvSpPr>
        <p:spPr>
          <a:xfrm>
            <a:off x="2358190" y="3014410"/>
            <a:ext cx="1235241" cy="617256"/>
          </a:xfrm>
          <a:prstGeom prst="ellipse">
            <a:avLst/>
          </a:prstGeom>
          <a:noFill/>
          <a:ln w="38100">
            <a:solidFill>
              <a:srgbClr val="BE4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244813-E571-44F2-A7F6-D8FC2DCD78B7}"/>
              </a:ext>
            </a:extLst>
          </p:cNvPr>
          <p:cNvSpPr/>
          <p:nvPr/>
        </p:nvSpPr>
        <p:spPr>
          <a:xfrm>
            <a:off x="1828799" y="1240253"/>
            <a:ext cx="1147011" cy="617256"/>
          </a:xfrm>
          <a:prstGeom prst="ellipse">
            <a:avLst/>
          </a:prstGeom>
          <a:noFill/>
          <a:ln w="38100">
            <a:solidFill>
              <a:srgbClr val="BE4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804038-2CBC-4E84-818F-F715020FC102}"/>
              </a:ext>
            </a:extLst>
          </p:cNvPr>
          <p:cNvSpPr/>
          <p:nvPr/>
        </p:nvSpPr>
        <p:spPr>
          <a:xfrm>
            <a:off x="135817" y="4481293"/>
            <a:ext cx="119203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/>
              <a:t>- regular verbs: verbs take  ______ to form their Past Simple form.</a:t>
            </a:r>
          </a:p>
          <a:p>
            <a:r>
              <a:rPr lang="en-US" sz="3400" dirty="0"/>
              <a:t>- to form the negative of the Past Simple: S + _________________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71380-CEFE-48F9-B1E9-C994EFA5FDBC}"/>
              </a:ext>
            </a:extLst>
          </p:cNvPr>
          <p:cNvSpPr txBox="1"/>
          <p:nvPr/>
        </p:nvSpPr>
        <p:spPr>
          <a:xfrm>
            <a:off x="3333592" y="3679792"/>
            <a:ext cx="57964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i="1" dirty="0">
                <a:solidFill>
                  <a:srgbClr val="0070C0"/>
                </a:solidFill>
              </a:rPr>
              <a:t>Complete the rules.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DD8C41-41FB-4BCC-942B-C2EBBB8D46DE}"/>
              </a:ext>
            </a:extLst>
          </p:cNvPr>
          <p:cNvSpPr txBox="1"/>
          <p:nvPr/>
        </p:nvSpPr>
        <p:spPr>
          <a:xfrm>
            <a:off x="5142095" y="4462242"/>
            <a:ext cx="866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-ed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BB8D27-1C29-4CCC-AD09-D71ECF9BB431}"/>
              </a:ext>
            </a:extLst>
          </p:cNvPr>
          <p:cNvSpPr txBox="1"/>
          <p:nvPr/>
        </p:nvSpPr>
        <p:spPr>
          <a:xfrm>
            <a:off x="7989508" y="5035291"/>
            <a:ext cx="406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did not/didn’t + V-inf</a:t>
            </a:r>
          </a:p>
        </p:txBody>
      </p:sp>
    </p:spTree>
    <p:extLst>
      <p:ext uri="{BB962C8B-B14F-4D97-AF65-F5344CB8AC3E}">
        <p14:creationId xmlns:p14="http://schemas.microsoft.com/office/powerpoint/2010/main" val="20557618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5652AF-3456-4373-B73D-689F16447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94" y="930441"/>
            <a:ext cx="10151896" cy="36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68782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DD58FA-76F2-4D20-812A-A6DF1CE7D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687"/>
            <a:ext cx="4676775" cy="502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620500-C332-49F9-8D42-AC499706C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810" y="1190760"/>
            <a:ext cx="4429125" cy="5010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8D83BE-3227-43C7-BD3D-9E42C41CB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924" y="2189200"/>
            <a:ext cx="4269789" cy="187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94576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3029" y="177496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01689" y="414223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01689" y="532587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01689" y="2958603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4799" y="65840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085" y="460674"/>
            <a:ext cx="4174591" cy="5876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216E1-D81C-4D77-83BF-DE27F53C3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67" y="873204"/>
            <a:ext cx="10585950" cy="43012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4A6399-9BC3-4DC3-88BA-8431ED8F47B2}"/>
              </a:ext>
            </a:extLst>
          </p:cNvPr>
          <p:cNvSpPr txBox="1"/>
          <p:nvPr/>
        </p:nvSpPr>
        <p:spPr>
          <a:xfrm>
            <a:off x="2486526" y="1488820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wanted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4C2E13-4A23-4CA0-81DE-C8E25617657B}"/>
              </a:ext>
            </a:extLst>
          </p:cNvPr>
          <p:cNvSpPr txBox="1"/>
          <p:nvPr/>
        </p:nvSpPr>
        <p:spPr>
          <a:xfrm>
            <a:off x="2598821" y="1970464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invited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C76D7-2C0F-485D-9E90-A84360FC2366}"/>
              </a:ext>
            </a:extLst>
          </p:cNvPr>
          <p:cNvSpPr txBox="1"/>
          <p:nvPr/>
        </p:nvSpPr>
        <p:spPr>
          <a:xfrm>
            <a:off x="2598821" y="2484433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stayed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8B2B14-402A-4749-A7D1-6C1DF5F4F405}"/>
              </a:ext>
            </a:extLst>
          </p:cNvPr>
          <p:cNvSpPr txBox="1"/>
          <p:nvPr/>
        </p:nvSpPr>
        <p:spPr>
          <a:xfrm>
            <a:off x="2598821" y="3002796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planned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A9A8B0-667C-4449-A82A-FFC0ECD3ADDE}"/>
              </a:ext>
            </a:extLst>
          </p:cNvPr>
          <p:cNvSpPr txBox="1"/>
          <p:nvPr/>
        </p:nvSpPr>
        <p:spPr>
          <a:xfrm>
            <a:off x="2486526" y="3516765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travelled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998478-BACC-4235-AB64-FED7B3BCB827}"/>
              </a:ext>
            </a:extLst>
          </p:cNvPr>
          <p:cNvSpPr txBox="1"/>
          <p:nvPr/>
        </p:nvSpPr>
        <p:spPr>
          <a:xfrm>
            <a:off x="2804561" y="4001798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tried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5BC610-BC71-4524-8A3E-D044E2D71855}"/>
              </a:ext>
            </a:extLst>
          </p:cNvPr>
          <p:cNvSpPr txBox="1"/>
          <p:nvPr/>
        </p:nvSpPr>
        <p:spPr>
          <a:xfrm>
            <a:off x="2598821" y="4502750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enjoyed</a:t>
            </a:r>
          </a:p>
        </p:txBody>
      </p:sp>
    </p:spTree>
    <p:extLst>
      <p:ext uri="{BB962C8B-B14F-4D97-AF65-F5344CB8AC3E}">
        <p14:creationId xmlns:p14="http://schemas.microsoft.com/office/powerpoint/2010/main" val="420188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F4B3C9-9F5C-4D2D-8FE6-AA6B9594B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55" y="1297142"/>
            <a:ext cx="9281366" cy="152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43288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C53603-1CA2-4AA2-A29F-33C12ACC3E20}"/>
              </a:ext>
            </a:extLst>
          </p:cNvPr>
          <p:cNvSpPr/>
          <p:nvPr/>
        </p:nvSpPr>
        <p:spPr>
          <a:xfrm>
            <a:off x="1435768" y="535900"/>
            <a:ext cx="1124551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2. She invited Jenny to go with her. (invite)</a:t>
            </a:r>
          </a:p>
          <a:p>
            <a:r>
              <a:rPr lang="en-US" sz="3200" dirty="0">
                <a:solidFill>
                  <a:srgbClr val="FF0000"/>
                </a:solidFill>
              </a:rPr>
              <a:t>She didn’t invite Jenny to go with her.</a:t>
            </a:r>
            <a:endParaRPr lang="en-US" sz="3000" dirty="0">
              <a:solidFill>
                <a:srgbClr val="FF0000"/>
              </a:solidFill>
            </a:endParaRPr>
          </a:p>
          <a:p>
            <a:r>
              <a:rPr lang="en-US" sz="3000" dirty="0"/>
              <a:t>3. They stayed in a hotel. (stay)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They didn’t stay in a hotel. </a:t>
            </a:r>
            <a:endParaRPr lang="en-US" sz="3000" dirty="0">
              <a:solidFill>
                <a:srgbClr val="FF0000"/>
              </a:solidFill>
            </a:endParaRPr>
          </a:p>
          <a:p>
            <a:r>
              <a:rPr lang="en-US" sz="3000" dirty="0"/>
              <a:t>4. Jane planned their trip down to the last detail. (plan)</a:t>
            </a:r>
          </a:p>
          <a:p>
            <a:r>
              <a:rPr lang="en-US" sz="3200" dirty="0">
                <a:solidFill>
                  <a:srgbClr val="FF0000"/>
                </a:solidFill>
              </a:rPr>
              <a:t>Jane didn’t plan their trip down to the last detail. </a:t>
            </a:r>
            <a:endParaRPr lang="en-US" sz="3000" dirty="0">
              <a:solidFill>
                <a:srgbClr val="FF0000"/>
              </a:solidFill>
            </a:endParaRPr>
          </a:p>
          <a:p>
            <a:r>
              <a:rPr lang="en-US" sz="3000" dirty="0"/>
              <a:t>5. They travelled to Scotland by train. (travel)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They didn’t travel to Scotland by train.</a:t>
            </a:r>
            <a:endParaRPr lang="en-US" sz="3000" dirty="0">
              <a:solidFill>
                <a:srgbClr val="FF0000"/>
              </a:solidFill>
            </a:endParaRPr>
          </a:p>
          <a:p>
            <a:r>
              <a:rPr lang="en-US" sz="3000" dirty="0"/>
              <a:t>6. They tried local dishes. (try)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They didn’t try local dishes. </a:t>
            </a:r>
          </a:p>
          <a:p>
            <a:r>
              <a:rPr lang="en-US" sz="3000" dirty="0"/>
              <a:t>7. They enjoyed their trip. (enjoy)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They didn’t enjoy their trip.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125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B4EF79-3047-4354-8115-4EADE62C8187}"/>
              </a:ext>
            </a:extLst>
          </p:cNvPr>
          <p:cNvSpPr/>
          <p:nvPr/>
        </p:nvSpPr>
        <p:spPr>
          <a:xfrm>
            <a:off x="394812" y="731557"/>
            <a:ext cx="2005263" cy="78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Extra-practice</a:t>
            </a:r>
          </a:p>
          <a:p>
            <a:pPr algn="ctr"/>
            <a:r>
              <a:rPr lang="en-US" dirty="0"/>
              <a:t>GB-p.70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B1A80-5186-4D0D-B525-2FE9F57CE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276" y="0"/>
            <a:ext cx="700683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7E3750-3706-428D-9ABA-24654D8A1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0" y="1732547"/>
            <a:ext cx="4867952" cy="5873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613EBC-4DA9-4C21-9E56-8FBBCAD2B198}"/>
              </a:ext>
            </a:extLst>
          </p:cNvPr>
          <p:cNvSpPr txBox="1"/>
          <p:nvPr/>
        </p:nvSpPr>
        <p:spPr>
          <a:xfrm>
            <a:off x="9111915" y="1299412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BAACF5-843A-4E4E-A7D3-5063D8A3B6E6}"/>
              </a:ext>
            </a:extLst>
          </p:cNvPr>
          <p:cNvSpPr txBox="1"/>
          <p:nvPr/>
        </p:nvSpPr>
        <p:spPr>
          <a:xfrm>
            <a:off x="8154803" y="1668050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decided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FEB58-A88F-4154-B086-4E0716557424}"/>
              </a:ext>
            </a:extLst>
          </p:cNvPr>
          <p:cNvSpPr txBox="1"/>
          <p:nvPr/>
        </p:nvSpPr>
        <p:spPr>
          <a:xfrm>
            <a:off x="8357935" y="2012522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75D2B8-1558-48C5-81F1-A5C52E976B53}"/>
              </a:ext>
            </a:extLst>
          </p:cNvPr>
          <p:cNvSpPr txBox="1"/>
          <p:nvPr/>
        </p:nvSpPr>
        <p:spPr>
          <a:xfrm>
            <a:off x="6134050" y="2353749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earned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46A2BD-3A55-4D58-906B-53BF73E492B0}"/>
              </a:ext>
            </a:extLst>
          </p:cNvPr>
          <p:cNvSpPr txBox="1"/>
          <p:nvPr/>
        </p:nvSpPr>
        <p:spPr>
          <a:xfrm>
            <a:off x="6134050" y="2711703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finished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2F0FE7-D7C9-46F6-B21A-284F409326A6}"/>
              </a:ext>
            </a:extLst>
          </p:cNvPr>
          <p:cNvSpPr txBox="1"/>
          <p:nvPr/>
        </p:nvSpPr>
        <p:spPr>
          <a:xfrm>
            <a:off x="7217495" y="3063231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worked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1526BD-06B7-41CF-9605-F223CB7861D5}"/>
              </a:ext>
            </a:extLst>
          </p:cNvPr>
          <p:cNvSpPr txBox="1"/>
          <p:nvPr/>
        </p:nvSpPr>
        <p:spPr>
          <a:xfrm>
            <a:off x="8779644" y="3435628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starred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897F67-3147-4959-AA65-4585C37E8BF4}"/>
              </a:ext>
            </a:extLst>
          </p:cNvPr>
          <p:cNvSpPr txBox="1"/>
          <p:nvPr/>
        </p:nvSpPr>
        <p:spPr>
          <a:xfrm>
            <a:off x="9111915" y="3779462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travelled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01765D-C155-4C3F-B189-F2C3C6A23CBA}"/>
              </a:ext>
            </a:extLst>
          </p:cNvPr>
          <p:cNvSpPr txBox="1"/>
          <p:nvPr/>
        </p:nvSpPr>
        <p:spPr>
          <a:xfrm>
            <a:off x="8261684" y="4176278"/>
            <a:ext cx="2165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performed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F6F355-1228-4C04-84F0-F1B4667C9FA1}"/>
              </a:ext>
            </a:extLst>
          </p:cNvPr>
          <p:cNvSpPr txBox="1"/>
          <p:nvPr/>
        </p:nvSpPr>
        <p:spPr>
          <a:xfrm>
            <a:off x="9425488" y="4495693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danced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BF0635-A87F-4F45-99A0-8A16A79396DD}"/>
              </a:ext>
            </a:extLst>
          </p:cNvPr>
          <p:cNvSpPr txBox="1"/>
          <p:nvPr/>
        </p:nvSpPr>
        <p:spPr>
          <a:xfrm>
            <a:off x="7220548" y="5189911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turned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E405C1-A22E-4A9B-839F-6F8E90F199E5}"/>
              </a:ext>
            </a:extLst>
          </p:cNvPr>
          <p:cNvSpPr txBox="1"/>
          <p:nvPr/>
        </p:nvSpPr>
        <p:spPr>
          <a:xfrm>
            <a:off x="8029073" y="5550030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died</a:t>
            </a:r>
          </a:p>
        </p:txBody>
      </p:sp>
    </p:spTree>
    <p:extLst>
      <p:ext uri="{BB962C8B-B14F-4D97-AF65-F5344CB8AC3E}">
        <p14:creationId xmlns:p14="http://schemas.microsoft.com/office/powerpoint/2010/main" val="21091631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9F3A6E-4712-4878-AFAB-4BB9FCB2D765}"/>
              </a:ext>
            </a:extLst>
          </p:cNvPr>
          <p:cNvSpPr/>
          <p:nvPr/>
        </p:nvSpPr>
        <p:spPr>
          <a:xfrm>
            <a:off x="385011" y="513348"/>
            <a:ext cx="2005263" cy="78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Extra-practice</a:t>
            </a:r>
          </a:p>
          <a:p>
            <a:pPr algn="ctr"/>
            <a:r>
              <a:rPr lang="en-US" dirty="0"/>
              <a:t>WB-p.45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C19357-99BB-4893-A310-19C41983D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858" y="169444"/>
            <a:ext cx="6013784" cy="6358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B44FB9-2BB3-423E-A37C-5D67942A9CD8}"/>
              </a:ext>
            </a:extLst>
          </p:cNvPr>
          <p:cNvSpPr txBox="1"/>
          <p:nvPr/>
        </p:nvSpPr>
        <p:spPr>
          <a:xfrm>
            <a:off x="6849978" y="2253512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stayed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18FFC-8507-4BDA-8A49-7A52835FE6E3}"/>
              </a:ext>
            </a:extLst>
          </p:cNvPr>
          <p:cNvSpPr txBox="1"/>
          <p:nvPr/>
        </p:nvSpPr>
        <p:spPr>
          <a:xfrm>
            <a:off x="6705600" y="2998829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started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ACDB2-0A78-4C95-B74D-4415B9B9DE28}"/>
              </a:ext>
            </a:extLst>
          </p:cNvPr>
          <p:cNvSpPr txBox="1"/>
          <p:nvPr/>
        </p:nvSpPr>
        <p:spPr>
          <a:xfrm>
            <a:off x="6957060" y="3774360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visited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7336B-BE34-4C3E-9CEF-073EAB0739E8}"/>
              </a:ext>
            </a:extLst>
          </p:cNvPr>
          <p:cNvSpPr txBox="1"/>
          <p:nvPr/>
        </p:nvSpPr>
        <p:spPr>
          <a:xfrm>
            <a:off x="6906126" y="4519677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walked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1D29C-70C4-4C23-BAB0-2BA19A3C9B76}"/>
              </a:ext>
            </a:extLst>
          </p:cNvPr>
          <p:cNvSpPr txBox="1"/>
          <p:nvPr/>
        </p:nvSpPr>
        <p:spPr>
          <a:xfrm>
            <a:off x="6758539" y="4961916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watched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59B51-8BF0-4B6E-A6CF-C9A14F221A1C}"/>
              </a:ext>
            </a:extLst>
          </p:cNvPr>
          <p:cNvSpPr txBox="1"/>
          <p:nvPr/>
        </p:nvSpPr>
        <p:spPr>
          <a:xfrm>
            <a:off x="7119687" y="5745098"/>
            <a:ext cx="216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finished</a:t>
            </a:r>
          </a:p>
        </p:txBody>
      </p:sp>
    </p:spTree>
    <p:extLst>
      <p:ext uri="{BB962C8B-B14F-4D97-AF65-F5344CB8AC3E}">
        <p14:creationId xmlns:p14="http://schemas.microsoft.com/office/powerpoint/2010/main" val="18486074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04D2A7-FF94-4460-A04F-CD82953C5D87}"/>
              </a:ext>
            </a:extLst>
          </p:cNvPr>
          <p:cNvSpPr txBox="1"/>
          <p:nvPr/>
        </p:nvSpPr>
        <p:spPr>
          <a:xfrm>
            <a:off x="577516" y="593558"/>
            <a:ext cx="9817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Correct the mistakes in the following sentences: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3EFFAA-DDC7-44F3-8E8C-C8F06CDEBB90}"/>
              </a:ext>
            </a:extLst>
          </p:cNvPr>
          <p:cNvSpPr txBox="1"/>
          <p:nvPr/>
        </p:nvSpPr>
        <p:spPr>
          <a:xfrm>
            <a:off x="465220" y="1475874"/>
            <a:ext cx="108364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She didn’t invited her friend to the party.     </a:t>
            </a:r>
            <a:endParaRPr lang="en-US" sz="3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3200" dirty="0"/>
              <a:t> He </a:t>
            </a:r>
            <a:r>
              <a:rPr lang="en-US" sz="3200" dirty="0" err="1"/>
              <a:t>decideed</a:t>
            </a:r>
            <a:r>
              <a:rPr lang="en-US" sz="3200" dirty="0"/>
              <a:t> to work different jobs to earn money.    </a:t>
            </a:r>
            <a:endParaRPr lang="en-US" sz="3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3200" dirty="0"/>
              <a:t> My mother </a:t>
            </a:r>
            <a:r>
              <a:rPr lang="en-US" sz="3200" dirty="0" err="1"/>
              <a:t>stoped</a:t>
            </a:r>
            <a:r>
              <a:rPr lang="en-US" sz="3200" dirty="0"/>
              <a:t> to buy some flowers.      </a:t>
            </a:r>
            <a:endParaRPr lang="en-US" sz="3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3200" dirty="0"/>
              <a:t> They wasn’t at the museum yesterday.            </a:t>
            </a:r>
            <a:endParaRPr lang="en-US" sz="3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3200" dirty="0"/>
              <a:t> Do you play in the park last week?                     </a:t>
            </a:r>
          </a:p>
          <a:p>
            <a:pPr marL="342900" indent="-342900">
              <a:buAutoNum type="arabicPeriod"/>
            </a:pPr>
            <a:r>
              <a:rPr lang="en-US" sz="3200" dirty="0"/>
              <a:t> Last night, my mother arrives home very late.   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FE7668-448A-434F-906A-E30D4FDB8385}"/>
              </a:ext>
            </a:extLst>
          </p:cNvPr>
          <p:cNvCxnSpPr>
            <a:cxnSpLocks/>
          </p:cNvCxnSpPr>
          <p:nvPr/>
        </p:nvCxnSpPr>
        <p:spPr>
          <a:xfrm>
            <a:off x="2792529" y="1986248"/>
            <a:ext cx="10908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F29345-08B3-4EEC-A311-ABBE628F93B3}"/>
              </a:ext>
            </a:extLst>
          </p:cNvPr>
          <p:cNvCxnSpPr>
            <a:cxnSpLocks/>
          </p:cNvCxnSpPr>
          <p:nvPr/>
        </p:nvCxnSpPr>
        <p:spPr>
          <a:xfrm>
            <a:off x="1503946" y="2462531"/>
            <a:ext cx="15320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C1A07B-5D1D-4835-963C-86EBFC4B3521}"/>
              </a:ext>
            </a:extLst>
          </p:cNvPr>
          <p:cNvCxnSpPr>
            <a:cxnSpLocks/>
          </p:cNvCxnSpPr>
          <p:nvPr/>
        </p:nvCxnSpPr>
        <p:spPr>
          <a:xfrm>
            <a:off x="2987240" y="2921926"/>
            <a:ext cx="10908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9CA49B-CD89-41E2-A5F1-A291D2910F3A}"/>
              </a:ext>
            </a:extLst>
          </p:cNvPr>
          <p:cNvCxnSpPr>
            <a:cxnSpLocks/>
          </p:cNvCxnSpPr>
          <p:nvPr/>
        </p:nvCxnSpPr>
        <p:spPr>
          <a:xfrm>
            <a:off x="1896376" y="3423185"/>
            <a:ext cx="10908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0B5D55-65F4-45A2-B48D-2D270E1B8AE6}"/>
              </a:ext>
            </a:extLst>
          </p:cNvPr>
          <p:cNvCxnSpPr>
            <a:cxnSpLocks/>
          </p:cNvCxnSpPr>
          <p:nvPr/>
        </p:nvCxnSpPr>
        <p:spPr>
          <a:xfrm>
            <a:off x="958514" y="3930467"/>
            <a:ext cx="5454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A2CAF8-9706-4018-A612-4E808F40F44E}"/>
              </a:ext>
            </a:extLst>
          </p:cNvPr>
          <p:cNvCxnSpPr>
            <a:cxnSpLocks/>
          </p:cNvCxnSpPr>
          <p:nvPr/>
        </p:nvCxnSpPr>
        <p:spPr>
          <a:xfrm>
            <a:off x="4692315" y="4424212"/>
            <a:ext cx="10908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33F115E-1DA9-4CFD-935A-14BA60CF541E}"/>
              </a:ext>
            </a:extLst>
          </p:cNvPr>
          <p:cNvSpPr/>
          <p:nvPr/>
        </p:nvSpPr>
        <p:spPr>
          <a:xfrm>
            <a:off x="8054814" y="1475512"/>
            <a:ext cx="1634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invite</a:t>
            </a:r>
            <a:endParaRPr lang="en-US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79CB4B-B3D1-47E5-B4CC-77FF081C637F}"/>
              </a:ext>
            </a:extLst>
          </p:cNvPr>
          <p:cNvSpPr/>
          <p:nvPr/>
        </p:nvSpPr>
        <p:spPr>
          <a:xfrm>
            <a:off x="9389752" y="1986248"/>
            <a:ext cx="150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decided</a:t>
            </a:r>
            <a:endParaRPr lang="en-US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07C49E-E5CB-4B69-835A-02CB79922622}"/>
              </a:ext>
            </a:extLst>
          </p:cNvPr>
          <p:cNvSpPr/>
          <p:nvPr/>
        </p:nvSpPr>
        <p:spPr>
          <a:xfrm>
            <a:off x="7659676" y="2462531"/>
            <a:ext cx="1543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stopped</a:t>
            </a:r>
            <a:endParaRPr lang="en-US" sz="3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576E03-57EA-4F11-8F2F-F783E309A66D}"/>
              </a:ext>
            </a:extLst>
          </p:cNvPr>
          <p:cNvSpPr/>
          <p:nvPr/>
        </p:nvSpPr>
        <p:spPr>
          <a:xfrm>
            <a:off x="7493298" y="2943182"/>
            <a:ext cx="1475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weren’t</a:t>
            </a:r>
            <a:endParaRPr lang="en-US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8D3DC3-D057-4355-9E80-CB72C1FC8DA3}"/>
              </a:ext>
            </a:extLst>
          </p:cNvPr>
          <p:cNvSpPr/>
          <p:nvPr/>
        </p:nvSpPr>
        <p:spPr>
          <a:xfrm>
            <a:off x="6781047" y="3423185"/>
            <a:ext cx="841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Did</a:t>
            </a:r>
            <a:r>
              <a:rPr lang="en-US" sz="3200" dirty="0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96FE96-8C93-4810-9BD8-A857BB0574A6}"/>
              </a:ext>
            </a:extLst>
          </p:cNvPr>
          <p:cNvSpPr/>
          <p:nvPr/>
        </p:nvSpPr>
        <p:spPr>
          <a:xfrm>
            <a:off x="8780482" y="3930467"/>
            <a:ext cx="1363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arrived</a:t>
            </a:r>
          </a:p>
        </p:txBody>
      </p:sp>
    </p:spTree>
    <p:extLst>
      <p:ext uri="{BB962C8B-B14F-4D97-AF65-F5344CB8AC3E}">
        <p14:creationId xmlns:p14="http://schemas.microsoft.com/office/powerpoint/2010/main" val="37950778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381442-58E2-4705-92A4-2B6E5AC0962A}"/>
              </a:ext>
            </a:extLst>
          </p:cNvPr>
          <p:cNvSpPr txBox="1"/>
          <p:nvPr/>
        </p:nvSpPr>
        <p:spPr>
          <a:xfrm>
            <a:off x="2983832" y="696416"/>
            <a:ext cx="781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Work in pairs. Complete the following sentences with your own idea.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C8D9E-4D8F-4E20-A84B-B135C175D655}"/>
              </a:ext>
            </a:extLst>
          </p:cNvPr>
          <p:cNvSpPr txBox="1"/>
          <p:nvPr/>
        </p:nvSpPr>
        <p:spPr>
          <a:xfrm>
            <a:off x="577517" y="1997839"/>
            <a:ext cx="1012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Yesterday, I watched …………………………………………….</a:t>
            </a:r>
          </a:p>
          <a:p>
            <a:r>
              <a:rPr lang="en-US" sz="3600" dirty="0"/>
              <a:t>We didn’t study …………………………………….. yesterday.</a:t>
            </a:r>
          </a:p>
          <a:p>
            <a:r>
              <a:rPr lang="en-US" sz="3600" dirty="0"/>
              <a:t>We didn’t play ……………………………………. yesterday.</a:t>
            </a:r>
          </a:p>
          <a:p>
            <a:r>
              <a:rPr lang="en-US" sz="3600" dirty="0"/>
              <a:t>I walked to ……………………………………….. last Sunday.</a:t>
            </a:r>
          </a:p>
          <a:p>
            <a:r>
              <a:rPr lang="en-US" sz="3600" dirty="0"/>
              <a:t>My family visited ……………………………….. last summer.</a:t>
            </a:r>
          </a:p>
        </p:txBody>
      </p:sp>
    </p:spTree>
    <p:extLst>
      <p:ext uri="{BB962C8B-B14F-4D97-AF65-F5344CB8AC3E}">
        <p14:creationId xmlns:p14="http://schemas.microsoft.com/office/powerpoint/2010/main" val="3766874103"/>
      </p:ext>
    </p:extLst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29273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0CBBE-3AA8-4909-BF88-822BE160E03B}"/>
              </a:ext>
            </a:extLst>
          </p:cNvPr>
          <p:cNvSpPr txBox="1"/>
          <p:nvPr/>
        </p:nvSpPr>
        <p:spPr>
          <a:xfrm>
            <a:off x="382704" y="842929"/>
            <a:ext cx="114265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Write some sentences about your activities for yesterday. Try to use Past Simple of “be” and regular verbs both in affirmative and negative form.</a:t>
            </a:r>
          </a:p>
          <a:p>
            <a:endParaRPr lang="en-US" sz="3600" dirty="0">
              <a:solidFill>
                <a:srgbClr val="00B0F0"/>
              </a:solidFill>
            </a:endParaRPr>
          </a:p>
          <a:p>
            <a:r>
              <a:rPr lang="en-US" sz="3600" dirty="0"/>
              <a:t>Yesterday, I was ………………… (where) with ………… I ………. (activities: play/watch/ study/etc.). I was ……………… (feeling).</a:t>
            </a:r>
          </a:p>
        </p:txBody>
      </p:sp>
    </p:spTree>
    <p:extLst>
      <p:ext uri="{BB962C8B-B14F-4D97-AF65-F5344CB8AC3E}">
        <p14:creationId xmlns:p14="http://schemas.microsoft.com/office/powerpoint/2010/main" val="1582112415"/>
      </p:ext>
    </p:extLst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learn and </a:t>
            </a: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the Past Simple of the verb </a:t>
            </a:r>
            <a:r>
              <a:rPr lang="en-US" sz="3600" b="1" i="1" dirty="0">
                <a:solidFill>
                  <a:srgbClr val="0070C0"/>
                </a:solidFill>
              </a:rPr>
              <a:t>to be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learn and </a:t>
            </a: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the Past Simple (affirmative &amp;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negative) of regular verbs.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learn and </a:t>
            </a: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the spelling rules of the Past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Simple for regular verbs.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903517" y="1637499"/>
            <a:ext cx="10195013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 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Learn and </a:t>
            </a:r>
            <a:r>
              <a:rPr lang="en-US" sz="3600" dirty="0" err="1">
                <a:solidFill>
                  <a:srgbClr val="0070C0"/>
                </a:solidFill>
              </a:rPr>
              <a:t>practise</a:t>
            </a:r>
            <a:r>
              <a:rPr lang="en-US" sz="3600" dirty="0">
                <a:solidFill>
                  <a:srgbClr val="0070C0"/>
                </a:solidFill>
              </a:rPr>
              <a:t> the Past Simple of the verb </a:t>
            </a:r>
            <a:r>
              <a:rPr lang="en-US" sz="3600" i="1" dirty="0">
                <a:solidFill>
                  <a:srgbClr val="0070C0"/>
                </a:solidFill>
              </a:rPr>
              <a:t>to be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Learn and </a:t>
            </a:r>
            <a:r>
              <a:rPr lang="en-US" sz="3600" dirty="0" err="1">
                <a:solidFill>
                  <a:srgbClr val="0070C0"/>
                </a:solidFill>
              </a:rPr>
              <a:t>practise</a:t>
            </a:r>
            <a:r>
              <a:rPr lang="en-US" sz="3600" dirty="0">
                <a:solidFill>
                  <a:srgbClr val="0070C0"/>
                </a:solidFill>
              </a:rPr>
              <a:t> the Past Simple (affirmative &amp;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negative) of regular verbs.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Learn and </a:t>
            </a:r>
            <a:r>
              <a:rPr lang="en-US" sz="3600" dirty="0" err="1">
                <a:solidFill>
                  <a:srgbClr val="0070C0"/>
                </a:solidFill>
              </a:rPr>
              <a:t>practise</a:t>
            </a:r>
            <a:r>
              <a:rPr lang="en-US" sz="3600" dirty="0">
                <a:solidFill>
                  <a:srgbClr val="0070C0"/>
                </a:solidFill>
              </a:rPr>
              <a:t> the spelling rules of the Past</a:t>
            </a:r>
          </a:p>
          <a:p>
            <a:r>
              <a:rPr lang="en-US" sz="3600" dirty="0">
                <a:solidFill>
                  <a:srgbClr val="0070C0"/>
                </a:solidFill>
              </a:rPr>
              <a:t>Simple for regular verbs.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985" y="1531267"/>
            <a:ext cx="11872029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the grammar point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>
                <a:solidFill>
                  <a:srgbClr val="0070C0"/>
                </a:solidFill>
              </a:rPr>
              <a:t>TA 6 Right on WB </a:t>
            </a:r>
            <a:r>
              <a:rPr lang="en-US" sz="3600" i="1" dirty="0">
                <a:solidFill>
                  <a:srgbClr val="0070C0"/>
                </a:solidFill>
              </a:rPr>
              <a:t>(p. 45).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>
                <a:solidFill>
                  <a:srgbClr val="0070C0"/>
                </a:solidFill>
              </a:rPr>
              <a:t>TA 6 Right on Notebook</a:t>
            </a:r>
            <a:r>
              <a:rPr lang="en-US" sz="3600" i="1" dirty="0">
                <a:solidFill>
                  <a:srgbClr val="0070C0"/>
                </a:solidFill>
              </a:rPr>
              <a:t> (p. 48).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for the next lesson (p. 91 SB).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81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4EE729-D3D4-4792-AC1E-F687F2401811}"/>
              </a:ext>
            </a:extLst>
          </p:cNvPr>
          <p:cNvSpPr/>
          <p:nvPr/>
        </p:nvSpPr>
        <p:spPr>
          <a:xfrm>
            <a:off x="0" y="343361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DDD12ACF-586B-4225-B762-1231B636F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8" y="950149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2F1749-31AF-4DFE-BA0C-C957B800815C}"/>
              </a:ext>
            </a:extLst>
          </p:cNvPr>
          <p:cNvSpPr txBox="1"/>
          <p:nvPr/>
        </p:nvSpPr>
        <p:spPr>
          <a:xfrm>
            <a:off x="3141501" y="512638"/>
            <a:ext cx="1205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Choose the word whose underlined part is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pronounced differently from that of the other words.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B9E06-9977-48D1-B32A-2FFD317E6C4A}"/>
              </a:ext>
            </a:extLst>
          </p:cNvPr>
          <p:cNvSpPr txBox="1"/>
          <p:nvPr/>
        </p:nvSpPr>
        <p:spPr>
          <a:xfrm>
            <a:off x="224218" y="2027367"/>
            <a:ext cx="11871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 a. s</a:t>
            </a:r>
            <a:r>
              <a:rPr lang="en-US" sz="3600" u="sng" dirty="0">
                <a:solidFill>
                  <a:srgbClr val="FF0000"/>
                </a:solidFill>
              </a:rPr>
              <a:t>o</a:t>
            </a:r>
            <a:r>
              <a:rPr lang="en-US" sz="3600" dirty="0"/>
              <a:t>fa               b. c</a:t>
            </a:r>
            <a:r>
              <a:rPr lang="en-US" sz="3600" u="sng" dirty="0">
                <a:solidFill>
                  <a:srgbClr val="FF0000"/>
                </a:solidFill>
              </a:rPr>
              <a:t>o</a:t>
            </a:r>
            <a:r>
              <a:rPr lang="en-US" sz="3600" dirty="0"/>
              <a:t>zy                  c. l</a:t>
            </a:r>
            <a:r>
              <a:rPr lang="en-US" sz="3600" u="sng" dirty="0">
                <a:solidFill>
                  <a:srgbClr val="FF0000"/>
                </a:solidFill>
              </a:rPr>
              <a:t>o</a:t>
            </a:r>
            <a:r>
              <a:rPr lang="en-US" sz="3600" dirty="0"/>
              <a:t>ng            d. </a:t>
            </a:r>
            <a:r>
              <a:rPr lang="en-US" sz="3600" u="sng" dirty="0">
                <a:solidFill>
                  <a:srgbClr val="FF0000"/>
                </a:solidFill>
              </a:rPr>
              <a:t>o</a:t>
            </a:r>
            <a:r>
              <a:rPr lang="en-US" sz="3600" dirty="0"/>
              <a:t>ld</a:t>
            </a:r>
          </a:p>
          <a:p>
            <a:pPr marL="342900" indent="-342900">
              <a:buAutoNum type="arabicPeriod"/>
            </a:pPr>
            <a:r>
              <a:rPr lang="en-US" sz="3600" dirty="0"/>
              <a:t> a. m</a:t>
            </a:r>
            <a:r>
              <a:rPr lang="en-US" sz="3600" u="sng" dirty="0">
                <a:solidFill>
                  <a:srgbClr val="FF0000"/>
                </a:solidFill>
              </a:rPr>
              <a:t>u</a:t>
            </a:r>
            <a:r>
              <a:rPr lang="en-US" sz="3600" dirty="0"/>
              <a:t>m             b. h</a:t>
            </a:r>
            <a:r>
              <a:rPr lang="en-US" sz="3600" u="sng" dirty="0">
                <a:solidFill>
                  <a:srgbClr val="FF0000"/>
                </a:solidFill>
              </a:rPr>
              <a:t>u</a:t>
            </a:r>
            <a:r>
              <a:rPr lang="en-US" sz="3600" dirty="0"/>
              <a:t>sband           c. f</a:t>
            </a:r>
            <a:r>
              <a:rPr lang="en-US" sz="3600" u="sng" dirty="0">
                <a:solidFill>
                  <a:srgbClr val="FF0000"/>
                </a:solidFill>
              </a:rPr>
              <a:t>u</a:t>
            </a:r>
            <a:r>
              <a:rPr lang="en-US" sz="3600" dirty="0"/>
              <a:t>nny         d. m</a:t>
            </a:r>
            <a:r>
              <a:rPr lang="en-US" sz="3600" u="sng" dirty="0">
                <a:solidFill>
                  <a:srgbClr val="FF0000"/>
                </a:solidFill>
              </a:rPr>
              <a:t>u</a:t>
            </a:r>
            <a:r>
              <a:rPr lang="en-US" sz="3600" dirty="0"/>
              <a:t>seum</a:t>
            </a:r>
          </a:p>
          <a:p>
            <a:pPr marL="342900" indent="-342900">
              <a:buAutoNum type="arabicPeriod"/>
            </a:pPr>
            <a:r>
              <a:rPr lang="en-US" sz="3600" dirty="0"/>
              <a:t> a. th</a:t>
            </a:r>
            <a:r>
              <a:rPr lang="en-US" sz="3600" u="sng" dirty="0">
                <a:solidFill>
                  <a:srgbClr val="FF0000"/>
                </a:solidFill>
              </a:rPr>
              <a:t>i</a:t>
            </a:r>
            <a:r>
              <a:rPr lang="en-US" sz="3600" dirty="0"/>
              <a:t>n               b. k</a:t>
            </a:r>
            <a:r>
              <a:rPr lang="en-US" sz="3600" u="sng" dirty="0">
                <a:solidFill>
                  <a:srgbClr val="FF0000"/>
                </a:solidFill>
              </a:rPr>
              <a:t>i</a:t>
            </a:r>
            <a:r>
              <a:rPr lang="en-US" sz="3600" dirty="0"/>
              <a:t>nd                   c. ch</a:t>
            </a:r>
            <a:r>
              <a:rPr lang="en-US" sz="3600" u="sng" dirty="0">
                <a:solidFill>
                  <a:srgbClr val="FF0000"/>
                </a:solidFill>
              </a:rPr>
              <a:t>i</a:t>
            </a:r>
            <a:r>
              <a:rPr lang="en-US" sz="3600" dirty="0"/>
              <a:t>mney    d. cr</a:t>
            </a:r>
            <a:r>
              <a:rPr lang="en-US" sz="3600" u="sng" dirty="0">
                <a:solidFill>
                  <a:srgbClr val="FF0000"/>
                </a:solidFill>
              </a:rPr>
              <a:t>i</a:t>
            </a:r>
            <a:r>
              <a:rPr lang="en-US" sz="3600" dirty="0"/>
              <a:t>sp</a:t>
            </a:r>
          </a:p>
          <a:p>
            <a:pPr marL="342900" indent="-342900">
              <a:buAutoNum type="arabicPeriod"/>
            </a:pPr>
            <a:r>
              <a:rPr lang="en-US" sz="3600" dirty="0"/>
              <a:t> a. </a:t>
            </a:r>
            <a:r>
              <a:rPr lang="en-US" sz="3600" u="sng" dirty="0">
                <a:solidFill>
                  <a:srgbClr val="FF0000"/>
                </a:solidFill>
              </a:rPr>
              <a:t>o</a:t>
            </a:r>
            <a:r>
              <a:rPr lang="en-US" sz="3600" dirty="0"/>
              <a:t>nion            b. r</a:t>
            </a:r>
            <a:r>
              <a:rPr lang="en-US" sz="3600" u="sng" dirty="0">
                <a:solidFill>
                  <a:srgbClr val="FF0000"/>
                </a:solidFill>
              </a:rPr>
              <a:t>o</a:t>
            </a:r>
            <a:r>
              <a:rPr lang="en-US" sz="3600" dirty="0"/>
              <a:t>w                    c. c</a:t>
            </a:r>
            <a:r>
              <a:rPr lang="en-US" sz="3600" u="sng" dirty="0">
                <a:solidFill>
                  <a:srgbClr val="FF0000"/>
                </a:solidFill>
              </a:rPr>
              <a:t>o</a:t>
            </a:r>
            <a:r>
              <a:rPr lang="en-US" sz="3600" dirty="0"/>
              <a:t>ld           d. sn</a:t>
            </a:r>
            <a:r>
              <a:rPr lang="en-US" sz="3600" u="sng" dirty="0">
                <a:solidFill>
                  <a:srgbClr val="FF0000"/>
                </a:solidFill>
              </a:rPr>
              <a:t>o</a:t>
            </a:r>
            <a:r>
              <a:rPr lang="en-US" sz="3600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906525476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4EE729-D3D4-4792-AC1E-F687F2401811}"/>
              </a:ext>
            </a:extLst>
          </p:cNvPr>
          <p:cNvSpPr/>
          <p:nvPr/>
        </p:nvSpPr>
        <p:spPr>
          <a:xfrm>
            <a:off x="0" y="343361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DDD12ACF-586B-4225-B762-1231B636F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8" y="950149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2F1749-31AF-4DFE-BA0C-C957B800815C}"/>
              </a:ext>
            </a:extLst>
          </p:cNvPr>
          <p:cNvSpPr txBox="1"/>
          <p:nvPr/>
        </p:nvSpPr>
        <p:spPr>
          <a:xfrm>
            <a:off x="3136666" y="567365"/>
            <a:ext cx="1205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Choose the word whose underlined part is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pronounced differently from that of the other words.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B9E06-9977-48D1-B32A-2FFD317E6C4A}"/>
              </a:ext>
            </a:extLst>
          </p:cNvPr>
          <p:cNvSpPr txBox="1"/>
          <p:nvPr/>
        </p:nvSpPr>
        <p:spPr>
          <a:xfrm>
            <a:off x="224218" y="2027367"/>
            <a:ext cx="118711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 a. s</a:t>
            </a:r>
            <a:r>
              <a:rPr lang="en-US" sz="3600" u="sng" dirty="0">
                <a:solidFill>
                  <a:srgbClr val="FF0000"/>
                </a:solidFill>
              </a:rPr>
              <a:t>o</a:t>
            </a:r>
            <a:r>
              <a:rPr lang="en-US" sz="3600" dirty="0"/>
              <a:t>fa               b. c</a:t>
            </a:r>
            <a:r>
              <a:rPr lang="en-US" sz="3600" u="sng" dirty="0">
                <a:solidFill>
                  <a:srgbClr val="FF0000"/>
                </a:solidFill>
              </a:rPr>
              <a:t>o</a:t>
            </a:r>
            <a:r>
              <a:rPr lang="en-US" sz="3600" dirty="0"/>
              <a:t>zy                  c. l</a:t>
            </a:r>
            <a:r>
              <a:rPr lang="en-US" sz="3600" u="sng" dirty="0">
                <a:solidFill>
                  <a:srgbClr val="FF0000"/>
                </a:solidFill>
              </a:rPr>
              <a:t>o</a:t>
            </a:r>
            <a:r>
              <a:rPr lang="en-US" sz="3600" dirty="0"/>
              <a:t>ng            d. </a:t>
            </a:r>
            <a:r>
              <a:rPr lang="en-US" sz="3600" u="sng" dirty="0">
                <a:solidFill>
                  <a:srgbClr val="FF0000"/>
                </a:solidFill>
              </a:rPr>
              <a:t>o</a:t>
            </a:r>
            <a:r>
              <a:rPr lang="en-US" sz="3600" dirty="0"/>
              <a:t>ld</a:t>
            </a:r>
          </a:p>
          <a:p>
            <a:r>
              <a:rPr lang="en-US" sz="3000" dirty="0"/>
              <a:t>        </a:t>
            </a:r>
            <a:r>
              <a:rPr lang="en-US" sz="3000" dirty="0">
                <a:solidFill>
                  <a:srgbClr val="FF0000"/>
                </a:solidFill>
              </a:rPr>
              <a:t>/ˈ</a:t>
            </a:r>
            <a:r>
              <a:rPr lang="en-US" sz="3000" dirty="0" err="1">
                <a:solidFill>
                  <a:srgbClr val="FF0000"/>
                </a:solidFill>
              </a:rPr>
              <a:t>səʊfə</a:t>
            </a:r>
            <a:r>
              <a:rPr lang="en-US" sz="3000" dirty="0">
                <a:solidFill>
                  <a:srgbClr val="FF0000"/>
                </a:solidFill>
              </a:rPr>
              <a:t>/                  /ˈ</a:t>
            </a:r>
            <a:r>
              <a:rPr lang="en-US" sz="3000" dirty="0" err="1">
                <a:solidFill>
                  <a:srgbClr val="FF0000"/>
                </a:solidFill>
              </a:rPr>
              <a:t>kəʊzi</a:t>
            </a:r>
            <a:r>
              <a:rPr lang="en-US" sz="3000" dirty="0">
                <a:solidFill>
                  <a:srgbClr val="FF0000"/>
                </a:solidFill>
              </a:rPr>
              <a:t>/                       /</a:t>
            </a:r>
            <a:r>
              <a:rPr lang="en-US" sz="3000" dirty="0" err="1">
                <a:solidFill>
                  <a:srgbClr val="FF0000"/>
                </a:solidFill>
              </a:rPr>
              <a:t>lɒŋ</a:t>
            </a:r>
            <a:r>
              <a:rPr lang="en-US" sz="3000" dirty="0">
                <a:solidFill>
                  <a:srgbClr val="FF0000"/>
                </a:solidFill>
              </a:rPr>
              <a:t>/                 /</a:t>
            </a:r>
            <a:r>
              <a:rPr lang="en-US" sz="3000" dirty="0" err="1">
                <a:solidFill>
                  <a:srgbClr val="FF0000"/>
                </a:solidFill>
              </a:rPr>
              <a:t>əʊld</a:t>
            </a:r>
            <a:r>
              <a:rPr lang="en-US" sz="3000" dirty="0">
                <a:solidFill>
                  <a:srgbClr val="FF0000"/>
                </a:solidFill>
              </a:rPr>
              <a:t>/</a:t>
            </a:r>
          </a:p>
          <a:p>
            <a:r>
              <a:rPr lang="en-US" sz="3600" dirty="0"/>
              <a:t>2. a. m</a:t>
            </a:r>
            <a:r>
              <a:rPr lang="en-US" sz="3600" u="sng" dirty="0">
                <a:solidFill>
                  <a:srgbClr val="FF0000"/>
                </a:solidFill>
              </a:rPr>
              <a:t>u</a:t>
            </a:r>
            <a:r>
              <a:rPr lang="en-US" sz="3600" dirty="0"/>
              <a:t>m             b. h</a:t>
            </a:r>
            <a:r>
              <a:rPr lang="en-US" sz="3600" u="sng" dirty="0">
                <a:solidFill>
                  <a:srgbClr val="FF0000"/>
                </a:solidFill>
              </a:rPr>
              <a:t>u</a:t>
            </a:r>
            <a:r>
              <a:rPr lang="en-US" sz="3600" dirty="0"/>
              <a:t>sband           c. f</a:t>
            </a:r>
            <a:r>
              <a:rPr lang="en-US" sz="3600" u="sng" dirty="0">
                <a:solidFill>
                  <a:srgbClr val="FF0000"/>
                </a:solidFill>
              </a:rPr>
              <a:t>u</a:t>
            </a:r>
            <a:r>
              <a:rPr lang="en-US" sz="3600" dirty="0"/>
              <a:t>nny         d. m</a:t>
            </a:r>
            <a:r>
              <a:rPr lang="en-US" sz="3600" u="sng" dirty="0">
                <a:solidFill>
                  <a:srgbClr val="FF0000"/>
                </a:solidFill>
              </a:rPr>
              <a:t>u</a:t>
            </a:r>
            <a:r>
              <a:rPr lang="en-US" sz="3600" dirty="0"/>
              <a:t>seum</a:t>
            </a:r>
          </a:p>
          <a:p>
            <a:r>
              <a:rPr lang="en-US" sz="3000" dirty="0"/>
              <a:t>        </a:t>
            </a:r>
            <a:r>
              <a:rPr lang="en-US" sz="3000" dirty="0">
                <a:solidFill>
                  <a:srgbClr val="FF0000"/>
                </a:solidFill>
              </a:rPr>
              <a:t>/</a:t>
            </a:r>
            <a:r>
              <a:rPr lang="en-US" sz="3000" dirty="0" err="1">
                <a:solidFill>
                  <a:srgbClr val="FF0000"/>
                </a:solidFill>
              </a:rPr>
              <a:t>mʌm</a:t>
            </a:r>
            <a:r>
              <a:rPr lang="en-US" sz="3000" dirty="0">
                <a:solidFill>
                  <a:srgbClr val="FF0000"/>
                </a:solidFill>
              </a:rPr>
              <a:t>/                    /ˈ</a:t>
            </a:r>
            <a:r>
              <a:rPr lang="en-US" sz="3000" dirty="0" err="1">
                <a:solidFill>
                  <a:srgbClr val="FF0000"/>
                </a:solidFill>
              </a:rPr>
              <a:t>hʌzbənd</a:t>
            </a:r>
            <a:r>
              <a:rPr lang="en-US" sz="3000" dirty="0">
                <a:solidFill>
                  <a:srgbClr val="FF0000"/>
                </a:solidFill>
              </a:rPr>
              <a:t>/                 /ˈ</a:t>
            </a:r>
            <a:r>
              <a:rPr lang="en-US" sz="3000" dirty="0" err="1">
                <a:solidFill>
                  <a:srgbClr val="FF0000"/>
                </a:solidFill>
              </a:rPr>
              <a:t>fʌni</a:t>
            </a:r>
            <a:r>
              <a:rPr lang="en-US" sz="3000" dirty="0">
                <a:solidFill>
                  <a:srgbClr val="FF0000"/>
                </a:solidFill>
              </a:rPr>
              <a:t>/                /</a:t>
            </a:r>
            <a:r>
              <a:rPr lang="en-US" sz="3000" dirty="0" err="1">
                <a:solidFill>
                  <a:srgbClr val="FF0000"/>
                </a:solidFill>
              </a:rPr>
              <a:t>mjuˈziːəm</a:t>
            </a:r>
            <a:r>
              <a:rPr lang="en-US" sz="3000" dirty="0">
                <a:solidFill>
                  <a:srgbClr val="FF0000"/>
                </a:solidFill>
              </a:rPr>
              <a:t>/</a:t>
            </a:r>
          </a:p>
          <a:p>
            <a:r>
              <a:rPr lang="en-US" sz="3600" dirty="0"/>
              <a:t>3. a. th</a:t>
            </a:r>
            <a:r>
              <a:rPr lang="en-US" sz="3600" u="sng" dirty="0">
                <a:solidFill>
                  <a:srgbClr val="FF0000"/>
                </a:solidFill>
              </a:rPr>
              <a:t>i</a:t>
            </a:r>
            <a:r>
              <a:rPr lang="en-US" sz="3600" dirty="0"/>
              <a:t>n               b. k</a:t>
            </a:r>
            <a:r>
              <a:rPr lang="en-US" sz="3600" u="sng" dirty="0">
                <a:solidFill>
                  <a:srgbClr val="FF0000"/>
                </a:solidFill>
              </a:rPr>
              <a:t>i</a:t>
            </a:r>
            <a:r>
              <a:rPr lang="en-US" sz="3600" dirty="0"/>
              <a:t>nd                   c. ch</a:t>
            </a:r>
            <a:r>
              <a:rPr lang="en-US" sz="3600" u="sng" dirty="0">
                <a:solidFill>
                  <a:srgbClr val="FF0000"/>
                </a:solidFill>
              </a:rPr>
              <a:t>i</a:t>
            </a:r>
            <a:r>
              <a:rPr lang="en-US" sz="3600" dirty="0"/>
              <a:t>mney    d. cr</a:t>
            </a:r>
            <a:r>
              <a:rPr lang="en-US" sz="3600" u="sng" dirty="0">
                <a:solidFill>
                  <a:srgbClr val="FF0000"/>
                </a:solidFill>
              </a:rPr>
              <a:t>i</a:t>
            </a:r>
            <a:r>
              <a:rPr lang="en-US" sz="3600" dirty="0"/>
              <a:t>sp</a:t>
            </a:r>
          </a:p>
          <a:p>
            <a:r>
              <a:rPr lang="en-US" sz="3000" dirty="0"/>
              <a:t>         </a:t>
            </a:r>
            <a:r>
              <a:rPr lang="el-GR" sz="3000" dirty="0">
                <a:solidFill>
                  <a:srgbClr val="FF0000"/>
                </a:solidFill>
              </a:rPr>
              <a:t>/θ</a:t>
            </a:r>
            <a:r>
              <a:rPr lang="en-US" sz="3000" dirty="0" err="1">
                <a:solidFill>
                  <a:srgbClr val="FF0000"/>
                </a:solidFill>
              </a:rPr>
              <a:t>ɪn</a:t>
            </a:r>
            <a:r>
              <a:rPr lang="en-US" sz="3000" dirty="0">
                <a:solidFill>
                  <a:srgbClr val="FF0000"/>
                </a:solidFill>
              </a:rPr>
              <a:t>/                      /</a:t>
            </a:r>
            <a:r>
              <a:rPr lang="en-US" sz="3000" dirty="0" err="1">
                <a:solidFill>
                  <a:srgbClr val="FF0000"/>
                </a:solidFill>
              </a:rPr>
              <a:t>kaɪnd</a:t>
            </a:r>
            <a:r>
              <a:rPr lang="en-US" sz="3000" dirty="0">
                <a:solidFill>
                  <a:srgbClr val="FF0000"/>
                </a:solidFill>
              </a:rPr>
              <a:t>/                         /ˈ</a:t>
            </a:r>
            <a:r>
              <a:rPr lang="en-US" sz="3000" dirty="0" err="1">
                <a:solidFill>
                  <a:srgbClr val="FF0000"/>
                </a:solidFill>
              </a:rPr>
              <a:t>tʃɪmni</a:t>
            </a:r>
            <a:r>
              <a:rPr lang="en-US" sz="3000" dirty="0">
                <a:solidFill>
                  <a:srgbClr val="FF0000"/>
                </a:solidFill>
              </a:rPr>
              <a:t>/          /</a:t>
            </a:r>
            <a:r>
              <a:rPr lang="en-US" sz="3000" dirty="0" err="1">
                <a:solidFill>
                  <a:srgbClr val="FF0000"/>
                </a:solidFill>
              </a:rPr>
              <a:t>krɪsp</a:t>
            </a:r>
            <a:r>
              <a:rPr lang="en-US" sz="3000" dirty="0">
                <a:solidFill>
                  <a:srgbClr val="FF0000"/>
                </a:solidFill>
              </a:rPr>
              <a:t>/</a:t>
            </a:r>
          </a:p>
          <a:p>
            <a:r>
              <a:rPr lang="en-US" sz="3600" dirty="0"/>
              <a:t>4. a. </a:t>
            </a:r>
            <a:r>
              <a:rPr lang="en-US" sz="3600" u="sng" dirty="0">
                <a:solidFill>
                  <a:srgbClr val="FF0000"/>
                </a:solidFill>
              </a:rPr>
              <a:t>o</a:t>
            </a:r>
            <a:r>
              <a:rPr lang="en-US" sz="3600" dirty="0"/>
              <a:t>nion            b. r</a:t>
            </a:r>
            <a:r>
              <a:rPr lang="en-US" sz="3600" u="sng" dirty="0">
                <a:solidFill>
                  <a:srgbClr val="FF0000"/>
                </a:solidFill>
              </a:rPr>
              <a:t>o</a:t>
            </a:r>
            <a:r>
              <a:rPr lang="en-US" sz="3600" dirty="0"/>
              <a:t>w                    c. c</a:t>
            </a:r>
            <a:r>
              <a:rPr lang="en-US" sz="3600" u="sng" dirty="0">
                <a:solidFill>
                  <a:srgbClr val="FF0000"/>
                </a:solidFill>
              </a:rPr>
              <a:t>o</a:t>
            </a:r>
            <a:r>
              <a:rPr lang="en-US" sz="3600" dirty="0"/>
              <a:t>ld           d. sn</a:t>
            </a:r>
            <a:r>
              <a:rPr lang="en-US" sz="3600" u="sng" dirty="0">
                <a:solidFill>
                  <a:srgbClr val="FF0000"/>
                </a:solidFill>
              </a:rPr>
              <a:t>o</a:t>
            </a:r>
            <a:r>
              <a:rPr lang="en-US" sz="3600" dirty="0"/>
              <a:t>w</a:t>
            </a:r>
          </a:p>
          <a:p>
            <a:r>
              <a:rPr lang="en-US" sz="3000" dirty="0">
                <a:solidFill>
                  <a:srgbClr val="FF0000"/>
                </a:solidFill>
              </a:rPr>
              <a:t>         /ˈ</a:t>
            </a:r>
            <a:r>
              <a:rPr lang="en-US" sz="3000" dirty="0" err="1">
                <a:solidFill>
                  <a:srgbClr val="FF0000"/>
                </a:solidFill>
              </a:rPr>
              <a:t>ʌnjən</a:t>
            </a:r>
            <a:r>
              <a:rPr lang="en-US" sz="3000" dirty="0">
                <a:solidFill>
                  <a:srgbClr val="FF0000"/>
                </a:solidFill>
              </a:rPr>
              <a:t>/                /</a:t>
            </a:r>
            <a:r>
              <a:rPr lang="en-US" sz="3000" dirty="0" err="1">
                <a:solidFill>
                  <a:srgbClr val="FF0000"/>
                </a:solidFill>
              </a:rPr>
              <a:t>rəʊ</a:t>
            </a:r>
            <a:r>
              <a:rPr lang="en-US" sz="3000" dirty="0">
                <a:solidFill>
                  <a:srgbClr val="FF0000"/>
                </a:solidFill>
              </a:rPr>
              <a:t>/                            /</a:t>
            </a:r>
            <a:r>
              <a:rPr lang="en-US" sz="3000" dirty="0" err="1">
                <a:solidFill>
                  <a:srgbClr val="FF0000"/>
                </a:solidFill>
              </a:rPr>
              <a:t>kəʊld</a:t>
            </a:r>
            <a:r>
              <a:rPr lang="en-US" sz="3000" dirty="0">
                <a:solidFill>
                  <a:srgbClr val="FF0000"/>
                </a:solidFill>
              </a:rPr>
              <a:t>/              /</a:t>
            </a:r>
            <a:r>
              <a:rPr lang="en-US" sz="3000" dirty="0" err="1">
                <a:solidFill>
                  <a:srgbClr val="FF0000"/>
                </a:solidFill>
              </a:rPr>
              <a:t>snəʊ</a:t>
            </a:r>
            <a:r>
              <a:rPr lang="en-US" sz="30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D97148-3C6D-434D-AAEB-F5DC1CC4BD49}"/>
              </a:ext>
            </a:extLst>
          </p:cNvPr>
          <p:cNvSpPr/>
          <p:nvPr/>
        </p:nvSpPr>
        <p:spPr>
          <a:xfrm>
            <a:off x="6561221" y="2053389"/>
            <a:ext cx="1540042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3E2097-89CE-41AB-885F-FACDB1097CCA}"/>
              </a:ext>
            </a:extLst>
          </p:cNvPr>
          <p:cNvSpPr/>
          <p:nvPr/>
        </p:nvSpPr>
        <p:spPr>
          <a:xfrm>
            <a:off x="8799095" y="3124200"/>
            <a:ext cx="2687052" cy="5013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25E62D-3BC9-47AD-8B24-5168C01E41FD}"/>
              </a:ext>
            </a:extLst>
          </p:cNvPr>
          <p:cNvSpPr/>
          <p:nvPr/>
        </p:nvSpPr>
        <p:spPr>
          <a:xfrm>
            <a:off x="3136666" y="4104859"/>
            <a:ext cx="2012850" cy="5013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96CAC0-9E77-4375-9B44-F7044C00B8A4}"/>
              </a:ext>
            </a:extLst>
          </p:cNvPr>
          <p:cNvSpPr/>
          <p:nvPr/>
        </p:nvSpPr>
        <p:spPr>
          <a:xfrm>
            <a:off x="672256" y="5143605"/>
            <a:ext cx="2022818" cy="5013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561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A29D3E-D0CE-49E1-B5DF-D3AB286BFA6B}"/>
              </a:ext>
            </a:extLst>
          </p:cNvPr>
          <p:cNvSpPr txBox="1"/>
          <p:nvPr/>
        </p:nvSpPr>
        <p:spPr>
          <a:xfrm>
            <a:off x="508774" y="428707"/>
            <a:ext cx="10587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Put the correct sentence into the correct column: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5A8A16-479B-4EB8-8D19-07ACC6D95890}"/>
              </a:ext>
            </a:extLst>
          </p:cNvPr>
          <p:cNvSpPr txBox="1"/>
          <p:nvPr/>
        </p:nvSpPr>
        <p:spPr>
          <a:xfrm>
            <a:off x="508774" y="1057199"/>
            <a:ext cx="128176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 get up at 6 a.m.                                  I got up at 9 a.m.</a:t>
            </a:r>
          </a:p>
          <a:p>
            <a:r>
              <a:rPr lang="en-US" sz="3000" dirty="0"/>
              <a:t>I arrived at school at 7.am.                 I have rice and drink milk for breakfast.</a:t>
            </a:r>
          </a:p>
          <a:p>
            <a:r>
              <a:rPr lang="en-US" sz="3000" dirty="0"/>
              <a:t>She watched cartoon with her sister.        He goes to school with his dad.</a:t>
            </a:r>
          </a:p>
          <a:p>
            <a:endParaRPr lang="en-US" sz="3000" dirty="0"/>
          </a:p>
          <a:p>
            <a:endParaRPr lang="en-US" sz="3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28E024D-1DF7-4099-9698-9C852EF0B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937232"/>
              </p:ext>
            </p:extLst>
          </p:nvPr>
        </p:nvGraphicFramePr>
        <p:xfrm>
          <a:off x="1053435" y="2821181"/>
          <a:ext cx="8876631" cy="35769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53152">
                  <a:extLst>
                    <a:ext uri="{9D8B030D-6E8A-4147-A177-3AD203B41FA5}">
                      <a16:colId xmlns:a16="http://schemas.microsoft.com/office/drawing/2014/main" val="4046296677"/>
                    </a:ext>
                  </a:extLst>
                </a:gridCol>
                <a:gridCol w="4623479">
                  <a:extLst>
                    <a:ext uri="{9D8B030D-6E8A-4147-A177-3AD203B41FA5}">
                      <a16:colId xmlns:a16="http://schemas.microsoft.com/office/drawing/2014/main" val="4083494170"/>
                    </a:ext>
                  </a:extLst>
                </a:gridCol>
              </a:tblGrid>
              <a:tr h="78261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Usually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Yesterday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454124"/>
                  </a:ext>
                </a:extLst>
              </a:tr>
              <a:tr h="782610">
                <a:tc>
                  <a:txBody>
                    <a:bodyPr/>
                    <a:lstStyle/>
                    <a:p>
                      <a:pPr algn="ctr"/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555061"/>
                  </a:ext>
                </a:extLst>
              </a:tr>
              <a:tr h="782610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  <a:p>
                      <a:pPr algn="ctr"/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450231"/>
                  </a:ext>
                </a:extLst>
              </a:tr>
              <a:tr h="782610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  <a:p>
                      <a:pPr algn="ctr"/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43457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DBEB334-3EE0-4D6B-832F-E49A9A108A74}"/>
              </a:ext>
            </a:extLst>
          </p:cNvPr>
          <p:cNvSpPr/>
          <p:nvPr/>
        </p:nvSpPr>
        <p:spPr>
          <a:xfrm>
            <a:off x="1886141" y="3696683"/>
            <a:ext cx="28047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I get up at 6 a.m.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1F0EE-40F7-4732-A92D-F5C0EEC46930}"/>
              </a:ext>
            </a:extLst>
          </p:cNvPr>
          <p:cNvSpPr/>
          <p:nvPr/>
        </p:nvSpPr>
        <p:spPr>
          <a:xfrm>
            <a:off x="1063239" y="4433296"/>
            <a:ext cx="4180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I have rice and drink milk for breakfast.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6D6BBC-BEE2-4ACB-AFB5-DCB5E916BC53}"/>
              </a:ext>
            </a:extLst>
          </p:cNvPr>
          <p:cNvSpPr/>
          <p:nvPr/>
        </p:nvSpPr>
        <p:spPr>
          <a:xfrm>
            <a:off x="1100292" y="5448959"/>
            <a:ext cx="4180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He goes to school with his dad.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9F2187-F841-4BBD-A0CE-98069C55B30A}"/>
              </a:ext>
            </a:extLst>
          </p:cNvPr>
          <p:cNvSpPr/>
          <p:nvPr/>
        </p:nvSpPr>
        <p:spPr>
          <a:xfrm>
            <a:off x="6249920" y="3712132"/>
            <a:ext cx="28201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I got up at 9 a.m.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CC2300-45CE-45CA-B91D-ED576362D259}"/>
              </a:ext>
            </a:extLst>
          </p:cNvPr>
          <p:cNvSpPr/>
          <p:nvPr/>
        </p:nvSpPr>
        <p:spPr>
          <a:xfrm>
            <a:off x="5590487" y="4599588"/>
            <a:ext cx="44152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I arrived at school at 7.am.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8B8CD1-D62A-4EF9-BDCD-145F588747C0}"/>
              </a:ext>
            </a:extLst>
          </p:cNvPr>
          <p:cNvSpPr/>
          <p:nvPr/>
        </p:nvSpPr>
        <p:spPr>
          <a:xfrm>
            <a:off x="5585262" y="5382418"/>
            <a:ext cx="4373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She watched cartoon with her sister.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C85653-3F43-425A-A9BE-5437B1468E19}"/>
              </a:ext>
            </a:extLst>
          </p:cNvPr>
          <p:cNvSpPr/>
          <p:nvPr/>
        </p:nvSpPr>
        <p:spPr>
          <a:xfrm>
            <a:off x="5432668" y="3577389"/>
            <a:ext cx="4554541" cy="2820692"/>
          </a:xfrm>
          <a:prstGeom prst="roundRect">
            <a:avLst/>
          </a:prstGeom>
          <a:noFill/>
          <a:ln w="38100">
            <a:solidFill>
              <a:srgbClr val="BE4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B64D68A-E1EA-462B-86B6-63D30D0EB69C}"/>
              </a:ext>
            </a:extLst>
          </p:cNvPr>
          <p:cNvSpPr/>
          <p:nvPr/>
        </p:nvSpPr>
        <p:spPr>
          <a:xfrm>
            <a:off x="9519997" y="4399274"/>
            <a:ext cx="1025412" cy="267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B775F5-9C1C-44BE-8BAE-E195C305E393}"/>
              </a:ext>
            </a:extLst>
          </p:cNvPr>
          <p:cNvSpPr txBox="1"/>
          <p:nvPr/>
        </p:nvSpPr>
        <p:spPr>
          <a:xfrm>
            <a:off x="10602552" y="3855929"/>
            <a:ext cx="1490388" cy="1200329"/>
          </a:xfrm>
          <a:prstGeom prst="rect">
            <a:avLst/>
          </a:prstGeom>
          <a:noFill/>
          <a:ln>
            <a:solidFill>
              <a:srgbClr val="BE4336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Past Simple</a:t>
            </a:r>
          </a:p>
        </p:txBody>
      </p:sp>
    </p:spTree>
    <p:extLst>
      <p:ext uri="{BB962C8B-B14F-4D97-AF65-F5344CB8AC3E}">
        <p14:creationId xmlns:p14="http://schemas.microsoft.com/office/powerpoint/2010/main" val="41827270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554231"/>
            <a:ext cx="8801027" cy="5867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8043" y="4073241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1110</Words>
  <Application>Microsoft Office PowerPoint</Application>
  <PresentationFormat>Widescreen</PresentationFormat>
  <Paragraphs>191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Hien Kim</cp:lastModifiedBy>
  <cp:revision>111</cp:revision>
  <dcterms:created xsi:type="dcterms:W3CDTF">2021-09-24T06:18:33Z</dcterms:created>
  <dcterms:modified xsi:type="dcterms:W3CDTF">2023-08-03T03:02:11Z</dcterms:modified>
</cp:coreProperties>
</file>