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310" r:id="rId2"/>
    <p:sldId id="322" r:id="rId3"/>
    <p:sldId id="334" r:id="rId4"/>
    <p:sldId id="335" r:id="rId5"/>
    <p:sldId id="336" r:id="rId6"/>
    <p:sldId id="325" r:id="rId7"/>
    <p:sldId id="339" r:id="rId8"/>
    <p:sldId id="340" r:id="rId9"/>
    <p:sldId id="316" r:id="rId10"/>
    <p:sldId id="317" r:id="rId11"/>
    <p:sldId id="292" r:id="rId12"/>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CC0000"/>
    <a:srgbClr val="003300"/>
    <a:srgbClr val="FFFFCC"/>
    <a:srgbClr val="4D4D4D"/>
    <a:srgbClr val="000000"/>
    <a:srgbClr val="9EC8B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3" autoAdjust="0"/>
    <p:restoredTop sz="98861" autoAdjust="0"/>
  </p:normalViewPr>
  <p:slideViewPr>
    <p:cSldViewPr>
      <p:cViewPr>
        <p:scale>
          <a:sx n="79" d="100"/>
          <a:sy n="79" d="100"/>
        </p:scale>
        <p:origin x="-1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 /><Relationship Id="rId2" Type="http://schemas.openxmlformats.org/officeDocument/2006/relationships/image" Target="../media/image2.wmf" /><Relationship Id="rId1" Type="http://schemas.openxmlformats.org/officeDocument/2006/relationships/image" Target="../media/image1.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906005E8-6DE3-4DCB-85EF-486B6D0A116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50211" name="Rectangle 3">
            <a:extLst>
              <a:ext uri="{FF2B5EF4-FFF2-40B4-BE49-F238E27FC236}">
                <a16:creationId xmlns:a16="http://schemas.microsoft.com/office/drawing/2014/main" id="{335DAD31-273D-46B2-A032-9437E8A6177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1C8ABEC6-F05F-4AD0-ABB3-A4F7371A397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0213" name="Rectangle 5">
            <a:extLst>
              <a:ext uri="{FF2B5EF4-FFF2-40B4-BE49-F238E27FC236}">
                <a16:creationId xmlns:a16="http://schemas.microsoft.com/office/drawing/2014/main" id="{225CA443-6847-4665-94BE-BCCFEA09729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50214" name="Rectangle 6">
            <a:extLst>
              <a:ext uri="{FF2B5EF4-FFF2-40B4-BE49-F238E27FC236}">
                <a16:creationId xmlns:a16="http://schemas.microsoft.com/office/drawing/2014/main" id="{A3E3A415-6642-4F69-9D4F-FAB21D4CB6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50215" name="Rectangle 7">
            <a:extLst>
              <a:ext uri="{FF2B5EF4-FFF2-40B4-BE49-F238E27FC236}">
                <a16:creationId xmlns:a16="http://schemas.microsoft.com/office/drawing/2014/main" id="{C7B7D45B-8DF1-481A-9660-E85AD23A172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CA694A3-9C23-4081-AD54-40D9B0A829B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929D5D7-252F-4FE6-9869-D840CF4FC4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320B5A-FEBA-4740-8086-31B76E4DBA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78984B4-6FE3-4EC1-80E0-A5C266F0926A}"/>
              </a:ext>
            </a:extLst>
          </p:cNvPr>
          <p:cNvSpPr>
            <a:spLocks noGrp="1" noChangeArrowheads="1"/>
          </p:cNvSpPr>
          <p:nvPr>
            <p:ph type="sldNum" sz="quarter" idx="12"/>
          </p:nvPr>
        </p:nvSpPr>
        <p:spPr>
          <a:ln/>
        </p:spPr>
        <p:txBody>
          <a:bodyPr/>
          <a:lstStyle>
            <a:lvl1pPr>
              <a:defRPr/>
            </a:lvl1pPr>
          </a:lstStyle>
          <a:p>
            <a:fld id="{2EB9F7EC-732D-4892-95E7-0D0EBBE396E4}" type="slidenum">
              <a:rPr lang="en-US" altLang="en-US"/>
              <a:pPr/>
              <a:t>‹#›</a:t>
            </a:fld>
            <a:endParaRPr lang="en-US" altLang="en-US"/>
          </a:p>
        </p:txBody>
      </p:sp>
    </p:spTree>
    <p:extLst>
      <p:ext uri="{BB962C8B-B14F-4D97-AF65-F5344CB8AC3E}">
        <p14:creationId xmlns:p14="http://schemas.microsoft.com/office/powerpoint/2010/main" val="154063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649A62-4F5E-44F5-9EFB-8ABE3F5050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746292-93D1-408D-9DCA-A603BAC96A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CC822D3-4305-4902-B163-D0A982754304}"/>
              </a:ext>
            </a:extLst>
          </p:cNvPr>
          <p:cNvSpPr>
            <a:spLocks noGrp="1" noChangeArrowheads="1"/>
          </p:cNvSpPr>
          <p:nvPr>
            <p:ph type="sldNum" sz="quarter" idx="12"/>
          </p:nvPr>
        </p:nvSpPr>
        <p:spPr>
          <a:ln/>
        </p:spPr>
        <p:txBody>
          <a:bodyPr/>
          <a:lstStyle>
            <a:lvl1pPr>
              <a:defRPr/>
            </a:lvl1pPr>
          </a:lstStyle>
          <a:p>
            <a:fld id="{E5FCAE35-334C-4C9E-B324-2DE6B6BAA009}" type="slidenum">
              <a:rPr lang="en-US" altLang="en-US"/>
              <a:pPr/>
              <a:t>‹#›</a:t>
            </a:fld>
            <a:endParaRPr lang="en-US" altLang="en-US"/>
          </a:p>
        </p:txBody>
      </p:sp>
    </p:spTree>
    <p:extLst>
      <p:ext uri="{BB962C8B-B14F-4D97-AF65-F5344CB8AC3E}">
        <p14:creationId xmlns:p14="http://schemas.microsoft.com/office/powerpoint/2010/main" val="46460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EE50DB-2085-4462-84B1-9E8C63B1B8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0EBD74-E52A-4DD7-9C76-A91AD7A103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902A51-0C6B-4300-B5E9-7AD97273B301}"/>
              </a:ext>
            </a:extLst>
          </p:cNvPr>
          <p:cNvSpPr>
            <a:spLocks noGrp="1" noChangeArrowheads="1"/>
          </p:cNvSpPr>
          <p:nvPr>
            <p:ph type="sldNum" sz="quarter" idx="12"/>
          </p:nvPr>
        </p:nvSpPr>
        <p:spPr>
          <a:ln/>
        </p:spPr>
        <p:txBody>
          <a:bodyPr/>
          <a:lstStyle>
            <a:lvl1pPr>
              <a:defRPr/>
            </a:lvl1pPr>
          </a:lstStyle>
          <a:p>
            <a:fld id="{C43DA71A-58BB-4C7D-BD62-1BAA1FBA19EB}" type="slidenum">
              <a:rPr lang="en-US" altLang="en-US"/>
              <a:pPr/>
              <a:t>‹#›</a:t>
            </a:fld>
            <a:endParaRPr lang="en-US" altLang="en-US"/>
          </a:p>
        </p:txBody>
      </p:sp>
    </p:spTree>
    <p:extLst>
      <p:ext uri="{BB962C8B-B14F-4D97-AF65-F5344CB8AC3E}">
        <p14:creationId xmlns:p14="http://schemas.microsoft.com/office/powerpoint/2010/main" val="183616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FAD2BFF-31AA-4EE4-8CBD-92D4D54CE3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C909328-B358-4F83-ABA4-F3B4B109F4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735B611-779B-4063-AA6A-673D9230B78B}"/>
              </a:ext>
            </a:extLst>
          </p:cNvPr>
          <p:cNvSpPr>
            <a:spLocks noGrp="1" noChangeArrowheads="1"/>
          </p:cNvSpPr>
          <p:nvPr>
            <p:ph type="sldNum" sz="quarter" idx="12"/>
          </p:nvPr>
        </p:nvSpPr>
        <p:spPr>
          <a:ln/>
        </p:spPr>
        <p:txBody>
          <a:bodyPr/>
          <a:lstStyle>
            <a:lvl1pPr>
              <a:defRPr/>
            </a:lvl1pPr>
          </a:lstStyle>
          <a:p>
            <a:fld id="{9EF86702-4559-4BC1-8A2E-299A588D74CB}" type="slidenum">
              <a:rPr lang="en-US" altLang="en-US"/>
              <a:pPr/>
              <a:t>‹#›</a:t>
            </a:fld>
            <a:endParaRPr lang="en-US" altLang="en-US"/>
          </a:p>
        </p:txBody>
      </p:sp>
    </p:spTree>
    <p:extLst>
      <p:ext uri="{BB962C8B-B14F-4D97-AF65-F5344CB8AC3E}">
        <p14:creationId xmlns:p14="http://schemas.microsoft.com/office/powerpoint/2010/main" val="118751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C9B604F-5891-4C4B-A47C-07B1A985D6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B2ADF124-E8D8-4626-B5C0-D2723D2464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74C32D5-A685-4D0C-B520-2F6207A46958}"/>
              </a:ext>
            </a:extLst>
          </p:cNvPr>
          <p:cNvSpPr>
            <a:spLocks noGrp="1" noChangeArrowheads="1"/>
          </p:cNvSpPr>
          <p:nvPr>
            <p:ph type="sldNum" sz="quarter" idx="12"/>
          </p:nvPr>
        </p:nvSpPr>
        <p:spPr>
          <a:ln/>
        </p:spPr>
        <p:txBody>
          <a:bodyPr/>
          <a:lstStyle>
            <a:lvl1pPr>
              <a:defRPr/>
            </a:lvl1pPr>
          </a:lstStyle>
          <a:p>
            <a:fld id="{D2049F14-DC58-45C8-96CC-748DFB354104}" type="slidenum">
              <a:rPr lang="en-US" altLang="en-US"/>
              <a:pPr/>
              <a:t>‹#›</a:t>
            </a:fld>
            <a:endParaRPr lang="en-US" altLang="en-US"/>
          </a:p>
        </p:txBody>
      </p:sp>
    </p:spTree>
    <p:extLst>
      <p:ext uri="{BB962C8B-B14F-4D97-AF65-F5344CB8AC3E}">
        <p14:creationId xmlns:p14="http://schemas.microsoft.com/office/powerpoint/2010/main" val="200804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DF501D-C605-4905-970E-89B22E8214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CECA82-E6E3-491F-AE22-C20A86F2BE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C95F7D-C122-4B7E-A48A-6B01E24B66D0}"/>
              </a:ext>
            </a:extLst>
          </p:cNvPr>
          <p:cNvSpPr>
            <a:spLocks noGrp="1" noChangeArrowheads="1"/>
          </p:cNvSpPr>
          <p:nvPr>
            <p:ph type="sldNum" sz="quarter" idx="12"/>
          </p:nvPr>
        </p:nvSpPr>
        <p:spPr>
          <a:ln/>
        </p:spPr>
        <p:txBody>
          <a:bodyPr/>
          <a:lstStyle>
            <a:lvl1pPr>
              <a:defRPr/>
            </a:lvl1pPr>
          </a:lstStyle>
          <a:p>
            <a:fld id="{811FB893-9C35-4F43-919B-37FC2DCA2019}" type="slidenum">
              <a:rPr lang="en-US" altLang="en-US"/>
              <a:pPr/>
              <a:t>‹#›</a:t>
            </a:fld>
            <a:endParaRPr lang="en-US" altLang="en-US"/>
          </a:p>
        </p:txBody>
      </p:sp>
    </p:spTree>
    <p:extLst>
      <p:ext uri="{BB962C8B-B14F-4D97-AF65-F5344CB8AC3E}">
        <p14:creationId xmlns:p14="http://schemas.microsoft.com/office/powerpoint/2010/main" val="219697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72B98B8-36BA-482E-8956-EE75653AC5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ADAEFDC-E50B-4B7D-83C9-DFB7CC04FF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355724-D799-48BB-BC57-2659BD823C4E}"/>
              </a:ext>
            </a:extLst>
          </p:cNvPr>
          <p:cNvSpPr>
            <a:spLocks noGrp="1" noChangeArrowheads="1"/>
          </p:cNvSpPr>
          <p:nvPr>
            <p:ph type="sldNum" sz="quarter" idx="12"/>
          </p:nvPr>
        </p:nvSpPr>
        <p:spPr>
          <a:ln/>
        </p:spPr>
        <p:txBody>
          <a:bodyPr/>
          <a:lstStyle>
            <a:lvl1pPr>
              <a:defRPr/>
            </a:lvl1pPr>
          </a:lstStyle>
          <a:p>
            <a:fld id="{A4B33350-E70F-4014-8E22-FE7A09D10812}" type="slidenum">
              <a:rPr lang="en-US" altLang="en-US"/>
              <a:pPr/>
              <a:t>‹#›</a:t>
            </a:fld>
            <a:endParaRPr lang="en-US" altLang="en-US"/>
          </a:p>
        </p:txBody>
      </p:sp>
    </p:spTree>
    <p:extLst>
      <p:ext uri="{BB962C8B-B14F-4D97-AF65-F5344CB8AC3E}">
        <p14:creationId xmlns:p14="http://schemas.microsoft.com/office/powerpoint/2010/main" val="15956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EF4968-7B88-427B-A2FB-33D89C8E6F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04C36DB-2782-4450-BC71-605573FD8E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5705305-6DDF-4C86-963E-36A0D842C515}"/>
              </a:ext>
            </a:extLst>
          </p:cNvPr>
          <p:cNvSpPr>
            <a:spLocks noGrp="1" noChangeArrowheads="1"/>
          </p:cNvSpPr>
          <p:nvPr>
            <p:ph type="sldNum" sz="quarter" idx="12"/>
          </p:nvPr>
        </p:nvSpPr>
        <p:spPr>
          <a:ln/>
        </p:spPr>
        <p:txBody>
          <a:bodyPr/>
          <a:lstStyle>
            <a:lvl1pPr>
              <a:defRPr/>
            </a:lvl1pPr>
          </a:lstStyle>
          <a:p>
            <a:fld id="{3B5527FF-0265-41F7-BEAF-25BBDB72AB32}" type="slidenum">
              <a:rPr lang="en-US" altLang="en-US"/>
              <a:pPr/>
              <a:t>‹#›</a:t>
            </a:fld>
            <a:endParaRPr lang="en-US" altLang="en-US"/>
          </a:p>
        </p:txBody>
      </p:sp>
    </p:spTree>
    <p:extLst>
      <p:ext uri="{BB962C8B-B14F-4D97-AF65-F5344CB8AC3E}">
        <p14:creationId xmlns:p14="http://schemas.microsoft.com/office/powerpoint/2010/main" val="3116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A28BC5-00C0-4DFD-BD7B-B629BE0312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9C1E6F7-3205-47B6-9644-EA6C4F17D5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BED1122-2BBE-4241-97A8-98EE32ED10CD}"/>
              </a:ext>
            </a:extLst>
          </p:cNvPr>
          <p:cNvSpPr>
            <a:spLocks noGrp="1" noChangeArrowheads="1"/>
          </p:cNvSpPr>
          <p:nvPr>
            <p:ph type="sldNum" sz="quarter" idx="12"/>
          </p:nvPr>
        </p:nvSpPr>
        <p:spPr>
          <a:ln/>
        </p:spPr>
        <p:txBody>
          <a:bodyPr/>
          <a:lstStyle>
            <a:lvl1pPr>
              <a:defRPr/>
            </a:lvl1pPr>
          </a:lstStyle>
          <a:p>
            <a:fld id="{9B5F6FA6-0482-4EC1-A3CB-8080854A403C}" type="slidenum">
              <a:rPr lang="en-US" altLang="en-US"/>
              <a:pPr/>
              <a:t>‹#›</a:t>
            </a:fld>
            <a:endParaRPr lang="en-US" altLang="en-US"/>
          </a:p>
        </p:txBody>
      </p:sp>
    </p:spTree>
    <p:extLst>
      <p:ext uri="{BB962C8B-B14F-4D97-AF65-F5344CB8AC3E}">
        <p14:creationId xmlns:p14="http://schemas.microsoft.com/office/powerpoint/2010/main" val="29468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306220A-A578-4FCC-873D-679449F2C8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3584DF4-C080-4FDB-BE85-5F3CC53157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9D42D50-5BD5-419B-AEFB-54E95D1A0574}"/>
              </a:ext>
            </a:extLst>
          </p:cNvPr>
          <p:cNvSpPr>
            <a:spLocks noGrp="1" noChangeArrowheads="1"/>
          </p:cNvSpPr>
          <p:nvPr>
            <p:ph type="sldNum" sz="quarter" idx="12"/>
          </p:nvPr>
        </p:nvSpPr>
        <p:spPr>
          <a:ln/>
        </p:spPr>
        <p:txBody>
          <a:bodyPr/>
          <a:lstStyle>
            <a:lvl1pPr>
              <a:defRPr/>
            </a:lvl1pPr>
          </a:lstStyle>
          <a:p>
            <a:fld id="{C6103CE3-67C8-4617-ACD3-903BFAE4B503}" type="slidenum">
              <a:rPr lang="en-US" altLang="en-US"/>
              <a:pPr/>
              <a:t>‹#›</a:t>
            </a:fld>
            <a:endParaRPr lang="en-US" altLang="en-US"/>
          </a:p>
        </p:txBody>
      </p:sp>
    </p:spTree>
    <p:extLst>
      <p:ext uri="{BB962C8B-B14F-4D97-AF65-F5344CB8AC3E}">
        <p14:creationId xmlns:p14="http://schemas.microsoft.com/office/powerpoint/2010/main" val="221535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265186-2C8B-496A-BE47-1D34C0D14B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2DB305C-BD0E-4D78-8B2C-4E9E6269E3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FFA5195-E28C-4F80-B665-77E0C6F552EA}"/>
              </a:ext>
            </a:extLst>
          </p:cNvPr>
          <p:cNvSpPr>
            <a:spLocks noGrp="1" noChangeArrowheads="1"/>
          </p:cNvSpPr>
          <p:nvPr>
            <p:ph type="sldNum" sz="quarter" idx="12"/>
          </p:nvPr>
        </p:nvSpPr>
        <p:spPr>
          <a:ln/>
        </p:spPr>
        <p:txBody>
          <a:bodyPr/>
          <a:lstStyle>
            <a:lvl1pPr>
              <a:defRPr/>
            </a:lvl1pPr>
          </a:lstStyle>
          <a:p>
            <a:fld id="{DA165D24-E6D2-4044-9BF6-CEF7B4677779}" type="slidenum">
              <a:rPr lang="en-US" altLang="en-US"/>
              <a:pPr/>
              <a:t>‹#›</a:t>
            </a:fld>
            <a:endParaRPr lang="en-US" altLang="en-US"/>
          </a:p>
        </p:txBody>
      </p:sp>
    </p:spTree>
    <p:extLst>
      <p:ext uri="{BB962C8B-B14F-4D97-AF65-F5344CB8AC3E}">
        <p14:creationId xmlns:p14="http://schemas.microsoft.com/office/powerpoint/2010/main" val="12966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2EB8DC5-6AFA-47C3-9BBB-22B42C1F62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B475A9-FD34-4DBD-94F7-F71CE20EB4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4498A8-B9FD-45F6-85F3-E509403DE194}"/>
              </a:ext>
            </a:extLst>
          </p:cNvPr>
          <p:cNvSpPr>
            <a:spLocks noGrp="1" noChangeArrowheads="1"/>
          </p:cNvSpPr>
          <p:nvPr>
            <p:ph type="sldNum" sz="quarter" idx="12"/>
          </p:nvPr>
        </p:nvSpPr>
        <p:spPr>
          <a:ln/>
        </p:spPr>
        <p:txBody>
          <a:bodyPr/>
          <a:lstStyle>
            <a:lvl1pPr>
              <a:defRPr/>
            </a:lvl1pPr>
          </a:lstStyle>
          <a:p>
            <a:fld id="{92304800-0DD7-461B-B390-DA38326D0B9B}" type="slidenum">
              <a:rPr lang="en-US" altLang="en-US"/>
              <a:pPr/>
              <a:t>‹#›</a:t>
            </a:fld>
            <a:endParaRPr lang="en-US" altLang="en-US"/>
          </a:p>
        </p:txBody>
      </p:sp>
    </p:spTree>
    <p:extLst>
      <p:ext uri="{BB962C8B-B14F-4D97-AF65-F5344CB8AC3E}">
        <p14:creationId xmlns:p14="http://schemas.microsoft.com/office/powerpoint/2010/main" val="24315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E57B973-FDE8-4EAA-9272-AD31A45D52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516446F-3592-4E4E-B85F-7A5E34AED6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5801B43-6F1B-4221-BC3D-D013E1E51898}"/>
              </a:ext>
            </a:extLst>
          </p:cNvPr>
          <p:cNvSpPr>
            <a:spLocks noGrp="1" noChangeArrowheads="1"/>
          </p:cNvSpPr>
          <p:nvPr>
            <p:ph type="sldNum" sz="quarter" idx="12"/>
          </p:nvPr>
        </p:nvSpPr>
        <p:spPr>
          <a:ln/>
        </p:spPr>
        <p:txBody>
          <a:bodyPr/>
          <a:lstStyle>
            <a:lvl1pPr>
              <a:defRPr/>
            </a:lvl1pPr>
          </a:lstStyle>
          <a:p>
            <a:fld id="{4A35EC15-267D-45AD-9C56-E531DE7D4034}" type="slidenum">
              <a:rPr lang="en-US" altLang="en-US"/>
              <a:pPr/>
              <a:t>‹#›</a:t>
            </a:fld>
            <a:endParaRPr lang="en-US" altLang="en-US"/>
          </a:p>
        </p:txBody>
      </p:sp>
    </p:spTree>
    <p:extLst>
      <p:ext uri="{BB962C8B-B14F-4D97-AF65-F5344CB8AC3E}">
        <p14:creationId xmlns:p14="http://schemas.microsoft.com/office/powerpoint/2010/main" val="148235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3B5C3D-0382-4BF0-9239-F813AE74D25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1BF075-1FBD-4B54-9DB7-D840AB654FB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8276" name="Rectangle 4">
            <a:extLst>
              <a:ext uri="{FF2B5EF4-FFF2-40B4-BE49-F238E27FC236}">
                <a16:creationId xmlns:a16="http://schemas.microsoft.com/office/drawing/2014/main" id="{9BFFDFE9-EBA3-4EC4-A837-323D077217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438277" name="Rectangle 5">
            <a:extLst>
              <a:ext uri="{FF2B5EF4-FFF2-40B4-BE49-F238E27FC236}">
                <a16:creationId xmlns:a16="http://schemas.microsoft.com/office/drawing/2014/main" id="{91721BBB-74FB-4FAB-865E-F6F129B02D2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438278" name="Rectangle 6">
            <a:extLst>
              <a:ext uri="{FF2B5EF4-FFF2-40B4-BE49-F238E27FC236}">
                <a16:creationId xmlns:a16="http://schemas.microsoft.com/office/drawing/2014/main" id="{BE352685-B2C5-44FD-89DB-A758358FC37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FCCA554-C925-419B-9F90-263DD8F5CC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audio" Target="../media/audio1.wav"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9.gif" /><Relationship Id="rId2" Type="http://schemas.openxmlformats.org/officeDocument/2006/relationships/image" Target="../media/image8.gif"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8" Type="http://schemas.openxmlformats.org/officeDocument/2006/relationships/image" Target="../media/image3.wmf" /><Relationship Id="rId3" Type="http://schemas.openxmlformats.org/officeDocument/2006/relationships/oleObject" Target="../embeddings/oleObject1.bin" /><Relationship Id="rId7" Type="http://schemas.openxmlformats.org/officeDocument/2006/relationships/oleObject" Target="../embeddings/oleObject3.bin" /><Relationship Id="rId2" Type="http://schemas.openxmlformats.org/officeDocument/2006/relationships/slideLayout" Target="../slideLayouts/slideLayout1.xml" /><Relationship Id="rId1" Type="http://schemas.openxmlformats.org/officeDocument/2006/relationships/vmlDrawing" Target="../drawings/vmlDrawing1.vml" /><Relationship Id="rId6" Type="http://schemas.openxmlformats.org/officeDocument/2006/relationships/image" Target="../media/image2.wmf" /><Relationship Id="rId5" Type="http://schemas.openxmlformats.org/officeDocument/2006/relationships/oleObject" Target="../embeddings/oleObject2.bin" /><Relationship Id="rId4" Type="http://schemas.openxmlformats.org/officeDocument/2006/relationships/image" Target="../media/image1.wmf"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audio" Target="../media/audio1.wav"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2437" name="Group 5">
            <a:extLst>
              <a:ext uri="{FF2B5EF4-FFF2-40B4-BE49-F238E27FC236}">
                <a16:creationId xmlns:a16="http://schemas.microsoft.com/office/drawing/2014/main" id="{63424C8B-9028-41BD-A414-0451E7F8CCA1}"/>
              </a:ext>
            </a:extLst>
          </p:cNvPr>
          <p:cNvGrpSpPr>
            <a:grpSpLocks/>
          </p:cNvGrpSpPr>
          <p:nvPr/>
        </p:nvGrpSpPr>
        <p:grpSpPr bwMode="auto">
          <a:xfrm>
            <a:off x="66675" y="-152400"/>
            <a:ext cx="9144000" cy="5410200"/>
            <a:chOff x="-288" y="-624"/>
            <a:chExt cx="6528" cy="3408"/>
          </a:xfrm>
        </p:grpSpPr>
        <p:sp>
          <p:nvSpPr>
            <p:cNvPr id="402438" name="Text Box 6">
              <a:extLst>
                <a:ext uri="{FF2B5EF4-FFF2-40B4-BE49-F238E27FC236}">
                  <a16:creationId xmlns:a16="http://schemas.microsoft.com/office/drawing/2014/main" id="{5EA26E3D-7BF6-4457-9259-759DFC4D3BEB}"/>
                </a:ext>
              </a:extLst>
            </p:cNvPr>
            <p:cNvSpPr txBox="1">
              <a:spLocks noChangeArrowheads="1"/>
            </p:cNvSpPr>
            <p:nvPr/>
          </p:nvSpPr>
          <p:spPr bwMode="auto">
            <a:xfrm>
              <a:off x="-288" y="-624"/>
              <a:ext cx="6528" cy="1594"/>
            </a:xfrm>
            <a:prstGeom prst="rect">
              <a:avLst/>
            </a:prstGeom>
            <a:noFill/>
            <a:ln>
              <a:noFill/>
            </a:ln>
            <a:effectLst/>
          </p:spPr>
          <p:txBody>
            <a:bodyPr>
              <a:spAutoFit/>
            </a:bodyPr>
            <a:lstStyle/>
            <a:p>
              <a:pPr eaLnBrk="1" hangingPunct="1">
                <a:spcBef>
                  <a:spcPct val="50000"/>
                </a:spcBef>
                <a:defRPr/>
              </a:pPr>
              <a:endParaRPr lang="en-US" altLang="en-US" sz="4000" b="1" dirty="0">
                <a:solidFill>
                  <a:srgbClr val="FF3300"/>
                </a:solidFill>
              </a:endParaRPr>
            </a:p>
            <a:p>
              <a:pPr eaLnBrk="1" hangingPunct="1">
                <a:spcBef>
                  <a:spcPct val="50000"/>
                </a:spcBef>
                <a:defRPr/>
              </a:pPr>
              <a:r>
                <a:rPr lang="en-US" altLang="en-US" sz="4000" b="1" dirty="0">
                  <a:solidFill>
                    <a:srgbClr val="0066FF"/>
                  </a:solidFill>
                  <a:effectLst>
                    <a:outerShdw blurRad="38100" dist="38100" dir="2700000" algn="tl">
                      <a:srgbClr val="C0C0C0"/>
                    </a:outerShdw>
                  </a:effectLst>
                </a:rPr>
                <a:t>SỐ HỌC 6</a:t>
              </a:r>
            </a:p>
            <a:p>
              <a:pPr eaLnBrk="1" hangingPunct="1">
                <a:spcBef>
                  <a:spcPct val="50000"/>
                </a:spcBef>
                <a:defRPr/>
              </a:pPr>
              <a:r>
                <a:rPr lang="en-US" altLang="en-US" sz="4000" b="1" dirty="0">
                  <a:solidFill>
                    <a:schemeClr val="hlink"/>
                  </a:solidFill>
                  <a:effectLst>
                    <a:outerShdw blurRad="38100" dist="38100" dir="2700000" algn="tl">
                      <a:srgbClr val="C0C0C0"/>
                    </a:outerShdw>
                  </a:effectLst>
                </a:rPr>
                <a:t>TIẾT 3</a:t>
              </a:r>
            </a:p>
          </p:txBody>
        </p:sp>
        <p:sp>
          <p:nvSpPr>
            <p:cNvPr id="2052" name="WordArt 7">
              <a:extLst>
                <a:ext uri="{FF2B5EF4-FFF2-40B4-BE49-F238E27FC236}">
                  <a16:creationId xmlns:a16="http://schemas.microsoft.com/office/drawing/2014/main" id="{974475A2-9FCE-4C73-A170-134A1DBFC42B}"/>
                </a:ext>
              </a:extLst>
            </p:cNvPr>
            <p:cNvSpPr>
              <a:spLocks noChangeArrowheads="1" noChangeShapeType="1" noTextEdit="1"/>
            </p:cNvSpPr>
            <p:nvPr/>
          </p:nvSpPr>
          <p:spPr bwMode="auto">
            <a:xfrm>
              <a:off x="99" y="1152"/>
              <a:ext cx="5754" cy="16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B050"/>
                  </a:solidFill>
                  <a:effectLst>
                    <a:outerShdw dist="35921" dir="2700000" sy="50000" kx="2115830" algn="bl" rotWithShape="0">
                      <a:srgbClr val="C0C0C0">
                        <a:alpha val="79999"/>
                      </a:srgbClr>
                    </a:outerShdw>
                  </a:effectLst>
                </a:rPr>
                <a:t>LUYỆN TẬP </a:t>
              </a:r>
            </a:p>
            <a:p>
              <a:pPr algn="ctr"/>
              <a:r>
                <a:rPr lang="en-US" sz="3600" b="1" kern="10">
                  <a:solidFill>
                    <a:srgbClr val="00B050"/>
                  </a:solidFill>
                  <a:effectLst>
                    <a:outerShdw dist="35921" dir="2700000" sy="50000" kx="2115830" algn="bl" rotWithShape="0">
                      <a:srgbClr val="C0C0C0">
                        <a:alpha val="79999"/>
                      </a:srgbClr>
                    </a:outerShdw>
                  </a:effectLst>
                </a:rPr>
                <a:t>TẬP HỢP CÁC SỐ NGUYÊN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02437"/>
                                        </p:tgtEl>
                                      </p:cBhvr>
                                    </p:animEffect>
                                    <p:animScale>
                                      <p:cBhvr>
                                        <p:cTn id="7" dur="250" autoRev="1" fill="hold"/>
                                        <p:tgtEl>
                                          <p:spTgt spid="4024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4447B0E-C336-4E3F-9C07-005BDAE5D467}"/>
              </a:ext>
            </a:extLst>
          </p:cNvPr>
          <p:cNvPicPr>
            <a:picLocks noChangeAspect="1" noChangeArrowheads="1" noCrop="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8305800" y="153988"/>
            <a:ext cx="838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7" name="Oval 3">
            <a:extLst>
              <a:ext uri="{FF2B5EF4-FFF2-40B4-BE49-F238E27FC236}">
                <a16:creationId xmlns:a16="http://schemas.microsoft.com/office/drawing/2014/main" id="{53A8B7D2-D993-4538-9E61-E1F89F3D0EF1}"/>
              </a:ext>
            </a:extLst>
          </p:cNvPr>
          <p:cNvSpPr>
            <a:spLocks noChangeArrowheads="1"/>
          </p:cNvSpPr>
          <p:nvPr/>
        </p:nvSpPr>
        <p:spPr bwMode="auto">
          <a:xfrm>
            <a:off x="0"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0</a:t>
            </a:r>
          </a:p>
        </p:txBody>
      </p:sp>
      <p:sp>
        <p:nvSpPr>
          <p:cNvPr id="410628" name="Oval 4">
            <a:extLst>
              <a:ext uri="{FF2B5EF4-FFF2-40B4-BE49-F238E27FC236}">
                <a16:creationId xmlns:a16="http://schemas.microsoft.com/office/drawing/2014/main" id="{F46C8E2A-0662-4E9C-B725-4B146CAEE527}"/>
              </a:ext>
            </a:extLst>
          </p:cNvPr>
          <p:cNvSpPr>
            <a:spLocks noChangeArrowheads="1"/>
          </p:cNvSpPr>
          <p:nvPr/>
        </p:nvSpPr>
        <p:spPr bwMode="auto">
          <a:xfrm>
            <a:off x="19050"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2</a:t>
            </a:r>
          </a:p>
        </p:txBody>
      </p:sp>
      <p:sp>
        <p:nvSpPr>
          <p:cNvPr id="410629" name="Oval 5">
            <a:extLst>
              <a:ext uri="{FF2B5EF4-FFF2-40B4-BE49-F238E27FC236}">
                <a16:creationId xmlns:a16="http://schemas.microsoft.com/office/drawing/2014/main" id="{3AD9935D-34D9-4296-A700-9A1767DE53A2}"/>
              </a:ext>
            </a:extLst>
          </p:cNvPr>
          <p:cNvSpPr>
            <a:spLocks noChangeArrowheads="1"/>
          </p:cNvSpPr>
          <p:nvPr/>
        </p:nvSpPr>
        <p:spPr bwMode="auto">
          <a:xfrm>
            <a:off x="20638" y="15240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4</a:t>
            </a:r>
          </a:p>
        </p:txBody>
      </p:sp>
      <p:sp>
        <p:nvSpPr>
          <p:cNvPr id="410630" name="Oval 6">
            <a:extLst>
              <a:ext uri="{FF2B5EF4-FFF2-40B4-BE49-F238E27FC236}">
                <a16:creationId xmlns:a16="http://schemas.microsoft.com/office/drawing/2014/main" id="{B2FF20AA-03F5-4BBC-9B44-7E3EC15A44FD}"/>
              </a:ext>
            </a:extLst>
          </p:cNvPr>
          <p:cNvSpPr>
            <a:spLocks noChangeArrowheads="1"/>
          </p:cNvSpPr>
          <p:nvPr/>
        </p:nvSpPr>
        <p:spPr bwMode="auto">
          <a:xfrm>
            <a:off x="41275"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6</a:t>
            </a:r>
          </a:p>
        </p:txBody>
      </p:sp>
      <p:sp>
        <p:nvSpPr>
          <p:cNvPr id="410631" name="Oval 7">
            <a:extLst>
              <a:ext uri="{FF2B5EF4-FFF2-40B4-BE49-F238E27FC236}">
                <a16:creationId xmlns:a16="http://schemas.microsoft.com/office/drawing/2014/main" id="{F110B302-909B-46E7-B504-2AAEA3F15A15}"/>
              </a:ext>
            </a:extLst>
          </p:cNvPr>
          <p:cNvSpPr>
            <a:spLocks noChangeArrowheads="1"/>
          </p:cNvSpPr>
          <p:nvPr/>
        </p:nvSpPr>
        <p:spPr bwMode="auto">
          <a:xfrm>
            <a:off x="41275"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8</a:t>
            </a:r>
          </a:p>
        </p:txBody>
      </p:sp>
      <p:sp>
        <p:nvSpPr>
          <p:cNvPr id="410632" name="Oval 8">
            <a:extLst>
              <a:ext uri="{FF2B5EF4-FFF2-40B4-BE49-F238E27FC236}">
                <a16:creationId xmlns:a16="http://schemas.microsoft.com/office/drawing/2014/main" id="{702DAFDC-225B-4856-87B6-603B69EC172E}"/>
              </a:ext>
            </a:extLst>
          </p:cNvPr>
          <p:cNvSpPr>
            <a:spLocks noChangeArrowheads="1"/>
          </p:cNvSpPr>
          <p:nvPr/>
        </p:nvSpPr>
        <p:spPr bwMode="auto">
          <a:xfrm>
            <a:off x="41275" y="153988"/>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10</a:t>
            </a:r>
          </a:p>
        </p:txBody>
      </p:sp>
      <p:sp>
        <p:nvSpPr>
          <p:cNvPr id="410634" name="Oval 10">
            <a:extLst>
              <a:ext uri="{FF2B5EF4-FFF2-40B4-BE49-F238E27FC236}">
                <a16:creationId xmlns:a16="http://schemas.microsoft.com/office/drawing/2014/main" id="{45F44327-5A47-4B89-9A65-AFDC7CDAF477}"/>
              </a:ext>
            </a:extLst>
          </p:cNvPr>
          <p:cNvSpPr>
            <a:spLocks noChangeArrowheads="1"/>
          </p:cNvSpPr>
          <p:nvPr/>
        </p:nvSpPr>
        <p:spPr bwMode="auto">
          <a:xfrm>
            <a:off x="1390650" y="5029200"/>
            <a:ext cx="609600" cy="525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Text Box 11">
            <a:extLst>
              <a:ext uri="{FF2B5EF4-FFF2-40B4-BE49-F238E27FC236}">
                <a16:creationId xmlns:a16="http://schemas.microsoft.com/office/drawing/2014/main" id="{1DCA597E-21BB-4435-BA75-CC7983FC9AC5}"/>
              </a:ext>
            </a:extLst>
          </p:cNvPr>
          <p:cNvSpPr txBox="1">
            <a:spLocks noChangeArrowheads="1"/>
          </p:cNvSpPr>
          <p:nvPr/>
        </p:nvSpPr>
        <p:spPr bwMode="auto">
          <a:xfrm>
            <a:off x="304800" y="2643188"/>
            <a:ext cx="853440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en-US" altLang="en-US" sz="2800" b="1" u="sng">
                <a:solidFill>
                  <a:schemeClr val="hlink"/>
                </a:solidFill>
              </a:rPr>
              <a:t>Câu 2:</a:t>
            </a:r>
            <a:r>
              <a:rPr lang="en-US" altLang="en-US" sz="2800" b="1">
                <a:solidFill>
                  <a:srgbClr val="000099"/>
                </a:solidFill>
              </a:rPr>
              <a:t> </a:t>
            </a:r>
            <a:r>
              <a:rPr lang="en-US" altLang="en-US" sz="2800" b="1"/>
              <a:t>Trong các dãy số sau, dãy số nào không phải là ba số nguyên liên tiếp?</a:t>
            </a:r>
            <a:endParaRPr lang="en-US" altLang="en-US" sz="2800" b="1">
              <a:latin typeface=".VnTime" pitchFamily="34" charset="0"/>
            </a:endParaRPr>
          </a:p>
          <a:p>
            <a:pPr eaLnBrk="1" hangingPunct="1">
              <a:lnSpc>
                <a:spcPct val="110000"/>
              </a:lnSpc>
            </a:pPr>
            <a:r>
              <a:rPr lang="en-US" altLang="en-US" sz="2800" b="1">
                <a:solidFill>
                  <a:srgbClr val="000099"/>
                </a:solidFill>
                <a:latin typeface=".VnTime" pitchFamily="34" charset="0"/>
              </a:rPr>
              <a:t>             </a:t>
            </a:r>
            <a:r>
              <a:rPr lang="en-US" altLang="en-US" sz="2800" b="1">
                <a:solidFill>
                  <a:srgbClr val="000099"/>
                </a:solidFill>
              </a:rPr>
              <a:t>a)   - 6;  - 7;  - 8</a:t>
            </a:r>
          </a:p>
          <a:p>
            <a:pPr eaLnBrk="1" hangingPunct="1">
              <a:lnSpc>
                <a:spcPct val="110000"/>
              </a:lnSpc>
            </a:pPr>
            <a:r>
              <a:rPr lang="en-US" altLang="en-US" sz="2800" b="1">
                <a:solidFill>
                  <a:srgbClr val="000099"/>
                </a:solidFill>
                <a:latin typeface=".VnTime" pitchFamily="34" charset="0"/>
              </a:rPr>
              <a:t>             </a:t>
            </a:r>
            <a:r>
              <a:rPr lang="en-US" altLang="en-US" sz="2800" b="1">
                <a:solidFill>
                  <a:srgbClr val="000099"/>
                </a:solidFill>
              </a:rPr>
              <a:t>b)   a;  a + 1;  a + 2  (a </a:t>
            </a:r>
            <a:r>
              <a:rPr lang="en-US" altLang="en-US" sz="2800" b="1">
                <a:solidFill>
                  <a:srgbClr val="000099"/>
                </a:solidFill>
                <a:sym typeface="Symbol" panose="05050102010706020507" pitchFamily="18" charset="2"/>
              </a:rPr>
              <a:t> </a:t>
            </a:r>
            <a:r>
              <a:rPr lang="en-US" altLang="en-US" sz="2800" b="1">
                <a:solidFill>
                  <a:srgbClr val="000099"/>
                </a:solidFill>
              </a:rPr>
              <a:t>Z)</a:t>
            </a:r>
          </a:p>
          <a:p>
            <a:pPr eaLnBrk="1" hangingPunct="1">
              <a:lnSpc>
                <a:spcPct val="110000"/>
              </a:lnSpc>
            </a:pPr>
            <a:r>
              <a:rPr lang="en-US" altLang="en-US" sz="2800" b="1">
                <a:solidFill>
                  <a:srgbClr val="000099"/>
                </a:solidFill>
              </a:rPr>
              <a:t>            c)   b – 1 ; b; b + 1 (b </a:t>
            </a:r>
            <a:r>
              <a:rPr lang="en-US" altLang="en-US" sz="2800" b="1">
                <a:solidFill>
                  <a:srgbClr val="000099"/>
                </a:solidFill>
                <a:sym typeface="Symbol" panose="05050102010706020507" pitchFamily="18" charset="2"/>
              </a:rPr>
              <a:t> Z)</a:t>
            </a:r>
          </a:p>
          <a:p>
            <a:pPr eaLnBrk="1" hangingPunct="1">
              <a:lnSpc>
                <a:spcPct val="110000"/>
              </a:lnSpc>
            </a:pPr>
            <a:r>
              <a:rPr lang="en-US" altLang="en-US" sz="2800" b="1">
                <a:solidFill>
                  <a:srgbClr val="000099"/>
                </a:solidFill>
              </a:rPr>
              <a:t>            d)   7; 6;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0627"/>
                                        </p:tgtEl>
                                        <p:attrNameLst>
                                          <p:attrName>style.visibility</p:attrName>
                                        </p:attrNameLst>
                                      </p:cBhvr>
                                      <p:to>
                                        <p:strVal val="visible"/>
                                      </p:to>
                                    </p:set>
                                    <p:anim calcmode="lin" valueType="num">
                                      <p:cBhvr>
                                        <p:cTn id="7" dur="2000" fill="hold"/>
                                        <p:tgtEl>
                                          <p:spTgt spid="410627"/>
                                        </p:tgtEl>
                                        <p:attrNameLst>
                                          <p:attrName>ppt_w</p:attrName>
                                        </p:attrNameLst>
                                      </p:cBhvr>
                                      <p:tavLst>
                                        <p:tav tm="0">
                                          <p:val>
                                            <p:fltVal val="0"/>
                                          </p:val>
                                        </p:tav>
                                        <p:tav tm="100000">
                                          <p:val>
                                            <p:strVal val="#ppt_w"/>
                                          </p:val>
                                        </p:tav>
                                      </p:tavLst>
                                    </p:anim>
                                    <p:anim calcmode="lin" valueType="num">
                                      <p:cBhvr>
                                        <p:cTn id="8" dur="2000" fill="hold"/>
                                        <p:tgtEl>
                                          <p:spTgt spid="4106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410628"/>
                                        </p:tgtEl>
                                        <p:attrNameLst>
                                          <p:attrName>style.visibility</p:attrName>
                                        </p:attrNameLst>
                                      </p:cBhvr>
                                      <p:to>
                                        <p:strVal val="visible"/>
                                      </p:to>
                                    </p:set>
                                    <p:anim calcmode="lin" valueType="num">
                                      <p:cBhvr>
                                        <p:cTn id="12" dur="2000" fill="hold"/>
                                        <p:tgtEl>
                                          <p:spTgt spid="410628"/>
                                        </p:tgtEl>
                                        <p:attrNameLst>
                                          <p:attrName>ppt_w</p:attrName>
                                        </p:attrNameLst>
                                      </p:cBhvr>
                                      <p:tavLst>
                                        <p:tav tm="0">
                                          <p:val>
                                            <p:fltVal val="0"/>
                                          </p:val>
                                        </p:tav>
                                        <p:tav tm="100000">
                                          <p:val>
                                            <p:strVal val="#ppt_w"/>
                                          </p:val>
                                        </p:tav>
                                      </p:tavLst>
                                    </p:anim>
                                    <p:anim calcmode="lin" valueType="num">
                                      <p:cBhvr>
                                        <p:cTn id="13" dur="2000" fill="hold"/>
                                        <p:tgtEl>
                                          <p:spTgt spid="4106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nodeType="afterGroup">
                            <p:stCondLst>
                              <p:cond delay="4000"/>
                            </p:stCondLst>
                            <p:childTnLst>
                              <p:par>
                                <p:cTn id="15" presetID="23" presetClass="entr" presetSubtype="16" fill="hold" nodeType="afterEffect">
                                  <p:stCondLst>
                                    <p:cond delay="0"/>
                                  </p:stCondLst>
                                  <p:childTnLst>
                                    <p:set>
                                      <p:cBhvr>
                                        <p:cTn id="16" dur="1" fill="hold">
                                          <p:stCondLst>
                                            <p:cond delay="0"/>
                                          </p:stCondLst>
                                        </p:cTn>
                                        <p:tgtEl>
                                          <p:spTgt spid="410629"/>
                                        </p:tgtEl>
                                        <p:attrNameLst>
                                          <p:attrName>style.visibility</p:attrName>
                                        </p:attrNameLst>
                                      </p:cBhvr>
                                      <p:to>
                                        <p:strVal val="visible"/>
                                      </p:to>
                                    </p:set>
                                    <p:anim calcmode="lin" valueType="num">
                                      <p:cBhvr>
                                        <p:cTn id="17" dur="2000" fill="hold"/>
                                        <p:tgtEl>
                                          <p:spTgt spid="410629"/>
                                        </p:tgtEl>
                                        <p:attrNameLst>
                                          <p:attrName>ppt_w</p:attrName>
                                        </p:attrNameLst>
                                      </p:cBhvr>
                                      <p:tavLst>
                                        <p:tav tm="0">
                                          <p:val>
                                            <p:fltVal val="0"/>
                                          </p:val>
                                        </p:tav>
                                        <p:tav tm="100000">
                                          <p:val>
                                            <p:strVal val="#ppt_w"/>
                                          </p:val>
                                        </p:tav>
                                      </p:tavLst>
                                    </p:anim>
                                    <p:anim calcmode="lin" valueType="num">
                                      <p:cBhvr>
                                        <p:cTn id="18" dur="2000" fill="hold"/>
                                        <p:tgtEl>
                                          <p:spTgt spid="41062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9" fill="hold" nodeType="afterGroup">
                            <p:stCondLst>
                              <p:cond delay="6000"/>
                            </p:stCondLst>
                            <p:childTnLst>
                              <p:par>
                                <p:cTn id="20" presetID="23" presetClass="entr" presetSubtype="16" fill="hold" nodeType="afterEffect">
                                  <p:stCondLst>
                                    <p:cond delay="0"/>
                                  </p:stCondLst>
                                  <p:childTnLst>
                                    <p:set>
                                      <p:cBhvr>
                                        <p:cTn id="21" dur="1" fill="hold">
                                          <p:stCondLst>
                                            <p:cond delay="0"/>
                                          </p:stCondLst>
                                        </p:cTn>
                                        <p:tgtEl>
                                          <p:spTgt spid="410630"/>
                                        </p:tgtEl>
                                        <p:attrNameLst>
                                          <p:attrName>style.visibility</p:attrName>
                                        </p:attrNameLst>
                                      </p:cBhvr>
                                      <p:to>
                                        <p:strVal val="visible"/>
                                      </p:to>
                                    </p:set>
                                    <p:anim calcmode="lin" valueType="num">
                                      <p:cBhvr>
                                        <p:cTn id="22" dur="2000" fill="hold"/>
                                        <p:tgtEl>
                                          <p:spTgt spid="410630"/>
                                        </p:tgtEl>
                                        <p:attrNameLst>
                                          <p:attrName>ppt_w</p:attrName>
                                        </p:attrNameLst>
                                      </p:cBhvr>
                                      <p:tavLst>
                                        <p:tav tm="0">
                                          <p:val>
                                            <p:fltVal val="0"/>
                                          </p:val>
                                        </p:tav>
                                        <p:tav tm="100000">
                                          <p:val>
                                            <p:strVal val="#ppt_w"/>
                                          </p:val>
                                        </p:tav>
                                      </p:tavLst>
                                    </p:anim>
                                    <p:anim calcmode="lin" valueType="num">
                                      <p:cBhvr>
                                        <p:cTn id="23" dur="2000" fill="hold"/>
                                        <p:tgtEl>
                                          <p:spTgt spid="4106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4" fill="hold" nodeType="afterGroup">
                            <p:stCondLst>
                              <p:cond delay="8000"/>
                            </p:stCondLst>
                            <p:childTnLst>
                              <p:par>
                                <p:cTn id="25" presetID="23" presetClass="entr" presetSubtype="16" fill="hold" nodeType="afterEffect">
                                  <p:stCondLst>
                                    <p:cond delay="0"/>
                                  </p:stCondLst>
                                  <p:childTnLst>
                                    <p:set>
                                      <p:cBhvr>
                                        <p:cTn id="26" dur="1" fill="hold">
                                          <p:stCondLst>
                                            <p:cond delay="0"/>
                                          </p:stCondLst>
                                        </p:cTn>
                                        <p:tgtEl>
                                          <p:spTgt spid="410631"/>
                                        </p:tgtEl>
                                        <p:attrNameLst>
                                          <p:attrName>style.visibility</p:attrName>
                                        </p:attrNameLst>
                                      </p:cBhvr>
                                      <p:to>
                                        <p:strVal val="visible"/>
                                      </p:to>
                                    </p:set>
                                    <p:anim calcmode="lin" valueType="num">
                                      <p:cBhvr>
                                        <p:cTn id="27" dur="2000" fill="hold"/>
                                        <p:tgtEl>
                                          <p:spTgt spid="410631"/>
                                        </p:tgtEl>
                                        <p:attrNameLst>
                                          <p:attrName>ppt_w</p:attrName>
                                        </p:attrNameLst>
                                      </p:cBhvr>
                                      <p:tavLst>
                                        <p:tav tm="0">
                                          <p:val>
                                            <p:fltVal val="0"/>
                                          </p:val>
                                        </p:tav>
                                        <p:tav tm="100000">
                                          <p:val>
                                            <p:strVal val="#ppt_w"/>
                                          </p:val>
                                        </p:tav>
                                      </p:tavLst>
                                    </p:anim>
                                    <p:anim calcmode="lin" valueType="num">
                                      <p:cBhvr>
                                        <p:cTn id="28" dur="2000" fill="hold"/>
                                        <p:tgtEl>
                                          <p:spTgt spid="4106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9" fill="hold" nodeType="afterGroup">
                            <p:stCondLst>
                              <p:cond delay="10000"/>
                            </p:stCondLst>
                            <p:childTnLst>
                              <p:par>
                                <p:cTn id="30" presetID="23" presetClass="entr" presetSubtype="16" fill="hold" nodeType="afterEffect">
                                  <p:stCondLst>
                                    <p:cond delay="0"/>
                                  </p:stCondLst>
                                  <p:childTnLst>
                                    <p:set>
                                      <p:cBhvr>
                                        <p:cTn id="31" dur="1" fill="hold">
                                          <p:stCondLst>
                                            <p:cond delay="0"/>
                                          </p:stCondLst>
                                        </p:cTn>
                                        <p:tgtEl>
                                          <p:spTgt spid="410632"/>
                                        </p:tgtEl>
                                        <p:attrNameLst>
                                          <p:attrName>style.visibility</p:attrName>
                                        </p:attrNameLst>
                                      </p:cBhvr>
                                      <p:to>
                                        <p:strVal val="visible"/>
                                      </p:to>
                                    </p:set>
                                    <p:anim calcmode="lin" valueType="num">
                                      <p:cBhvr>
                                        <p:cTn id="32" dur="2000" fill="hold"/>
                                        <p:tgtEl>
                                          <p:spTgt spid="410632"/>
                                        </p:tgtEl>
                                        <p:attrNameLst>
                                          <p:attrName>ppt_w</p:attrName>
                                        </p:attrNameLst>
                                      </p:cBhvr>
                                      <p:tavLst>
                                        <p:tav tm="0">
                                          <p:val>
                                            <p:fltVal val="0"/>
                                          </p:val>
                                        </p:tav>
                                        <p:tav tm="100000">
                                          <p:val>
                                            <p:strVal val="#ppt_w"/>
                                          </p:val>
                                        </p:tav>
                                      </p:tavLst>
                                    </p:anim>
                                    <p:anim calcmode="lin" valueType="num">
                                      <p:cBhvr>
                                        <p:cTn id="33" dur="2000" fill="hold"/>
                                        <p:tgtEl>
                                          <p:spTgt spid="4106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410634"/>
                                        </p:tgtEl>
                                        <p:attrNameLst>
                                          <p:attrName>style.visibility</p:attrName>
                                        </p:attrNameLst>
                                      </p:cBhvr>
                                      <p:to>
                                        <p:strVal val="visible"/>
                                      </p:to>
                                    </p:set>
                                    <p:animEffect transition="in" filter="wedge">
                                      <p:cBhvr>
                                        <p:cTn id="38" dur="2000"/>
                                        <p:tgtEl>
                                          <p:spTgt spid="410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4DD6857-23B1-421C-A0D7-ED3732B8D7D6}"/>
              </a:ext>
            </a:extLst>
          </p:cNvPr>
          <p:cNvSpPr>
            <a:spLocks noGrp="1" noChangeArrowheads="1"/>
          </p:cNvSpPr>
          <p:nvPr>
            <p:ph type="title"/>
          </p:nvPr>
        </p:nvSpPr>
        <p:spPr/>
        <p:txBody>
          <a:bodyPr/>
          <a:lstStyle/>
          <a:p>
            <a:pPr eaLnBrk="1" hangingPunct="1"/>
            <a:endParaRPr lang="en-US" altLang="en-US"/>
          </a:p>
        </p:txBody>
      </p:sp>
      <p:sp>
        <p:nvSpPr>
          <p:cNvPr id="361478" name="Text Box 6">
            <a:extLst>
              <a:ext uri="{FF2B5EF4-FFF2-40B4-BE49-F238E27FC236}">
                <a16:creationId xmlns:a16="http://schemas.microsoft.com/office/drawing/2014/main" id="{37664D89-7F5B-49BD-B42C-DB2880C775CA}"/>
              </a:ext>
            </a:extLst>
          </p:cNvPr>
          <p:cNvSpPr txBox="1">
            <a:spLocks noChangeArrowheads="1"/>
          </p:cNvSpPr>
          <p:nvPr/>
        </p:nvSpPr>
        <p:spPr bwMode="auto">
          <a:xfrm>
            <a:off x="914400" y="4389438"/>
            <a:ext cx="8153400" cy="1493837"/>
          </a:xfrm>
          <a:prstGeom prst="rect">
            <a:avLst/>
          </a:prstGeom>
          <a:noFill/>
          <a:ln>
            <a:noFill/>
          </a:ln>
          <a:effectLst/>
        </p:spPr>
        <p:txBody>
          <a:bodyPr>
            <a:spAutoFit/>
          </a:bodyPr>
          <a:lstStyle/>
          <a:p>
            <a:pPr eaLnBrk="1" hangingPunct="1">
              <a:spcBef>
                <a:spcPct val="20000"/>
              </a:spcBef>
              <a:buClr>
                <a:schemeClr val="hlink"/>
              </a:buClr>
              <a:buSzPct val="60000"/>
              <a:buFont typeface="Wingdings" panose="05000000000000000000" pitchFamily="2" charset="2"/>
              <a:buNone/>
              <a:defRPr/>
            </a:pPr>
            <a:r>
              <a:rPr lang="en-US" altLang="en-US" sz="3200" b="1" i="1" dirty="0" err="1">
                <a:solidFill>
                  <a:srgbClr val="0000FF"/>
                </a:solidFill>
                <a:effectLst>
                  <a:outerShdw blurRad="38100" dist="38100" dir="2700000" algn="tl">
                    <a:srgbClr val="C0C0C0"/>
                  </a:outerShdw>
                </a:effectLst>
              </a:rPr>
              <a:t>Xem</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lại</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các</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bài</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tập</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đã</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sửa</a:t>
            </a:r>
            <a:endParaRPr lang="en-US" altLang="en-US" sz="3200" b="1" i="1" dirty="0">
              <a:solidFill>
                <a:srgbClr val="0000FF"/>
              </a:solidFill>
              <a:effectLst>
                <a:outerShdw blurRad="38100" dist="38100" dir="2700000" algn="tl">
                  <a:srgbClr val="C0C0C0"/>
                </a:outerShdw>
              </a:effectLst>
            </a:endParaRPr>
          </a:p>
          <a:p>
            <a:pPr eaLnBrk="1" hangingPunct="1">
              <a:spcBef>
                <a:spcPct val="50000"/>
              </a:spcBef>
              <a:defRPr/>
            </a:pPr>
            <a:endParaRPr lang="en-US" altLang="en-US" sz="4000" dirty="0">
              <a:solidFill>
                <a:schemeClr val="accent2"/>
              </a:solidFill>
              <a:effectLst>
                <a:outerShdw blurRad="38100" dist="38100" dir="2700000" algn="tl">
                  <a:srgbClr val="C0C0C0"/>
                </a:outerShdw>
              </a:effectLst>
            </a:endParaRPr>
          </a:p>
        </p:txBody>
      </p:sp>
      <p:pic>
        <p:nvPicPr>
          <p:cNvPr id="361480" name="Picture 8">
            <a:extLst>
              <a:ext uri="{FF2B5EF4-FFF2-40B4-BE49-F238E27FC236}">
                <a16:creationId xmlns:a16="http://schemas.microsoft.com/office/drawing/2014/main" id="{94452D8A-2F66-4D88-A993-5C065EF759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7" name="Text Box 5">
            <a:extLst>
              <a:ext uri="{FF2B5EF4-FFF2-40B4-BE49-F238E27FC236}">
                <a16:creationId xmlns:a16="http://schemas.microsoft.com/office/drawing/2014/main" id="{AB9499E0-8AAE-48F1-A5DE-E76A469E8C66}"/>
              </a:ext>
            </a:extLst>
          </p:cNvPr>
          <p:cNvSpPr txBox="1">
            <a:spLocks noChangeArrowheads="1"/>
          </p:cNvSpPr>
          <p:nvPr/>
        </p:nvSpPr>
        <p:spPr bwMode="auto">
          <a:xfrm>
            <a:off x="1143000" y="2132013"/>
            <a:ext cx="8305800" cy="1525587"/>
          </a:xfrm>
          <a:prstGeom prst="rect">
            <a:avLst/>
          </a:prstGeom>
          <a:noFill/>
          <a:ln>
            <a:noFill/>
          </a:ln>
          <a:effectLst/>
        </p:spPr>
        <p:txBody>
          <a:bodyPr>
            <a:spAutoFit/>
          </a:bodyPr>
          <a:lstStyle/>
          <a:p>
            <a:pPr eaLnBrk="1" hangingPunct="1">
              <a:spcBef>
                <a:spcPct val="50000"/>
              </a:spcBef>
              <a:buClr>
                <a:schemeClr val="tx1"/>
              </a:buClr>
              <a:buSzPct val="60000"/>
              <a:buFont typeface="Wingdings" panose="05000000000000000000" pitchFamily="2" charset="2"/>
              <a:buChar char="§"/>
              <a:defRPr/>
            </a:pPr>
            <a:endParaRPr lang="en-US" altLang="en-US" sz="4000">
              <a:solidFill>
                <a:srgbClr val="FF00FF"/>
              </a:solidFill>
              <a:effectLst>
                <a:outerShdw blurRad="38100" dist="38100" dir="2700000" algn="tl">
                  <a:srgbClr val="C0C0C0"/>
                </a:outerShdw>
              </a:effectLst>
            </a:endParaRPr>
          </a:p>
          <a:p>
            <a:pPr eaLnBrk="1" hangingPunct="1">
              <a:spcBef>
                <a:spcPct val="50000"/>
              </a:spcBef>
              <a:defRPr/>
            </a:pPr>
            <a:endParaRPr lang="en-US" altLang="en-US" sz="3600" b="1">
              <a:solidFill>
                <a:srgbClr val="FF00FF"/>
              </a:solidFill>
            </a:endParaRPr>
          </a:p>
        </p:txBody>
      </p:sp>
      <p:sp>
        <p:nvSpPr>
          <p:cNvPr id="361479" name="Text Box 7">
            <a:extLst>
              <a:ext uri="{FF2B5EF4-FFF2-40B4-BE49-F238E27FC236}">
                <a16:creationId xmlns:a16="http://schemas.microsoft.com/office/drawing/2014/main" id="{BAC18FEF-9C26-4CA7-9B67-F0D3F37E3AC4}"/>
              </a:ext>
            </a:extLst>
          </p:cNvPr>
          <p:cNvSpPr txBox="1">
            <a:spLocks noChangeArrowheads="1"/>
          </p:cNvSpPr>
          <p:nvPr/>
        </p:nvSpPr>
        <p:spPr bwMode="auto">
          <a:xfrm>
            <a:off x="990600" y="4953000"/>
            <a:ext cx="8153400" cy="1878013"/>
          </a:xfrm>
          <a:prstGeom prst="rect">
            <a:avLst/>
          </a:prstGeom>
          <a:noFill/>
          <a:ln>
            <a:noFill/>
          </a:ln>
          <a:effectLst/>
        </p:spPr>
        <p:txBody>
          <a:bodyPr>
            <a:spAutoFit/>
          </a:bodyPr>
          <a:lstStyle/>
          <a:p>
            <a:pPr eaLnBrk="1" hangingPunct="1">
              <a:spcBef>
                <a:spcPct val="50000"/>
              </a:spcBef>
              <a:defRPr/>
            </a:pPr>
            <a:r>
              <a:rPr lang="en-US" altLang="en-US" sz="3600" b="1" dirty="0">
                <a:solidFill>
                  <a:srgbClr val="FF00FF"/>
                </a:solidFill>
              </a:rPr>
              <a:t> </a:t>
            </a:r>
            <a:r>
              <a:rPr lang="en-US" altLang="en-US" sz="3200" b="1" i="1" dirty="0" err="1">
                <a:solidFill>
                  <a:srgbClr val="0000FF"/>
                </a:solidFill>
                <a:effectLst>
                  <a:outerShdw blurRad="38100" dist="38100" dir="2700000" algn="tl">
                    <a:srgbClr val="C0C0C0"/>
                  </a:outerShdw>
                </a:effectLst>
              </a:rPr>
              <a:t>Xem</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trước</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bài</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Phép</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cộng</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các</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số</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nguyên</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sẽ</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học</a:t>
            </a:r>
            <a:r>
              <a:rPr lang="en-US" altLang="en-US" sz="3200" b="1" i="1" dirty="0">
                <a:solidFill>
                  <a:srgbClr val="0000FF"/>
                </a:solidFill>
                <a:effectLst>
                  <a:outerShdw blurRad="38100" dist="38100" dir="2700000" algn="tl">
                    <a:srgbClr val="C0C0C0"/>
                  </a:outerShdw>
                </a:effectLst>
              </a:rPr>
              <a:t> ở </a:t>
            </a:r>
            <a:r>
              <a:rPr lang="en-US" altLang="en-US" sz="3200" b="1" i="1" dirty="0" err="1">
                <a:solidFill>
                  <a:srgbClr val="0000FF"/>
                </a:solidFill>
                <a:effectLst>
                  <a:outerShdw blurRad="38100" dist="38100" dir="2700000" algn="tl">
                    <a:srgbClr val="C0C0C0"/>
                  </a:outerShdw>
                </a:effectLst>
              </a:rPr>
              <a:t>tiết</a:t>
            </a:r>
            <a:r>
              <a:rPr lang="en-US" altLang="en-US" sz="3200" b="1" i="1" dirty="0">
                <a:solidFill>
                  <a:srgbClr val="0000FF"/>
                </a:solidFill>
                <a:effectLst>
                  <a:outerShdw blurRad="38100" dist="38100" dir="2700000" algn="tl">
                    <a:srgbClr val="C0C0C0"/>
                  </a:outerShdw>
                </a:effectLst>
              </a:rPr>
              <a:t> </a:t>
            </a:r>
            <a:r>
              <a:rPr lang="en-US" altLang="en-US" sz="3200" b="1" i="1" dirty="0" err="1">
                <a:solidFill>
                  <a:srgbClr val="0000FF"/>
                </a:solidFill>
                <a:effectLst>
                  <a:outerShdw blurRad="38100" dist="38100" dir="2700000" algn="tl">
                    <a:srgbClr val="C0C0C0"/>
                  </a:outerShdw>
                </a:effectLst>
              </a:rPr>
              <a:t>sau</a:t>
            </a:r>
            <a:r>
              <a:rPr lang="en-US" altLang="en-US" sz="3200" b="1" i="1" dirty="0">
                <a:solidFill>
                  <a:srgbClr val="0000FF"/>
                </a:solidFill>
                <a:effectLst>
                  <a:outerShdw blurRad="38100" dist="38100" dir="2700000" algn="tl">
                    <a:srgbClr val="C0C0C0"/>
                  </a:outerShdw>
                </a:effectLst>
              </a:rPr>
              <a:t>.</a:t>
            </a:r>
          </a:p>
          <a:p>
            <a:pPr eaLnBrk="1" hangingPunct="1">
              <a:spcBef>
                <a:spcPct val="50000"/>
              </a:spcBef>
              <a:defRPr/>
            </a:pPr>
            <a:endParaRPr lang="en-US" altLang="en-US" sz="3200" dirty="0">
              <a:solidFill>
                <a:srgbClr val="0000FF"/>
              </a:solidFill>
              <a:effectLst>
                <a:outerShdw blurRad="38100" dist="38100" dir="2700000" algn="tl">
                  <a:srgbClr val="C0C0C0"/>
                </a:outerShdw>
              </a:effectLst>
            </a:endParaRPr>
          </a:p>
        </p:txBody>
      </p:sp>
      <p:pic>
        <p:nvPicPr>
          <p:cNvPr id="361482" name="Picture 10">
            <a:extLst>
              <a:ext uri="{FF2B5EF4-FFF2-40B4-BE49-F238E27FC236}">
                <a16:creationId xmlns:a16="http://schemas.microsoft.com/office/drawing/2014/main" id="{F90A6475-867B-4489-8B65-45E2A7BC0D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483" name="Picture 11">
            <a:extLst>
              <a:ext uri="{FF2B5EF4-FFF2-40B4-BE49-F238E27FC236}">
                <a16:creationId xmlns:a16="http://schemas.microsoft.com/office/drawing/2014/main" id="{4C59B0C2-BD7D-44E6-A75F-E4108903D7B1}"/>
              </a:ext>
            </a:extLst>
          </p:cNvPr>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4800600"/>
            <a:ext cx="914400" cy="762000"/>
          </a:xfrm>
        </p:spPr>
      </p:pic>
      <p:pic>
        <p:nvPicPr>
          <p:cNvPr id="361476" name="Picture 4">
            <a:extLst>
              <a:ext uri="{FF2B5EF4-FFF2-40B4-BE49-F238E27FC236}">
                <a16:creationId xmlns:a16="http://schemas.microsoft.com/office/drawing/2014/main" id="{2521198F-4654-4637-BD3E-15E40734C1A7}"/>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19200" y="0"/>
            <a:ext cx="6629400" cy="2185988"/>
          </a:xfrm>
        </p:spPr>
      </p:pic>
      <p:sp>
        <p:nvSpPr>
          <p:cNvPr id="12298" name="Rectangle 19">
            <a:extLst>
              <a:ext uri="{FF2B5EF4-FFF2-40B4-BE49-F238E27FC236}">
                <a16:creationId xmlns:a16="http://schemas.microsoft.com/office/drawing/2014/main" id="{E646BAD2-C1C9-4006-9BB3-2202E8D05D6D}"/>
              </a:ext>
            </a:extLst>
          </p:cNvPr>
          <p:cNvSpPr>
            <a:spLocks noGrp="1" noChangeArrowheads="1"/>
          </p:cNvSpPr>
          <p:nvPr>
            <p:ph sz="half" idx="1"/>
          </p:nvPr>
        </p:nvSpPr>
        <p:spPr>
          <a:xfrm>
            <a:off x="685800" y="2327275"/>
            <a:ext cx="8458200" cy="1482725"/>
          </a:xfrm>
        </p:spPr>
        <p:txBody>
          <a:bodyPr/>
          <a:lstStyle/>
          <a:p>
            <a:pPr eaLnBrk="1" hangingPunct="1">
              <a:buFontTx/>
              <a:buNone/>
            </a:pPr>
            <a:r>
              <a:rPr lang="en-US" altLang="en-US" b="1" i="1">
                <a:solidFill>
                  <a:srgbClr val="0000FF"/>
                </a:solidFill>
              </a:rPr>
              <a:t>  Học thuộc định nghĩa và các nhận xét về tập hợp các số nguyên. Biểu diễn số nguyên trên trục số. Số đối của một số nguyê. So sánh các số nguyên</a:t>
            </a:r>
            <a:endParaRPr lang="en-US" altLang="en-US">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361476"/>
                                        </p:tgtEl>
                                        <p:attrNameLst>
                                          <p:attrName>style.visibility</p:attrName>
                                        </p:attrNameLst>
                                      </p:cBhvr>
                                      <p:to>
                                        <p:strVal val="visible"/>
                                      </p:to>
                                    </p:set>
                                    <p:anim to="" calcmode="lin" valueType="num">
                                      <p:cBhvr>
                                        <p:cTn id="7" dur="1" fill="hold"/>
                                        <p:tgtEl>
                                          <p:spTgt spid="361476"/>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61480"/>
                                        </p:tgtEl>
                                        <p:attrNameLst>
                                          <p:attrName>style.visibility</p:attrName>
                                        </p:attrNameLst>
                                      </p:cBhvr>
                                      <p:to>
                                        <p:strVal val="visible"/>
                                      </p:to>
                                    </p:set>
                                    <p:anim to="" calcmode="lin" valueType="num">
                                      <p:cBhvr>
                                        <p:cTn id="11" dur="1" fill="hold"/>
                                        <p:tgtEl>
                                          <p:spTgt spid="361480"/>
                                        </p:tgtEl>
                                        <p:attrNameLst>
                                          <p:attrName/>
                                        </p:attrNameLst>
                                      </p:cBhvr>
                                    </p:anim>
                                  </p:childTnLst>
                                </p:cTn>
                              </p:par>
                            </p:childTnLst>
                          </p:cTn>
                        </p:par>
                        <p:par>
                          <p:cTn id="12" fill="hold" nodeType="afterGroup">
                            <p:stCondLst>
                              <p:cond delay="0"/>
                            </p:stCondLst>
                            <p:childTnLst>
                              <p:par>
                                <p:cTn id="13" presetID="24" presetClass="entr" presetSubtype="0" fill="hold" nodeType="afterEffect">
                                  <p:stCondLst>
                                    <p:cond delay="0"/>
                                  </p:stCondLst>
                                  <p:childTnLst>
                                    <p:set>
                                      <p:cBhvr>
                                        <p:cTn id="14" dur="1" fill="hold">
                                          <p:stCondLst>
                                            <p:cond delay="0"/>
                                          </p:stCondLst>
                                        </p:cTn>
                                        <p:tgtEl>
                                          <p:spTgt spid="361482"/>
                                        </p:tgtEl>
                                        <p:attrNameLst>
                                          <p:attrName>style.visibility</p:attrName>
                                        </p:attrNameLst>
                                      </p:cBhvr>
                                      <p:to>
                                        <p:strVal val="visible"/>
                                      </p:to>
                                    </p:set>
                                    <p:anim to="" calcmode="lin" valueType="num">
                                      <p:cBhvr>
                                        <p:cTn id="15" dur="1" fill="hold"/>
                                        <p:tgtEl>
                                          <p:spTgt spid="361482"/>
                                        </p:tgtEl>
                                        <p:attrNameLst>
                                          <p:attrName/>
                                        </p:attrNameLst>
                                      </p:cBhvr>
                                    </p:anim>
                                  </p:childTnLst>
                                </p:cTn>
                              </p:par>
                            </p:childTnLst>
                          </p:cTn>
                        </p:par>
                        <p:par>
                          <p:cTn id="16" fill="hold" nodeType="afterGroup">
                            <p:stCondLst>
                              <p:cond delay="0"/>
                            </p:stCondLst>
                            <p:childTnLst>
                              <p:par>
                                <p:cTn id="17" presetID="24" presetClass="entr" presetSubtype="0" fill="hold" nodeType="afterEffect">
                                  <p:stCondLst>
                                    <p:cond delay="0"/>
                                  </p:stCondLst>
                                  <p:childTnLst>
                                    <p:set>
                                      <p:cBhvr>
                                        <p:cTn id="18" dur="1" fill="hold">
                                          <p:stCondLst>
                                            <p:cond delay="0"/>
                                          </p:stCondLst>
                                        </p:cTn>
                                        <p:tgtEl>
                                          <p:spTgt spid="361483"/>
                                        </p:tgtEl>
                                        <p:attrNameLst>
                                          <p:attrName>style.visibility</p:attrName>
                                        </p:attrNameLst>
                                      </p:cBhvr>
                                      <p:to>
                                        <p:strVal val="visible"/>
                                      </p:to>
                                    </p:set>
                                    <p:anim to="" calcmode="lin" valueType="num">
                                      <p:cBhvr>
                                        <p:cTn id="19" dur="1" fill="hold"/>
                                        <p:tgtEl>
                                          <p:spTgt spid="361483"/>
                                        </p:tgtEl>
                                        <p:attrNameLst>
                                          <p:attrName/>
                                        </p:attrNameLst>
                                      </p:cBhvr>
                                    </p:anim>
                                  </p:childTnLst>
                                </p:cTn>
                              </p:par>
                              <p:par>
                                <p:cTn id="20" presetID="15" presetClass="entr" presetSubtype="0" fill="hold" grpId="0" nodeType="withEffect" nodePh="1">
                                  <p:stCondLst>
                                    <p:cond delay="0"/>
                                  </p:stCondLst>
                                  <p:endCondLst>
                                    <p:cond evt="begin" delay="0">
                                      <p:tn val="20"/>
                                    </p:cond>
                                  </p:endCondLst>
                                  <p:childTnLst>
                                    <p:set>
                                      <p:cBhvr>
                                        <p:cTn id="21" dur="1" fill="hold">
                                          <p:stCondLst>
                                            <p:cond delay="0"/>
                                          </p:stCondLst>
                                        </p:cTn>
                                        <p:tgtEl>
                                          <p:spTgt spid="361477"/>
                                        </p:tgtEl>
                                        <p:attrNameLst>
                                          <p:attrName>style.visibility</p:attrName>
                                        </p:attrNameLst>
                                      </p:cBhvr>
                                      <p:to>
                                        <p:strVal val="visible"/>
                                      </p:to>
                                    </p:set>
                                    <p:anim calcmode="lin" valueType="num">
                                      <p:cBhvr>
                                        <p:cTn id="22" dur="500" fill="hold"/>
                                        <p:tgtEl>
                                          <p:spTgt spid="361477"/>
                                        </p:tgtEl>
                                        <p:attrNameLst>
                                          <p:attrName>ppt_w</p:attrName>
                                        </p:attrNameLst>
                                      </p:cBhvr>
                                      <p:tavLst>
                                        <p:tav tm="0">
                                          <p:val>
                                            <p:fltVal val="0"/>
                                          </p:val>
                                        </p:tav>
                                        <p:tav tm="100000">
                                          <p:val>
                                            <p:strVal val="#ppt_w"/>
                                          </p:val>
                                        </p:tav>
                                      </p:tavLst>
                                    </p:anim>
                                    <p:anim calcmode="lin" valueType="num">
                                      <p:cBhvr>
                                        <p:cTn id="23" dur="500" fill="hold"/>
                                        <p:tgtEl>
                                          <p:spTgt spid="361477"/>
                                        </p:tgtEl>
                                        <p:attrNameLst>
                                          <p:attrName>ppt_h</p:attrName>
                                        </p:attrNameLst>
                                      </p:cBhvr>
                                      <p:tavLst>
                                        <p:tav tm="0">
                                          <p:val>
                                            <p:fltVal val="0"/>
                                          </p:val>
                                        </p:tav>
                                        <p:tav tm="100000">
                                          <p:val>
                                            <p:strVal val="#ppt_h"/>
                                          </p:val>
                                        </p:tav>
                                      </p:tavLst>
                                    </p:anim>
                                    <p:anim calcmode="lin" valueType="num">
                                      <p:cBhvr>
                                        <p:cTn id="24" dur="500" fill="hold"/>
                                        <p:tgtEl>
                                          <p:spTgt spid="361477"/>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361477"/>
                                        </p:tgtEl>
                                        <p:attrNameLst>
                                          <p:attrName>ppt_y</p:attrName>
                                        </p:attrNameLst>
                                      </p:cBhvr>
                                      <p:tavLst>
                                        <p:tav tm="0" fmla="#ppt_y+(sin(-2*pi*(1-$))*-#ppt_x+cos(-2*pi*(1-$))*(1-#ppt_y))*(1-$)">
                                          <p:val>
                                            <p:fltVal val="0"/>
                                          </p:val>
                                        </p:tav>
                                        <p:tav tm="100000">
                                          <p:val>
                                            <p:fltVal val="1"/>
                                          </p:val>
                                        </p:tav>
                                      </p:tavLst>
                                    </p:anim>
                                  </p:childTnLst>
                                </p:cTn>
                              </p:par>
                              <p:par>
                                <p:cTn id="26" presetID="20" presetClass="entr" presetSubtype="0" fill="hold" grpId="0" nodeType="withEffect">
                                  <p:stCondLst>
                                    <p:cond delay="0"/>
                                  </p:stCondLst>
                                  <p:childTnLst>
                                    <p:set>
                                      <p:cBhvr>
                                        <p:cTn id="27" dur="1" fill="hold">
                                          <p:stCondLst>
                                            <p:cond delay="0"/>
                                          </p:stCondLst>
                                        </p:cTn>
                                        <p:tgtEl>
                                          <p:spTgt spid="361478"/>
                                        </p:tgtEl>
                                        <p:attrNameLst>
                                          <p:attrName>style.visibility</p:attrName>
                                        </p:attrNameLst>
                                      </p:cBhvr>
                                      <p:to>
                                        <p:strVal val="visible"/>
                                      </p:to>
                                    </p:set>
                                    <p:animEffect transition="in" filter="wedge">
                                      <p:cBhvr>
                                        <p:cTn id="28" dur="2000"/>
                                        <p:tgtEl>
                                          <p:spTgt spid="361478"/>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361479"/>
                                        </p:tgtEl>
                                        <p:attrNameLst>
                                          <p:attrName>style.visibility</p:attrName>
                                        </p:attrNameLst>
                                      </p:cBhvr>
                                      <p:to>
                                        <p:strVal val="visible"/>
                                      </p:to>
                                    </p:set>
                                    <p:anim calcmode="lin" valueType="num">
                                      <p:cBhvr>
                                        <p:cTn id="31" dur="500" fill="hold"/>
                                        <p:tgtEl>
                                          <p:spTgt spid="361479"/>
                                        </p:tgtEl>
                                        <p:attrNameLst>
                                          <p:attrName>ppt_w</p:attrName>
                                        </p:attrNameLst>
                                      </p:cBhvr>
                                      <p:tavLst>
                                        <p:tav tm="0">
                                          <p:val>
                                            <p:strVal val="#ppt_w*0.05"/>
                                          </p:val>
                                        </p:tav>
                                        <p:tav tm="100000">
                                          <p:val>
                                            <p:strVal val="#ppt_w"/>
                                          </p:val>
                                        </p:tav>
                                      </p:tavLst>
                                    </p:anim>
                                    <p:anim calcmode="lin" valueType="num">
                                      <p:cBhvr>
                                        <p:cTn id="32" dur="500" fill="hold"/>
                                        <p:tgtEl>
                                          <p:spTgt spid="361479"/>
                                        </p:tgtEl>
                                        <p:attrNameLst>
                                          <p:attrName>ppt_h</p:attrName>
                                        </p:attrNameLst>
                                      </p:cBhvr>
                                      <p:tavLst>
                                        <p:tav tm="0">
                                          <p:val>
                                            <p:strVal val="#ppt_h"/>
                                          </p:val>
                                        </p:tav>
                                        <p:tav tm="100000">
                                          <p:val>
                                            <p:strVal val="#ppt_h"/>
                                          </p:val>
                                        </p:tav>
                                      </p:tavLst>
                                    </p:anim>
                                    <p:anim calcmode="lin" valueType="num">
                                      <p:cBhvr>
                                        <p:cTn id="33" dur="500" fill="hold"/>
                                        <p:tgtEl>
                                          <p:spTgt spid="361479"/>
                                        </p:tgtEl>
                                        <p:attrNameLst>
                                          <p:attrName>ppt_x</p:attrName>
                                        </p:attrNameLst>
                                      </p:cBhvr>
                                      <p:tavLst>
                                        <p:tav tm="0">
                                          <p:val>
                                            <p:strVal val="#ppt_x-.2"/>
                                          </p:val>
                                        </p:tav>
                                        <p:tav tm="100000">
                                          <p:val>
                                            <p:strVal val="#ppt_x"/>
                                          </p:val>
                                        </p:tav>
                                      </p:tavLst>
                                    </p:anim>
                                    <p:anim calcmode="lin" valueType="num">
                                      <p:cBhvr>
                                        <p:cTn id="34" dur="500" fill="hold"/>
                                        <p:tgtEl>
                                          <p:spTgt spid="361479"/>
                                        </p:tgtEl>
                                        <p:attrNameLst>
                                          <p:attrName>ppt_y</p:attrName>
                                        </p:attrNameLst>
                                      </p:cBhvr>
                                      <p:tavLst>
                                        <p:tav tm="0">
                                          <p:val>
                                            <p:strVal val="#ppt_y"/>
                                          </p:val>
                                        </p:tav>
                                        <p:tav tm="100000">
                                          <p:val>
                                            <p:strVal val="#ppt_y"/>
                                          </p:val>
                                        </p:tav>
                                      </p:tavLst>
                                    </p:anim>
                                    <p:animEffect transition="in" filter="fade">
                                      <p:cBhvr>
                                        <p:cTn id="35" dur="500"/>
                                        <p:tgtEl>
                                          <p:spTgt spid="36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8" grpId="0"/>
      <p:bldP spid="361477" grpId="0"/>
      <p:bldP spid="3614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WordArt 2">
            <a:extLst>
              <a:ext uri="{FF2B5EF4-FFF2-40B4-BE49-F238E27FC236}">
                <a16:creationId xmlns:a16="http://schemas.microsoft.com/office/drawing/2014/main" id="{D408D6EF-C3AD-4A9F-82D7-4FF4A881773F}"/>
              </a:ext>
            </a:extLst>
          </p:cNvPr>
          <p:cNvSpPr>
            <a:spLocks noChangeArrowheads="1" noChangeShapeType="1" noTextEdit="1"/>
          </p:cNvSpPr>
          <p:nvPr/>
        </p:nvSpPr>
        <p:spPr bwMode="auto">
          <a:xfrm>
            <a:off x="1905000" y="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KHỞI ĐỘNG</a:t>
            </a:r>
          </a:p>
        </p:txBody>
      </p:sp>
      <p:sp>
        <p:nvSpPr>
          <p:cNvPr id="3075" name="Text Box 3">
            <a:extLst>
              <a:ext uri="{FF2B5EF4-FFF2-40B4-BE49-F238E27FC236}">
                <a16:creationId xmlns:a16="http://schemas.microsoft.com/office/drawing/2014/main" id="{7DAFF2A5-7E9F-420A-AC03-F004E175DD9A}"/>
              </a:ext>
            </a:extLst>
          </p:cNvPr>
          <p:cNvSpPr txBox="1">
            <a:spLocks noChangeArrowheads="1"/>
          </p:cNvSpPr>
          <p:nvPr/>
        </p:nvSpPr>
        <p:spPr bwMode="auto">
          <a:xfrm>
            <a:off x="838200" y="11430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FontTx/>
              <a:buAutoNum type="alphaLcParenR"/>
            </a:pPr>
            <a:r>
              <a:rPr lang="en-US" altLang="en-US" sz="2400" b="1"/>
              <a:t>Sắp xếp các số nguyên sau theo thứ tự tăng dần:</a:t>
            </a:r>
          </a:p>
        </p:txBody>
      </p:sp>
      <p:sp>
        <p:nvSpPr>
          <p:cNvPr id="3076" name="Text Box 4">
            <a:extLst>
              <a:ext uri="{FF2B5EF4-FFF2-40B4-BE49-F238E27FC236}">
                <a16:creationId xmlns:a16="http://schemas.microsoft.com/office/drawing/2014/main" id="{C7F51845-ADE3-419F-BB54-D2130C39541F}"/>
              </a:ext>
            </a:extLst>
          </p:cNvPr>
          <p:cNvSpPr txBox="1">
            <a:spLocks noChangeArrowheads="1"/>
          </p:cNvSpPr>
          <p:nvPr/>
        </p:nvSpPr>
        <p:spPr bwMode="auto">
          <a:xfrm>
            <a:off x="838200" y="3200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b) Sắp xếp các số nguyên sau theo thứ tự giảm dần:</a:t>
            </a:r>
          </a:p>
        </p:txBody>
      </p:sp>
      <p:sp>
        <p:nvSpPr>
          <p:cNvPr id="3077" name="Text Box 5">
            <a:extLst>
              <a:ext uri="{FF2B5EF4-FFF2-40B4-BE49-F238E27FC236}">
                <a16:creationId xmlns:a16="http://schemas.microsoft.com/office/drawing/2014/main" id="{98CA8866-425F-4FEA-9FCA-FDFC62670C17}"/>
              </a:ext>
            </a:extLst>
          </p:cNvPr>
          <p:cNvSpPr txBox="1">
            <a:spLocks noChangeArrowheads="1"/>
          </p:cNvSpPr>
          <p:nvPr/>
        </p:nvSpPr>
        <p:spPr bwMode="auto">
          <a:xfrm>
            <a:off x="914400" y="1676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3; -10; 6; 1; - 4; ;0</a:t>
            </a:r>
          </a:p>
        </p:txBody>
      </p:sp>
      <p:sp>
        <p:nvSpPr>
          <p:cNvPr id="3078" name="Text Box 6">
            <a:extLst>
              <a:ext uri="{FF2B5EF4-FFF2-40B4-BE49-F238E27FC236}">
                <a16:creationId xmlns:a16="http://schemas.microsoft.com/office/drawing/2014/main" id="{C9D4A79E-0BFA-4986-8200-ADF8ACCFA554}"/>
              </a:ext>
            </a:extLst>
          </p:cNvPr>
          <p:cNvSpPr txBox="1">
            <a:spLocks noChangeArrowheads="1"/>
          </p:cNvSpPr>
          <p:nvPr/>
        </p:nvSpPr>
        <p:spPr bwMode="auto">
          <a:xfrm>
            <a:off x="914400" y="3581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-201 ; 19 ; 0 ; - 7 ; 8 ; 2002</a:t>
            </a:r>
          </a:p>
        </p:txBody>
      </p:sp>
      <p:sp>
        <p:nvSpPr>
          <p:cNvPr id="415751" name="Text Box 7">
            <a:extLst>
              <a:ext uri="{FF2B5EF4-FFF2-40B4-BE49-F238E27FC236}">
                <a16:creationId xmlns:a16="http://schemas.microsoft.com/office/drawing/2014/main" id="{E4373269-19C5-4655-8616-01A4DE650805}"/>
              </a:ext>
            </a:extLst>
          </p:cNvPr>
          <p:cNvSpPr txBox="1">
            <a:spLocks noChangeArrowheads="1"/>
          </p:cNvSpPr>
          <p:nvPr/>
        </p:nvSpPr>
        <p:spPr bwMode="auto">
          <a:xfrm>
            <a:off x="914400" y="2133600"/>
            <a:ext cx="7772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solidFill>
                  <a:srgbClr val="0000FF"/>
                </a:solidFill>
              </a:rPr>
              <a:t>Là: -10; - 4; 0; 1; 3; 6</a:t>
            </a:r>
          </a:p>
        </p:txBody>
      </p:sp>
      <p:sp>
        <p:nvSpPr>
          <p:cNvPr id="415752" name="Text Box 8">
            <a:extLst>
              <a:ext uri="{FF2B5EF4-FFF2-40B4-BE49-F238E27FC236}">
                <a16:creationId xmlns:a16="http://schemas.microsoft.com/office/drawing/2014/main" id="{0DCE0AB0-4195-4E66-A59B-36740F0AE926}"/>
              </a:ext>
            </a:extLst>
          </p:cNvPr>
          <p:cNvSpPr txBox="1">
            <a:spLocks noChangeArrowheads="1"/>
          </p:cNvSpPr>
          <p:nvPr/>
        </p:nvSpPr>
        <p:spPr bwMode="auto">
          <a:xfrm>
            <a:off x="914400" y="4038600"/>
            <a:ext cx="8001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solidFill>
                  <a:srgbClr val="0000FF"/>
                </a:solidFill>
              </a:rPr>
              <a:t>Là: 2002 ; 19 ; 8 ; 0 ; - 7 ; -201</a:t>
            </a:r>
          </a:p>
        </p:txBody>
      </p:sp>
      <p:sp>
        <p:nvSpPr>
          <p:cNvPr id="3081" name="Text Box 12">
            <a:extLst>
              <a:ext uri="{FF2B5EF4-FFF2-40B4-BE49-F238E27FC236}">
                <a16:creationId xmlns:a16="http://schemas.microsoft.com/office/drawing/2014/main" id="{81CDAEB8-5C78-4AA8-9191-67EBA524B308}"/>
              </a:ext>
            </a:extLst>
          </p:cNvPr>
          <p:cNvSpPr txBox="1">
            <a:spLocks noChangeArrowheads="1"/>
          </p:cNvSpPr>
          <p:nvPr/>
        </p:nvSpPr>
        <p:spPr bwMode="auto">
          <a:xfrm>
            <a:off x="838200" y="762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a:solidFill>
                  <a:srgbClr val="0000FF"/>
                </a:solidFill>
              </a:rPr>
              <a:t>Bài 1:</a:t>
            </a:r>
          </a:p>
        </p:txBody>
      </p:sp>
      <p:grpSp>
        <p:nvGrpSpPr>
          <p:cNvPr id="415784" name="Group 40">
            <a:extLst>
              <a:ext uri="{FF2B5EF4-FFF2-40B4-BE49-F238E27FC236}">
                <a16:creationId xmlns:a16="http://schemas.microsoft.com/office/drawing/2014/main" id="{AA1DA501-3767-48C6-BB0B-84296C7B1A0F}"/>
              </a:ext>
            </a:extLst>
          </p:cNvPr>
          <p:cNvGrpSpPr>
            <a:grpSpLocks/>
          </p:cNvGrpSpPr>
          <p:nvPr/>
        </p:nvGrpSpPr>
        <p:grpSpPr bwMode="auto">
          <a:xfrm>
            <a:off x="762000" y="2590800"/>
            <a:ext cx="8177213" cy="609600"/>
            <a:chOff x="480" y="1632"/>
            <a:chExt cx="5151" cy="384"/>
          </a:xfrm>
        </p:grpSpPr>
        <p:sp>
          <p:nvSpPr>
            <p:cNvPr id="3089" name="Rectangle 18">
              <a:extLst>
                <a:ext uri="{FF2B5EF4-FFF2-40B4-BE49-F238E27FC236}">
                  <a16:creationId xmlns:a16="http://schemas.microsoft.com/office/drawing/2014/main" id="{A37EECB4-7010-4419-8A07-666E0B39C2E0}"/>
                </a:ext>
              </a:extLst>
            </p:cNvPr>
            <p:cNvSpPr>
              <a:spLocks noChangeArrowheads="1"/>
            </p:cNvSpPr>
            <p:nvPr/>
          </p:nvSpPr>
          <p:spPr bwMode="auto">
            <a:xfrm>
              <a:off x="583" y="1824"/>
              <a:ext cx="49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-10                             - 4                   0    1         3              6</a:t>
              </a:r>
              <a:endParaRPr lang="en-US" altLang="en-US" sz="2000"/>
            </a:p>
          </p:txBody>
        </p:sp>
        <p:grpSp>
          <p:nvGrpSpPr>
            <p:cNvPr id="3090" name="Group 39">
              <a:extLst>
                <a:ext uri="{FF2B5EF4-FFF2-40B4-BE49-F238E27FC236}">
                  <a16:creationId xmlns:a16="http://schemas.microsoft.com/office/drawing/2014/main" id="{DC8BF8FC-5394-46D7-ADD0-0D66D19F82FD}"/>
                </a:ext>
              </a:extLst>
            </p:cNvPr>
            <p:cNvGrpSpPr>
              <a:grpSpLocks/>
            </p:cNvGrpSpPr>
            <p:nvPr/>
          </p:nvGrpSpPr>
          <p:grpSpPr bwMode="auto">
            <a:xfrm>
              <a:off x="480" y="1632"/>
              <a:ext cx="5151" cy="384"/>
              <a:chOff x="480" y="1872"/>
              <a:chExt cx="5151" cy="384"/>
            </a:xfrm>
          </p:grpSpPr>
          <p:sp>
            <p:nvSpPr>
              <p:cNvPr id="3091" name="AutoShape 13">
                <a:extLst>
                  <a:ext uri="{FF2B5EF4-FFF2-40B4-BE49-F238E27FC236}">
                    <a16:creationId xmlns:a16="http://schemas.microsoft.com/office/drawing/2014/main" id="{876BAD39-9DD2-412A-9DB5-AABB4A8896DB}"/>
                  </a:ext>
                </a:extLst>
              </p:cNvPr>
              <p:cNvSpPr>
                <a:spLocks noChangeAspect="1" noChangeArrowheads="1" noTextEdit="1"/>
              </p:cNvSpPr>
              <p:nvPr/>
            </p:nvSpPr>
            <p:spPr bwMode="auto">
              <a:xfrm>
                <a:off x="480" y="1872"/>
                <a:ext cx="514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92" name="Line 15">
                <a:extLst>
                  <a:ext uri="{FF2B5EF4-FFF2-40B4-BE49-F238E27FC236}">
                    <a16:creationId xmlns:a16="http://schemas.microsoft.com/office/drawing/2014/main" id="{7EA000FC-6983-4DF7-BECD-966730473D91}"/>
                  </a:ext>
                </a:extLst>
              </p:cNvPr>
              <p:cNvSpPr>
                <a:spLocks noChangeShapeType="1"/>
              </p:cNvSpPr>
              <p:nvPr/>
            </p:nvSpPr>
            <p:spPr bwMode="auto">
              <a:xfrm>
                <a:off x="486" y="1955"/>
                <a:ext cx="5145" cy="0"/>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16">
                <a:extLst>
                  <a:ext uri="{FF2B5EF4-FFF2-40B4-BE49-F238E27FC236}">
                    <a16:creationId xmlns:a16="http://schemas.microsoft.com/office/drawing/2014/main" id="{44B2FD77-C156-4555-875E-0EA07202BFBB}"/>
                  </a:ext>
                </a:extLst>
              </p:cNvPr>
              <p:cNvSpPr>
                <a:spLocks noChangeShapeType="1"/>
              </p:cNvSpPr>
              <p:nvPr/>
            </p:nvSpPr>
            <p:spPr bwMode="auto">
              <a:xfrm>
                <a:off x="5567" y="1930"/>
                <a:ext cx="52" cy="25"/>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17">
                <a:extLst>
                  <a:ext uri="{FF2B5EF4-FFF2-40B4-BE49-F238E27FC236}">
                    <a16:creationId xmlns:a16="http://schemas.microsoft.com/office/drawing/2014/main" id="{FECA186A-FD3C-43E8-8DC0-E2B5FBE9C257}"/>
                  </a:ext>
                </a:extLst>
              </p:cNvPr>
              <p:cNvSpPr>
                <a:spLocks noChangeShapeType="1"/>
              </p:cNvSpPr>
              <p:nvPr/>
            </p:nvSpPr>
            <p:spPr bwMode="auto">
              <a:xfrm flipV="1">
                <a:off x="5567" y="1955"/>
                <a:ext cx="52" cy="26"/>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Oval 19">
                <a:extLst>
                  <a:ext uri="{FF2B5EF4-FFF2-40B4-BE49-F238E27FC236}">
                    <a16:creationId xmlns:a16="http://schemas.microsoft.com/office/drawing/2014/main" id="{6D08AB75-DFF7-4672-9B45-B029DCCBBC88}"/>
                  </a:ext>
                </a:extLst>
              </p:cNvPr>
              <p:cNvSpPr>
                <a:spLocks noChangeArrowheads="1"/>
              </p:cNvSpPr>
              <p:nvPr/>
            </p:nvSpPr>
            <p:spPr bwMode="auto">
              <a:xfrm>
                <a:off x="2421"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6" name="Oval 20">
                <a:extLst>
                  <a:ext uri="{FF2B5EF4-FFF2-40B4-BE49-F238E27FC236}">
                    <a16:creationId xmlns:a16="http://schemas.microsoft.com/office/drawing/2014/main" id="{46C31BAB-C345-4E6B-A37A-6D7B38A385A3}"/>
                  </a:ext>
                </a:extLst>
              </p:cNvPr>
              <p:cNvSpPr>
                <a:spLocks noChangeArrowheads="1"/>
              </p:cNvSpPr>
              <p:nvPr/>
            </p:nvSpPr>
            <p:spPr bwMode="auto">
              <a:xfrm>
                <a:off x="1691"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7" name="Oval 21">
                <a:extLst>
                  <a:ext uri="{FF2B5EF4-FFF2-40B4-BE49-F238E27FC236}">
                    <a16:creationId xmlns:a16="http://schemas.microsoft.com/office/drawing/2014/main" id="{2EAEDED3-F7BF-4504-ACC2-B6CBB7B86C3A}"/>
                  </a:ext>
                </a:extLst>
              </p:cNvPr>
              <p:cNvSpPr>
                <a:spLocks noChangeArrowheads="1"/>
              </p:cNvSpPr>
              <p:nvPr/>
            </p:nvSpPr>
            <p:spPr bwMode="auto">
              <a:xfrm>
                <a:off x="4356"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8" name="Oval 22">
                <a:extLst>
                  <a:ext uri="{FF2B5EF4-FFF2-40B4-BE49-F238E27FC236}">
                    <a16:creationId xmlns:a16="http://schemas.microsoft.com/office/drawing/2014/main" id="{42824307-A459-4B7F-AD44-96C484B31EBD}"/>
                  </a:ext>
                </a:extLst>
              </p:cNvPr>
              <p:cNvSpPr>
                <a:spLocks noChangeArrowheads="1"/>
              </p:cNvSpPr>
              <p:nvPr/>
            </p:nvSpPr>
            <p:spPr bwMode="auto">
              <a:xfrm>
                <a:off x="4843"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9" name="Oval 23">
                <a:extLst>
                  <a:ext uri="{FF2B5EF4-FFF2-40B4-BE49-F238E27FC236}">
                    <a16:creationId xmlns:a16="http://schemas.microsoft.com/office/drawing/2014/main" id="{09F520EC-97EC-41BA-96C1-0AA3313FCC62}"/>
                  </a:ext>
                </a:extLst>
              </p:cNvPr>
              <p:cNvSpPr>
                <a:spLocks noChangeArrowheads="1"/>
              </p:cNvSpPr>
              <p:nvPr/>
            </p:nvSpPr>
            <p:spPr bwMode="auto">
              <a:xfrm>
                <a:off x="723" y="1942"/>
                <a:ext cx="33"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0" name="Oval 24">
                <a:extLst>
                  <a:ext uri="{FF2B5EF4-FFF2-40B4-BE49-F238E27FC236}">
                    <a16:creationId xmlns:a16="http://schemas.microsoft.com/office/drawing/2014/main" id="{8CBFED25-AB61-429F-AD8A-172784C6F793}"/>
                  </a:ext>
                </a:extLst>
              </p:cNvPr>
              <p:cNvSpPr>
                <a:spLocks noChangeArrowheads="1"/>
              </p:cNvSpPr>
              <p:nvPr/>
            </p:nvSpPr>
            <p:spPr bwMode="auto">
              <a:xfrm>
                <a:off x="967"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1" name="Oval 25">
                <a:extLst>
                  <a:ext uri="{FF2B5EF4-FFF2-40B4-BE49-F238E27FC236}">
                    <a16:creationId xmlns:a16="http://schemas.microsoft.com/office/drawing/2014/main" id="{3779A06C-01F9-4221-AD40-F0BDB74A8FF4}"/>
                  </a:ext>
                </a:extLst>
              </p:cNvPr>
              <p:cNvSpPr>
                <a:spLocks noChangeArrowheads="1"/>
              </p:cNvSpPr>
              <p:nvPr/>
            </p:nvSpPr>
            <p:spPr bwMode="auto">
              <a:xfrm>
                <a:off x="1210"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2" name="Oval 26">
                <a:extLst>
                  <a:ext uri="{FF2B5EF4-FFF2-40B4-BE49-F238E27FC236}">
                    <a16:creationId xmlns:a16="http://schemas.microsoft.com/office/drawing/2014/main" id="{ABF162FD-B909-41D4-A20D-865607261E7E}"/>
                  </a:ext>
                </a:extLst>
              </p:cNvPr>
              <p:cNvSpPr>
                <a:spLocks noChangeArrowheads="1"/>
              </p:cNvSpPr>
              <p:nvPr/>
            </p:nvSpPr>
            <p:spPr bwMode="auto">
              <a:xfrm>
                <a:off x="1454"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3" name="Oval 27">
                <a:extLst>
                  <a:ext uri="{FF2B5EF4-FFF2-40B4-BE49-F238E27FC236}">
                    <a16:creationId xmlns:a16="http://schemas.microsoft.com/office/drawing/2014/main" id="{1CF71A55-1AA7-4A74-A959-0F828FB14017}"/>
                  </a:ext>
                </a:extLst>
              </p:cNvPr>
              <p:cNvSpPr>
                <a:spLocks noChangeArrowheads="1"/>
              </p:cNvSpPr>
              <p:nvPr/>
            </p:nvSpPr>
            <p:spPr bwMode="auto">
              <a:xfrm>
                <a:off x="1934"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4" name="Oval 28">
                <a:extLst>
                  <a:ext uri="{FF2B5EF4-FFF2-40B4-BE49-F238E27FC236}">
                    <a16:creationId xmlns:a16="http://schemas.microsoft.com/office/drawing/2014/main" id="{5FC378E9-446C-46F7-AB9E-1546FD31014E}"/>
                  </a:ext>
                </a:extLst>
              </p:cNvPr>
              <p:cNvSpPr>
                <a:spLocks noChangeArrowheads="1"/>
              </p:cNvSpPr>
              <p:nvPr/>
            </p:nvSpPr>
            <p:spPr bwMode="auto">
              <a:xfrm>
                <a:off x="2178"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5" name="Oval 29">
                <a:extLst>
                  <a:ext uri="{FF2B5EF4-FFF2-40B4-BE49-F238E27FC236}">
                    <a16:creationId xmlns:a16="http://schemas.microsoft.com/office/drawing/2014/main" id="{E3B557AB-5516-43F2-83BB-5DD360A8345E}"/>
                  </a:ext>
                </a:extLst>
              </p:cNvPr>
              <p:cNvSpPr>
                <a:spLocks noChangeArrowheads="1"/>
              </p:cNvSpPr>
              <p:nvPr/>
            </p:nvSpPr>
            <p:spPr bwMode="auto">
              <a:xfrm>
                <a:off x="2665"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6" name="Oval 30">
                <a:extLst>
                  <a:ext uri="{FF2B5EF4-FFF2-40B4-BE49-F238E27FC236}">
                    <a16:creationId xmlns:a16="http://schemas.microsoft.com/office/drawing/2014/main" id="{430FAA7F-9897-41B5-BF97-4BA2D7B6E4B9}"/>
                  </a:ext>
                </a:extLst>
              </p:cNvPr>
              <p:cNvSpPr>
                <a:spLocks noChangeArrowheads="1"/>
              </p:cNvSpPr>
              <p:nvPr/>
            </p:nvSpPr>
            <p:spPr bwMode="auto">
              <a:xfrm>
                <a:off x="2915"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7" name="Oval 31">
                <a:extLst>
                  <a:ext uri="{FF2B5EF4-FFF2-40B4-BE49-F238E27FC236}">
                    <a16:creationId xmlns:a16="http://schemas.microsoft.com/office/drawing/2014/main" id="{CB9AC3B0-E59C-4083-8108-062E6B68C99C}"/>
                  </a:ext>
                </a:extLst>
              </p:cNvPr>
              <p:cNvSpPr>
                <a:spLocks noChangeArrowheads="1"/>
              </p:cNvSpPr>
              <p:nvPr/>
            </p:nvSpPr>
            <p:spPr bwMode="auto">
              <a:xfrm>
                <a:off x="3152"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8" name="Oval 32">
                <a:extLst>
                  <a:ext uri="{FF2B5EF4-FFF2-40B4-BE49-F238E27FC236}">
                    <a16:creationId xmlns:a16="http://schemas.microsoft.com/office/drawing/2014/main" id="{7F3288D0-DD1A-4BBA-A748-60CC226D40E7}"/>
                  </a:ext>
                </a:extLst>
              </p:cNvPr>
              <p:cNvSpPr>
                <a:spLocks noChangeArrowheads="1"/>
              </p:cNvSpPr>
              <p:nvPr/>
            </p:nvSpPr>
            <p:spPr bwMode="auto">
              <a:xfrm>
                <a:off x="3395"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09" name="Oval 33">
                <a:extLst>
                  <a:ext uri="{FF2B5EF4-FFF2-40B4-BE49-F238E27FC236}">
                    <a16:creationId xmlns:a16="http://schemas.microsoft.com/office/drawing/2014/main" id="{1FBD5DB8-6DF3-4EF6-83E4-8F1F59410CD8}"/>
                  </a:ext>
                </a:extLst>
              </p:cNvPr>
              <p:cNvSpPr>
                <a:spLocks noChangeArrowheads="1"/>
              </p:cNvSpPr>
              <p:nvPr/>
            </p:nvSpPr>
            <p:spPr bwMode="auto">
              <a:xfrm>
                <a:off x="3632"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0" name="Oval 34">
                <a:extLst>
                  <a:ext uri="{FF2B5EF4-FFF2-40B4-BE49-F238E27FC236}">
                    <a16:creationId xmlns:a16="http://schemas.microsoft.com/office/drawing/2014/main" id="{46844B8B-A17A-48E7-9886-EE6ACCC1218C}"/>
                  </a:ext>
                </a:extLst>
              </p:cNvPr>
              <p:cNvSpPr>
                <a:spLocks noChangeArrowheads="1"/>
              </p:cNvSpPr>
              <p:nvPr/>
            </p:nvSpPr>
            <p:spPr bwMode="auto">
              <a:xfrm>
                <a:off x="3882"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1" name="Oval 35">
                <a:extLst>
                  <a:ext uri="{FF2B5EF4-FFF2-40B4-BE49-F238E27FC236}">
                    <a16:creationId xmlns:a16="http://schemas.microsoft.com/office/drawing/2014/main" id="{3ACA40BF-C94D-4933-BA5C-B2B34ACE27A7}"/>
                  </a:ext>
                </a:extLst>
              </p:cNvPr>
              <p:cNvSpPr>
                <a:spLocks noChangeArrowheads="1"/>
              </p:cNvSpPr>
              <p:nvPr/>
            </p:nvSpPr>
            <p:spPr bwMode="auto">
              <a:xfrm>
                <a:off x="4119"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2" name="Oval 36">
                <a:extLst>
                  <a:ext uri="{FF2B5EF4-FFF2-40B4-BE49-F238E27FC236}">
                    <a16:creationId xmlns:a16="http://schemas.microsoft.com/office/drawing/2014/main" id="{D737F47C-5197-4E8C-9BB4-372BFB572AB8}"/>
                  </a:ext>
                </a:extLst>
              </p:cNvPr>
              <p:cNvSpPr>
                <a:spLocks noChangeArrowheads="1"/>
              </p:cNvSpPr>
              <p:nvPr/>
            </p:nvSpPr>
            <p:spPr bwMode="auto">
              <a:xfrm>
                <a:off x="5087"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3" name="Oval 37">
                <a:extLst>
                  <a:ext uri="{FF2B5EF4-FFF2-40B4-BE49-F238E27FC236}">
                    <a16:creationId xmlns:a16="http://schemas.microsoft.com/office/drawing/2014/main" id="{2AE64C37-D269-412E-9F8D-90F47211543F}"/>
                  </a:ext>
                </a:extLst>
              </p:cNvPr>
              <p:cNvSpPr>
                <a:spLocks noChangeArrowheads="1"/>
              </p:cNvSpPr>
              <p:nvPr/>
            </p:nvSpPr>
            <p:spPr bwMode="auto">
              <a:xfrm>
                <a:off x="5343"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14" name="Oval 38">
                <a:extLst>
                  <a:ext uri="{FF2B5EF4-FFF2-40B4-BE49-F238E27FC236}">
                    <a16:creationId xmlns:a16="http://schemas.microsoft.com/office/drawing/2014/main" id="{77BE11CE-B84B-4C8B-9EFC-54D361201BD2}"/>
                  </a:ext>
                </a:extLst>
              </p:cNvPr>
              <p:cNvSpPr>
                <a:spLocks noChangeArrowheads="1"/>
              </p:cNvSpPr>
              <p:nvPr/>
            </p:nvSpPr>
            <p:spPr bwMode="auto">
              <a:xfrm>
                <a:off x="4600" y="1942"/>
                <a:ext cx="32" cy="32"/>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3083" name="Text Box 41">
            <a:extLst>
              <a:ext uri="{FF2B5EF4-FFF2-40B4-BE49-F238E27FC236}">
                <a16:creationId xmlns:a16="http://schemas.microsoft.com/office/drawing/2014/main" id="{87B817A9-88FE-43A9-9666-8CC2E41B6F4C}"/>
              </a:ext>
            </a:extLst>
          </p:cNvPr>
          <p:cNvSpPr txBox="1">
            <a:spLocks noChangeArrowheads="1"/>
          </p:cNvSpPr>
          <p:nvPr/>
        </p:nvSpPr>
        <p:spPr bwMode="auto">
          <a:xfrm>
            <a:off x="914400" y="4419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a:solidFill>
                  <a:srgbClr val="0000FF"/>
                </a:solidFill>
              </a:rPr>
              <a:t>Bài 2:</a:t>
            </a:r>
          </a:p>
        </p:txBody>
      </p:sp>
      <p:grpSp>
        <p:nvGrpSpPr>
          <p:cNvPr id="3084" name="Group 45">
            <a:extLst>
              <a:ext uri="{FF2B5EF4-FFF2-40B4-BE49-F238E27FC236}">
                <a16:creationId xmlns:a16="http://schemas.microsoft.com/office/drawing/2014/main" id="{94304A07-4F47-47D0-8230-FA3A7EA1185F}"/>
              </a:ext>
            </a:extLst>
          </p:cNvPr>
          <p:cNvGrpSpPr>
            <a:grpSpLocks/>
          </p:cNvGrpSpPr>
          <p:nvPr/>
        </p:nvGrpSpPr>
        <p:grpSpPr bwMode="auto">
          <a:xfrm>
            <a:off x="457200" y="4876800"/>
            <a:ext cx="3124200" cy="457200"/>
            <a:chOff x="336" y="3120"/>
            <a:chExt cx="1968" cy="288"/>
          </a:xfrm>
        </p:grpSpPr>
        <p:sp>
          <p:nvSpPr>
            <p:cNvPr id="3087" name="Text Box 9">
              <a:extLst>
                <a:ext uri="{FF2B5EF4-FFF2-40B4-BE49-F238E27FC236}">
                  <a16:creationId xmlns:a16="http://schemas.microsoft.com/office/drawing/2014/main" id="{5131BA4A-BC79-4C7B-991B-64122FC47865}"/>
                </a:ext>
              </a:extLst>
            </p:cNvPr>
            <p:cNvSpPr txBox="1">
              <a:spLocks noChangeArrowheads="1"/>
            </p:cNvSpPr>
            <p:nvPr/>
          </p:nvSpPr>
          <p:spPr bwMode="auto">
            <a:xfrm>
              <a:off x="336" y="3120"/>
              <a:ext cx="196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t>Tìm            biết:</a:t>
              </a:r>
            </a:p>
          </p:txBody>
        </p:sp>
        <p:graphicFrame>
          <p:nvGraphicFramePr>
            <p:cNvPr id="3088" name="Object 42">
              <a:extLst>
                <a:ext uri="{FF2B5EF4-FFF2-40B4-BE49-F238E27FC236}">
                  <a16:creationId xmlns:a16="http://schemas.microsoft.com/office/drawing/2014/main" id="{B678308A-7B27-44B0-95F1-D72E2C309236}"/>
                </a:ext>
              </a:extLst>
            </p:cNvPr>
            <p:cNvGraphicFramePr>
              <a:graphicFrameLocks noChangeAspect="1"/>
            </p:cNvGraphicFramePr>
            <p:nvPr/>
          </p:nvGraphicFramePr>
          <p:xfrm>
            <a:off x="1008" y="3168"/>
            <a:ext cx="561" cy="215"/>
          </p:xfrm>
          <a:graphic>
            <a:graphicData uri="http://schemas.openxmlformats.org/presentationml/2006/ole">
              <mc:AlternateContent xmlns:mc="http://schemas.openxmlformats.org/markup-compatibility/2006">
                <mc:Choice xmlns:v="urn:schemas-microsoft-com:vml" Requires="v">
                  <p:oleObj spid="_x0000_s1025" name="Equation" r:id="rId3" imgW="418918" imgH="165028" progId="Equation.DSMT4">
                    <p:embed/>
                  </p:oleObj>
                </mc:Choice>
                <mc:Fallback>
                  <p:oleObj name="Equation" r:id="rId3" imgW="418918" imgH="165028" progId="Equation.DSMT4">
                    <p:embed/>
                    <p:pic>
                      <p:nvPicPr>
                        <p:cNvPr id="3088" name="Object 42">
                          <a:extLst>
                            <a:ext uri="{FF2B5EF4-FFF2-40B4-BE49-F238E27FC236}">
                              <a16:creationId xmlns:a16="http://schemas.microsoft.com/office/drawing/2014/main" id="{B678308A-7B27-44B0-95F1-D72E2C309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3168"/>
                          <a:ext cx="561" cy="21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085" name="Object 46">
            <a:extLst>
              <a:ext uri="{FF2B5EF4-FFF2-40B4-BE49-F238E27FC236}">
                <a16:creationId xmlns:a16="http://schemas.microsoft.com/office/drawing/2014/main" id="{3A52C857-91A6-4663-A8E3-D3D2C5A5BD1B}"/>
              </a:ext>
            </a:extLst>
          </p:cNvPr>
          <p:cNvGraphicFramePr>
            <a:graphicFrameLocks noChangeAspect="1"/>
          </p:cNvGraphicFramePr>
          <p:nvPr/>
        </p:nvGraphicFramePr>
        <p:xfrm>
          <a:off x="1031875" y="5435600"/>
          <a:ext cx="2317750" cy="1079500"/>
        </p:xfrm>
        <a:graphic>
          <a:graphicData uri="http://schemas.openxmlformats.org/presentationml/2006/ole">
            <mc:AlternateContent xmlns:mc="http://schemas.openxmlformats.org/markup-compatibility/2006">
              <mc:Choice xmlns:v="urn:schemas-microsoft-com:vml" Requires="v">
                <p:oleObj spid="_x0000_s1026" name="Equation" r:id="rId5" imgW="927100" imgH="431800" progId="Equation.DSMT4">
                  <p:embed/>
                </p:oleObj>
              </mc:Choice>
              <mc:Fallback>
                <p:oleObj name="Equation" r:id="rId5" imgW="927100" imgH="431800" progId="Equation.DSMT4">
                  <p:embed/>
                  <p:pic>
                    <p:nvPicPr>
                      <p:cNvPr id="3085" name="Object 46">
                        <a:extLst>
                          <a:ext uri="{FF2B5EF4-FFF2-40B4-BE49-F238E27FC236}">
                            <a16:creationId xmlns:a16="http://schemas.microsoft.com/office/drawing/2014/main" id="{3A52C857-91A6-4663-A8E3-D3D2C5A5B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75" y="5435600"/>
                        <a:ext cx="23177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791" name="Object 47">
            <a:extLst>
              <a:ext uri="{FF2B5EF4-FFF2-40B4-BE49-F238E27FC236}">
                <a16:creationId xmlns:a16="http://schemas.microsoft.com/office/drawing/2014/main" id="{E26533E6-8FE2-4B3F-954D-B45D6B719E88}"/>
              </a:ext>
            </a:extLst>
          </p:cNvPr>
          <p:cNvGraphicFramePr>
            <a:graphicFrameLocks noChangeAspect="1"/>
          </p:cNvGraphicFramePr>
          <p:nvPr/>
        </p:nvGraphicFramePr>
        <p:xfrm>
          <a:off x="4210050" y="5410200"/>
          <a:ext cx="3714750" cy="1079500"/>
        </p:xfrm>
        <a:graphic>
          <a:graphicData uri="http://schemas.openxmlformats.org/presentationml/2006/ole">
            <mc:AlternateContent xmlns:mc="http://schemas.openxmlformats.org/markup-compatibility/2006">
              <mc:Choice xmlns:v="urn:schemas-microsoft-com:vml" Requires="v">
                <p:oleObj spid="_x0000_s1027" name="Equation" r:id="rId7" imgW="1485900" imgH="431800" progId="Equation.DSMT4">
                  <p:embed/>
                </p:oleObj>
              </mc:Choice>
              <mc:Fallback>
                <p:oleObj name="Equation" r:id="rId7" imgW="1485900" imgH="431800" progId="Equation.DSMT4">
                  <p:embed/>
                  <p:pic>
                    <p:nvPicPr>
                      <p:cNvPr id="415791" name="Object 47">
                        <a:extLst>
                          <a:ext uri="{FF2B5EF4-FFF2-40B4-BE49-F238E27FC236}">
                            <a16:creationId xmlns:a16="http://schemas.microsoft.com/office/drawing/2014/main" id="{E26533E6-8FE2-4B3F-954D-B45D6B719E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0050" y="5410200"/>
                        <a:ext cx="3714750" cy="10795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415746"/>
                                        </p:tgtEl>
                                        <p:attrNameLst>
                                          <p:attrName>style.color</p:attrName>
                                        </p:attrNameLst>
                                      </p:cBhvr>
                                      <p:by>
                                        <p:hsl h="-7200000" s="0" l="0"/>
                                      </p:by>
                                    </p:animClr>
                                    <p:animClr clrSpc="hsl" dir="cw">
                                      <p:cBhvr>
                                        <p:cTn id="7" dur="500" fill="hold"/>
                                        <p:tgtEl>
                                          <p:spTgt spid="415746"/>
                                        </p:tgtEl>
                                        <p:attrNameLst>
                                          <p:attrName>fillcolor</p:attrName>
                                        </p:attrNameLst>
                                      </p:cBhvr>
                                      <p:by>
                                        <p:hsl h="-7200000" s="0" l="0"/>
                                      </p:by>
                                    </p:animClr>
                                    <p:animClr clrSpc="hsl" dir="cw">
                                      <p:cBhvr>
                                        <p:cTn id="8" dur="500" fill="hold"/>
                                        <p:tgtEl>
                                          <p:spTgt spid="415746"/>
                                        </p:tgtEl>
                                        <p:attrNameLst>
                                          <p:attrName>stroke.color</p:attrName>
                                        </p:attrNameLst>
                                      </p:cBhvr>
                                      <p:by>
                                        <p:hsl h="-7200000" s="0" l="0"/>
                                      </p:by>
                                    </p:animClr>
                                    <p:set>
                                      <p:cBhvr>
                                        <p:cTn id="9" dur="500" fill="hold"/>
                                        <p:tgtEl>
                                          <p:spTgt spid="4157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15784"/>
                                        </p:tgtEl>
                                        <p:attrNameLst>
                                          <p:attrName>style.visibility</p:attrName>
                                        </p:attrNameLst>
                                      </p:cBhvr>
                                      <p:to>
                                        <p:strVal val="visible"/>
                                      </p:to>
                                    </p:set>
                                    <p:animEffect transition="in" filter="wipe(down)">
                                      <p:cBhvr>
                                        <p:cTn id="14" dur="500"/>
                                        <p:tgtEl>
                                          <p:spTgt spid="4157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15751"/>
                                        </p:tgtEl>
                                        <p:attrNameLst>
                                          <p:attrName>style.visibility</p:attrName>
                                        </p:attrNameLst>
                                      </p:cBhvr>
                                      <p:to>
                                        <p:strVal val="visible"/>
                                      </p:to>
                                    </p:set>
                                    <p:animEffect transition="in" filter="wedge">
                                      <p:cBhvr>
                                        <p:cTn id="19" dur="2000"/>
                                        <p:tgtEl>
                                          <p:spTgt spid="4157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15752"/>
                                        </p:tgtEl>
                                        <p:attrNameLst>
                                          <p:attrName>style.visibility</p:attrName>
                                        </p:attrNameLst>
                                      </p:cBhvr>
                                      <p:to>
                                        <p:strVal val="visible"/>
                                      </p:to>
                                    </p:set>
                                    <p:animEffect transition="in" filter="slide(fromBottom)">
                                      <p:cBhvr>
                                        <p:cTn id="24" dur="500"/>
                                        <p:tgtEl>
                                          <p:spTgt spid="4157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15791"/>
                                        </p:tgtEl>
                                        <p:attrNameLst>
                                          <p:attrName>style.visibility</p:attrName>
                                        </p:attrNameLst>
                                      </p:cBhvr>
                                      <p:to>
                                        <p:strVal val="visible"/>
                                      </p:to>
                                    </p:set>
                                    <p:animEffect transition="in" filter="fade">
                                      <p:cBhvr>
                                        <p:cTn id="29" dur="2000"/>
                                        <p:tgtEl>
                                          <p:spTgt spid="41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1" grpId="0" animBg="1"/>
      <p:bldP spid="4157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WordArt 2">
            <a:extLst>
              <a:ext uri="{FF2B5EF4-FFF2-40B4-BE49-F238E27FC236}">
                <a16:creationId xmlns:a16="http://schemas.microsoft.com/office/drawing/2014/main" id="{FB8A8622-0EB8-4615-B866-DCC3BBAE0000}"/>
              </a:ext>
            </a:extLst>
          </p:cNvPr>
          <p:cNvSpPr>
            <a:spLocks noChangeArrowheads="1" noChangeShapeType="1" noTextEdit="1"/>
          </p:cNvSpPr>
          <p:nvPr/>
        </p:nvSpPr>
        <p:spPr bwMode="auto">
          <a:xfrm>
            <a:off x="1981200" y="38100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LUYỆN TẬP.</a:t>
            </a:r>
          </a:p>
        </p:txBody>
      </p:sp>
      <p:sp>
        <p:nvSpPr>
          <p:cNvPr id="429065" name="Text Box 9">
            <a:extLst>
              <a:ext uri="{FF2B5EF4-FFF2-40B4-BE49-F238E27FC236}">
                <a16:creationId xmlns:a16="http://schemas.microsoft.com/office/drawing/2014/main" id="{1A793A5F-3CAB-400C-A68D-F2B89610E593}"/>
              </a:ext>
            </a:extLst>
          </p:cNvPr>
          <p:cNvSpPr txBox="1">
            <a:spLocks noChangeArrowheads="1"/>
          </p:cNvSpPr>
          <p:nvPr/>
        </p:nvSpPr>
        <p:spPr bwMode="auto">
          <a:xfrm>
            <a:off x="457200" y="1403350"/>
            <a:ext cx="8001000" cy="24923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u="sng">
                <a:solidFill>
                  <a:srgbClr val="0000FF"/>
                </a:solidFill>
              </a:rPr>
              <a:t>Bài 1:</a:t>
            </a:r>
            <a:r>
              <a:rPr lang="en-US" altLang="en-US" sz="2400" b="1">
                <a:solidFill>
                  <a:srgbClr val="0000FF"/>
                </a:solidFill>
              </a:rPr>
              <a:t> Viết các số nguyên biểu thị độ cao với mực nước  biển trong các tình huống sau:</a:t>
            </a:r>
          </a:p>
          <a:p>
            <a:pPr>
              <a:spcBef>
                <a:spcPct val="50000"/>
              </a:spcBef>
            </a:pPr>
            <a:r>
              <a:rPr lang="en-US" altLang="en-US" sz="2400" b="1">
                <a:solidFill>
                  <a:srgbClr val="0000FF"/>
                </a:solidFill>
              </a:rPr>
              <a:t>a, Máy bay bay ở độ cao 10 000m</a:t>
            </a:r>
          </a:p>
          <a:p>
            <a:pPr>
              <a:spcBef>
                <a:spcPct val="50000"/>
              </a:spcBef>
            </a:pPr>
            <a:r>
              <a:rPr lang="en-US" altLang="en-US" sz="2400" b="1">
                <a:solidFill>
                  <a:srgbClr val="0000FF"/>
                </a:solidFill>
              </a:rPr>
              <a:t>b, Mực n</a:t>
            </a:r>
            <a:r>
              <a:rPr lang="vi-VN" altLang="en-US" sz="2400" b="1">
                <a:solidFill>
                  <a:srgbClr val="0000FF"/>
                </a:solidFill>
              </a:rPr>
              <a:t>ư</a:t>
            </a:r>
            <a:r>
              <a:rPr lang="en-US" altLang="en-US" sz="2400" b="1">
                <a:solidFill>
                  <a:srgbClr val="0000FF"/>
                </a:solidFill>
              </a:rPr>
              <a:t>ớc biển</a:t>
            </a:r>
          </a:p>
          <a:p>
            <a:pPr>
              <a:spcBef>
                <a:spcPct val="50000"/>
              </a:spcBef>
            </a:pPr>
            <a:r>
              <a:rPr lang="en-US" altLang="en-US" sz="2400" b="1">
                <a:solidFill>
                  <a:srgbClr val="0000FF"/>
                </a:solidFill>
              </a:rPr>
              <a:t>c, Tàu ngầm chạy d</a:t>
            </a:r>
            <a:r>
              <a:rPr lang="vi-VN" altLang="en-US" sz="2400" b="1">
                <a:solidFill>
                  <a:srgbClr val="0000FF"/>
                </a:solidFill>
              </a:rPr>
              <a:t>ư</a:t>
            </a:r>
            <a:r>
              <a:rPr lang="en-US" altLang="en-US" sz="2400" b="1">
                <a:solidFill>
                  <a:srgbClr val="0000FF"/>
                </a:solidFill>
              </a:rPr>
              <a:t>ới mực n</a:t>
            </a:r>
            <a:r>
              <a:rPr lang="vi-VN" altLang="en-US" sz="2400" b="1">
                <a:solidFill>
                  <a:srgbClr val="0000FF"/>
                </a:solidFill>
              </a:rPr>
              <a:t>ư</a:t>
            </a:r>
            <a:r>
              <a:rPr lang="en-US" altLang="en-US" sz="2400" b="1">
                <a:solidFill>
                  <a:srgbClr val="0000FF"/>
                </a:solidFill>
              </a:rPr>
              <a:t>ớc biển 100m</a:t>
            </a:r>
            <a:endParaRPr lang="en-US" altLang="en-US" sz="2400" b="1"/>
          </a:p>
        </p:txBody>
      </p:sp>
      <p:sp>
        <p:nvSpPr>
          <p:cNvPr id="3" name="TextBox 2">
            <a:extLst>
              <a:ext uri="{FF2B5EF4-FFF2-40B4-BE49-F238E27FC236}">
                <a16:creationId xmlns:a16="http://schemas.microsoft.com/office/drawing/2014/main" id="{540461BB-9D1F-48F6-AAA4-CB479191C801}"/>
              </a:ext>
            </a:extLst>
          </p:cNvPr>
          <p:cNvSpPr txBox="1">
            <a:spLocks noChangeArrowheads="1"/>
          </p:cNvSpPr>
          <p:nvPr/>
        </p:nvSpPr>
        <p:spPr bwMode="auto">
          <a:xfrm>
            <a:off x="2705100" y="400208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latin typeface="Times New Roman" panose="02020603050405020304" pitchFamily="18" charset="0"/>
                <a:cs typeface="Times New Roman" panose="02020603050405020304" pitchFamily="18" charset="0"/>
              </a:rPr>
              <a:t>GIẢI</a:t>
            </a:r>
          </a:p>
        </p:txBody>
      </p:sp>
      <p:sp>
        <p:nvSpPr>
          <p:cNvPr id="4" name="TextBox 3">
            <a:extLst>
              <a:ext uri="{FF2B5EF4-FFF2-40B4-BE49-F238E27FC236}">
                <a16:creationId xmlns:a16="http://schemas.microsoft.com/office/drawing/2014/main" id="{AC8FE9A1-355F-480E-8B9E-57A24E18F1F3}"/>
              </a:ext>
            </a:extLst>
          </p:cNvPr>
          <p:cNvSpPr txBox="1"/>
          <p:nvPr/>
        </p:nvSpPr>
        <p:spPr>
          <a:xfrm>
            <a:off x="762000" y="4464050"/>
            <a:ext cx="7391400" cy="2308225"/>
          </a:xfrm>
          <a:prstGeom prst="rect">
            <a:avLst/>
          </a:prstGeom>
          <a:noFill/>
        </p:spPr>
        <p:txBody>
          <a:bodyPr>
            <a:spAutoFit/>
          </a:bodyPr>
          <a:lstStyle/>
          <a:p>
            <a:pPr marL="457200" indent="-457200" eaLnBrk="1" hangingPunct="1">
              <a:buFontTx/>
              <a:buAutoNum type="alphaLcParenR"/>
              <a:defRPr/>
            </a:pPr>
            <a:r>
              <a:rPr lang="vi-VN" sz="2400" dirty="0">
                <a:latin typeface="Times New Roman" panose="02020603050405020304" pitchFamily="18" charset="0"/>
                <a:cs typeface="Times New Roman" panose="02020603050405020304" pitchFamily="18" charset="0"/>
              </a:rPr>
              <a:t>Máy bay ở độ cao 10 000 m: 10 000 m</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a:latin typeface="Times New Roman" panose="02020603050405020304" pitchFamily="18" charset="0"/>
              <a:cs typeface="Times New Roman" panose="02020603050405020304" pitchFamily="18" charset="0"/>
            </a:endParaRPr>
          </a:p>
          <a:p>
            <a:pPr eaLnBrk="1" hangingPunct="1">
              <a:defRPr/>
            </a:pPr>
            <a:r>
              <a:rPr lang="vi-VN" sz="2400" dirty="0">
                <a:latin typeface="Times New Roman" panose="02020603050405020304" pitchFamily="18" charset="0"/>
                <a:cs typeface="Times New Roman" panose="02020603050405020304" pitchFamily="18" charset="0"/>
              </a:rPr>
              <a:t>b) Mực nước biển: 0</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a:latin typeface="Times New Roman" panose="02020603050405020304" pitchFamily="18" charset="0"/>
              <a:cs typeface="Times New Roman" panose="02020603050405020304" pitchFamily="18" charset="0"/>
            </a:endParaRPr>
          </a:p>
          <a:p>
            <a:pPr eaLnBrk="1" hangingPunct="1">
              <a:defRPr/>
            </a:pPr>
            <a:r>
              <a:rPr lang="vi-VN" sz="2400" dirty="0">
                <a:latin typeface="Times New Roman" panose="02020603050405020304" pitchFamily="18" charset="0"/>
                <a:cs typeface="Times New Roman" panose="02020603050405020304" pitchFamily="18" charset="0"/>
              </a:rPr>
              <a:t>c) Tàu ngầm chạy dưới mực nước biển 100 m: –100 m.</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429058"/>
                                        </p:tgtEl>
                                        <p:attrNameLst>
                                          <p:attrName>style.color</p:attrName>
                                        </p:attrNameLst>
                                      </p:cBhvr>
                                      <p:by>
                                        <p:hsl h="-7200000" s="0" l="0"/>
                                      </p:by>
                                    </p:animClr>
                                    <p:animClr clrSpc="hsl" dir="cw">
                                      <p:cBhvr>
                                        <p:cTn id="7" dur="500" fill="hold"/>
                                        <p:tgtEl>
                                          <p:spTgt spid="429058"/>
                                        </p:tgtEl>
                                        <p:attrNameLst>
                                          <p:attrName>fillcolor</p:attrName>
                                        </p:attrNameLst>
                                      </p:cBhvr>
                                      <p:by>
                                        <p:hsl h="-7200000" s="0" l="0"/>
                                      </p:by>
                                    </p:animClr>
                                    <p:animClr clrSpc="hsl" dir="cw">
                                      <p:cBhvr>
                                        <p:cTn id="8" dur="500" fill="hold"/>
                                        <p:tgtEl>
                                          <p:spTgt spid="429058"/>
                                        </p:tgtEl>
                                        <p:attrNameLst>
                                          <p:attrName>stroke.color</p:attrName>
                                        </p:attrNameLst>
                                      </p:cBhvr>
                                      <p:by>
                                        <p:hsl h="-7200000" s="0" l="0"/>
                                      </p:by>
                                    </p:animClr>
                                    <p:set>
                                      <p:cBhvr>
                                        <p:cTn id="9" dur="500" fill="hold"/>
                                        <p:tgtEl>
                                          <p:spTgt spid="4290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29065"/>
                                        </p:tgtEl>
                                        <p:attrNameLst>
                                          <p:attrName>style.visibility</p:attrName>
                                        </p:attrNameLst>
                                      </p:cBhvr>
                                      <p:to>
                                        <p:strVal val="visible"/>
                                      </p:to>
                                    </p:set>
                                    <p:animEffect transition="in" filter="fade">
                                      <p:cBhvr>
                                        <p:cTn id="14" dur="500"/>
                                        <p:tgtEl>
                                          <p:spTgt spid="4290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5"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3">
            <a:extLst>
              <a:ext uri="{FF2B5EF4-FFF2-40B4-BE49-F238E27FC236}">
                <a16:creationId xmlns:a16="http://schemas.microsoft.com/office/drawing/2014/main" id="{2CD0EC06-636D-48C0-B3E0-B47D6A8F3D76}"/>
              </a:ext>
            </a:extLst>
          </p:cNvPr>
          <p:cNvSpPr txBox="1">
            <a:spLocks noChangeArrowheads="1"/>
          </p:cNvSpPr>
          <p:nvPr/>
        </p:nvSpPr>
        <p:spPr bwMode="auto">
          <a:xfrm>
            <a:off x="152400" y="457200"/>
            <a:ext cx="8001000" cy="1570038"/>
          </a:xfrm>
          <a:prstGeom prst="rect">
            <a:avLst/>
          </a:prstGeom>
          <a:solidFill>
            <a:srgbClr val="FFFF00"/>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400" b="1" u="sng" dirty="0" err="1">
                <a:solidFill>
                  <a:srgbClr val="0070C0"/>
                </a:solidFill>
              </a:rPr>
              <a:t>Bài</a:t>
            </a:r>
            <a:r>
              <a:rPr lang="en-US" altLang="en-US" sz="2400" b="1" u="sng" dirty="0">
                <a:solidFill>
                  <a:srgbClr val="0070C0"/>
                </a:solidFill>
              </a:rPr>
              <a:t> 2: </a:t>
            </a:r>
            <a:r>
              <a:rPr lang="en-US" altLang="en-US" sz="2400" b="1" dirty="0" err="1">
                <a:solidFill>
                  <a:srgbClr val="0070C0"/>
                </a:solidFill>
                <a:latin typeface="+mj-lt"/>
                <a:cs typeface="Times New Roman" panose="02020603050405020304" pitchFamily="18" charset="0"/>
              </a:rPr>
              <a:t>Chọn</a:t>
            </a:r>
            <a:r>
              <a:rPr lang="en-US" altLang="en-US" sz="2400" b="1" dirty="0">
                <a:solidFill>
                  <a:srgbClr val="0070C0"/>
                </a:solidFill>
                <a:latin typeface="+mj-lt"/>
                <a:cs typeface="Times New Roman" panose="02020603050405020304" pitchFamily="18" charset="0"/>
              </a:rPr>
              <a:t> </a:t>
            </a:r>
            <a:r>
              <a:rPr lang="en-US" altLang="en-US" sz="2400" b="1" dirty="0" err="1">
                <a:solidFill>
                  <a:srgbClr val="0070C0"/>
                </a:solidFill>
                <a:latin typeface="+mj-lt"/>
                <a:cs typeface="Times New Roman" panose="02020603050405020304" pitchFamily="18" charset="0"/>
              </a:rPr>
              <a:t>kí</a:t>
            </a:r>
            <a:r>
              <a:rPr lang="en-US" altLang="en-US" sz="2400" b="1" dirty="0">
                <a:solidFill>
                  <a:srgbClr val="0070C0"/>
                </a:solidFill>
                <a:latin typeface="+mj-lt"/>
                <a:cs typeface="Times New Roman" panose="02020603050405020304" pitchFamily="18" charset="0"/>
              </a:rPr>
              <a:t> </a:t>
            </a:r>
            <a:r>
              <a:rPr lang="en-US" altLang="en-US" sz="2400" b="1" dirty="0" err="1">
                <a:solidFill>
                  <a:srgbClr val="0070C0"/>
                </a:solidFill>
                <a:latin typeface="+mj-lt"/>
                <a:cs typeface="Times New Roman" panose="02020603050405020304" pitchFamily="18" charset="0"/>
              </a:rPr>
              <a:t>hiệu</a:t>
            </a:r>
            <a:r>
              <a:rPr lang="en-US" altLang="en-US" sz="2400" b="1" dirty="0">
                <a:solidFill>
                  <a:srgbClr val="0070C0"/>
                </a:solidFill>
                <a:latin typeface="+mj-lt"/>
                <a:cs typeface="Times New Roman" panose="02020603050405020304" pitchFamily="18" charset="0"/>
              </a:rPr>
              <a:t> “</a:t>
            </a:r>
            <a:r>
              <a:rPr lang="vi-VN" sz="2400" b="1" dirty="0">
                <a:solidFill>
                  <a:srgbClr val="0070C0"/>
                </a:solidFill>
              </a:rPr>
              <a:t>∈</a:t>
            </a:r>
            <a:r>
              <a:rPr lang="en-US" sz="2400" b="1" dirty="0">
                <a:solidFill>
                  <a:srgbClr val="0070C0"/>
                </a:solidFill>
              </a:rPr>
              <a:t>” </a:t>
            </a:r>
            <a:r>
              <a:rPr lang="en-US" sz="2400" b="1" dirty="0" err="1">
                <a:solidFill>
                  <a:srgbClr val="0070C0"/>
                </a:solidFill>
              </a:rPr>
              <a:t>hoặc</a:t>
            </a:r>
            <a:r>
              <a:rPr lang="en-US" sz="2400" b="1" dirty="0">
                <a:solidFill>
                  <a:srgbClr val="0070C0"/>
                </a:solidFill>
              </a:rPr>
              <a:t> “</a:t>
            </a:r>
            <a:r>
              <a:rPr lang="vi-VN" sz="2400" b="1" dirty="0">
                <a:solidFill>
                  <a:srgbClr val="0070C0"/>
                </a:solidFill>
              </a:rPr>
              <a:t>∉</a:t>
            </a:r>
            <a:r>
              <a:rPr lang="en-US" sz="2400" b="1" dirty="0">
                <a:solidFill>
                  <a:srgbClr val="0070C0"/>
                </a:solidFill>
              </a:rPr>
              <a:t>” </a:t>
            </a:r>
            <a:r>
              <a:rPr lang="en-US" sz="2400" b="1" dirty="0" err="1">
                <a:solidFill>
                  <a:srgbClr val="0070C0"/>
                </a:solidFill>
              </a:rPr>
              <a:t>thích</a:t>
            </a:r>
            <a:r>
              <a:rPr lang="en-US" sz="2400" b="1" dirty="0">
                <a:solidFill>
                  <a:srgbClr val="0070C0"/>
                </a:solidFill>
              </a:rPr>
              <a:t> </a:t>
            </a:r>
            <a:r>
              <a:rPr lang="en-US" sz="2400" b="1" dirty="0" err="1">
                <a:solidFill>
                  <a:srgbClr val="0070C0"/>
                </a:solidFill>
              </a:rPr>
              <a:t>hợp</a:t>
            </a:r>
            <a:r>
              <a:rPr lang="en-US" sz="2400" b="1" dirty="0">
                <a:solidFill>
                  <a:srgbClr val="0070C0"/>
                </a:solidFill>
              </a:rPr>
              <a:t> </a:t>
            </a:r>
            <a:r>
              <a:rPr lang="en-US" sz="2400" b="1" dirty="0" err="1">
                <a:solidFill>
                  <a:srgbClr val="0070C0"/>
                </a:solidFill>
              </a:rPr>
              <a:t>cho</a:t>
            </a:r>
            <a:endParaRPr lang="en-US" sz="2400" b="1" dirty="0">
              <a:solidFill>
                <a:srgbClr val="0070C0"/>
              </a:solidFill>
            </a:endParaRPr>
          </a:p>
          <a:p>
            <a:pPr>
              <a:spcBef>
                <a:spcPct val="50000"/>
              </a:spcBef>
              <a:defRPr/>
            </a:pPr>
            <a:r>
              <a:rPr lang="en-US" sz="2400" b="1" dirty="0">
                <a:solidFill>
                  <a:srgbClr val="0070C0"/>
                </a:solidFill>
              </a:rPr>
              <a:t>a, -3        Z                               b, 0         Z</a:t>
            </a:r>
          </a:p>
          <a:p>
            <a:pPr>
              <a:spcBef>
                <a:spcPct val="50000"/>
              </a:spcBef>
              <a:defRPr/>
            </a:pPr>
            <a:r>
              <a:rPr lang="en-US" altLang="en-US" sz="2400" b="1" dirty="0">
                <a:solidFill>
                  <a:srgbClr val="0070C0"/>
                </a:solidFill>
              </a:rPr>
              <a:t>c, 4         Z                               d, -2        N</a:t>
            </a:r>
          </a:p>
        </p:txBody>
      </p:sp>
      <p:sp>
        <p:nvSpPr>
          <p:cNvPr id="3" name="TextBox 2">
            <a:extLst>
              <a:ext uri="{FF2B5EF4-FFF2-40B4-BE49-F238E27FC236}">
                <a16:creationId xmlns:a16="http://schemas.microsoft.com/office/drawing/2014/main" id="{8B1596AB-DD84-41AB-860C-DA53629C2598}"/>
              </a:ext>
            </a:extLst>
          </p:cNvPr>
          <p:cNvSpPr txBox="1"/>
          <p:nvPr/>
        </p:nvSpPr>
        <p:spPr>
          <a:xfrm>
            <a:off x="7239000" y="4572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0" name="TextBox 9">
            <a:extLst>
              <a:ext uri="{FF2B5EF4-FFF2-40B4-BE49-F238E27FC236}">
                <a16:creationId xmlns:a16="http://schemas.microsoft.com/office/drawing/2014/main" id="{F00FB7CB-204F-450C-A500-EA766CFC1205}"/>
              </a:ext>
            </a:extLst>
          </p:cNvPr>
          <p:cNvSpPr txBox="1"/>
          <p:nvPr/>
        </p:nvSpPr>
        <p:spPr>
          <a:xfrm>
            <a:off x="990600" y="96520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1" name="TextBox 10">
            <a:extLst>
              <a:ext uri="{FF2B5EF4-FFF2-40B4-BE49-F238E27FC236}">
                <a16:creationId xmlns:a16="http://schemas.microsoft.com/office/drawing/2014/main" id="{E3E6B41F-B6DE-4BF0-B3E6-B4A6E736E05D}"/>
              </a:ext>
            </a:extLst>
          </p:cNvPr>
          <p:cNvSpPr txBox="1"/>
          <p:nvPr/>
        </p:nvSpPr>
        <p:spPr>
          <a:xfrm>
            <a:off x="5029200" y="96520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2" name="TextBox 11">
            <a:extLst>
              <a:ext uri="{FF2B5EF4-FFF2-40B4-BE49-F238E27FC236}">
                <a16:creationId xmlns:a16="http://schemas.microsoft.com/office/drawing/2014/main" id="{4E18D023-8543-4BC7-9D1B-3D3AF226F519}"/>
              </a:ext>
            </a:extLst>
          </p:cNvPr>
          <p:cNvSpPr txBox="1"/>
          <p:nvPr/>
        </p:nvSpPr>
        <p:spPr>
          <a:xfrm>
            <a:off x="957263" y="149225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3" name="TextBox 12">
            <a:extLst>
              <a:ext uri="{FF2B5EF4-FFF2-40B4-BE49-F238E27FC236}">
                <a16:creationId xmlns:a16="http://schemas.microsoft.com/office/drawing/2014/main" id="{B4C81C93-AF6A-4B2C-A58C-D428C422593B}"/>
              </a:ext>
            </a:extLst>
          </p:cNvPr>
          <p:cNvSpPr txBox="1"/>
          <p:nvPr/>
        </p:nvSpPr>
        <p:spPr>
          <a:xfrm>
            <a:off x="5029200" y="1492250"/>
            <a:ext cx="3810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dirty="0"/>
              <a:t>?</a:t>
            </a:r>
          </a:p>
        </p:txBody>
      </p:sp>
      <p:sp>
        <p:nvSpPr>
          <p:cNvPr id="14" name="TextBox 13">
            <a:extLst>
              <a:ext uri="{FF2B5EF4-FFF2-40B4-BE49-F238E27FC236}">
                <a16:creationId xmlns:a16="http://schemas.microsoft.com/office/drawing/2014/main" id="{37266147-9E0C-4A9A-A9C5-93E212189FB1}"/>
              </a:ext>
            </a:extLst>
          </p:cNvPr>
          <p:cNvSpPr txBox="1">
            <a:spLocks noChangeArrowheads="1"/>
          </p:cNvSpPr>
          <p:nvPr/>
        </p:nvSpPr>
        <p:spPr bwMode="auto">
          <a:xfrm>
            <a:off x="3276600" y="2103438"/>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00EEB1A-7C0C-4019-B759-D0BB0A4774F5}"/>
              </a:ext>
            </a:extLst>
          </p:cNvPr>
          <p:cNvSpPr txBox="1"/>
          <p:nvPr/>
        </p:nvSpPr>
        <p:spPr>
          <a:xfrm>
            <a:off x="2743200" y="2962275"/>
            <a:ext cx="6662738" cy="2954338"/>
          </a:xfrm>
          <a:prstGeom prst="rect">
            <a:avLst/>
          </a:prstGeom>
          <a:noFill/>
        </p:spPr>
        <p:txBody>
          <a:bodyPr>
            <a:spAutoFit/>
          </a:bodyPr>
          <a:lstStyle/>
          <a:p>
            <a:pPr marL="457200" indent="-457200" eaLnBrk="1" hangingPunct="1">
              <a:buFontTx/>
              <a:buAutoNum type="alphaLcParenR"/>
              <a:defRPr/>
            </a:pPr>
            <a:r>
              <a:rPr lang="vi-VN" sz="2400" b="1" dirty="0"/>
              <a:t>-3 ∈ Z.</a:t>
            </a:r>
            <a:endParaRPr lang="en-US" sz="2400" b="1" dirty="0"/>
          </a:p>
          <a:p>
            <a:pPr eaLnBrk="1" hangingPunct="1">
              <a:defRPr/>
            </a:pPr>
            <a:endParaRPr lang="en-US" sz="2400" b="1" dirty="0"/>
          </a:p>
          <a:p>
            <a:pPr eaLnBrk="1" hangingPunct="1">
              <a:defRPr/>
            </a:pPr>
            <a:r>
              <a:rPr lang="vi-VN" sz="2400" b="1" dirty="0"/>
              <a:t>b) 0 ∈ Z.</a:t>
            </a:r>
            <a:endParaRPr lang="en-US" sz="2400" b="1" dirty="0"/>
          </a:p>
          <a:p>
            <a:pPr eaLnBrk="1" hangingPunct="1">
              <a:defRPr/>
            </a:pPr>
            <a:endParaRPr lang="en-US" sz="2400" b="1" dirty="0"/>
          </a:p>
          <a:p>
            <a:pPr eaLnBrk="1" hangingPunct="1">
              <a:defRPr/>
            </a:pPr>
            <a:r>
              <a:rPr lang="vi-VN" sz="2400" b="1" dirty="0"/>
              <a:t>c) 4 ∈  Z.</a:t>
            </a:r>
            <a:endParaRPr lang="en-US" sz="2400" b="1" dirty="0"/>
          </a:p>
          <a:p>
            <a:pPr eaLnBrk="1" hangingPunct="1">
              <a:defRPr/>
            </a:pPr>
            <a:endParaRPr lang="en-US" sz="2400" b="1" dirty="0"/>
          </a:p>
          <a:p>
            <a:pPr eaLnBrk="1" hangingPunct="1">
              <a:defRPr/>
            </a:pPr>
            <a:r>
              <a:rPr lang="vi-VN" sz="2400" b="1" dirty="0"/>
              <a:t>d) -2 ∉ N.</a:t>
            </a:r>
            <a:endParaRPr lang="en-US" sz="2400" b="1"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29A25DF-3AA5-485F-B5C8-0178D7725A1C}"/>
              </a:ext>
            </a:extLst>
          </p:cNvPr>
          <p:cNvGrpSpPr>
            <a:grpSpLocks/>
          </p:cNvGrpSpPr>
          <p:nvPr/>
        </p:nvGrpSpPr>
        <p:grpSpPr bwMode="auto">
          <a:xfrm>
            <a:off x="204788" y="477838"/>
            <a:ext cx="8753475" cy="2235200"/>
            <a:chOff x="390937" y="621695"/>
            <a:chExt cx="8590722" cy="1938992"/>
          </a:xfrm>
        </p:grpSpPr>
        <p:sp>
          <p:nvSpPr>
            <p:cNvPr id="432131" name="Text Box 3">
              <a:extLst>
                <a:ext uri="{FF2B5EF4-FFF2-40B4-BE49-F238E27FC236}">
                  <a16:creationId xmlns:a16="http://schemas.microsoft.com/office/drawing/2014/main" id="{1BA9A418-767F-4E2D-99AD-56ED75C390C2}"/>
                </a:ext>
              </a:extLst>
            </p:cNvPr>
            <p:cNvSpPr txBox="1">
              <a:spLocks noChangeArrowheads="1"/>
            </p:cNvSpPr>
            <p:nvPr/>
          </p:nvSpPr>
          <p:spPr bwMode="auto">
            <a:xfrm>
              <a:off x="390937" y="621695"/>
              <a:ext cx="8590722" cy="1938992"/>
            </a:xfrm>
            <a:prstGeom prst="rect">
              <a:avLst/>
            </a:prstGeom>
            <a:solidFill>
              <a:srgbClr val="FFFF00"/>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400" b="1" u="sng" dirty="0" err="1">
                  <a:solidFill>
                    <a:schemeClr val="hlink"/>
                  </a:solidFill>
                </a:rPr>
                <a:t>Bài</a:t>
              </a:r>
              <a:r>
                <a:rPr lang="en-US" altLang="en-US" sz="2400" b="1" u="sng" dirty="0">
                  <a:solidFill>
                    <a:schemeClr val="hlink"/>
                  </a:solidFill>
                </a:rPr>
                <a:t> 3:</a:t>
              </a:r>
              <a:r>
                <a:rPr lang="en-US" altLang="en-US" sz="2400" b="1" dirty="0">
                  <a:solidFill>
                    <a:schemeClr val="hlink"/>
                  </a:solidFill>
                </a:rPr>
                <a:t> </a:t>
              </a:r>
              <a:r>
                <a:rPr lang="en-US" altLang="en-US" sz="2400" b="1" dirty="0" err="1">
                  <a:solidFill>
                    <a:schemeClr val="hlink"/>
                  </a:solidFill>
                </a:rPr>
                <a:t>Biểu</a:t>
              </a:r>
              <a:r>
                <a:rPr lang="en-US" altLang="en-US" sz="2400" b="1" dirty="0">
                  <a:solidFill>
                    <a:schemeClr val="hlink"/>
                  </a:solidFill>
                </a:rPr>
                <a:t> </a:t>
              </a:r>
              <a:r>
                <a:rPr lang="en-US" altLang="en-US" sz="2400" b="1" dirty="0" err="1">
                  <a:solidFill>
                    <a:schemeClr val="hlink"/>
                  </a:solidFill>
                </a:rPr>
                <a:t>diễn</a:t>
              </a:r>
              <a:r>
                <a:rPr lang="en-US" altLang="en-US" sz="2400" b="1" dirty="0">
                  <a:solidFill>
                    <a:schemeClr val="hlink"/>
                  </a:solidFill>
                </a:rPr>
                <a:t> </a:t>
              </a:r>
              <a:r>
                <a:rPr lang="en-US" altLang="en-US" sz="2400" b="1" dirty="0" err="1">
                  <a:solidFill>
                    <a:schemeClr val="hlink"/>
                  </a:solidFill>
                </a:rPr>
                <a:t>các</a:t>
              </a:r>
              <a:r>
                <a:rPr lang="en-US" altLang="en-US" sz="2400" b="1" dirty="0">
                  <a:solidFill>
                    <a:schemeClr val="hlink"/>
                  </a:solidFill>
                </a:rPr>
                <a:t> </a:t>
              </a:r>
              <a:r>
                <a:rPr lang="en-US" altLang="en-US" sz="2400" b="1" dirty="0" err="1">
                  <a:solidFill>
                    <a:schemeClr val="hlink"/>
                  </a:solidFill>
                </a:rPr>
                <a:t>số</a:t>
              </a:r>
              <a:r>
                <a:rPr lang="en-US" altLang="en-US" sz="2400" b="1" dirty="0">
                  <a:solidFill>
                    <a:schemeClr val="hlink"/>
                  </a:solidFill>
                </a:rPr>
                <a:t> -7, -6, -5, -4, -3, -2, -1, 0, 1, 2 </a:t>
              </a:r>
              <a:r>
                <a:rPr lang="en-US" altLang="en-US" sz="2400" b="1" dirty="0" err="1">
                  <a:solidFill>
                    <a:schemeClr val="hlink"/>
                  </a:solidFill>
                </a:rPr>
                <a:t>vào</a:t>
              </a:r>
              <a:r>
                <a:rPr lang="en-US" altLang="en-US" sz="2400" b="1" dirty="0">
                  <a:solidFill>
                    <a:schemeClr val="hlink"/>
                  </a:solidFill>
                </a:rPr>
                <a:t> </a:t>
              </a:r>
              <a:r>
                <a:rPr lang="en-US" altLang="en-US" sz="2400" b="1" dirty="0" err="1">
                  <a:solidFill>
                    <a:schemeClr val="hlink"/>
                  </a:solidFill>
                </a:rPr>
                <a:t>các</a:t>
              </a:r>
              <a:r>
                <a:rPr lang="en-US" altLang="en-US" sz="2400" b="1" dirty="0">
                  <a:solidFill>
                    <a:schemeClr val="hlink"/>
                  </a:solidFill>
                </a:rPr>
                <a:t> </a:t>
              </a:r>
              <a:r>
                <a:rPr lang="en-US" altLang="en-US" sz="2400" b="1" dirty="0" err="1">
                  <a:solidFill>
                    <a:schemeClr val="hlink"/>
                  </a:solidFill>
                </a:rPr>
                <a:t>vạch</a:t>
              </a:r>
              <a:r>
                <a:rPr lang="en-US" altLang="en-US" sz="2400" b="1" dirty="0">
                  <a:solidFill>
                    <a:schemeClr val="hlink"/>
                  </a:solidFill>
                </a:rPr>
                <a:t> t</a:t>
              </a:r>
              <a:r>
                <a:rPr lang="vi-VN" altLang="en-US" sz="2400" b="1" dirty="0">
                  <a:solidFill>
                    <a:schemeClr val="hlink"/>
                  </a:solidFill>
                </a:rPr>
                <a:t>ư</a:t>
              </a:r>
              <a:r>
                <a:rPr lang="en-US" altLang="en-US" sz="2400" b="1" dirty="0" err="1">
                  <a:solidFill>
                    <a:schemeClr val="hlink"/>
                  </a:solidFill>
                </a:rPr>
                <a:t>ơng</a:t>
              </a:r>
              <a:r>
                <a:rPr lang="en-US" altLang="en-US" sz="2400" b="1" dirty="0">
                  <a:solidFill>
                    <a:schemeClr val="hlink"/>
                  </a:solidFill>
                </a:rPr>
                <a:t> </a:t>
              </a:r>
              <a:r>
                <a:rPr lang="en-US" altLang="en-US" sz="2400" b="1" dirty="0" err="1">
                  <a:solidFill>
                    <a:schemeClr val="hlink"/>
                  </a:solidFill>
                </a:rPr>
                <a:t>ứng</a:t>
              </a:r>
              <a:r>
                <a:rPr lang="en-US" altLang="en-US" sz="2400" b="1" dirty="0">
                  <a:solidFill>
                    <a:schemeClr val="hlink"/>
                  </a:solidFill>
                </a:rPr>
                <a:t> </a:t>
              </a:r>
              <a:r>
                <a:rPr lang="en-US" altLang="en-US" sz="2400" b="1" dirty="0" err="1">
                  <a:solidFill>
                    <a:schemeClr val="hlink"/>
                  </a:solidFill>
                </a:rPr>
                <a:t>trên</a:t>
              </a:r>
              <a:r>
                <a:rPr lang="en-US" altLang="en-US" sz="2400" b="1" dirty="0">
                  <a:solidFill>
                    <a:schemeClr val="hlink"/>
                  </a:solidFill>
                </a:rPr>
                <a:t> </a:t>
              </a:r>
              <a:r>
                <a:rPr lang="en-US" altLang="en-US" sz="2400" b="1" dirty="0" err="1">
                  <a:solidFill>
                    <a:schemeClr val="hlink"/>
                  </a:solidFill>
                </a:rPr>
                <a:t>trục</a:t>
              </a:r>
              <a:r>
                <a:rPr lang="en-US" altLang="en-US" sz="2400" b="1" dirty="0">
                  <a:solidFill>
                    <a:schemeClr val="hlink"/>
                  </a:solidFill>
                </a:rPr>
                <a:t> </a:t>
              </a:r>
              <a:r>
                <a:rPr lang="en-US" altLang="en-US" sz="2400" b="1" dirty="0" err="1">
                  <a:solidFill>
                    <a:schemeClr val="hlink"/>
                  </a:solidFill>
                </a:rPr>
                <a:t>số</a:t>
              </a:r>
              <a:r>
                <a:rPr lang="en-US" altLang="en-US" sz="2400" b="1" dirty="0">
                  <a:solidFill>
                    <a:schemeClr val="hlink"/>
                  </a:solidFill>
                </a:rPr>
                <a:t> </a:t>
              </a:r>
              <a:r>
                <a:rPr lang="en-US" altLang="en-US" sz="2400" b="1" dirty="0" err="1">
                  <a:solidFill>
                    <a:schemeClr val="hlink"/>
                  </a:solidFill>
                </a:rPr>
                <a:t>sau</a:t>
              </a:r>
              <a:r>
                <a:rPr lang="en-US" altLang="en-US" sz="2400" b="1" dirty="0">
                  <a:solidFill>
                    <a:schemeClr val="hlink"/>
                  </a:solidFill>
                </a:rPr>
                <a:t>:</a:t>
              </a:r>
              <a:r>
                <a:rPr lang="en-US" altLang="en-US" sz="2400" b="1" u="sng" dirty="0">
                  <a:solidFill>
                    <a:schemeClr val="hlink"/>
                  </a:solidFill>
                </a:rPr>
                <a:t> </a:t>
              </a:r>
            </a:p>
            <a:p>
              <a:pPr>
                <a:spcBef>
                  <a:spcPct val="50000"/>
                </a:spcBef>
                <a:defRPr/>
              </a:pPr>
              <a:endParaRPr lang="en-US" altLang="en-US" sz="2400" b="1" u="sng" dirty="0">
                <a:solidFill>
                  <a:schemeClr val="hlink"/>
                </a:solidFill>
                <a:effectLst>
                  <a:outerShdw blurRad="38100" dist="38100" dir="2700000" algn="tl">
                    <a:srgbClr val="FFFFFF"/>
                  </a:outerShdw>
                </a:effectLst>
              </a:endParaRPr>
            </a:p>
            <a:p>
              <a:pPr>
                <a:spcBef>
                  <a:spcPct val="50000"/>
                </a:spcBef>
                <a:defRPr/>
              </a:pPr>
              <a:endParaRPr lang="en-US" altLang="en-US" sz="2400" b="1" u="sng" dirty="0">
                <a:solidFill>
                  <a:schemeClr val="hlink"/>
                </a:solidFill>
              </a:endParaRPr>
            </a:p>
          </p:txBody>
        </p:sp>
        <p:cxnSp>
          <p:nvCxnSpPr>
            <p:cNvPr id="5" name="Straight Arrow Connector 4">
              <a:extLst>
                <a:ext uri="{FF2B5EF4-FFF2-40B4-BE49-F238E27FC236}">
                  <a16:creationId xmlns:a16="http://schemas.microsoft.com/office/drawing/2014/main" id="{EE25E1DC-7925-4999-B9F6-839E05DC7EFF}"/>
                </a:ext>
              </a:extLst>
            </p:cNvPr>
            <p:cNvCxnSpPr/>
            <p:nvPr/>
          </p:nvCxnSpPr>
          <p:spPr>
            <a:xfrm>
              <a:off x="1455039" y="1854221"/>
              <a:ext cx="716205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F892248-4242-4F61-B40D-3DA1DFE2202E}"/>
                </a:ext>
              </a:extLst>
            </p:cNvPr>
            <p:cNvCxnSpPr/>
            <p:nvPr/>
          </p:nvCxnSpPr>
          <p:spPr>
            <a:xfrm>
              <a:off x="1905297" y="1760577"/>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A95DAFC-9EE1-476B-8D8B-03A72AC8A290}"/>
                </a:ext>
              </a:extLst>
            </p:cNvPr>
            <p:cNvCxnSpPr/>
            <p:nvPr/>
          </p:nvCxnSpPr>
          <p:spPr>
            <a:xfrm>
              <a:off x="2438128" y="1760577"/>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19AC43A-0F5D-4868-A03B-B9849ACB01AF}"/>
                </a:ext>
              </a:extLst>
            </p:cNvPr>
            <p:cNvCxnSpPr/>
            <p:nvPr/>
          </p:nvCxnSpPr>
          <p:spPr>
            <a:xfrm>
              <a:off x="2972515"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08CD255-D9F5-4140-8B6A-8946B4E69AD3}"/>
                </a:ext>
              </a:extLst>
            </p:cNvPr>
            <p:cNvCxnSpPr/>
            <p:nvPr/>
          </p:nvCxnSpPr>
          <p:spPr>
            <a:xfrm>
              <a:off x="3505346" y="1720641"/>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593AEB6-40C6-4D8F-9DE8-DE6A391ACB2E}"/>
                </a:ext>
              </a:extLst>
            </p:cNvPr>
            <p:cNvCxnSpPr>
              <a:cxnSpLocks/>
            </p:cNvCxnSpPr>
            <p:nvPr/>
          </p:nvCxnSpPr>
          <p:spPr>
            <a:xfrm>
              <a:off x="4038176" y="1720641"/>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13ED810-C301-455B-BC74-5612D5E5A24F}"/>
                </a:ext>
              </a:extLst>
            </p:cNvPr>
            <p:cNvCxnSpPr/>
            <p:nvPr/>
          </p:nvCxnSpPr>
          <p:spPr>
            <a:xfrm>
              <a:off x="4585029" y="1720641"/>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7615D29-B356-459D-B3A8-9E76660125DC}"/>
                </a:ext>
              </a:extLst>
            </p:cNvPr>
            <p:cNvCxnSpPr/>
            <p:nvPr/>
          </p:nvCxnSpPr>
          <p:spPr>
            <a:xfrm>
              <a:off x="5105396"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694CE2E-1DFA-4419-975E-5BCB2CD23679}"/>
                </a:ext>
              </a:extLst>
            </p:cNvPr>
            <p:cNvCxnSpPr/>
            <p:nvPr/>
          </p:nvCxnSpPr>
          <p:spPr>
            <a:xfrm>
              <a:off x="5611740"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699E77C-5575-4D6A-865F-DEF7DBCB9D70}"/>
                </a:ext>
              </a:extLst>
            </p:cNvPr>
            <p:cNvCxnSpPr/>
            <p:nvPr/>
          </p:nvCxnSpPr>
          <p:spPr>
            <a:xfrm>
              <a:off x="6172614"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A492A21-82B1-4BBF-B5C9-9636164A52D9}"/>
                </a:ext>
              </a:extLst>
            </p:cNvPr>
            <p:cNvCxnSpPr/>
            <p:nvPr/>
          </p:nvCxnSpPr>
          <p:spPr>
            <a:xfrm>
              <a:off x="6705444" y="1752314"/>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10B878-33DF-45BF-8803-F462AE625D0E}"/>
                </a:ext>
              </a:extLst>
            </p:cNvPr>
            <p:cNvCxnSpPr/>
            <p:nvPr/>
          </p:nvCxnSpPr>
          <p:spPr>
            <a:xfrm>
              <a:off x="7261645" y="1737166"/>
              <a:ext cx="0" cy="228603"/>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73F5B4B-1D28-4425-BB1A-5AE3583D0CDC}"/>
                </a:ext>
              </a:extLst>
            </p:cNvPr>
            <p:cNvCxnSpPr/>
            <p:nvPr/>
          </p:nvCxnSpPr>
          <p:spPr>
            <a:xfrm>
              <a:off x="7849004" y="1720641"/>
              <a:ext cx="0" cy="228603"/>
            </a:xfrm>
            <a:prstGeom prst="line">
              <a:avLst/>
            </a:prstGeom>
          </p:spPr>
          <p:style>
            <a:lnRef idx="1">
              <a:schemeClr val="dk1"/>
            </a:lnRef>
            <a:fillRef idx="0">
              <a:schemeClr val="dk1"/>
            </a:fillRef>
            <a:effectRef idx="0">
              <a:schemeClr val="dk1"/>
            </a:effectRef>
            <a:fontRef idx="minor">
              <a:schemeClr val="tx1"/>
            </a:fontRef>
          </p:style>
        </p:cxnSp>
      </p:grpSp>
      <p:sp>
        <p:nvSpPr>
          <p:cNvPr id="6147" name="TextBox 14">
            <a:extLst>
              <a:ext uri="{FF2B5EF4-FFF2-40B4-BE49-F238E27FC236}">
                <a16:creationId xmlns:a16="http://schemas.microsoft.com/office/drawing/2014/main" id="{BCF06214-BCEA-455B-A8B2-9A8A3DB1F69C}"/>
              </a:ext>
            </a:extLst>
          </p:cNvPr>
          <p:cNvSpPr txBox="1">
            <a:spLocks noChangeArrowheads="1"/>
          </p:cNvSpPr>
          <p:nvPr/>
        </p:nvSpPr>
        <p:spPr bwMode="auto">
          <a:xfrm>
            <a:off x="7686675" y="1989138"/>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3</a:t>
            </a:r>
          </a:p>
        </p:txBody>
      </p:sp>
      <p:sp>
        <p:nvSpPr>
          <p:cNvPr id="36" name="TextBox 35">
            <a:extLst>
              <a:ext uri="{FF2B5EF4-FFF2-40B4-BE49-F238E27FC236}">
                <a16:creationId xmlns:a16="http://schemas.microsoft.com/office/drawing/2014/main" id="{EAF2BFB9-6DC2-4052-88EB-361BAEF8598A}"/>
              </a:ext>
            </a:extLst>
          </p:cNvPr>
          <p:cNvSpPr txBox="1">
            <a:spLocks noChangeArrowheads="1"/>
          </p:cNvSpPr>
          <p:nvPr/>
        </p:nvSpPr>
        <p:spPr bwMode="auto">
          <a:xfrm>
            <a:off x="3794125" y="2206625"/>
            <a:ext cx="187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latin typeface="Times New Roman" panose="02020603050405020304" pitchFamily="18" charset="0"/>
                <a:cs typeface="Times New Roman" panose="02020603050405020304" pitchFamily="18" charset="0"/>
              </a:rPr>
              <a:t>GIẢI</a:t>
            </a:r>
          </a:p>
        </p:txBody>
      </p:sp>
      <p:pic>
        <p:nvPicPr>
          <p:cNvPr id="38" name="Picture 37" descr="Giải câu 3 trang 69 Cánh Diều Toán 6 tập 1">
            <a:extLst>
              <a:ext uri="{FF2B5EF4-FFF2-40B4-BE49-F238E27FC236}">
                <a16:creationId xmlns:a16="http://schemas.microsoft.com/office/drawing/2014/main" id="{AC4D2D52-273C-4626-A85A-3CF98E804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9" t="27226" r="3510" b="26497"/>
          <a:stretch>
            <a:fillRect/>
          </a:stretch>
        </p:blipFill>
        <p:spPr bwMode="auto">
          <a:xfrm>
            <a:off x="1011238" y="2668588"/>
            <a:ext cx="6934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432141">
            <a:extLst>
              <a:ext uri="{FF2B5EF4-FFF2-40B4-BE49-F238E27FC236}">
                <a16:creationId xmlns:a16="http://schemas.microsoft.com/office/drawing/2014/main" id="{F2BA6251-1BC0-43B4-A0D6-C8FB6147D60F}"/>
              </a:ext>
            </a:extLst>
          </p:cNvPr>
          <p:cNvGrpSpPr>
            <a:grpSpLocks/>
          </p:cNvGrpSpPr>
          <p:nvPr/>
        </p:nvGrpSpPr>
        <p:grpSpPr bwMode="auto">
          <a:xfrm>
            <a:off x="479425" y="3759200"/>
            <a:ext cx="8410575" cy="3046413"/>
            <a:chOff x="479563" y="3758754"/>
            <a:chExt cx="8410161" cy="3046988"/>
          </a:xfrm>
        </p:grpSpPr>
        <p:sp>
          <p:nvSpPr>
            <p:cNvPr id="40" name="Text Box 3">
              <a:extLst>
                <a:ext uri="{FF2B5EF4-FFF2-40B4-BE49-F238E27FC236}">
                  <a16:creationId xmlns:a16="http://schemas.microsoft.com/office/drawing/2014/main" id="{26A9E421-DE3D-4332-AF6D-238E4F6E174F}"/>
                </a:ext>
              </a:extLst>
            </p:cNvPr>
            <p:cNvSpPr txBox="1">
              <a:spLocks noChangeArrowheads="1"/>
            </p:cNvSpPr>
            <p:nvPr/>
          </p:nvSpPr>
          <p:spPr bwMode="auto">
            <a:xfrm>
              <a:off x="479563" y="3758754"/>
              <a:ext cx="8410161" cy="3046988"/>
            </a:xfrm>
            <a:prstGeom prst="rect">
              <a:avLst/>
            </a:prstGeom>
            <a:solidFill>
              <a:srgbClr val="FFFF00"/>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400" b="1" u="sng" dirty="0" err="1">
                  <a:solidFill>
                    <a:schemeClr val="hlink"/>
                  </a:solidFill>
                </a:rPr>
                <a:t>Bài</a:t>
              </a:r>
              <a:r>
                <a:rPr lang="en-US" altLang="en-US" sz="2400" b="1" u="sng" dirty="0">
                  <a:solidFill>
                    <a:schemeClr val="hlink"/>
                  </a:solidFill>
                </a:rPr>
                <a:t> 4: </a:t>
              </a:r>
              <a:r>
                <a:rPr lang="en-US" altLang="en-US" sz="2400" b="1" dirty="0">
                  <a:solidFill>
                    <a:schemeClr val="hlink"/>
                  </a:solidFill>
                </a:rPr>
                <a:t>Quan </a:t>
              </a:r>
              <a:r>
                <a:rPr lang="en-US" altLang="en-US" sz="2400" b="1" dirty="0" err="1">
                  <a:solidFill>
                    <a:schemeClr val="hlink"/>
                  </a:solidFill>
                </a:rPr>
                <a:t>sát</a:t>
              </a:r>
              <a:r>
                <a:rPr lang="en-US" altLang="en-US" sz="2400" b="1" dirty="0">
                  <a:solidFill>
                    <a:schemeClr val="hlink"/>
                  </a:solidFill>
                </a:rPr>
                <a:t> </a:t>
              </a:r>
              <a:r>
                <a:rPr lang="en-US" altLang="en-US" sz="2400" b="1" dirty="0" err="1">
                  <a:solidFill>
                    <a:schemeClr val="hlink"/>
                  </a:solidFill>
                </a:rPr>
                <a:t>trục</a:t>
              </a:r>
              <a:r>
                <a:rPr lang="en-US" altLang="en-US" sz="2400" b="1" dirty="0">
                  <a:solidFill>
                    <a:schemeClr val="hlink"/>
                  </a:solidFill>
                </a:rPr>
                <a:t> </a:t>
              </a:r>
              <a:r>
                <a:rPr lang="en-US" altLang="en-US" sz="2400" b="1" dirty="0" err="1">
                  <a:solidFill>
                    <a:schemeClr val="hlink"/>
                  </a:solidFill>
                </a:rPr>
                <a:t>số</a:t>
              </a:r>
              <a:r>
                <a:rPr lang="en-US" altLang="en-US" sz="2400" b="1" dirty="0">
                  <a:solidFill>
                    <a:schemeClr val="hlink"/>
                  </a:solidFill>
                </a:rPr>
                <a:t> </a:t>
              </a:r>
              <a:endParaRPr lang="en-US" altLang="en-US" sz="2400" b="1" u="sng" dirty="0">
                <a:solidFill>
                  <a:schemeClr val="hlink"/>
                </a:solidFill>
              </a:endParaRPr>
            </a:p>
            <a:p>
              <a:pPr>
                <a:spcBef>
                  <a:spcPct val="50000"/>
                </a:spcBef>
                <a:defRPr/>
              </a:pPr>
              <a:endParaRPr lang="en-US" altLang="en-US" sz="2400" b="1" u="sng" dirty="0">
                <a:solidFill>
                  <a:schemeClr val="hlink"/>
                </a:solidFill>
              </a:endParaRPr>
            </a:p>
            <a:p>
              <a:pPr>
                <a:spcBef>
                  <a:spcPct val="50000"/>
                </a:spcBef>
                <a:defRPr/>
              </a:pPr>
              <a:r>
                <a:rPr lang="en-US" altLang="en-US" sz="2400" b="1" dirty="0">
                  <a:effectLst>
                    <a:outerShdw blurRad="38100" dist="38100" dir="2700000" algn="tl">
                      <a:srgbClr val="FFFFFF"/>
                    </a:outerShdw>
                  </a:effectLst>
                </a:rPr>
                <a:t>a, </a:t>
              </a:r>
              <a:r>
                <a:rPr lang="en-US" altLang="en-US" sz="2400" b="1" dirty="0" err="1">
                  <a:effectLst>
                    <a:outerShdw blurRad="38100" dist="38100" dir="2700000" algn="tl">
                      <a:srgbClr val="FFFFFF"/>
                    </a:outerShdw>
                  </a:effectLst>
                </a:rPr>
                <a:t>Tính</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khoảng</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cách</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từ</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O </a:t>
              </a:r>
              <a:r>
                <a:rPr lang="en-US" altLang="en-US" sz="2400" b="1" dirty="0" err="1">
                  <a:effectLst>
                    <a:outerShdw blurRad="38100" dist="38100" dir="2700000" algn="tl">
                      <a:srgbClr val="FFFFFF"/>
                    </a:outerShdw>
                  </a:effectLst>
                </a:rPr>
                <a:t>đến</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A  </a:t>
              </a:r>
            </a:p>
            <a:p>
              <a:pPr>
                <a:spcBef>
                  <a:spcPct val="50000"/>
                </a:spcBef>
                <a:defRPr/>
              </a:pPr>
              <a:r>
                <a:rPr lang="en-US" altLang="en-US" sz="2400" b="1" dirty="0">
                  <a:effectLst>
                    <a:outerShdw blurRad="38100" dist="38100" dir="2700000" algn="tl">
                      <a:srgbClr val="FFFFFF"/>
                    </a:outerShdw>
                  </a:effectLst>
                </a:rPr>
                <a:t>b, </a:t>
              </a:r>
              <a:r>
                <a:rPr lang="en-US" altLang="en-US" sz="2400" b="1" dirty="0" err="1">
                  <a:effectLst>
                    <a:outerShdw blurRad="38100" dist="38100" dir="2700000" algn="tl">
                      <a:srgbClr val="FFFFFF"/>
                    </a:outerShdw>
                  </a:effectLst>
                </a:rPr>
                <a:t>Tìm</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trên</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trục</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số</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những</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cách</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điểm</a:t>
              </a:r>
              <a:r>
                <a:rPr lang="en-US" altLang="en-US" sz="2400" b="1" dirty="0">
                  <a:effectLst>
                    <a:outerShdw blurRad="38100" dist="38100" dir="2700000" algn="tl">
                      <a:srgbClr val="FFFFFF"/>
                    </a:outerShdw>
                  </a:effectLst>
                </a:rPr>
                <a:t> O </a:t>
              </a:r>
              <a:r>
                <a:rPr lang="en-US" altLang="en-US" sz="2400" b="1" dirty="0" err="1">
                  <a:effectLst>
                    <a:outerShdw blurRad="38100" dist="38100" dir="2700000" algn="tl">
                      <a:srgbClr val="FFFFFF"/>
                    </a:outerShdw>
                  </a:effectLst>
                </a:rPr>
                <a:t>một</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khoảng</a:t>
              </a:r>
              <a:r>
                <a:rPr lang="en-US" altLang="en-US" sz="2400" b="1" dirty="0">
                  <a:effectLst>
                    <a:outerShdw blurRad="38100" dist="38100" dir="2700000" algn="tl">
                      <a:srgbClr val="FFFFFF"/>
                    </a:outerShdw>
                  </a:effectLst>
                </a:rPr>
                <a:t> </a:t>
              </a:r>
              <a:r>
                <a:rPr lang="en-US" altLang="en-US" sz="2400" b="1" dirty="0" err="1">
                  <a:effectLst>
                    <a:outerShdw blurRad="38100" dist="38100" dir="2700000" algn="tl">
                      <a:srgbClr val="FFFFFF"/>
                    </a:outerShdw>
                  </a:effectLst>
                </a:rPr>
                <a:t>là</a:t>
              </a:r>
              <a:r>
                <a:rPr lang="en-US" altLang="en-US" sz="2400" b="1" dirty="0">
                  <a:effectLst>
                    <a:outerShdw blurRad="38100" dist="38100" dir="2700000" algn="tl">
                      <a:srgbClr val="FFFFFF"/>
                    </a:outerShdw>
                  </a:effectLst>
                </a:rPr>
                <a:t> 5 đ</a:t>
              </a:r>
              <a:r>
                <a:rPr lang="vi-VN" altLang="en-US" sz="2400" b="1" dirty="0">
                  <a:effectLst>
                    <a:outerShdw blurRad="38100" dist="38100" dir="2700000" algn="tl">
                      <a:srgbClr val="FFFFFF"/>
                    </a:outerShdw>
                  </a:effectLst>
                </a:rPr>
                <a:t>ơ</a:t>
              </a:r>
              <a:r>
                <a:rPr lang="en-US" altLang="en-US" sz="2400" b="1" dirty="0">
                  <a:effectLst>
                    <a:outerShdw blurRad="38100" dist="38100" dir="2700000" algn="tl">
                      <a:srgbClr val="FFFFFF"/>
                    </a:outerShdw>
                  </a:effectLst>
                </a:rPr>
                <a:t>n </a:t>
              </a:r>
              <a:r>
                <a:rPr lang="en-US" altLang="en-US" sz="2400" b="1" dirty="0" err="1">
                  <a:effectLst>
                    <a:outerShdw blurRad="38100" dist="38100" dir="2700000" algn="tl">
                      <a:srgbClr val="FFFFFF"/>
                    </a:outerShdw>
                  </a:effectLst>
                </a:rPr>
                <a:t>vị</a:t>
              </a:r>
              <a:r>
                <a:rPr lang="en-US" altLang="en-US" sz="2400" b="1" dirty="0">
                  <a:effectLst>
                    <a:outerShdw blurRad="38100" dist="38100" dir="2700000" algn="tl">
                      <a:srgbClr val="FFFFFF"/>
                    </a:outerShdw>
                  </a:effectLst>
                </a:rPr>
                <a:t>  </a:t>
              </a:r>
            </a:p>
            <a:p>
              <a:pPr>
                <a:spcBef>
                  <a:spcPct val="50000"/>
                </a:spcBef>
                <a:defRPr/>
              </a:pPr>
              <a:endParaRPr lang="en-US" altLang="en-US" sz="2400" b="1" dirty="0">
                <a:effectLst>
                  <a:outerShdw blurRad="38100" dist="38100" dir="2700000" algn="tl">
                    <a:srgbClr val="FFFFFF"/>
                  </a:outerShdw>
                </a:effectLst>
              </a:endParaRPr>
            </a:p>
          </p:txBody>
        </p:sp>
        <p:cxnSp>
          <p:nvCxnSpPr>
            <p:cNvPr id="18" name="Straight Arrow Connector 17">
              <a:extLst>
                <a:ext uri="{FF2B5EF4-FFF2-40B4-BE49-F238E27FC236}">
                  <a16:creationId xmlns:a16="http://schemas.microsoft.com/office/drawing/2014/main" id="{30C10A23-E81E-4FD9-9E52-CECDD4A0BC1F}"/>
                </a:ext>
              </a:extLst>
            </p:cNvPr>
            <p:cNvCxnSpPr/>
            <p:nvPr/>
          </p:nvCxnSpPr>
          <p:spPr>
            <a:xfrm>
              <a:off x="3276600" y="4495493"/>
              <a:ext cx="495275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B76CF79-565E-4FC7-B983-B610799E686B}"/>
                </a:ext>
              </a:extLst>
            </p:cNvPr>
            <p:cNvCxnSpPr/>
            <p:nvPr/>
          </p:nvCxnSpPr>
          <p:spPr>
            <a:xfrm>
              <a:off x="3859185" y="4403401"/>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060C7D-923D-4634-8D79-2669FC0FE7DA}"/>
                </a:ext>
              </a:extLst>
            </p:cNvPr>
            <p:cNvCxnSpPr/>
            <p:nvPr/>
          </p:nvCxnSpPr>
          <p:spPr>
            <a:xfrm>
              <a:off x="4267152" y="4403401"/>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63B11A8-2B89-4EF2-9D26-6BBE320B8812}"/>
                </a:ext>
              </a:extLst>
            </p:cNvPr>
            <p:cNvCxnSpPr/>
            <p:nvPr/>
          </p:nvCxnSpPr>
          <p:spPr>
            <a:xfrm>
              <a:off x="4684644" y="4400225"/>
              <a:ext cx="0" cy="185773"/>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9EF1F7D-25AE-4F13-8631-C5A29C8C788F}"/>
                </a:ext>
              </a:extLst>
            </p:cNvPr>
            <p:cNvCxnSpPr/>
            <p:nvPr/>
          </p:nvCxnSpPr>
          <p:spPr>
            <a:xfrm>
              <a:off x="5105310"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C775430-9BAA-4035-880D-C611A660C40D}"/>
                </a:ext>
              </a:extLst>
            </p:cNvPr>
            <p:cNvCxnSpPr/>
            <p:nvPr/>
          </p:nvCxnSpPr>
          <p:spPr>
            <a:xfrm>
              <a:off x="5486292"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14F5992-6792-4ADB-A549-02E130840201}"/>
                </a:ext>
              </a:extLst>
            </p:cNvPr>
            <p:cNvCxnSpPr/>
            <p:nvPr/>
          </p:nvCxnSpPr>
          <p:spPr>
            <a:xfrm>
              <a:off x="5867273"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7CD7951-25FA-418B-AAAF-4E7A1FDFA1B4}"/>
                </a:ext>
              </a:extLst>
            </p:cNvPr>
            <p:cNvCxnSpPr/>
            <p:nvPr/>
          </p:nvCxnSpPr>
          <p:spPr>
            <a:xfrm>
              <a:off x="6248254"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8CFC393-F8CA-44DE-AE1E-28A30471D184}"/>
                </a:ext>
              </a:extLst>
            </p:cNvPr>
            <p:cNvCxnSpPr/>
            <p:nvPr/>
          </p:nvCxnSpPr>
          <p:spPr>
            <a:xfrm>
              <a:off x="6629235"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7B4801AB-C3CB-4667-8A40-2E124C84B27B}"/>
                </a:ext>
              </a:extLst>
            </p:cNvPr>
            <p:cNvCxnSpPr/>
            <p:nvPr/>
          </p:nvCxnSpPr>
          <p:spPr>
            <a:xfrm>
              <a:off x="7010217" y="4387523"/>
              <a:ext cx="0" cy="184185"/>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ECCEA06F-7B28-472C-9E89-B02892FD0A00}"/>
                </a:ext>
              </a:extLst>
            </p:cNvPr>
            <p:cNvCxnSpPr/>
            <p:nvPr/>
          </p:nvCxnSpPr>
          <p:spPr>
            <a:xfrm>
              <a:off x="7391198" y="4387523"/>
              <a:ext cx="0" cy="184185"/>
            </a:xfrm>
            <a:prstGeom prst="line">
              <a:avLst/>
            </a:prstGeom>
          </p:spPr>
          <p:style>
            <a:lnRef idx="1">
              <a:schemeClr val="dk1"/>
            </a:lnRef>
            <a:fillRef idx="0">
              <a:schemeClr val="dk1"/>
            </a:fillRef>
            <a:effectRef idx="0">
              <a:schemeClr val="dk1"/>
            </a:effectRef>
            <a:fontRef idx="minor">
              <a:schemeClr val="tx1"/>
            </a:fontRef>
          </p:style>
        </p:cxnSp>
        <p:sp>
          <p:nvSpPr>
            <p:cNvPr id="6169" name="TextBox 432127">
              <a:extLst>
                <a:ext uri="{FF2B5EF4-FFF2-40B4-BE49-F238E27FC236}">
                  <a16:creationId xmlns:a16="http://schemas.microsoft.com/office/drawing/2014/main" id="{79D131D6-047F-4DED-A60A-6255FFD5DE33}"/>
                </a:ext>
              </a:extLst>
            </p:cNvPr>
            <p:cNvSpPr txBox="1">
              <a:spLocks noChangeArrowheads="1"/>
            </p:cNvSpPr>
            <p:nvPr/>
          </p:nvSpPr>
          <p:spPr bwMode="auto">
            <a:xfrm>
              <a:off x="6172200" y="3945040"/>
              <a:ext cx="30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O</a:t>
              </a:r>
            </a:p>
          </p:txBody>
        </p:sp>
        <p:sp>
          <p:nvSpPr>
            <p:cNvPr id="6170" name="TextBox 432128">
              <a:extLst>
                <a:ext uri="{FF2B5EF4-FFF2-40B4-BE49-F238E27FC236}">
                  <a16:creationId xmlns:a16="http://schemas.microsoft.com/office/drawing/2014/main" id="{716CB039-3884-4474-B72C-8D59DCBC0787}"/>
                </a:ext>
              </a:extLst>
            </p:cNvPr>
            <p:cNvSpPr txBox="1">
              <a:spLocks noChangeArrowheads="1"/>
            </p:cNvSpPr>
            <p:nvPr/>
          </p:nvSpPr>
          <p:spPr bwMode="auto">
            <a:xfrm>
              <a:off x="6476996" y="4612782"/>
              <a:ext cx="304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a:t>
              </a:r>
            </a:p>
          </p:txBody>
        </p:sp>
        <p:sp>
          <p:nvSpPr>
            <p:cNvPr id="6171" name="TextBox 432132">
              <a:extLst>
                <a:ext uri="{FF2B5EF4-FFF2-40B4-BE49-F238E27FC236}">
                  <a16:creationId xmlns:a16="http://schemas.microsoft.com/office/drawing/2014/main" id="{5C95EBF0-0938-48A7-87A3-3011BF85C2B4}"/>
                </a:ext>
              </a:extLst>
            </p:cNvPr>
            <p:cNvSpPr txBox="1">
              <a:spLocks noChangeArrowheads="1"/>
            </p:cNvSpPr>
            <p:nvPr/>
          </p:nvSpPr>
          <p:spPr bwMode="auto">
            <a:xfrm>
              <a:off x="6096003" y="4635917"/>
              <a:ext cx="304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0</a:t>
              </a:r>
            </a:p>
          </p:txBody>
        </p:sp>
        <p:sp>
          <p:nvSpPr>
            <p:cNvPr id="6172" name="TextBox 432134">
              <a:extLst>
                <a:ext uri="{FF2B5EF4-FFF2-40B4-BE49-F238E27FC236}">
                  <a16:creationId xmlns:a16="http://schemas.microsoft.com/office/drawing/2014/main" id="{ADB09D0C-F35D-4554-A6AB-85B53ABD99C9}"/>
                </a:ext>
              </a:extLst>
            </p:cNvPr>
            <p:cNvSpPr txBox="1">
              <a:spLocks noChangeArrowheads="1"/>
            </p:cNvSpPr>
            <p:nvPr/>
          </p:nvSpPr>
          <p:spPr bwMode="auto">
            <a:xfrm>
              <a:off x="5340625" y="4684316"/>
              <a:ext cx="39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a:t>
              </a:r>
            </a:p>
          </p:txBody>
        </p:sp>
      </p:grpSp>
      <p:sp>
        <p:nvSpPr>
          <p:cNvPr id="6151" name="TextBox 432135">
            <a:extLst>
              <a:ext uri="{FF2B5EF4-FFF2-40B4-BE49-F238E27FC236}">
                <a16:creationId xmlns:a16="http://schemas.microsoft.com/office/drawing/2014/main" id="{FF0B6506-9B5B-4D11-A246-B22C2C557F2A}"/>
              </a:ext>
            </a:extLst>
          </p:cNvPr>
          <p:cNvSpPr txBox="1">
            <a:spLocks noChangeArrowheads="1"/>
          </p:cNvSpPr>
          <p:nvPr/>
        </p:nvSpPr>
        <p:spPr bwMode="auto">
          <a:xfrm>
            <a:off x="5334000" y="39735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a:t>
            </a:r>
          </a:p>
        </p:txBody>
      </p:sp>
      <p:sp>
        <p:nvSpPr>
          <p:cNvPr id="6152" name="TextBox 432140">
            <a:extLst>
              <a:ext uri="{FF2B5EF4-FFF2-40B4-BE49-F238E27FC236}">
                <a16:creationId xmlns:a16="http://schemas.microsoft.com/office/drawing/2014/main" id="{E120ED5A-34B9-4B01-BCF8-BA645DDEE779}"/>
              </a:ext>
            </a:extLst>
          </p:cNvPr>
          <p:cNvSpPr txBox="1">
            <a:spLocks noChangeArrowheads="1"/>
          </p:cNvSpPr>
          <p:nvPr/>
        </p:nvSpPr>
        <p:spPr bwMode="auto">
          <a:xfrm flipH="1">
            <a:off x="1493838" y="207645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-8</a:t>
            </a:r>
          </a:p>
        </p:txBody>
      </p:sp>
      <p:sp>
        <p:nvSpPr>
          <p:cNvPr id="432143" name="TextBox 432142">
            <a:extLst>
              <a:ext uri="{FF2B5EF4-FFF2-40B4-BE49-F238E27FC236}">
                <a16:creationId xmlns:a16="http://schemas.microsoft.com/office/drawing/2014/main" id="{965BBBC9-6B09-4D3A-9CF4-A2D9136F77EE}"/>
              </a:ext>
            </a:extLst>
          </p:cNvPr>
          <p:cNvSpPr txBox="1"/>
          <p:nvPr/>
        </p:nvSpPr>
        <p:spPr>
          <a:xfrm>
            <a:off x="7094538" y="4838700"/>
            <a:ext cx="1701800" cy="739775"/>
          </a:xfrm>
          <a:prstGeom prst="rect">
            <a:avLst/>
          </a:prstGeom>
          <a:noFill/>
        </p:spPr>
        <p:txBody>
          <a:bodyPr>
            <a:spAutoFit/>
          </a:bodyPr>
          <a:lstStyle/>
          <a:p>
            <a:pPr eaLnBrk="1" hangingPunct="1">
              <a:defRPr/>
            </a:pPr>
            <a:r>
              <a:rPr lang="vi-VN" sz="2400" b="1" dirty="0">
                <a:solidFill>
                  <a:srgbClr val="FF0000"/>
                </a:solidFill>
                <a:effectLst>
                  <a:outerShdw blurRad="38100" dist="38100" dir="2700000" algn="tl">
                    <a:srgbClr val="000000">
                      <a:alpha val="43137"/>
                    </a:srgbClr>
                  </a:outerShdw>
                </a:effectLst>
              </a:rPr>
              <a:t>2 đơn vị.</a:t>
            </a:r>
            <a:endParaRPr lang="en-US" sz="2400" b="1" dirty="0">
              <a:solidFill>
                <a:srgbClr val="FF0000"/>
              </a:solidFill>
              <a:effectLst>
                <a:outerShdw blurRad="38100" dist="38100" dir="2700000" algn="tl">
                  <a:srgbClr val="000000">
                    <a:alpha val="43137"/>
                  </a:srgbClr>
                </a:outerShdw>
              </a:effectLst>
            </a:endParaRPr>
          </a:p>
          <a:p>
            <a:pPr eaLnBrk="1" hangingPunct="1">
              <a:defRPr/>
            </a:pPr>
            <a:endParaRPr lang="en-US" dirty="0"/>
          </a:p>
        </p:txBody>
      </p:sp>
      <p:sp>
        <p:nvSpPr>
          <p:cNvPr id="6154" name="TextBox 432143">
            <a:extLst>
              <a:ext uri="{FF2B5EF4-FFF2-40B4-BE49-F238E27FC236}">
                <a16:creationId xmlns:a16="http://schemas.microsoft.com/office/drawing/2014/main" id="{1DD3E7F0-EE05-4953-8DB9-2E1D27623240}"/>
              </a:ext>
            </a:extLst>
          </p:cNvPr>
          <p:cNvSpPr txBox="1">
            <a:spLocks noChangeArrowheads="1"/>
          </p:cNvSpPr>
          <p:nvPr/>
        </p:nvSpPr>
        <p:spPr bwMode="auto">
          <a:xfrm>
            <a:off x="4114800" y="29749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5" name="TextBox 432144">
            <a:extLst>
              <a:ext uri="{FF2B5EF4-FFF2-40B4-BE49-F238E27FC236}">
                <a16:creationId xmlns:a16="http://schemas.microsoft.com/office/drawing/2014/main" id="{94967AE1-2D8E-47ED-82F6-4AFDDC67EDFA}"/>
              </a:ext>
            </a:extLst>
          </p:cNvPr>
          <p:cNvSpPr txBox="1">
            <a:spLocks noChangeArrowheads="1"/>
          </p:cNvSpPr>
          <p:nvPr/>
        </p:nvSpPr>
        <p:spPr bwMode="auto">
          <a:xfrm>
            <a:off x="4114800" y="29749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2146" name="TextBox 432145">
            <a:extLst>
              <a:ext uri="{FF2B5EF4-FFF2-40B4-BE49-F238E27FC236}">
                <a16:creationId xmlns:a16="http://schemas.microsoft.com/office/drawing/2014/main" id="{C2FB7ED6-1BCE-4C28-86DA-9D579B5EE2BD}"/>
              </a:ext>
            </a:extLst>
          </p:cNvPr>
          <p:cNvSpPr txBox="1"/>
          <p:nvPr/>
        </p:nvSpPr>
        <p:spPr>
          <a:xfrm>
            <a:off x="2860675" y="5834063"/>
            <a:ext cx="5708650" cy="830262"/>
          </a:xfrm>
          <a:prstGeom prst="rect">
            <a:avLst/>
          </a:prstGeom>
          <a:noFill/>
        </p:spPr>
        <p:txBody>
          <a:bodyPr>
            <a:spAutoFit/>
          </a:bodyPr>
          <a:lstStyle/>
          <a:p>
            <a:pPr eaLnBrk="1" hangingPunct="1">
              <a:defRPr/>
            </a:pPr>
            <a:r>
              <a:rPr lang="vi-VN" sz="2400" b="1" dirty="0">
                <a:solidFill>
                  <a:srgbClr val="FF0000"/>
                </a:solidFill>
                <a:effectLst>
                  <a:outerShdw blurRad="38100" dist="38100" dir="2700000" algn="tl">
                    <a:srgbClr val="000000">
                      <a:alpha val="43137"/>
                    </a:srgbClr>
                  </a:outerShdw>
                </a:effectLst>
              </a:rPr>
              <a:t>Những điểm cách O một khoảng là 5 đơn vị là: điểm 5 và -5.</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32143"/>
                                        </p:tgtEl>
                                        <p:attrNameLst>
                                          <p:attrName>style.visibility</p:attrName>
                                        </p:attrNameLst>
                                      </p:cBhvr>
                                      <p:to>
                                        <p:strVal val="visible"/>
                                      </p:to>
                                    </p:set>
                                    <p:animEffect transition="in" filter="circle(in)">
                                      <p:cBhvr>
                                        <p:cTn id="18" dur="2000"/>
                                        <p:tgtEl>
                                          <p:spTgt spid="4321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32146"/>
                                        </p:tgtEl>
                                        <p:attrNameLst>
                                          <p:attrName>style.visibility</p:attrName>
                                        </p:attrNameLst>
                                      </p:cBhvr>
                                      <p:to>
                                        <p:strVal val="visible"/>
                                      </p:to>
                                    </p:set>
                                    <p:anim calcmode="lin" valueType="num">
                                      <p:cBhvr>
                                        <p:cTn id="23" dur="500" fill="hold"/>
                                        <p:tgtEl>
                                          <p:spTgt spid="432146"/>
                                        </p:tgtEl>
                                        <p:attrNameLst>
                                          <p:attrName>ppt_w</p:attrName>
                                        </p:attrNameLst>
                                      </p:cBhvr>
                                      <p:tavLst>
                                        <p:tav tm="0">
                                          <p:val>
                                            <p:fltVal val="0"/>
                                          </p:val>
                                        </p:tav>
                                        <p:tav tm="100000">
                                          <p:val>
                                            <p:strVal val="#ppt_w"/>
                                          </p:val>
                                        </p:tav>
                                      </p:tavLst>
                                    </p:anim>
                                    <p:anim calcmode="lin" valueType="num">
                                      <p:cBhvr>
                                        <p:cTn id="24" dur="500" fill="hold"/>
                                        <p:tgtEl>
                                          <p:spTgt spid="432146"/>
                                        </p:tgtEl>
                                        <p:attrNameLst>
                                          <p:attrName>ppt_h</p:attrName>
                                        </p:attrNameLst>
                                      </p:cBhvr>
                                      <p:tavLst>
                                        <p:tav tm="0">
                                          <p:val>
                                            <p:fltVal val="0"/>
                                          </p:val>
                                        </p:tav>
                                        <p:tav tm="100000">
                                          <p:val>
                                            <p:strVal val="#ppt_h"/>
                                          </p:val>
                                        </p:tav>
                                      </p:tavLst>
                                    </p:anim>
                                    <p:animEffect transition="in" filter="fade">
                                      <p:cBhvr>
                                        <p:cTn id="25" dur="500"/>
                                        <p:tgtEl>
                                          <p:spTgt spid="43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2143" grpId="0"/>
      <p:bldP spid="432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146CB19B-1B75-4A23-B0E6-429304EC1C3E}"/>
              </a:ext>
            </a:extLst>
          </p:cNvPr>
          <p:cNvSpPr>
            <a:spLocks noGrp="1" noChangeArrowheads="1"/>
          </p:cNvSpPr>
          <p:nvPr>
            <p:ph type="body" idx="1"/>
          </p:nvPr>
        </p:nvSpPr>
        <p:spPr>
          <a:xfrm>
            <a:off x="646113" y="1836738"/>
            <a:ext cx="8229600" cy="1211262"/>
          </a:xfrm>
        </p:spPr>
        <p:txBody>
          <a:bodyPr/>
          <a:lstStyle/>
          <a:p>
            <a:pPr eaLnBrk="1" hangingPunct="1">
              <a:buFontTx/>
              <a:buNone/>
              <a:defRPr/>
            </a:pPr>
            <a:r>
              <a:rPr lang="en-US" altLang="en-US" sz="2400" dirty="0"/>
              <a:t> </a:t>
            </a:r>
            <a:r>
              <a:rPr lang="en-US" altLang="en-US" sz="2400" b="1" dirty="0" err="1"/>
              <a:t>Vẽ</a:t>
            </a:r>
            <a:r>
              <a:rPr lang="en-US" altLang="en-US" sz="2400" b="1" dirty="0"/>
              <a:t> </a:t>
            </a:r>
            <a:r>
              <a:rPr lang="en-US" altLang="en-US" sz="2400" b="1" dirty="0" err="1"/>
              <a:t>trục</a:t>
            </a:r>
            <a:r>
              <a:rPr lang="en-US" altLang="en-US" sz="2400" b="1" dirty="0"/>
              <a:t> </a:t>
            </a:r>
            <a:r>
              <a:rPr lang="en-US" altLang="en-US" sz="2400" b="1" dirty="0" err="1"/>
              <a:t>số</a:t>
            </a:r>
            <a:r>
              <a:rPr lang="en-US" altLang="en-US" sz="2400" b="1" dirty="0"/>
              <a:t> </a:t>
            </a:r>
            <a:r>
              <a:rPr lang="en-US" altLang="en-US" sz="2400" b="1" dirty="0" err="1"/>
              <a:t>nằm</a:t>
            </a:r>
            <a:r>
              <a:rPr lang="en-US" altLang="en-US" sz="2400" b="1" dirty="0"/>
              <a:t> </a:t>
            </a:r>
            <a:r>
              <a:rPr lang="en-US" altLang="en-US" sz="2400" b="1" dirty="0" err="1"/>
              <a:t>ngang</a:t>
            </a:r>
            <a:r>
              <a:rPr lang="en-US" altLang="en-US" sz="2400" b="1" dirty="0"/>
              <a:t>, </a:t>
            </a:r>
            <a:r>
              <a:rPr lang="en-US" altLang="en-US" sz="2400" b="1" dirty="0" err="1"/>
              <a:t>chỉ</a:t>
            </a:r>
            <a:r>
              <a:rPr lang="en-US" altLang="en-US" sz="2400" b="1" dirty="0"/>
              <a:t> ra </a:t>
            </a:r>
            <a:r>
              <a:rPr lang="en-US" altLang="en-US" sz="2400" b="1" dirty="0" err="1"/>
              <a:t>hai</a:t>
            </a:r>
            <a:r>
              <a:rPr lang="en-US" altLang="en-US" sz="2400" b="1" dirty="0"/>
              <a:t> </a:t>
            </a:r>
            <a:r>
              <a:rPr lang="en-US" altLang="en-US" sz="2400" b="1" dirty="0" err="1"/>
              <a:t>số</a:t>
            </a:r>
            <a:r>
              <a:rPr lang="en-US" altLang="en-US" sz="2400" b="1" dirty="0"/>
              <a:t> </a:t>
            </a:r>
            <a:r>
              <a:rPr lang="en-US" altLang="en-US" sz="2400" b="1" dirty="0" err="1"/>
              <a:t>nguyên</a:t>
            </a:r>
            <a:r>
              <a:rPr lang="en-US" altLang="en-US" sz="2400" b="1" dirty="0"/>
              <a:t> </a:t>
            </a:r>
            <a:r>
              <a:rPr lang="en-US" altLang="en-US" sz="2400" b="1" dirty="0" err="1"/>
              <a:t>có</a:t>
            </a:r>
            <a:r>
              <a:rPr lang="en-US" altLang="en-US" sz="2400" b="1" dirty="0"/>
              <a:t> </a:t>
            </a:r>
            <a:r>
              <a:rPr lang="en-US" altLang="en-US" sz="2400" b="1" dirty="0" err="1"/>
              <a:t>điểm</a:t>
            </a:r>
            <a:r>
              <a:rPr lang="en-US" altLang="en-US" sz="2400" b="1" dirty="0"/>
              <a:t> </a:t>
            </a:r>
            <a:r>
              <a:rPr lang="en-US" altLang="en-US" sz="2400" b="1" dirty="0" err="1"/>
              <a:t>biểu</a:t>
            </a:r>
            <a:r>
              <a:rPr lang="en-US" altLang="en-US" sz="2400" b="1" dirty="0"/>
              <a:t> </a:t>
            </a:r>
            <a:r>
              <a:rPr lang="en-US" altLang="en-US" sz="2400" b="1" dirty="0" err="1"/>
              <a:t>diễn</a:t>
            </a:r>
            <a:r>
              <a:rPr lang="en-US" altLang="en-US" sz="2400" b="1" dirty="0"/>
              <a:t> </a:t>
            </a:r>
            <a:r>
              <a:rPr lang="en-US" altLang="en-US" sz="2400" b="1" dirty="0" err="1"/>
              <a:t>cách</a:t>
            </a:r>
            <a:r>
              <a:rPr lang="en-US" altLang="en-US" sz="2400" b="1" dirty="0"/>
              <a:t> </a:t>
            </a:r>
            <a:r>
              <a:rPr lang="en-US" altLang="en-US" sz="2400" b="1" dirty="0" err="1"/>
              <a:t>điểm</a:t>
            </a:r>
            <a:r>
              <a:rPr lang="en-US" altLang="en-US" sz="2400" b="1" dirty="0"/>
              <a:t> -3 </a:t>
            </a:r>
            <a:r>
              <a:rPr lang="en-US" altLang="en-US" sz="2400" b="1" dirty="0" err="1"/>
              <a:t>một</a:t>
            </a:r>
            <a:r>
              <a:rPr lang="en-US" altLang="en-US" sz="2400" b="1" dirty="0"/>
              <a:t> </a:t>
            </a:r>
            <a:r>
              <a:rPr lang="en-US" altLang="en-US" sz="2400" b="1" dirty="0" err="1"/>
              <a:t>khoảng</a:t>
            </a:r>
            <a:r>
              <a:rPr lang="en-US" altLang="en-US" sz="2400" b="1" dirty="0"/>
              <a:t> </a:t>
            </a:r>
            <a:r>
              <a:rPr lang="en-US" altLang="en-US" sz="2400" b="1" dirty="0" err="1"/>
              <a:t>là</a:t>
            </a:r>
            <a:r>
              <a:rPr lang="en-US" altLang="en-US" sz="2400" b="1" dirty="0"/>
              <a:t> 2 đ</a:t>
            </a:r>
            <a:r>
              <a:rPr lang="vi-VN" altLang="en-US" sz="2400" b="1" dirty="0"/>
              <a:t>ơ</a:t>
            </a:r>
            <a:r>
              <a:rPr lang="en-US" altLang="en-US" sz="2400" b="1" dirty="0"/>
              <a:t>n </a:t>
            </a:r>
            <a:r>
              <a:rPr lang="en-US" altLang="en-US" sz="2400" b="1" dirty="0" err="1"/>
              <a:t>vị</a:t>
            </a:r>
            <a:r>
              <a:rPr lang="en-US" altLang="en-US" sz="2400" b="1" dirty="0"/>
              <a:t>. Sau </a:t>
            </a:r>
            <a:r>
              <a:rPr lang="en-US" altLang="en-US" sz="2400" b="1" dirty="0" err="1"/>
              <a:t>đó</a:t>
            </a:r>
            <a:r>
              <a:rPr lang="en-US" altLang="en-US" sz="2400" b="1" dirty="0"/>
              <a:t>, </a:t>
            </a:r>
            <a:r>
              <a:rPr lang="en-US" altLang="en-US" sz="2400" b="1" dirty="0" err="1"/>
              <a:t>tìm</a:t>
            </a:r>
            <a:r>
              <a:rPr lang="en-US" altLang="en-US" sz="2400" b="1" dirty="0"/>
              <a:t> </a:t>
            </a:r>
            <a:r>
              <a:rPr lang="en-US" altLang="en-US" sz="2400" b="1" dirty="0" err="1"/>
              <a:t>số</a:t>
            </a:r>
            <a:r>
              <a:rPr lang="en-US" altLang="en-US" sz="2400" b="1" dirty="0"/>
              <a:t> </a:t>
            </a:r>
            <a:r>
              <a:rPr lang="en-US" altLang="en-US" sz="2400" b="1" dirty="0" err="1"/>
              <a:t>đối</a:t>
            </a:r>
            <a:r>
              <a:rPr lang="en-US" altLang="en-US" sz="2400" b="1" dirty="0"/>
              <a:t> </a:t>
            </a:r>
            <a:r>
              <a:rPr lang="en-US" altLang="en-US" sz="2400" b="1" dirty="0" err="1"/>
              <a:t>của</a:t>
            </a:r>
            <a:r>
              <a:rPr lang="en-US" altLang="en-US" sz="2400" b="1" dirty="0"/>
              <a:t> </a:t>
            </a:r>
            <a:r>
              <a:rPr lang="en-US" altLang="en-US" sz="2400" b="1" dirty="0" err="1"/>
              <a:t>hai</a:t>
            </a:r>
            <a:r>
              <a:rPr lang="en-US" altLang="en-US" sz="2400" b="1" dirty="0"/>
              <a:t> </a:t>
            </a:r>
            <a:r>
              <a:rPr lang="en-US" altLang="en-US" sz="2400" b="1" dirty="0" err="1"/>
              <a:t>số</a:t>
            </a:r>
            <a:r>
              <a:rPr lang="en-US" altLang="en-US" sz="2400" b="1" dirty="0"/>
              <a:t> </a:t>
            </a:r>
            <a:r>
              <a:rPr lang="en-US" altLang="en-US" sz="2400" b="1" dirty="0" err="1"/>
              <a:t>nguyên</a:t>
            </a:r>
            <a:r>
              <a:rPr lang="en-US" altLang="en-US" sz="2400" b="1" dirty="0"/>
              <a:t> </a:t>
            </a:r>
            <a:r>
              <a:rPr lang="en-US" altLang="en-US" sz="2400" b="1" dirty="0" err="1"/>
              <a:t>đó</a:t>
            </a:r>
            <a:r>
              <a:rPr lang="en-US" altLang="en-US" sz="2400" b="1" dirty="0"/>
              <a:t>.   </a:t>
            </a:r>
          </a:p>
          <a:p>
            <a:pPr marL="0" indent="0" eaLnBrk="1" hangingPunct="1">
              <a:buFontTx/>
              <a:buNone/>
              <a:defRPr/>
            </a:pPr>
            <a:endParaRPr lang="en-US" altLang="en-US" dirty="0"/>
          </a:p>
        </p:txBody>
      </p:sp>
      <p:sp>
        <p:nvSpPr>
          <p:cNvPr id="7171" name="WordArt 15">
            <a:extLst>
              <a:ext uri="{FF2B5EF4-FFF2-40B4-BE49-F238E27FC236}">
                <a16:creationId xmlns:a16="http://schemas.microsoft.com/office/drawing/2014/main" id="{2F193FC0-5562-4EC4-97AF-E2630BDA8083}"/>
              </a:ext>
            </a:extLst>
          </p:cNvPr>
          <p:cNvSpPr>
            <a:spLocks noChangeArrowheads="1" noChangeShapeType="1" noTextEdit="1"/>
          </p:cNvSpPr>
          <p:nvPr/>
        </p:nvSpPr>
        <p:spPr bwMode="auto">
          <a:xfrm>
            <a:off x="1600200" y="45720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Vận dụng</a:t>
            </a:r>
          </a:p>
        </p:txBody>
      </p:sp>
      <p:sp>
        <p:nvSpPr>
          <p:cNvPr id="7172" name="Rectangle 17">
            <a:extLst>
              <a:ext uri="{FF2B5EF4-FFF2-40B4-BE49-F238E27FC236}">
                <a16:creationId xmlns:a16="http://schemas.microsoft.com/office/drawing/2014/main" id="{4389FB13-E6F2-442F-B23E-34B7834008EC}"/>
              </a:ext>
            </a:extLst>
          </p:cNvPr>
          <p:cNvSpPr>
            <a:spLocks noChangeArrowheads="1"/>
          </p:cNvSpPr>
          <p:nvPr/>
        </p:nvSpPr>
        <p:spPr bwMode="auto">
          <a:xfrm>
            <a:off x="417513" y="1355725"/>
            <a:ext cx="10795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a:solidFill>
                  <a:srgbClr val="0000FF"/>
                </a:solidFill>
              </a:rPr>
              <a:t>Bài 5</a:t>
            </a:r>
          </a:p>
        </p:txBody>
      </p:sp>
      <p:sp>
        <p:nvSpPr>
          <p:cNvPr id="3" name="Rectangle 2">
            <a:extLst>
              <a:ext uri="{FF2B5EF4-FFF2-40B4-BE49-F238E27FC236}">
                <a16:creationId xmlns:a16="http://schemas.microsoft.com/office/drawing/2014/main" id="{C3ADA097-0A0E-4DC3-9369-7323E622CF3B}"/>
              </a:ext>
            </a:extLst>
          </p:cNvPr>
          <p:cNvSpPr>
            <a:spLocks noChangeArrowheads="1"/>
          </p:cNvSpPr>
          <p:nvPr/>
        </p:nvSpPr>
        <p:spPr bwMode="auto">
          <a:xfrm>
            <a:off x="3124200" y="3000375"/>
            <a:ext cx="76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FF"/>
                </a:solidFill>
              </a:rPr>
              <a:t>Giải</a:t>
            </a:r>
          </a:p>
        </p:txBody>
      </p:sp>
      <p:pic>
        <p:nvPicPr>
          <p:cNvPr id="20" name="Picture 19" descr="Giải câu 5 trang 69 Cánh Diều Toán 6 tập 1">
            <a:extLst>
              <a:ext uri="{FF2B5EF4-FFF2-40B4-BE49-F238E27FC236}">
                <a16:creationId xmlns:a16="http://schemas.microsoft.com/office/drawing/2014/main" id="{74B5C316-BAEC-41B9-919E-847222FD5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253"/>
          <a:stretch>
            <a:fillRect/>
          </a:stretch>
        </p:blipFill>
        <p:spPr bwMode="auto">
          <a:xfrm>
            <a:off x="1143000" y="3408363"/>
            <a:ext cx="60960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7EE2316-7D88-4D40-8455-12784C6F7C46}"/>
              </a:ext>
            </a:extLst>
          </p:cNvPr>
          <p:cNvSpPr txBox="1">
            <a:spLocks noChangeArrowheads="1"/>
          </p:cNvSpPr>
          <p:nvPr/>
        </p:nvSpPr>
        <p:spPr bwMode="auto">
          <a:xfrm>
            <a:off x="685800" y="4795838"/>
            <a:ext cx="792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b="1">
                <a:solidFill>
                  <a:srgbClr val="00B0F0"/>
                </a:solidFill>
              </a:rPr>
              <a:t>- Hai số nguyên</a:t>
            </a:r>
            <a:r>
              <a:rPr lang="en-US" altLang="en-US" sz="2400" b="1">
                <a:solidFill>
                  <a:srgbClr val="00B0F0"/>
                </a:solidFill>
              </a:rPr>
              <a:t> có điểm biểu diễn cách -3 một khoảng 2 đ</a:t>
            </a:r>
            <a:r>
              <a:rPr lang="vi-VN" altLang="en-US" sz="2400" b="1">
                <a:solidFill>
                  <a:srgbClr val="00B0F0"/>
                </a:solidFill>
              </a:rPr>
              <a:t>ơ</a:t>
            </a:r>
            <a:r>
              <a:rPr lang="en-US" altLang="en-US" sz="2400" b="1">
                <a:solidFill>
                  <a:srgbClr val="00B0F0"/>
                </a:solidFill>
              </a:rPr>
              <a:t>n vị là</a:t>
            </a:r>
            <a:r>
              <a:rPr lang="vi-VN" altLang="en-US" sz="2400" b="1">
                <a:solidFill>
                  <a:srgbClr val="00B0F0"/>
                </a:solidFill>
              </a:rPr>
              <a:t>: -5 và 1</a:t>
            </a:r>
            <a:endParaRPr lang="en-US" altLang="en-US" sz="2400" b="1">
              <a:solidFill>
                <a:srgbClr val="00B0F0"/>
              </a:solidFill>
            </a:endParaRPr>
          </a:p>
        </p:txBody>
      </p:sp>
      <p:sp>
        <p:nvSpPr>
          <p:cNvPr id="5" name="TextBox 4">
            <a:extLst>
              <a:ext uri="{FF2B5EF4-FFF2-40B4-BE49-F238E27FC236}">
                <a16:creationId xmlns:a16="http://schemas.microsoft.com/office/drawing/2014/main" id="{CDDDC6BB-43D3-41FE-B97F-9B161862616F}"/>
              </a:ext>
            </a:extLst>
          </p:cNvPr>
          <p:cNvSpPr txBox="1">
            <a:spLocks noChangeArrowheads="1"/>
          </p:cNvSpPr>
          <p:nvPr/>
        </p:nvSpPr>
        <p:spPr bwMode="auto">
          <a:xfrm>
            <a:off x="957263" y="5699125"/>
            <a:ext cx="3614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b="1">
                <a:solidFill>
                  <a:srgbClr val="0070C0"/>
                </a:solidFill>
              </a:rPr>
              <a:t>+ Số đối của -5 là 5</a:t>
            </a:r>
            <a:endParaRPr lang="en-US" altLang="en-US" sz="2400" b="1">
              <a:solidFill>
                <a:srgbClr val="0070C0"/>
              </a:solidFill>
            </a:endParaRPr>
          </a:p>
          <a:p>
            <a:pPr eaLnBrk="1" hangingPunct="1"/>
            <a:r>
              <a:rPr lang="vi-VN" altLang="en-US" sz="2400" b="1">
                <a:solidFill>
                  <a:srgbClr val="0070C0"/>
                </a:solidFill>
              </a:rPr>
              <a:t>+ Số đối của 1 là -1</a:t>
            </a:r>
            <a:endParaRPr lang="en-US" altLang="en-US" sz="24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669B4A0-66D0-44AA-A4AE-48F2684E8B1D}"/>
              </a:ext>
            </a:extLst>
          </p:cNvPr>
          <p:cNvSpPr>
            <a:spLocks noGrp="1" noChangeArrowheads="1"/>
          </p:cNvSpPr>
          <p:nvPr>
            <p:ph type="title"/>
          </p:nvPr>
        </p:nvSpPr>
        <p:spPr/>
        <p:txBody>
          <a:bodyPr/>
          <a:lstStyle/>
          <a:p>
            <a:pPr algn="l" eaLnBrk="1" hangingPunct="1">
              <a:lnSpc>
                <a:spcPct val="150000"/>
              </a:lnSpc>
            </a:pPr>
            <a:r>
              <a:rPr lang="en-US" altLang="en-US" sz="2800" b="1"/>
              <a:t>Bài 6: So sánh các cặp số sau: </a:t>
            </a:r>
            <a:br>
              <a:rPr lang="en-US" altLang="en-US" sz="2800" b="1"/>
            </a:br>
            <a:r>
              <a:rPr lang="en-US" altLang="en-US" sz="2800" b="1"/>
              <a:t>3 và 5                                        -1 và -3</a:t>
            </a:r>
            <a:br>
              <a:rPr lang="en-US" altLang="en-US" sz="2800" b="1"/>
            </a:br>
            <a:r>
              <a:rPr lang="en-US" altLang="en-US" sz="2800" b="1"/>
              <a:t>-5 và 2                                       5 và -3</a:t>
            </a:r>
          </a:p>
        </p:txBody>
      </p:sp>
      <p:sp>
        <p:nvSpPr>
          <p:cNvPr id="3" name="Content Placeholder 2">
            <a:extLst>
              <a:ext uri="{FF2B5EF4-FFF2-40B4-BE49-F238E27FC236}">
                <a16:creationId xmlns:a16="http://schemas.microsoft.com/office/drawing/2014/main" id="{3B64D789-C834-4FD3-8756-94671EC7304C}"/>
              </a:ext>
            </a:extLst>
          </p:cNvPr>
          <p:cNvSpPr>
            <a:spLocks noGrp="1"/>
          </p:cNvSpPr>
          <p:nvPr>
            <p:ph idx="1"/>
          </p:nvPr>
        </p:nvSpPr>
        <p:spPr>
          <a:xfrm>
            <a:off x="0" y="2057400"/>
            <a:ext cx="8229600" cy="4525963"/>
          </a:xfrm>
        </p:spPr>
        <p:txBody>
          <a:bodyPr/>
          <a:lstStyle/>
          <a:p>
            <a:pPr marL="0" indent="0" algn="ctr" eaLnBrk="1" hangingPunct="1">
              <a:buFontTx/>
              <a:buNone/>
              <a:defRPr/>
            </a:pP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Giải</a:t>
            </a:r>
            <a:endParaRPr lang="en-US" b="1" dirty="0">
              <a:solidFill>
                <a:srgbClr val="FF0000"/>
              </a:solidFill>
              <a:effectLst>
                <a:outerShdw blurRad="38100" dist="38100" dir="2700000" algn="tl">
                  <a:srgbClr val="000000">
                    <a:alpha val="43137"/>
                  </a:srgbClr>
                </a:outerShdw>
              </a:effectLst>
            </a:endParaRPr>
          </a:p>
          <a:p>
            <a:pPr marL="0" indent="0" eaLnBrk="1" hangingPunct="1">
              <a:buFontTx/>
              <a:buNone/>
              <a:defRPr/>
            </a:pPr>
            <a:r>
              <a:rPr lang="en-US" b="1" dirty="0">
                <a:solidFill>
                  <a:srgbClr val="00B050"/>
                </a:solidFill>
              </a:rPr>
              <a:t>                              </a:t>
            </a:r>
            <a:r>
              <a:rPr lang="vi-VN" b="1" dirty="0">
                <a:solidFill>
                  <a:srgbClr val="00B050"/>
                </a:solidFill>
              </a:rPr>
              <a:t> 3 &lt; 5</a:t>
            </a:r>
            <a:endParaRPr lang="en-US" b="1" dirty="0">
              <a:solidFill>
                <a:srgbClr val="00B050"/>
              </a:solidFill>
            </a:endParaRPr>
          </a:p>
          <a:p>
            <a:pPr marL="0" indent="0" eaLnBrk="1" hangingPunct="1">
              <a:buFontTx/>
              <a:buNone/>
              <a:defRPr/>
            </a:pPr>
            <a:r>
              <a:rPr lang="en-US" b="1" dirty="0">
                <a:solidFill>
                  <a:srgbClr val="00B050"/>
                </a:solidFill>
              </a:rPr>
              <a:t>                             </a:t>
            </a:r>
            <a:r>
              <a:rPr lang="vi-VN" b="1" dirty="0">
                <a:solidFill>
                  <a:srgbClr val="00B050"/>
                </a:solidFill>
              </a:rPr>
              <a:t>- 3 &lt; - 1</a:t>
            </a:r>
            <a:endParaRPr lang="en-US" b="1" dirty="0">
              <a:solidFill>
                <a:srgbClr val="00B050"/>
              </a:solidFill>
            </a:endParaRPr>
          </a:p>
          <a:p>
            <a:pPr marL="0" indent="0" eaLnBrk="1" hangingPunct="1">
              <a:buFontTx/>
              <a:buNone/>
              <a:defRPr/>
            </a:pPr>
            <a:r>
              <a:rPr lang="en-US" b="1" dirty="0">
                <a:solidFill>
                  <a:srgbClr val="00B050"/>
                </a:solidFill>
              </a:rPr>
              <a:t>                           </a:t>
            </a:r>
            <a:r>
              <a:rPr lang="vi-VN" b="1" dirty="0">
                <a:solidFill>
                  <a:srgbClr val="00B050"/>
                </a:solidFill>
              </a:rPr>
              <a:t> - 5 &lt; 2</a:t>
            </a:r>
            <a:endParaRPr lang="en-US" b="1" dirty="0">
              <a:solidFill>
                <a:srgbClr val="00B050"/>
              </a:solidFill>
            </a:endParaRPr>
          </a:p>
          <a:p>
            <a:pPr marL="0" indent="0" eaLnBrk="1" hangingPunct="1">
              <a:buFontTx/>
              <a:buNone/>
              <a:defRPr/>
            </a:pPr>
            <a:r>
              <a:rPr lang="en-US" b="1" dirty="0">
                <a:solidFill>
                  <a:srgbClr val="00B050"/>
                </a:solidFill>
              </a:rPr>
              <a:t>                             </a:t>
            </a:r>
            <a:r>
              <a:rPr lang="vi-VN" b="1" dirty="0">
                <a:solidFill>
                  <a:srgbClr val="00B050"/>
                </a:solidFill>
              </a:rPr>
              <a:t> 5 &gt; - 3</a:t>
            </a:r>
            <a:endParaRPr lang="en-US" b="1" dirty="0">
              <a:solidFill>
                <a:srgbClr val="00B050"/>
              </a:solidFill>
            </a:endParaRPr>
          </a:p>
          <a:p>
            <a:pPr marL="0" indent="0" algn="ctr" eaLnBrk="1" hangingPunct="1">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B5F1-485D-4C38-BBBC-F631F758E9F1}"/>
              </a:ext>
            </a:extLst>
          </p:cNvPr>
          <p:cNvSpPr>
            <a:spLocks noGrp="1" noRot="1" noChangeAspect="1" noMove="1" noResize="1" noEditPoints="1" noAdjustHandles="1" noChangeArrowheads="1" noChangeShapeType="1" noTextEdit="1"/>
          </p:cNvSpPr>
          <p:nvPr>
            <p:ph type="title"/>
          </p:nvPr>
        </p:nvSpPr>
        <p:spPr>
          <a:xfrm>
            <a:off x="457200" y="274638"/>
            <a:ext cx="8153400" cy="2316162"/>
          </a:xfrm>
          <a:blipFill>
            <a:blip r:embed="rId2"/>
            <a:stretch>
              <a:fillRect l="-1495" t="-16316" b="-26842"/>
            </a:stretch>
          </a:blipFill>
        </p:spPr>
        <p:txBody>
          <a:bodyPr/>
          <a:lstStyle/>
          <a:p>
            <a:pPr>
              <a:defRPr/>
            </a:pPr>
            <a:r>
              <a:rPr lang="en-US">
                <a:noFill/>
              </a:rPr>
              <a:t> </a:t>
            </a:r>
          </a:p>
        </p:txBody>
      </p:sp>
      <p:sp>
        <p:nvSpPr>
          <p:cNvPr id="4" name="TextBox 3">
            <a:extLst>
              <a:ext uri="{FF2B5EF4-FFF2-40B4-BE49-F238E27FC236}">
                <a16:creationId xmlns:a16="http://schemas.microsoft.com/office/drawing/2014/main" id="{A00D736D-1923-4213-887E-6EF1E0B36A30}"/>
              </a:ext>
            </a:extLst>
          </p:cNvPr>
          <p:cNvSpPr txBox="1">
            <a:spLocks noChangeArrowheads="1"/>
          </p:cNvSpPr>
          <p:nvPr/>
        </p:nvSpPr>
        <p:spPr bwMode="auto">
          <a:xfrm>
            <a:off x="3124200" y="3074988"/>
            <a:ext cx="609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FF"/>
                </a:solidFill>
              </a:rPr>
              <a:t>Giải</a:t>
            </a:r>
          </a:p>
        </p:txBody>
      </p:sp>
      <p:sp>
        <p:nvSpPr>
          <p:cNvPr id="5" name="TextBox 4">
            <a:extLst>
              <a:ext uri="{FF2B5EF4-FFF2-40B4-BE49-F238E27FC236}">
                <a16:creationId xmlns:a16="http://schemas.microsoft.com/office/drawing/2014/main" id="{B087EC11-35DE-4066-A85B-68B99CDB9A53}"/>
              </a:ext>
            </a:extLst>
          </p:cNvPr>
          <p:cNvSpPr txBox="1"/>
          <p:nvPr/>
        </p:nvSpPr>
        <p:spPr>
          <a:xfrm>
            <a:off x="436563" y="3651250"/>
            <a:ext cx="9296400" cy="1231900"/>
          </a:xfrm>
          <a:prstGeom prst="rect">
            <a:avLst/>
          </a:prstGeom>
          <a:noFill/>
        </p:spPr>
        <p:txBody>
          <a:bodyPr>
            <a:spAutoFit/>
          </a:bodyPr>
          <a:lstStyle/>
          <a:p>
            <a:pPr marL="514350" indent="-514350" eaLnBrk="1" hangingPunct="1">
              <a:buFontTx/>
              <a:buAutoNum type="alphaLcParenR"/>
              <a:defRPr/>
            </a:pPr>
            <a:r>
              <a:rPr lang="vi-VN" sz="2800" b="1" dirty="0">
                <a:solidFill>
                  <a:srgbClr val="0070C0"/>
                </a:solidFill>
              </a:rPr>
              <a:t>Ở nhiệt độ -3</a:t>
            </a:r>
            <a:r>
              <a:rPr lang="vi-VN" sz="2800" b="1" baseline="30000" dirty="0">
                <a:solidFill>
                  <a:srgbClr val="0070C0"/>
                </a:solidFill>
              </a:rPr>
              <a:t>o</a:t>
            </a:r>
            <a:r>
              <a:rPr lang="vi-VN" sz="2800" b="1" dirty="0">
                <a:solidFill>
                  <a:srgbClr val="0070C0"/>
                </a:solidFill>
              </a:rPr>
              <a:t>C thì nước đóng băng. </a:t>
            </a:r>
            <a:endParaRPr lang="en-US" sz="2800" b="1" dirty="0">
              <a:solidFill>
                <a:srgbClr val="0070C0"/>
              </a:solidFill>
            </a:endParaRPr>
          </a:p>
          <a:p>
            <a:pPr eaLnBrk="1" hangingPunct="1">
              <a:defRPr/>
            </a:pPr>
            <a:r>
              <a:rPr lang="en-US" sz="2800" b="1" dirty="0">
                <a:solidFill>
                  <a:srgbClr val="C00000"/>
                </a:solidFill>
              </a:rPr>
              <a:t>                </a:t>
            </a:r>
            <a:r>
              <a:rPr lang="vi-VN" sz="2800" b="1" dirty="0">
                <a:solidFill>
                  <a:srgbClr val="C00000"/>
                </a:solidFill>
              </a:rPr>
              <a:t>Đúng vì -3 &lt; 0.</a:t>
            </a:r>
            <a:endParaRPr lang="en-US" sz="2800" b="1" dirty="0">
              <a:solidFill>
                <a:srgbClr val="C00000"/>
              </a:solidFill>
            </a:endParaRPr>
          </a:p>
          <a:p>
            <a:pPr eaLnBrk="1" hangingPunct="1">
              <a:defRPr/>
            </a:pPr>
            <a:endParaRPr lang="en-US" dirty="0"/>
          </a:p>
        </p:txBody>
      </p:sp>
      <p:sp>
        <p:nvSpPr>
          <p:cNvPr id="6" name="TextBox 5">
            <a:extLst>
              <a:ext uri="{FF2B5EF4-FFF2-40B4-BE49-F238E27FC236}">
                <a16:creationId xmlns:a16="http://schemas.microsoft.com/office/drawing/2014/main" id="{5F9B8EFD-C7CE-46AF-AC2A-1F5A0C587C6F}"/>
              </a:ext>
            </a:extLst>
          </p:cNvPr>
          <p:cNvSpPr txBox="1">
            <a:spLocks noChangeArrowheads="1"/>
          </p:cNvSpPr>
          <p:nvPr/>
        </p:nvSpPr>
        <p:spPr bwMode="auto">
          <a:xfrm>
            <a:off x="457200" y="4848225"/>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0070C0"/>
                </a:solidFill>
              </a:rPr>
              <a:t>b) Ở nhiệt độ 2</a:t>
            </a:r>
            <a:r>
              <a:rPr lang="vi-VN" altLang="en-US" sz="2800" b="1" baseline="30000">
                <a:solidFill>
                  <a:srgbClr val="0070C0"/>
                </a:solidFill>
              </a:rPr>
              <a:t>o</a:t>
            </a:r>
            <a:r>
              <a:rPr lang="vi-VN" altLang="en-US" sz="2800" b="1">
                <a:solidFill>
                  <a:srgbClr val="0070C0"/>
                </a:solidFill>
              </a:rPr>
              <a:t>C thì nước đóng băng. </a:t>
            </a:r>
            <a:endParaRPr lang="en-US" altLang="en-US" sz="2800" b="1">
              <a:solidFill>
                <a:srgbClr val="0070C0"/>
              </a:solidFill>
            </a:endParaRPr>
          </a:p>
          <a:p>
            <a:pPr eaLnBrk="1" hangingPunct="1"/>
            <a:r>
              <a:rPr lang="en-US" altLang="en-US" sz="2800" b="1">
                <a:solidFill>
                  <a:srgbClr val="C00000"/>
                </a:solidFill>
              </a:rPr>
              <a:t>           </a:t>
            </a:r>
            <a:r>
              <a:rPr lang="vi-VN" altLang="en-US" sz="2800" b="1">
                <a:solidFill>
                  <a:srgbClr val="C00000"/>
                </a:solidFill>
              </a:rPr>
              <a:t>Đúng vì 2 &gt; 0.</a:t>
            </a:r>
            <a:endParaRPr lang="en-US" alt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58F10A2-E5DB-4D9E-9F2B-46FC5E1BF1F2}"/>
              </a:ext>
            </a:extLst>
          </p:cNvPr>
          <p:cNvPicPr>
            <a:picLocks noChangeAspect="1" noChangeArrowheads="1" noCrop="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8305800" y="0"/>
            <a:ext cx="83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3" name="Oval 3">
            <a:extLst>
              <a:ext uri="{FF2B5EF4-FFF2-40B4-BE49-F238E27FC236}">
                <a16:creationId xmlns:a16="http://schemas.microsoft.com/office/drawing/2014/main" id="{E36F5377-CAFB-46D9-9E21-81367945A4CA}"/>
              </a:ext>
            </a:extLst>
          </p:cNvPr>
          <p:cNvSpPr>
            <a:spLocks noChangeArrowheads="1"/>
          </p:cNvSpPr>
          <p:nvPr/>
        </p:nvSpPr>
        <p:spPr bwMode="auto">
          <a:xfrm>
            <a:off x="0"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0</a:t>
            </a:r>
          </a:p>
        </p:txBody>
      </p:sp>
      <p:sp>
        <p:nvSpPr>
          <p:cNvPr id="409604" name="Oval 4">
            <a:extLst>
              <a:ext uri="{FF2B5EF4-FFF2-40B4-BE49-F238E27FC236}">
                <a16:creationId xmlns:a16="http://schemas.microsoft.com/office/drawing/2014/main" id="{820631CE-4C84-4659-8166-C31CFF7AD8B9}"/>
              </a:ext>
            </a:extLst>
          </p:cNvPr>
          <p:cNvSpPr>
            <a:spLocks noChangeArrowheads="1"/>
          </p:cNvSpPr>
          <p:nvPr/>
        </p:nvSpPr>
        <p:spPr bwMode="auto">
          <a:xfrm>
            <a:off x="19050"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2</a:t>
            </a:r>
          </a:p>
        </p:txBody>
      </p:sp>
      <p:sp>
        <p:nvSpPr>
          <p:cNvPr id="409605" name="Oval 5">
            <a:extLst>
              <a:ext uri="{FF2B5EF4-FFF2-40B4-BE49-F238E27FC236}">
                <a16:creationId xmlns:a16="http://schemas.microsoft.com/office/drawing/2014/main" id="{FDE77BBD-2EB3-4DF7-9BED-22C81B7A95B8}"/>
              </a:ext>
            </a:extLst>
          </p:cNvPr>
          <p:cNvSpPr>
            <a:spLocks noChangeArrowheads="1"/>
          </p:cNvSpPr>
          <p:nvPr/>
        </p:nvSpPr>
        <p:spPr bwMode="auto">
          <a:xfrm>
            <a:off x="20638" y="-1588"/>
            <a:ext cx="1200150" cy="1123951"/>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4</a:t>
            </a:r>
          </a:p>
        </p:txBody>
      </p:sp>
      <p:sp>
        <p:nvSpPr>
          <p:cNvPr id="409606" name="Oval 6">
            <a:extLst>
              <a:ext uri="{FF2B5EF4-FFF2-40B4-BE49-F238E27FC236}">
                <a16:creationId xmlns:a16="http://schemas.microsoft.com/office/drawing/2014/main" id="{E0DE9403-E87F-4B52-8451-750F02E90625}"/>
              </a:ext>
            </a:extLst>
          </p:cNvPr>
          <p:cNvSpPr>
            <a:spLocks noChangeArrowheads="1"/>
          </p:cNvSpPr>
          <p:nvPr/>
        </p:nvSpPr>
        <p:spPr bwMode="auto">
          <a:xfrm>
            <a:off x="41275"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6</a:t>
            </a:r>
          </a:p>
        </p:txBody>
      </p:sp>
      <p:sp>
        <p:nvSpPr>
          <p:cNvPr id="409607" name="Oval 7">
            <a:extLst>
              <a:ext uri="{FF2B5EF4-FFF2-40B4-BE49-F238E27FC236}">
                <a16:creationId xmlns:a16="http://schemas.microsoft.com/office/drawing/2014/main" id="{73461F7A-E792-44F6-8DF5-2EC30FF0E1E9}"/>
              </a:ext>
            </a:extLst>
          </p:cNvPr>
          <p:cNvSpPr>
            <a:spLocks noChangeArrowheads="1"/>
          </p:cNvSpPr>
          <p:nvPr/>
        </p:nvSpPr>
        <p:spPr bwMode="auto">
          <a:xfrm>
            <a:off x="41275"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8</a:t>
            </a:r>
          </a:p>
        </p:txBody>
      </p:sp>
      <p:sp>
        <p:nvSpPr>
          <p:cNvPr id="409608" name="Oval 8">
            <a:extLst>
              <a:ext uri="{FF2B5EF4-FFF2-40B4-BE49-F238E27FC236}">
                <a16:creationId xmlns:a16="http://schemas.microsoft.com/office/drawing/2014/main" id="{9A9CA5FA-A9C9-4C0A-B51A-4C407950FE49}"/>
              </a:ext>
            </a:extLst>
          </p:cNvPr>
          <p:cNvSpPr>
            <a:spLocks noChangeArrowheads="1"/>
          </p:cNvSpPr>
          <p:nvPr/>
        </p:nvSpPr>
        <p:spPr bwMode="auto">
          <a:xfrm>
            <a:off x="41275" y="0"/>
            <a:ext cx="1200150" cy="1123950"/>
          </a:xfrm>
          <a:prstGeom prst="ellipse">
            <a:avLst/>
          </a:prstGeom>
          <a:solidFill>
            <a:srgbClr val="FFFF00"/>
          </a:solidFill>
          <a:ln>
            <a:noFill/>
          </a:ln>
          <a:effectLst>
            <a:prstShdw prst="shdw17" dist="17961" dir="2700000">
              <a:srgbClr val="FFFF00">
                <a:gamma/>
                <a:shade val="60000"/>
                <a:invGamma/>
              </a:srgbClr>
            </a:prstShdw>
          </a:effectLst>
        </p:spPr>
        <p:txBody>
          <a:bodyPr wrap="none" anchor="ctr"/>
          <a:lstStyle/>
          <a:p>
            <a:pPr algn="ctr" eaLnBrk="1" hangingPunct="1">
              <a:defRPr/>
            </a:pPr>
            <a:r>
              <a:rPr lang="en-US" altLang="en-US" sz="7200" b="1">
                <a:solidFill>
                  <a:srgbClr val="FF0066"/>
                </a:solidFill>
                <a:effectLst>
                  <a:outerShdw blurRad="38100" dist="38100" dir="2700000" algn="tl">
                    <a:srgbClr val="000000"/>
                  </a:outerShdw>
                </a:effectLst>
              </a:rPr>
              <a:t>10</a:t>
            </a:r>
          </a:p>
        </p:txBody>
      </p:sp>
      <p:sp>
        <p:nvSpPr>
          <p:cNvPr id="10249" name="Rectangle 10">
            <a:extLst>
              <a:ext uri="{FF2B5EF4-FFF2-40B4-BE49-F238E27FC236}">
                <a16:creationId xmlns:a16="http://schemas.microsoft.com/office/drawing/2014/main" id="{1E5B08C8-9C26-4C8D-89E9-3D69CBA6E073}"/>
              </a:ext>
            </a:extLst>
          </p:cNvPr>
          <p:cNvSpPr>
            <a:spLocks noChangeArrowheads="1"/>
          </p:cNvSpPr>
          <p:nvPr/>
        </p:nvSpPr>
        <p:spPr bwMode="auto">
          <a:xfrm>
            <a:off x="304800" y="1905000"/>
            <a:ext cx="86106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3000" u="sng">
                <a:solidFill>
                  <a:schemeClr val="hlink"/>
                </a:solidFill>
              </a:rPr>
              <a:t>Câu 1:</a:t>
            </a:r>
            <a:r>
              <a:rPr lang="en-US" altLang="en-US" sz="3000" b="1"/>
              <a:t> Trong các t</a:t>
            </a:r>
            <a:r>
              <a:rPr lang="en-US" altLang="en-US" sz="3200" b="1"/>
              <a:t>ập hợp số nguyên sau tập hợp nào có các số nguyên được sắp xếp theo thứ tự tăng dần?</a:t>
            </a:r>
            <a:endParaRPr lang="en-US" altLang="en-US" sz="3000" b="1">
              <a:latin typeface=".VnTime" pitchFamily="34" charset="0"/>
            </a:endParaRPr>
          </a:p>
          <a:p>
            <a:pPr eaLnBrk="1" hangingPunct="1">
              <a:lnSpc>
                <a:spcPct val="90000"/>
              </a:lnSpc>
              <a:spcBef>
                <a:spcPct val="20000"/>
              </a:spcBef>
            </a:pPr>
            <a:r>
              <a:rPr lang="en-US" altLang="en-US" sz="3000" b="1">
                <a:solidFill>
                  <a:srgbClr val="000099"/>
                </a:solidFill>
                <a:latin typeface=".VnTime" pitchFamily="34" charset="0"/>
              </a:rPr>
              <a:t>          </a:t>
            </a:r>
            <a:r>
              <a:rPr lang="en-US" altLang="en-US" sz="3000" b="1">
                <a:solidFill>
                  <a:srgbClr val="000099"/>
                </a:solidFill>
              </a:rPr>
              <a:t>a)  {2; -17; 5; 1; -2; 0}</a:t>
            </a:r>
          </a:p>
          <a:p>
            <a:pPr eaLnBrk="1" hangingPunct="1">
              <a:lnSpc>
                <a:spcPct val="90000"/>
              </a:lnSpc>
              <a:spcBef>
                <a:spcPct val="20000"/>
              </a:spcBef>
            </a:pPr>
            <a:r>
              <a:rPr lang="en-US" altLang="en-US" sz="3000" b="1">
                <a:solidFill>
                  <a:srgbClr val="000099"/>
                </a:solidFill>
              </a:rPr>
              <a:t>         b)  {-17; -2; 0; 1; 2; 5}</a:t>
            </a:r>
          </a:p>
          <a:p>
            <a:pPr eaLnBrk="1" hangingPunct="1">
              <a:lnSpc>
                <a:spcPct val="90000"/>
              </a:lnSpc>
              <a:spcBef>
                <a:spcPct val="20000"/>
              </a:spcBef>
            </a:pPr>
            <a:r>
              <a:rPr lang="en-US" altLang="en-US" sz="3000" b="1">
                <a:solidFill>
                  <a:srgbClr val="000099"/>
                </a:solidFill>
              </a:rPr>
              <a:t>         c)  {-2; -17; 0; 1; 2; 5}</a:t>
            </a:r>
          </a:p>
          <a:p>
            <a:pPr eaLnBrk="1" hangingPunct="1">
              <a:lnSpc>
                <a:spcPct val="90000"/>
              </a:lnSpc>
              <a:spcBef>
                <a:spcPct val="20000"/>
              </a:spcBef>
            </a:pPr>
            <a:r>
              <a:rPr lang="en-US" altLang="en-US" sz="3000" b="1">
                <a:solidFill>
                  <a:srgbClr val="000099"/>
                </a:solidFill>
              </a:rPr>
              <a:t>         d) {0; 1; -2; 2; 5; -17}</a:t>
            </a:r>
          </a:p>
        </p:txBody>
      </p:sp>
      <p:sp>
        <p:nvSpPr>
          <p:cNvPr id="409611" name="Oval 11">
            <a:extLst>
              <a:ext uri="{FF2B5EF4-FFF2-40B4-BE49-F238E27FC236}">
                <a16:creationId xmlns:a16="http://schemas.microsoft.com/office/drawing/2014/main" id="{DF09B3A3-42FB-4722-A7A8-9FA18425DC05}"/>
              </a:ext>
            </a:extLst>
          </p:cNvPr>
          <p:cNvSpPr>
            <a:spLocks noChangeArrowheads="1"/>
          </p:cNvSpPr>
          <p:nvPr/>
        </p:nvSpPr>
        <p:spPr bwMode="auto">
          <a:xfrm>
            <a:off x="1143000" y="3817938"/>
            <a:ext cx="609600" cy="5254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1" name="WordArt 12">
            <a:extLst>
              <a:ext uri="{FF2B5EF4-FFF2-40B4-BE49-F238E27FC236}">
                <a16:creationId xmlns:a16="http://schemas.microsoft.com/office/drawing/2014/main" id="{64BDA95F-64E6-4537-82E5-82FEFCB7E8AE}"/>
              </a:ext>
            </a:extLst>
          </p:cNvPr>
          <p:cNvSpPr>
            <a:spLocks noChangeArrowheads="1" noChangeShapeType="1" noTextEdit="1"/>
          </p:cNvSpPr>
          <p:nvPr/>
        </p:nvSpPr>
        <p:spPr bwMode="auto">
          <a:xfrm>
            <a:off x="1981200" y="609600"/>
            <a:ext cx="609600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rPr>
              <a:t>TÍNH NHANH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9603"/>
                                        </p:tgtEl>
                                        <p:attrNameLst>
                                          <p:attrName>style.visibility</p:attrName>
                                        </p:attrNameLst>
                                      </p:cBhvr>
                                      <p:to>
                                        <p:strVal val="visible"/>
                                      </p:to>
                                    </p:set>
                                    <p:anim calcmode="lin" valueType="num">
                                      <p:cBhvr>
                                        <p:cTn id="7" dur="2000" fill="hold"/>
                                        <p:tgtEl>
                                          <p:spTgt spid="409603"/>
                                        </p:tgtEl>
                                        <p:attrNameLst>
                                          <p:attrName>ppt_w</p:attrName>
                                        </p:attrNameLst>
                                      </p:cBhvr>
                                      <p:tavLst>
                                        <p:tav tm="0">
                                          <p:val>
                                            <p:fltVal val="0"/>
                                          </p:val>
                                        </p:tav>
                                        <p:tav tm="100000">
                                          <p:val>
                                            <p:strVal val="#ppt_w"/>
                                          </p:val>
                                        </p:tav>
                                      </p:tavLst>
                                    </p:anim>
                                    <p:anim calcmode="lin" valueType="num">
                                      <p:cBhvr>
                                        <p:cTn id="8" dur="2000" fill="hold"/>
                                        <p:tgtEl>
                                          <p:spTgt spid="4096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409604"/>
                                        </p:tgtEl>
                                        <p:attrNameLst>
                                          <p:attrName>style.visibility</p:attrName>
                                        </p:attrNameLst>
                                      </p:cBhvr>
                                      <p:to>
                                        <p:strVal val="visible"/>
                                      </p:to>
                                    </p:set>
                                    <p:anim calcmode="lin" valueType="num">
                                      <p:cBhvr>
                                        <p:cTn id="12" dur="2000" fill="hold"/>
                                        <p:tgtEl>
                                          <p:spTgt spid="409604"/>
                                        </p:tgtEl>
                                        <p:attrNameLst>
                                          <p:attrName>ppt_w</p:attrName>
                                        </p:attrNameLst>
                                      </p:cBhvr>
                                      <p:tavLst>
                                        <p:tav tm="0">
                                          <p:val>
                                            <p:fltVal val="0"/>
                                          </p:val>
                                        </p:tav>
                                        <p:tav tm="100000">
                                          <p:val>
                                            <p:strVal val="#ppt_w"/>
                                          </p:val>
                                        </p:tav>
                                      </p:tavLst>
                                    </p:anim>
                                    <p:anim calcmode="lin" valueType="num">
                                      <p:cBhvr>
                                        <p:cTn id="13" dur="2000" fill="hold"/>
                                        <p:tgtEl>
                                          <p:spTgt spid="4096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nodeType="afterGroup">
                            <p:stCondLst>
                              <p:cond delay="4000"/>
                            </p:stCondLst>
                            <p:childTnLst>
                              <p:par>
                                <p:cTn id="15" presetID="23" presetClass="entr" presetSubtype="16" fill="hold" nodeType="afterEffect">
                                  <p:stCondLst>
                                    <p:cond delay="0"/>
                                  </p:stCondLst>
                                  <p:childTnLst>
                                    <p:set>
                                      <p:cBhvr>
                                        <p:cTn id="16" dur="1" fill="hold">
                                          <p:stCondLst>
                                            <p:cond delay="0"/>
                                          </p:stCondLst>
                                        </p:cTn>
                                        <p:tgtEl>
                                          <p:spTgt spid="409605"/>
                                        </p:tgtEl>
                                        <p:attrNameLst>
                                          <p:attrName>style.visibility</p:attrName>
                                        </p:attrNameLst>
                                      </p:cBhvr>
                                      <p:to>
                                        <p:strVal val="visible"/>
                                      </p:to>
                                    </p:set>
                                    <p:anim calcmode="lin" valueType="num">
                                      <p:cBhvr>
                                        <p:cTn id="17" dur="2000" fill="hold"/>
                                        <p:tgtEl>
                                          <p:spTgt spid="409605"/>
                                        </p:tgtEl>
                                        <p:attrNameLst>
                                          <p:attrName>ppt_w</p:attrName>
                                        </p:attrNameLst>
                                      </p:cBhvr>
                                      <p:tavLst>
                                        <p:tav tm="0">
                                          <p:val>
                                            <p:fltVal val="0"/>
                                          </p:val>
                                        </p:tav>
                                        <p:tav tm="100000">
                                          <p:val>
                                            <p:strVal val="#ppt_w"/>
                                          </p:val>
                                        </p:tav>
                                      </p:tavLst>
                                    </p:anim>
                                    <p:anim calcmode="lin" valueType="num">
                                      <p:cBhvr>
                                        <p:cTn id="18" dur="2000" fill="hold"/>
                                        <p:tgtEl>
                                          <p:spTgt spid="4096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9" fill="hold" nodeType="afterGroup">
                            <p:stCondLst>
                              <p:cond delay="6000"/>
                            </p:stCondLst>
                            <p:childTnLst>
                              <p:par>
                                <p:cTn id="20" presetID="23" presetClass="entr" presetSubtype="16" fill="hold" nodeType="afterEffect">
                                  <p:stCondLst>
                                    <p:cond delay="0"/>
                                  </p:stCondLst>
                                  <p:childTnLst>
                                    <p:set>
                                      <p:cBhvr>
                                        <p:cTn id="21" dur="1" fill="hold">
                                          <p:stCondLst>
                                            <p:cond delay="0"/>
                                          </p:stCondLst>
                                        </p:cTn>
                                        <p:tgtEl>
                                          <p:spTgt spid="409606"/>
                                        </p:tgtEl>
                                        <p:attrNameLst>
                                          <p:attrName>style.visibility</p:attrName>
                                        </p:attrNameLst>
                                      </p:cBhvr>
                                      <p:to>
                                        <p:strVal val="visible"/>
                                      </p:to>
                                    </p:set>
                                    <p:anim calcmode="lin" valueType="num">
                                      <p:cBhvr>
                                        <p:cTn id="22" dur="2000" fill="hold"/>
                                        <p:tgtEl>
                                          <p:spTgt spid="409606"/>
                                        </p:tgtEl>
                                        <p:attrNameLst>
                                          <p:attrName>ppt_w</p:attrName>
                                        </p:attrNameLst>
                                      </p:cBhvr>
                                      <p:tavLst>
                                        <p:tav tm="0">
                                          <p:val>
                                            <p:fltVal val="0"/>
                                          </p:val>
                                        </p:tav>
                                        <p:tav tm="100000">
                                          <p:val>
                                            <p:strVal val="#ppt_w"/>
                                          </p:val>
                                        </p:tav>
                                      </p:tavLst>
                                    </p:anim>
                                    <p:anim calcmode="lin" valueType="num">
                                      <p:cBhvr>
                                        <p:cTn id="23" dur="2000" fill="hold"/>
                                        <p:tgtEl>
                                          <p:spTgt spid="4096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4" fill="hold" nodeType="afterGroup">
                            <p:stCondLst>
                              <p:cond delay="8000"/>
                            </p:stCondLst>
                            <p:childTnLst>
                              <p:par>
                                <p:cTn id="25" presetID="23" presetClass="entr" presetSubtype="16" fill="hold" nodeType="afterEffect">
                                  <p:stCondLst>
                                    <p:cond delay="0"/>
                                  </p:stCondLst>
                                  <p:childTnLst>
                                    <p:set>
                                      <p:cBhvr>
                                        <p:cTn id="26" dur="1" fill="hold">
                                          <p:stCondLst>
                                            <p:cond delay="0"/>
                                          </p:stCondLst>
                                        </p:cTn>
                                        <p:tgtEl>
                                          <p:spTgt spid="409607"/>
                                        </p:tgtEl>
                                        <p:attrNameLst>
                                          <p:attrName>style.visibility</p:attrName>
                                        </p:attrNameLst>
                                      </p:cBhvr>
                                      <p:to>
                                        <p:strVal val="visible"/>
                                      </p:to>
                                    </p:set>
                                    <p:anim calcmode="lin" valueType="num">
                                      <p:cBhvr>
                                        <p:cTn id="27" dur="2000" fill="hold"/>
                                        <p:tgtEl>
                                          <p:spTgt spid="409607"/>
                                        </p:tgtEl>
                                        <p:attrNameLst>
                                          <p:attrName>ppt_w</p:attrName>
                                        </p:attrNameLst>
                                      </p:cBhvr>
                                      <p:tavLst>
                                        <p:tav tm="0">
                                          <p:val>
                                            <p:fltVal val="0"/>
                                          </p:val>
                                        </p:tav>
                                        <p:tav tm="100000">
                                          <p:val>
                                            <p:strVal val="#ppt_w"/>
                                          </p:val>
                                        </p:tav>
                                      </p:tavLst>
                                    </p:anim>
                                    <p:anim calcmode="lin" valueType="num">
                                      <p:cBhvr>
                                        <p:cTn id="28" dur="2000" fill="hold"/>
                                        <p:tgtEl>
                                          <p:spTgt spid="4096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9" fill="hold" nodeType="afterGroup">
                            <p:stCondLst>
                              <p:cond delay="10000"/>
                            </p:stCondLst>
                            <p:childTnLst>
                              <p:par>
                                <p:cTn id="30" presetID="23" presetClass="entr" presetSubtype="16" fill="hold" nodeType="afterEffect">
                                  <p:stCondLst>
                                    <p:cond delay="0"/>
                                  </p:stCondLst>
                                  <p:childTnLst>
                                    <p:set>
                                      <p:cBhvr>
                                        <p:cTn id="31" dur="1" fill="hold">
                                          <p:stCondLst>
                                            <p:cond delay="0"/>
                                          </p:stCondLst>
                                        </p:cTn>
                                        <p:tgtEl>
                                          <p:spTgt spid="409608"/>
                                        </p:tgtEl>
                                        <p:attrNameLst>
                                          <p:attrName>style.visibility</p:attrName>
                                        </p:attrNameLst>
                                      </p:cBhvr>
                                      <p:to>
                                        <p:strVal val="visible"/>
                                      </p:to>
                                    </p:set>
                                    <p:anim calcmode="lin" valueType="num">
                                      <p:cBhvr>
                                        <p:cTn id="32" dur="2000" fill="hold"/>
                                        <p:tgtEl>
                                          <p:spTgt spid="409608"/>
                                        </p:tgtEl>
                                        <p:attrNameLst>
                                          <p:attrName>ppt_w</p:attrName>
                                        </p:attrNameLst>
                                      </p:cBhvr>
                                      <p:tavLst>
                                        <p:tav tm="0">
                                          <p:val>
                                            <p:fltVal val="0"/>
                                          </p:val>
                                        </p:tav>
                                        <p:tav tm="100000">
                                          <p:val>
                                            <p:strVal val="#ppt_w"/>
                                          </p:val>
                                        </p:tav>
                                      </p:tavLst>
                                    </p:anim>
                                    <p:anim calcmode="lin" valueType="num">
                                      <p:cBhvr>
                                        <p:cTn id="33" dur="2000" fill="hold"/>
                                        <p:tgtEl>
                                          <p:spTgt spid="4096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409611"/>
                                        </p:tgtEl>
                                        <p:attrNameLst>
                                          <p:attrName>style.visibility</p:attrName>
                                        </p:attrNameLst>
                                      </p:cBhvr>
                                      <p:to>
                                        <p:strVal val="visible"/>
                                      </p:to>
                                    </p:set>
                                    <p:animEffect transition="in" filter="wedge">
                                      <p:cBhvr>
                                        <p:cTn id="38" dur="2000"/>
                                        <p:tgtEl>
                                          <p:spTgt spid="409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1749</TotalTime>
  <Words>742</Words>
  <Application>Microsoft Office PowerPoint</Application>
  <PresentationFormat>Trình chiếu Trên màn hình (4:3)</PresentationFormat>
  <Paragraphs>103</Paragraphs>
  <Slides>11</Slides>
  <Notes>0</Notes>
  <HiddenSlides>0</HiddenSlides>
  <MMClips>0</MMClips>
  <ScaleCrop>false</ScaleCrop>
  <HeadingPairs>
    <vt:vector size="4" baseType="variant">
      <vt:variant>
        <vt:lpstr>Chủ đề</vt:lpstr>
      </vt:variant>
      <vt:variant>
        <vt:i4>1</vt:i4>
      </vt:variant>
      <vt:variant>
        <vt:lpstr>Tiêu đề Bản chiếu</vt:lpstr>
      </vt:variant>
      <vt:variant>
        <vt:i4>11</vt:i4>
      </vt:variant>
    </vt:vector>
  </HeadingPairs>
  <TitlesOfParts>
    <vt:vector size="12" baseType="lpstr">
      <vt:lpstr>Default Design</vt:lpstr>
      <vt:lpstr>Bản trình bày PowerPoint</vt:lpstr>
      <vt:lpstr>Bản trình bày PowerPoint</vt:lpstr>
      <vt:lpstr>Bản trình bày PowerPoint</vt:lpstr>
      <vt:lpstr>Bản trình bày PowerPoint</vt:lpstr>
      <vt:lpstr>Bản trình bày PowerPoint</vt:lpstr>
      <vt:lpstr>Bản trình bày PowerPoint</vt:lpstr>
      <vt:lpstr>Bài 6: So sánh các cặp số sau:  3 và 5                                        -1 và -3 -5 và 2                                       5 và -3</vt:lpstr>
      <vt:lpstr> </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 day Thao giang - So hoc 6</dc:title>
  <dc:subject>LUYỆN TẬP - TIẾT 43</dc:subject>
  <dc:creator>NGUYỄN VĂN TƯƠNG-THCS PHƯỚC LONG-GIỒNG TRÔM-BẾN TRE</dc:creator>
  <cp:lastModifiedBy>Nguyễn Văn Vinh</cp:lastModifiedBy>
  <cp:revision>266</cp:revision>
  <cp:lastPrinted>1601-01-01T00:00:00Z</cp:lastPrinted>
  <dcterms:created xsi:type="dcterms:W3CDTF">1601-01-01T00:00:00Z</dcterms:created>
  <dcterms:modified xsi:type="dcterms:W3CDTF">2021-08-18T14:00:11Z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