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63" r:id="rId16"/>
    <p:sldId id="271" r:id="rId17"/>
  </p:sldIdLst>
  <p:sldSz cx="12192000" cy="6858000"/>
  <p:notesSz cx="6858000" cy="9144000"/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5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3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r>
              <a:rPr lang="en-US">
                <a:latin typeface="Times New Roman" panose="02020603050405020304" pitchFamily="18" charset="0"/>
                <a:cs typeface="Times New Roman" panose="02020603050405020304" pitchFamily="18" charset="0"/>
              </a:rPr>
              <a:t>Biểu đồ thống kê quá trình tiết kiệm của nhóm 1 </a:t>
            </a:r>
            <a:endParaRPr lang="vi-VN">
              <a:latin typeface="Times New Roman" panose="02020603050405020304" pitchFamily="18" charset="0"/>
              <a:cs typeface="Times New Roman" panose="02020603050405020304" pitchFamily="18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3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vi-V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Sheet1!$B$2</c:f>
              <c:strCache>
                <c:ptCount val="1"/>
                <c:pt idx="0">
                  <c:v>Ngày 10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Sheet1!$A$3:$A$13</c:f>
              <c:strCache>
                <c:ptCount val="11"/>
                <c:pt idx="0">
                  <c:v> Bạn A</c:v>
                </c:pt>
                <c:pt idx="1">
                  <c:v> Bạn B</c:v>
                </c:pt>
                <c:pt idx="2">
                  <c:v> Bạn C</c:v>
                </c:pt>
                <c:pt idx="3">
                  <c:v> Bạn D</c:v>
                </c:pt>
                <c:pt idx="4">
                  <c:v>Bạn E</c:v>
                </c:pt>
                <c:pt idx="5">
                  <c:v>Bạn H</c:v>
                </c:pt>
                <c:pt idx="6">
                  <c:v> Bạn K</c:v>
                </c:pt>
                <c:pt idx="7">
                  <c:v>Bạn T</c:v>
                </c:pt>
                <c:pt idx="8">
                  <c:v> Bạn G</c:v>
                </c:pt>
                <c:pt idx="9">
                  <c:v> Bạn L</c:v>
                </c:pt>
                <c:pt idx="10">
                  <c:v>Tổng</c:v>
                </c:pt>
              </c:strCache>
            </c:strRef>
          </c:cat>
          <c:val>
            <c:numRef>
              <c:f>Sheet1!$B$3:$B$13</c:f>
              <c:numCache>
                <c:formatCode>General</c:formatCode>
                <c:ptCount val="11"/>
                <c:pt idx="0">
                  <c:v>15000</c:v>
                </c:pt>
                <c:pt idx="1">
                  <c:v>12000</c:v>
                </c:pt>
                <c:pt idx="2">
                  <c:v>17000</c:v>
                </c:pt>
                <c:pt idx="3">
                  <c:v>20000</c:v>
                </c:pt>
                <c:pt idx="4">
                  <c:v>15000</c:v>
                </c:pt>
                <c:pt idx="5">
                  <c:v>15000</c:v>
                </c:pt>
                <c:pt idx="6">
                  <c:v>15000</c:v>
                </c:pt>
                <c:pt idx="7">
                  <c:v>20000</c:v>
                </c:pt>
                <c:pt idx="8">
                  <c:v>20000</c:v>
                </c:pt>
                <c:pt idx="9">
                  <c:v>20000</c:v>
                </c:pt>
                <c:pt idx="10">
                  <c:v>169000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D4-4A79-A451-6DCCFABAA9A5}"/>
            </c:ext>
          </c:extLst>
        </c:ser>
        <c:ser>
          <c:idx val="1"/>
          <c:order val="1"/>
          <c:tx>
            <c:strRef>
              <c:f>Sheet1!$C$2</c:f>
              <c:strCache>
                <c:ptCount val="1"/>
                <c:pt idx="0">
                  <c:v>Ngày 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Sheet1!$A$3:$A$13</c:f>
              <c:strCache>
                <c:ptCount val="11"/>
                <c:pt idx="0">
                  <c:v> Bạn A</c:v>
                </c:pt>
                <c:pt idx="1">
                  <c:v> Bạn B</c:v>
                </c:pt>
                <c:pt idx="2">
                  <c:v> Bạn C</c:v>
                </c:pt>
                <c:pt idx="3">
                  <c:v> Bạn D</c:v>
                </c:pt>
                <c:pt idx="4">
                  <c:v>Bạn E</c:v>
                </c:pt>
                <c:pt idx="5">
                  <c:v>Bạn H</c:v>
                </c:pt>
                <c:pt idx="6">
                  <c:v> Bạn K</c:v>
                </c:pt>
                <c:pt idx="7">
                  <c:v>Bạn T</c:v>
                </c:pt>
                <c:pt idx="8">
                  <c:v> Bạn G</c:v>
                </c:pt>
                <c:pt idx="9">
                  <c:v> Bạn L</c:v>
                </c:pt>
                <c:pt idx="10">
                  <c:v>Tổng</c:v>
                </c:pt>
              </c:strCache>
            </c:strRef>
          </c:cat>
          <c:val>
            <c:numRef>
              <c:f>Sheet1!$C$3:$C$13</c:f>
              <c:numCache>
                <c:formatCode>General</c:formatCode>
                <c:ptCount val="11"/>
                <c:pt idx="0">
                  <c:v>30000</c:v>
                </c:pt>
                <c:pt idx="1">
                  <c:v>30000</c:v>
                </c:pt>
                <c:pt idx="2">
                  <c:v>35000</c:v>
                </c:pt>
                <c:pt idx="3">
                  <c:v>30000</c:v>
                </c:pt>
                <c:pt idx="4">
                  <c:v>30000</c:v>
                </c:pt>
                <c:pt idx="5">
                  <c:v>30000</c:v>
                </c:pt>
                <c:pt idx="6">
                  <c:v>10000</c:v>
                </c:pt>
                <c:pt idx="7">
                  <c:v>40000</c:v>
                </c:pt>
                <c:pt idx="8">
                  <c:v>30000</c:v>
                </c:pt>
                <c:pt idx="9">
                  <c:v>20000</c:v>
                </c:pt>
                <c:pt idx="10">
                  <c:v>285000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D4-4A79-A451-6DCCFABAA9A5}"/>
            </c:ext>
          </c:extLst>
        </c:ser>
        <c:ser>
          <c:idx val="2"/>
          <c:order val="2"/>
          <c:tx>
            <c:strRef>
              <c:f>Sheet1!$D$2</c:f>
              <c:strCache>
                <c:ptCount val="1"/>
                <c:pt idx="0">
                  <c:v>Ngày 30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Sheet1!$A$3:$A$13</c:f>
              <c:strCache>
                <c:ptCount val="11"/>
                <c:pt idx="0">
                  <c:v> Bạn A</c:v>
                </c:pt>
                <c:pt idx="1">
                  <c:v> Bạn B</c:v>
                </c:pt>
                <c:pt idx="2">
                  <c:v> Bạn C</c:v>
                </c:pt>
                <c:pt idx="3">
                  <c:v> Bạn D</c:v>
                </c:pt>
                <c:pt idx="4">
                  <c:v>Bạn E</c:v>
                </c:pt>
                <c:pt idx="5">
                  <c:v>Bạn H</c:v>
                </c:pt>
                <c:pt idx="6">
                  <c:v> Bạn K</c:v>
                </c:pt>
                <c:pt idx="7">
                  <c:v>Bạn T</c:v>
                </c:pt>
                <c:pt idx="8">
                  <c:v> Bạn G</c:v>
                </c:pt>
                <c:pt idx="9">
                  <c:v> Bạn L</c:v>
                </c:pt>
                <c:pt idx="10">
                  <c:v>Tổng</c:v>
                </c:pt>
              </c:strCache>
            </c:strRef>
          </c:cat>
          <c:val>
            <c:numRef>
              <c:f>Sheet1!$D$3:$D$13</c:f>
              <c:numCache>
                <c:formatCode>General</c:formatCode>
                <c:ptCount val="11"/>
                <c:pt idx="0">
                  <c:v>50000</c:v>
                </c:pt>
                <c:pt idx="1">
                  <c:v>50000</c:v>
                </c:pt>
                <c:pt idx="2">
                  <c:v>50000</c:v>
                </c:pt>
                <c:pt idx="3">
                  <c:v>40000</c:v>
                </c:pt>
                <c:pt idx="4">
                  <c:v>50000</c:v>
                </c:pt>
                <c:pt idx="5">
                  <c:v>50000</c:v>
                </c:pt>
                <c:pt idx="6">
                  <c:v>50000</c:v>
                </c:pt>
                <c:pt idx="7">
                  <c:v>60000</c:v>
                </c:pt>
                <c:pt idx="8">
                  <c:v>60000</c:v>
                </c:pt>
                <c:pt idx="9">
                  <c:v>50000</c:v>
                </c:pt>
                <c:pt idx="10">
                  <c:v>510000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5D4-4A79-A451-6DCCFABAA9A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249920144"/>
        <c:axId val="1247067936"/>
        <c:axId val="0"/>
      </c:bar3DChart>
      <c:catAx>
        <c:axId val="1249920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vi-VN"/>
          </a:p>
        </c:txPr>
        <c:crossAx val="1247067936"/>
        <c:crosses val="autoZero"/>
        <c:auto val="1"/>
        <c:lblAlgn val="ctr"/>
        <c:lblOffset val="100"/>
        <c:noMultiLvlLbl val="0"/>
      </c:catAx>
      <c:valAx>
        <c:axId val="12470679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n-ea"/>
                <a:cs typeface="+mn-cs"/>
              </a:defRPr>
            </a:pPr>
            <a:endParaRPr lang="vi-VN"/>
          </a:p>
        </c:txPr>
        <c:crossAx val="12499201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vi-V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2800">
          <a:latin typeface="+mj-lt"/>
        </a:defRPr>
      </a:pPr>
      <a:endParaRPr lang="vi-V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28CCBA-5FB2-44AE-BA59-3CE1A6E87C1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01CEE51-2619-4948-8174-7913FD5AC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EB75D-AD9F-439A-859F-6064A4EA69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A09595-27F1-4BDD-97CE-CE5CE6733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BDD6CB-B6DE-46BD-86F7-38E530ADB1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61215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9F19B-2B9B-4F00-AECB-F34108B60F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FCC896-70FE-4EB7-B1CF-C70BFE60FC5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6B34B7-07D6-4806-B0F3-8416CD525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5DE72B-6DF7-4DF6-9394-5BAB27FA0D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DBC284-0F6D-40AB-8EFD-81E507B120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23444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1CE1360-FE80-4767-A61C-64930A3A36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E5D8A69-F532-41B8-8771-E78037EB5AC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97667-3ABC-460B-88DE-2F901B3A2E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4FEF6D-37C0-4454-BD6A-97041DAF7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260C0-105D-4FEE-8957-EAB8024A8A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89447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0B914F-D879-4D1F-95BE-F8BD08E29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2506EE-E69D-4F4C-8774-59445F0369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97F7DC-27E8-4D82-8405-123EEFFD7F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4679A7-067A-4544-B83D-2AB567F46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44C3F5-C3C0-4C34-9188-05886A6CD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4219437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A8E1E0-727C-431D-9AEE-3D564EDD4D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7B4C2-3F1A-4DEE-A8E9-46C5B8D812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0F3A9B-BAC5-44F2-BB75-3D834B0E9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3A95E0-AFFF-4BA1-9183-3EB15A32F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13FA2-0EB5-414C-8316-7F264FA2E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0790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3BBD09-5DAA-4F66-84B1-65579E12A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7AC25-925D-45BE-9E7D-BD27651583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FF911C-F1DE-4007-870B-9FD4A7D8B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2FC6F7-525B-409D-822C-5A0C80CC4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25080F-FA53-426D-8FC0-62E1991FEE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FB8CECA-6761-4BE7-BC3D-5A49892C0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46387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BAE74-91E4-484E-9056-3A925E200F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35F918-0417-4DF6-9DCE-1DD5D4587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735BCA-D91C-45AD-B982-6312749AFE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E1AEC64-EA6F-41A1-AA4F-BD393C13C6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1FD0EF3-C6AE-4DEA-8315-E180912344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423F3A2-A636-4B9F-8E70-A707559D7D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3EF6EB6-E8B2-4DF9-B7BE-926D11173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6DD3E2F-E905-4ED2-9186-852E5623E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85561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84B07-51FC-477F-AC73-656D8CE63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92C465-B7BF-4658-9EB1-6D719E3EE7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2A84C6-B939-4470-924E-BA2DF5182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AA9593-A7EC-41E2-B001-593CDC4E6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24645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E9257D7-660B-403C-91BA-BF6B0EF829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806061D-CC07-4DF7-90F0-1708444A0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ED6452-4A5A-4A41-A6AB-C252E0A404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43960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47756-8256-485F-AAB5-557CFEEFE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DFA1A4-B12F-4D7A-AC2C-CA2B20EDFB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759060-F39E-4E91-BA40-F3B1BDF6D6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6AF2C5-0261-4ED5-8A66-B104B698D0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135229-7DD6-4D77-BAF8-AD3BC50B3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19CFCB-9966-495D-8872-0AB143EA8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24903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3B1D0-2CF7-4C98-B3F7-F104F0621C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8F955C-F358-40B9-BD27-CA462B20F5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7AF25E-ECCA-4E95-B33B-BE192A4FD8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D6B24BF-B7DB-4082-B059-C1B9BF59A0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1CBF5F-1C2A-4057-B02B-126948261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6CE9175-7700-4FF4-8256-1A567A4974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2280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034174-ACFF-429C-8059-24B3A82467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D4AC9D4-C08A-4335-A595-F1778239BE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4BE4C3-6288-42F4-ACD6-2FA7A88B60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4625E-88E4-478D-B83C-8C70168C09EB}" type="datetimeFigureOut">
              <a:rPr lang="vi-VN" smtClean="0"/>
              <a:t>21/06/2023</a:t>
            </a:fld>
            <a:endParaRPr lang="vi-V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7A4FAD-CA90-474D-AB56-037265F57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4274A9-ECB2-440A-B7CF-E393D6A7A44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FCD46-4609-4569-918F-6D2F4112CB1C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11232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peech Bubble: Oval 3">
            <a:extLst>
              <a:ext uri="{FF2B5EF4-FFF2-40B4-BE49-F238E27FC236}">
                <a16:creationId xmlns:a16="http://schemas.microsoft.com/office/drawing/2014/main" id="{A8259B98-8C70-4476-A3D7-81ADBCF1716C}"/>
              </a:ext>
            </a:extLst>
          </p:cNvPr>
          <p:cNvSpPr/>
          <p:nvPr/>
        </p:nvSpPr>
        <p:spPr>
          <a:xfrm>
            <a:off x="3432312" y="1272210"/>
            <a:ext cx="5844209" cy="3352800"/>
          </a:xfrm>
          <a:prstGeom prst="wedgeEllipseCallou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8292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AA5356B2-998D-425D-9C8E-CEA055FE1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595" y="123666"/>
            <a:ext cx="11290852" cy="1077218"/>
          </a:xfrm>
        </p:spPr>
        <p:txBody>
          <a:bodyPr>
            <a:noAutofit/>
          </a:bodyPr>
          <a:lstStyle/>
          <a:p>
            <a:pPr algn="ctr"/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4AAFC2F-7CB5-465C-8E4D-C274A1B8BF54}"/>
              </a:ext>
            </a:extLst>
          </p:cNvPr>
          <p:cNvSpPr/>
          <p:nvPr/>
        </p:nvSpPr>
        <p:spPr>
          <a:xfrm>
            <a:off x="218661" y="948690"/>
            <a:ext cx="117546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phải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đánh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giá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mình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thực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hiện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hoạch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vi-VN" sz="3200" dirty="0"/>
          </a:p>
        </p:txBody>
      </p:sp>
      <p:graphicFrame>
        <p:nvGraphicFramePr>
          <p:cNvPr id="6" name="Content Placeholder 4">
            <a:extLst>
              <a:ext uri="{FF2B5EF4-FFF2-40B4-BE49-F238E27FC236}">
                <a16:creationId xmlns:a16="http://schemas.microsoft.com/office/drawing/2014/main" id="{4B12660E-2378-4115-8E35-EC7536E549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8834516"/>
              </p:ext>
            </p:extLst>
          </p:nvPr>
        </p:nvGraphicFramePr>
        <p:xfrm>
          <a:off x="62948" y="2025908"/>
          <a:ext cx="8799444" cy="470842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822464">
                  <a:extLst>
                    <a:ext uri="{9D8B030D-6E8A-4147-A177-3AD203B41FA5}">
                      <a16:colId xmlns:a16="http://schemas.microsoft.com/office/drawing/2014/main" val="3495249735"/>
                    </a:ext>
                  </a:extLst>
                </a:gridCol>
                <a:gridCol w="1951283">
                  <a:extLst>
                    <a:ext uri="{9D8B030D-6E8A-4147-A177-3AD203B41FA5}">
                      <a16:colId xmlns:a16="http://schemas.microsoft.com/office/drawing/2014/main" val="3781060772"/>
                    </a:ext>
                  </a:extLst>
                </a:gridCol>
                <a:gridCol w="2033370">
                  <a:extLst>
                    <a:ext uri="{9D8B030D-6E8A-4147-A177-3AD203B41FA5}">
                      <a16:colId xmlns:a16="http://schemas.microsoft.com/office/drawing/2014/main" val="3221926520"/>
                    </a:ext>
                  </a:extLst>
                </a:gridCol>
                <a:gridCol w="1992327">
                  <a:extLst>
                    <a:ext uri="{9D8B030D-6E8A-4147-A177-3AD203B41FA5}">
                      <a16:colId xmlns:a16="http://schemas.microsoft.com/office/drawing/2014/main" val="3512707291"/>
                    </a:ext>
                  </a:extLst>
                </a:gridCol>
              </a:tblGrid>
              <a:tr h="746404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 thứ 20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 thứ 30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574849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1177406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B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3454603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C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1011675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D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735736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E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0184450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H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3165222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K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919154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T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9179638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G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8286736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L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5214597"/>
                  </a:ext>
                </a:extLst>
              </a:tr>
              <a:tr h="36018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285000</a:t>
                      </a:r>
                      <a:endParaRPr lang="vi-VN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510000</a:t>
                      </a:r>
                      <a:endParaRPr lang="vi-VN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316307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5257AAC-FD97-40E7-B21D-E0CC5F95DF8E}"/>
              </a:ext>
            </a:extLst>
          </p:cNvPr>
          <p:cNvSpPr txBox="1"/>
          <p:nvPr/>
        </p:nvSpPr>
        <p:spPr>
          <a:xfrm>
            <a:off x="9018105" y="2025908"/>
            <a:ext cx="3110947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A,B,C,E,H,K,T,G,L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được mục tiêu tiết kiệm...</a:t>
            </a:r>
          </a:p>
        </p:txBody>
      </p:sp>
    </p:spTree>
    <p:extLst>
      <p:ext uri="{BB962C8B-B14F-4D97-AF65-F5344CB8AC3E}">
        <p14:creationId xmlns:p14="http://schemas.microsoft.com/office/powerpoint/2010/main" val="3543359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8D9722-6146-4731-A8C0-BF304E516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vi-VN" sz="3200" dirty="0">
                <a:latin typeface="+mj-lt"/>
              </a:rPr>
              <a:t>Để làm được điều đó thì nhóm trưởng giao nhiệm vụ cho thành viên nhóm đảm nhiệm một số công việc như: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BCE4A4-DC32-4DDE-9D08-8850E3283C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5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2A559AF-CF90-4B58-8C8C-0B4E48E6A3AC}"/>
              </a:ext>
            </a:extLst>
          </p:cNvPr>
          <p:cNvSpPr/>
          <p:nvPr/>
        </p:nvSpPr>
        <p:spPr>
          <a:xfrm>
            <a:off x="596349" y="2884784"/>
            <a:ext cx="11343860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cụ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đầu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thống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kê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khẩu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hiệu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000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>
            <a:extLst>
              <a:ext uri="{FF2B5EF4-FFF2-40B4-BE49-F238E27FC236}">
                <a16:creationId xmlns:a16="http://schemas.microsoft.com/office/drawing/2014/main" id="{CA18A008-503A-4FAD-A1CE-0C731BC0B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95775" y="0"/>
            <a:ext cx="18149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0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phích</a:t>
            </a:r>
            <a:r>
              <a:rPr kumimoji="0" lang="en-US" altLang="vi-VN" sz="32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DF16642-0C33-44BF-90DC-403AE81BB68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01386820"/>
              </p:ext>
            </p:extLst>
          </p:nvPr>
        </p:nvGraphicFramePr>
        <p:xfrm>
          <a:off x="0" y="636105"/>
          <a:ext cx="12006470" cy="62218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Bitmap Image" r:id="rId3" imgW="7535327" imgH="4580952" progId="Paint.Picture">
                  <p:embed/>
                </p:oleObj>
              </mc:Choice>
              <mc:Fallback>
                <p:oleObj name="Bitmap Image" r:id="rId3" imgW="7535327" imgH="4580952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636105"/>
                        <a:ext cx="12006470" cy="622189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2207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BD0D-3F59-4D47-8FAB-D623B5C70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690192"/>
            <a:ext cx="10515600" cy="1809958"/>
          </a:xfrm>
        </p:spPr>
        <p:txBody>
          <a:bodyPr>
            <a:normAutofit fontScale="90000"/>
          </a:bodyPr>
          <a:lstStyle/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đây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những gợi ý chi tiết của việc lập kế hoạch tiết kiệm. Tiếp theo các nhóm sẽ tiến hành lập kế hoạch theo những gợi ý đã nêu!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1CF1C83-4274-411A-8823-F3E31334C1CC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7154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5233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D212F74-056D-4C31-8839-AE2616F52188}"/>
              </a:ext>
            </a:extLst>
          </p:cNvPr>
          <p:cNvSpPr txBox="1">
            <a:spLocks/>
          </p:cNvSpPr>
          <p:nvPr/>
        </p:nvSpPr>
        <p:spPr>
          <a:xfrm>
            <a:off x="718930" y="918953"/>
            <a:ext cx="10515600" cy="18099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hôm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315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26DE65F-5D27-4D7D-873B-84906A5D9EE2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7154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2)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C132F7E-8208-488A-A199-41B1A45DE31C}"/>
              </a:ext>
            </a:extLst>
          </p:cNvPr>
          <p:cNvSpPr txBox="1"/>
          <p:nvPr/>
        </p:nvSpPr>
        <p:spPr>
          <a:xfrm>
            <a:off x="2093844" y="1642010"/>
            <a:ext cx="75504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trước lớp</a:t>
            </a: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CF9F6B6C-2FD5-4328-8EAC-6364BAA453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200" y="27829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A85724CB-E766-404F-BB94-D284D765BC1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59083877"/>
              </p:ext>
            </p:extLst>
          </p:nvPr>
        </p:nvGraphicFramePr>
        <p:xfrm>
          <a:off x="0" y="2372979"/>
          <a:ext cx="12192000" cy="44453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1" name="Bitmap Image" r:id="rId3" imgW="6849431" imgH="2991268" progId="Paint.Picture">
                  <p:embed/>
                </p:oleObj>
              </mc:Choice>
              <mc:Fallback>
                <p:oleObj name="Bitmap Image" r:id="rId3" imgW="6849431" imgH="2991268" progId="Paint.Picture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372979"/>
                        <a:ext cx="12192000" cy="444534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>
            <a:extLst>
              <a:ext uri="{FF2B5EF4-FFF2-40B4-BE49-F238E27FC236}">
                <a16:creationId xmlns:a16="http://schemas.microsoft.com/office/drawing/2014/main" id="{EA830E2A-7A6A-402E-A159-E44CE7AD007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0022" y="1590261"/>
            <a:ext cx="7634287" cy="59055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65190F3B-6948-4B1B-9A69-005A230C0854}"/>
              </a:ext>
            </a:extLst>
          </p:cNvPr>
          <p:cNvSpPr txBox="1"/>
          <p:nvPr/>
        </p:nvSpPr>
        <p:spPr>
          <a:xfrm>
            <a:off x="2850035" y="1742230"/>
            <a:ext cx="64919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9977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9F29489-029C-4DD7-830E-40EA298722E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6861027"/>
              </p:ext>
            </p:extLst>
          </p:nvPr>
        </p:nvGraphicFramePr>
        <p:xfrm>
          <a:off x="1" y="1112711"/>
          <a:ext cx="12192000" cy="275920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2192000">
                  <a:extLst>
                    <a:ext uri="{9D8B030D-6E8A-4147-A177-3AD203B41FA5}">
                      <a16:colId xmlns:a16="http://schemas.microsoft.com/office/drawing/2014/main" val="268531059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b="1" u="sng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Hướng</a:t>
                      </a:r>
                      <a:r>
                        <a:rPr lang="en-US" sz="3200" b="1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u="sng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dẫn</a:t>
                      </a:r>
                      <a:r>
                        <a:rPr lang="en-US" sz="3200" b="1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b="1" u="sng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học</a:t>
                      </a:r>
                      <a:r>
                        <a:rPr lang="en-US" sz="3200" b="1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ở </a:t>
                      </a:r>
                      <a:r>
                        <a:rPr lang="en-US" sz="3200" b="1" u="sng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nhà</a:t>
                      </a:r>
                      <a:r>
                        <a:rPr lang="en-US" sz="3200" b="1" u="sng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Tìm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hiểu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thêm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các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ý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tưởng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khẩu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hiệu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mục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tiêu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kiệm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phong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phú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hơn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vi-V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Cả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hãy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lập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kế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hoạch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và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thực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hành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tiết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kiệm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để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cuối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năm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có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tiền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liên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hoan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lớp</a:t>
                      </a:r>
                      <a:r>
                        <a:rPr lang="en-US" sz="3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!</a:t>
                      </a:r>
                      <a:endParaRPr lang="vi-VN" sz="3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7196471"/>
                  </a:ext>
                </a:extLst>
              </a:tr>
            </a:tbl>
          </a:graphicData>
        </a:graphic>
      </p:graphicFrame>
      <p:sp>
        <p:nvSpPr>
          <p:cNvPr id="9" name="Rectangle 2">
            <a:extLst>
              <a:ext uri="{FF2B5EF4-FFF2-40B4-BE49-F238E27FC236}">
                <a16:creationId xmlns:a16="http://schemas.microsoft.com/office/drawing/2014/main" id="{10CC387E-A361-46AC-BDF1-8DBCB7B497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09875" y="364331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61987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481651-FBC5-4E1B-8DE6-C20446B0D4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tặng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mẹ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dịp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dành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chữa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bệnh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……..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43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2C1EB-B97B-4C34-98AD-895681D25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5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B80134-B5DE-4B31-851E-F9E0D863A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32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18E6934-79EB-4C0D-A08D-31F3C515B074}"/>
              </a:ext>
            </a:extLst>
          </p:cNvPr>
          <p:cNvSpPr/>
          <p:nvPr/>
        </p:nvSpPr>
        <p:spPr>
          <a:xfrm>
            <a:off x="198783" y="2726418"/>
            <a:ext cx="11993217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cùng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do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hãy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lớp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4-6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ý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9505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7EC9DB-559C-400A-A6E0-C0F085C03B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26" y="208860"/>
            <a:ext cx="10515600" cy="4351338"/>
          </a:xfrm>
        </p:spPr>
        <p:txBody>
          <a:bodyPr>
            <a:noAutofit/>
          </a:bodyPr>
          <a:lstStyle/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500.000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món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thích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(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50000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Hỏi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hỗ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</a:t>
            </a:r>
            <a: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bao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Cắt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904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35DC48-82C0-4BE8-8CA8-C782A1A104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80591"/>
            <a:ext cx="10515600" cy="4904754"/>
          </a:xfrm>
        </p:spPr>
        <p:txBody>
          <a:bodyPr>
            <a:normAutofit/>
          </a:bodyPr>
          <a:lstStyle/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thêm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Tổ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Theo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dõi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phản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hồi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tất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tốn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kém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91D8772-B417-4E51-B9B9-2861AD1AA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5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96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C4068E-9109-4307-A4BE-7D9486F6D2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74637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500,000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đá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bước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đủ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BBC5DCFB-22A4-4A98-928D-ABEFCB043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5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3C10318-78E0-4E42-9060-49D86936F9A8}"/>
              </a:ext>
            </a:extLst>
          </p:cNvPr>
          <p:cNvSpPr/>
          <p:nvPr/>
        </p:nvSpPr>
        <p:spPr>
          <a:xfrm>
            <a:off x="838200" y="4286637"/>
            <a:ext cx="11009243" cy="17458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Tính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bóng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500,000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Chia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sẽ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50,000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28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884C04-D10D-4D7D-9E27-2D349371F5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07051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Đưa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ra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phương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pháp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vặt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quà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hoa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quả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,...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bánh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cam,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xoài</a:t>
            </a:r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lắc</a:t>
            </a: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E5D07ED-52C1-4174-89B3-4556AEAAA8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715466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HOẠT ĐỘNG 3:</a:t>
            </a:r>
            <a:b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THIẾT LẬP KẾ HOẠCH CHO MỘT MỤC TIÊU TIẾT KIỆM</a:t>
            </a:r>
            <a:br>
              <a:rPr 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vi-VN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A8B3336-6758-4879-8E60-2CC2003D9563}"/>
              </a:ext>
            </a:extLst>
          </p:cNvPr>
          <p:cNvSpPr/>
          <p:nvPr/>
        </p:nvSpPr>
        <p:spPr>
          <a:xfrm>
            <a:off x="838199" y="4015631"/>
            <a:ext cx="10691191" cy="23121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Lập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kế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hoạch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chế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chi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tiêu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20 000 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Times New Roman" panose="02020603050405020304" pitchFamily="18" charset="0"/>
              <a:buChar char="-"/>
            </a:pP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Kiếm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bán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30 000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vi-VN" sz="3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648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165897D8-FEE3-4D3A-885F-B69166DD2D9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56152572"/>
              </p:ext>
            </p:extLst>
          </p:nvPr>
        </p:nvGraphicFramePr>
        <p:xfrm>
          <a:off x="172277" y="782379"/>
          <a:ext cx="11847445" cy="59630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00125">
                  <a:extLst>
                    <a:ext uri="{9D8B030D-6E8A-4147-A177-3AD203B41FA5}">
                      <a16:colId xmlns:a16="http://schemas.microsoft.com/office/drawing/2014/main" val="3495249735"/>
                    </a:ext>
                  </a:extLst>
                </a:gridCol>
                <a:gridCol w="2627179">
                  <a:extLst>
                    <a:ext uri="{9D8B030D-6E8A-4147-A177-3AD203B41FA5}">
                      <a16:colId xmlns:a16="http://schemas.microsoft.com/office/drawing/2014/main" val="3781060772"/>
                    </a:ext>
                  </a:extLst>
                </a:gridCol>
                <a:gridCol w="2737701">
                  <a:extLst>
                    <a:ext uri="{9D8B030D-6E8A-4147-A177-3AD203B41FA5}">
                      <a16:colId xmlns:a16="http://schemas.microsoft.com/office/drawing/2014/main" val="3221926520"/>
                    </a:ext>
                  </a:extLst>
                </a:gridCol>
                <a:gridCol w="2682440">
                  <a:extLst>
                    <a:ext uri="{9D8B030D-6E8A-4147-A177-3AD203B41FA5}">
                      <a16:colId xmlns:a16="http://schemas.microsoft.com/office/drawing/2014/main" val="3512707291"/>
                    </a:ext>
                  </a:extLst>
                </a:gridCol>
              </a:tblGrid>
              <a:tr h="609793">
                <a:tc>
                  <a:txBody>
                    <a:bodyPr/>
                    <a:lstStyle/>
                    <a:p>
                      <a:pPr indent="17780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thứ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 thứ 20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Ngày thứ 30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9574849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</a:t>
                      </a: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A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11177406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B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053454603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C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351011675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D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9735736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E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50184450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H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3165222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K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10919154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T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979179638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G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428286736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Bạn L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25214597"/>
                  </a:ext>
                </a:extLst>
              </a:tr>
              <a:tr h="33911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Tổng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vi-VN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169000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285000</a:t>
                      </a:r>
                      <a:endParaRPr lang="vi-VN" sz="32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32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510000</a:t>
                      </a:r>
                      <a:endParaRPr lang="vi-VN" sz="3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683163073"/>
                  </a:ext>
                </a:extLst>
              </a:tr>
            </a:tbl>
          </a:graphicData>
        </a:graphic>
      </p:graphicFrame>
      <p:sp>
        <p:nvSpPr>
          <p:cNvPr id="6" name="Rectangle 1">
            <a:extLst>
              <a:ext uri="{FF2B5EF4-FFF2-40B4-BE49-F238E27FC236}">
                <a16:creationId xmlns:a16="http://schemas.microsoft.com/office/drawing/2014/main" id="{8AA940EA-0698-4BE9-AA79-C9C93D1B8D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02705" y="93768"/>
            <a:ext cx="477246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177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1778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Kiểm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soát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en-US" altLang="vi-VN" sz="32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kiệm</a:t>
            </a:r>
            <a:r>
              <a:rPr kumimoji="0" lang="en-US" altLang="vi-VN" sz="32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kumimoji="0" lang="en-US" altLang="vi-VN" sz="3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462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55C0289C-FB02-411F-82DC-84C4AADAA84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1997567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6199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1137</Words>
  <Application>Microsoft Office PowerPoint</Application>
  <PresentationFormat>Widescreen</PresentationFormat>
  <Paragraphs>152</Paragraphs>
  <Slides>16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Office Theme</vt:lpstr>
      <vt:lpstr>Bitmap Image</vt:lpstr>
      <vt:lpstr>Paintbrush Picture</vt:lpstr>
      <vt:lpstr>PowerPoint Presentation</vt:lpstr>
      <vt:lpstr>PowerPoint Presentation</vt:lpstr>
      <vt:lpstr>HOẠT ĐỘNG 3: THIẾT LẬP KẾ HOẠCH CHO MỘT MỤC TIÊU TIẾT KIỆM </vt:lpstr>
      <vt:lpstr>PowerPoint Presentation</vt:lpstr>
      <vt:lpstr>HOẠT ĐỘNG 3: THIẾT LẬP KẾ HOẠCH CHO MỘT MỤC TIÊU TIẾT KIỆM </vt:lpstr>
      <vt:lpstr>HOẠT ĐỘNG 3: THIẾT LẬP KẾ HOẠCH CHO MỘT MỤC TIÊU TIẾT KIỆM </vt:lpstr>
      <vt:lpstr>HOẠT ĐỘNG 3: THIẾT LẬP KẾ HOẠCH CHO MỘT MỤC TIÊU TIẾT KIỆM </vt:lpstr>
      <vt:lpstr>PowerPoint Presentation</vt:lpstr>
      <vt:lpstr>PowerPoint Presentation</vt:lpstr>
      <vt:lpstr> THIẾT LẬP KẾ HOẠCH CHO MỘT MỤC TIÊU TIẾT KIỆM </vt:lpstr>
      <vt:lpstr>HOẠT ĐỘNG 3: THIẾT LẬP KẾ HOẠCH CHO MỘT MỤC TIÊU TIẾT KIỆM </vt:lpstr>
      <vt:lpstr>PowerPoint Presentation</vt:lpstr>
      <vt:lpstr>Trên đây là những gợi ý chi tiết của việc lập kế hoạch tiết kiệm. Tiếp theo các nhóm sẽ tiến hành lập kế hoạch theo những gợi ý đã nêu!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GV hỏi:</dc:title>
  <dc:creator>Administrator</dc:creator>
  <cp:lastModifiedBy>Administrator</cp:lastModifiedBy>
  <cp:revision>76</cp:revision>
  <dcterms:created xsi:type="dcterms:W3CDTF">2023-06-21T09:00:29Z</dcterms:created>
  <dcterms:modified xsi:type="dcterms:W3CDTF">2023-06-21T16:01:06Z</dcterms:modified>
</cp:coreProperties>
</file>