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71" r:id="rId2"/>
    <p:sldId id="256" r:id="rId3"/>
    <p:sldId id="302" r:id="rId4"/>
    <p:sldId id="279" r:id="rId5"/>
    <p:sldId id="436" r:id="rId6"/>
    <p:sldId id="437" r:id="rId7"/>
    <p:sldId id="438" r:id="rId8"/>
    <p:sldId id="439" r:id="rId9"/>
    <p:sldId id="440" r:id="rId10"/>
    <p:sldId id="441" r:id="rId11"/>
    <p:sldId id="444" r:id="rId12"/>
    <p:sldId id="360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316" r:id="rId23"/>
    <p:sldId id="347" r:id="rId24"/>
    <p:sldId id="362" r:id="rId25"/>
    <p:sldId id="365" r:id="rId26"/>
    <p:sldId id="367" r:id="rId27"/>
    <p:sldId id="368" r:id="rId28"/>
    <p:sldId id="454" r:id="rId29"/>
    <p:sldId id="455" r:id="rId30"/>
    <p:sldId id="283" r:id="rId31"/>
    <p:sldId id="370" r:id="rId32"/>
    <p:sldId id="373" r:id="rId33"/>
    <p:sldId id="497" r:id="rId34"/>
    <p:sldId id="498" r:id="rId35"/>
    <p:sldId id="456" r:id="rId36"/>
    <p:sldId id="457" r:id="rId37"/>
    <p:sldId id="458" r:id="rId38"/>
    <p:sldId id="459" r:id="rId39"/>
    <p:sldId id="460" r:id="rId40"/>
    <p:sldId id="461" r:id="rId41"/>
    <p:sldId id="462" r:id="rId42"/>
    <p:sldId id="298" r:id="rId43"/>
    <p:sldId id="531" r:id="rId44"/>
    <p:sldId id="391" r:id="rId45"/>
    <p:sldId id="533" r:id="rId46"/>
    <p:sldId id="314" r:id="rId47"/>
    <p:sldId id="330" r:id="rId48"/>
    <p:sldId id="35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F5"/>
    <a:srgbClr val="BC7AF9"/>
    <a:srgbClr val="F8FF95"/>
    <a:srgbClr val="A6FF96"/>
    <a:srgbClr val="FFF8C9"/>
    <a:srgbClr val="DFCCFB"/>
    <a:srgbClr val="D0BFFF"/>
    <a:srgbClr val="BEADFA"/>
    <a:srgbClr val="FAF8ED"/>
    <a:srgbClr val="99B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58" y="108"/>
      </p:cViewPr>
      <p:guideLst>
        <p:guide orient="horz" pos="22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0" Type="http://schemas.openxmlformats.org/officeDocument/2006/relationships/notesSlide" Target="../notesSlides/notesSlide28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9.png"/><Relationship Id="rId5" Type="http://schemas.microsoft.com/office/2007/relationships/media" Target="../media/media7.mp3"/><Relationship Id="rId10" Type="http://schemas.openxmlformats.org/officeDocument/2006/relationships/notesSlide" Target="../notesSlides/notesSlide29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3"/><Relationship Id="rId7" Type="http://schemas.openxmlformats.org/officeDocument/2006/relationships/notesSlide" Target="../notesSlides/notesSlide40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p3"/><Relationship Id="rId4" Type="http://schemas.microsoft.com/office/2007/relationships/media" Target="../media/media11.mp3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8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62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8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3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6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989330"/>
            <a:ext cx="12141200" cy="6007735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5880" y="1275080"/>
            <a:ext cx="6342380" cy="3568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370" y="4738370"/>
            <a:ext cx="59728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855345"/>
            <a:ext cx="12141200" cy="6141720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" y="2874645"/>
            <a:ext cx="3499485" cy="19691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45380" y="67056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/>
              <a:t>- </a:t>
            </a:r>
            <a:r>
              <a:rPr lang="en-US" sz="3200" dirty="0"/>
              <a:t>Each round, one student from each team stands up.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There are some emojis/pictures.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Try to guess the secret word from the emojis/pictures and make a sentence using that word.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769360" y="168656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EXAMPLE: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28950" y="1538605"/>
            <a:ext cx="3228975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/>
              <a:t>🚌</a:t>
            </a:r>
          </a:p>
        </p:txBody>
      </p:sp>
      <p:pic>
        <p:nvPicPr>
          <p:cNvPr id="10" name="Content Placeholder 9" descr="10867024_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3090" y="1127125"/>
            <a:ext cx="3057525" cy="30575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593465" y="313436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bus driver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123565" y="3314700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underground</a:t>
            </a:r>
          </a:p>
        </p:txBody>
      </p:sp>
      <p:pic>
        <p:nvPicPr>
          <p:cNvPr id="3" name="Content Placeholder 2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800" y="1667510"/>
            <a:ext cx="1871980" cy="2727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62910" y="3227070"/>
            <a:ext cx="1711960" cy="1250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big-hole-ground-illustration-ground-works-digging-sand-coal-waste-rock-gravel-illustration_87946-54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29555" y="1939925"/>
            <a:ext cx="4292600" cy="253809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2037715" y="1365250"/>
            <a:ext cx="8318500" cy="32639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ndon-underground-Lancaster_Gate_tub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315" y="1292225"/>
            <a:ext cx="4559300" cy="3419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6" grpId="0" bldLvl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8" name="Content Placeholder 27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375" y="1273175"/>
            <a:ext cx="3451225" cy="34512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947795" y="36429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itchy eye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562600" y="1009650"/>
            <a:ext cx="5375275" cy="368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8700"/>
              <a:t>👁️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921510" y="1543050"/>
            <a:ext cx="8318500" cy="32639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5fb665fb4a84505e1f487aa74b60447_t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E">
                  <a:alpha val="100000"/>
                </a:srgbClr>
              </a:clrFrom>
              <a:clrTo>
                <a:srgbClr val="FD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795" y="801370"/>
            <a:ext cx="3980180" cy="398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 bldLvl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3" name="Content Placeholder 2" descr="1f30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86145" y="1043305"/>
            <a:ext cx="3515995" cy="3515995"/>
          </a:xfrm>
          <a:prstGeom prst="rect">
            <a:avLst/>
          </a:prstGeom>
        </p:spPr>
      </p:pic>
      <p:pic>
        <p:nvPicPr>
          <p:cNvPr id="5" name="Content Placeholder 4" descr="backhand-index-pointing-down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490" y="1163955"/>
            <a:ext cx="3274695" cy="327469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622040" y="3147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downtown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827145" y="3909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traffic jam</a:t>
            </a:r>
          </a:p>
        </p:txBody>
      </p:sp>
      <p:pic>
        <p:nvPicPr>
          <p:cNvPr id="3" name="Content Placeholder 2" descr="istockphoto-1045492426-612x6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31050" y="1149985"/>
            <a:ext cx="3414395" cy="3414395"/>
          </a:xfrm>
          <a:prstGeom prst="rect">
            <a:avLst/>
          </a:prstGeom>
        </p:spPr>
      </p:pic>
      <p:pic>
        <p:nvPicPr>
          <p:cNvPr id="4" name="Content Placeholder 3" descr="cHJpdmF0ZS9sci9pbWFnZXMvd2Vic2l0ZS8yMDIyLTA1L2pvYjcyOC0xNTEteC5qcGc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77975" y="1149985"/>
            <a:ext cx="5553075" cy="370014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340485" y="1082040"/>
            <a:ext cx="9933305" cy="39744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traffic-jam-city-traffic-image_2242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855345"/>
            <a:ext cx="4368800" cy="430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398"/>
          <p:cNvPicPr>
            <a:picLocks noChangeAspect="1"/>
          </p:cNvPicPr>
          <p:nvPr/>
        </p:nvPicPr>
        <p:blipFill>
          <a:blip r:embed="rId2"/>
          <a:srcRect t="789" b="789"/>
          <a:stretch>
            <a:fillRect/>
          </a:stretch>
        </p:blipFill>
        <p:spPr>
          <a:xfrm>
            <a:off x="-88900" y="-126484"/>
            <a:ext cx="12642850" cy="7111603"/>
          </a:xfrm>
          <a:prstGeom prst="rect">
            <a:avLst/>
          </a:prstGeom>
        </p:spPr>
      </p:pic>
      <p:graphicFrame>
        <p:nvGraphicFramePr>
          <p:cNvPr id="8" name="Table 7"/>
          <p:cNvGraphicFramePr/>
          <p:nvPr/>
        </p:nvGraphicFramePr>
        <p:xfrm>
          <a:off x="-68580" y="-210185"/>
          <a:ext cx="12642850" cy="720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225228" y="208978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349625" y="21107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5207153" y="207323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6312" y="304645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61870" y="308199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91844" y="289481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6024163" y="209127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CITY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  <p:bldP spid="15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2252345" y="39096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construction site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79600" y="1544320"/>
            <a:ext cx="325120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3900">
                <a:solidFill>
                  <a:srgbClr val="FF0000"/>
                </a:solidFill>
              </a:rPr>
              <a:t>🚧</a:t>
            </a:r>
          </a:p>
        </p:txBody>
      </p:sp>
      <p:pic>
        <p:nvPicPr>
          <p:cNvPr id="11" name="Content Placeholder 10" descr="kisspng-computer-icons-web-browser-5ae3bc84bdd924.601869471524874372777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4445" y="1261745"/>
            <a:ext cx="3648075" cy="372935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435100" y="1261745"/>
            <a:ext cx="9627235" cy="377761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construction-site-generators-types-features-of-generators-used-at-construction-sites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89300" y="1103630"/>
            <a:ext cx="5613400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 bldLvl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725545" y="12680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THE END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98" y="2413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65100" y="1058545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concrete jungle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100" y="4462145"/>
            <a:ext cx="617093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rừng bê tông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60076" y="3215037"/>
            <a:ext cx="48837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/ˌkɒŋkriːt ˈdʒʌŋɡl/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 ugly grey area of a city where people live in closely crowded apartment buildings .</a:t>
            </a:r>
          </a:p>
        </p:txBody>
      </p:sp>
      <p:pic>
        <p:nvPicPr>
          <p:cNvPr id="5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3215005"/>
            <a:ext cx="941070" cy="941070"/>
          </a:xfrm>
          <a:prstGeom prst="rect">
            <a:avLst/>
          </a:prstGeom>
        </p:spPr>
      </p:pic>
      <p:pic>
        <p:nvPicPr>
          <p:cNvPr id="9" name="Content Placeholder 8" descr="custom-Custom_Size___iStock-concrete-jungle"/>
          <p:cNvPicPr>
            <a:picLocks noGrp="1" noChangeAspect="1"/>
          </p:cNvPicPr>
          <p:nvPr>
            <p:ph idx="1"/>
          </p:nvPr>
        </p:nvPicPr>
        <p:blipFill>
          <a:blip r:embed="rId6"/>
          <a:srcRect l="31273" r="14842"/>
          <a:stretch>
            <a:fillRect/>
          </a:stretch>
        </p:blipFill>
        <p:spPr>
          <a:xfrm>
            <a:off x="6645910" y="2915285"/>
            <a:ext cx="4267200" cy="3613150"/>
          </a:xfrm>
          <a:prstGeom prst="rect">
            <a:avLst/>
          </a:prstGeom>
        </p:spPr>
      </p:pic>
      <p:pic>
        <p:nvPicPr>
          <p:cNvPr id="11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68980" y="5318760"/>
            <a:ext cx="181546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metro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hệ thống tàu điện ngầm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7146" y="3130480"/>
            <a:ext cx="29108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/ˈmetrəʊ/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68415" y="1503045"/>
            <a:ext cx="5416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underground railway</a:t>
            </a:r>
          </a:p>
        </p:txBody>
      </p:sp>
      <p:pic>
        <p:nvPicPr>
          <p:cNvPr id="9" name="Content Placeholder 8" descr="custom-Custom_Size___iStock-concrete-jungle"/>
          <p:cNvPicPr>
            <a:picLocks noChangeAspect="1"/>
          </p:cNvPicPr>
          <p:nvPr/>
        </p:nvPicPr>
        <p:blipFill>
          <a:blip r:embed="rId5"/>
          <a:srcRect l="31273" r="14842"/>
          <a:stretch>
            <a:fillRect/>
          </a:stretch>
        </p:blipFill>
        <p:spPr>
          <a:xfrm>
            <a:off x="14418310" y="5374005"/>
            <a:ext cx="1752600" cy="1483995"/>
          </a:xfrm>
          <a:prstGeom prst="rect">
            <a:avLst/>
          </a:prstGeom>
        </p:spPr>
      </p:pic>
      <p:pic>
        <p:nvPicPr>
          <p:cNvPr id="10" name="me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635885"/>
            <a:ext cx="1586865" cy="1586865"/>
          </a:xfrm>
          <a:prstGeom prst="rect">
            <a:avLst/>
          </a:prstGeom>
        </p:spPr>
      </p:pic>
      <p:pic>
        <p:nvPicPr>
          <p:cNvPr id="13" name="Content Placeholder 12" descr="city-1940691_128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005195" y="2475865"/>
            <a:ext cx="5779770" cy="3851910"/>
          </a:xfrm>
          <a:prstGeom prst="rect">
            <a:avLst/>
          </a:prstGeom>
        </p:spPr>
      </p:pic>
      <p:pic>
        <p:nvPicPr>
          <p:cNvPr id="16" name="Content Placeholder 9" descr="public-amenities-and-facilities-such-as-toilet-vector-24633035"/>
          <p:cNvPicPr>
            <a:picLocks noChangeAspect="1"/>
          </p:cNvPicPr>
          <p:nvPr/>
        </p:nvPicPr>
        <p:blipFill>
          <a:blip r:embed="rId8"/>
          <a:srcRect r="-4318" b="9529"/>
          <a:stretch>
            <a:fillRect/>
          </a:stretch>
        </p:blipFill>
        <p:spPr>
          <a:xfrm>
            <a:off x="-2181225" y="5374005"/>
            <a:ext cx="1491615" cy="1397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public amenity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tiện ích công cộng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39096" y="3082855"/>
            <a:ext cx="48996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/ˈpʌblɪk əˈmiːnəti/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266825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available to everyone in the area.</a:t>
            </a:r>
          </a:p>
        </p:txBody>
      </p:sp>
      <p:pic>
        <p:nvPicPr>
          <p:cNvPr id="9" name="public ame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" y="2914015"/>
            <a:ext cx="1085850" cy="1085850"/>
          </a:xfrm>
          <a:prstGeom prst="rect">
            <a:avLst/>
          </a:prstGeom>
        </p:spPr>
      </p:pic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idx="1"/>
          </p:nvPr>
        </p:nvPicPr>
        <p:blipFill>
          <a:blip r:embed="rId6"/>
          <a:srcRect r="-4318" b="9529"/>
          <a:stretch>
            <a:fillRect/>
          </a:stretch>
        </p:blipFill>
        <p:spPr>
          <a:xfrm>
            <a:off x="7150735" y="2465705"/>
            <a:ext cx="4203065" cy="3937000"/>
          </a:xfrm>
          <a:prstGeom prst="rect">
            <a:avLst/>
          </a:prstGeom>
        </p:spPr>
      </p:pic>
      <p:pic>
        <p:nvPicPr>
          <p:cNvPr id="14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3095" y="5476240"/>
            <a:ext cx="2317115" cy="1544320"/>
          </a:xfrm>
          <a:prstGeom prst="rect">
            <a:avLst/>
          </a:prstGeom>
        </p:spPr>
      </p:pic>
      <p:pic>
        <p:nvPicPr>
          <p:cNvPr id="17" name="Content Placeholder 16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2947670" y="4935855"/>
            <a:ext cx="2430145" cy="161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commuter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người đi làm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7921" y="3082855"/>
            <a:ext cx="33820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/kəˈmjuː.t̬ɚ/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23507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someone who regularly travels between work and home</a:t>
            </a:r>
          </a:p>
        </p:txBody>
      </p:sp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r="-4318" b="9529"/>
          <a:stretch>
            <a:fillRect/>
          </a:stretch>
        </p:blipFill>
        <p:spPr>
          <a:xfrm>
            <a:off x="13767435" y="4821555"/>
            <a:ext cx="1450975" cy="1567180"/>
          </a:xfrm>
          <a:prstGeom prst="rect">
            <a:avLst/>
          </a:prstGeom>
        </p:spPr>
      </p:pic>
      <p:pic>
        <p:nvPicPr>
          <p:cNvPr id="6" name="commu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981325"/>
            <a:ext cx="1182370" cy="1182370"/>
          </a:xfrm>
          <a:prstGeom prst="rect">
            <a:avLst/>
          </a:prstGeom>
        </p:spPr>
      </p:pic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3000375"/>
            <a:ext cx="5181600" cy="3454400"/>
          </a:xfrm>
          <a:prstGeom prst="rect">
            <a:avLst/>
          </a:prstGeom>
        </p:spPr>
      </p:pic>
      <p:pic>
        <p:nvPicPr>
          <p:cNvPr id="13" name="Content Placeholder 4" descr="pickpo_noun_002_275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4445" y="4862195"/>
            <a:ext cx="2016125" cy="134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pickpocketing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móc túi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7391" y="3082855"/>
            <a:ext cx="4243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/ˈpɪkˌpɑː.kɪ.t̬ɪŋ/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8750" y="1209675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thief who steals things out of pockets or bags, especially in a crowd</a:t>
            </a:r>
          </a:p>
        </p:txBody>
      </p:sp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021945" y="4755515"/>
            <a:ext cx="2122805" cy="1415415"/>
          </a:xfrm>
          <a:prstGeom prst="rect">
            <a:avLst/>
          </a:prstGeom>
        </p:spPr>
      </p:pic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0" y="2713990"/>
            <a:ext cx="1567815" cy="1567815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945" y="3281680"/>
            <a:ext cx="4391025" cy="2922270"/>
          </a:xfrm>
          <a:prstGeom prst="rect">
            <a:avLst/>
          </a:prstGeom>
        </p:spPr>
      </p:pic>
      <p:pic>
        <p:nvPicPr>
          <p:cNvPr id="17" name="Content Placeholder 12" descr="houses-neighborhoo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02000" y="4755515"/>
            <a:ext cx="2670175" cy="173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5113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suburb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ngoại 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4444" y="3082855"/>
            <a:ext cx="27298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/ˈsʌb.ɝːb/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226685" y="1245235"/>
            <a:ext cx="66827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 area on the edge of a large town or city where people who work in the town or city often live</a:t>
            </a:r>
          </a:p>
        </p:txBody>
      </p:sp>
      <p:pic>
        <p:nvPicPr>
          <p:cNvPr id="4" name="subur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2813685"/>
            <a:ext cx="1451610" cy="1451610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460095" y="4913630"/>
            <a:ext cx="2012950" cy="1339850"/>
          </a:xfrm>
          <a:prstGeom prst="rect">
            <a:avLst/>
          </a:prstGeom>
        </p:spPr>
      </p:pic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702935" y="3069590"/>
            <a:ext cx="5483225" cy="3564255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35450" y="4648835"/>
            <a:ext cx="2312035" cy="160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12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bustling 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hối hả, nhộn nhịp, náo nhiệt.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8739" y="3082855"/>
            <a:ext cx="25812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/ˈbʌs.lɪŋ/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23585" y="1674495"/>
            <a:ext cx="66827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>
                <a:solidFill>
                  <a:srgbClr val="000000"/>
                </a:solidFill>
                <a:latin typeface="Times New Roman" panose="02020603050405020304" pitchFamily="18" charset="0"/>
              </a:rPr>
              <a:t>full of busy activity</a:t>
            </a:r>
          </a:p>
        </p:txBody>
      </p:sp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49960" y="5105400"/>
            <a:ext cx="2943860" cy="191389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596515"/>
            <a:ext cx="1720850" cy="1720850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515" y="2713990"/>
            <a:ext cx="4445000" cy="30848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14850" y="4324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12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liveable 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(nơi, địa điểm) đáng sống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6851" y="3082855"/>
            <a:ext cx="23050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/ˈlɪvəbl/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33720" y="2585085"/>
            <a:ext cx="61995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>
                <a:solidFill>
                  <a:srgbClr val="000000"/>
                </a:solidFill>
                <a:latin typeface="Times New Roman" panose="02020603050405020304" pitchFamily="18" charset="0"/>
              </a:rPr>
              <a:t>suitable or good for living in</a:t>
            </a:r>
          </a:p>
        </p:txBody>
      </p:sp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4730" y="4901565"/>
            <a:ext cx="2097405" cy="1455420"/>
          </a:xfrm>
          <a:prstGeom prst="rect">
            <a:avLst/>
          </a:prstGeom>
        </p:spPr>
      </p:pic>
      <p:pic>
        <p:nvPicPr>
          <p:cNvPr id="3" name="live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713990"/>
            <a:ext cx="1624330" cy="1624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74459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Option 1: </a:t>
            </a:r>
            <a:r>
              <a:rPr lang="en-GB" dirty="0">
                <a:solidFill>
                  <a:schemeClr val="tx1"/>
                </a:solidFill>
              </a:rPr>
              <a:t>Game: Jumble words</a:t>
            </a:r>
          </a:p>
          <a:p>
            <a:r>
              <a:rPr lang="en-US" alt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</a:rPr>
              <a:t>Game: Emoji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80870"/>
            <a:ext cx="5758815" cy="17094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- Vocabulary </a:t>
            </a:r>
          </a:p>
          <a:p>
            <a:r>
              <a:rPr lang="en-GB" dirty="0">
                <a:solidFill>
                  <a:schemeClr val="tx1"/>
                </a:solidFill>
              </a:rPr>
              <a:t>- Task 1: Match the words/phrases with their explanations.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- Task 2: Choose the correct answer A, B, C, or D to complete each sentence.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- Task 3: Complete the texts, using the words and phrase from the box.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3714115"/>
            <a:ext cx="5755005" cy="163449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Put the words in the correct column. Then listen and check.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Task 5: Read the sentences. Circle the words with /aʊ/, underline those with /əʊ/, and put a tick (√) next to those with /eə/. Then listen, check, and practise the sentences.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799080"/>
            <a:ext cx="796925" cy="94551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505075" y="4045585"/>
            <a:ext cx="1005840" cy="1400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49640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59" y="557772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49803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1.concrete jungle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/ˌkɒŋkriːt ˈdʒʌŋɡl/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rừng bê tông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metro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/ˈmetrəʊ/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 thống tàu điện ngầm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3.public amenity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/ˈpʌblɪk əˈmiːnəti/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 ích công cộng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commuter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/kəˈmjuː.t̬ɚ/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đi làm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1502410"/>
            <a:ext cx="1182370" cy="1182370"/>
          </a:xfrm>
          <a:prstGeom prst="rect">
            <a:avLst/>
          </a:prstGeom>
        </p:spPr>
      </p:pic>
      <p:pic>
        <p:nvPicPr>
          <p:cNvPr id="3" name="metr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2579370"/>
            <a:ext cx="1182370" cy="1181735"/>
          </a:xfrm>
          <a:prstGeom prst="rect">
            <a:avLst/>
          </a:prstGeom>
        </p:spPr>
      </p:pic>
      <p:pic>
        <p:nvPicPr>
          <p:cNvPr id="9" name="public amenit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3655695"/>
            <a:ext cx="1182370" cy="1181735"/>
          </a:xfrm>
          <a:prstGeom prst="rect">
            <a:avLst/>
          </a:prstGeom>
        </p:spPr>
      </p:pic>
      <p:pic>
        <p:nvPicPr>
          <p:cNvPr id="7" name="commuter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4732020"/>
            <a:ext cx="1182370" cy="1181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683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34699"/>
              </p:ext>
            </p:extLst>
          </p:nvPr>
        </p:nvGraphicFramePr>
        <p:xfrm>
          <a:off x="704850" y="930910"/>
          <a:ext cx="11174730" cy="49828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pickpocketing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/ˈpɪkˌpɑː.kɪ.t̬ɪŋ/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móc túi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suburb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/ˈsʌb.ɝːb/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ngoại 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bustling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/ˈbʌs.lɪŋ/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liveable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533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1577340"/>
            <a:ext cx="831850" cy="831850"/>
          </a:xfrm>
          <a:prstGeom prst="rect">
            <a:avLst/>
          </a:prstGeom>
        </p:spPr>
      </p:pic>
      <p:pic>
        <p:nvPicPr>
          <p:cNvPr id="3" name="suburb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2522855"/>
            <a:ext cx="831850" cy="83185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3950970"/>
            <a:ext cx="831850" cy="831850"/>
          </a:xfrm>
          <a:prstGeom prst="rect">
            <a:avLst/>
          </a:prstGeom>
        </p:spPr>
      </p:pic>
      <p:pic>
        <p:nvPicPr>
          <p:cNvPr id="12" name="liveabl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002" y="4896485"/>
            <a:ext cx="831850" cy="831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39750" y="2030730"/>
            <a:ext cx="1124775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latin typeface="Times New Roman" panose="02020603050405020304" pitchFamily="18" charset="0"/>
              </a:rPr>
              <a:t>- Work in pairs and match the words/phrases with their explanations.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4415" y="1097915"/>
            <a:ext cx="1282128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explanations.( 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-60960" y="-158750"/>
            <a:ext cx="12321540" cy="686498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/>
          <p:nvPr/>
        </p:nvGraphicFramePr>
        <p:xfrm>
          <a:off x="425450" y="389255"/>
          <a:ext cx="11360785" cy="554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1. downtown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a. an underground train system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2. concrete jungle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b. a city or part of a city with many buildings next to each other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2.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3. sky train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c. the centre of a city, especially its main business area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3.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4. metro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d. things in a neighbourhood that make life more comfortable such as parks and shopping centres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4.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5.  public amenities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e. a type of train that runs on a railway high above the ground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5.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10818495" y="31305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884535" y="118300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884535" y="2226310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18495" y="340804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884535" y="4883150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31010" y="6706235"/>
            <a:ext cx="948690" cy="948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 bldLvl="0" animBg="1"/>
      <p:bldP spid="5" grpId="1" animBg="1"/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090" y="1733550"/>
            <a:ext cx="3975100" cy="397510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835525" y="1233170"/>
            <a:ext cx="5688965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Work in teams.</a:t>
            </a:r>
          </a:p>
        </p:txBody>
      </p:sp>
      <p:sp>
        <p:nvSpPr>
          <p:cNvPr id="28" name="Rectangle 11"/>
          <p:cNvSpPr/>
          <p:nvPr/>
        </p:nvSpPr>
        <p:spPr>
          <a:xfrm>
            <a:off x="4709160" y="181991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Each team choose 4 members to join the game and stand in a line.</a:t>
            </a:r>
          </a:p>
        </p:txBody>
      </p:sp>
      <p:sp>
        <p:nvSpPr>
          <p:cNvPr id="30" name="Rectangle 11"/>
          <p:cNvSpPr/>
          <p:nvPr/>
        </p:nvSpPr>
        <p:spPr>
          <a:xfrm>
            <a:off x="4619764" y="2999105"/>
            <a:ext cx="7111862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When you hear a word / phrase, you need to run quickly to the board and write that word/ phrase on the board.</a:t>
            </a:r>
          </a:p>
        </p:txBody>
      </p:sp>
      <p:sp>
        <p:nvSpPr>
          <p:cNvPr id="31" name="Rectangle 11"/>
          <p:cNvSpPr/>
          <p:nvPr/>
        </p:nvSpPr>
        <p:spPr>
          <a:xfrm>
            <a:off x="4709160" y="469519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>
                <a:solidFill>
                  <a:schemeClr val="bg1"/>
                </a:solidFill>
              </a:rPr>
              <a:t>- The team with the most number of correct answers will be the winner.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7225" y="1291590"/>
            <a:ext cx="3696970" cy="369697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328795" y="5042535"/>
            <a:ext cx="5688965" cy="1106805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sz="6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41000"/>
                    </a:srgbClr>
                  </a:outerShdw>
                </a:effectLst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15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1. The sky train is ______ with commuters at rush hour.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packed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full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busy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interesting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2. The town’s public amenities make it a ______ place for its residents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crowded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boring 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liveable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dull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577850" y="296862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487067" y="5830764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5981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7045" y="192722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3. It’s not always ______ on the metro. Pickpocketing sometimes takes place.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careful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dangerous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noisy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safe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4. It is often more ______ to live in the downtown than in the suburbs.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convenient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peaceful 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quiet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silent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40462" y="3572510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77850" y="522287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5468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60612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50348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7045" y="250888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5. Hong Kong is like a concrete jungle with so many people in it. It’s a ______ city.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calm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quiet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bustling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high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487045" y="413702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838200" y="807847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38200" y="824992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38200" y="857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38200" y="933132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31190" y="9121775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8200" y="950150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4935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phrases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03200" y="224663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287528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03200" y="350774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416179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476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200" y="565086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15000" y="2225675"/>
            <a:ext cx="6304915" cy="3538220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John:</a:t>
            </a:r>
            <a:r>
              <a:rPr lang="en-US" sz="3200"/>
              <a:t> City life is great! People can travel by public transport, like buses and the </a:t>
            </a:r>
            <a:r>
              <a:rPr lang="en-US" sz="3200" b="1"/>
              <a:t>(1) </a:t>
            </a:r>
            <a:r>
              <a:rPr lang="en-US" sz="3200"/>
              <a:t>______. There are good schools and hospitals, and other </a:t>
            </a:r>
            <a:r>
              <a:rPr lang="en-US" sz="3200" b="1"/>
              <a:t>(2)</a:t>
            </a:r>
            <a:r>
              <a:rPr lang="en-US" sz="3200"/>
              <a:t> ______ such as parks, cinemas, and sports facilities. They make cities </a:t>
            </a:r>
            <a:r>
              <a:rPr lang="en-US" sz="3200" b="1"/>
              <a:t>(3)</a:t>
            </a:r>
            <a:r>
              <a:rPr lang="en-US" sz="3200"/>
              <a:t> ______ places for people.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560310" y="3073400"/>
            <a:ext cx="1684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metro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118610" y="3863340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public amenities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297170" y="5021580"/>
            <a:ext cx="2757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liveable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353300" y="3230880"/>
            <a:ext cx="25977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8449945" y="4606925"/>
            <a:ext cx="3078480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715000" y="5202555"/>
            <a:ext cx="3078480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023735" y="5654675"/>
            <a:ext cx="1791970" cy="17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4935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03200" y="224663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287528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03200" y="350774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416179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476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200" y="565086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75300" y="2225675"/>
            <a:ext cx="6254750" cy="3538220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Jenny: </a:t>
            </a:r>
            <a:r>
              <a:rPr lang="en-US" sz="3200"/>
              <a:t>City life is terrible! The (4) ______area is too crowded. Public transport is always packed with people. Some cities are like (5) ______ with so many buildings. Some cities are not (6) ______ because of high crime rates.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615815" y="2639060"/>
            <a:ext cx="2633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downtown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41420" y="3988435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concrete jungles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439400" y="4564380"/>
            <a:ext cx="11950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safe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03200" y="-4314825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 - Who you agree with, John or Jenny, and explain why.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322945" y="3260725"/>
            <a:ext cx="2205355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34045" y="4685030"/>
            <a:ext cx="1804035" cy="16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594600" y="5645150"/>
            <a:ext cx="2757170" cy="1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730615" y="5173345"/>
            <a:ext cx="76962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39290" y="12007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89045" y="1424940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71725" y="15081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738370" y="13404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86830" y="14249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09565" y="141541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58635" y="342900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544570" y="32200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828540" y="3496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3312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515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6299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3900" y="2225675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 - Who you agree with, John or Jenny, and explain why.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7850" y="30257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13865" y="3663950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 I agree with John. I think that life in the city is great. There are many good public amenities. The public transport system is convenient, too.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77850" y="15144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13865" y="2152650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I agree with Jenny. City life is terrible. Cities are often too crowded. They don’t have much green space. They are not liveable.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16395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82540" y="251841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/əʊ/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145270" y="2506980"/>
            <a:ext cx="1398905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pic>
        <p:nvPicPr>
          <p:cNvPr id="19" name="The aʊ Sound cow now brow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42" end="3254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095" y="3426143"/>
            <a:ext cx="1120775" cy="979805"/>
          </a:xfrm>
          <a:prstGeom prst="rect">
            <a:avLst/>
          </a:prstGeom>
        </p:spPr>
      </p:pic>
      <p:pic>
        <p:nvPicPr>
          <p:cNvPr id="25" name="The eə Sound bear hair wea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190" end="403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4510" y="3436938"/>
            <a:ext cx="1120775" cy="979805"/>
          </a:xfrm>
          <a:prstGeom prst="rect">
            <a:avLst/>
          </a:prstGeom>
        </p:spPr>
      </p:pic>
      <p:pic>
        <p:nvPicPr>
          <p:cNvPr id="27" name="The əʊ Sound home no go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9710" y="3426143"/>
            <a:ext cx="1120775" cy="979805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-8859520" y="2053590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33" name="Table 32"/>
          <p:cNvGraphicFramePr/>
          <p:nvPr/>
        </p:nvGraphicFramePr>
        <p:xfrm>
          <a:off x="2259965" y="7598410"/>
          <a:ext cx="352996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65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6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53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322" y="1176006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words in the correct column. Then listen and check.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1830705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18" name="Table 17"/>
          <p:cNvGraphicFramePr/>
          <p:nvPr/>
        </p:nvGraphicFramePr>
        <p:xfrm>
          <a:off x="1828165" y="3382010"/>
          <a:ext cx="85324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 Box 25"/>
          <p:cNvSpPr txBox="1"/>
          <p:nvPr/>
        </p:nvSpPr>
        <p:spPr>
          <a:xfrm>
            <a:off x="245110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cr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ow</a:t>
            </a:r>
            <a:r>
              <a:rPr lang="en-US" sz="3000">
                <a:sym typeface="+mn-ea"/>
              </a:rPr>
              <a:t>ded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45110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tdoor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45110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ncil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098415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l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cate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161915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oa</a:t>
            </a:r>
            <a:r>
              <a:rPr lang="en-US" sz="3000">
                <a:sym typeface="+mn-ea"/>
              </a:rPr>
              <a:t>stal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161915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verseas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74573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rep</a:t>
            </a:r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endParaRPr lang="en-US" sz="3000"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765683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sq</a:t>
            </a:r>
            <a:r>
              <a:rPr lang="en-US" sz="3000">
                <a:solidFill>
                  <a:srgbClr val="FF0000"/>
                </a:solidFill>
                <a:sym typeface="+mn-ea"/>
              </a:rPr>
              <a:t>uare</a:t>
            </a:r>
            <a:endParaRPr lang="en-US" sz="3000"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774573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r>
              <a:rPr lang="en-US" sz="3000">
                <a:sym typeface="+mn-ea"/>
              </a:rPr>
              <a:t>port</a:t>
            </a:r>
          </a:p>
        </p:txBody>
      </p:sp>
      <p:pic>
        <p:nvPicPr>
          <p:cNvPr id="39" name="0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915" y="1759585"/>
            <a:ext cx="1220470" cy="122047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6627495" y="172339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Say some words you know that have diphthong sounds /aʊ/, /əʊ/, and /eə/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3" dur="4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457" y="1042656"/>
            <a:ext cx="10338245" cy="1476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sentences. Circle the words with /aʊ/, underline those with /əʊ/, and put a tick (√) next to those with /eə/. Then listen, check, and practise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4532" y="144446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317" y="132421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044575" y="2572385"/>
            <a:ext cx="89287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Look at the sentences in exercise 5 p.20</a:t>
            </a:r>
          </a:p>
        </p:txBody>
      </p:sp>
      <p:sp>
        <p:nvSpPr>
          <p:cNvPr id="13" name="Rectangle 11"/>
          <p:cNvSpPr/>
          <p:nvPr/>
        </p:nvSpPr>
        <p:spPr>
          <a:xfrm>
            <a:off x="1026160" y="3107690"/>
            <a:ext cx="102641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You need to </a:t>
            </a:r>
            <a:r>
              <a:rPr lang="en-US" sz="3200" b="1"/>
              <a:t>circle</a:t>
            </a:r>
            <a:r>
              <a:rPr lang="en-US" sz="3200"/>
              <a:t> the words with </a:t>
            </a:r>
            <a:r>
              <a:rPr lang="en-US" sz="3200" b="1">
                <a:solidFill>
                  <a:srgbClr val="FF0000"/>
                </a:solidFill>
              </a:rPr>
              <a:t>/aʊ/</a:t>
            </a:r>
            <a:r>
              <a:rPr lang="en-US" sz="3200"/>
              <a:t>, </a:t>
            </a:r>
            <a:r>
              <a:rPr lang="en-US" sz="3200" b="1" u="sng"/>
              <a:t>underline</a:t>
            </a:r>
            <a:r>
              <a:rPr lang="en-US" sz="3200"/>
              <a:t> those with </a:t>
            </a:r>
            <a:r>
              <a:rPr lang="en-US" sz="3200" b="1">
                <a:solidFill>
                  <a:srgbClr val="FF0000"/>
                </a:solidFill>
              </a:rPr>
              <a:t>/əʊ/</a:t>
            </a:r>
            <a:r>
              <a:rPr lang="en-US" sz="3200"/>
              <a:t>, and put a </a:t>
            </a:r>
            <a:r>
              <a:rPr lang="en-US" sz="3200" b="1"/>
              <a:t>tick (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√)</a:t>
            </a:r>
            <a:r>
              <a:rPr lang="en-US" sz="3200"/>
              <a:t> next to those with </a:t>
            </a:r>
            <a:r>
              <a:rPr lang="en-US" sz="3200" b="1">
                <a:solidFill>
                  <a:srgbClr val="FF0000"/>
                </a:solidFill>
              </a:rPr>
              <a:t>/eə/</a:t>
            </a:r>
            <a:r>
              <a:rPr lang="en-US" sz="3200"/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451860" y="3147695"/>
            <a:ext cx="1116965" cy="5295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4955" y="1264920"/>
            <a:ext cx="11720830" cy="3537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1. They go shopping downtown.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2. The chairman comes from a coastal city.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3. Buses in the old days were not as crowded as they are now.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4. She gets around the city easily thanks to the apps on her phone.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5. I hope we will arrive at the city square in time for the fashion show.</a:t>
            </a:r>
          </a:p>
        </p:txBody>
      </p:sp>
      <p:sp>
        <p:nvSpPr>
          <p:cNvPr id="4" name="Flowchart: Sequential Access Storage 3"/>
          <p:cNvSpPr/>
          <p:nvPr/>
        </p:nvSpPr>
        <p:spPr>
          <a:xfrm flipH="1">
            <a:off x="63500" y="5077460"/>
            <a:ext cx="4220845" cy="1703070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Now, listen and check.</a:t>
            </a:r>
            <a:endParaRPr lang="en-US" sz="32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5" name="0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600" y="5726430"/>
            <a:ext cx="864870" cy="8648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11630" y="1952625"/>
            <a:ext cx="48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51580" y="1316355"/>
            <a:ext cx="1876425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807210" y="195262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85765" y="2571115"/>
            <a:ext cx="1075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83535" y="3357880"/>
            <a:ext cx="615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275705" y="268795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33585" y="2571115"/>
            <a:ext cx="107696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94230" y="341693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095230" y="4038600"/>
            <a:ext cx="126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3920" y="466979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6076315" y="402399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710545" y="466090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67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8" grpId="0"/>
      <p:bldP spid="18" grpId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33" grpId="0"/>
      <p:bldP spid="3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City life;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</a:t>
            </a:r>
            <a:r>
              <a:rPr lang="en-US" sz="3600" dirty="0">
                <a:sym typeface="+mn-ea"/>
              </a:rPr>
              <a:t>the diphthong sounds /aʊ/, /əʊ/, and /eə/ in words and sentences correctly. 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40" y="1436567"/>
            <a:ext cx="2647190" cy="17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638935"/>
            <a:ext cx="11704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diphthong sounds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2435" y="23183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29005" y="236156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63700" y="23412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02560" y="231203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09620" y="2353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10965" y="23323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78435" y="41230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90955" y="40792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280285" y="404495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022600" y="404876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984625" y="40430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5034280" y="1246505"/>
            <a:ext cx="69869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HOW TO PLAY</a:t>
            </a:r>
          </a:p>
          <a:p>
            <a:pPr algn="ctr">
              <a:lnSpc>
                <a:spcPct val="20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are some JUMBLE WORDS.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- Work in teams to unscramble them.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965960" y="3856355"/>
          <a:ext cx="8080439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2242820" y="1479550"/>
          <a:ext cx="7980680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2570480" y="3735705"/>
          <a:ext cx="7182676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87045" y="3856355"/>
            <a:ext cx="130429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1829</Words>
  <PresentationFormat>Widescreen</PresentationFormat>
  <Paragraphs>524</Paragraphs>
  <Slides>48</Slides>
  <Notes>45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2024-01-09T01:35:30Z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