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63" r:id="rId3"/>
    <p:sldId id="273" r:id="rId4"/>
    <p:sldId id="308" r:id="rId5"/>
    <p:sldId id="310" r:id="rId6"/>
    <p:sldId id="267" r:id="rId7"/>
    <p:sldId id="259" r:id="rId8"/>
    <p:sldId id="268" r:id="rId9"/>
    <p:sldId id="293" r:id="rId10"/>
    <p:sldId id="304" r:id="rId11"/>
    <p:sldId id="258" r:id="rId12"/>
    <p:sldId id="262" r:id="rId13"/>
    <p:sldId id="271" r:id="rId14"/>
    <p:sldId id="275" r:id="rId15"/>
    <p:sldId id="257" r:id="rId16"/>
    <p:sldId id="260" r:id="rId17"/>
    <p:sldId id="291" r:id="rId18"/>
    <p:sldId id="311" r:id="rId19"/>
    <p:sldId id="297" r:id="rId20"/>
    <p:sldId id="298" r:id="rId21"/>
    <p:sldId id="305" r:id="rId22"/>
    <p:sldId id="306" r:id="rId23"/>
    <p:sldId id="261" r:id="rId24"/>
    <p:sldId id="294" r:id="rId25"/>
    <p:sldId id="301" r:id="rId26"/>
    <p:sldId id="302" r:id="rId27"/>
    <p:sldId id="274" r:id="rId28"/>
    <p:sldId id="295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rand Hotel" panose="020B0604020202020204" charset="0"/>
      <p:regular r:id="rId36"/>
    </p:embeddedFont>
    <p:embeddedFont>
      <p:font typeface="Raleway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b9d6acf7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b9d6acf7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1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63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5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19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53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16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5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6982b2a43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36982b2a43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78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88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59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6982b2a4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36982b2a4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45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31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19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3cd0e9a55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3cd0e9a55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1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92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5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782150" y="746137"/>
            <a:ext cx="4641300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420" y="3894563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title" hasCustomPrompt="1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1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1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11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9" name="Google Shape;24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75" y="1978100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12" name="Google Shape;112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21" name="Google Shape;121;p6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" name="Google Shape;1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0797">
            <a:off x="34137" y="55549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0773" y="2679300"/>
            <a:ext cx="1050854" cy="1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1656450" y="1800400"/>
            <a:ext cx="5831100" cy="23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38100" lvl="0" indent="-30480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5" name="Google Shape;135;p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36" name="Google Shape;136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45" name="Google Shape;145;p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25" y="213095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Google Shape;20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09" name="Google Shape;209;p1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10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10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33" Type="http://schemas.openxmlformats.org/officeDocument/2006/relationships/image" Target="../media/image7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NULL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330.png"/><Relationship Id="rId23" Type="http://schemas.openxmlformats.org/officeDocument/2006/relationships/image" Target="../media/image13.png"/><Relationship Id="rId4" Type="http://schemas.openxmlformats.org/officeDocument/2006/relationships/image" Target="../media/image18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0.svg"/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36.png"/><Relationship Id="rId43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18.png"/><Relationship Id="rId21" Type="http://schemas.openxmlformats.org/officeDocument/2006/relationships/image" Target="NULL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7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22" Type="http://schemas.openxmlformats.org/officeDocument/2006/relationships/image" Target="../media/image37.png"/><Relationship Id="rId27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sv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9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4" Type="http://schemas.openxmlformats.org/officeDocument/2006/relationships/audio" Target="../media/media2.mp3"/><Relationship Id="rId9" Type="http://schemas.openxmlformats.org/officeDocument/2006/relationships/image" Target="../media/image46.png"/><Relationship Id="rId1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18" Type="http://schemas.openxmlformats.org/officeDocument/2006/relationships/image" Target="../media/image500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55.png"/><Relationship Id="rId17" Type="http://schemas.openxmlformats.org/officeDocument/2006/relationships/image" Target="../media/image5.sv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5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image" Target="../media/image5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8.png"/><Relationship Id="rId3" Type="http://schemas.microsoft.com/office/2007/relationships/media" Target="../media/media2.mp3"/><Relationship Id="rId7" Type="http://schemas.openxmlformats.org/officeDocument/2006/relationships/image" Target="../media/image46.png"/><Relationship Id="rId12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2.mp3"/><Relationship Id="rId1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19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1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18.png"/><Relationship Id="rId22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1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23" Type="http://schemas.openxmlformats.org/officeDocument/2006/relationships/image" Target="../media/image24.png"/><Relationship Id="rId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31" y="154598"/>
            <a:ext cx="978553" cy="397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</a:t>
                </a: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3326266" y="3576739"/>
            <a:ext cx="2584416" cy="13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816680" y="1206957"/>
            <a:ext cx="2303167" cy="5491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6.27 (Tr20)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4329329"/>
            <a:ext cx="679194" cy="6791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1559" y="215425"/>
            <a:ext cx="1809281" cy="1071999"/>
          </a:xfrm>
          <a:prstGeom prst="rect">
            <a:avLst/>
          </a:prstGeom>
        </p:spPr>
      </p:pic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920" y="1850846"/>
            <a:ext cx="7710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2167"/>
              </p:ext>
            </p:extLst>
          </p:nvPr>
        </p:nvGraphicFramePr>
        <p:xfrm>
          <a:off x="1447800" y="2509679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7550" y="3753241"/>
            <a:ext cx="7315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3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grpSp>
        <p:nvGrpSpPr>
          <p:cNvPr id="26" name="Group 25"/>
          <p:cNvGrpSpPr/>
          <p:nvPr/>
        </p:nvGrpSpPr>
        <p:grpSpPr>
          <a:xfrm rot="628997">
            <a:off x="3759281" y="131418"/>
            <a:ext cx="1274323" cy="831716"/>
            <a:chOff x="653188" y="393524"/>
            <a:chExt cx="1274323" cy="831716"/>
          </a:xfrm>
        </p:grpSpPr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789208" y="393524"/>
              <a:ext cx="1031053" cy="83171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90" y="3511399"/>
            <a:ext cx="1417806" cy="141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6900"/>
              </p:ext>
            </p:extLst>
          </p:nvPr>
        </p:nvGraphicFramePr>
        <p:xfrm>
          <a:off x="1442357" y="1309740"/>
          <a:ext cx="62484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1041400">
                  <a:extLst>
                    <a:ext uri="{9D8B030D-6E8A-4147-A177-3AD203B41FA5}">
                      <a16:colId xmlns:a16="http://schemas.microsoft.com/office/drawing/2014/main" val="31380824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56557466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42026708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336675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5789692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0993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6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03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442357" y="2719088"/>
            <a:ext cx="6148757" cy="723147"/>
            <a:chOff x="1542000" y="2514595"/>
            <a:chExt cx="6148757" cy="723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bảng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giá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trị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2000" dirty="0" err="1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000" dirty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000" dirty="0" smtClean="0">
                      <a:solidFill>
                        <a:srgbClr val="333333"/>
                      </a:solidFill>
                      <a:latin typeface="+mj-lt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             hay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</m:t>
                      </m:r>
                      <m:r>
                        <a:rPr lang="en-US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endPara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00" y="2564119"/>
                  <a:ext cx="6148757" cy="630942"/>
                </a:xfrm>
                <a:prstGeom prst="rect">
                  <a:avLst/>
                </a:prstGeom>
                <a:blipFill>
                  <a:blip r:embed="rId24"/>
                  <a:stretch>
                    <a:fillRect l="-1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072" y="2514595"/>
                  <a:ext cx="881331" cy="72314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1461536" y="3464180"/>
            <a:ext cx="595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6.28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6283816" y="2801722"/>
            <a:ext cx="1765342" cy="1624114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7613734" y="589186"/>
            <a:ext cx="870848" cy="8164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3" y="3611322"/>
            <a:ext cx="875005" cy="1072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25" y="475899"/>
            <a:ext cx="7717500" cy="707400"/>
          </a:xfrm>
        </p:spPr>
        <p:txBody>
          <a:bodyPr/>
          <a:lstStyle/>
          <a:p>
            <a:r>
              <a:rPr lang="en-US" sz="3000" b="1" dirty="0" smtClean="0">
                <a:latin typeface="+mn-lt"/>
              </a:rPr>
              <a:t>TRÒ CHƠI TRẮC NGHIỆM</a:t>
            </a:r>
            <a:endParaRPr lang="en-US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y =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0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678981" y="264065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63868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x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8685" y="3774969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x tỉ lệ thuận với y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86540" y="2677723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222" y="3721510"/>
            <a:ext cx="2871553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98392" y="671323"/>
            <a:ext cx="7717500" cy="11607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2. 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Khi có x = k.y (với k ≠ 0) ta nói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01856" y="3349757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98408" y="216098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AutoNum type="alphaUcPeriod"/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lệ thuận với x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</a:p>
          <a:p>
            <a:pPr algn="ctr">
              <a:lnSpc>
                <a:spcPct val="150000"/>
              </a:lnSpc>
            </a:pP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tỉ lệ </a:t>
            </a:r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21269" y="213524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x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721269" y="336438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D. Không kết luận được gì </a:t>
            </a: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về </a:t>
            </a:r>
            <a:r>
              <a:rPr lang="vi-VN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x và </a:t>
            </a:r>
            <a:r>
              <a:rPr lang="vi-VN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25724" y="3446921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03162" y="2329601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790560" y="3456011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25724" y="2245291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8967" y="3326111"/>
            <a:ext cx="30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 x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y 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54904" y="779180"/>
            <a:ext cx="7425157" cy="129102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3.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Cho biết đại lượng x tỉ lệ thuận với đại lượng y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theo</a:t>
            </a:r>
            <a:endParaRPr lang="en-US" sz="2000" noProof="1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hệ số tỉ lệ -4. Hãy biểu diễn y theo x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3" y="2603751"/>
                <a:ext cx="3702039" cy="92599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701316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A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    </a:t>
                </a:r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00" y="2576263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37314" y="2629483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17361" y="3737072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5806" y="3993278"/>
            <a:ext cx="13330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 y = -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4x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342075" y="-15497"/>
            <a:ext cx="1341661" cy="868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45643" y="821902"/>
            <a:ext cx="7717500" cy="1072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ô tô đi quãng đường 126 km với vận tốc v(km/h) và thời gian t (h). Chọn câu đúng về mối quan hệ của v và t 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45643" y="2800759"/>
            <a:ext cx="7367739" cy="5847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2032514"/>
                <a:ext cx="7367739" cy="6296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745643" y="3513602"/>
            <a:ext cx="7367739" cy="5485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đại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lượng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thuận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3" y="4208265"/>
                <a:ext cx="7373760" cy="524367"/>
              </a:xfrm>
              <a:prstGeom prst="roundRect">
                <a:avLst/>
              </a:prstGeom>
              <a:blipFill>
                <a:blip r:embed="rId10"/>
                <a:stretch>
                  <a:fillRect l="-83" t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96108" y="2752906"/>
            <a:ext cx="690409" cy="600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46798" y="3414330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344083" y="4091757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229446" y="1929606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305" y="2777806"/>
            <a:ext cx="641714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76" name="Google Shape;2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245762" y="47350"/>
            <a:ext cx="1590900" cy="9843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x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z.</a:t>
                </a:r>
                <a:endPara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8" y="1267611"/>
                <a:ext cx="7717500" cy="1160784"/>
              </a:xfrm>
              <a:prstGeom prst="roundRect">
                <a:avLst/>
              </a:prstGeom>
              <a:blipFill>
                <a:blip r:embed="rId9"/>
                <a:stretch>
                  <a:fillRect l="-79" r="-79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78980" y="375319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1" y="2640659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9" y="2638682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lvl="0" algn="ctr"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5" y="3774969"/>
                <a:ext cx="3702039" cy="9259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26376" y="3874163"/>
            <a:ext cx="853046" cy="742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2689401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742809" y="3859276"/>
            <a:ext cx="850122" cy="75738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615710" y="2696262"/>
            <a:ext cx="850122" cy="75738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77" y="4048776"/>
                <a:ext cx="1377941" cy="323165"/>
              </a:xfrm>
              <a:prstGeom prst="rect">
                <a:avLst/>
              </a:prstGeom>
              <a:blipFill>
                <a:blip r:embed="rId18"/>
                <a:stretch>
                  <a:fillRect l="-2203" t="-37736"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0598" y="607007"/>
            <a:ext cx="2927198" cy="53502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KHỞI ĐỘNG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88728" y="3339914"/>
            <a:ext cx="2514018" cy="1323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3665" y="1496367"/>
            <a:ext cx="5724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nêu tính chất đại lượng tỉ lệ thuận.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nêu tính chất đại lượng tỉ lệ nghịch.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74437" y="577901"/>
            <a:ext cx="7425157" cy="16020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6.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Trước khi xuất khẩu cà phê, người ta chia cà phê thành 4 loại: loại 1, loại 2, loại 3, loại 4 tỉ lệ với 4;3;2;1. Tính khối lượng cà phê loại 4 biết tổng số cà phê bốn loại là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300kg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701315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7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48 kg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144 kg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701315" y="254292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30 kg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22195" y="37183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3737070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51855" y="2637385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9795" y="3954177"/>
            <a:ext cx="13243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B. 36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kg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7400" y="493590"/>
            <a:ext cx="7728492" cy="18753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7.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Hai xe máy cùng từ A đến B. Biết vận tốc của ô tô thứ nhất bằng 120% vận tốc của ô tô thứ hai và thời gian xe thứ nhất đi từ A đến B ít hơn thời gian ô tô thứ hai từ A đến B là 2 giờ. Tính thời gian xe thứ hai từ A đến B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70348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B. 12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3853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6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10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83714" y="3737072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35074" y="2632160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905" y="3737072"/>
            <a:ext cx="8992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0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44009" y="546764"/>
            <a:ext cx="8046948" cy="18405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vi-VN" sz="2000" b="1" noProof="1">
                <a:solidFill>
                  <a:srgbClr val="000000"/>
                </a:solidFill>
                <a:cs typeface="Arial" panose="020B0604020202020204" pitchFamily="34" charset="0"/>
              </a:rPr>
              <a:t>Câu 8.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Ba đơn vị cùng vận chuyển 685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hàng.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Đơn vị A có 8 xe,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trọng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tải mỗi xe là 4 tấn. Đơn vị B có 10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xe,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trọng tải mỗi xe là 5 tấn. Đơn vị C có 10 xe là 4,5 tấn. Hỏi đơn vị B đã vận chuyển bao nhiêu tấn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hàng,</a:t>
            </a:r>
            <a:r>
              <a:rPr lang="en-US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biết </a:t>
            </a:r>
            <a:r>
              <a:rPr lang="vi-VN" sz="2000" noProof="1">
                <a:solidFill>
                  <a:srgbClr val="000000"/>
                </a:solidFill>
                <a:cs typeface="Arial" panose="020B0604020202020204" pitchFamily="34" charset="0"/>
              </a:rPr>
              <a:t>rằng mỗi xe được huy dộng một số chuyến như </a:t>
            </a:r>
            <a:r>
              <a:rPr lang="vi-VN" sz="2000" noProof="1" smtClean="0">
                <a:solidFill>
                  <a:srgbClr val="000000"/>
                </a:solidFill>
                <a:cs typeface="Arial" panose="020B0604020202020204" pitchFamily="34" charset="0"/>
              </a:rPr>
              <a:t>nhau</a:t>
            </a:r>
            <a:endParaRPr lang="vi-VN" sz="20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687400" y="365276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300 tấn hàng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718698" y="257331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250 tấn hàng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718698" y="365276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225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87400" y="2576263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ctr">
              <a:lnSpc>
                <a:spcPts val="1800"/>
              </a:lnSpc>
              <a:spcAft>
                <a:spcPts val="1200"/>
              </a:spcAft>
            </a:pPr>
            <a:r>
              <a:rPr lang="fr-FR" sz="200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160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tấn</a:t>
            </a:r>
            <a:r>
              <a:rPr lang="fr-FR" sz="2000" dirty="0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3F3F3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hàng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pic>
        <p:nvPicPr>
          <p:cNvPr id="7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92009" y="3754140"/>
            <a:ext cx="853046" cy="7424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740238" y="3703485"/>
            <a:ext cx="850122" cy="757381"/>
          </a:xfrm>
          <a:prstGeom prst="rect">
            <a:avLst/>
          </a:prstGeom>
        </p:spPr>
      </p:pic>
      <p:pic>
        <p:nvPicPr>
          <p:cNvPr id="7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01524" y="2660570"/>
            <a:ext cx="850122" cy="757381"/>
          </a:xfrm>
          <a:prstGeom prst="rect">
            <a:avLst/>
          </a:prstGeom>
        </p:spPr>
      </p:pic>
      <p:pic>
        <p:nvPicPr>
          <p:cNvPr id="7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87845" y="2591526"/>
            <a:ext cx="850122" cy="757381"/>
          </a:xfrm>
          <a:prstGeom prst="rect">
            <a:avLst/>
          </a:prstGeom>
        </p:spPr>
      </p:pic>
      <p:pic>
        <p:nvPicPr>
          <p:cNvPr id="7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6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66" grpId="1" animBg="1"/>
      <p:bldP spid="67" grpId="1" animBg="1"/>
      <p:bldP spid="68" grpId="1" animBg="1"/>
      <p:bldP spid="6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5212" y="317451"/>
            <a:ext cx="2111119" cy="1250838"/>
          </a:xfrm>
          <a:prstGeom prst="rect">
            <a:avLst/>
          </a:prstGeom>
        </p:spPr>
      </p:pic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12" y="3011832"/>
            <a:ext cx="2308098" cy="165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37" y="1960563"/>
            <a:ext cx="1732005" cy="349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90388" y="948346"/>
            <a:ext cx="2307514" cy="57393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6.30 </a:t>
            </a:r>
            <a:r>
              <a:rPr lang="en-US" sz="2000" b="1" dirty="0">
                <a:solidFill>
                  <a:schemeClr val="bg1"/>
                </a:solidFill>
              </a:rPr>
              <a:t>(Tr20)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3807404"/>
            <a:ext cx="429564" cy="96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01" y="195728"/>
            <a:ext cx="1009497" cy="410537"/>
          </a:xfrm>
          <a:prstGeom prst="rect">
            <a:avLst/>
          </a:prstGeom>
        </p:spPr>
      </p:pic>
      <p:sp>
        <p:nvSpPr>
          <p:cNvPr id="9" name="Google Shape;2846;p57"/>
          <p:cNvSpPr txBox="1">
            <a:spLocks noGrp="1"/>
          </p:cNvSpPr>
          <p:nvPr>
            <p:ph type="title"/>
          </p:nvPr>
        </p:nvSpPr>
        <p:spPr>
          <a:xfrm>
            <a:off x="3097902" y="310921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 smtClean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04" y="1573483"/>
            <a:ext cx="7586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6" y="3489016"/>
            <a:ext cx="1963248" cy="10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85100" y="351682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614976" y="95021"/>
            <a:ext cx="582326" cy="644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305" y="901373"/>
            <a:ext cx="79406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x (</a:t>
            </a:r>
            <a:r>
              <a:rPr lang="en-US" sz="2000" dirty="0" err="1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x &gt; 0</a:t>
            </a:r>
            <a:r>
              <a:rPr lang="en-US" sz="20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89" y="1860559"/>
                <a:ext cx="116070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55305" y="3323293"/>
            <a:ext cx="8133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thợ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72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48.12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71" y="2675861"/>
                <a:ext cx="231512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5305" y="1896501"/>
            <a:ext cx="1891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000" i="1" dirty="0">
              <a:solidFill>
                <a:srgbClr val="333333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trips dir="ld"/>
      </p:transition>
    </mc:Choice>
    <mc:Fallback xmlns="">
      <p:transition spd="med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9" grpId="0"/>
      <p:bldP spid="11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3"/>
          <p:cNvSpPr txBox="1">
            <a:spLocks noGrp="1"/>
          </p:cNvSpPr>
          <p:nvPr>
            <p:ph type="title"/>
          </p:nvPr>
        </p:nvSpPr>
        <p:spPr>
          <a:xfrm>
            <a:off x="596181" y="605481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HƯỚNG DẪN VỀ NHÀ</a:t>
            </a:r>
            <a:endParaRPr sz="3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85" name="Google Shape;985;p33"/>
          <p:cNvSpPr txBox="1"/>
          <p:nvPr/>
        </p:nvSpPr>
        <p:spPr>
          <a:xfrm>
            <a:off x="2585032" y="2700472"/>
            <a:ext cx="2057474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01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88" name="Google Shape;988;p33"/>
          <p:cNvSpPr txBox="1"/>
          <p:nvPr/>
        </p:nvSpPr>
        <p:spPr>
          <a:xfrm>
            <a:off x="5356637" y="2118974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Grand Hotel"/>
                <a:cs typeface="Grand Hotel"/>
                <a:sym typeface="Grand Hotel"/>
              </a:rPr>
              <a:t>02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n-lt"/>
              <a:ea typeface="Grand Hotel"/>
              <a:cs typeface="Grand Hotel"/>
              <a:sym typeface="Grand Hote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676452" y="2414200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33"/>
          <p:cNvGrpSpPr/>
          <p:nvPr/>
        </p:nvGrpSpPr>
        <p:grpSpPr>
          <a:xfrm>
            <a:off x="2671264" y="2238267"/>
            <a:ext cx="373983" cy="363622"/>
            <a:chOff x="3512070" y="1956222"/>
            <a:chExt cx="373983" cy="363622"/>
          </a:xfrm>
        </p:grpSpPr>
        <p:sp>
          <p:nvSpPr>
            <p:cNvPr id="995" name="Google Shape;995;p33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D9E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84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33"/>
          <p:cNvSpPr/>
          <p:nvPr/>
        </p:nvSpPr>
        <p:spPr>
          <a:xfrm>
            <a:off x="3045247" y="1852303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3"/>
          <p:cNvSpPr/>
          <p:nvPr/>
        </p:nvSpPr>
        <p:spPr>
          <a:xfrm>
            <a:off x="6116302" y="131477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" name="Google Shape;1014;p33"/>
          <p:cNvGrpSpPr/>
          <p:nvPr/>
        </p:nvGrpSpPr>
        <p:grpSpPr>
          <a:xfrm>
            <a:off x="5397587" y="1700725"/>
            <a:ext cx="374897" cy="303155"/>
            <a:chOff x="3952456" y="1524280"/>
            <a:chExt cx="370195" cy="300154"/>
          </a:xfrm>
        </p:grpSpPr>
        <p:sp>
          <p:nvSpPr>
            <p:cNvPr id="1015" name="Google Shape;1015;p3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5D412D">
                <a:alpha val="1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5" name="Google Shape;1035;p33"/>
          <p:cNvCxnSpPr/>
          <p:nvPr/>
        </p:nvCxnSpPr>
        <p:spPr>
          <a:xfrm rot="10800000" flipH="1">
            <a:off x="3251046" y="1852183"/>
            <a:ext cx="1947900" cy="5679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5D412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4556417" y="2624203"/>
            <a:ext cx="220642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Chuẩn </a:t>
            </a:r>
            <a:r>
              <a:rPr lang="vi-VN" sz="2000" dirty="0"/>
              <a:t>bị bài mới </a:t>
            </a:r>
            <a:r>
              <a:rPr lang="vi-VN" sz="2000" b="1" dirty="0"/>
              <a:t>“Bài tập cuối chương VI</a:t>
            </a:r>
            <a:r>
              <a:rPr lang="vi-VN" sz="2000" b="1" dirty="0" smtClean="0"/>
              <a:t>”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672939" y="3163625"/>
            <a:ext cx="236087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" grpId="0"/>
      <p:bldP spid="988" grpId="0"/>
      <p:bldP spid="2" grpId="0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63" name="Google Shape;2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524084" y="1327612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CẢM ƠN CẢ LỚP ĐÃ CHÚ Ý LẮNG NGHE BÀI GIẢNG!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2337">
            <a:off x="7082828" y="3190287"/>
            <a:ext cx="2124949" cy="20859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0" y="563175"/>
            <a:ext cx="837059" cy="8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84573" y="3083804"/>
            <a:ext cx="1979456" cy="1613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768" flipH="1">
            <a:off x="607975" y="3038171"/>
            <a:ext cx="1677638" cy="1704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023" y="362255"/>
            <a:ext cx="6601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86978" y="2124316"/>
            <a:ext cx="1516756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3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19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7"/>
            <a:ext cx="1579529" cy="1579529"/>
          </a:xfrm>
          <a:prstGeom prst="rect">
            <a:avLst/>
          </a:prstGeom>
        </p:spPr>
      </p:pic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tỉ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lệ </a:t>
            </a:r>
            <a:r>
              <a:rPr lang="vi-VN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386542" y="583305"/>
            <a:ext cx="960101" cy="9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5762" y="328625"/>
            <a:ext cx="8201590" cy="4424300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454737" y="1367631"/>
            <a:ext cx="59527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Nhận biết hai đại lượng tỉ lệ thuận, 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649" y="1441689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8952" y="2489591"/>
            <a:ext cx="57315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thuận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8649" y="2611049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8952" y="3611551"/>
            <a:ext cx="576805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 một số bài toán đơn giản về đại lượng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tỉ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lệ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8649" y="3697628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9" y="632536"/>
            <a:ext cx="506374" cy="4675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2049" y="68936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HĐ: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3F3F3">
                  <a:lumMod val="10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 rotWithShape="1">
          <a:blip r:embed="rId5"/>
          <a:srcRect t="30236"/>
          <a:stretch/>
        </p:blipFill>
        <p:spPr>
          <a:xfrm>
            <a:off x="6853143" y="376423"/>
            <a:ext cx="1001587" cy="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19" grpId="0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6030" y="1899359"/>
            <a:ext cx="2724636" cy="30310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2000" dirty="0" smtClean="0"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566862" y="325866"/>
            <a:ext cx="582326" cy="644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37" y="4123690"/>
            <a:ext cx="1603837" cy="652239"/>
          </a:xfrm>
          <a:prstGeom prst="rect">
            <a:avLst/>
          </a:prstGeom>
        </p:spPr>
      </p:pic>
      <p:sp>
        <p:nvSpPr>
          <p:cNvPr id="6" name="Google Shape;2270;p40"/>
          <p:cNvSpPr txBox="1">
            <a:spLocks/>
          </p:cNvSpPr>
          <p:nvPr/>
        </p:nvSpPr>
        <p:spPr>
          <a:xfrm>
            <a:off x="3072592" y="54272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3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2150" y="1126435"/>
            <a:ext cx="7642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chu vi của tam giác là 48 cm và độ dài các cạnh của nó tỉ lệ với 3; 4; 5.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6124" y="2229775"/>
            <a:ext cx="1274323" cy="40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50" y="2726014"/>
            <a:ext cx="7772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 độ dài ba cạnh của tam giác lần lượt là: x, y, z (cm, x, y, z&gt; 0)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đề bài, ta có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2000" dirty="0" smtClean="0"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nl-NL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=48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01" y="3755429"/>
                <a:ext cx="2235548" cy="553998"/>
              </a:xfrm>
              <a:prstGeom prst="rect">
                <a:avLst/>
              </a:prstGeom>
              <a:blipFill>
                <a:blip r:embed="rId5"/>
                <a:stretch>
                  <a:fillRect l="-299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36" y="3748114"/>
                <a:ext cx="1360180" cy="619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1598</Words>
  <PresentationFormat>On-screen Show (16:9)</PresentationFormat>
  <Paragraphs>173</Paragraphs>
  <Slides>28</Slides>
  <Notes>27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Cambria Math</vt:lpstr>
      <vt:lpstr>Merriweather</vt:lpstr>
      <vt:lpstr>Calibri</vt:lpstr>
      <vt:lpstr>Times New Roman</vt:lpstr>
      <vt:lpstr>Grand Hotel</vt:lpstr>
      <vt:lpstr>Raleway</vt:lpstr>
      <vt:lpstr>German Literature Thesis Infographics by Slidesgo</vt:lpstr>
      <vt:lpstr>CHÀO MỪNG CẢ LỚP  ĐẾN VỚI TIẾT HỌC HÔM NAY!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LUYỆN TẬP</vt:lpstr>
      <vt:lpstr>PowerPoint Presentation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VẬN DỤNG</vt:lpstr>
      <vt:lpstr>PowerPoint Presentation</vt:lpstr>
      <vt:lpstr>HƯỚNG DẪN VỀ NHÀ</vt:lpstr>
      <vt:lpstr>CẢM ƠN CẢ LỚP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2022-11-17T17:44:57Z</dcterms:modified>
</cp:coreProperties>
</file>