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71" r:id="rId3"/>
  </p:sldMasterIdLst>
  <p:notesMasterIdLst>
    <p:notesMasterId r:id="rId37"/>
  </p:notesMasterIdLst>
  <p:sldIdLst>
    <p:sldId id="257" r:id="rId4"/>
    <p:sldId id="299" r:id="rId5"/>
    <p:sldId id="300" r:id="rId6"/>
    <p:sldId id="357" r:id="rId7"/>
    <p:sldId id="399" r:id="rId8"/>
    <p:sldId id="401" r:id="rId9"/>
    <p:sldId id="396" r:id="rId10"/>
    <p:sldId id="398" r:id="rId11"/>
    <p:sldId id="400" r:id="rId12"/>
    <p:sldId id="376" r:id="rId13"/>
    <p:sldId id="377" r:id="rId14"/>
    <p:sldId id="372" r:id="rId15"/>
    <p:sldId id="345" r:id="rId16"/>
    <p:sldId id="360" r:id="rId17"/>
    <p:sldId id="373" r:id="rId18"/>
    <p:sldId id="374" r:id="rId19"/>
    <p:sldId id="375" r:id="rId20"/>
    <p:sldId id="403" r:id="rId21"/>
    <p:sldId id="404" r:id="rId22"/>
    <p:sldId id="405" r:id="rId23"/>
    <p:sldId id="364" r:id="rId24"/>
    <p:sldId id="383" r:id="rId25"/>
    <p:sldId id="387" r:id="rId26"/>
    <p:sldId id="363" r:id="rId27"/>
    <p:sldId id="365" r:id="rId28"/>
    <p:sldId id="368" r:id="rId29"/>
    <p:sldId id="369" r:id="rId30"/>
    <p:sldId id="370" r:id="rId31"/>
    <p:sldId id="371" r:id="rId32"/>
    <p:sldId id="378" r:id="rId33"/>
    <p:sldId id="384" r:id="rId34"/>
    <p:sldId id="385" r:id="rId35"/>
    <p:sldId id="386" r:id="rId36"/>
  </p:sldIdLst>
  <p:sldSz cx="24384000" cy="13716000"/>
  <p:notesSz cx="6858000" cy="9144000"/>
  <p:custDataLst>
    <p:tags r:id="rId3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135F82"/>
    <a:srgbClr val="FFA700"/>
    <a:srgbClr val="242452"/>
    <a:srgbClr val="270F6B"/>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86355" autoAdjust="0"/>
  </p:normalViewPr>
  <p:slideViewPr>
    <p:cSldViewPr>
      <p:cViewPr varScale="1">
        <p:scale>
          <a:sx n="25" d="100"/>
          <a:sy n="25" d="100"/>
        </p:scale>
        <p:origin x="544" y="20"/>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08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98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77147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330619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35517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68313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45794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306745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569624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Nên</a:t>
            </a:r>
            <a:r>
              <a:rPr lang="en-US" dirty="0"/>
              <a:t> </a:t>
            </a:r>
            <a:r>
              <a:rPr lang="en-US" dirty="0" err="1"/>
              <a:t>lập</a:t>
            </a:r>
            <a:r>
              <a:rPr lang="en-US" dirty="0"/>
              <a:t> </a:t>
            </a:r>
            <a:r>
              <a:rPr lang="en-US" dirty="0" err="1"/>
              <a:t>lại</a:t>
            </a:r>
            <a:r>
              <a:rPr lang="en-US" dirty="0"/>
              <a:t> </a:t>
            </a:r>
            <a:r>
              <a:rPr lang="en-US" dirty="0" err="1"/>
              <a:t>hiệu</a:t>
            </a:r>
            <a:r>
              <a:rPr lang="en-US" dirty="0"/>
              <a:t> </a:t>
            </a:r>
            <a:r>
              <a:rPr lang="en-US" dirty="0" err="1"/>
              <a:t>ứng</a:t>
            </a:r>
            <a:r>
              <a:rPr lang="en-US" dirty="0"/>
              <a:t> </a:t>
            </a:r>
            <a:r>
              <a:rPr lang="en-US" dirty="0" err="1"/>
              <a:t>lời</a:t>
            </a:r>
            <a:r>
              <a:rPr lang="en-US" dirty="0"/>
              <a:t> </a:t>
            </a:r>
            <a:r>
              <a:rPr lang="en-US" dirty="0" err="1"/>
              <a:t>giải</a:t>
            </a:r>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09212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b="1" dirty="0">
              <a:solidFill>
                <a:srgbClr val="FF0000"/>
              </a:solidFill>
            </a:endParaRPr>
          </a:p>
        </p:txBody>
      </p:sp>
      <p:sp>
        <p:nvSpPr>
          <p:cNvPr id="4" name="Slide Number Placeholder 3"/>
          <p:cNvSpPr>
            <a:spLocks noGrp="1"/>
          </p:cNvSpPr>
          <p:nvPr>
            <p:ph type="sldNum" sz="quarter" idx="5"/>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646046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3310202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45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Nên</a:t>
            </a:r>
            <a:r>
              <a:rPr lang="en-US" dirty="0"/>
              <a:t> </a:t>
            </a:r>
            <a:r>
              <a:rPr lang="en-US" dirty="0" err="1"/>
              <a:t>lập</a:t>
            </a:r>
            <a:r>
              <a:rPr lang="en-US" dirty="0"/>
              <a:t> </a:t>
            </a:r>
            <a:r>
              <a:rPr lang="en-US" dirty="0" err="1"/>
              <a:t>lại</a:t>
            </a:r>
            <a:r>
              <a:rPr lang="en-US" dirty="0"/>
              <a:t> </a:t>
            </a:r>
            <a:r>
              <a:rPr lang="en-US" dirty="0" err="1"/>
              <a:t>hiệu</a:t>
            </a:r>
            <a:r>
              <a:rPr lang="en-US" dirty="0"/>
              <a:t> </a:t>
            </a:r>
            <a:r>
              <a:rPr lang="en-US" dirty="0" err="1"/>
              <a:t>ứng</a:t>
            </a:r>
            <a:r>
              <a:rPr lang="en-US" dirty="0"/>
              <a:t> </a:t>
            </a:r>
            <a:r>
              <a:rPr lang="en-US" dirty="0" err="1"/>
              <a:t>lời</a:t>
            </a:r>
            <a:r>
              <a:rPr lang="en-US" dirty="0"/>
              <a:t> </a:t>
            </a:r>
            <a:r>
              <a:rPr lang="en-US" dirty="0" err="1"/>
              <a:t>giải</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90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860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178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846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62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227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184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208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b="1" dirty="0">
              <a:solidFill>
                <a:srgbClr val="FF0000"/>
              </a:solidFill>
            </a:endParaRPr>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234443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Nên</a:t>
            </a:r>
            <a:r>
              <a:rPr lang="en-US" dirty="0"/>
              <a:t> </a:t>
            </a:r>
            <a:r>
              <a:rPr lang="en-US" dirty="0" err="1"/>
              <a:t>lập</a:t>
            </a:r>
            <a:r>
              <a:rPr lang="en-US" dirty="0"/>
              <a:t> </a:t>
            </a:r>
            <a:r>
              <a:rPr lang="en-US" dirty="0" err="1"/>
              <a:t>lại</a:t>
            </a:r>
            <a:r>
              <a:rPr lang="en-US" dirty="0"/>
              <a:t> </a:t>
            </a:r>
            <a:r>
              <a:rPr lang="en-US" dirty="0" err="1"/>
              <a:t>hiệu</a:t>
            </a:r>
            <a:r>
              <a:rPr lang="en-US" dirty="0"/>
              <a:t> </a:t>
            </a:r>
            <a:r>
              <a:rPr lang="en-US" dirty="0" err="1"/>
              <a:t>ứng</a:t>
            </a: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945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908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969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Nên</a:t>
            </a:r>
            <a:r>
              <a:rPr lang="en-US" dirty="0"/>
              <a:t> </a:t>
            </a:r>
            <a:r>
              <a:rPr lang="en-US" dirty="0" err="1"/>
              <a:t>lập</a:t>
            </a:r>
            <a:r>
              <a:rPr lang="en-US" dirty="0"/>
              <a:t> </a:t>
            </a:r>
            <a:r>
              <a:rPr lang="en-US" dirty="0" err="1"/>
              <a:t>lại</a:t>
            </a:r>
            <a:r>
              <a:rPr lang="en-US" dirty="0"/>
              <a:t> </a:t>
            </a:r>
            <a:r>
              <a:rPr lang="en-US" dirty="0" err="1"/>
              <a:t>hiệu</a:t>
            </a:r>
            <a:r>
              <a:rPr lang="en-US" dirty="0"/>
              <a:t> </a:t>
            </a:r>
            <a:r>
              <a:rPr lang="en-US" dirty="0" err="1"/>
              <a:t>ứng</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32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87903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02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36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97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b="1"/>
              <a:t>Toàn bộ bài giải xuất hiện 1 lần, nên tách hiệu ứng từng phần của bài giải</a:t>
            </a: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66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lvl1pPr>
              <a:defRPr>
                <a:latin typeface="Arial" panose="020B0604020202020204" pitchFamily="34" charset="0"/>
              </a:defRPr>
            </a:lvl1pPr>
          </a:lstStyle>
          <a:p>
            <a:fld id="{D15044BE-B3F3-4258-B55D-9238C2EBFDF1}" type="datetimeFigureOut">
              <a:rPr lang="en-US" smtClean="0"/>
              <a:pPr/>
              <a:t>8/29/2021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lvl1pPr>
              <a:defRPr>
                <a:latin typeface="Arial" panose="020B0604020202020204" pitchFamily="34" charset="0"/>
              </a:defRPr>
            </a:lvl1pPr>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08268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8/29/2021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8/29/2021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8/29/2021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8/29/2021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5078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3"/>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40248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9"/>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9"/>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4560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3"/>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74181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3"/>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9"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9"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06739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3"/>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17985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05609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9"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3"/>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9"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217189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9"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3"/>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9"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773945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3"/>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40808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442762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9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4.png"/><Relationship Id="rId2" Type="http://schemas.openxmlformats.org/officeDocument/2006/relationships/slideLayout" Target="../slideLayouts/slideLayout29.xml"/><Relationship Id="rId16"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png"/><Relationship Id="rId10" Type="http://schemas.openxmlformats.org/officeDocument/2006/relationships/slideLayout" Target="../slideLayouts/slideLayout37.xml"/><Relationship Id="rId19"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7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3"/>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3"/>
          </p:nvPr>
        </p:nvSpPr>
        <p:spPr>
          <a:xfrm>
            <a:off x="8077200" y="12712703"/>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3"/>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5" y="155575"/>
            <a:ext cx="1371422"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3" y="76201"/>
            <a:ext cx="1462850" cy="1461090"/>
          </a:xfrm>
          <a:prstGeom prst="rect">
            <a:avLst/>
          </a:prstGeom>
        </p:spPr>
      </p:pic>
      <p:grpSp>
        <p:nvGrpSpPr>
          <p:cNvPr id="38" name="Group 4"/>
          <p:cNvGrpSpPr>
            <a:grpSpLocks noChangeAspect="1"/>
          </p:cNvGrpSpPr>
          <p:nvPr userDrawn="1"/>
        </p:nvGrpSpPr>
        <p:grpSpPr bwMode="auto">
          <a:xfrm>
            <a:off x="22987" y="76200"/>
            <a:ext cx="21191538" cy="1439864"/>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68" name="TextBox 67"/>
          <p:cNvSpPr txBox="1"/>
          <p:nvPr userDrawn="1"/>
        </p:nvSpPr>
        <p:spPr>
          <a:xfrm>
            <a:off x="2206190" y="504499"/>
            <a:ext cx="1494319"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8" y="504499"/>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8" y="286421"/>
            <a:ext cx="14544496" cy="976562"/>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4"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94258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microsoft.com/office/2007/relationships/hdphoto" Target="../media/hdphoto1.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3.pn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0.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40.png"/><Relationship Id="rId5" Type="http://schemas.openxmlformats.org/officeDocument/2006/relationships/image" Target="../media/image330.png"/><Relationship Id="rId10" Type="http://schemas.openxmlformats.org/officeDocument/2006/relationships/image" Target="../media/image210.png"/><Relationship Id="rId4" Type="http://schemas.openxmlformats.org/officeDocument/2006/relationships/image" Target="../media/image320.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20.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30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23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21.pn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2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83.png"/><Relationship Id="rId7"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66.png"/><Relationship Id="rId4" Type="http://schemas.openxmlformats.org/officeDocument/2006/relationships/image" Target="../media/image90.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660.png"/><Relationship Id="rId7" Type="http://schemas.openxmlformats.org/officeDocument/2006/relationships/image" Target="../media/image124.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35.emf"/></Relationships>
</file>

<file path=ppt/slides/_rels/slide2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82.png"/><Relationship Id="rId7" Type="http://schemas.openxmlformats.org/officeDocument/2006/relationships/image" Target="../media/image131.pn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130.png"/><Relationship Id="rId11" Type="http://schemas.openxmlformats.org/officeDocument/2006/relationships/image" Target="../media/image75.png"/><Relationship Id="rId5" Type="http://schemas.openxmlformats.org/officeDocument/2006/relationships/image" Target="../media/image129.png"/><Relationship Id="rId10" Type="http://schemas.openxmlformats.org/officeDocument/2006/relationships/image" Target="../media/image133.png"/><Relationship Id="rId4" Type="http://schemas.openxmlformats.org/officeDocument/2006/relationships/image" Target="../media/image128.png"/><Relationship Id="rId9" Type="http://schemas.openxmlformats.org/officeDocument/2006/relationships/image" Target="../media/image35.emf"/></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76.png"/><Relationship Id="rId7"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94.png"/><Relationship Id="rId5" Type="http://schemas.openxmlformats.org/officeDocument/2006/relationships/image" Target="../media/image89.png"/><Relationship Id="rId10" Type="http://schemas.microsoft.com/office/2007/relationships/hdphoto" Target="../media/hdphoto2.wdp"/><Relationship Id="rId4" Type="http://schemas.openxmlformats.org/officeDocument/2006/relationships/image" Target="../media/image81.png"/><Relationship Id="rId9"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image" Target="../media/image960.pn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98.png"/></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image" Target="../media/image1060.png"/><Relationship Id="rId5" Type="http://schemas.openxmlformats.org/officeDocument/2006/relationships/image" Target="../media/image106.png"/><Relationship Id="rId4" Type="http://schemas.openxmlformats.org/officeDocument/2006/relationships/image" Target="../media/image105.emf"/></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9.xml"/><Relationship Id="rId1" Type="http://schemas.openxmlformats.org/officeDocument/2006/relationships/slideLayout" Target="../slideLayouts/slideLayout39.xml"/><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image" Target="../media/image115.png"/><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2.xml"/><Relationship Id="rId1" Type="http://schemas.openxmlformats.org/officeDocument/2006/relationships/slideLayout" Target="../slideLayouts/slideLayout39.xml"/><Relationship Id="rId4" Type="http://schemas.openxmlformats.org/officeDocument/2006/relationships/image" Target="../media/image110.emf"/></Relationships>
</file>

<file path=ppt/slides/_rels/slide3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3.xml"/><Relationship Id="rId1" Type="http://schemas.openxmlformats.org/officeDocument/2006/relationships/slideLayout" Target="../slideLayouts/slideLayout39.xml"/><Relationship Id="rId5" Type="http://schemas.openxmlformats.org/officeDocument/2006/relationships/image" Target="../media/image117.png"/><Relationship Id="rId4" Type="http://schemas.openxmlformats.org/officeDocument/2006/relationships/image" Target="../media/image110.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977896" y="3616369"/>
            <a:ext cx="2799079"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en-US" sz="4800" b="1" dirty="0">
                <a:solidFill>
                  <a:srgbClr val="135F82"/>
                </a:solidFill>
                <a:latin typeface="Chu Van An" panose="02020603050405020304" pitchFamily="18" charset="0"/>
                <a:ea typeface="Tahoma" pitchFamily="34" charset="0"/>
                <a:cs typeface="Chu Van An" panose="02020603050405020304" pitchFamily="18" charset="0"/>
              </a:rPr>
              <a:t>HÌNH HỌC</a:t>
            </a:r>
          </a:p>
        </p:txBody>
      </p:sp>
      <p:sp>
        <p:nvSpPr>
          <p:cNvPr id="22" name="TextBox 21"/>
          <p:cNvSpPr txBox="1"/>
          <p:nvPr/>
        </p:nvSpPr>
        <p:spPr>
          <a:xfrm>
            <a:off x="3429000" y="4636794"/>
            <a:ext cx="18288000" cy="131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8" tIns="45699" rIns="91398" bIns="45699" rtlCol="0">
            <a:spAutoFit/>
          </a:bodyPr>
          <a:lstStyle/>
          <a:p>
            <a:pPr algn="ctr">
              <a:lnSpc>
                <a:spcPct val="150000"/>
              </a:lnSpc>
            </a:pP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Chương</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2: MẶT NÓN, MẶT TRỤ, MẶT CẦU</a:t>
            </a:r>
          </a:p>
        </p:txBody>
      </p:sp>
      <p:grpSp>
        <p:nvGrpSpPr>
          <p:cNvPr id="5" name="Group 4"/>
          <p:cNvGrpSpPr/>
          <p:nvPr/>
        </p:nvGrpSpPr>
        <p:grpSpPr>
          <a:xfrm>
            <a:off x="12377436" y="1883773"/>
            <a:ext cx="1813892" cy="1828546"/>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dirty="0">
                  <a:solidFill>
                    <a:srgbClr val="135F82"/>
                  </a:solidFill>
                  <a:latin typeface="Chu Van An" panose="02020603050405020304" pitchFamily="18" charset="0"/>
                  <a:ea typeface="AvantGarde" pitchFamily="2" charset="0"/>
                  <a:cs typeface="Chu Van 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398" tIns="45699" rIns="91398" bIns="45699" rtlCol="0">
              <a:spAutoFit/>
            </a:bodyPr>
            <a:lstStyle/>
            <a:p>
              <a:r>
                <a:rPr lang="en-US" sz="8099" dirty="0">
                  <a:solidFill>
                    <a:srgbClr val="135F82"/>
                  </a:solidFill>
                  <a:latin typeface="Chu Van An" panose="02020603050405020304" pitchFamily="18" charset="0"/>
                  <a:ea typeface="AvantGarde" pitchFamily="2" charset="0"/>
                  <a:cs typeface="Chu Van An" panose="02020603050405020304" pitchFamily="18" charset="0"/>
                </a:rPr>
                <a:t>1</a:t>
              </a:r>
              <a:r>
                <a:rPr lang="vi-VN" sz="8099" dirty="0">
                  <a:solidFill>
                    <a:srgbClr val="135F82"/>
                  </a:solidFill>
                  <a:latin typeface="Chu Van An" panose="02020603050405020304" pitchFamily="18" charset="0"/>
                  <a:ea typeface="AvantGarde" pitchFamily="2" charset="0"/>
                  <a:cs typeface="Chu Van An" panose="02020603050405020304" pitchFamily="18" charset="0"/>
                </a:rPr>
                <a:t>2</a:t>
              </a:r>
              <a:endParaRPr lang="en-US" sz="8099" dirty="0">
                <a:solidFill>
                  <a:srgbClr val="135F82"/>
                </a:solidFill>
                <a:latin typeface="Chu Van An" panose="02020603050405020304" pitchFamily="18" charset="0"/>
                <a:ea typeface="AvantGarde" pitchFamily="2" charset="0"/>
                <a:cs typeface="Chu Van An" panose="02020603050405020304" pitchFamily="18" charset="0"/>
              </a:endParaRPr>
            </a:p>
          </p:txBody>
        </p:sp>
      </p:grpSp>
      <p:grpSp>
        <p:nvGrpSpPr>
          <p:cNvPr id="9" name="Group 8"/>
          <p:cNvGrpSpPr/>
          <p:nvPr/>
        </p:nvGrpSpPr>
        <p:grpSpPr>
          <a:xfrm>
            <a:off x="10781125" y="1966240"/>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26"/>
          <p:cNvGrpSpPr/>
          <p:nvPr/>
        </p:nvGrpSpPr>
        <p:grpSpPr>
          <a:xfrm>
            <a:off x="4247547" y="8763000"/>
            <a:ext cx="17088453" cy="907189"/>
            <a:chOff x="7483861" y="7543801"/>
            <a:chExt cx="17012919" cy="907308"/>
          </a:xfrm>
        </p:grpSpPr>
        <p:sp>
          <p:nvSpPr>
            <p:cNvPr id="44" name="TextBox 43"/>
            <p:cNvSpPr txBox="1"/>
            <p:nvPr/>
          </p:nvSpPr>
          <p:spPr>
            <a:xfrm>
              <a:off x="8993187" y="7620003"/>
              <a:ext cx="15503593"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MẶT NÓN </a:t>
              </a:r>
              <a:r>
                <a:rPr lang="en-US" sz="4800" b="1">
                  <a:solidFill>
                    <a:srgbClr val="135F82"/>
                  </a:solidFill>
                  <a:latin typeface="Tahoma" pitchFamily="34" charset="0"/>
                  <a:ea typeface="Tahoma" pitchFamily="34" charset="0"/>
                  <a:cs typeface="Tahoma" pitchFamily="34" charset="0"/>
                </a:rPr>
                <a:t>TRÒN XOAY (TT)</a:t>
              </a:r>
              <a:endParaRPr lang="en-US" sz="4800" b="1" dirty="0">
                <a:solidFill>
                  <a:srgbClr val="135F82"/>
                </a:solidFill>
                <a:latin typeface="Tahoma" pitchFamily="34" charset="0"/>
                <a:ea typeface="Tahoma" pitchFamily="34" charset="0"/>
                <a:cs typeface="Tahoma" pitchFamily="34" charset="0"/>
              </a:endParaRPr>
            </a:p>
          </p:txBody>
        </p:sp>
        <p:grpSp>
          <p:nvGrpSpPr>
            <p:cNvPr id="3" name="Group 27"/>
            <p:cNvGrpSpPr/>
            <p:nvPr/>
          </p:nvGrpSpPr>
          <p:grpSpPr>
            <a:xfrm>
              <a:off x="7483861" y="7543801"/>
              <a:ext cx="1251657" cy="872847"/>
              <a:chOff x="7483860" y="7543801"/>
              <a:chExt cx="1251657" cy="872847"/>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4" name="Group 29"/>
              <p:cNvGrpSpPr/>
              <p:nvPr/>
            </p:nvGrpSpPr>
            <p:grpSpPr>
              <a:xfrm>
                <a:off x="7493378" y="7646473"/>
                <a:ext cx="1242139" cy="770175"/>
                <a:chOff x="7493378" y="7646473"/>
                <a:chExt cx="1242139" cy="770175"/>
              </a:xfrm>
            </p:grpSpPr>
            <p:sp>
              <p:nvSpPr>
                <p:cNvPr id="48" name="Round Same Side Corner Rectangle 47"/>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9" name="TextBox 48"/>
                <p:cNvSpPr txBox="1"/>
                <p:nvPr/>
              </p:nvSpPr>
              <p:spPr>
                <a:xfrm>
                  <a:off x="7909228" y="7646473"/>
                  <a:ext cx="640858"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II</a:t>
                  </a:r>
                </a:p>
              </p:txBody>
            </p:sp>
          </p:grpSp>
        </p:grpSp>
      </p:grpSp>
      <p:sp>
        <p:nvSpPr>
          <p:cNvPr id="23" name="TextBox 22"/>
          <p:cNvSpPr txBox="1"/>
          <p:nvPr/>
        </p:nvSpPr>
        <p:spPr>
          <a:xfrm>
            <a:off x="5886500" y="6468361"/>
            <a:ext cx="13373000" cy="110782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r>
              <a:rPr lang="vi-VN" sz="6599" b="1" dirty="0">
                <a:solidFill>
                  <a:srgbClr val="135F82"/>
                </a:solidFill>
                <a:latin typeface="AvantGarde-Demi" pitchFamily="18" charset="0"/>
                <a:ea typeface="AvantGarde-Demi" pitchFamily="18" charset="0"/>
                <a:cs typeface="AvantGarde-Demi" pitchFamily="18" charset="0"/>
              </a:rPr>
              <a:t>Bài </a:t>
            </a:r>
            <a:r>
              <a:rPr lang="en-US" sz="6599" b="1" dirty="0">
                <a:solidFill>
                  <a:srgbClr val="135F82"/>
                </a:solidFill>
                <a:latin typeface="AvantGarde-Demi" pitchFamily="18" charset="0"/>
                <a:ea typeface="AvantGarde-Demi" pitchFamily="18" charset="0"/>
                <a:cs typeface="AvantGarde-Demi" pitchFamily="18" charset="0"/>
              </a:rPr>
              <a:t>1</a:t>
            </a:r>
            <a:r>
              <a:rPr lang="vi-VN" sz="6599" b="1" dirty="0">
                <a:solidFill>
                  <a:srgbClr val="135F82"/>
                </a:solidFill>
                <a:latin typeface="AvantGarde-Demi" pitchFamily="18" charset="0"/>
                <a:ea typeface="AvantGarde-Demi" pitchFamily="18" charset="0"/>
                <a:cs typeface="AvantGarde-Demi" pitchFamily="18" charset="0"/>
              </a:rPr>
              <a:t>: </a:t>
            </a:r>
            <a:r>
              <a:rPr lang="en-US" sz="6599" b="1" dirty="0">
                <a:solidFill>
                  <a:srgbClr val="135F82"/>
                </a:solidFill>
                <a:latin typeface="AvantGarde-Demi" pitchFamily="18" charset="0"/>
                <a:ea typeface="AvantGarde-Demi" pitchFamily="18" charset="0"/>
                <a:cs typeface="AvantGarde-Demi" pitchFamily="18" charset="0"/>
              </a:rPr>
              <a:t>KHÁI NIỆM VỀ MẶT TRÒN XOAY</a:t>
            </a:r>
          </a:p>
        </p:txBody>
      </p:sp>
      <p:sp>
        <p:nvSpPr>
          <p:cNvPr id="54" name="Rounded Rectangle 53"/>
          <p:cNvSpPr/>
          <p:nvPr/>
        </p:nvSpPr>
        <p:spPr>
          <a:xfrm>
            <a:off x="3776587" y="7947298"/>
            <a:ext cx="16830826" cy="4442081"/>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a:latin typeface="Arial" panose="020B0604020202020204" pitchFamily="34" charset="0"/>
            </a:endParaRPr>
          </a:p>
        </p:txBody>
      </p:sp>
      <p:grpSp>
        <p:nvGrpSpPr>
          <p:cNvPr id="55" name="Group 54"/>
          <p:cNvGrpSpPr/>
          <p:nvPr/>
        </p:nvGrpSpPr>
        <p:grpSpPr>
          <a:xfrm>
            <a:off x="5318506" y="11021070"/>
            <a:ext cx="9472086" cy="968318"/>
            <a:chOff x="739068" y="1515168"/>
            <a:chExt cx="9473319" cy="968444"/>
          </a:xfrm>
        </p:grpSpPr>
        <p:sp>
          <p:nvSpPr>
            <p:cNvPr id="56"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grpSp>
          <p:nvGrpSpPr>
            <p:cNvPr id="57" name="Group 56"/>
            <p:cNvGrpSpPr/>
            <p:nvPr/>
          </p:nvGrpSpPr>
          <p:grpSpPr>
            <a:xfrm>
              <a:off x="739068" y="1515168"/>
              <a:ext cx="8177919" cy="960327"/>
              <a:chOff x="739068" y="1515168"/>
              <a:chExt cx="8177919" cy="960327"/>
            </a:xfrm>
          </p:grpSpPr>
          <p:sp>
            <p:nvSpPr>
              <p:cNvPr id="59"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60" name="Oval 72"/>
              <p:cNvSpPr>
                <a:spLocks noChangeArrowheads="1"/>
              </p:cNvSpPr>
              <p:nvPr/>
            </p:nvSpPr>
            <p:spPr bwMode="auto">
              <a:xfrm>
                <a:off x="1372407" y="1515168"/>
                <a:ext cx="285717" cy="280956"/>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61"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63"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75"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76"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77"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79"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80"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81"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82"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latin typeface="Arial" panose="020B0604020202020204" pitchFamily="34" charset="0"/>
                </a:endParaRPr>
              </a:p>
            </p:txBody>
          </p:sp>
          <p:sp>
            <p:nvSpPr>
              <p:cNvPr id="83" name="TextBox 82"/>
              <p:cNvSpPr txBox="1"/>
              <p:nvPr/>
            </p:nvSpPr>
            <p:spPr>
              <a:xfrm>
                <a:off x="2132731" y="1706054"/>
                <a:ext cx="6784256"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grpSp>
        <p:nvGrpSpPr>
          <p:cNvPr id="45" name="Group 26">
            <a:extLst>
              <a:ext uri="{FF2B5EF4-FFF2-40B4-BE49-F238E27FC236}">
                <a16:creationId xmlns:a16="http://schemas.microsoft.com/office/drawing/2014/main" id="{A99CA2EC-1142-40E3-B7F5-DEE82FF70DD3}"/>
              </a:ext>
            </a:extLst>
          </p:cNvPr>
          <p:cNvGrpSpPr/>
          <p:nvPr/>
        </p:nvGrpSpPr>
        <p:grpSpPr>
          <a:xfrm>
            <a:off x="4191000" y="9987050"/>
            <a:ext cx="17088453" cy="907189"/>
            <a:chOff x="7483861" y="7543801"/>
            <a:chExt cx="17012919" cy="907308"/>
          </a:xfrm>
        </p:grpSpPr>
        <p:sp>
          <p:nvSpPr>
            <p:cNvPr id="47" name="TextBox 46">
              <a:extLst>
                <a:ext uri="{FF2B5EF4-FFF2-40B4-BE49-F238E27FC236}">
                  <a16:creationId xmlns:a16="http://schemas.microsoft.com/office/drawing/2014/main" id="{951959E0-7F9A-4F17-AF92-6459EFF531CD}"/>
                </a:ext>
              </a:extLst>
            </p:cNvPr>
            <p:cNvSpPr txBox="1"/>
            <p:nvPr/>
          </p:nvSpPr>
          <p:spPr>
            <a:xfrm>
              <a:off x="8993187" y="7620003"/>
              <a:ext cx="15503593"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MẶT TRỤ TRÒN XOAY</a:t>
              </a:r>
            </a:p>
          </p:txBody>
        </p:sp>
        <p:grpSp>
          <p:nvGrpSpPr>
            <p:cNvPr id="50" name="Group 27">
              <a:extLst>
                <a:ext uri="{FF2B5EF4-FFF2-40B4-BE49-F238E27FC236}">
                  <a16:creationId xmlns:a16="http://schemas.microsoft.com/office/drawing/2014/main" id="{C2A91AB4-1528-48A2-95FC-0F2E2D34D4C2}"/>
                </a:ext>
              </a:extLst>
            </p:cNvPr>
            <p:cNvGrpSpPr/>
            <p:nvPr/>
          </p:nvGrpSpPr>
          <p:grpSpPr>
            <a:xfrm>
              <a:off x="7483861" y="7543801"/>
              <a:ext cx="1251657" cy="872847"/>
              <a:chOff x="7483860" y="7543801"/>
              <a:chExt cx="1251657" cy="872847"/>
            </a:xfrm>
          </p:grpSpPr>
          <p:sp>
            <p:nvSpPr>
              <p:cNvPr id="51" name="Isosceles Triangle 44">
                <a:extLst>
                  <a:ext uri="{FF2B5EF4-FFF2-40B4-BE49-F238E27FC236}">
                    <a16:creationId xmlns:a16="http://schemas.microsoft.com/office/drawing/2014/main" id="{9652B151-5F75-4323-BA14-76E1B8F07456}"/>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58" name="Group 29">
                <a:extLst>
                  <a:ext uri="{FF2B5EF4-FFF2-40B4-BE49-F238E27FC236}">
                    <a16:creationId xmlns:a16="http://schemas.microsoft.com/office/drawing/2014/main" id="{7BF59B90-A4E2-4303-A5B8-6C95686FAEDA}"/>
                  </a:ext>
                </a:extLst>
              </p:cNvPr>
              <p:cNvGrpSpPr/>
              <p:nvPr/>
            </p:nvGrpSpPr>
            <p:grpSpPr>
              <a:xfrm>
                <a:off x="7493378" y="7646473"/>
                <a:ext cx="1242139" cy="770175"/>
                <a:chOff x="7493378" y="7646473"/>
                <a:chExt cx="1242139" cy="770175"/>
              </a:xfrm>
            </p:grpSpPr>
            <p:sp>
              <p:nvSpPr>
                <p:cNvPr id="64" name="Round Same Side Corner Rectangle 47">
                  <a:extLst>
                    <a:ext uri="{FF2B5EF4-FFF2-40B4-BE49-F238E27FC236}">
                      <a16:creationId xmlns:a16="http://schemas.microsoft.com/office/drawing/2014/main" id="{217B0279-2186-4053-8CF7-B667D028D49B}"/>
                    </a:ext>
                  </a:extLst>
                </p:cNvPr>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5" name="TextBox 64">
                  <a:extLst>
                    <a:ext uri="{FF2B5EF4-FFF2-40B4-BE49-F238E27FC236}">
                      <a16:creationId xmlns:a16="http://schemas.microsoft.com/office/drawing/2014/main" id="{1EBBF983-B922-48DD-AB0D-E2774C4FEDF8}"/>
                    </a:ext>
                  </a:extLst>
                </p:cNvPr>
                <p:cNvSpPr txBox="1"/>
                <p:nvPr/>
              </p:nvSpPr>
              <p:spPr>
                <a:xfrm>
                  <a:off x="7740348" y="7646473"/>
                  <a:ext cx="978617" cy="754152"/>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grpSp>
        </p:grpSp>
      </p:grpSp>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22" presetClass="entr" presetSubtype="8" fill="hold" nodeType="after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50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4" fill="hold" nodeType="withEffect">
                                  <p:stCondLst>
                                    <p:cond delay="75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52400" y="2444733"/>
            <a:ext cx="23850600" cy="7613667"/>
            <a:chOff x="992187" y="2564544"/>
            <a:chExt cx="22353091" cy="9896335"/>
          </a:xfrm>
        </p:grpSpPr>
        <p:sp>
          <p:nvSpPr>
            <p:cNvPr id="39" name="Rounded Rectangle 38"/>
            <p:cNvSpPr/>
            <p:nvPr/>
          </p:nvSpPr>
          <p:spPr bwMode="auto">
            <a:xfrm>
              <a:off x="1145221" y="2666999"/>
              <a:ext cx="22200057" cy="9793880"/>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solidFill>
                  <a:prstClr val="white"/>
                </a:solidFill>
                <a:latin typeface="Arial" panose="020B0604020202020204" pitchFamily="34" charset="0"/>
              </a:endParaRPr>
            </a:p>
          </p:txBody>
        </p:sp>
        <p:grpSp>
          <p:nvGrpSpPr>
            <p:cNvPr id="40" name="Group 39"/>
            <p:cNvGrpSpPr/>
            <p:nvPr/>
          </p:nvGrpSpPr>
          <p:grpSpPr>
            <a:xfrm>
              <a:off x="992187" y="2564544"/>
              <a:ext cx="3234950" cy="1023459"/>
              <a:chOff x="534987" y="1647866"/>
              <a:chExt cx="4345954" cy="1176337"/>
            </a:xfrm>
          </p:grpSpPr>
          <p:sp>
            <p:nvSpPr>
              <p:cNvPr id="41"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sp>
            <p:nvSpPr>
              <p:cNvPr id="42" name="Pentagon 41"/>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grpSp>
            <p:nvGrpSpPr>
              <p:cNvPr id="43" name="Group 11"/>
              <p:cNvGrpSpPr/>
              <p:nvPr/>
            </p:nvGrpSpPr>
            <p:grpSpPr bwMode="auto">
              <a:xfrm>
                <a:off x="683775" y="1836907"/>
                <a:ext cx="582199" cy="537956"/>
                <a:chOff x="7440266" y="3398551"/>
                <a:chExt cx="757238" cy="765175"/>
              </a:xfrm>
              <a:solidFill>
                <a:schemeClr val="bg1">
                  <a:lumMod val="95000"/>
                </a:schemeClr>
              </a:solidFill>
            </p:grpSpPr>
            <p:sp>
              <p:nvSpPr>
                <p:cNvPr id="46" name="Freeform 45"/>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7" name="Freeform 46"/>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8" name="Freeform 4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9" name="Rectangle 48"/>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0" name="Rectangle 49"/>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1" name="Rectangle 50"/>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2" name="Rectangle 51"/>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grpSp>
          <p:sp>
            <p:nvSpPr>
              <p:cNvPr id="44" name="Chevron 43"/>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prstClr val="black"/>
                  </a:solidFill>
                  <a:latin typeface="Arial" panose="020B0604020202020204" pitchFamily="34" charset="0"/>
                </a:endParaRPr>
              </a:p>
            </p:txBody>
          </p:sp>
          <p:sp>
            <p:nvSpPr>
              <p:cNvPr id="45" name="TextBox 13"/>
              <p:cNvSpPr txBox="1">
                <a:spLocks noChangeArrowheads="1"/>
              </p:cNvSpPr>
              <p:nvPr/>
            </p:nvSpPr>
            <p:spPr bwMode="auto">
              <a:xfrm>
                <a:off x="1824375" y="1658975"/>
                <a:ext cx="3056566"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defRPr/>
                </a:pPr>
                <a:r>
                  <a:rPr lang="en-US" sz="4000" b="1" dirty="0" err="1">
                    <a:solidFill>
                      <a:prstClr val="white"/>
                    </a:solidFill>
                    <a:latin typeface="Tahoma" pitchFamily="34" charset="0"/>
                    <a:cs typeface="Tahoma" pitchFamily="34" charset="0"/>
                  </a:rPr>
                  <a:t>Ví</a:t>
                </a:r>
                <a:r>
                  <a:rPr lang="en-US" sz="4000" b="1" dirty="0">
                    <a:solidFill>
                      <a:prstClr val="white"/>
                    </a:solidFill>
                    <a:latin typeface="Tahoma" pitchFamily="34" charset="0"/>
                    <a:cs typeface="Tahoma" pitchFamily="34" charset="0"/>
                  </a:rPr>
                  <a:t> </a:t>
                </a:r>
                <a:r>
                  <a:rPr lang="en-US" sz="4000" b="1" dirty="0" err="1">
                    <a:solidFill>
                      <a:prstClr val="white"/>
                    </a:solidFill>
                    <a:latin typeface="Tahoma" pitchFamily="34" charset="0"/>
                    <a:cs typeface="Tahoma" pitchFamily="34" charset="0"/>
                  </a:rPr>
                  <a:t>dụ</a:t>
                </a:r>
                <a:r>
                  <a:rPr lang="en-US" sz="4000" b="1" dirty="0">
                    <a:solidFill>
                      <a:prstClr val="white"/>
                    </a:solidFill>
                    <a:latin typeface="Tahoma" pitchFamily="34" charset="0"/>
                    <a:cs typeface="Tahoma" pitchFamily="34" charset="0"/>
                  </a:rPr>
                  <a:t> 2:</a:t>
                </a:r>
                <a:endParaRPr lang="en-US" sz="4800" b="1" dirty="0">
                  <a:solidFill>
                    <a:prstClr val="white"/>
                  </a:solidFill>
                  <a:latin typeface="Tahoma" pitchFamily="34" charset="0"/>
                  <a:cs typeface="Tahoma" pitchFamily="34" charset="0"/>
                </a:endParaRPr>
              </a:p>
            </p:txBody>
          </p:sp>
        </p:grpSp>
      </p:gr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01BF300-5089-4910-94AA-5DE995988AB6}"/>
                  </a:ext>
                </a:extLst>
              </p:cNvPr>
              <p:cNvSpPr txBox="1"/>
              <p:nvPr/>
            </p:nvSpPr>
            <p:spPr>
              <a:xfrm>
                <a:off x="775772" y="3419068"/>
                <a:ext cx="22922428" cy="4869346"/>
              </a:xfrm>
              <a:prstGeom prst="rect">
                <a:avLst/>
              </a:prstGeom>
              <a:noFill/>
            </p:spPr>
            <p:txBody>
              <a:bodyPr wrap="square" rtlCol="0">
                <a:spAutoFit/>
              </a:bodyPr>
              <a:lstStyle/>
              <a:p>
                <a:pPr defTabSz="1828800">
                  <a:lnSpc>
                    <a:spcPct val="150000"/>
                  </a:lnSpc>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Cho hình nón đỉnh </a:t>
                </a:r>
                <a14:m>
                  <m:oMath xmlns:m="http://schemas.openxmlformats.org/officeDocument/2006/math">
                    <m:r>
                      <a:rPr lang="vi-VN" sz="4800" b="1" i="1">
                        <a:solidFill>
                          <a:prstClr val="black"/>
                        </a:solidFill>
                        <a:latin typeface="Cambria Math" panose="02040503050406030204" pitchFamily="18" charset="0"/>
                      </a:rPr>
                      <m:t>𝑰</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đường cao </a:t>
                </a:r>
                <a14:m>
                  <m:oMath xmlns:m="http://schemas.openxmlformats.org/officeDocument/2006/math">
                    <m:r>
                      <a:rPr lang="vi-VN" sz="4800" b="1" i="1">
                        <a:solidFill>
                          <a:prstClr val="black"/>
                        </a:solidFill>
                        <a:latin typeface="Cambria Math" panose="02040503050406030204" pitchFamily="18" charset="0"/>
                      </a:rPr>
                      <m:t>𝑺𝑶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và có độ dài đường sinh bằng </a:t>
                </a:r>
                <a14:m>
                  <m:oMath xmlns:m="http://schemas.openxmlformats.org/officeDocument/2006/math">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𝒄𝒎</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góc ở đỉnh bằng </a:t>
                </a:r>
                <a14:m>
                  <m:oMath xmlns:m="http://schemas.openxmlformats.org/officeDocument/2006/math">
                    <m:r>
                      <a:rPr lang="vi-VN" sz="4800" b="1" i="1">
                        <a:solidFill>
                          <a:prstClr val="black"/>
                        </a:solidFill>
                        <a:latin typeface="Cambria Math" panose="02040503050406030204" pitchFamily="18" charset="0"/>
                      </a:rPr>
                      <m:t>𝟔</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𝟎</m:t>
                        </m:r>
                      </m:e>
                      <m:sup>
                        <m:r>
                          <a:rPr lang="vi-VN" sz="4800" b="1" i="1">
                            <a:solidFill>
                              <a:prstClr val="black"/>
                            </a:solidFill>
                            <a:latin typeface="Cambria Math" panose="02040503050406030204" pitchFamily="18" charset="0"/>
                          </a:rPr>
                          <m:t>𝟎</m:t>
                        </m:r>
                      </m:sup>
                    </m:sSup>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800" b="1" i="1">
                        <a:solidFill>
                          <a:prstClr val="black"/>
                        </a:solidFill>
                        <a:latin typeface="Cambria Math" panose="02040503050406030204" pitchFamily="18" charset="0"/>
                      </a:rPr>
                      <m:t>𝑲</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điểm thuộc đoạn </a:t>
                </a:r>
                <a14:m>
                  <m:oMath xmlns:m="http://schemas.openxmlformats.org/officeDocument/2006/math">
                    <m:r>
                      <a:rPr lang="vi-VN" sz="4800" b="1" i="1">
                        <a:solidFill>
                          <a:prstClr val="black"/>
                        </a:solidFill>
                        <a:latin typeface="Cambria Math" panose="02040503050406030204" pitchFamily="18" charset="0"/>
                      </a:rPr>
                      <m:t>𝑺𝑶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thỏa mãn </a:t>
                </a:r>
                <a14:m>
                  <m:oMath xmlns:m="http://schemas.openxmlformats.org/officeDocument/2006/math">
                    <m:r>
                      <a:rPr lang="vi-VN" sz="4800" b="1" i="1">
                        <a:solidFill>
                          <a:prstClr val="black"/>
                        </a:solidFill>
                        <a:latin typeface="Cambria Math" panose="02040503050406030204" pitchFamily="18" charset="0"/>
                      </a:rPr>
                      <m:t>𝑰𝑶</m:t>
                    </m:r>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𝟑</m:t>
                        </m:r>
                      </m:num>
                      <m:den>
                        <m:r>
                          <a:rPr lang="vi-VN" sz="4800" b="1" i="1">
                            <a:solidFill>
                              <a:prstClr val="black"/>
                            </a:solidFill>
                            <a:latin typeface="Cambria Math" panose="02040503050406030204" pitchFamily="18" charset="0"/>
                          </a:rPr>
                          <m:t>𝟐</m:t>
                        </m:r>
                      </m:den>
                    </m:f>
                    <m:r>
                      <a:rPr lang="vi-VN" sz="4800" b="1" i="1">
                        <a:solidFill>
                          <a:prstClr val="black"/>
                        </a:solidFill>
                        <a:latin typeface="Cambria Math" panose="02040503050406030204" pitchFamily="18" charset="0"/>
                      </a:rPr>
                      <m:t>𝑰𝑲</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cắt hình nón bằng mặt phẳng </a:t>
                </a:r>
                <a14:m>
                  <m:oMath xmlns:m="http://schemas.openxmlformats.org/officeDocument/2006/math">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𝑷</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vi-VN" sz="4800" b="1" i="1">
                        <a:solidFill>
                          <a:prstClr val="black"/>
                        </a:solidFill>
                        <a:latin typeface="Cambria Math" panose="02040503050406030204" pitchFamily="18" charset="0"/>
                      </a:rPr>
                      <m:t>𝑲</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và vuông góc với </a:t>
                </a:r>
                <a14:m>
                  <m:oMath xmlns:m="http://schemas.openxmlformats.org/officeDocument/2006/math">
                    <m:r>
                      <a:rPr lang="vi-VN" sz="4800" b="1" i="1">
                        <a:solidFill>
                          <a:prstClr val="black"/>
                        </a:solidFill>
                        <a:latin typeface="Cambria Math" panose="02040503050406030204" pitchFamily="18" charset="0"/>
                      </a:rPr>
                      <m:t>𝑰𝑶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khi đó thiết diện tạo thành có diện tích là </a:t>
                </a:r>
                <a14:m>
                  <m:oMath xmlns:m="http://schemas.openxmlformats.org/officeDocument/2006/math">
                    <m:r>
                      <a:rPr lang="vi-VN" sz="4800" b="1" i="1">
                        <a:solidFill>
                          <a:prstClr val="black"/>
                        </a:solidFill>
                        <a:latin typeface="Cambria Math" panose="02040503050406030204" pitchFamily="18" charset="0"/>
                      </a:rPr>
                      <m:t>𝑺</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Tính </a:t>
                </a:r>
                <a14:m>
                  <m:oMath xmlns:m="http://schemas.openxmlformats.org/officeDocument/2006/math">
                    <m:r>
                      <a:rPr lang="vi-VN" sz="4800" b="1" i="1">
                        <a:solidFill>
                          <a:prstClr val="black"/>
                        </a:solidFill>
                        <a:latin typeface="Cambria Math" panose="02040503050406030204" pitchFamily="18" charset="0"/>
                      </a:rPr>
                      <m:t>𝑺</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7" name="TextBox 16">
                <a:extLst>
                  <a:ext uri="{FF2B5EF4-FFF2-40B4-BE49-F238E27FC236}">
                    <a16:creationId xmlns:a16="http://schemas.microsoft.com/office/drawing/2014/main" id="{301BF300-5089-4910-94AA-5DE995988AB6}"/>
                  </a:ext>
                </a:extLst>
              </p:cNvPr>
              <p:cNvSpPr txBox="1">
                <a:spLocks noRot="1" noChangeAspect="1" noMove="1" noResize="1" noEditPoints="1" noAdjustHandles="1" noChangeArrowheads="1" noChangeShapeType="1" noTextEdit="1"/>
              </p:cNvSpPr>
              <p:nvPr/>
            </p:nvSpPr>
            <p:spPr>
              <a:xfrm>
                <a:off x="775772" y="3419068"/>
                <a:ext cx="22922428" cy="4869346"/>
              </a:xfrm>
              <a:prstGeom prst="rect">
                <a:avLst/>
              </a:prstGeom>
              <a:blipFill>
                <a:blip r:embed="rId3"/>
                <a:stretch>
                  <a:fillRect l="-1196" r="-1303" b="-5507"/>
                </a:stretch>
              </a:blipFill>
            </p:spPr>
            <p:txBody>
              <a:bodyPr/>
              <a:lstStyle/>
              <a:p>
                <a:r>
                  <a:rPr lang="en-US">
                    <a:noFill/>
                  </a:rPr>
                  <a:t> </a:t>
                </a:r>
              </a:p>
            </p:txBody>
          </p:sp>
        </mc:Fallback>
      </mc:AlternateContent>
    </p:spTree>
    <p:extLst>
      <p:ext uri="{BB962C8B-B14F-4D97-AF65-F5344CB8AC3E}">
        <p14:creationId xmlns:p14="http://schemas.microsoft.com/office/powerpoint/2010/main" val="33031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381000" y="2066067"/>
            <a:ext cx="236982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993329" y="2851534"/>
                <a:ext cx="14889082" cy="8705525"/>
              </a:xfrm>
              <a:prstGeom prst="rect">
                <a:avLst/>
              </a:prstGeom>
              <a:noFill/>
            </p:spPr>
            <p:txBody>
              <a:bodyPr wrap="square">
                <a:spAutoFit/>
              </a:bodyPr>
              <a:lstStyle/>
              <a:p>
                <a:pPr defTabSz="1828800">
                  <a:lnSpc>
                    <a:spcPct val="150000"/>
                  </a:lnSpc>
                  <a:tabLst>
                    <a:tab pos="2880360" algn="l"/>
                  </a:tabLst>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Xét tam giác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𝑰𝑶𝑭</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vuông tại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ta có:</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lnSpc>
                    <a:spcPct val="150000"/>
                  </a:lnSpc>
                  <a:tabLst>
                    <a:tab pos="2880360" algn="l"/>
                  </a:tabLst>
                </a:pP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𝑬𝑭</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𝑶𝑭</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𝒔𝒊𝒏</m:t>
                        </m:r>
                      </m:fName>
                      <m:e>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func>
                    <m:sSup>
                      <m:sSup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e>
                      <m:sup>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p>
                    </m:sSup>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d>
                      <m:d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𝒄𝒎</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lnSpc>
                    <a:spcPct val="150000"/>
                  </a:lnSpc>
                  <a:tabLst>
                    <a:tab pos="2880360" algn="l"/>
                  </a:tabLst>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Mặt khác thiết diện đi qua điểm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𝑲</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và vuông góc với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nên</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𝑴𝑵</m:t>
                    </m:r>
                    <m:r>
                      <m:rPr>
                        <m:nor/>
                      </m:rP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m:t> // </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𝑬𝑭</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lnSpc>
                    <a:spcPct val="150000"/>
                  </a:lnSpc>
                  <a:tabLst>
                    <a:tab pos="2880360" algn="l"/>
                  </a:tabLst>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Ta xét tỉ lệ:</a:t>
                </a:r>
                <a14:m>
                  <m:oMath xmlns:m="http://schemas.openxmlformats.org/officeDocument/2006/math">
                    <m:f>
                      <m:f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𝑴𝑵</m:t>
                        </m:r>
                      </m:num>
                      <m:den>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𝑬𝑭</m:t>
                        </m:r>
                      </m:den>
                    </m:f>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𝑰𝑲</m:t>
                        </m:r>
                      </m:num>
                      <m:den>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𝑰𝑶</m:t>
                        </m:r>
                      </m:den>
                    </m:f>
                    <m:r>
                      <a:rPr lang="vi-VN" sz="4800" b="1" i="1">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𝑴𝑵</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𝑰𝑲</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𝑬𝑭</m:t>
                        </m:r>
                      </m:num>
                      <m:den>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𝑰𝑶</m:t>
                        </m:r>
                      </m:den>
                    </m:f>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num>
                      <m:den>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den>
                    </m:f>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d>
                      <m:d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𝒄𝒎</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lnSpc>
                    <a:spcPct val="150000"/>
                  </a:lnSpc>
                  <a:tabLst>
                    <a:tab pos="2880360" algn="l"/>
                  </a:tabLst>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bán kính của thiết diện là: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𝑲𝑵</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𝑴𝑵</m:t>
                        </m:r>
                      </m:num>
                      <m:den>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den>
                    </m:f>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d>
                      <m:dPr>
                        <m:ctrlP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𝒄𝒎</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defTabSz="1828800">
                  <a:lnSpc>
                    <a:spcPct val="150000"/>
                  </a:lnSpc>
                  <a:tabLst>
                    <a:tab pos="2880360" algn="l"/>
                  </a:tabLst>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993329" y="2851534"/>
                <a:ext cx="14889082" cy="8705525"/>
              </a:xfrm>
              <a:prstGeom prst="rect">
                <a:avLst/>
              </a:prstGeom>
              <a:blipFill>
                <a:blip r:embed="rId3"/>
                <a:stretch>
                  <a:fillRect l="-1884" r="-1966" b="-2661"/>
                </a:stretch>
              </a:blipFill>
            </p:spPr>
            <p:txBody>
              <a:bodyPr/>
              <a:lstStyle/>
              <a:p>
                <a:r>
                  <a:rPr lang="en-US">
                    <a:noFill/>
                  </a:rPr>
                  <a:t> </a:t>
                </a:r>
              </a:p>
            </p:txBody>
          </p:sp>
        </mc:Fallback>
      </mc:AlternateContent>
      <p:pic>
        <p:nvPicPr>
          <p:cNvPr id="11" name="Picture 10" descr="1">
            <a:extLst>
              <a:ext uri="{FF2B5EF4-FFF2-40B4-BE49-F238E27FC236}">
                <a16:creationId xmlns:a16="http://schemas.microsoft.com/office/drawing/2014/main" id="{89AB32BD-1E79-4A26-A622-0B65540BAB91}"/>
              </a:ext>
            </a:extLst>
          </p:cNvPr>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6108220" y="3602183"/>
            <a:ext cx="6927272" cy="6188362"/>
          </a:xfrm>
          <a:prstGeom prst="rect">
            <a:avLst/>
          </a:prstGeom>
          <a:noFill/>
          <a:ln>
            <a:noFill/>
          </a:ln>
        </p:spPr>
      </p:pic>
    </p:spTree>
    <p:extLst>
      <p:ext uri="{BB962C8B-B14F-4D97-AF65-F5344CB8AC3E}">
        <p14:creationId xmlns:p14="http://schemas.microsoft.com/office/powerpoint/2010/main" val="48762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xEl>
                                              <p:pRg st="0" end="0"/>
                                            </p:txEl>
                                          </p:spTgt>
                                        </p:tgtEl>
                                        <p:attrNameLst>
                                          <p:attrName>style.visibility</p:attrName>
                                        </p:attrNameLst>
                                      </p:cBhvr>
                                      <p:to>
                                        <p:strVal val="visible"/>
                                      </p:to>
                                    </p:set>
                                    <p:animEffect transition="in" filter="barn(inVertical)">
                                      <p:cBhvr>
                                        <p:cTn id="22" dur="500"/>
                                        <p:tgtEl>
                                          <p:spTgt spid="5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9">
                                            <p:txEl>
                                              <p:pRg st="1" end="1"/>
                                            </p:txEl>
                                          </p:spTgt>
                                        </p:tgtEl>
                                        <p:attrNameLst>
                                          <p:attrName>style.visibility</p:attrName>
                                        </p:attrNameLst>
                                      </p:cBhvr>
                                      <p:to>
                                        <p:strVal val="visible"/>
                                      </p:to>
                                    </p:set>
                                    <p:animEffect transition="in" filter="barn(inVertical)">
                                      <p:cBhvr>
                                        <p:cTn id="25" dur="500"/>
                                        <p:tgtEl>
                                          <p:spTgt spid="5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9">
                                            <p:txEl>
                                              <p:pRg st="2" end="2"/>
                                            </p:txEl>
                                          </p:spTgt>
                                        </p:tgtEl>
                                        <p:attrNameLst>
                                          <p:attrName>style.visibility</p:attrName>
                                        </p:attrNameLst>
                                      </p:cBhvr>
                                      <p:to>
                                        <p:strVal val="visible"/>
                                      </p:to>
                                    </p:set>
                                    <p:animEffect transition="in" filter="barn(inVertical)">
                                      <p:cBhvr>
                                        <p:cTn id="30" dur="500"/>
                                        <p:tgtEl>
                                          <p:spTgt spid="5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barn(inVertical)">
                                      <p:cBhvr>
                                        <p:cTn id="35" dur="500"/>
                                        <p:tgtEl>
                                          <p:spTgt spid="5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9">
                                            <p:txEl>
                                              <p:pRg st="4" end="4"/>
                                            </p:txEl>
                                          </p:spTgt>
                                        </p:tgtEl>
                                        <p:attrNameLst>
                                          <p:attrName>style.visibility</p:attrName>
                                        </p:attrNameLst>
                                      </p:cBhvr>
                                      <p:to>
                                        <p:strVal val="visible"/>
                                      </p:to>
                                    </p:set>
                                    <p:animEffect transition="in" filter="barn(inVertical)">
                                      <p:cBhvr>
                                        <p:cTn id="40" dur="500"/>
                                        <p:tgtEl>
                                          <p:spTgt spid="5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9">
                                            <p:txEl>
                                              <p:pRg st="5" end="5"/>
                                            </p:txEl>
                                          </p:spTgt>
                                        </p:tgtEl>
                                        <p:attrNameLst>
                                          <p:attrName>style.visibility</p:attrName>
                                        </p:attrNameLst>
                                      </p:cBhvr>
                                      <p:to>
                                        <p:strVal val="visible"/>
                                      </p:to>
                                    </p:set>
                                    <p:animEffect transition="in" filter="barn(inVertical)">
                                      <p:cBhvr>
                                        <p:cTn id="45" dur="500"/>
                                        <p:tgtEl>
                                          <p:spTgt spid="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501201" y="7179414"/>
            <a:ext cx="23271741" cy="630712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496899" y="6941404"/>
            <a:ext cx="3673047" cy="830997"/>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338850" cy="1023459"/>
              <a:chOff x="534987" y="1647866"/>
              <a:chExt cx="448553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847055" y="1718838"/>
                <a:ext cx="3173469"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grpSp>
      <mc:AlternateContent xmlns:mc="http://schemas.openxmlformats.org/markup-compatibility/2006">
        <mc:Choice xmlns:a14="http://schemas.microsoft.com/office/drawing/2010/main" Requires="a14">
          <p:sp>
            <p:nvSpPr>
              <p:cNvPr id="62" name="Rectangle 61"/>
              <p:cNvSpPr/>
              <p:nvPr/>
            </p:nvSpPr>
            <p:spPr>
              <a:xfrm>
                <a:off x="15633294" y="11970603"/>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15633294" y="11970603"/>
                <a:ext cx="250056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9" name="Rectangle 118"/>
              <p:cNvSpPr/>
              <p:nvPr/>
            </p:nvSpPr>
            <p:spPr>
              <a:xfrm>
                <a:off x="2207335" y="3177755"/>
                <a:ext cx="19966865" cy="1569660"/>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khối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nón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cao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𝒉</m:t>
                    </m:r>
                    <m:r>
                      <a:rPr lang="en-US" sz="4800" b="1" i="1">
                        <a:latin typeface="Cambria Math"/>
                      </a:rPr>
                      <m:t>=</m:t>
                    </m:r>
                    <m:r>
                      <a:rPr lang="en-US" sz="4800" b="1" i="1">
                        <a:latin typeface="Cambria Math"/>
                      </a:rPr>
                      <m:t>𝟓</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bán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đáy</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𝒓</m:t>
                    </m:r>
                    <m:r>
                      <a:rPr lang="en-US" sz="4800" b="1" i="1">
                        <a:latin typeface="Cambria Math"/>
                      </a:rPr>
                      <m:t>=</m:t>
                    </m:r>
                    <m:r>
                      <a:rPr lang="en-US" sz="4800" b="1" i="1">
                        <a:latin typeface="Cambria Math"/>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khối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nón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9" name="Rectangle 118"/>
              <p:cNvSpPr>
                <a:spLocks noRot="1" noChangeAspect="1" noMove="1" noResize="1" noEditPoints="1" noAdjustHandles="1" noChangeArrowheads="1" noChangeShapeType="1" noTextEdit="1"/>
              </p:cNvSpPr>
              <p:nvPr/>
            </p:nvSpPr>
            <p:spPr>
              <a:xfrm>
                <a:off x="2207335" y="3177755"/>
                <a:ext cx="19966865" cy="1569660"/>
              </a:xfrm>
              <a:prstGeom prst="rect">
                <a:avLst/>
              </a:prstGeom>
              <a:blipFill>
                <a:blip r:embed="rId4"/>
                <a:stretch>
                  <a:fillRect l="-1374" t="-9302" b="-193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1219200" y="473160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𝑽</m:t>
                      </m:r>
                      <m:r>
                        <a:rPr lang="en-US" sz="4800" b="1" i="1">
                          <a:latin typeface="Cambria Math"/>
                        </a:rPr>
                        <m:t>=</m:t>
                      </m:r>
                      <m:r>
                        <a:rPr lang="en-US" sz="4800" b="1" i="1">
                          <a:latin typeface="Cambria Math"/>
                        </a:rPr>
                        <m:t>𝟒𝟓</m:t>
                      </m:r>
                      <m:r>
                        <a:rPr lang="en-US" sz="4800" b="1" i="1">
                          <a:latin typeface="Cambria Math"/>
                        </a:rPr>
                        <m:t>𝝅</m:t>
                      </m:r>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19200" y="4731603"/>
                <a:ext cx="5485687"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Rectangle 52"/>
              <p:cNvSpPr/>
              <p:nvPr/>
            </p:nvSpPr>
            <p:spPr>
              <a:xfrm>
                <a:off x="6694072" y="473160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𝑽</m:t>
                      </m:r>
                      <m:r>
                        <a:rPr lang="en-US" sz="4800" b="1" i="1">
                          <a:latin typeface="Cambria Math"/>
                        </a:rPr>
                        <m:t>=</m:t>
                      </m:r>
                      <m:r>
                        <a:rPr lang="en-US" sz="4800" b="1" i="1">
                          <a:latin typeface="Cambria Math"/>
                        </a:rPr>
                        <m:t>𝟓</m:t>
                      </m:r>
                      <m:r>
                        <a:rPr lang="en-US" sz="4800" b="1" i="1">
                          <a:latin typeface="Cambria Math"/>
                        </a:rPr>
                        <m:t>𝝅</m:t>
                      </m:r>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3" name="Rectangle 52"/>
              <p:cNvSpPr>
                <a:spLocks noRot="1" noChangeAspect="1" noMove="1" noResize="1" noEditPoints="1" noAdjustHandles="1" noChangeArrowheads="1" noChangeShapeType="1" noTextEdit="1"/>
              </p:cNvSpPr>
              <p:nvPr/>
            </p:nvSpPr>
            <p:spPr>
              <a:xfrm>
                <a:off x="6694072" y="4731603"/>
                <a:ext cx="5485687"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Rectangle 53"/>
              <p:cNvSpPr/>
              <p:nvPr/>
            </p:nvSpPr>
            <p:spPr>
              <a:xfrm>
                <a:off x="12168944" y="480780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𝑽</m:t>
                      </m:r>
                      <m:r>
                        <a:rPr lang="en-US" sz="4800" b="1" i="1">
                          <a:latin typeface="Cambria Math"/>
                        </a:rPr>
                        <m:t>=</m:t>
                      </m:r>
                      <m:r>
                        <a:rPr lang="en-US" sz="4800" b="1" i="1">
                          <a:latin typeface="Cambria Math"/>
                        </a:rPr>
                        <m:t>𝟏𝟓</m:t>
                      </m:r>
                      <m:r>
                        <a:rPr lang="en-US" sz="4800" b="1" i="1">
                          <a:latin typeface="Cambria Math"/>
                        </a:rPr>
                        <m:t>𝝅</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4" name="Rectangle 53"/>
              <p:cNvSpPr>
                <a:spLocks noRot="1" noChangeAspect="1" noMove="1" noResize="1" noEditPoints="1" noAdjustHandles="1" noChangeArrowheads="1" noChangeShapeType="1" noTextEdit="1"/>
              </p:cNvSpPr>
              <p:nvPr/>
            </p:nvSpPr>
            <p:spPr>
              <a:xfrm>
                <a:off x="12168944" y="4807803"/>
                <a:ext cx="5485687"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17449800" y="4807803"/>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𝑽</m:t>
                      </m:r>
                      <m:r>
                        <a:rPr lang="en-US" sz="4800" b="1" i="1">
                          <a:latin typeface="Cambria Math"/>
                        </a:rPr>
                        <m:t>=</m:t>
                      </m:r>
                      <m:r>
                        <a:rPr lang="en-US" sz="4800" b="1" i="1">
                          <a:latin typeface="Cambria Math"/>
                        </a:rPr>
                        <m:t>𝟐𝟎</m:t>
                      </m:r>
                      <m:r>
                        <a:rPr lang="en-US" sz="4800" b="1" i="1">
                          <a:latin typeface="Cambria Math"/>
                        </a:rPr>
                        <m:t>𝝅</m:t>
                      </m:r>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17449800" y="4807803"/>
                <a:ext cx="5485687" cy="830997"/>
              </a:xfrm>
              <a:prstGeom prst="rect">
                <a:avLst/>
              </a:prstGeom>
              <a:blipFill>
                <a:blip r:embed="rId8"/>
                <a:stretch>
                  <a:fillRect/>
                </a:stretch>
              </a:blipFill>
            </p:spPr>
            <p:txBody>
              <a:bodyPr/>
              <a:lstStyle/>
              <a:p>
                <a:r>
                  <a:rPr lang="en-US">
                    <a:noFill/>
                  </a:rPr>
                  <a:t> </a:t>
                </a:r>
              </a:p>
            </p:txBody>
          </p:sp>
        </mc:Fallback>
      </mc:AlternateContent>
      <p:grpSp>
        <p:nvGrpSpPr>
          <p:cNvPr id="59" name="Group 47"/>
          <p:cNvGrpSpPr/>
          <p:nvPr/>
        </p:nvGrpSpPr>
        <p:grpSpPr>
          <a:xfrm>
            <a:off x="7539791" y="1519965"/>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2469076-222B-4580-A179-D816FB27383F}"/>
                  </a:ext>
                </a:extLst>
              </p:cNvPr>
              <p:cNvSpPr/>
              <p:nvPr/>
            </p:nvSpPr>
            <p:spPr>
              <a:xfrm>
                <a:off x="2014289" y="7971066"/>
                <a:ext cx="12184860" cy="2123658"/>
              </a:xfrm>
              <a:prstGeom prst="rect">
                <a:avLst/>
              </a:prstGeom>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Ta </a:t>
                </a:r>
                <a:r>
                  <a:rPr lang="en-US" sz="5400" b="1" dirty="0" err="1">
                    <a:latin typeface="Tahoma" panose="020B0604030504040204" pitchFamily="34" charset="0"/>
                    <a:ea typeface="Tahoma" panose="020B0604030504040204" pitchFamily="34" charset="0"/>
                    <a:cs typeface="Tahoma" panose="020B0604030504040204" pitchFamily="34" charset="0"/>
                  </a:rPr>
                  <a:t>có</a:t>
                </a:r>
                <a:r>
                  <a:rPr lang="en-US" sz="5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5400" b="1" i="0" smtClean="0">
                        <a:latin typeface="Cambria Math" panose="02040503050406030204" pitchFamily="18" charset="0"/>
                      </a:rPr>
                      <m:t> </m:t>
                    </m:r>
                    <m:r>
                      <a:rPr lang="en-US" sz="5400" b="1" i="1" smtClean="0">
                        <a:latin typeface="Cambria Math" panose="02040503050406030204" pitchFamily="18" charset="0"/>
                      </a:rPr>
                      <m:t>   </m:t>
                    </m:r>
                    <m:r>
                      <a:rPr lang="en-US" sz="5400" b="1" i="1">
                        <a:latin typeface="Cambria Math"/>
                      </a:rPr>
                      <m:t>𝑽</m:t>
                    </m:r>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𝟏</m:t>
                        </m:r>
                      </m:num>
                      <m:den>
                        <m:r>
                          <a:rPr lang="en-US" sz="5400" b="1" i="1">
                            <a:latin typeface="Cambria Math"/>
                          </a:rPr>
                          <m:t>𝟑</m:t>
                        </m:r>
                      </m:den>
                    </m:f>
                    <m:r>
                      <a:rPr lang="en-US" sz="5400" b="1" i="1">
                        <a:latin typeface="Cambria Math"/>
                      </a:rPr>
                      <m:t>𝝅</m:t>
                    </m:r>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𝒓</m:t>
                        </m:r>
                      </m:e>
                      <m:sup>
                        <m:r>
                          <a:rPr lang="en-US" sz="5400" b="1" i="1">
                            <a:latin typeface="Cambria Math"/>
                          </a:rPr>
                          <m:t>𝟐</m:t>
                        </m:r>
                      </m:sup>
                    </m:sSup>
                    <m:r>
                      <a:rPr lang="en-US" sz="5400" b="1" i="1">
                        <a:latin typeface="Cambria Math"/>
                      </a:rPr>
                      <m:t>.</m:t>
                    </m:r>
                    <m:r>
                      <a:rPr lang="en-US" sz="5400" b="1" i="1">
                        <a:latin typeface="Cambria Math"/>
                      </a:rPr>
                      <m:t>𝒉</m:t>
                    </m:r>
                  </m:oMath>
                </a14:m>
                <a:endParaRPr lang="en-US" sz="5400" b="1" i="1" dirty="0">
                  <a:latin typeface="Tahoma" panose="020B0604030504040204" pitchFamily="34" charset="0"/>
                  <a:ea typeface="Tahoma" panose="020B0604030504040204" pitchFamily="34" charset="0"/>
                  <a:cs typeface="Tahoma" panose="020B0604030504040204" pitchFamily="34" charset="0"/>
                </a:endParaRPr>
              </a:p>
              <a:p>
                <a:endParaRPr lang="en-US" sz="5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2014289" y="7971066"/>
                <a:ext cx="12184860" cy="2123658"/>
              </a:xfrm>
              <a:prstGeom prst="rect">
                <a:avLst/>
              </a:prstGeom>
              <a:blipFill>
                <a:blip r:embed="rId9"/>
                <a:stretch>
                  <a:fillRect l="-2651" t="-5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Oval 48"/>
              <p:cNvSpPr/>
              <p:nvPr/>
            </p:nvSpPr>
            <p:spPr>
              <a:xfrm>
                <a:off x="12954000" y="4779253"/>
                <a:ext cx="1072553" cy="983189"/>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m:t>
                      </m:r>
                    </m:oMath>
                  </m:oMathPara>
                </a14:m>
                <a:endParaRPr lang="en-US" sz="48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9" name="Oval 48"/>
              <p:cNvSpPr>
                <a:spLocks noRot="1" noChangeAspect="1" noMove="1" noResize="1" noEditPoints="1" noAdjustHandles="1" noChangeArrowheads="1" noChangeShapeType="1" noTextEdit="1"/>
              </p:cNvSpPr>
              <p:nvPr/>
            </p:nvSpPr>
            <p:spPr>
              <a:xfrm>
                <a:off x="12954000" y="4779253"/>
                <a:ext cx="1072553" cy="983189"/>
              </a:xfrm>
              <a:prstGeom prst="ellipse">
                <a:avLst/>
              </a:prstGeom>
              <a:blipFill>
                <a:blip r:embed="rId10"/>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09CC3CA-6128-4EF6-B6D0-18C48677D6EA}"/>
                  </a:ext>
                </a:extLst>
              </p:cNvPr>
              <p:cNvSpPr/>
              <p:nvPr/>
            </p:nvSpPr>
            <p:spPr>
              <a:xfrm>
                <a:off x="4256689" y="9839819"/>
                <a:ext cx="5980996" cy="1653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𝟏</m:t>
                          </m:r>
                        </m:num>
                        <m:den>
                          <m:r>
                            <a:rPr lang="en-US" sz="5400" b="1" i="1">
                              <a:latin typeface="Cambria Math"/>
                            </a:rPr>
                            <m:t>𝟑</m:t>
                          </m:r>
                        </m:den>
                      </m:f>
                      <m:r>
                        <a:rPr lang="en-US" sz="5400" b="1" i="1">
                          <a:latin typeface="Cambria Math"/>
                        </a:rPr>
                        <m:t>𝝅</m:t>
                      </m:r>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𝟑</m:t>
                          </m:r>
                        </m:e>
                        <m:sup>
                          <m:r>
                            <a:rPr lang="en-US" sz="5400" b="1" i="1">
                              <a:latin typeface="Cambria Math"/>
                            </a:rPr>
                            <m:t>𝟐</m:t>
                          </m:r>
                        </m:sup>
                      </m:sSup>
                      <m:r>
                        <a:rPr lang="en-US" sz="5400" b="1" i="1">
                          <a:latin typeface="Cambria Math"/>
                        </a:rPr>
                        <m:t>.</m:t>
                      </m:r>
                      <m:r>
                        <a:rPr lang="en-US" sz="5400" b="1" i="1">
                          <a:latin typeface="Cambria Math"/>
                        </a:rPr>
                        <m:t>𝟓</m:t>
                      </m:r>
                      <m:r>
                        <a:rPr lang="en-US" sz="5400" b="1" i="1">
                          <a:latin typeface="Cambria Math"/>
                        </a:rPr>
                        <m:t>=</m:t>
                      </m:r>
                      <m:r>
                        <a:rPr lang="en-US" sz="5400" b="1" i="1">
                          <a:latin typeface="Cambria Math"/>
                        </a:rPr>
                        <m:t>𝟏𝟓</m:t>
                      </m:r>
                      <m:r>
                        <a:rPr lang="en-US" sz="5400" b="1" i="1">
                          <a:latin typeface="Cambria Math"/>
                        </a:rPr>
                        <m:t>𝝅</m:t>
                      </m:r>
                    </m:oMath>
                  </m:oMathPara>
                </a14:m>
                <a:endParaRPr lang="en-US" sz="5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Rectangle 2">
                <a:extLst>
                  <a:ext uri="{FF2B5EF4-FFF2-40B4-BE49-F238E27FC236}">
                    <a16:creationId xmlns:a16="http://schemas.microsoft.com/office/drawing/2014/main" id="{F09CC3CA-6128-4EF6-B6D0-18C48677D6EA}"/>
                  </a:ext>
                </a:extLst>
              </p:cNvPr>
              <p:cNvSpPr>
                <a:spLocks noRot="1" noChangeAspect="1" noMove="1" noResize="1" noEditPoints="1" noAdjustHandles="1" noChangeArrowheads="1" noChangeShapeType="1" noTextEdit="1"/>
              </p:cNvSpPr>
              <p:nvPr/>
            </p:nvSpPr>
            <p:spPr>
              <a:xfrm>
                <a:off x="4256689" y="9839819"/>
                <a:ext cx="5980996" cy="1653530"/>
              </a:xfrm>
              <a:prstGeom prst="rect">
                <a:avLst/>
              </a:prstGeom>
              <a:blipFill>
                <a:blip r:embed="rId11"/>
                <a:stretch>
                  <a:fillRect/>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DBD73A58-7812-49D4-822F-8152C5B88656}"/>
              </a:ext>
            </a:extLst>
          </p:cNvPr>
          <p:cNvGrpSpPr/>
          <p:nvPr/>
        </p:nvGrpSpPr>
        <p:grpSpPr>
          <a:xfrm>
            <a:off x="16137165" y="7772401"/>
            <a:ext cx="5675481" cy="4079197"/>
            <a:chOff x="2651068" y="1094970"/>
            <a:chExt cx="5874564" cy="4121736"/>
          </a:xfrm>
        </p:grpSpPr>
        <p:grpSp>
          <p:nvGrpSpPr>
            <p:cNvPr id="85" name="Group 84">
              <a:extLst>
                <a:ext uri="{FF2B5EF4-FFF2-40B4-BE49-F238E27FC236}">
                  <a16:creationId xmlns:a16="http://schemas.microsoft.com/office/drawing/2014/main" id="{930CA334-E3E5-4661-8870-79A73828D45C}"/>
                </a:ext>
              </a:extLst>
            </p:cNvPr>
            <p:cNvGrpSpPr/>
            <p:nvPr/>
          </p:nvGrpSpPr>
          <p:grpSpPr>
            <a:xfrm>
              <a:off x="2651068" y="1094970"/>
              <a:ext cx="5874564" cy="4121736"/>
              <a:chOff x="8647405" y="2023586"/>
              <a:chExt cx="2578017" cy="3160176"/>
            </a:xfrm>
          </p:grpSpPr>
          <p:sp>
            <p:nvSpPr>
              <p:cNvPr id="90" name="Oval 89">
                <a:extLst>
                  <a:ext uri="{FF2B5EF4-FFF2-40B4-BE49-F238E27FC236}">
                    <a16:creationId xmlns:a16="http://schemas.microsoft.com/office/drawing/2014/main" id="{C8561CCC-2866-4980-ACB0-50B06D1B08C4}"/>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91" name="Freeform: Shape 90">
                <a:extLst>
                  <a:ext uri="{FF2B5EF4-FFF2-40B4-BE49-F238E27FC236}">
                    <a16:creationId xmlns:a16="http://schemas.microsoft.com/office/drawing/2014/main" id="{466FE4F1-57E1-46E6-AD71-107AC16C3C37}"/>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cxnSp>
            <p:nvCxnSpPr>
              <p:cNvPr id="92" name="Straight Connector 91">
                <a:extLst>
                  <a:ext uri="{FF2B5EF4-FFF2-40B4-BE49-F238E27FC236}">
                    <a16:creationId xmlns:a16="http://schemas.microsoft.com/office/drawing/2014/main" id="{03FE4C1C-8C37-4184-8AB7-77F2E7181F86}"/>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DC49BA6-571A-42A2-8596-6B45147B1F30}"/>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3D7124-05D0-4B52-9C39-FEAA4219B143}"/>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37A37150-EC2D-48EB-8DD5-B66C229E4286}"/>
                </a:ext>
              </a:extLst>
            </p:cNvPr>
            <p:cNvCxnSpPr>
              <a:cxnSpLocks/>
              <a:endCxn id="91" idx="12"/>
            </p:cNvCxnSpPr>
            <p:nvPr/>
          </p:nvCxnSpPr>
          <p:spPr>
            <a:xfrm>
              <a:off x="5610849" y="4577378"/>
              <a:ext cx="1628260" cy="539355"/>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653DFEBD-84BA-4217-8A4B-A93DB1330410}"/>
                </a:ext>
              </a:extLst>
            </p:cNvPr>
            <p:cNvCxnSpPr>
              <a:cxnSpLocks/>
              <a:endCxn id="91" idx="12"/>
            </p:cNvCxnSpPr>
            <p:nvPr/>
          </p:nvCxnSpPr>
          <p:spPr>
            <a:xfrm>
              <a:off x="5610849" y="1094970"/>
              <a:ext cx="1628260" cy="4021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9FE886F-C372-4C0D-A980-4ACC02C3915C}"/>
                </a:ext>
              </a:extLst>
            </p:cNvPr>
            <p:cNvSpPr txBox="1"/>
            <p:nvPr/>
          </p:nvSpPr>
          <p:spPr>
            <a:xfrm>
              <a:off x="6146158" y="4275784"/>
              <a:ext cx="712143" cy="466479"/>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r=3</a:t>
              </a:r>
            </a:p>
          </p:txBody>
        </p:sp>
        <p:sp>
          <p:nvSpPr>
            <p:cNvPr id="89" name="TextBox 88">
              <a:extLst>
                <a:ext uri="{FF2B5EF4-FFF2-40B4-BE49-F238E27FC236}">
                  <a16:creationId xmlns:a16="http://schemas.microsoft.com/office/drawing/2014/main" id="{1B4E769F-1894-4CEB-9799-5D1408D8539E}"/>
                </a:ext>
              </a:extLst>
            </p:cNvPr>
            <p:cNvSpPr txBox="1"/>
            <p:nvPr/>
          </p:nvSpPr>
          <p:spPr>
            <a:xfrm>
              <a:off x="4871958" y="2876311"/>
              <a:ext cx="775194" cy="466479"/>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h=5</a:t>
              </a:r>
            </a:p>
          </p:txBody>
        </p:sp>
      </p:grpSp>
    </p:spTree>
    <p:extLst>
      <p:ext uri="{BB962C8B-B14F-4D97-AF65-F5344CB8AC3E}">
        <p14:creationId xmlns:p14="http://schemas.microsoft.com/office/powerpoint/2010/main" val="28667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1" nodeType="clickEffect">
                                  <p:stCondLst>
                                    <p:cond delay="0"/>
                                  </p:stCondLst>
                                  <p:childTnLst>
                                    <p:animClr clrSpc="rgb" dir="cw">
                                      <p:cBhvr override="childStyle">
                                        <p:cTn id="45" dur="2000" fill="hold"/>
                                        <p:tgtEl>
                                          <p:spTgt spid="54"/>
                                        </p:tgtEl>
                                        <p:attrNameLst>
                                          <p:attrName>style.color</p:attrName>
                                        </p:attrNameLst>
                                      </p:cBhvr>
                                      <p:to>
                                        <a:srgbClr val="FF0000"/>
                                      </p:to>
                                    </p:animClr>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down)">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4" grpId="0"/>
      <p:bldP spid="54" grpId="1"/>
      <p:bldP spid="55" grpId="0"/>
      <p:bldP spid="5" grpId="0"/>
      <p:bldP spid="49"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557180" y="7179414"/>
            <a:ext cx="23215762" cy="630712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287454" cy="1023459"/>
              <a:chOff x="534987" y="1647866"/>
              <a:chExt cx="441648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778007" y="1718890"/>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62" name="Rectangle 61"/>
              <p:cNvSpPr/>
              <p:nvPr/>
            </p:nvSpPr>
            <p:spPr>
              <a:xfrm>
                <a:off x="15633294" y="11669888"/>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5633294" y="11669888"/>
                <a:ext cx="2500565" cy="830997"/>
              </a:xfrm>
              <a:prstGeom prst="rect">
                <a:avLst/>
              </a:prstGeom>
              <a:blipFill>
                <a:blip r:embed="rId3"/>
                <a:stretch>
                  <a:fillRect/>
                </a:stretch>
              </a:blipFill>
            </p:spPr>
            <p:txBody>
              <a:bodyPr/>
              <a:lstStyle/>
              <a:p>
                <a:r>
                  <a:rPr lang="en-US">
                    <a:noFill/>
                  </a:rPr>
                  <a:t> </a:t>
                </a:r>
              </a:p>
            </p:txBody>
          </p:sp>
        </mc:Fallback>
      </mc:AlternateContent>
      <p:sp>
        <p:nvSpPr>
          <p:cNvPr id="119" name="Rectangle 118"/>
          <p:cNvSpPr/>
          <p:nvPr/>
        </p:nvSpPr>
        <p:spPr>
          <a:xfrm>
            <a:off x="3760320" y="2787221"/>
            <a:ext cx="19214540"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khối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nón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𝑉=6𝜋</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cao</a:t>
            </a:r>
            <a:r>
              <a:rPr lang="fr-FR" sz="4800" b="1" dirty="0">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ℎ=4</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Tìm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bán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𝑟</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khối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nón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vi-VN"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19200" y="4267200"/>
                <a:ext cx="5485687" cy="1643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𝑟</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smtClean="0">
                              <a:latin typeface="Cambria Math" panose="02040503050406030204" pitchFamily="18" charset="0"/>
                            </a:rPr>
                            <m:t>𝟑</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19200" y="4267200"/>
                <a:ext cx="5485687" cy="16437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694072" y="4267200"/>
                <a:ext cx="5485687" cy="16804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𝑟</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smtClean="0">
                                  <a:latin typeface="Cambria Math" panose="02040503050406030204" pitchFamily="18" charset="0"/>
                                </a:rPr>
                                <m:t>𝟔</m:t>
                              </m:r>
                            </m:e>
                          </m:rad>
                        </m:num>
                        <m:den>
                          <m:r>
                            <a:rPr lang="en-US" sz="4800" b="1" i="1" smtClean="0">
                              <a:latin typeface="Cambria Math" panose="02040503050406030204" pitchFamily="18" charset="0"/>
                            </a:rPr>
                            <m:t>𝟐</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694072" y="4267200"/>
                <a:ext cx="5485687" cy="168046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168944" y="4267200"/>
                <a:ext cx="5485687" cy="1641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𝑟</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𝟔</m:t>
                              </m:r>
                            </m:e>
                          </m:rad>
                        </m:num>
                        <m:den>
                          <m:r>
                            <a:rPr lang="en-US" sz="4800" b="1" i="1" smtClean="0">
                              <a:latin typeface="Cambria Math" panose="02040503050406030204" pitchFamily="18" charset="0"/>
                            </a:rPr>
                            <m:t>𝟑</m:t>
                          </m:r>
                        </m:den>
                      </m:f>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168944" y="4267200"/>
                <a:ext cx="5485687" cy="164134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449800" y="4299817"/>
                <a:ext cx="5485687" cy="1643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1" dirty="0">
                          <a:latin typeface="Tahoma" panose="020B0604030504040204" pitchFamily="34" charset="0"/>
                          <a:ea typeface="Tahoma" panose="020B0604030504040204" pitchFamily="34" charset="0"/>
                          <a:cs typeface="Tahoma" panose="020B0604030504040204" pitchFamily="34" charset="0"/>
                        </a:rPr>
                        <m:t>𝑟</m:t>
                      </m:r>
                      <m:r>
                        <a:rPr lang="en-US" sz="4800" b="1" i="1" dirty="0" smtClean="0">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a:rPr>
                            <m:t>𝟑</m:t>
                          </m:r>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a:latin typeface="Cambria Math"/>
                            </a:rPr>
                            <m:t>𝟐</m:t>
                          </m:r>
                        </m:den>
                      </m:f>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7449800" y="4299817"/>
                <a:ext cx="5485687" cy="16437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2014289" y="7971066"/>
                <a:ext cx="12184860" cy="1292662"/>
              </a:xfrm>
              <a:prstGeom prst="rect">
                <a:avLst/>
              </a:prstGeom>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Ta </a:t>
                </a:r>
                <a:r>
                  <a:rPr lang="en-US" sz="5400" b="1" dirty="0" err="1">
                    <a:latin typeface="Tahoma" panose="020B0604030504040204" pitchFamily="34" charset="0"/>
                    <a:ea typeface="Tahoma" panose="020B0604030504040204" pitchFamily="34" charset="0"/>
                    <a:cs typeface="Tahoma" panose="020B0604030504040204" pitchFamily="34" charset="0"/>
                  </a:rPr>
                  <a:t>có</a:t>
                </a:r>
                <a:r>
                  <a:rPr lang="en-US" sz="5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a:rPr>
                      <m:t>𝑽</m:t>
                    </m:r>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𝟏</m:t>
                        </m:r>
                      </m:num>
                      <m:den>
                        <m:r>
                          <a:rPr lang="en-US" sz="5400" b="1" i="1">
                            <a:latin typeface="Cambria Math"/>
                          </a:rPr>
                          <m:t>𝟑</m:t>
                        </m:r>
                      </m:den>
                    </m:f>
                    <m:r>
                      <a:rPr lang="en-US" sz="5400" b="1" i="1">
                        <a:latin typeface="Cambria Math"/>
                      </a:rPr>
                      <m:t>𝝅</m:t>
                    </m:r>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𝒓</m:t>
                        </m:r>
                      </m:e>
                      <m:sup>
                        <m:r>
                          <a:rPr lang="en-US" sz="5400" b="1" i="1">
                            <a:latin typeface="Cambria Math"/>
                          </a:rPr>
                          <m:t>𝟐</m:t>
                        </m:r>
                      </m:sup>
                    </m:sSup>
                    <m:r>
                      <a:rPr lang="en-US" sz="5400" b="1" i="1">
                        <a:latin typeface="Cambria Math"/>
                      </a:rPr>
                      <m:t>.</m:t>
                    </m:r>
                    <m:r>
                      <a:rPr lang="en-US" sz="5400" b="1" i="1">
                        <a:latin typeface="Cambria Math"/>
                      </a:rPr>
                      <m:t>𝒉</m:t>
                    </m:r>
                  </m:oMath>
                </a14:m>
                <a:endParaRPr lang="en-US" sz="54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2014289" y="7971066"/>
                <a:ext cx="12184860" cy="1292662"/>
              </a:xfrm>
              <a:prstGeom prst="rect">
                <a:avLst/>
              </a:prstGeom>
              <a:blipFill>
                <a:blip r:embed="rId8"/>
                <a:stretch>
                  <a:fillRect l="-2651" t="-943" b="-11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p:cNvSpPr/>
              <p:nvPr/>
            </p:nvSpPr>
            <p:spPr>
              <a:xfrm>
                <a:off x="18364200" y="4800600"/>
                <a:ext cx="1072553" cy="84582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D</m:t>
                      </m:r>
                    </m:oMath>
                  </m:oMathPara>
                </a14:m>
                <a:endParaRPr lang="en-US" sz="48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Oval 48"/>
              <p:cNvSpPr>
                <a:spLocks noRot="1" noChangeAspect="1" noMove="1" noResize="1" noEditPoints="1" noAdjustHandles="1" noChangeArrowheads="1" noChangeShapeType="1" noTextEdit="1"/>
              </p:cNvSpPr>
              <p:nvPr/>
            </p:nvSpPr>
            <p:spPr>
              <a:xfrm>
                <a:off x="18364200" y="4800600"/>
                <a:ext cx="1072553" cy="845820"/>
              </a:xfrm>
              <a:prstGeom prst="ellipse">
                <a:avLst/>
              </a:prstGeom>
              <a:blipFill>
                <a:blip r:embed="rId9"/>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09CC3CA-6128-4EF6-B6D0-18C48677D6EA}"/>
                  </a:ext>
                </a:extLst>
              </p:cNvPr>
              <p:cNvSpPr/>
              <p:nvPr/>
            </p:nvSpPr>
            <p:spPr>
              <a:xfrm>
                <a:off x="2743200" y="9601200"/>
                <a:ext cx="9330375" cy="254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1" i="1">
                          <a:latin typeface="Cambria Math"/>
                        </a:rPr>
                        <m:t>⇒</m:t>
                      </m:r>
                      <m:r>
                        <a:rPr lang="en-US" sz="5400" b="1" i="1">
                          <a:latin typeface="Cambria Math"/>
                        </a:rPr>
                        <m:t>𝒓</m:t>
                      </m:r>
                      <m:r>
                        <a:rPr lang="en-US" sz="5400" b="1" i="1">
                          <a:latin typeface="Cambria Math"/>
                        </a:rPr>
                        <m:t>=</m:t>
                      </m:r>
                      <m:rad>
                        <m:radPr>
                          <m:degHide m:val="on"/>
                          <m:ctrlPr>
                            <a:rPr lang="en-US" sz="5400" b="1" i="1">
                              <a:latin typeface="Cambria Math" panose="02040503050406030204" pitchFamily="18" charset="0"/>
                            </a:rPr>
                          </m:ctrlPr>
                        </m:radPr>
                        <m:deg/>
                        <m:e>
                          <m:f>
                            <m:fPr>
                              <m:ctrlPr>
                                <a:rPr lang="en-US" sz="5400" b="1" i="1">
                                  <a:latin typeface="Cambria Math" panose="02040503050406030204" pitchFamily="18" charset="0"/>
                                </a:rPr>
                              </m:ctrlPr>
                            </m:fPr>
                            <m:num>
                              <m:r>
                                <a:rPr lang="en-US" sz="5400" b="1" i="1">
                                  <a:latin typeface="Cambria Math"/>
                                </a:rPr>
                                <m:t>𝟑</m:t>
                              </m:r>
                              <m:r>
                                <a:rPr lang="en-US" sz="5400" b="1" i="1">
                                  <a:latin typeface="Cambria Math"/>
                                </a:rPr>
                                <m:t>𝑽</m:t>
                              </m:r>
                            </m:num>
                            <m:den>
                              <m:r>
                                <a:rPr lang="en-US" sz="5400" b="1" i="1">
                                  <a:latin typeface="Cambria Math"/>
                                </a:rPr>
                                <m:t>𝝅</m:t>
                              </m:r>
                              <m:r>
                                <a:rPr lang="en-US" sz="5400" b="1" i="1">
                                  <a:latin typeface="Cambria Math"/>
                                </a:rPr>
                                <m:t>.</m:t>
                              </m:r>
                              <m:r>
                                <a:rPr lang="en-US" sz="5400" b="1" i="1">
                                  <a:latin typeface="Cambria Math"/>
                                </a:rPr>
                                <m:t>𝒉</m:t>
                              </m:r>
                            </m:den>
                          </m:f>
                        </m:e>
                      </m:rad>
                      <m:r>
                        <a:rPr lang="en-US" sz="5400" b="1" i="1">
                          <a:latin typeface="Cambria Math"/>
                        </a:rPr>
                        <m:t>=</m:t>
                      </m:r>
                      <m:rad>
                        <m:radPr>
                          <m:degHide m:val="on"/>
                          <m:ctrlPr>
                            <a:rPr lang="en-US" sz="5400" b="1" i="1">
                              <a:latin typeface="Cambria Math" panose="02040503050406030204" pitchFamily="18" charset="0"/>
                            </a:rPr>
                          </m:ctrlPr>
                        </m:radPr>
                        <m:deg/>
                        <m:e>
                          <m:f>
                            <m:fPr>
                              <m:ctrlPr>
                                <a:rPr lang="en-US" sz="5400" b="1" i="1">
                                  <a:latin typeface="Cambria Math" panose="02040503050406030204" pitchFamily="18" charset="0"/>
                                </a:rPr>
                              </m:ctrlPr>
                            </m:fPr>
                            <m:num>
                              <m:r>
                                <a:rPr lang="en-US" sz="5400" b="1" i="1">
                                  <a:latin typeface="Cambria Math"/>
                                </a:rPr>
                                <m:t>𝟑</m:t>
                              </m:r>
                              <m:r>
                                <a:rPr lang="en-US" sz="5400" b="1" i="1">
                                  <a:latin typeface="Cambria Math"/>
                                </a:rPr>
                                <m:t>.</m:t>
                              </m:r>
                              <m:r>
                                <a:rPr lang="en-US" sz="5400" b="1" i="1">
                                  <a:latin typeface="Cambria Math"/>
                                </a:rPr>
                                <m:t>𝟔</m:t>
                              </m:r>
                              <m:r>
                                <a:rPr lang="en-US" sz="5400" b="1" i="1">
                                  <a:latin typeface="Cambria Math"/>
                                </a:rPr>
                                <m:t>𝝅</m:t>
                              </m:r>
                            </m:num>
                            <m:den>
                              <m:r>
                                <a:rPr lang="en-US" sz="5400" b="1" i="1">
                                  <a:latin typeface="Cambria Math"/>
                                </a:rPr>
                                <m:t>𝝅</m:t>
                              </m:r>
                              <m:r>
                                <a:rPr lang="en-US" sz="5400" b="1" i="1">
                                  <a:latin typeface="Cambria Math"/>
                                </a:rPr>
                                <m:t>.</m:t>
                              </m:r>
                              <m:r>
                                <a:rPr lang="en-US" sz="5400" b="1" i="1">
                                  <a:latin typeface="Cambria Math"/>
                                </a:rPr>
                                <m:t>𝟒</m:t>
                              </m:r>
                            </m:den>
                          </m:f>
                        </m:e>
                      </m:rad>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𝟑</m:t>
                          </m:r>
                          <m:rad>
                            <m:radPr>
                              <m:degHide m:val="on"/>
                              <m:ctrlPr>
                                <a:rPr lang="en-US" sz="5400" b="1" i="1">
                                  <a:latin typeface="Cambria Math" panose="02040503050406030204" pitchFamily="18" charset="0"/>
                                </a:rPr>
                              </m:ctrlPr>
                            </m:radPr>
                            <m:deg/>
                            <m:e>
                              <m:r>
                                <a:rPr lang="en-US" sz="5400" b="1" i="1">
                                  <a:latin typeface="Cambria Math"/>
                                </a:rPr>
                                <m:t>𝟐</m:t>
                              </m:r>
                            </m:e>
                          </m:rad>
                        </m:num>
                        <m:den>
                          <m:r>
                            <a:rPr lang="en-US" sz="5400" b="1" i="1">
                              <a:latin typeface="Cambria Math"/>
                            </a:rPr>
                            <m:t>𝟐</m:t>
                          </m:r>
                        </m:den>
                      </m:f>
                    </m:oMath>
                  </m:oMathPara>
                </a14:m>
                <a:endParaRPr lang="en-US"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F09CC3CA-6128-4EF6-B6D0-18C48677D6EA}"/>
                  </a:ext>
                </a:extLst>
              </p:cNvPr>
              <p:cNvSpPr>
                <a:spLocks noRot="1" noChangeAspect="1" noMove="1" noResize="1" noEditPoints="1" noAdjustHandles="1" noChangeArrowheads="1" noChangeShapeType="1" noTextEdit="1"/>
              </p:cNvSpPr>
              <p:nvPr/>
            </p:nvSpPr>
            <p:spPr>
              <a:xfrm>
                <a:off x="2743200" y="9601200"/>
                <a:ext cx="9330375" cy="2547492"/>
              </a:xfrm>
              <a:prstGeom prst="rect">
                <a:avLst/>
              </a:prstGeom>
              <a:blipFill>
                <a:blip r:embed="rId10"/>
                <a:stretch>
                  <a:fillRect/>
                </a:stretch>
              </a:blipFill>
            </p:spPr>
            <p:txBody>
              <a:bodyPr/>
              <a:lstStyle/>
              <a:p>
                <a:r>
                  <a:rPr lang="en-US">
                    <a:noFill/>
                  </a:rPr>
                  <a:t> </a:t>
                </a:r>
              </a:p>
            </p:txBody>
          </p:sp>
        </mc:Fallback>
      </mc:AlternateContent>
      <p:grpSp>
        <p:nvGrpSpPr>
          <p:cNvPr id="50" name="Group 47"/>
          <p:cNvGrpSpPr/>
          <p:nvPr/>
        </p:nvGrpSpPr>
        <p:grpSpPr>
          <a:xfrm>
            <a:off x="7539791" y="1519965"/>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327"/>
              <a:chOff x="739068" y="1515168"/>
              <a:chExt cx="8177919" cy="960327"/>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grpSp>
        <p:nvGrpSpPr>
          <p:cNvPr id="59" name="Group 58">
            <a:extLst>
              <a:ext uri="{FF2B5EF4-FFF2-40B4-BE49-F238E27FC236}">
                <a16:creationId xmlns:a16="http://schemas.microsoft.com/office/drawing/2014/main" id="{2B38FAC9-D58C-47C7-85D3-F8526551D55F}"/>
              </a:ext>
            </a:extLst>
          </p:cNvPr>
          <p:cNvGrpSpPr/>
          <p:nvPr/>
        </p:nvGrpSpPr>
        <p:grpSpPr>
          <a:xfrm>
            <a:off x="552887" y="6965872"/>
            <a:ext cx="3728713" cy="836458"/>
            <a:chOff x="1205494" y="6893632"/>
            <a:chExt cx="3546690" cy="836567"/>
          </a:xfrm>
        </p:grpSpPr>
        <p:sp>
          <p:nvSpPr>
            <p:cNvPr id="60" name="Freeform 20">
              <a:extLst>
                <a:ext uri="{FF2B5EF4-FFF2-40B4-BE49-F238E27FC236}">
                  <a16:creationId xmlns:a16="http://schemas.microsoft.com/office/drawing/2014/main" id="{CFDEE017-D870-4E15-8DA4-3DB55AE61DD2}"/>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61" name="TextBox 60">
              <a:extLst>
                <a:ext uri="{FF2B5EF4-FFF2-40B4-BE49-F238E27FC236}">
                  <a16:creationId xmlns:a16="http://schemas.microsoft.com/office/drawing/2014/main" id="{5AFE9176-EA51-493F-8BD2-C27DD3DAE3C8}"/>
                </a:ext>
              </a:extLst>
            </p:cNvPr>
            <p:cNvSpPr txBox="1"/>
            <p:nvPr/>
          </p:nvSpPr>
          <p:spPr>
            <a:xfrm>
              <a:off x="2110616" y="6893632"/>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3" name="Round Diagonal Corner Rectangle 128">
              <a:extLst>
                <a:ext uri="{FF2B5EF4-FFF2-40B4-BE49-F238E27FC236}">
                  <a16:creationId xmlns:a16="http://schemas.microsoft.com/office/drawing/2014/main" id="{613D775C-8F51-49FB-B356-23BD335CCC20}"/>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64" name="Freeform 15">
              <a:extLst>
                <a:ext uri="{FF2B5EF4-FFF2-40B4-BE49-F238E27FC236}">
                  <a16:creationId xmlns:a16="http://schemas.microsoft.com/office/drawing/2014/main" id="{3DBFE55F-3705-4A3D-823C-20AD6EAF0405}"/>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4118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1" nodeType="clickEffect">
                                  <p:stCondLst>
                                    <p:cond delay="0"/>
                                  </p:stCondLst>
                                  <p:childTnLst>
                                    <p:animClr clrSpc="rgb" dir="cw">
                                      <p:cBhvr override="childStyle">
                                        <p:cTn id="40" dur="2000" fill="hold"/>
                                        <p:tgtEl>
                                          <p:spTgt spid="55"/>
                                        </p:tgtEl>
                                        <p:attrNameLst>
                                          <p:attrName>style.color</p:attrName>
                                        </p:attrNameLst>
                                      </p:cBhvr>
                                      <p:to>
                                        <a:srgbClr val="FF0000"/>
                                      </p:to>
                                    </p:animClr>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4" grpId="0"/>
      <p:bldP spid="55" grpId="0"/>
      <p:bldP spid="55" grpId="1"/>
      <p:bldP spid="5" grpId="0"/>
      <p:bldP spid="49"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52888" y="6941404"/>
            <a:ext cx="23220054"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6" y="6941416"/>
                <a:ext cx="3240247"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403686" cy="1023459"/>
              <a:chOff x="534987" y="1647866"/>
              <a:chExt cx="457263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934157" y="1718770"/>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62" name="Rectangle 61"/>
              <p:cNvSpPr/>
              <p:nvPr/>
            </p:nvSpPr>
            <p:spPr>
              <a:xfrm>
                <a:off x="13503272" y="11681318"/>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3503272" y="11681318"/>
                <a:ext cx="250056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4143421" y="2844397"/>
                <a:ext cx="17192579" cy="1569660"/>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khối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nón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𝑽</m:t>
                    </m:r>
                    <m:r>
                      <a:rPr lang="en-US" sz="4800" b="1" i="1">
                        <a:latin typeface="Cambria Math"/>
                      </a:rPr>
                      <m:t>=</m:t>
                    </m:r>
                    <m:r>
                      <a:rPr lang="en-US" sz="4800" b="1" i="1">
                        <a:latin typeface="Cambria Math"/>
                      </a:rPr>
                      <m:t>𝟔</m:t>
                    </m:r>
                    <m:r>
                      <a:rPr lang="en-US" sz="4800" b="1" i="1">
                        <a:latin typeface="Cambria Math"/>
                      </a:rPr>
                      <m:t>𝝅</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bán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đáy</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𝒓</m:t>
                    </m:r>
                    <m:r>
                      <a:rPr lang="en-US" sz="4800" b="1" i="1">
                        <a:latin typeface="Cambria Math"/>
                      </a:rPr>
                      <m:t>=</m:t>
                    </m:r>
                    <m:r>
                      <a:rPr lang="en-US" sz="4800" b="1" i="1">
                        <a:latin typeface="Cambria Math"/>
                      </a:rPr>
                      <m:t>𝟒</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Tìm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cao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𝒉</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khối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nón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4143421" y="2844397"/>
                <a:ext cx="17192579" cy="1569660"/>
              </a:xfrm>
              <a:prstGeom prst="rect">
                <a:avLst/>
              </a:prstGeom>
              <a:blipFill>
                <a:blip r:embed="rId4"/>
                <a:stretch>
                  <a:fillRect l="-1631" t="-9339"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514600" y="4572000"/>
                <a:ext cx="4388542" cy="1480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1" i="1">
                          <a:latin typeface="Cambria Math"/>
                        </a:rPr>
                        <m:t>𝒉</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𝟗</m:t>
                          </m:r>
                        </m:num>
                        <m:den>
                          <m:r>
                            <a:rPr lang="en-US" sz="4800" b="1" i="1">
                              <a:latin typeface="Cambria Math"/>
                            </a:rPr>
                            <m:t>𝟖</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4600" y="4572000"/>
                <a:ext cx="4388542" cy="14800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69356" y="4615979"/>
                <a:ext cx="4388542" cy="1480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𝒉</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𝟖</m:t>
                          </m:r>
                        </m:num>
                        <m:den>
                          <m:r>
                            <a:rPr lang="en-US" sz="4800" b="1" i="1">
                              <a:latin typeface="Cambria Math"/>
                            </a:rPr>
                            <m:t>𝟗</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669356" y="4615979"/>
                <a:ext cx="4388542" cy="14800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824112" y="4648200"/>
                <a:ext cx="4447108" cy="1480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𝒉</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𝟏</m:t>
                          </m:r>
                        </m:num>
                        <m:den>
                          <m:r>
                            <a:rPr lang="en-US" sz="4800" b="1" i="1">
                              <a:latin typeface="Cambria Math"/>
                            </a:rPr>
                            <m:t>𝟖</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824112" y="4648200"/>
                <a:ext cx="4447108" cy="14800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4" y="5036403"/>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spc="-150" smtClean="0">
                          <a:latin typeface="Cambria Math" panose="02040503050406030204" pitchFamily="18" charset="0"/>
                          <a:ea typeface="Tahoma" panose="020B0604030504040204" pitchFamily="34" charset="0"/>
                          <a:cs typeface="Tahoma" panose="020B0604030504040204" pitchFamily="34" charset="0"/>
                        </a:rPr>
                        <m:t>𝟖</m:t>
                      </m:r>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8037434" y="5036403"/>
                <a:ext cx="4023461"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p:cNvSpPr/>
              <p:nvPr/>
            </p:nvSpPr>
            <p:spPr>
              <a:xfrm>
                <a:off x="3256370" y="4845130"/>
                <a:ext cx="848881" cy="911096"/>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A</m:t>
                      </m:r>
                    </m:oMath>
                  </m:oMathPara>
                </a14:m>
                <a:endParaRPr lang="en-US" sz="48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Oval 56"/>
              <p:cNvSpPr>
                <a:spLocks noRot="1" noChangeAspect="1" noMove="1" noResize="1" noEditPoints="1" noAdjustHandles="1" noChangeArrowheads="1" noChangeShapeType="1" noTextEdit="1"/>
              </p:cNvSpPr>
              <p:nvPr/>
            </p:nvSpPr>
            <p:spPr>
              <a:xfrm>
                <a:off x="3256370" y="4845130"/>
                <a:ext cx="848881" cy="911096"/>
              </a:xfrm>
              <a:prstGeom prst="ellipse">
                <a:avLst/>
              </a:prstGeom>
              <a:blipFill>
                <a:blip r:embed="rId9"/>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E0B036-CD5A-467D-AE6D-9FD5955F5EFF}"/>
                  </a:ext>
                </a:extLst>
              </p:cNvPr>
              <p:cNvSpPr/>
              <p:nvPr/>
            </p:nvSpPr>
            <p:spPr>
              <a:xfrm>
                <a:off x="4527371" y="8502060"/>
                <a:ext cx="8528369" cy="1292662"/>
              </a:xfrm>
              <a:prstGeom prst="rect">
                <a:avLst/>
              </a:prstGeom>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Ta </a:t>
                </a:r>
                <a:r>
                  <a:rPr lang="en-US" sz="5400" b="1" dirty="0" err="1">
                    <a:latin typeface="Tahoma" panose="020B0604030504040204" pitchFamily="34" charset="0"/>
                    <a:ea typeface="Tahoma" panose="020B0604030504040204" pitchFamily="34" charset="0"/>
                    <a:cs typeface="Tahoma" panose="020B0604030504040204" pitchFamily="34" charset="0"/>
                  </a:rPr>
                  <a:t>có</a:t>
                </a:r>
                <a:r>
                  <a:rPr lang="en-US" sz="54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5400" b="1" i="1">
                        <a:latin typeface="Cambria Math"/>
                      </a:rPr>
                      <m:t>𝑽</m:t>
                    </m:r>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𝟏</m:t>
                        </m:r>
                      </m:num>
                      <m:den>
                        <m:r>
                          <a:rPr lang="en-US" sz="5400" b="1" i="1">
                            <a:latin typeface="Cambria Math"/>
                          </a:rPr>
                          <m:t>𝟑</m:t>
                        </m:r>
                      </m:den>
                    </m:f>
                    <m:r>
                      <a:rPr lang="en-US" sz="5400" b="1" i="1">
                        <a:latin typeface="Cambria Math"/>
                      </a:rPr>
                      <m:t>𝝅</m:t>
                    </m:r>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𝒓</m:t>
                        </m:r>
                      </m:e>
                      <m:sup>
                        <m:r>
                          <a:rPr lang="en-US" sz="5400" b="1" i="1">
                            <a:latin typeface="Cambria Math"/>
                          </a:rPr>
                          <m:t>𝟐</m:t>
                        </m:r>
                      </m:sup>
                    </m:sSup>
                    <m:r>
                      <a:rPr lang="en-US" sz="5400" b="1" i="1">
                        <a:latin typeface="Cambria Math"/>
                      </a:rPr>
                      <m:t>.</m:t>
                    </m:r>
                    <m:r>
                      <a:rPr lang="en-US" sz="5400" b="1" i="1">
                        <a:latin typeface="Cambria Math"/>
                      </a:rPr>
                      <m:t>𝒉</m:t>
                    </m:r>
                  </m:oMath>
                </a14:m>
                <a:endParaRPr lang="en-US" sz="54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0E0B036-CD5A-467D-AE6D-9FD5955F5EFF}"/>
                  </a:ext>
                </a:extLst>
              </p:cNvPr>
              <p:cNvSpPr>
                <a:spLocks noRot="1" noChangeAspect="1" noMove="1" noResize="1" noEditPoints="1" noAdjustHandles="1" noChangeArrowheads="1" noChangeShapeType="1" noTextEdit="1"/>
              </p:cNvSpPr>
              <p:nvPr/>
            </p:nvSpPr>
            <p:spPr>
              <a:xfrm>
                <a:off x="4527371" y="8502060"/>
                <a:ext cx="8528369" cy="1292662"/>
              </a:xfrm>
              <a:prstGeom prst="rect">
                <a:avLst/>
              </a:prstGeom>
              <a:blipFill>
                <a:blip r:embed="rId10"/>
                <a:stretch>
                  <a:fillRect l="-3860" t="-943" b="-11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CAED32-96F7-48FF-9489-8184FC6C6193}"/>
                  </a:ext>
                </a:extLst>
              </p:cNvPr>
              <p:cNvSpPr/>
              <p:nvPr/>
            </p:nvSpPr>
            <p:spPr>
              <a:xfrm>
                <a:off x="5791200" y="10638285"/>
                <a:ext cx="7032912" cy="1292918"/>
              </a:xfrm>
              <a:prstGeom prst="rect">
                <a:avLst/>
              </a:prstGeom>
            </p:spPr>
            <p:txBody>
              <a:bodyPr wrap="square">
                <a:spAutoFit/>
              </a:bodyPr>
              <a:lstStyle/>
              <a:p>
                <a14:m>
                  <m:oMath xmlns:m="http://schemas.openxmlformats.org/officeDocument/2006/math">
                    <m:r>
                      <a:rPr lang="en-US" sz="5400" b="1" i="1">
                        <a:latin typeface="Cambria Math"/>
                      </a:rPr>
                      <m:t>⇒</m:t>
                    </m:r>
                    <m:r>
                      <a:rPr lang="en-US" sz="5400" b="1" i="1">
                        <a:latin typeface="Cambria Math"/>
                      </a:rPr>
                      <m:t>𝒉</m:t>
                    </m:r>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𝟑</m:t>
                        </m:r>
                        <m:r>
                          <a:rPr lang="en-US" sz="5400" b="1" i="1">
                            <a:latin typeface="Cambria Math"/>
                          </a:rPr>
                          <m:t>𝑽</m:t>
                        </m:r>
                      </m:num>
                      <m:den>
                        <m:r>
                          <a:rPr lang="en-US" sz="5400" b="1" i="1">
                            <a:latin typeface="Cambria Math"/>
                          </a:rPr>
                          <m:t>𝝅</m:t>
                        </m:r>
                        <m:sSup>
                          <m:sSupPr>
                            <m:ctrlPr>
                              <a:rPr lang="en-US" sz="5400" b="1" i="1">
                                <a:latin typeface="Cambria Math" panose="02040503050406030204" pitchFamily="18" charset="0"/>
                              </a:rPr>
                            </m:ctrlPr>
                          </m:sSupPr>
                          <m:e>
                            <m:r>
                              <a:rPr lang="en-US" sz="5400" b="1" i="1">
                                <a:latin typeface="Cambria Math"/>
                              </a:rPr>
                              <m:t>𝒓</m:t>
                            </m:r>
                          </m:e>
                          <m:sup>
                            <m:r>
                              <a:rPr lang="en-US" sz="5400" b="1" i="1">
                                <a:latin typeface="Cambria Math"/>
                              </a:rPr>
                              <m:t>𝟐</m:t>
                            </m:r>
                          </m:sup>
                        </m:sSup>
                      </m:den>
                    </m:f>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𝟑</m:t>
                        </m:r>
                        <m:r>
                          <a:rPr lang="en-US" sz="5400" b="1" i="1">
                            <a:latin typeface="Cambria Math"/>
                          </a:rPr>
                          <m:t>.</m:t>
                        </m:r>
                        <m:r>
                          <a:rPr lang="en-US" sz="5400" b="1" i="1">
                            <a:latin typeface="Cambria Math"/>
                          </a:rPr>
                          <m:t>𝟔</m:t>
                        </m:r>
                        <m:r>
                          <a:rPr lang="en-US" sz="5400" b="1" i="1">
                            <a:latin typeface="Cambria Math"/>
                          </a:rPr>
                          <m:t>𝝅</m:t>
                        </m:r>
                      </m:num>
                      <m:den>
                        <m:r>
                          <a:rPr lang="en-US" sz="5400" b="1" i="1">
                            <a:latin typeface="Cambria Math"/>
                          </a:rPr>
                          <m:t>𝝅</m:t>
                        </m:r>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𝟒</m:t>
                            </m:r>
                          </m:e>
                          <m:sup>
                            <m:r>
                              <a:rPr lang="en-US" sz="5400" b="1" i="1">
                                <a:latin typeface="Cambria Math"/>
                              </a:rPr>
                              <m:t>𝟐</m:t>
                            </m:r>
                          </m:sup>
                        </m:sSup>
                      </m:den>
                    </m:f>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𝟗</m:t>
                        </m:r>
                      </m:num>
                      <m:den>
                        <m:r>
                          <a:rPr lang="en-US" sz="5400" b="1" i="1">
                            <a:latin typeface="Cambria Math"/>
                          </a:rPr>
                          <m:t>𝟖</m:t>
                        </m:r>
                      </m:den>
                    </m:f>
                  </m:oMath>
                </a14:m>
                <a:r>
                  <a:rPr lang="en-US" sz="5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Rectangle 3">
                <a:extLst>
                  <a:ext uri="{FF2B5EF4-FFF2-40B4-BE49-F238E27FC236}">
                    <a16:creationId xmlns:a16="http://schemas.microsoft.com/office/drawing/2014/main" id="{56CAED32-96F7-48FF-9489-8184FC6C6193}"/>
                  </a:ext>
                </a:extLst>
              </p:cNvPr>
              <p:cNvSpPr>
                <a:spLocks noRot="1" noChangeAspect="1" noMove="1" noResize="1" noEditPoints="1" noAdjustHandles="1" noChangeArrowheads="1" noChangeShapeType="1" noTextEdit="1"/>
              </p:cNvSpPr>
              <p:nvPr/>
            </p:nvSpPr>
            <p:spPr>
              <a:xfrm>
                <a:off x="5791200" y="10638285"/>
                <a:ext cx="7032912" cy="1292918"/>
              </a:xfrm>
              <a:prstGeom prst="rect">
                <a:avLst/>
              </a:prstGeom>
              <a:blipFill>
                <a:blip r:embed="rId11"/>
                <a:stretch>
                  <a:fillRect t="-943" b="-11792"/>
                </a:stretch>
              </a:blipFill>
            </p:spPr>
            <p:txBody>
              <a:bodyPr/>
              <a:lstStyle/>
              <a:p>
                <a:r>
                  <a:rPr lang="en-US">
                    <a:noFill/>
                  </a:rPr>
                  <a:t> </a:t>
                </a:r>
              </a:p>
            </p:txBody>
          </p:sp>
        </mc:Fallback>
      </mc:AlternateContent>
      <p:grpSp>
        <p:nvGrpSpPr>
          <p:cNvPr id="49" name="Group 47"/>
          <p:cNvGrpSpPr/>
          <p:nvPr/>
        </p:nvGrpSpPr>
        <p:grpSpPr>
          <a:xfrm>
            <a:off x="7539791" y="1519965"/>
            <a:ext cx="9472086" cy="968318"/>
            <a:chOff x="739068" y="1515168"/>
            <a:chExt cx="9473319" cy="968444"/>
          </a:xfrm>
        </p:grpSpPr>
        <p:sp>
          <p:nvSpPr>
            <p:cNvPr id="5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1" name="Group 30"/>
            <p:cNvGrpSpPr/>
            <p:nvPr/>
          </p:nvGrpSpPr>
          <p:grpSpPr>
            <a:xfrm>
              <a:off x="739068" y="1515168"/>
              <a:ext cx="8177919" cy="960327"/>
              <a:chOff x="739068" y="1515168"/>
              <a:chExt cx="8177919" cy="960327"/>
            </a:xfrm>
          </p:grpSpPr>
          <p:sp>
            <p:nvSpPr>
              <p:cNvPr id="52"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6"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Tree>
    <p:extLst>
      <p:ext uri="{BB962C8B-B14F-4D97-AF65-F5344CB8AC3E}">
        <p14:creationId xmlns:p14="http://schemas.microsoft.com/office/powerpoint/2010/main" val="211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1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1" nodeType="clickEffect">
                                  <p:stCondLst>
                                    <p:cond delay="0"/>
                                  </p:stCondLst>
                                  <p:childTnLst>
                                    <p:animClr clrSpc="rgb" dir="cw">
                                      <p:cBhvr override="childStyle">
                                        <p:cTn id="49" dur="2000" fill="hold"/>
                                        <p:tgtEl>
                                          <p:spTgt spid="2"/>
                                        </p:tgtEl>
                                        <p:attrNameLst>
                                          <p:attrName>style.color</p:attrName>
                                        </p:attrNameLst>
                                      </p:cBhvr>
                                      <p:to>
                                        <a:srgbClr val="FF0000"/>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down)">
                                      <p:cBhvr>
                                        <p:cTn id="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2" grpId="1"/>
      <p:bldP spid="53" grpId="0"/>
      <p:bldP spid="54" grpId="0"/>
      <p:bldP spid="55" grpId="0"/>
      <p:bldP spid="57"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563861" y="7087799"/>
            <a:ext cx="23231796" cy="6545132"/>
            <a:chOff x="1205494" y="6941416"/>
            <a:chExt cx="22139783" cy="6545984"/>
          </a:xfrm>
        </p:grpSpPr>
        <p:sp>
          <p:nvSpPr>
            <p:cNvPr id="60" name="Rounded Rectangle 59"/>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p:cNvGrpSpPr/>
            <p:nvPr/>
          </p:nvGrpSpPr>
          <p:grpSpPr>
            <a:xfrm>
              <a:off x="1205494" y="6941416"/>
              <a:ext cx="3493741" cy="831105"/>
              <a:chOff x="1205494" y="6941416"/>
              <a:chExt cx="3493741" cy="831105"/>
            </a:xfrm>
          </p:grpSpPr>
          <p:sp>
            <p:nvSpPr>
              <p:cNvPr id="63"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5" name="Round Diagonal Corner Rectangle 64"/>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66"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403686" cy="1023459"/>
              <a:chOff x="534987" y="1647866"/>
              <a:chExt cx="457263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934157" y="1716983"/>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mc:AlternateContent xmlns:mc="http://schemas.openxmlformats.org/markup-compatibility/2006" xmlns:a14="http://schemas.microsoft.com/office/drawing/2010/main">
        <mc:Choice Requires="a14">
          <p:sp>
            <p:nvSpPr>
              <p:cNvPr id="62" name="Rectangle 61"/>
              <p:cNvSpPr/>
              <p:nvPr/>
            </p:nvSpPr>
            <p:spPr>
              <a:xfrm>
                <a:off x="10807615" y="11849155"/>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0807615" y="11849155"/>
                <a:ext cx="250056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207060" y="3048000"/>
                <a:ext cx="22565882" cy="1639103"/>
              </a:xfrm>
              <a:prstGeom prst="rect">
                <a:avLst/>
              </a:prstGeom>
            </p:spPr>
            <p:txBody>
              <a:bodyPr wrap="square">
                <a:sp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Một hình nón có chiều cao bằng </a:t>
                </a:r>
                <a:r>
                  <a:rPr lang="en-US" sz="4800" b="1" dirty="0">
                    <a:latin typeface="Tahoma" panose="020B0604030504040204" pitchFamily="34" charset="0"/>
                    <a:ea typeface="Tahoma" panose="020B0604030504040204" pitchFamily="34" charset="0"/>
                    <a:cs typeface="Tahoma" panose="020B0604030504040204" pitchFamily="34" charset="0"/>
                  </a:rPr>
                  <a:t>𝑎 </a:t>
                </a:r>
                <a14:m>
                  <m:oMath xmlns:m="http://schemas.openxmlformats.org/officeDocument/2006/math">
                    <m:rad>
                      <m:radPr>
                        <m:degHide m:val="on"/>
                        <m:ctrlPr>
                          <a:rPr lang="en-US" sz="4800" b="1" i="1">
                            <a:latin typeface="Cambria Math" panose="02040503050406030204" pitchFamily="18" charset="0"/>
                          </a:rPr>
                        </m:ctrlPr>
                      </m:radPr>
                      <m:deg/>
                      <m:e>
                        <m:r>
                          <a:rPr lang="en-US" sz="4800" b="1" i="1">
                            <a:latin typeface="Cambria Math"/>
                          </a:rPr>
                          <m:t>𝟑</m:t>
                        </m:r>
                      </m:e>
                    </m:rad>
                    <m:r>
                      <a:rPr lang="en-US" sz="4800" b="1" i="1">
                        <a:latin typeface="Cambria Math" panose="02040503050406030204" pitchFamily="18" charset="0"/>
                      </a:rPr>
                      <m:t> </m:t>
                    </m:r>
                  </m:oMath>
                </a14:m>
                <a:r>
                  <a:rPr lang="pt-BR" sz="4800" b="1" dirty="0">
                    <a:latin typeface="Tahoma" panose="020B0604030504040204" pitchFamily="34" charset="0"/>
                    <a:ea typeface="Tahoma" panose="020B0604030504040204" pitchFamily="34" charset="0"/>
                    <a:cs typeface="Tahoma" panose="020B0604030504040204" pitchFamily="34" charset="0"/>
                  </a:rPr>
                  <a:t>và bán kính đáy bằng </a:t>
                </a:r>
                <a:r>
                  <a:rPr lang="en-US" sz="4800" b="1" dirty="0">
                    <a:latin typeface="Tahoma" panose="020B0604030504040204" pitchFamily="34" charset="0"/>
                    <a:ea typeface="Tahoma" panose="020B0604030504040204" pitchFamily="34" charset="0"/>
                    <a:cs typeface="Tahoma" panose="020B0604030504040204" pitchFamily="34" charset="0"/>
                  </a:rPr>
                  <a:t>𝑎</a:t>
                </a:r>
                <a:r>
                  <a:rPr lang="pt-BR" sz="4800" b="1" dirty="0">
                    <a:latin typeface="Tahoma" panose="020B0604030504040204" pitchFamily="34" charset="0"/>
                    <a:ea typeface="Tahoma" panose="020B0604030504040204" pitchFamily="34" charset="0"/>
                    <a:cs typeface="Tahoma" panose="020B0604030504040204" pitchFamily="34" charset="0"/>
                  </a:rPr>
                  <a:t>. Diện tích xung quanh của hình nón bằng</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207060" y="3048000"/>
                <a:ext cx="22565882" cy="1639103"/>
              </a:xfrm>
              <a:prstGeom prst="rect">
                <a:avLst/>
              </a:prstGeom>
              <a:blipFill>
                <a:blip r:embed="rId4"/>
                <a:stretch>
                  <a:fillRect l="-1216" t="-4833" b="-18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62200" y="4960203"/>
                <a:ext cx="4388542"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𝟐</m:t>
                      </m:r>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62200" y="4960203"/>
                <a:ext cx="4388542" cy="8477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69356" y="4797120"/>
                <a:ext cx="4388542" cy="9178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ad>
                        <m:radPr>
                          <m:degHide m:val="on"/>
                          <m:ctrlPr>
                            <a:rPr lang="en-US" sz="4800" b="1" i="1">
                              <a:latin typeface="Cambria Math" panose="02040503050406030204" pitchFamily="18" charset="0"/>
                            </a:rPr>
                          </m:ctrlPr>
                        </m:radPr>
                        <m:deg/>
                        <m:e>
                          <m:r>
                            <a:rPr lang="en-US" sz="4800" b="1" i="1">
                              <a:latin typeface="Cambria Math"/>
                            </a:rPr>
                            <m:t>𝟑</m:t>
                          </m:r>
                        </m:e>
                      </m:rad>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669356" y="4797120"/>
                <a:ext cx="4388542" cy="9178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649200" y="4800600"/>
                <a:ext cx="4447108"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649200" y="4800600"/>
                <a:ext cx="4447108" cy="84773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4" y="4800600"/>
                <a:ext cx="4023461"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𝟑</m:t>
                      </m:r>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8037434" y="4800600"/>
                <a:ext cx="4023461" cy="8477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p:cNvSpPr/>
              <p:nvPr/>
            </p:nvSpPr>
            <p:spPr>
              <a:xfrm>
                <a:off x="3256370" y="4845130"/>
                <a:ext cx="848881" cy="911096"/>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A</m:t>
                      </m:r>
                    </m:oMath>
                  </m:oMathPara>
                </a14:m>
                <a:endParaRPr lang="en-US" sz="48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Oval 56"/>
              <p:cNvSpPr>
                <a:spLocks noRot="1" noChangeAspect="1" noMove="1" noResize="1" noEditPoints="1" noAdjustHandles="1" noChangeArrowheads="1" noChangeShapeType="1" noTextEdit="1"/>
              </p:cNvSpPr>
              <p:nvPr/>
            </p:nvSpPr>
            <p:spPr>
              <a:xfrm>
                <a:off x="3256370" y="4845130"/>
                <a:ext cx="848881" cy="911096"/>
              </a:xfrm>
              <a:prstGeom prst="ellipse">
                <a:avLst/>
              </a:prstGeom>
              <a:blipFill>
                <a:blip r:embed="rId9"/>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E0B036-CD5A-467D-AE6D-9FD5955F5EFF}"/>
                  </a:ext>
                </a:extLst>
              </p:cNvPr>
              <p:cNvSpPr/>
              <p:nvPr/>
            </p:nvSpPr>
            <p:spPr>
              <a:xfrm>
                <a:off x="2196585" y="8053830"/>
                <a:ext cx="14065429" cy="2614305"/>
              </a:xfrm>
              <a:prstGeom prst="rect">
                <a:avLst/>
              </a:prstGeom>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Hình </a:t>
                </a:r>
                <a:r>
                  <a:rPr lang="en-US" sz="5400" b="1" dirty="0" err="1">
                    <a:latin typeface="Tahoma" panose="020B0604030504040204" pitchFamily="34" charset="0"/>
                    <a:ea typeface="Tahoma" panose="020B0604030504040204" pitchFamily="34" charset="0"/>
                    <a:cs typeface="Tahoma" panose="020B0604030504040204" pitchFamily="34" charset="0"/>
                  </a:rPr>
                  <a:t>nón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có</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đường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sinh</a:t>
                </a:r>
                <a:r>
                  <a:rPr lang="en-US" sz="5400" b="1" dirty="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5400" b="1" i="1">
                        <a:latin typeface="Cambria Math"/>
                      </a:rPr>
                      <m:t>𝒍</m:t>
                    </m:r>
                    <m:r>
                      <a:rPr lang="en-US" sz="5400" b="1" i="1">
                        <a:latin typeface="Cambria Math"/>
                      </a:rPr>
                      <m:t>=</m:t>
                    </m:r>
                    <m:rad>
                      <m:radPr>
                        <m:degHide m:val="on"/>
                        <m:ctrlPr>
                          <a:rPr lang="en-US" sz="5400" b="1" i="1">
                            <a:latin typeface="Cambria Math" panose="02040503050406030204" pitchFamily="18" charset="0"/>
                          </a:rPr>
                        </m:ctrlPr>
                      </m:radPr>
                      <m:deg/>
                      <m:e>
                        <m:sSup>
                          <m:sSupPr>
                            <m:ctrlPr>
                              <a:rPr lang="en-US" sz="5400" b="1" i="1">
                                <a:latin typeface="Cambria Math" panose="02040503050406030204" pitchFamily="18" charset="0"/>
                              </a:rPr>
                            </m:ctrlPr>
                          </m:sSupPr>
                          <m:e>
                            <m:r>
                              <a:rPr lang="en-US" sz="5400" b="1" i="1">
                                <a:latin typeface="Cambria Math"/>
                              </a:rPr>
                              <m:t>𝒉</m:t>
                            </m:r>
                          </m:e>
                          <m:sup>
                            <m:r>
                              <a:rPr lang="en-US" sz="5400" b="1" i="1">
                                <a:latin typeface="Cambria Math"/>
                              </a:rPr>
                              <m:t>𝟐</m:t>
                            </m:r>
                          </m:sup>
                        </m:sSup>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𝒓</m:t>
                            </m:r>
                          </m:e>
                          <m:sup>
                            <m:r>
                              <a:rPr lang="en-US" sz="5400" b="1" i="1">
                                <a:latin typeface="Cambria Math"/>
                              </a:rPr>
                              <m:t>𝟐</m:t>
                            </m:r>
                          </m:sup>
                        </m:sSup>
                      </m:e>
                    </m:rad>
                    <m:r>
                      <a:rPr lang="en-US" sz="5400" b="1" i="1">
                        <a:latin typeface="Cambria Math"/>
                      </a:rPr>
                      <m:t>=</m:t>
                    </m:r>
                    <m:rad>
                      <m:radPr>
                        <m:degHide m:val="on"/>
                        <m:ctrlPr>
                          <a:rPr lang="en-US" sz="5400" b="1" i="1">
                            <a:latin typeface="Cambria Math" panose="02040503050406030204" pitchFamily="18" charset="0"/>
                          </a:rPr>
                        </m:ctrlPr>
                      </m:radPr>
                      <m:deg/>
                      <m:e>
                        <m:sSup>
                          <m:sSupPr>
                            <m:ctrlPr>
                              <a:rPr lang="en-US" sz="5400" b="1" i="1">
                                <a:latin typeface="Cambria Math" panose="02040503050406030204" pitchFamily="18" charset="0"/>
                              </a:rPr>
                            </m:ctrlPr>
                          </m:sSupPr>
                          <m:e>
                            <m:d>
                              <m:dPr>
                                <m:ctrlPr>
                                  <a:rPr lang="en-US" sz="5400" b="1" i="1">
                                    <a:latin typeface="Cambria Math" panose="02040503050406030204" pitchFamily="18" charset="0"/>
                                  </a:rPr>
                                </m:ctrlPr>
                              </m:dPr>
                              <m:e>
                                <m:r>
                                  <a:rPr lang="en-US" sz="5400" b="1" i="1">
                                    <a:latin typeface="Cambria Math"/>
                                  </a:rPr>
                                  <m:t>𝒂</m:t>
                                </m:r>
                                <m:rad>
                                  <m:radPr>
                                    <m:degHide m:val="on"/>
                                    <m:ctrlPr>
                                      <a:rPr lang="en-US" sz="5400" b="1" i="1">
                                        <a:latin typeface="Cambria Math" panose="02040503050406030204" pitchFamily="18" charset="0"/>
                                      </a:rPr>
                                    </m:ctrlPr>
                                  </m:radPr>
                                  <m:deg/>
                                  <m:e>
                                    <m:r>
                                      <a:rPr lang="en-US" sz="5400" b="1" i="1">
                                        <a:latin typeface="Cambria Math"/>
                                      </a:rPr>
                                      <m:t>𝟑</m:t>
                                    </m:r>
                                  </m:e>
                                </m:rad>
                              </m:e>
                            </m:d>
                          </m:e>
                          <m:sup>
                            <m:r>
                              <a:rPr lang="en-US" sz="5400" b="1" i="1">
                                <a:latin typeface="Cambria Math"/>
                              </a:rPr>
                              <m:t>𝟐</m:t>
                            </m:r>
                          </m:sup>
                        </m:sSup>
                        <m:r>
                          <a:rPr lang="en-US" sz="5400" b="1" i="1">
                            <a:latin typeface="Cambria Math"/>
                          </a:rPr>
                          <m:t>+</m:t>
                        </m:r>
                        <m:sSup>
                          <m:sSupPr>
                            <m:ctrlPr>
                              <a:rPr lang="en-US" sz="5400" b="1" i="1">
                                <a:latin typeface="Cambria Math" panose="02040503050406030204" pitchFamily="18" charset="0"/>
                              </a:rPr>
                            </m:ctrlPr>
                          </m:sSupPr>
                          <m:e>
                            <m:r>
                              <a:rPr lang="en-US" sz="5400" b="1" i="1">
                                <a:latin typeface="Cambria Math"/>
                              </a:rPr>
                              <m:t>𝒂</m:t>
                            </m:r>
                          </m:e>
                          <m:sup>
                            <m:r>
                              <a:rPr lang="en-US" sz="5400" b="1" i="1">
                                <a:latin typeface="Cambria Math"/>
                              </a:rPr>
                              <m:t>𝟐</m:t>
                            </m:r>
                          </m:sup>
                        </m:sSup>
                      </m:e>
                    </m:rad>
                    <m:r>
                      <a:rPr lang="en-US" sz="5400" b="1" i="1">
                        <a:latin typeface="Cambria Math"/>
                      </a:rPr>
                      <m:t>=</m:t>
                    </m:r>
                    <m:r>
                      <a:rPr lang="en-US" sz="5400" b="1" i="1">
                        <a:latin typeface="Cambria Math"/>
                      </a:rPr>
                      <m:t>𝟐</m:t>
                    </m:r>
                    <m:r>
                      <a:rPr lang="en-US" sz="5400" b="1" i="1">
                        <a:latin typeface="Cambria Math"/>
                      </a:rPr>
                      <m:t>𝒂</m:t>
                    </m:r>
                  </m:oMath>
                </a14:m>
                <a:r>
                  <a:rPr lang="en-US" sz="5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ectangle 2">
                <a:extLst>
                  <a:ext uri="{FF2B5EF4-FFF2-40B4-BE49-F238E27FC236}">
                    <a16:creationId xmlns:a16="http://schemas.microsoft.com/office/drawing/2014/main" id="{80E0B036-CD5A-467D-AE6D-9FD5955F5EFF}"/>
                  </a:ext>
                </a:extLst>
              </p:cNvPr>
              <p:cNvSpPr>
                <a:spLocks noRot="1" noChangeAspect="1" noMove="1" noResize="1" noEditPoints="1" noAdjustHandles="1" noChangeArrowheads="1" noChangeShapeType="1" noTextEdit="1"/>
              </p:cNvSpPr>
              <p:nvPr/>
            </p:nvSpPr>
            <p:spPr>
              <a:xfrm>
                <a:off x="2196585" y="8053830"/>
                <a:ext cx="14065429" cy="2614305"/>
              </a:xfrm>
              <a:prstGeom prst="rect">
                <a:avLst/>
              </a:prstGeom>
              <a:blipFill>
                <a:blip r:embed="rId10"/>
                <a:stretch>
                  <a:fillRect l="-2296" t="-6527" b="-2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CAED32-96F7-48FF-9489-8184FC6C6193}"/>
                  </a:ext>
                </a:extLst>
              </p:cNvPr>
              <p:cNvSpPr/>
              <p:nvPr/>
            </p:nvSpPr>
            <p:spPr>
              <a:xfrm>
                <a:off x="2196585" y="10965963"/>
                <a:ext cx="13204784" cy="1857945"/>
              </a:xfrm>
              <a:prstGeom prst="rect">
                <a:avLst/>
              </a:prstGeom>
            </p:spPr>
            <p:txBody>
              <a:bodyPr wrap="square">
                <a:spAutoFit/>
              </a:bodyPr>
              <a:lstStyle/>
              <a:p>
                <a14:m>
                  <m:oMath xmlns:m="http://schemas.openxmlformats.org/officeDocument/2006/math">
                    <m:r>
                      <m:rPr>
                        <m:nor/>
                      </m:rPr>
                      <a:rPr lang="en-US" sz="5400" b="1" dirty="0">
                        <a:latin typeface="Tahoma" panose="020B0604030504040204" pitchFamily="34" charset="0"/>
                        <a:ea typeface="Tahoma" panose="020B0604030504040204" pitchFamily="34" charset="0"/>
                        <a:cs typeface="Tahoma" panose="020B0604030504040204" pitchFamily="34" charset="0"/>
                      </a:rPr>
                      <m:t>Di</m:t>
                    </m:r>
                    <m:r>
                      <m:rPr>
                        <m:nor/>
                      </m:rPr>
                      <a:rPr lang="en-US" sz="5400" b="1" dirty="0">
                        <a:latin typeface="Tahoma" panose="020B0604030504040204" pitchFamily="34" charset="0"/>
                        <a:ea typeface="Tahoma" panose="020B0604030504040204" pitchFamily="34" charset="0"/>
                        <a:cs typeface="Tahoma" panose="020B0604030504040204" pitchFamily="34" charset="0"/>
                      </a:rPr>
                      <m:t>ệ</m:t>
                    </m:r>
                    <m:r>
                      <m:rPr>
                        <m:nor/>
                      </m:rPr>
                      <a:rPr lang="en-US" sz="5400" b="1" dirty="0">
                        <a:latin typeface="Tahoma" panose="020B0604030504040204" pitchFamily="34" charset="0"/>
                        <a:ea typeface="Tahoma" panose="020B0604030504040204" pitchFamily="34" charset="0"/>
                        <a:cs typeface="Tahoma" panose="020B0604030504040204" pitchFamily="34" charset="0"/>
                      </a:rPr>
                      <m:t>n</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t</m:t>
                    </m:r>
                    <m:r>
                      <m:rPr>
                        <m:nor/>
                      </m:rPr>
                      <a:rPr lang="en-US" sz="5400" b="1" dirty="0">
                        <a:latin typeface="Tahoma" panose="020B0604030504040204" pitchFamily="34" charset="0"/>
                        <a:ea typeface="Tahoma" panose="020B0604030504040204" pitchFamily="34" charset="0"/>
                        <a:cs typeface="Tahoma" panose="020B0604030504040204" pitchFamily="34" charset="0"/>
                      </a:rPr>
                      <m:t>í</m:t>
                    </m:r>
                    <m:r>
                      <m:rPr>
                        <m:nor/>
                      </m:rPr>
                      <a:rPr lang="en-US" sz="5400" b="1" dirty="0">
                        <a:latin typeface="Tahoma" panose="020B0604030504040204" pitchFamily="34" charset="0"/>
                        <a:ea typeface="Tahoma" panose="020B0604030504040204" pitchFamily="34" charset="0"/>
                        <a:cs typeface="Tahoma" panose="020B0604030504040204" pitchFamily="34" charset="0"/>
                      </a:rPr>
                      <m:t>ch</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xung</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quanh</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c</m:t>
                    </m:r>
                    <m:r>
                      <m:rPr>
                        <m:nor/>
                      </m:rPr>
                      <a:rPr lang="en-US" sz="5400" b="1" dirty="0">
                        <a:latin typeface="Tahoma" panose="020B0604030504040204" pitchFamily="34" charset="0"/>
                        <a:ea typeface="Tahoma" panose="020B0604030504040204" pitchFamily="34" charset="0"/>
                        <a:cs typeface="Tahoma" panose="020B0604030504040204" pitchFamily="34" charset="0"/>
                      </a:rPr>
                      <m:t>ủ</m:t>
                    </m:r>
                    <m:r>
                      <m:rPr>
                        <m:nor/>
                      </m:rPr>
                      <a:rPr lang="en-US" sz="5400" b="1" dirty="0">
                        <a:latin typeface="Tahoma" panose="020B0604030504040204" pitchFamily="34" charset="0"/>
                        <a:ea typeface="Tahoma" panose="020B0604030504040204" pitchFamily="34" charset="0"/>
                        <a:cs typeface="Tahoma" panose="020B0604030504040204" pitchFamily="34" charset="0"/>
                      </a:rPr>
                      <m:t>a</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h</m:t>
                    </m:r>
                    <m:r>
                      <m:rPr>
                        <m:nor/>
                      </m:rPr>
                      <a:rPr lang="en-US" sz="5400" b="1" dirty="0">
                        <a:latin typeface="Tahoma" panose="020B0604030504040204" pitchFamily="34" charset="0"/>
                        <a:ea typeface="Tahoma" panose="020B0604030504040204" pitchFamily="34" charset="0"/>
                        <a:cs typeface="Tahoma" panose="020B0604030504040204" pitchFamily="34" charset="0"/>
                      </a:rPr>
                      <m:t>ì</m:t>
                    </m:r>
                    <m:r>
                      <m:rPr>
                        <m:nor/>
                      </m:rPr>
                      <a:rPr lang="en-US" sz="5400" b="1" dirty="0">
                        <a:latin typeface="Tahoma" panose="020B0604030504040204" pitchFamily="34" charset="0"/>
                        <a:ea typeface="Tahoma" panose="020B0604030504040204" pitchFamily="34" charset="0"/>
                        <a:cs typeface="Tahoma" panose="020B0604030504040204" pitchFamily="34" charset="0"/>
                      </a:rPr>
                      <m:t>nh</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n</m:t>
                    </m:r>
                    <m:r>
                      <m:rPr>
                        <m:nor/>
                      </m:rPr>
                      <a:rPr lang="en-US" sz="5400" b="1" dirty="0">
                        <a:latin typeface="Tahoma" panose="020B0604030504040204" pitchFamily="34" charset="0"/>
                        <a:ea typeface="Tahoma" panose="020B0604030504040204" pitchFamily="34" charset="0"/>
                        <a:cs typeface="Tahoma" panose="020B0604030504040204" pitchFamily="34" charset="0"/>
                      </a:rPr>
                      <m:t>ó</m:t>
                    </m:r>
                    <m:r>
                      <m:rPr>
                        <m:nor/>
                      </m:rPr>
                      <a:rPr lang="en-US" sz="5400" b="1" dirty="0">
                        <a:latin typeface="Tahoma" panose="020B0604030504040204" pitchFamily="34" charset="0"/>
                        <a:ea typeface="Tahoma" panose="020B0604030504040204" pitchFamily="34" charset="0"/>
                        <a:cs typeface="Tahoma" panose="020B0604030504040204" pitchFamily="34" charset="0"/>
                      </a:rPr>
                      <m:t>n</m:t>
                    </m:r>
                    <m:r>
                      <m:rPr>
                        <m:nor/>
                      </m:rPr>
                      <a:rPr lang="en-US" sz="5400" b="1" dirty="0">
                        <a:latin typeface="Tahoma" panose="020B0604030504040204" pitchFamily="34" charset="0"/>
                        <a:ea typeface="Tahoma" panose="020B0604030504040204" pitchFamily="34" charset="0"/>
                        <a:cs typeface="Tahoma" panose="020B0604030504040204" pitchFamily="34" charset="0"/>
                      </a:rPr>
                      <m:t> </m:t>
                    </m:r>
                    <m:r>
                      <m:rPr>
                        <m:nor/>
                      </m:rPr>
                      <a:rPr lang="en-US" sz="5400" b="1" dirty="0">
                        <a:latin typeface="Tahoma" panose="020B0604030504040204" pitchFamily="34" charset="0"/>
                        <a:ea typeface="Tahoma" panose="020B0604030504040204" pitchFamily="34" charset="0"/>
                        <a:cs typeface="Tahoma" panose="020B0604030504040204" pitchFamily="34" charset="0"/>
                      </a:rPr>
                      <m:t>l</m:t>
                    </m:r>
                    <m:r>
                      <m:rPr>
                        <m:nor/>
                      </m:rPr>
                      <a:rPr lang="en-US" sz="5400" b="1" dirty="0">
                        <a:latin typeface="Tahoma" panose="020B0604030504040204" pitchFamily="34" charset="0"/>
                        <a:ea typeface="Tahoma" panose="020B0604030504040204" pitchFamily="34" charset="0"/>
                        <a:cs typeface="Tahoma" panose="020B0604030504040204" pitchFamily="34" charset="0"/>
                      </a:rPr>
                      <m:t>à      </m:t>
                    </m:r>
                    <m:sSub>
                      <m:sSubPr>
                        <m:ctrlPr>
                          <a:rPr lang="en-US" sz="5400" b="1" i="1">
                            <a:latin typeface="Cambria Math" panose="02040503050406030204" pitchFamily="18" charset="0"/>
                          </a:rPr>
                        </m:ctrlPr>
                      </m:sSubPr>
                      <m:e>
                        <m:r>
                          <a:rPr lang="en-US" sz="5400" b="1" i="1">
                            <a:latin typeface="Cambria Math"/>
                          </a:rPr>
                          <m:t>𝑺</m:t>
                        </m:r>
                      </m:e>
                      <m:sub>
                        <m:r>
                          <a:rPr lang="en-US" sz="5400" b="1" i="1">
                            <a:latin typeface="Cambria Math"/>
                          </a:rPr>
                          <m:t>𝒙𝒒</m:t>
                        </m:r>
                      </m:sub>
                    </m:sSub>
                    <m:r>
                      <a:rPr lang="en-US" sz="5400" b="1" i="1">
                        <a:latin typeface="Cambria Math"/>
                      </a:rPr>
                      <m:t>=</m:t>
                    </m:r>
                    <m:r>
                      <a:rPr lang="en-US" sz="5400" b="1" i="1">
                        <a:latin typeface="Cambria Math"/>
                      </a:rPr>
                      <m:t>𝝅</m:t>
                    </m:r>
                    <m:r>
                      <a:rPr lang="en-US" sz="5400" b="1" i="1">
                        <a:latin typeface="Cambria Math"/>
                      </a:rPr>
                      <m:t>𝒓𝒍</m:t>
                    </m:r>
                    <m:r>
                      <a:rPr lang="en-US" sz="5400" b="1" i="1">
                        <a:latin typeface="Cambria Math"/>
                      </a:rPr>
                      <m:t>=</m:t>
                    </m:r>
                    <m:r>
                      <a:rPr lang="en-US" sz="5400" b="1" i="1">
                        <a:latin typeface="Cambria Math"/>
                      </a:rPr>
                      <m:t>𝟐</m:t>
                    </m:r>
                    <m:r>
                      <a:rPr lang="en-US" sz="5400" b="1" i="1">
                        <a:latin typeface="Cambria Math"/>
                      </a:rPr>
                      <m:t>𝝅</m:t>
                    </m:r>
                    <m:sSup>
                      <m:sSupPr>
                        <m:ctrlPr>
                          <a:rPr lang="en-US" sz="5400" b="1" i="1">
                            <a:latin typeface="Cambria Math" panose="02040503050406030204" pitchFamily="18" charset="0"/>
                          </a:rPr>
                        </m:ctrlPr>
                      </m:sSupPr>
                      <m:e>
                        <m:r>
                          <a:rPr lang="en-US" sz="5400" b="1" i="1">
                            <a:latin typeface="Cambria Math"/>
                          </a:rPr>
                          <m:t>𝒂</m:t>
                        </m:r>
                      </m:e>
                      <m:sup>
                        <m:r>
                          <a:rPr lang="en-US" sz="5400" b="1" i="1">
                            <a:latin typeface="Cambria Math"/>
                          </a:rPr>
                          <m:t>𝟐</m:t>
                        </m:r>
                      </m:sup>
                    </m:sSup>
                  </m:oMath>
                </a14:m>
                <a:r>
                  <a:rPr lang="en-US" sz="5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Rectangle 3">
                <a:extLst>
                  <a:ext uri="{FF2B5EF4-FFF2-40B4-BE49-F238E27FC236}">
                    <a16:creationId xmlns:a16="http://schemas.microsoft.com/office/drawing/2014/main" id="{56CAED32-96F7-48FF-9489-8184FC6C6193}"/>
                  </a:ext>
                </a:extLst>
              </p:cNvPr>
              <p:cNvSpPr>
                <a:spLocks noRot="1" noChangeAspect="1" noMove="1" noResize="1" noEditPoints="1" noAdjustHandles="1" noChangeArrowheads="1" noChangeShapeType="1" noTextEdit="1"/>
              </p:cNvSpPr>
              <p:nvPr/>
            </p:nvSpPr>
            <p:spPr>
              <a:xfrm>
                <a:off x="2196585" y="10965963"/>
                <a:ext cx="13204784" cy="1857945"/>
              </a:xfrm>
              <a:prstGeom prst="rect">
                <a:avLst/>
              </a:prstGeom>
              <a:blipFill>
                <a:blip r:embed="rId11"/>
                <a:stretch>
                  <a:fillRect b="-13443"/>
                </a:stretch>
              </a:blipFill>
            </p:spPr>
            <p:txBody>
              <a:bodyPr/>
              <a:lstStyle/>
              <a:p>
                <a:r>
                  <a:rPr lang="en-US">
                    <a:noFill/>
                  </a:rPr>
                  <a:t> </a:t>
                </a:r>
              </a:p>
            </p:txBody>
          </p:sp>
        </mc:Fallback>
      </mc:AlternateContent>
      <p:grpSp>
        <p:nvGrpSpPr>
          <p:cNvPr id="50" name="Group 47"/>
          <p:cNvGrpSpPr/>
          <p:nvPr/>
        </p:nvGrpSpPr>
        <p:grpSpPr>
          <a:xfrm>
            <a:off x="7539791" y="1519965"/>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327"/>
              <a:chOff x="739068" y="1515168"/>
              <a:chExt cx="8177919" cy="960327"/>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6"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grpSp>
        <p:nvGrpSpPr>
          <p:cNvPr id="67" name="Group 66">
            <a:extLst>
              <a:ext uri="{FF2B5EF4-FFF2-40B4-BE49-F238E27FC236}">
                <a16:creationId xmlns:a16="http://schemas.microsoft.com/office/drawing/2014/main" id="{AB9C2865-55A8-4ECD-A871-ED9A4A389E54}"/>
              </a:ext>
            </a:extLst>
          </p:cNvPr>
          <p:cNvGrpSpPr/>
          <p:nvPr/>
        </p:nvGrpSpPr>
        <p:grpSpPr>
          <a:xfrm>
            <a:off x="16262014" y="8042839"/>
            <a:ext cx="6246901" cy="4793128"/>
            <a:chOff x="2017149" y="1353349"/>
            <a:chExt cx="3290595" cy="2800764"/>
          </a:xfrm>
        </p:grpSpPr>
        <p:grpSp>
          <p:nvGrpSpPr>
            <p:cNvPr id="68" name="Group 67">
              <a:extLst>
                <a:ext uri="{FF2B5EF4-FFF2-40B4-BE49-F238E27FC236}">
                  <a16:creationId xmlns:a16="http://schemas.microsoft.com/office/drawing/2014/main" id="{67DE4D1F-97D4-46B2-BC5D-DD1EE3FE28FA}"/>
                </a:ext>
              </a:extLst>
            </p:cNvPr>
            <p:cNvGrpSpPr/>
            <p:nvPr/>
          </p:nvGrpSpPr>
          <p:grpSpPr>
            <a:xfrm>
              <a:off x="2017149" y="1353349"/>
              <a:ext cx="3290595" cy="2800764"/>
              <a:chOff x="8466573" y="1697711"/>
              <a:chExt cx="2897695" cy="3486051"/>
            </a:xfrm>
          </p:grpSpPr>
          <p:sp>
            <p:nvSpPr>
              <p:cNvPr id="72" name="Oval 71">
                <a:extLst>
                  <a:ext uri="{FF2B5EF4-FFF2-40B4-BE49-F238E27FC236}">
                    <a16:creationId xmlns:a16="http://schemas.microsoft.com/office/drawing/2014/main" id="{1453A55C-A4AB-4124-8707-4B63E0218A79}"/>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b="1">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id="{0126A2A5-7506-428D-AEC2-C8AB1426223D}"/>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b="1">
                  <a:solidFill>
                    <a:prstClr val="white"/>
                  </a:solidFill>
                  <a:latin typeface="Calibri" panose="020F0502020204030204"/>
                </a:endParaRPr>
              </a:p>
            </p:txBody>
          </p:sp>
          <p:cxnSp>
            <p:nvCxnSpPr>
              <p:cNvPr id="74" name="Straight Connector 73">
                <a:extLst>
                  <a:ext uri="{FF2B5EF4-FFF2-40B4-BE49-F238E27FC236}">
                    <a16:creationId xmlns:a16="http://schemas.microsoft.com/office/drawing/2014/main" id="{3D27FED5-C517-4D65-BDA3-79DEA664469A}"/>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181514-1CCF-4E28-869A-F618D6B34E59}"/>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9E3E038-D020-4C85-A787-3390DD162AB4}"/>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41B246B-2A04-4622-9281-C26B574CABC7}"/>
                  </a:ext>
                </a:extLst>
              </p:cNvPr>
              <p:cNvCxnSpPr>
                <a:cxnSpLocks/>
                <a:stCxn id="72" idx="2"/>
              </p:cNvCxnSpPr>
              <p:nvPr/>
            </p:nvCxnSpPr>
            <p:spPr>
              <a:xfrm flipV="1">
                <a:off x="8653033" y="4694815"/>
                <a:ext cx="2572388" cy="278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C2FE720-75B4-4269-8C79-D5C0A7A830E6}"/>
                  </a:ext>
                </a:extLst>
              </p:cNvPr>
              <p:cNvSpPr txBox="1"/>
              <p:nvPr/>
            </p:nvSpPr>
            <p:spPr>
              <a:xfrm>
                <a:off x="9863352" y="1697711"/>
                <a:ext cx="160760" cy="291001"/>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90" name="TextBox 89">
                <a:extLst>
                  <a:ext uri="{FF2B5EF4-FFF2-40B4-BE49-F238E27FC236}">
                    <a16:creationId xmlns:a16="http://schemas.microsoft.com/office/drawing/2014/main" id="{7DEC888A-B280-4BBA-964F-7D73484FA38B}"/>
                  </a:ext>
                </a:extLst>
              </p:cNvPr>
              <p:cNvSpPr txBox="1"/>
              <p:nvPr/>
            </p:nvSpPr>
            <p:spPr>
              <a:xfrm>
                <a:off x="9790634" y="4706524"/>
                <a:ext cx="177119" cy="291001"/>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91" name="TextBox 90">
                <a:extLst>
                  <a:ext uri="{FF2B5EF4-FFF2-40B4-BE49-F238E27FC236}">
                    <a16:creationId xmlns:a16="http://schemas.microsoft.com/office/drawing/2014/main" id="{4296442E-32E2-45E3-9A10-FA7F8F5CE86F}"/>
                  </a:ext>
                </a:extLst>
              </p:cNvPr>
              <p:cNvSpPr txBox="1"/>
              <p:nvPr/>
            </p:nvSpPr>
            <p:spPr>
              <a:xfrm>
                <a:off x="8466573" y="4530940"/>
                <a:ext cx="167452" cy="291001"/>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92" name="TextBox 91">
                <a:extLst>
                  <a:ext uri="{FF2B5EF4-FFF2-40B4-BE49-F238E27FC236}">
                    <a16:creationId xmlns:a16="http://schemas.microsoft.com/office/drawing/2014/main" id="{ED25ED68-9078-410F-9CCE-838ABB954824}"/>
                  </a:ext>
                </a:extLst>
              </p:cNvPr>
              <p:cNvSpPr txBox="1"/>
              <p:nvPr/>
            </p:nvSpPr>
            <p:spPr>
              <a:xfrm>
                <a:off x="11196816" y="4520288"/>
                <a:ext cx="167452" cy="291001"/>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cxnSp>
            <p:nvCxnSpPr>
              <p:cNvPr id="93" name="Straight Connector 92">
                <a:extLst>
                  <a:ext uri="{FF2B5EF4-FFF2-40B4-BE49-F238E27FC236}">
                    <a16:creationId xmlns:a16="http://schemas.microsoft.com/office/drawing/2014/main" id="{4C479E20-9CBC-4815-82FD-F2B76DDF8166}"/>
                  </a:ext>
                </a:extLst>
              </p:cNvPr>
              <p:cNvCxnSpPr>
                <a:cxnSpLocks/>
              </p:cNvCxnSpPr>
              <p:nvPr/>
            </p:nvCxnSpPr>
            <p:spPr>
              <a:xfrm>
                <a:off x="9946286" y="4544762"/>
                <a:ext cx="1556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38899C6-17CD-4F18-8310-CC0504843429}"/>
                  </a:ext>
                </a:extLst>
              </p:cNvPr>
              <p:cNvCxnSpPr/>
              <p:nvPr/>
            </p:nvCxnSpPr>
            <p:spPr>
              <a:xfrm>
                <a:off x="10101938" y="4544762"/>
                <a:ext cx="0" cy="161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3019830D-4D57-426B-9771-FBBE7D6817CA}"/>
                </a:ext>
              </a:extLst>
            </p:cNvPr>
            <p:cNvSpPr txBox="1"/>
            <p:nvPr/>
          </p:nvSpPr>
          <p:spPr>
            <a:xfrm>
              <a:off x="3678524" y="2616627"/>
              <a:ext cx="183402" cy="233796"/>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p:sp>
          <p:nvSpPr>
            <p:cNvPr id="70" name="TextBox 69">
              <a:extLst>
                <a:ext uri="{FF2B5EF4-FFF2-40B4-BE49-F238E27FC236}">
                  <a16:creationId xmlns:a16="http://schemas.microsoft.com/office/drawing/2014/main" id="{305D52C4-202F-48E8-976B-F0089D2FB16E}"/>
                </a:ext>
              </a:extLst>
            </p:cNvPr>
            <p:cNvSpPr txBox="1"/>
            <p:nvPr/>
          </p:nvSpPr>
          <p:spPr>
            <a:xfrm>
              <a:off x="4042693" y="3471450"/>
              <a:ext cx="155537" cy="233796"/>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r</a:t>
              </a:r>
            </a:p>
          </p:txBody>
        </p:sp>
        <p:sp>
          <p:nvSpPr>
            <p:cNvPr id="71" name="TextBox 70">
              <a:extLst>
                <a:ext uri="{FF2B5EF4-FFF2-40B4-BE49-F238E27FC236}">
                  <a16:creationId xmlns:a16="http://schemas.microsoft.com/office/drawing/2014/main" id="{32629E3F-C6E4-4398-9B77-01B70583B019}"/>
                </a:ext>
              </a:extLst>
            </p:cNvPr>
            <p:cNvSpPr txBox="1"/>
            <p:nvPr/>
          </p:nvSpPr>
          <p:spPr>
            <a:xfrm>
              <a:off x="4523652" y="2616627"/>
              <a:ext cx="137805" cy="233796"/>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l</a:t>
              </a:r>
            </a:p>
          </p:txBody>
        </p:sp>
      </p:grpSp>
    </p:spTree>
    <p:extLst>
      <p:ext uri="{BB962C8B-B14F-4D97-AF65-F5344CB8AC3E}">
        <p14:creationId xmlns:p14="http://schemas.microsoft.com/office/powerpoint/2010/main" val="27000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par>
                          <p:cTn id="46" fill="hold">
                            <p:stCondLst>
                              <p:cond delay="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2000" fill="hold"/>
                                        <p:tgtEl>
                                          <p:spTgt spid="2"/>
                                        </p:tgtEl>
                                        <p:attrNameLst>
                                          <p:attrName>style.color</p:attrName>
                                        </p:attrNameLst>
                                      </p:cBhvr>
                                      <p:to>
                                        <a:srgbClr val="FF0000"/>
                                      </p:to>
                                    </p:animClr>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2" grpId="1"/>
      <p:bldP spid="53" grpId="0"/>
      <p:bldP spid="54" grpId="0"/>
      <p:bldP spid="55" grpId="0"/>
      <p:bldP spid="57"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96899" y="6552801"/>
            <a:ext cx="23276043" cy="6782198"/>
            <a:chOff x="1205494" y="6941416"/>
            <a:chExt cx="22139783" cy="6783081"/>
          </a:xfrm>
        </p:grpSpPr>
        <p:sp>
          <p:nvSpPr>
            <p:cNvPr id="125" name="Rounded Rectangle 124"/>
            <p:cNvSpPr/>
            <p:nvPr/>
          </p:nvSpPr>
          <p:spPr>
            <a:xfrm>
              <a:off x="1209586" y="7179456"/>
              <a:ext cx="22135691" cy="654504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312108" cy="1023459"/>
              <a:chOff x="534987" y="1647866"/>
              <a:chExt cx="4449610"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811128" y="1718770"/>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5 .</a:t>
                </a:r>
              </a:p>
            </p:txBody>
          </p:sp>
        </p:grpSp>
      </p:grpSp>
      <mc:AlternateContent xmlns:mc="http://schemas.openxmlformats.org/markup-compatibility/2006" xmlns:a14="http://schemas.microsoft.com/office/drawing/2010/main">
        <mc:Choice Requires="a14">
          <p:sp>
            <p:nvSpPr>
              <p:cNvPr id="62" name="Rectangle 61"/>
              <p:cNvSpPr/>
              <p:nvPr/>
            </p:nvSpPr>
            <p:spPr>
              <a:xfrm>
                <a:off x="8458200" y="12266936"/>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8458200" y="12266936"/>
                <a:ext cx="250056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207060" y="3048000"/>
                <a:ext cx="22565882" cy="2325060"/>
              </a:xfrm>
              <a:prstGeom prst="rect">
                <a:avLst/>
              </a:prstGeom>
            </p:spPr>
            <p:txBody>
              <a:bodyPr wrap="square">
                <a:spAutoFit/>
              </a:bodyPr>
              <a:lstStyle/>
              <a:p>
                <a:r>
                  <a:rPr lang="nl-NL" sz="4800" b="1" dirty="0">
                    <a:latin typeface="Tahoma" panose="020B0604030504040204" pitchFamily="34" charset="0"/>
                    <a:ea typeface="Tahoma" panose="020B0604030504040204" pitchFamily="34" charset="0"/>
                    <a:cs typeface="Tahoma" panose="020B0604030504040204" pitchFamily="34" charset="0"/>
                  </a:rPr>
                  <a:t>Cạnh bên của một hình nón bằng </a:t>
                </a:r>
                <a14:m>
                  <m:oMath xmlns:m="http://schemas.openxmlformats.org/officeDocument/2006/math">
                    <m:r>
                      <a:rPr lang="en-US" sz="4800" b="1" i="1">
                        <a:latin typeface="Cambria Math"/>
                      </a:rPr>
                      <m:t>𝟐</m:t>
                    </m:r>
                    <m:r>
                      <a:rPr lang="en-US" sz="4800" b="1" i="1">
                        <a:latin typeface="Cambria Math"/>
                      </a:rPr>
                      <m:t>𝒂</m:t>
                    </m:r>
                    <m:r>
                      <a:rPr lang="en-US" sz="4800" b="1">
                        <a:latin typeface="Cambria Math"/>
                      </a:rPr>
                      <m:t>.</m:t>
                    </m:r>
                  </m:oMath>
                </a14:m>
                <a:r>
                  <a:rPr lang="nl-NL" sz="4800" b="1" dirty="0">
                    <a:latin typeface="Tahoma" panose="020B0604030504040204" pitchFamily="34" charset="0"/>
                    <a:ea typeface="Tahoma" panose="020B0604030504040204" pitchFamily="34" charset="0"/>
                    <a:cs typeface="Tahoma" panose="020B0604030504040204" pitchFamily="34" charset="0"/>
                  </a:rPr>
                  <a:t> Thiết diện qua trục của nó là một tam giác cân có góc ở đỉnh bằng </a:t>
                </a:r>
                <a14:m>
                  <m:oMath xmlns:m="http://schemas.openxmlformats.org/officeDocument/2006/math">
                    <m:r>
                      <a:rPr lang="en-US" sz="4800" b="1" i="1">
                        <a:latin typeface="Cambria Math"/>
                      </a:rPr>
                      <m:t>𝟏𝟐</m:t>
                    </m:r>
                    <m:sSup>
                      <m:sSupPr>
                        <m:ctrlPr>
                          <a:rPr lang="en-US" sz="4800" b="1" i="1">
                            <a:latin typeface="Cambria Math" panose="02040503050406030204" pitchFamily="18" charset="0"/>
                          </a:rPr>
                        </m:ctrlPr>
                      </m:sSupPr>
                      <m:e>
                        <m:r>
                          <a:rPr lang="en-US" sz="4800" b="1" i="1">
                            <a:latin typeface="Cambria Math"/>
                          </a:rPr>
                          <m:t>𝟎</m:t>
                        </m:r>
                      </m:e>
                      <m:sup>
                        <m:r>
                          <a:rPr lang="en-US" sz="4800" b="1" i="1">
                            <a:latin typeface="Cambria Math"/>
                          </a:rPr>
                          <m:t>𝟎</m:t>
                        </m:r>
                      </m:sup>
                    </m:sSup>
                    <m:r>
                      <a:rPr lang="en-US" sz="4800" b="1">
                        <a:latin typeface="Cambria Math"/>
                      </a:rPr>
                      <m:t>.</m:t>
                    </m:r>
                  </m:oMath>
                </a14:m>
                <a:r>
                  <a:rPr lang="nl-NL" sz="4800" b="1" dirty="0">
                    <a:latin typeface="Tahoma" panose="020B0604030504040204" pitchFamily="34" charset="0"/>
                    <a:ea typeface="Tahoma" panose="020B0604030504040204" pitchFamily="34" charset="0"/>
                    <a:cs typeface="Tahoma" panose="020B0604030504040204" pitchFamily="34" charset="0"/>
                  </a:rPr>
                  <a:t> Diện tích toàn phần của hình nón bằng</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207060" y="3048000"/>
                <a:ext cx="22565882" cy="2325060"/>
              </a:xfrm>
              <a:prstGeom prst="rect">
                <a:avLst/>
              </a:prstGeom>
              <a:blipFill>
                <a:blip r:embed="rId4"/>
                <a:stretch>
                  <a:fillRect l="-1216" t="-6299" b="-131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86666" y="4772393"/>
                <a:ext cx="5485687"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a:latin typeface="Cambria Math"/>
                        </a:rPr>
                        <m:t>𝟔</m:t>
                      </m:r>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86666" y="4772393"/>
                <a:ext cx="5485687" cy="8477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162800" y="4737873"/>
                <a:ext cx="5485687" cy="9771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rPr>
                          </m:ctrlPr>
                        </m:sSupPr>
                        <m:e>
                          <m:r>
                            <a:rPr lang="en-US" sz="4800" b="1" i="1">
                              <a:latin typeface="Cambria Math"/>
                            </a:rPr>
                            <m:t>𝝅</m:t>
                          </m:r>
                        </m:e>
                        <m:sup>
                          <m:r>
                            <a:rPr lang="en-US" sz="4800" b="1" i="1">
                              <a:latin typeface="Cambria Math"/>
                            </a:rPr>
                            <m:t>𝟐</m:t>
                          </m:r>
                        </m:sup>
                      </m:sSup>
                      <m:d>
                        <m:dPr>
                          <m:ctrlPr>
                            <a:rPr lang="en-US" sz="4800" b="1" i="1">
                              <a:latin typeface="Cambria Math" panose="02040503050406030204" pitchFamily="18" charset="0"/>
                            </a:rPr>
                          </m:ctrlPr>
                        </m:dPr>
                        <m:e>
                          <m:r>
                            <a:rPr lang="en-US" sz="4800" b="1" i="1">
                              <a:latin typeface="Cambria Math"/>
                            </a:rPr>
                            <m:t>𝟑</m:t>
                          </m:r>
                          <m:r>
                            <a:rPr lang="en-US" sz="4800" b="1" i="1">
                              <a:latin typeface="Cambria Math"/>
                            </a:rPr>
                            <m:t>+</m:t>
                          </m:r>
                          <m:rad>
                            <m:radPr>
                              <m:degHide m:val="on"/>
                              <m:ctrlPr>
                                <a:rPr lang="en-US" sz="4800" b="1" i="1">
                                  <a:latin typeface="Cambria Math" panose="02040503050406030204" pitchFamily="18" charset="0"/>
                                </a:rPr>
                              </m:ctrlPr>
                            </m:radPr>
                            <m:deg/>
                            <m:e>
                              <m:r>
                                <a:rPr lang="en-US" sz="4800" b="1" i="1">
                                  <a:latin typeface="Cambria Math"/>
                                </a:rPr>
                                <m:t>𝟑</m:t>
                              </m:r>
                            </m:e>
                          </m:rad>
                        </m:e>
                      </m:d>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162800" y="4737873"/>
                <a:ext cx="5485687" cy="9771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168944" y="4661673"/>
                <a:ext cx="5485687" cy="9771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a:latin typeface="Cambria Math"/>
                        </a:rPr>
                        <m:t>𝟐</m:t>
                      </m:r>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d>
                        <m:dPr>
                          <m:ctrlPr>
                            <a:rPr lang="en-US" sz="4800" b="1" i="1">
                              <a:latin typeface="Cambria Math" panose="02040503050406030204" pitchFamily="18" charset="0"/>
                            </a:rPr>
                          </m:ctrlPr>
                        </m:dPr>
                        <m:e>
                          <m:r>
                            <a:rPr lang="en-US" sz="4800" b="1" i="1">
                              <a:latin typeface="Cambria Math"/>
                            </a:rPr>
                            <m:t>𝟑</m:t>
                          </m:r>
                          <m:r>
                            <a:rPr lang="en-US" sz="4800" b="1" i="1">
                              <a:latin typeface="Cambria Math"/>
                            </a:rPr>
                            <m:t>+</m:t>
                          </m:r>
                          <m:rad>
                            <m:radPr>
                              <m:degHide m:val="on"/>
                              <m:ctrlPr>
                                <a:rPr lang="en-US" sz="4800" b="1" i="1">
                                  <a:latin typeface="Cambria Math" panose="02040503050406030204" pitchFamily="18" charset="0"/>
                                </a:rPr>
                              </m:ctrlPr>
                            </m:radPr>
                            <m:deg/>
                            <m:e>
                              <m:r>
                                <a:rPr lang="en-US" sz="4800" b="1" i="1">
                                  <a:latin typeface="Cambria Math"/>
                                </a:rPr>
                                <m:t>𝟑</m:t>
                              </m:r>
                            </m:e>
                          </m:rad>
                        </m:e>
                      </m:d>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168944" y="4661673"/>
                <a:ext cx="5485687" cy="9771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449800" y="4661673"/>
                <a:ext cx="5485687" cy="9771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𝟐</m:t>
                          </m:r>
                        </m:sup>
                      </m:sSup>
                      <m:d>
                        <m:dPr>
                          <m:ctrlPr>
                            <a:rPr lang="en-US" sz="4800" b="1" i="1">
                              <a:latin typeface="Cambria Math" panose="02040503050406030204" pitchFamily="18" charset="0"/>
                            </a:rPr>
                          </m:ctrlPr>
                        </m:dPr>
                        <m:e>
                          <m:r>
                            <a:rPr lang="en-US" sz="4800" b="1" i="1">
                              <a:latin typeface="Cambria Math"/>
                            </a:rPr>
                            <m:t>𝟑</m:t>
                          </m:r>
                          <m:r>
                            <a:rPr lang="en-US" sz="4800" b="1" i="1">
                              <a:latin typeface="Cambria Math"/>
                            </a:rPr>
                            <m:t>+</m:t>
                          </m:r>
                          <m:r>
                            <a:rPr lang="en-US" sz="4800" b="1" i="1">
                              <a:latin typeface="Cambria Math"/>
                            </a:rPr>
                            <m:t>𝟐</m:t>
                          </m:r>
                          <m:rad>
                            <m:radPr>
                              <m:degHide m:val="on"/>
                              <m:ctrlPr>
                                <a:rPr lang="en-US" sz="4800" b="1" i="1">
                                  <a:latin typeface="Cambria Math" panose="02040503050406030204" pitchFamily="18" charset="0"/>
                                </a:rPr>
                              </m:ctrlPr>
                            </m:radPr>
                            <m:deg/>
                            <m:e>
                              <m:r>
                                <a:rPr lang="en-US" sz="4800" b="1" i="1">
                                  <a:latin typeface="Cambria Math"/>
                                </a:rPr>
                                <m:t>𝟑</m:t>
                              </m:r>
                            </m:e>
                          </m:rad>
                        </m:e>
                      </m:d>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7449800" y="4661673"/>
                <a:ext cx="5485687" cy="97712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4533897" y="6783205"/>
                <a:ext cx="22364703" cy="2776979"/>
              </a:xfrm>
              <a:prstGeom prst="rect">
                <a:avLst/>
              </a:prstGeom>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Ta </a:t>
                </a:r>
                <a:r>
                  <a:rPr lang="en-US" sz="5400" b="1" dirty="0" err="1">
                    <a:latin typeface="Tahoma" panose="020B0604030504040204" pitchFamily="34" charset="0"/>
                    <a:ea typeface="Tahoma" panose="020B0604030504040204" pitchFamily="34" charset="0"/>
                    <a:cs typeface="Tahoma" panose="020B0604030504040204" pitchFamily="34" charset="0"/>
                  </a:rPr>
                  <a:t>có</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thiết</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diện</a:t>
                </a:r>
                <a:r>
                  <a:rPr lang="en-US" sz="5400" b="1" dirty="0">
                    <a:latin typeface="Tahoma" panose="020B0604030504040204" pitchFamily="34" charset="0"/>
                    <a:ea typeface="Tahoma" panose="020B0604030504040204" pitchFamily="34" charset="0"/>
                    <a:cs typeface="Tahoma" panose="020B0604030504040204" pitchFamily="34" charset="0"/>
                  </a:rPr>
                  <a:t> qua </a:t>
                </a:r>
                <a:r>
                  <a:rPr lang="en-US" sz="5400" b="1" dirty="0" err="1">
                    <a:latin typeface="Tahoma" panose="020B0604030504040204" pitchFamily="34" charset="0"/>
                    <a:ea typeface="Tahoma" panose="020B0604030504040204" pitchFamily="34" charset="0"/>
                    <a:cs typeface="Tahoma" panose="020B0604030504040204" pitchFamily="34" charset="0"/>
                  </a:rPr>
                  <a:t>trục</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là</a:t>
                </a:r>
                <a:r>
                  <a:rPr lang="en-US" sz="5400" b="1" dirty="0">
                    <a:latin typeface="Tahoma" panose="020B0604030504040204" pitchFamily="34" charset="0"/>
                    <a:ea typeface="Tahoma" panose="020B0604030504040204" pitchFamily="34" charset="0"/>
                    <a:cs typeface="Tahoma" panose="020B0604030504040204" pitchFamily="34" charset="0"/>
                  </a:rPr>
                  <a:t> tam </a:t>
                </a:r>
                <a:r>
                  <a:rPr lang="en-US" sz="5400" b="1" dirty="0" err="1">
                    <a:latin typeface="Tahoma" panose="020B0604030504040204" pitchFamily="34" charset="0"/>
                    <a:ea typeface="Tahoma" panose="020B0604030504040204" pitchFamily="34" charset="0"/>
                    <a:cs typeface="Tahoma" panose="020B0604030504040204" pitchFamily="34" charset="0"/>
                  </a:rPr>
                  <a:t>giác</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cân</a:t>
                </a:r>
                <a:r>
                  <a:rPr lang="en-US" sz="5400" b="1" dirty="0">
                    <a:latin typeface="Tahoma" panose="020B0604030504040204" pitchFamily="34" charset="0"/>
                    <a:ea typeface="Tahoma" panose="020B0604030504040204" pitchFamily="34" charset="0"/>
                    <a:cs typeface="Tahoma" panose="020B0604030504040204" pitchFamily="34" charset="0"/>
                  </a:rPr>
                  <a:t> ASB : </a:t>
                </a:r>
              </a:p>
              <a:p>
                <a:r>
                  <a:rPr lang="en-US" sz="5400" b="1" dirty="0" err="1">
                    <a:latin typeface="Tahoma" panose="020B0604030504040204" pitchFamily="34" charset="0"/>
                    <a:ea typeface="Tahoma" panose="020B0604030504040204" pitchFamily="34" charset="0"/>
                    <a:cs typeface="Tahoma" panose="020B0604030504040204" pitchFamily="34" charset="0"/>
                  </a:rPr>
                  <a:t>suy</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ra</a:t>
                </a:r>
                <a:r>
                  <a:rPr lang="en-US" sz="5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5400" b="1" i="1">
                            <a:latin typeface="Cambria Math" panose="02040503050406030204" pitchFamily="18" charset="0"/>
                          </a:rPr>
                        </m:ctrlPr>
                      </m:dPr>
                      <m:e>
                        <m:m>
                          <m:mPr>
                            <m:plcHide m:val="on"/>
                            <m:mcs>
                              <m:mc>
                                <m:mcPr>
                                  <m:count m:val="1"/>
                                  <m:mcJc m:val="center"/>
                                </m:mcPr>
                              </m:mc>
                            </m:mcs>
                            <m:ctrlPr>
                              <a:rPr lang="en-US" sz="5400" b="1" i="1">
                                <a:latin typeface="Cambria Math" panose="02040503050406030204" pitchFamily="18" charset="0"/>
                              </a:rPr>
                            </m:ctrlPr>
                          </m:mPr>
                          <m:mr>
                            <m:e>
                              <m:r>
                                <a:rPr lang="en-US" sz="5400" b="1" i="1">
                                  <a:latin typeface="Cambria Math"/>
                                </a:rPr>
                                <m:t>𝓵</m:t>
                              </m:r>
                              <m:r>
                                <a:rPr lang="en-US" sz="5400" b="1" i="1">
                                  <a:latin typeface="Cambria Math"/>
                                </a:rPr>
                                <m:t>=</m:t>
                              </m:r>
                              <m:r>
                                <a:rPr lang="en-US" sz="5400" b="1" i="1" smtClean="0">
                                  <a:latin typeface="Cambria Math" panose="02040503050406030204" pitchFamily="18" charset="0"/>
                                </a:rPr>
                                <m:t>𝑺𝑨</m:t>
                              </m:r>
                              <m:r>
                                <a:rPr lang="en-US" sz="5400" b="1" i="1" smtClean="0">
                                  <a:latin typeface="Cambria Math" panose="02040503050406030204" pitchFamily="18" charset="0"/>
                                </a:rPr>
                                <m:t>=</m:t>
                              </m:r>
                              <m:r>
                                <a:rPr lang="en-US" sz="5400" b="1" i="1">
                                  <a:latin typeface="Cambria Math"/>
                                </a:rPr>
                                <m:t>𝟐</m:t>
                              </m:r>
                              <m:r>
                                <a:rPr lang="en-US" sz="5400" b="1" i="1">
                                  <a:latin typeface="Cambria Math"/>
                                </a:rPr>
                                <m:t>𝒂</m:t>
                              </m:r>
                            </m:e>
                          </m:mr>
                          <m:mr>
                            <m:e>
                              <m:r>
                                <a:rPr lang="en-US" sz="5400" b="1" i="1">
                                  <a:latin typeface="Cambria Math"/>
                                </a:rPr>
                                <m:t>𝜶</m:t>
                              </m:r>
                              <m:r>
                                <a:rPr lang="en-US" sz="5400" b="1" i="1">
                                  <a:latin typeface="Cambria Math"/>
                                </a:rPr>
                                <m:t>=</m:t>
                              </m:r>
                              <m:r>
                                <a:rPr lang="en-US" sz="5400" b="1" i="1" smtClean="0">
                                  <a:latin typeface="Cambria Math" panose="02040503050406030204" pitchFamily="18" charset="0"/>
                                </a:rPr>
                                <m:t>𝒈𝒐𝒄</m:t>
                              </m:r>
                              <m:d>
                                <m:dPr>
                                  <m:ctrlPr>
                                    <a:rPr lang="en-US" sz="5400" b="1" i="1" smtClean="0">
                                      <a:latin typeface="Cambria Math" panose="02040503050406030204" pitchFamily="18" charset="0"/>
                                    </a:rPr>
                                  </m:ctrlPr>
                                </m:dPr>
                                <m:e>
                                  <m:r>
                                    <a:rPr lang="en-US" sz="5400" b="1" i="1" smtClean="0">
                                      <a:latin typeface="Cambria Math" panose="02040503050406030204" pitchFamily="18" charset="0"/>
                                    </a:rPr>
                                    <m:t>𝑨𝑺𝑩</m:t>
                                  </m:r>
                                </m:e>
                              </m:d>
                              <m:r>
                                <a:rPr lang="en-US" sz="5400" b="1" i="1" smtClean="0">
                                  <a:latin typeface="Cambria Math" panose="02040503050406030204" pitchFamily="18" charset="0"/>
                                </a:rPr>
                                <m:t>=</m:t>
                              </m:r>
                              <m:r>
                                <a:rPr lang="en-US" sz="5400" b="1" i="1">
                                  <a:latin typeface="Cambria Math"/>
                                </a:rPr>
                                <m:t>𝟏𝟐</m:t>
                              </m:r>
                              <m:sSup>
                                <m:sSupPr>
                                  <m:ctrlPr>
                                    <a:rPr lang="en-US" sz="5400" b="1" i="1">
                                      <a:latin typeface="Cambria Math" panose="02040503050406030204" pitchFamily="18" charset="0"/>
                                    </a:rPr>
                                  </m:ctrlPr>
                                </m:sSupPr>
                                <m:e>
                                  <m:r>
                                    <a:rPr lang="en-US" sz="5400" b="1" i="1">
                                      <a:latin typeface="Cambria Math"/>
                                    </a:rPr>
                                    <m:t>𝟎</m:t>
                                  </m:r>
                                </m:e>
                                <m:sup>
                                  <m:r>
                                    <a:rPr lang="en-US" sz="5400" b="1" i="1">
                                      <a:latin typeface="Cambria Math"/>
                                    </a:rPr>
                                    <m:t>𝟎</m:t>
                                  </m:r>
                                </m:sup>
                              </m:sSup>
                            </m:e>
                          </m:mr>
                        </m:m>
                      </m:e>
                    </m:d>
                  </m:oMath>
                </a14:m>
                <a:endParaRPr lang="en-US" sz="54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4533897" y="6783205"/>
                <a:ext cx="22364703" cy="2776979"/>
              </a:xfrm>
              <a:prstGeom prst="rect">
                <a:avLst/>
              </a:prstGeom>
              <a:blipFill>
                <a:blip r:embed="rId9"/>
                <a:stretch>
                  <a:fillRect l="-1472" t="-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p:cNvSpPr/>
              <p:nvPr/>
            </p:nvSpPr>
            <p:spPr>
              <a:xfrm>
                <a:off x="17526000" y="4800600"/>
                <a:ext cx="1072553" cy="84582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D</m:t>
                      </m:r>
                    </m:oMath>
                  </m:oMathPara>
                </a14:m>
                <a:endParaRPr lang="en-US" sz="48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Oval 48"/>
              <p:cNvSpPr>
                <a:spLocks noRot="1" noChangeAspect="1" noMove="1" noResize="1" noEditPoints="1" noAdjustHandles="1" noChangeArrowheads="1" noChangeShapeType="1" noTextEdit="1"/>
              </p:cNvSpPr>
              <p:nvPr/>
            </p:nvSpPr>
            <p:spPr>
              <a:xfrm>
                <a:off x="17526000" y="4800600"/>
                <a:ext cx="1072553" cy="845820"/>
              </a:xfrm>
              <a:prstGeom prst="ellipse">
                <a:avLst/>
              </a:prstGeom>
              <a:blipFill>
                <a:blip r:embed="rId10"/>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09CC3CA-6128-4EF6-B6D0-18C48677D6EA}"/>
                  </a:ext>
                </a:extLst>
              </p:cNvPr>
              <p:cNvSpPr/>
              <p:nvPr/>
            </p:nvSpPr>
            <p:spPr>
              <a:xfrm>
                <a:off x="14228474" y="7683493"/>
                <a:ext cx="8949038" cy="1429109"/>
              </a:xfrm>
              <a:prstGeom prst="rect">
                <a:avLst/>
              </a:prstGeom>
            </p:spPr>
            <p:txBody>
              <a:bodyPr wrap="square">
                <a:spAutoFit/>
              </a:bodyPr>
              <a:lstStyle/>
              <a:p>
                <a14:m>
                  <m:oMath xmlns:m="http://schemas.openxmlformats.org/officeDocument/2006/math">
                    <m:r>
                      <a:rPr lang="en-US" sz="5400" b="1" i="1">
                        <a:latin typeface="Cambria Math"/>
                      </a:rPr>
                      <m:t>⇒</m:t>
                    </m:r>
                    <m:f>
                      <m:fPr>
                        <m:ctrlPr>
                          <a:rPr lang="en-US" sz="5400" b="1" i="1">
                            <a:latin typeface="Cambria Math" panose="02040503050406030204" pitchFamily="18" charset="0"/>
                          </a:rPr>
                        </m:ctrlPr>
                      </m:fPr>
                      <m:num>
                        <m:rad>
                          <m:radPr>
                            <m:degHide m:val="on"/>
                            <m:ctrlPr>
                              <a:rPr lang="en-US" sz="5400" b="1" i="1">
                                <a:latin typeface="Cambria Math" panose="02040503050406030204" pitchFamily="18" charset="0"/>
                              </a:rPr>
                            </m:ctrlPr>
                          </m:radPr>
                          <m:deg/>
                          <m:e>
                            <m:r>
                              <a:rPr lang="en-US" sz="5400" b="1" i="1">
                                <a:latin typeface="Cambria Math"/>
                              </a:rPr>
                              <m:t>𝟑</m:t>
                            </m:r>
                          </m:e>
                        </m:rad>
                      </m:num>
                      <m:den>
                        <m:r>
                          <a:rPr lang="en-US" sz="5400" b="1" i="1">
                            <a:latin typeface="Cambria Math"/>
                          </a:rPr>
                          <m:t>𝟐</m:t>
                        </m:r>
                      </m:den>
                    </m:f>
                    <m:r>
                      <a:rPr lang="en-US" sz="5400" b="1" i="1">
                        <a:latin typeface="Cambria Math"/>
                      </a:rPr>
                      <m:t>=</m:t>
                    </m:r>
                    <m:r>
                      <a:rPr lang="en-US" sz="5400" b="1" i="1">
                        <a:latin typeface="Cambria Math"/>
                      </a:rPr>
                      <m:t>𝐬𝐢𝐧</m:t>
                    </m:r>
                    <m:f>
                      <m:fPr>
                        <m:ctrlPr>
                          <a:rPr lang="en-US" sz="5400" b="1" i="1">
                            <a:latin typeface="Cambria Math" panose="02040503050406030204" pitchFamily="18" charset="0"/>
                          </a:rPr>
                        </m:ctrlPr>
                      </m:fPr>
                      <m:num>
                        <m:r>
                          <a:rPr lang="en-US" sz="5400" b="1" i="1">
                            <a:latin typeface="Cambria Math"/>
                          </a:rPr>
                          <m:t>𝜶</m:t>
                        </m:r>
                      </m:num>
                      <m:den>
                        <m:r>
                          <a:rPr lang="en-US" sz="5400" b="1" i="1">
                            <a:latin typeface="Cambria Math"/>
                          </a:rPr>
                          <m:t>𝟐</m:t>
                        </m:r>
                      </m:den>
                    </m:f>
                    <m:r>
                      <a:rPr lang="en-US" sz="5400" b="1" i="1">
                        <a:latin typeface="Cambria Math"/>
                      </a:rPr>
                      <m:t>=</m:t>
                    </m:r>
                    <m:f>
                      <m:fPr>
                        <m:ctrlPr>
                          <a:rPr lang="en-US" sz="5400" b="1" i="1">
                            <a:latin typeface="Cambria Math" panose="02040503050406030204" pitchFamily="18" charset="0"/>
                          </a:rPr>
                        </m:ctrlPr>
                      </m:fPr>
                      <m:num>
                        <m:r>
                          <a:rPr lang="en-US" sz="5400" b="1" i="1">
                            <a:latin typeface="Cambria Math"/>
                          </a:rPr>
                          <m:t>𝒓</m:t>
                        </m:r>
                      </m:num>
                      <m:den>
                        <m:r>
                          <a:rPr lang="en-US" sz="5400" b="1" i="1">
                            <a:latin typeface="Cambria Math"/>
                          </a:rPr>
                          <m:t>𝓵</m:t>
                        </m:r>
                      </m:den>
                    </m:f>
                  </m:oMath>
                </a14:m>
                <a:r>
                  <a:rPr lang="en-US" sz="5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a:rPr>
                      <m:t>⇒ </m:t>
                    </m:r>
                    <m:r>
                      <a:rPr lang="en-US" sz="5400" b="1" i="1">
                        <a:latin typeface="Cambria Math"/>
                      </a:rPr>
                      <m:t>𝒓</m:t>
                    </m:r>
                    <m:r>
                      <a:rPr lang="en-US" sz="5400" b="1" i="1">
                        <a:latin typeface="Cambria Math"/>
                      </a:rPr>
                      <m:t>=</m:t>
                    </m:r>
                    <m:r>
                      <a:rPr lang="en-US" sz="5400" b="1" i="1">
                        <a:latin typeface="Cambria Math"/>
                      </a:rPr>
                      <m:t>𝒂</m:t>
                    </m:r>
                    <m:rad>
                      <m:radPr>
                        <m:degHide m:val="on"/>
                        <m:ctrlPr>
                          <a:rPr lang="en-US" sz="5400" b="1" i="1">
                            <a:latin typeface="Cambria Math" panose="02040503050406030204" pitchFamily="18" charset="0"/>
                          </a:rPr>
                        </m:ctrlPr>
                      </m:radPr>
                      <m:deg/>
                      <m:e>
                        <m:r>
                          <a:rPr lang="en-US" sz="5400" b="1" i="1">
                            <a:latin typeface="Cambria Math"/>
                          </a:rPr>
                          <m:t>𝟑</m:t>
                        </m:r>
                      </m:e>
                    </m:rad>
                  </m:oMath>
                </a14:m>
                <a:endParaRPr lang="en-US"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F09CC3CA-6128-4EF6-B6D0-18C48677D6EA}"/>
                  </a:ext>
                </a:extLst>
              </p:cNvPr>
              <p:cNvSpPr>
                <a:spLocks noRot="1" noChangeAspect="1" noMove="1" noResize="1" noEditPoints="1" noAdjustHandles="1" noChangeArrowheads="1" noChangeShapeType="1" noTextEdit="1"/>
              </p:cNvSpPr>
              <p:nvPr/>
            </p:nvSpPr>
            <p:spPr>
              <a:xfrm>
                <a:off x="14228474" y="7683493"/>
                <a:ext cx="8949038" cy="142910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6CC8BF6-01A1-4B38-A885-EB5417F32B15}"/>
                  </a:ext>
                </a:extLst>
              </p:cNvPr>
              <p:cNvSpPr/>
              <p:nvPr/>
            </p:nvSpPr>
            <p:spPr>
              <a:xfrm>
                <a:off x="1384730" y="10278468"/>
                <a:ext cx="13321870" cy="1945789"/>
              </a:xfrm>
              <a:prstGeom prst="rect">
                <a:avLst/>
              </a:prstGeom>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Vậy </a:t>
                </a:r>
                <a:r>
                  <a:rPr lang="en-US" sz="5400" b="1" dirty="0" err="1">
                    <a:latin typeface="Tahoma" panose="020B0604030504040204" pitchFamily="34" charset="0"/>
                    <a:ea typeface="Tahoma" panose="020B0604030504040204" pitchFamily="34" charset="0"/>
                    <a:cs typeface="Tahoma" panose="020B0604030504040204" pitchFamily="34" charset="0"/>
                  </a:rPr>
                  <a:t>diện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tích</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toàn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phần</a:t>
                </a:r>
                <a:r>
                  <a:rPr lang="en-US" sz="5400" b="1" dirty="0">
                    <a:latin typeface="Tahoma" panose="020B0604030504040204" pitchFamily="34" charset="0"/>
                    <a:ea typeface="Tahoma" panose="020B0604030504040204" pitchFamily="34" charset="0"/>
                    <a:cs typeface="Tahoma" panose="020B0604030504040204" pitchFamily="34" charset="0"/>
                  </a:rPr>
                  <a:t>: </a:t>
                </a:r>
              </a:p>
              <a:p>
                <a:pPr/>
                <a14:m>
                  <m:oMathPara xmlns:m="http://schemas.openxmlformats.org/officeDocument/2006/math">
                    <m:oMathParaPr>
                      <m:jc m:val="centerGroup"/>
                    </m:oMathParaPr>
                    <m:oMath xmlns:m="http://schemas.openxmlformats.org/officeDocument/2006/math">
                      <m:sSub>
                        <m:sSubPr>
                          <m:ctrlPr>
                            <a:rPr lang="en-US" sz="5400" b="1" i="1">
                              <a:latin typeface="Cambria Math" panose="02040503050406030204" pitchFamily="18" charset="0"/>
                            </a:rPr>
                          </m:ctrlPr>
                        </m:sSubPr>
                        <m:e>
                          <m:r>
                            <a:rPr lang="en-US" sz="5400" b="1" i="1">
                              <a:latin typeface="Cambria Math"/>
                            </a:rPr>
                            <m:t>𝑺</m:t>
                          </m:r>
                        </m:e>
                        <m:sub>
                          <m:r>
                            <a:rPr lang="en-US" sz="5400" b="1" i="1">
                              <a:latin typeface="Cambria Math"/>
                            </a:rPr>
                            <m:t>𝐭𝐩</m:t>
                          </m:r>
                        </m:sub>
                      </m:sSub>
                      <m:r>
                        <a:rPr lang="en-US" sz="5400" b="1" i="1">
                          <a:latin typeface="Cambria Math"/>
                        </a:rPr>
                        <m:t>=</m:t>
                      </m:r>
                      <m:r>
                        <a:rPr lang="en-US" sz="5400" b="1" i="1">
                          <a:latin typeface="Cambria Math"/>
                        </a:rPr>
                        <m:t>𝝅</m:t>
                      </m:r>
                      <m:r>
                        <a:rPr lang="en-US" sz="5400" b="1" i="1">
                          <a:latin typeface="Cambria Math"/>
                        </a:rPr>
                        <m:t>𝒓</m:t>
                      </m:r>
                      <m:r>
                        <a:rPr lang="en-US" sz="5400" b="1" i="1">
                          <a:latin typeface="Cambria Math"/>
                        </a:rPr>
                        <m:t>𝓵</m:t>
                      </m:r>
                      <m:r>
                        <a:rPr lang="en-US" sz="5400" b="1" i="1">
                          <a:latin typeface="Cambria Math"/>
                        </a:rPr>
                        <m:t>+</m:t>
                      </m:r>
                      <m:r>
                        <a:rPr lang="en-US" sz="5400" b="1" i="1">
                          <a:latin typeface="Cambria Math"/>
                        </a:rPr>
                        <m:t>𝝅</m:t>
                      </m:r>
                      <m:sSup>
                        <m:sSupPr>
                          <m:ctrlPr>
                            <a:rPr lang="en-US" sz="5400" b="1" i="1">
                              <a:latin typeface="Cambria Math" panose="02040503050406030204" pitchFamily="18" charset="0"/>
                            </a:rPr>
                          </m:ctrlPr>
                        </m:sSupPr>
                        <m:e>
                          <m:r>
                            <a:rPr lang="en-US" sz="5400" b="1" i="1">
                              <a:latin typeface="Cambria Math"/>
                            </a:rPr>
                            <m:t>𝒓</m:t>
                          </m:r>
                        </m:e>
                        <m:sup>
                          <m:r>
                            <a:rPr lang="en-US" sz="5400" b="1" i="1">
                              <a:latin typeface="Cambria Math"/>
                            </a:rPr>
                            <m:t>𝟐</m:t>
                          </m:r>
                        </m:sup>
                      </m:sSup>
                      <m:r>
                        <a:rPr lang="en-US" sz="5400" b="1" i="1">
                          <a:latin typeface="Cambria Math"/>
                        </a:rPr>
                        <m:t>=</m:t>
                      </m:r>
                      <m:r>
                        <a:rPr lang="en-US" sz="5400" b="1" i="1">
                          <a:latin typeface="Cambria Math"/>
                        </a:rPr>
                        <m:t>𝝅</m:t>
                      </m:r>
                      <m:sSup>
                        <m:sSupPr>
                          <m:ctrlPr>
                            <a:rPr lang="en-US" sz="5400" b="1" i="1">
                              <a:latin typeface="Cambria Math" panose="02040503050406030204" pitchFamily="18" charset="0"/>
                            </a:rPr>
                          </m:ctrlPr>
                        </m:sSupPr>
                        <m:e>
                          <m:r>
                            <a:rPr lang="en-US" sz="5400" b="1" i="1">
                              <a:latin typeface="Cambria Math"/>
                            </a:rPr>
                            <m:t>𝒂</m:t>
                          </m:r>
                        </m:e>
                        <m:sup>
                          <m:r>
                            <a:rPr lang="en-US" sz="5400" b="1" i="1">
                              <a:latin typeface="Cambria Math"/>
                            </a:rPr>
                            <m:t>𝟐</m:t>
                          </m:r>
                        </m:sup>
                      </m:sSup>
                      <m:d>
                        <m:dPr>
                          <m:ctrlPr>
                            <a:rPr lang="en-US" sz="5400" b="1" i="1">
                              <a:latin typeface="Cambria Math" panose="02040503050406030204" pitchFamily="18" charset="0"/>
                            </a:rPr>
                          </m:ctrlPr>
                        </m:dPr>
                        <m:e>
                          <m:r>
                            <a:rPr lang="en-US" sz="5400" b="1" i="1">
                              <a:latin typeface="Cambria Math"/>
                            </a:rPr>
                            <m:t>𝟑</m:t>
                          </m:r>
                          <m:r>
                            <a:rPr lang="en-US" sz="5400" b="1" i="1">
                              <a:latin typeface="Cambria Math"/>
                            </a:rPr>
                            <m:t>+</m:t>
                          </m:r>
                          <m:r>
                            <a:rPr lang="en-US" sz="5400" b="1" i="1">
                              <a:latin typeface="Cambria Math"/>
                            </a:rPr>
                            <m:t>𝟐</m:t>
                          </m:r>
                          <m:rad>
                            <m:radPr>
                              <m:degHide m:val="on"/>
                              <m:ctrlPr>
                                <a:rPr lang="en-US" sz="5400" b="1" i="1">
                                  <a:latin typeface="Cambria Math" panose="02040503050406030204" pitchFamily="18" charset="0"/>
                                </a:rPr>
                              </m:ctrlPr>
                            </m:radPr>
                            <m:deg/>
                            <m:e>
                              <m:r>
                                <a:rPr lang="en-US" sz="5400" b="1" i="1">
                                  <a:latin typeface="Cambria Math"/>
                                </a:rPr>
                                <m:t>𝟑</m:t>
                              </m:r>
                            </m:e>
                          </m:rad>
                        </m:e>
                      </m:d>
                      <m:r>
                        <a:rPr lang="en-US" sz="5400" b="1" i="1" smtClean="0">
                          <a:latin typeface="Cambria Math" panose="02040503050406030204" pitchFamily="18" charset="0"/>
                        </a:rPr>
                        <m:t>.</m:t>
                      </m:r>
                    </m:oMath>
                  </m:oMathPara>
                </a14:m>
                <a:endParaRPr lang="en-US"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a:extLst>
                  <a:ext uri="{FF2B5EF4-FFF2-40B4-BE49-F238E27FC236}">
                    <a16:creationId xmlns:a16="http://schemas.microsoft.com/office/drawing/2014/main" id="{A6CC8BF6-01A1-4B38-A885-EB5417F32B15}"/>
                  </a:ext>
                </a:extLst>
              </p:cNvPr>
              <p:cNvSpPr>
                <a:spLocks noRot="1" noChangeAspect="1" noMove="1" noResize="1" noEditPoints="1" noAdjustHandles="1" noChangeArrowheads="1" noChangeShapeType="1" noTextEdit="1"/>
              </p:cNvSpPr>
              <p:nvPr/>
            </p:nvSpPr>
            <p:spPr>
              <a:xfrm>
                <a:off x="1384730" y="10278468"/>
                <a:ext cx="13321870" cy="1945789"/>
              </a:xfrm>
              <a:prstGeom prst="rect">
                <a:avLst/>
              </a:prstGeom>
              <a:blipFill>
                <a:blip r:embed="rId12"/>
                <a:stretch>
                  <a:fillRect l="-2425" t="-8777"/>
                </a:stretch>
              </a:blipFill>
            </p:spPr>
            <p:txBody>
              <a:bodyPr/>
              <a:lstStyle/>
              <a:p>
                <a:r>
                  <a:rPr lang="en-US">
                    <a:noFill/>
                  </a:rPr>
                  <a:t> </a:t>
                </a:r>
              </a:p>
            </p:txBody>
          </p:sp>
        </mc:Fallback>
      </mc:AlternateContent>
      <p:grpSp>
        <p:nvGrpSpPr>
          <p:cNvPr id="56" name="Group 47"/>
          <p:cNvGrpSpPr/>
          <p:nvPr/>
        </p:nvGrpSpPr>
        <p:grpSpPr>
          <a:xfrm>
            <a:off x="7539791" y="1519965"/>
            <a:ext cx="9472086" cy="968318"/>
            <a:chOff x="739068" y="1515168"/>
            <a:chExt cx="9473319" cy="968444"/>
          </a:xfrm>
        </p:grpSpPr>
        <p:sp>
          <p:nvSpPr>
            <p:cNvPr id="57"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8" name="Group 30"/>
            <p:cNvGrpSpPr/>
            <p:nvPr/>
          </p:nvGrpSpPr>
          <p:grpSpPr>
            <a:xfrm>
              <a:off x="739068" y="1515168"/>
              <a:ext cx="8177919" cy="960327"/>
              <a:chOff x="739068" y="1515168"/>
              <a:chExt cx="8177919" cy="960327"/>
            </a:xfrm>
          </p:grpSpPr>
          <p:sp>
            <p:nvSpPr>
              <p:cNvPr id="7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6"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7"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8"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grpSp>
        <p:nvGrpSpPr>
          <p:cNvPr id="51" name="Group 50">
            <a:extLst>
              <a:ext uri="{FF2B5EF4-FFF2-40B4-BE49-F238E27FC236}">
                <a16:creationId xmlns:a16="http://schemas.microsoft.com/office/drawing/2014/main" id="{5F603037-D481-4802-9F67-AFFFAA3A0B0C}"/>
              </a:ext>
            </a:extLst>
          </p:cNvPr>
          <p:cNvGrpSpPr/>
          <p:nvPr/>
        </p:nvGrpSpPr>
        <p:grpSpPr>
          <a:xfrm>
            <a:off x="16306800" y="8796199"/>
            <a:ext cx="6310594" cy="4397690"/>
            <a:chOff x="842345" y="1366414"/>
            <a:chExt cx="4924719" cy="3984132"/>
          </a:xfrm>
        </p:grpSpPr>
        <p:grpSp>
          <p:nvGrpSpPr>
            <p:cNvPr id="52" name="Group 51">
              <a:extLst>
                <a:ext uri="{FF2B5EF4-FFF2-40B4-BE49-F238E27FC236}">
                  <a16:creationId xmlns:a16="http://schemas.microsoft.com/office/drawing/2014/main" id="{CD9B9A67-7677-4D76-ABF0-F73AA6872DFD}"/>
                </a:ext>
              </a:extLst>
            </p:cNvPr>
            <p:cNvGrpSpPr/>
            <p:nvPr/>
          </p:nvGrpSpPr>
          <p:grpSpPr>
            <a:xfrm>
              <a:off x="842345" y="1366414"/>
              <a:ext cx="4924719" cy="3984132"/>
              <a:chOff x="2222497" y="1341160"/>
              <a:chExt cx="2927571" cy="3086986"/>
            </a:xfrm>
          </p:grpSpPr>
          <p:grpSp>
            <p:nvGrpSpPr>
              <p:cNvPr id="64" name="Group 63">
                <a:extLst>
                  <a:ext uri="{FF2B5EF4-FFF2-40B4-BE49-F238E27FC236}">
                    <a16:creationId xmlns:a16="http://schemas.microsoft.com/office/drawing/2014/main" id="{74983DB5-7150-45C0-8BB2-B0875DD2F65B}"/>
                  </a:ext>
                </a:extLst>
              </p:cNvPr>
              <p:cNvGrpSpPr/>
              <p:nvPr/>
            </p:nvGrpSpPr>
            <p:grpSpPr>
              <a:xfrm>
                <a:off x="2222497" y="1341160"/>
                <a:ext cx="2927571" cy="3086986"/>
                <a:chOff x="8647405" y="1682539"/>
                <a:chExt cx="2578017" cy="3842305"/>
              </a:xfrm>
            </p:grpSpPr>
            <p:sp>
              <p:nvSpPr>
                <p:cNvPr id="68" name="Oval 67">
                  <a:extLst>
                    <a:ext uri="{FF2B5EF4-FFF2-40B4-BE49-F238E27FC236}">
                      <a16:creationId xmlns:a16="http://schemas.microsoft.com/office/drawing/2014/main" id="{C8CF1489-8CBA-4334-BD8D-D338FE7ECE61}"/>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sp>
              <p:nvSpPr>
                <p:cNvPr id="69" name="Freeform: Shape 68">
                  <a:extLst>
                    <a:ext uri="{FF2B5EF4-FFF2-40B4-BE49-F238E27FC236}">
                      <a16:creationId xmlns:a16="http://schemas.microsoft.com/office/drawing/2014/main" id="{7AF88C33-B303-43B0-8BA0-7624359FB90B}"/>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cxnSp>
              <p:nvCxnSpPr>
                <p:cNvPr id="70" name="Straight Connector 69">
                  <a:extLst>
                    <a:ext uri="{FF2B5EF4-FFF2-40B4-BE49-F238E27FC236}">
                      <a16:creationId xmlns:a16="http://schemas.microsoft.com/office/drawing/2014/main" id="{E5A54755-EB66-456B-BB5F-271F6D0BC945}"/>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F3C65B-735C-407B-9824-F2797A3CF20E}"/>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62D7D56-F215-4EE0-863D-7A7D314BE508}"/>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DB9BC0-FD07-47D9-B350-F393482C2056}"/>
                    </a:ext>
                  </a:extLst>
                </p:cNvPr>
                <p:cNvCxnSpPr>
                  <a:cxnSpLocks/>
                  <a:stCxn id="68" idx="2"/>
                </p:cNvCxnSpPr>
                <p:nvPr/>
              </p:nvCxnSpPr>
              <p:spPr>
                <a:xfrm flipV="1">
                  <a:off x="8653033" y="4694815"/>
                  <a:ext cx="2572388" cy="278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26B0748-D45C-484F-82D9-8CB4A3BD865B}"/>
                    </a:ext>
                  </a:extLst>
                </p:cNvPr>
                <p:cNvSpPr txBox="1"/>
                <p:nvPr/>
              </p:nvSpPr>
              <p:spPr>
                <a:xfrm>
                  <a:off x="9874346" y="1682539"/>
                  <a:ext cx="155333" cy="40336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75" name="TextBox 74">
                  <a:extLst>
                    <a:ext uri="{FF2B5EF4-FFF2-40B4-BE49-F238E27FC236}">
                      <a16:creationId xmlns:a16="http://schemas.microsoft.com/office/drawing/2014/main" id="{40DAE9EF-A18D-42D9-873C-A8A840397F6F}"/>
                    </a:ext>
                  </a:extLst>
                </p:cNvPr>
                <p:cNvSpPr txBox="1"/>
                <p:nvPr/>
              </p:nvSpPr>
              <p:spPr>
                <a:xfrm>
                  <a:off x="9875867" y="4706524"/>
                  <a:ext cx="172360" cy="40336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89" name="TextBox 88">
                  <a:extLst>
                    <a:ext uri="{FF2B5EF4-FFF2-40B4-BE49-F238E27FC236}">
                      <a16:creationId xmlns:a16="http://schemas.microsoft.com/office/drawing/2014/main" id="{D5E65502-36C3-4611-BE67-D284C83BE99D}"/>
                    </a:ext>
                  </a:extLst>
                </p:cNvPr>
                <p:cNvSpPr txBox="1"/>
                <p:nvPr/>
              </p:nvSpPr>
              <p:spPr>
                <a:xfrm>
                  <a:off x="9219989" y="5121483"/>
                  <a:ext cx="161227" cy="40336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90" name="TextBox 89">
                  <a:extLst>
                    <a:ext uri="{FF2B5EF4-FFF2-40B4-BE49-F238E27FC236}">
                      <a16:creationId xmlns:a16="http://schemas.microsoft.com/office/drawing/2014/main" id="{D2B9E171-7E7F-488C-872F-724CB5AA0A7A}"/>
                    </a:ext>
                  </a:extLst>
                </p:cNvPr>
                <p:cNvSpPr txBox="1"/>
                <p:nvPr/>
              </p:nvSpPr>
              <p:spPr>
                <a:xfrm>
                  <a:off x="10501406" y="3900728"/>
                  <a:ext cx="161882" cy="40336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cxnSp>
              <p:nvCxnSpPr>
                <p:cNvPr id="91" name="Straight Connector 90">
                  <a:extLst>
                    <a:ext uri="{FF2B5EF4-FFF2-40B4-BE49-F238E27FC236}">
                      <a16:creationId xmlns:a16="http://schemas.microsoft.com/office/drawing/2014/main" id="{83C697D1-DE64-427A-BABB-EF9CBC789B58}"/>
                    </a:ext>
                  </a:extLst>
                </p:cNvPr>
                <p:cNvCxnSpPr>
                  <a:cxnSpLocks/>
                </p:cNvCxnSpPr>
                <p:nvPr/>
              </p:nvCxnSpPr>
              <p:spPr>
                <a:xfrm flipV="1">
                  <a:off x="9946286" y="4471287"/>
                  <a:ext cx="114715" cy="73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9F216F3-6B56-4DF5-B75C-BF21297E2EB9}"/>
                    </a:ext>
                  </a:extLst>
                </p:cNvPr>
                <p:cNvCxnSpPr/>
                <p:nvPr/>
              </p:nvCxnSpPr>
              <p:spPr>
                <a:xfrm>
                  <a:off x="10061001" y="4463881"/>
                  <a:ext cx="0" cy="161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5FE81BF-3EFD-4E7D-A5EC-6EE53671A511}"/>
                  </a:ext>
                </a:extLst>
              </p:cNvPr>
              <p:cNvSpPr txBox="1"/>
              <p:nvPr/>
            </p:nvSpPr>
            <p:spPr>
              <a:xfrm>
                <a:off x="3678524" y="2616627"/>
                <a:ext cx="177139" cy="324069"/>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p:sp>
            <p:nvSpPr>
              <p:cNvPr id="66" name="TextBox 65">
                <a:extLst>
                  <a:ext uri="{FF2B5EF4-FFF2-40B4-BE49-F238E27FC236}">
                    <a16:creationId xmlns:a16="http://schemas.microsoft.com/office/drawing/2014/main" id="{37E72511-D6DA-4C7E-9A22-68277BC49642}"/>
                  </a:ext>
                </a:extLst>
              </p:cNvPr>
              <p:cNvSpPr txBox="1"/>
              <p:nvPr/>
            </p:nvSpPr>
            <p:spPr>
              <a:xfrm>
                <a:off x="3317903" y="3861249"/>
                <a:ext cx="147393" cy="324069"/>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r</a:t>
                </a:r>
              </a:p>
            </p:txBody>
          </p:sp>
          <p:sp>
            <p:nvSpPr>
              <p:cNvPr id="67" name="TextBox 66">
                <a:extLst>
                  <a:ext uri="{FF2B5EF4-FFF2-40B4-BE49-F238E27FC236}">
                    <a16:creationId xmlns:a16="http://schemas.microsoft.com/office/drawing/2014/main" id="{CAC6014A-283F-40ED-BFE0-D6144CAE23A5}"/>
                  </a:ext>
                </a:extLst>
              </p:cNvPr>
              <p:cNvSpPr txBox="1"/>
              <p:nvPr/>
            </p:nvSpPr>
            <p:spPr>
              <a:xfrm>
                <a:off x="3119206" y="2864076"/>
                <a:ext cx="128801" cy="324069"/>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l</a:t>
                </a:r>
              </a:p>
            </p:txBody>
          </p:sp>
        </p:grpSp>
        <p:cxnSp>
          <p:nvCxnSpPr>
            <p:cNvPr id="59" name="Straight Connector 58">
              <a:extLst>
                <a:ext uri="{FF2B5EF4-FFF2-40B4-BE49-F238E27FC236}">
                  <a16:creationId xmlns:a16="http://schemas.microsoft.com/office/drawing/2014/main" id="{CA14F879-5134-4378-AAFC-A446EA1F0720}"/>
                </a:ext>
              </a:extLst>
            </p:cNvPr>
            <p:cNvCxnSpPr>
              <a:cxnSpLocks/>
            </p:cNvCxnSpPr>
            <p:nvPr/>
          </p:nvCxnSpPr>
          <p:spPr>
            <a:xfrm flipH="1">
              <a:off x="2085384" y="1759261"/>
              <a:ext cx="1246288" cy="3200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8E1CF8C-1900-4ED0-BD1C-3B991461B47B}"/>
                </a:ext>
              </a:extLst>
            </p:cNvPr>
            <p:cNvCxnSpPr>
              <a:cxnSpLocks/>
              <a:endCxn id="69" idx="6"/>
            </p:cNvCxnSpPr>
            <p:nvPr/>
          </p:nvCxnSpPr>
          <p:spPr>
            <a:xfrm flipH="1">
              <a:off x="2085384" y="4093140"/>
              <a:ext cx="2357307" cy="83915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1" name="Isosceles Triangle 44">
              <a:extLst>
                <a:ext uri="{FF2B5EF4-FFF2-40B4-BE49-F238E27FC236}">
                  <a16:creationId xmlns:a16="http://schemas.microsoft.com/office/drawing/2014/main" id="{631F6867-A922-4FA0-9AB7-DA760A565C75}"/>
                </a:ext>
              </a:extLst>
            </p:cNvPr>
            <p:cNvSpPr/>
            <p:nvPr/>
          </p:nvSpPr>
          <p:spPr>
            <a:xfrm>
              <a:off x="2103196" y="1771986"/>
              <a:ext cx="1221208" cy="3134484"/>
            </a:xfrm>
            <a:custGeom>
              <a:avLst/>
              <a:gdLst>
                <a:gd name="connsiteX0" fmla="*/ 0 w 1316155"/>
                <a:gd name="connsiteY0" fmla="*/ 2541363 h 2541363"/>
                <a:gd name="connsiteX1" fmla="*/ 658078 w 1316155"/>
                <a:gd name="connsiteY1" fmla="*/ 0 h 2541363"/>
                <a:gd name="connsiteX2" fmla="*/ 1316155 w 1316155"/>
                <a:gd name="connsiteY2" fmla="*/ 2541363 h 2541363"/>
                <a:gd name="connsiteX3" fmla="*/ 0 w 1316155"/>
                <a:gd name="connsiteY3" fmla="*/ 2541363 h 2541363"/>
                <a:gd name="connsiteX0" fmla="*/ 0 w 1833391"/>
                <a:gd name="connsiteY0" fmla="*/ 3104781 h 3104781"/>
                <a:gd name="connsiteX1" fmla="*/ 1175314 w 1833391"/>
                <a:gd name="connsiteY1" fmla="*/ 0 h 3104781"/>
                <a:gd name="connsiteX2" fmla="*/ 1833391 w 1833391"/>
                <a:gd name="connsiteY2" fmla="*/ 2541363 h 3104781"/>
                <a:gd name="connsiteX3" fmla="*/ 0 w 1833391"/>
                <a:gd name="connsiteY3" fmla="*/ 3104781 h 3104781"/>
                <a:gd name="connsiteX0" fmla="*/ 0 w 1186846"/>
                <a:gd name="connsiteY0" fmla="*/ 3104781 h 3104781"/>
                <a:gd name="connsiteX1" fmla="*/ 1175314 w 1186846"/>
                <a:gd name="connsiteY1" fmla="*/ 0 h 3104781"/>
                <a:gd name="connsiteX2" fmla="*/ 1186846 w 1186846"/>
                <a:gd name="connsiteY2" fmla="*/ 2698381 h 3104781"/>
                <a:gd name="connsiteX3" fmla="*/ 0 w 1186846"/>
                <a:gd name="connsiteY3" fmla="*/ 3104781 h 3104781"/>
                <a:gd name="connsiteX0" fmla="*/ 0 w 1175314"/>
                <a:gd name="connsiteY0" fmla="*/ 3104781 h 3104781"/>
                <a:gd name="connsiteX1" fmla="*/ 1175314 w 1175314"/>
                <a:gd name="connsiteY1" fmla="*/ 0 h 3104781"/>
                <a:gd name="connsiteX2" fmla="*/ 1011355 w 1175314"/>
                <a:gd name="connsiteY2" fmla="*/ 2578309 h 3104781"/>
                <a:gd name="connsiteX3" fmla="*/ 0 w 1175314"/>
                <a:gd name="connsiteY3" fmla="*/ 3104781 h 3104781"/>
                <a:gd name="connsiteX0" fmla="*/ 0 w 1175314"/>
                <a:gd name="connsiteY0" fmla="*/ 3104781 h 3104781"/>
                <a:gd name="connsiteX1" fmla="*/ 1175314 w 1175314"/>
                <a:gd name="connsiteY1" fmla="*/ 0 h 3104781"/>
                <a:gd name="connsiteX2" fmla="*/ 1159136 w 1175314"/>
                <a:gd name="connsiteY2" fmla="*/ 2698382 h 3104781"/>
                <a:gd name="connsiteX3" fmla="*/ 0 w 1175314"/>
                <a:gd name="connsiteY3" fmla="*/ 3104781 h 3104781"/>
                <a:gd name="connsiteX0" fmla="*/ 0 w 1212259"/>
                <a:gd name="connsiteY0" fmla="*/ 3114018 h 3114018"/>
                <a:gd name="connsiteX1" fmla="*/ 1212259 w 1212259"/>
                <a:gd name="connsiteY1" fmla="*/ 0 h 3114018"/>
                <a:gd name="connsiteX2" fmla="*/ 1196081 w 1212259"/>
                <a:gd name="connsiteY2" fmla="*/ 2698382 h 3114018"/>
                <a:gd name="connsiteX3" fmla="*/ 0 w 1212259"/>
                <a:gd name="connsiteY3" fmla="*/ 3114018 h 3114018"/>
                <a:gd name="connsiteX0" fmla="*/ 0 w 1239968"/>
                <a:gd name="connsiteY0" fmla="*/ 3123255 h 3123255"/>
                <a:gd name="connsiteX1" fmla="*/ 1239968 w 1239968"/>
                <a:gd name="connsiteY1" fmla="*/ 0 h 3123255"/>
                <a:gd name="connsiteX2" fmla="*/ 1196081 w 1239968"/>
                <a:gd name="connsiteY2" fmla="*/ 2707619 h 3123255"/>
                <a:gd name="connsiteX3" fmla="*/ 0 w 1239968"/>
                <a:gd name="connsiteY3" fmla="*/ 3123255 h 3123255"/>
                <a:gd name="connsiteX0" fmla="*/ 0 w 1257531"/>
                <a:gd name="connsiteY0" fmla="*/ 3123255 h 3123255"/>
                <a:gd name="connsiteX1" fmla="*/ 1239968 w 1257531"/>
                <a:gd name="connsiteY1" fmla="*/ 0 h 3123255"/>
                <a:gd name="connsiteX2" fmla="*/ 1256830 w 1257531"/>
                <a:gd name="connsiteY2" fmla="*/ 2707619 h 3123255"/>
                <a:gd name="connsiteX3" fmla="*/ 0 w 1257531"/>
                <a:gd name="connsiteY3" fmla="*/ 3123255 h 3123255"/>
              </a:gdLst>
              <a:ahLst/>
              <a:cxnLst>
                <a:cxn ang="0">
                  <a:pos x="connsiteX0" y="connsiteY0"/>
                </a:cxn>
                <a:cxn ang="0">
                  <a:pos x="connsiteX1" y="connsiteY1"/>
                </a:cxn>
                <a:cxn ang="0">
                  <a:pos x="connsiteX2" y="connsiteY2"/>
                </a:cxn>
                <a:cxn ang="0">
                  <a:pos x="connsiteX3" y="connsiteY3"/>
                </a:cxn>
              </a:cxnLst>
              <a:rect l="l" t="t" r="r" b="b"/>
              <a:pathLst>
                <a:path w="1257531" h="3123255">
                  <a:moveTo>
                    <a:pt x="0" y="3123255"/>
                  </a:moveTo>
                  <a:lnTo>
                    <a:pt x="1239968" y="0"/>
                  </a:lnTo>
                  <a:cubicBezTo>
                    <a:pt x="1234575" y="899461"/>
                    <a:pt x="1262223" y="1808158"/>
                    <a:pt x="1256830" y="2707619"/>
                  </a:cubicBezTo>
                  <a:lnTo>
                    <a:pt x="0" y="3123255"/>
                  </a:lnTo>
                  <a:close/>
                </a:path>
              </a:pathLst>
            </a:cu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3C190759-1141-4661-B16B-B34E9BC3CD29}"/>
                </a:ext>
              </a:extLst>
            </p:cNvPr>
            <p:cNvCxnSpPr>
              <a:stCxn id="61" idx="1"/>
            </p:cNvCxnSpPr>
            <p:nvPr/>
          </p:nvCxnSpPr>
          <p:spPr>
            <a:xfrm>
              <a:off x="3307348" y="1771986"/>
              <a:ext cx="1135343" cy="23211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22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childTnLst>
                                    <p:animClr clrSpc="rgb" dir="cw">
                                      <p:cBhvr override="childStyle">
                                        <p:cTn id="54" dur="2000" fill="hold"/>
                                        <p:tgtEl>
                                          <p:spTgt spid="55"/>
                                        </p:tgtEl>
                                        <p:attrNameLst>
                                          <p:attrName>style.color</p:attrName>
                                        </p:attrNameLst>
                                      </p:cBhvr>
                                      <p:to>
                                        <a:srgbClr val="FF0000"/>
                                      </p:to>
                                    </p:animClr>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4" grpId="0"/>
      <p:bldP spid="55" grpId="0"/>
      <p:bldP spid="55" grpId="1"/>
      <p:bldP spid="5" grpId="0"/>
      <p:bldP spid="49" grpId="0" animBg="1"/>
      <p:bldP spid="3"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63861" y="7087799"/>
            <a:ext cx="23231796"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381000" y="2362200"/>
            <a:ext cx="23391942" cy="4448177"/>
            <a:chOff x="992187" y="2564544"/>
            <a:chExt cx="22353091" cy="4448756"/>
          </a:xfrm>
        </p:grpSpPr>
        <p:sp>
          <p:nvSpPr>
            <p:cNvPr id="134" name="Rounded Rectangle 133"/>
            <p:cNvSpPr/>
            <p:nvPr/>
          </p:nvSpPr>
          <p:spPr bwMode="auto">
            <a:xfrm>
              <a:off x="1145221" y="2666999"/>
              <a:ext cx="22200057" cy="434630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447611" cy="1023459"/>
              <a:chOff x="534987" y="1647866"/>
              <a:chExt cx="463164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993167" y="1750555"/>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6.</a:t>
                </a:r>
              </a:p>
            </p:txBody>
          </p:sp>
        </p:grpSp>
      </p:grpSp>
      <mc:AlternateContent xmlns:mc="http://schemas.openxmlformats.org/markup-compatibility/2006" xmlns:a14="http://schemas.microsoft.com/office/drawing/2010/main">
        <mc:Choice Requires="a14">
          <p:sp>
            <p:nvSpPr>
              <p:cNvPr id="62" name="Rectangle 61"/>
              <p:cNvSpPr/>
              <p:nvPr/>
            </p:nvSpPr>
            <p:spPr>
              <a:xfrm>
                <a:off x="20283235" y="1264657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20283235" y="12646570"/>
                <a:ext cx="250056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207060" y="3048000"/>
                <a:ext cx="22565882" cy="3046988"/>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Cắt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mặt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phẳng</a:t>
                </a:r>
                <a:r>
                  <a:rPr lang="en-US" sz="4800" b="1" dirty="0">
                    <a:latin typeface="Tahoma" panose="020B0604030504040204" pitchFamily="34" charset="0"/>
                    <a:ea typeface="Tahoma" panose="020B0604030504040204" pitchFamily="34" charset="0"/>
                    <a:cs typeface="Tahoma" panose="020B0604030504040204" pitchFamily="34" charset="0"/>
                  </a:rPr>
                  <a:t> qua </a:t>
                </a:r>
                <a:r>
                  <a:rPr lang="en-US" sz="4800" b="1" dirty="0" err="1">
                    <a:latin typeface="Tahoma" panose="020B0604030504040204" pitchFamily="34" charset="0"/>
                    <a:ea typeface="Tahoma" panose="020B0604030504040204" pitchFamily="34" charset="0"/>
                    <a:cs typeface="Tahoma" panose="020B0604030504040204" pitchFamily="34" charset="0"/>
                  </a:rPr>
                  <a:t>trục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𝒂</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tích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𝑽</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bởi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207060" y="3048000"/>
                <a:ext cx="22565882" cy="3046988"/>
              </a:xfrm>
              <a:prstGeom prst="rect">
                <a:avLst/>
              </a:prstGeom>
              <a:blipFill>
                <a:blip r:embed="rId4"/>
                <a:stretch>
                  <a:fillRect l="-1216" t="-4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19200" y="5138017"/>
                <a:ext cx="5485687" cy="16485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nl-NL" sz="4800" b="1" i="1">
                          <a:latin typeface="Cambria Math"/>
                        </a:rPr>
                        <m:t>𝑽</m:t>
                      </m:r>
                      <m:r>
                        <a:rPr lang="nl-NL" sz="4800" b="1" i="1">
                          <a:latin typeface="Cambria Math"/>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nl-NL" sz="4800" b="1" i="1">
                                  <a:latin typeface="Cambria Math"/>
                                </a:rPr>
                                <m:t>𝟐</m:t>
                              </m:r>
                            </m:e>
                          </m:rad>
                          <m:r>
                            <a:rPr lang="nl-NL" sz="4800" b="1" i="1">
                              <a:latin typeface="Cambria Math"/>
                            </a:rPr>
                            <m:t>𝝅</m:t>
                          </m:r>
                          <m:sSup>
                            <m:sSupPr>
                              <m:ctrlPr>
                                <a:rPr lang="en-US" sz="4800" b="1" i="1">
                                  <a:latin typeface="Cambria Math" panose="02040503050406030204" pitchFamily="18" charset="0"/>
                                </a:rPr>
                              </m:ctrlPr>
                            </m:sSupPr>
                            <m:e>
                              <m:r>
                                <a:rPr lang="nl-NL" sz="4800" b="1" i="1">
                                  <a:latin typeface="Cambria Math"/>
                                </a:rPr>
                                <m:t>𝒂</m:t>
                              </m:r>
                            </m:e>
                            <m:sup>
                              <m:r>
                                <a:rPr lang="nl-NL" sz="4800" b="1" i="1">
                                  <a:latin typeface="Cambria Math"/>
                                </a:rPr>
                                <m:t>𝟑</m:t>
                              </m:r>
                            </m:sup>
                          </m:sSup>
                        </m:num>
                        <m:den>
                          <m:r>
                            <a:rPr lang="nl-NL" sz="4800" b="1" i="1">
                              <a:latin typeface="Cambria Math"/>
                            </a:rPr>
                            <m:t>𝟏𝟎</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19200" y="5138017"/>
                <a:ext cx="5485687" cy="16485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694072" y="5025140"/>
                <a:ext cx="5485687" cy="1643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nl-NL" sz="4800" b="1" i="1">
                          <a:latin typeface="Cambria Math"/>
                        </a:rPr>
                        <m:t>𝑽</m:t>
                      </m:r>
                      <m:r>
                        <a:rPr lang="nl-NL" sz="4800" b="1" i="1">
                          <a:latin typeface="Cambria Math"/>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nl-NL" sz="4800" b="1" i="1">
                                  <a:latin typeface="Cambria Math"/>
                                </a:rPr>
                                <m:t>𝟐</m:t>
                              </m:r>
                            </m:e>
                          </m:rad>
                          <m:r>
                            <a:rPr lang="nl-NL" sz="4800" b="1" i="1">
                              <a:latin typeface="Cambria Math"/>
                            </a:rPr>
                            <m:t>𝝅</m:t>
                          </m:r>
                          <m:sSup>
                            <m:sSupPr>
                              <m:ctrlPr>
                                <a:rPr lang="en-US" sz="4800" b="1" i="1">
                                  <a:latin typeface="Cambria Math" panose="02040503050406030204" pitchFamily="18" charset="0"/>
                                </a:rPr>
                              </m:ctrlPr>
                            </m:sSupPr>
                            <m:e>
                              <m:r>
                                <a:rPr lang="nl-NL" sz="4800" b="1" i="1">
                                  <a:latin typeface="Cambria Math"/>
                                </a:rPr>
                                <m:t>𝒂</m:t>
                              </m:r>
                            </m:e>
                            <m:sup>
                              <m:r>
                                <a:rPr lang="nl-NL" sz="4800" b="1" i="1">
                                  <a:latin typeface="Cambria Math"/>
                                </a:rPr>
                                <m:t>𝟑</m:t>
                              </m:r>
                            </m:sup>
                          </m:sSup>
                        </m:num>
                        <m:den>
                          <m:r>
                            <a:rPr lang="nl-NL" sz="4800" b="1" i="1">
                              <a:latin typeface="Cambria Math"/>
                            </a:rPr>
                            <m:t>𝟏𝟐</m:t>
                          </m:r>
                        </m:den>
                      </m:f>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694072" y="5025140"/>
                <a:ext cx="5485687" cy="16437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168944" y="5140453"/>
                <a:ext cx="5485687" cy="1643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𝑽</m:t>
                      </m:r>
                      <m:r>
                        <a:rPr lang="en-US" sz="4800" b="1" i="1">
                          <a:latin typeface="Cambria Math"/>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a:rPr>
                                <m:t>𝟐</m:t>
                              </m:r>
                            </m:e>
                          </m:rad>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𝟑</m:t>
                              </m:r>
                            </m:sup>
                          </m:sSup>
                        </m:num>
                        <m:den>
                          <m:r>
                            <a:rPr lang="en-US" sz="4800" b="1" i="1">
                              <a:latin typeface="Cambria Math"/>
                            </a:rPr>
                            <m:t>𝟒</m:t>
                          </m:r>
                        </m:den>
                      </m:f>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168944" y="5140453"/>
                <a:ext cx="5485687" cy="16437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263539" y="5148713"/>
                <a:ext cx="5485687" cy="16485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𝑽</m:t>
                      </m:r>
                      <m:r>
                        <a:rPr lang="en-US" sz="4800" b="1" i="1">
                          <a:latin typeface="Cambria Math"/>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a:rPr>
                                <m:t>𝟐</m:t>
                              </m:r>
                            </m:e>
                          </m:rad>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𝟑</m:t>
                              </m:r>
                            </m:sup>
                          </m:sSup>
                        </m:num>
                        <m:den>
                          <m:r>
                            <a:rPr lang="en-US" sz="4800" b="1" i="1">
                              <a:latin typeface="Cambria Math"/>
                            </a:rPr>
                            <m:t>𝟔</m:t>
                          </m:r>
                        </m:den>
                      </m:f>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7263539" y="5148713"/>
                <a:ext cx="5485687" cy="16485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396250" y="7274844"/>
                <a:ext cx="20921199" cy="3557256"/>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có:Thiết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cân</a:t>
                </a:r>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cạnh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𝒂</m:t>
                    </m:r>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𝑨𝑩</m:t>
                    </m:r>
                    <m:r>
                      <a:rPr lang="en-US" sz="4800" b="1" i="1">
                        <a:latin typeface="Cambria Math"/>
                      </a:rPr>
                      <m:t>=</m:t>
                    </m:r>
                    <m:r>
                      <a:rPr lang="en-US" sz="4800" b="1" i="1">
                        <a:latin typeface="Cambria Math"/>
                      </a:rPr>
                      <m:t>𝑨𝑪</m:t>
                    </m:r>
                    <m:r>
                      <a:rPr lang="en-US" sz="4800" b="1" i="1">
                        <a:latin typeface="Cambria Math"/>
                      </a:rPr>
                      <m:t>=</m:t>
                    </m:r>
                    <m:r>
                      <a:rPr lang="en-US" sz="4800" b="1" i="1">
                        <a:latin typeface="Cambria Math"/>
                      </a:rPr>
                      <m:t>𝒂</m:t>
                    </m:r>
                    <m:r>
                      <a:rPr lang="en-US" sz="4800" b="1" i="1">
                        <a:latin typeface="Cambria Math"/>
                      </a:rPr>
                      <m:t>⇒</m:t>
                    </m:r>
                    <m:r>
                      <a:rPr lang="en-US" sz="4800" b="1" i="1">
                        <a:latin typeface="Cambria Math"/>
                      </a:rPr>
                      <m:t>𝑩𝑪</m:t>
                    </m:r>
                    <m:r>
                      <a:rPr lang="en-US" sz="4800" b="1" i="1">
                        <a:latin typeface="Cambria Math"/>
                      </a:rPr>
                      <m:t>=</m:t>
                    </m:r>
                    <m:r>
                      <a:rPr lang="en-US" sz="4800" b="1" i="1">
                        <a:latin typeface="Cambria Math"/>
                      </a:rPr>
                      <m:t>𝒂</m:t>
                    </m:r>
                    <m:rad>
                      <m:radPr>
                        <m:degHide m:val="on"/>
                        <m:ctrlPr>
                          <a:rPr lang="en-US" sz="4800" b="1" i="1">
                            <a:latin typeface="Cambria Math" panose="02040503050406030204" pitchFamily="18" charset="0"/>
                          </a:rPr>
                        </m:ctrlPr>
                      </m:radPr>
                      <m:deg/>
                      <m:e>
                        <m:r>
                          <a:rPr lang="en-US" sz="4800" b="1" i="1">
                            <a:latin typeface="Cambria Math"/>
                          </a:rPr>
                          <m:t>𝟐</m:t>
                        </m:r>
                      </m:e>
                    </m:rad>
                  </m:oMath>
                </a14:m>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𝑩𝑪</m:t>
                    </m:r>
                    <m:r>
                      <a:rPr lang="en-US" sz="4800" b="1" i="1">
                        <a:latin typeface="Cambria Math"/>
                      </a:rPr>
                      <m:t>=</m:t>
                    </m:r>
                    <m:r>
                      <a:rPr lang="en-US" sz="4800" b="1" i="1">
                        <a:latin typeface="Cambria Math"/>
                      </a:rPr>
                      <m:t>𝟐</m:t>
                    </m:r>
                    <m:r>
                      <a:rPr lang="en-US" sz="4800" b="1" i="1">
                        <a:latin typeface="Cambria Math"/>
                      </a:rPr>
                      <m:t>𝑹</m:t>
                    </m:r>
                    <m:r>
                      <a:rPr lang="en-US" sz="4800" b="1" i="1">
                        <a:latin typeface="Cambria Math"/>
                      </a:rPr>
                      <m:t>=</m:t>
                    </m:r>
                    <m:r>
                      <a:rPr lang="en-US" sz="4800" b="1" i="1">
                        <a:latin typeface="Cambria Math"/>
                      </a:rPr>
                      <m:t>𝒂</m:t>
                    </m:r>
                    <m:rad>
                      <m:radPr>
                        <m:degHide m:val="on"/>
                        <m:ctrlPr>
                          <a:rPr lang="en-US" sz="4800" b="1" i="1">
                            <a:latin typeface="Cambria Math" panose="02040503050406030204" pitchFamily="18" charset="0"/>
                          </a:rPr>
                        </m:ctrlPr>
                      </m:radPr>
                      <m:deg/>
                      <m:e>
                        <m:r>
                          <a:rPr lang="en-US" sz="4800" b="1" i="1">
                            <a:latin typeface="Cambria Math"/>
                          </a:rPr>
                          <m:t>𝟐</m:t>
                        </m:r>
                      </m:e>
                    </m:rad>
                    <m:r>
                      <a:rPr lang="en-US" sz="4800" b="1" i="1">
                        <a:latin typeface="Cambria Math"/>
                      </a:rPr>
                      <m:t>⇒</m:t>
                    </m:r>
                    <m:r>
                      <a:rPr lang="en-US" sz="4800" b="1" i="1">
                        <a:latin typeface="Cambria Math"/>
                      </a:rPr>
                      <m:t>𝑹</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𝒂</m:t>
                        </m:r>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a:latin typeface="Cambria Math"/>
                          </a:rPr>
                          <m:t>𝟐</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sz="48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1396250" y="7274844"/>
                <a:ext cx="20921199" cy="3557256"/>
              </a:xfrm>
              <a:prstGeom prst="rect">
                <a:avLst/>
              </a:prstGeom>
              <a:blipFill>
                <a:blip r:embed="rId9"/>
                <a:stretch>
                  <a:fillRect l="-1311" t="-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p:cNvSpPr/>
              <p:nvPr/>
            </p:nvSpPr>
            <p:spPr>
              <a:xfrm>
                <a:off x="7034166" y="5595099"/>
                <a:ext cx="1072553" cy="84582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B</m:t>
                      </m:r>
                    </m:oMath>
                  </m:oMathPara>
                </a14:m>
                <a:endParaRPr lang="en-US" sz="48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Oval 48"/>
              <p:cNvSpPr>
                <a:spLocks noRot="1" noChangeAspect="1" noMove="1" noResize="1" noEditPoints="1" noAdjustHandles="1" noChangeArrowheads="1" noChangeShapeType="1" noTextEdit="1"/>
              </p:cNvSpPr>
              <p:nvPr/>
            </p:nvSpPr>
            <p:spPr>
              <a:xfrm>
                <a:off x="7034166" y="5595099"/>
                <a:ext cx="1072553" cy="845820"/>
              </a:xfrm>
              <a:prstGeom prst="ellipse">
                <a:avLst/>
              </a:prstGeom>
              <a:blipFill>
                <a:blip r:embed="rId10"/>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09CC3CA-6128-4EF6-B6D0-18C48677D6EA}"/>
                  </a:ext>
                </a:extLst>
              </p:cNvPr>
              <p:cNvSpPr/>
              <p:nvPr/>
            </p:nvSpPr>
            <p:spPr>
              <a:xfrm>
                <a:off x="1269625" y="10014817"/>
                <a:ext cx="12326259" cy="1643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800" b="1" dirty="0">
                          <a:latin typeface="Tahoma" panose="020B0604030504040204" pitchFamily="34" charset="0"/>
                          <a:ea typeface="Tahoma" panose="020B0604030504040204" pitchFamily="34" charset="0"/>
                          <a:cs typeface="Tahoma" panose="020B0604030504040204" pitchFamily="34" charset="0"/>
                        </a:rPr>
                        <m:t>Đườ</m:t>
                      </m:r>
                      <m:r>
                        <m:rPr>
                          <m:nor/>
                        </m:rPr>
                        <a:rPr lang="en-US" sz="4800" b="1" dirty="0">
                          <a:latin typeface="Tahoma" panose="020B0604030504040204" pitchFamily="34" charset="0"/>
                          <a:ea typeface="Tahoma" panose="020B0604030504040204" pitchFamily="34" charset="0"/>
                          <a:cs typeface="Tahoma" panose="020B0604030504040204" pitchFamily="34" charset="0"/>
                        </a:rPr>
                        <m:t>ng</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m:rPr>
                          <m:nor/>
                        </m:rPr>
                        <a:rPr lang="en-US" sz="4800" b="1" dirty="0">
                          <a:latin typeface="Tahoma" panose="020B0604030504040204" pitchFamily="34" charset="0"/>
                          <a:ea typeface="Tahoma" panose="020B0604030504040204" pitchFamily="34" charset="0"/>
                          <a:cs typeface="Tahoma" panose="020B0604030504040204" pitchFamily="34" charset="0"/>
                        </a:rPr>
                        <m:t>cao</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m:rPr>
                          <m:nor/>
                        </m:rPr>
                        <a:rPr lang="en-US" sz="4800" b="1" dirty="0">
                          <a:latin typeface="Tahoma" panose="020B0604030504040204" pitchFamily="34" charset="0"/>
                          <a:ea typeface="Tahoma" panose="020B0604030504040204" pitchFamily="34" charset="0"/>
                          <a:cs typeface="Tahoma" panose="020B0604030504040204" pitchFamily="34" charset="0"/>
                        </a:rPr>
                        <m:t>h</m:t>
                      </m:r>
                      <m:r>
                        <m:rPr>
                          <m:nor/>
                        </m:rPr>
                        <a:rPr lang="en-US" sz="4800" b="1" dirty="0">
                          <a:latin typeface="Tahoma" panose="020B0604030504040204" pitchFamily="34" charset="0"/>
                          <a:ea typeface="Tahoma" panose="020B0604030504040204" pitchFamily="34" charset="0"/>
                          <a:cs typeface="Tahoma" panose="020B0604030504040204" pitchFamily="34" charset="0"/>
                        </a:rPr>
                        <m:t>ì</m:t>
                      </m:r>
                      <m:r>
                        <m:rPr>
                          <m:nor/>
                        </m:rPr>
                        <a:rPr lang="en-US" sz="4800" b="1" dirty="0">
                          <a:latin typeface="Tahoma" panose="020B0604030504040204" pitchFamily="34" charset="0"/>
                          <a:ea typeface="Tahoma" panose="020B0604030504040204" pitchFamily="34" charset="0"/>
                          <a:cs typeface="Tahoma" panose="020B0604030504040204" pitchFamily="34" charset="0"/>
                        </a:rPr>
                        <m:t>nh</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m:rPr>
                          <m:nor/>
                        </m:rPr>
                        <a:rPr lang="en-US" sz="4800" b="1" dirty="0">
                          <a:latin typeface="Tahoma" panose="020B0604030504040204" pitchFamily="34" charset="0"/>
                          <a:ea typeface="Tahoma" panose="020B0604030504040204" pitchFamily="34" charset="0"/>
                          <a:cs typeface="Tahoma" panose="020B0604030504040204" pitchFamily="34" charset="0"/>
                        </a:rPr>
                        <m:t>n</m:t>
                      </m:r>
                      <m:r>
                        <m:rPr>
                          <m:nor/>
                        </m:rPr>
                        <a:rPr lang="en-US" sz="4800" b="1" dirty="0">
                          <a:latin typeface="Tahoma" panose="020B0604030504040204" pitchFamily="34" charset="0"/>
                          <a:ea typeface="Tahoma" panose="020B0604030504040204" pitchFamily="34" charset="0"/>
                          <a:cs typeface="Tahoma" panose="020B0604030504040204" pitchFamily="34" charset="0"/>
                        </a:rPr>
                        <m:t>ó</m:t>
                      </m:r>
                      <m:r>
                        <m:rPr>
                          <m:nor/>
                        </m:rPr>
                        <a:rPr lang="en-US" sz="4800" b="1" dirty="0">
                          <a:latin typeface="Tahoma" panose="020B0604030504040204" pitchFamily="34" charset="0"/>
                          <a:ea typeface="Tahoma" panose="020B0604030504040204" pitchFamily="34" charset="0"/>
                          <a:cs typeface="Tahoma" panose="020B0604030504040204" pitchFamily="34" charset="0"/>
                        </a:rPr>
                        <m:t>n</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a:rPr lang="en-US" sz="4800" b="1" i="1">
                          <a:latin typeface="Cambria Math"/>
                        </a:rPr>
                        <m:t>𝒉</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𝑩𝑪</m:t>
                          </m:r>
                        </m:num>
                        <m:den>
                          <m:r>
                            <a:rPr lang="en-US" sz="4800" b="1" i="1">
                              <a:latin typeface="Cambria Math"/>
                            </a:rPr>
                            <m:t>𝟐</m:t>
                          </m:r>
                        </m:den>
                      </m:f>
                      <m:r>
                        <a:rPr lang="en-US" sz="4800" b="1" i="1">
                          <a:latin typeface="Cambria Math"/>
                        </a:rPr>
                        <m:t>⇒</m:t>
                      </m:r>
                      <m:r>
                        <a:rPr lang="en-US" sz="4800" b="1" i="1">
                          <a:latin typeface="Cambria Math"/>
                        </a:rPr>
                        <m:t>𝒉</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𝒂</m:t>
                          </m:r>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a:latin typeface="Cambria Math"/>
                            </a:rPr>
                            <m:t>𝟐</m:t>
                          </m:r>
                        </m:den>
                      </m:f>
                      <m:r>
                        <m:rPr>
                          <m:nor/>
                        </m:rPr>
                        <a:rPr lang="en-US" sz="4800" b="1" dirty="0">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F09CC3CA-6128-4EF6-B6D0-18C48677D6EA}"/>
                  </a:ext>
                </a:extLst>
              </p:cNvPr>
              <p:cNvSpPr>
                <a:spLocks noRot="1" noChangeAspect="1" noMove="1" noResize="1" noEditPoints="1" noAdjustHandles="1" noChangeArrowheads="1" noChangeShapeType="1" noTextEdit="1"/>
              </p:cNvSpPr>
              <p:nvPr/>
            </p:nvSpPr>
            <p:spPr>
              <a:xfrm>
                <a:off x="1269625" y="10014817"/>
                <a:ext cx="12326259" cy="16437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514B5FC0-DE7B-449D-A0E6-26EE6C9F857D}"/>
                  </a:ext>
                </a:extLst>
              </p:cNvPr>
              <p:cNvSpPr/>
              <p:nvPr/>
            </p:nvSpPr>
            <p:spPr>
              <a:xfrm>
                <a:off x="354032" y="11113393"/>
                <a:ext cx="19652351" cy="19168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dirty="0">
                          <a:latin typeface="Tahoma" panose="020B0604030504040204" pitchFamily="34" charset="0"/>
                          <a:ea typeface="Tahoma" panose="020B0604030504040204" pitchFamily="34" charset="0"/>
                          <a:cs typeface="Tahoma" panose="020B0604030504040204" pitchFamily="34" charset="0"/>
                        </a:rPr>
                        <m:t>Th</m:t>
                      </m:r>
                      <m:r>
                        <m:rPr>
                          <m:nor/>
                        </m:rPr>
                        <a:rPr lang="en-US" sz="4800" b="1" dirty="0">
                          <a:latin typeface="Tahoma" panose="020B0604030504040204" pitchFamily="34" charset="0"/>
                          <a:ea typeface="Tahoma" panose="020B0604030504040204" pitchFamily="34" charset="0"/>
                          <a:cs typeface="Tahoma" panose="020B0604030504040204" pitchFamily="34" charset="0"/>
                        </a:rPr>
                        <m:t>ể </m:t>
                      </m:r>
                      <m:r>
                        <m:rPr>
                          <m:nor/>
                        </m:rPr>
                        <a:rPr lang="en-US" sz="4800" b="1" dirty="0">
                          <a:latin typeface="Tahoma" panose="020B0604030504040204" pitchFamily="34" charset="0"/>
                          <a:ea typeface="Tahoma" panose="020B0604030504040204" pitchFamily="34" charset="0"/>
                          <a:cs typeface="Tahoma" panose="020B0604030504040204" pitchFamily="34" charset="0"/>
                        </a:rPr>
                        <m:t>t</m:t>
                      </m:r>
                      <m:r>
                        <m:rPr>
                          <m:nor/>
                        </m:rPr>
                        <a:rPr lang="en-US" sz="4800" b="1" dirty="0">
                          <a:latin typeface="Tahoma" panose="020B0604030504040204" pitchFamily="34" charset="0"/>
                          <a:ea typeface="Tahoma" panose="020B0604030504040204" pitchFamily="34" charset="0"/>
                          <a:cs typeface="Tahoma" panose="020B0604030504040204" pitchFamily="34" charset="0"/>
                        </a:rPr>
                        <m:t>í</m:t>
                      </m:r>
                      <m:r>
                        <m:rPr>
                          <m:nor/>
                        </m:rPr>
                        <a:rPr lang="en-US" sz="4800" b="1" dirty="0">
                          <a:latin typeface="Tahoma" panose="020B0604030504040204" pitchFamily="34" charset="0"/>
                          <a:ea typeface="Tahoma" panose="020B0604030504040204" pitchFamily="34" charset="0"/>
                          <a:cs typeface="Tahoma" panose="020B0604030504040204" pitchFamily="34" charset="0"/>
                        </a:rPr>
                        <m:t>ch</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m:rPr>
                          <m:nor/>
                        </m:rPr>
                        <a:rPr lang="en-US" sz="4800" b="1" dirty="0" err="1">
                          <a:latin typeface="Tahoma" panose="020B0604030504040204" pitchFamily="34" charset="0"/>
                          <a:ea typeface="Tahoma" panose="020B0604030504040204" pitchFamily="34" charset="0"/>
                          <a:cs typeface="Tahoma" panose="020B0604030504040204" pitchFamily="34" charset="0"/>
                        </a:rPr>
                        <m:t>kh</m:t>
                      </m:r>
                      <m:r>
                        <m:rPr>
                          <m:nor/>
                        </m:rPr>
                        <a:rPr lang="en-US" sz="4800" b="1" dirty="0" err="1">
                          <a:latin typeface="Tahoma" panose="020B0604030504040204" pitchFamily="34" charset="0"/>
                          <a:ea typeface="Tahoma" panose="020B0604030504040204" pitchFamily="34" charset="0"/>
                          <a:cs typeface="Tahoma" panose="020B0604030504040204" pitchFamily="34" charset="0"/>
                        </a:rPr>
                        <m:t>ố</m:t>
                      </m:r>
                      <m:r>
                        <m:rPr>
                          <m:nor/>
                        </m:rPr>
                        <a:rPr lang="en-US" sz="4800" b="1" dirty="0" err="1">
                          <a:latin typeface="Tahoma" panose="020B0604030504040204" pitchFamily="34" charset="0"/>
                          <a:ea typeface="Tahoma" panose="020B0604030504040204" pitchFamily="34" charset="0"/>
                          <a:cs typeface="Tahoma" panose="020B0604030504040204" pitchFamily="34" charset="0"/>
                        </a:rPr>
                        <m:t>i</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m:rPr>
                          <m:nor/>
                        </m:rPr>
                        <a:rPr lang="en-US" sz="4800" b="1" dirty="0" err="1">
                          <a:latin typeface="Tahoma" panose="020B0604030504040204" pitchFamily="34" charset="0"/>
                          <a:ea typeface="Tahoma" panose="020B0604030504040204" pitchFamily="34" charset="0"/>
                          <a:cs typeface="Tahoma" panose="020B0604030504040204" pitchFamily="34" charset="0"/>
                        </a:rPr>
                        <m:t>n</m:t>
                      </m:r>
                      <m:r>
                        <m:rPr>
                          <m:nor/>
                        </m:rPr>
                        <a:rPr lang="en-US" sz="4800" b="1" dirty="0" err="1">
                          <a:latin typeface="Tahoma" panose="020B0604030504040204" pitchFamily="34" charset="0"/>
                          <a:ea typeface="Tahoma" panose="020B0604030504040204" pitchFamily="34" charset="0"/>
                          <a:cs typeface="Tahoma" panose="020B0604030504040204" pitchFamily="34" charset="0"/>
                        </a:rPr>
                        <m:t>ó</m:t>
                      </m:r>
                      <m:r>
                        <m:rPr>
                          <m:nor/>
                        </m:rPr>
                        <a:rPr lang="en-US" sz="4800" b="1" dirty="0" err="1">
                          <a:latin typeface="Tahoma" panose="020B0604030504040204" pitchFamily="34" charset="0"/>
                          <a:ea typeface="Tahoma" panose="020B0604030504040204" pitchFamily="34" charset="0"/>
                          <a:cs typeface="Tahoma" panose="020B0604030504040204" pitchFamily="34" charset="0"/>
                        </a:rPr>
                        <m:t>n</m:t>
                      </m:r>
                      <m:r>
                        <m:rPr>
                          <m:nor/>
                        </m:rPr>
                        <a:rPr lang="en-US" sz="4800" b="1" dirty="0">
                          <a:latin typeface="Tahoma" panose="020B0604030504040204" pitchFamily="34" charset="0"/>
                          <a:ea typeface="Tahoma" panose="020B0604030504040204" pitchFamily="34" charset="0"/>
                          <a:cs typeface="Tahoma" panose="020B0604030504040204" pitchFamily="34" charset="0"/>
                        </a:rPr>
                        <m:t> </m:t>
                      </m:r>
                      <m:r>
                        <m:rPr>
                          <m:nor/>
                        </m:rPr>
                        <a:rPr lang="en-US" sz="4800" b="1" dirty="0" err="1">
                          <a:latin typeface="Tahoma" panose="020B0604030504040204" pitchFamily="34" charset="0"/>
                          <a:ea typeface="Tahoma" panose="020B0604030504040204" pitchFamily="34" charset="0"/>
                          <a:cs typeface="Tahoma" panose="020B0604030504040204" pitchFamily="34" charset="0"/>
                        </a:rPr>
                        <m:t>l</m:t>
                      </m:r>
                      <m:r>
                        <m:rPr>
                          <m:nor/>
                        </m:rPr>
                        <a:rPr lang="en-US" sz="4800" b="1" dirty="0" err="1">
                          <a:latin typeface="Tahoma" panose="020B0604030504040204" pitchFamily="34" charset="0"/>
                          <a:ea typeface="Tahoma" panose="020B0604030504040204" pitchFamily="34" charset="0"/>
                          <a:cs typeface="Tahoma" panose="020B0604030504040204" pitchFamily="34" charset="0"/>
                        </a:rPr>
                        <m:t>à </m:t>
                      </m:r>
                      <m:r>
                        <a:rPr lang="en-US" sz="4800" b="1" i="1">
                          <a:latin typeface="Cambria Math"/>
                        </a:rPr>
                        <m:t>𝑽</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𝟏</m:t>
                          </m:r>
                        </m:num>
                        <m:den>
                          <m:r>
                            <a:rPr lang="en-US" sz="4800" b="1" i="1">
                              <a:latin typeface="Cambria Math"/>
                            </a:rPr>
                            <m:t>𝟑</m:t>
                          </m:r>
                        </m:den>
                      </m:f>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𝑹</m:t>
                          </m:r>
                        </m:e>
                        <m:sup>
                          <m:r>
                            <a:rPr lang="en-US" sz="4800" b="1" i="1">
                              <a:latin typeface="Cambria Math"/>
                            </a:rPr>
                            <m:t>𝟐</m:t>
                          </m:r>
                        </m:sup>
                      </m:sSup>
                      <m:r>
                        <a:rPr lang="en-US" sz="4800" b="1" i="1">
                          <a:latin typeface="Cambria Math"/>
                        </a:rPr>
                        <m:t>𝒉</m:t>
                      </m:r>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𝟏</m:t>
                          </m:r>
                        </m:num>
                        <m:den>
                          <m:r>
                            <a:rPr lang="en-US" sz="4800" b="1" i="1">
                              <a:latin typeface="Cambria Math"/>
                            </a:rPr>
                            <m:t>𝟑</m:t>
                          </m:r>
                        </m:den>
                      </m:f>
                      <m:r>
                        <a:rPr lang="en-US" sz="4800" b="1" i="1">
                          <a:latin typeface="Cambria Math"/>
                        </a:rPr>
                        <m:t>𝝅</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a:rPr>
                                    <m:t>𝒂</m:t>
                                  </m:r>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a:latin typeface="Cambria Math"/>
                                    </a:rPr>
                                    <m:t>𝟐</m:t>
                                  </m:r>
                                </m:den>
                              </m:f>
                            </m:e>
                          </m:d>
                        </m:e>
                        <m:sup>
                          <m:r>
                            <a:rPr lang="en-US" sz="4800" b="1" i="1">
                              <a:latin typeface="Cambria Math"/>
                            </a:rPr>
                            <m:t>𝟐</m:t>
                          </m:r>
                        </m:sup>
                      </m:sSup>
                      <m:f>
                        <m:fPr>
                          <m:ctrlPr>
                            <a:rPr lang="en-US" sz="4800" b="1" i="1">
                              <a:latin typeface="Cambria Math" panose="02040503050406030204" pitchFamily="18" charset="0"/>
                            </a:rPr>
                          </m:ctrlPr>
                        </m:fPr>
                        <m:num>
                          <m:r>
                            <a:rPr lang="en-US" sz="4800" b="1" i="1">
                              <a:latin typeface="Cambria Math"/>
                            </a:rPr>
                            <m:t>𝒂</m:t>
                          </m:r>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a:latin typeface="Cambria Math"/>
                            </a:rPr>
                            <m:t>𝟐</m:t>
                          </m:r>
                        </m:den>
                      </m:f>
                      <m:r>
                        <a:rPr lang="en-US" sz="4800" b="1" i="1">
                          <a:latin typeface="Cambria Math"/>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a:rPr>
                                <m:t>𝟐</m:t>
                              </m:r>
                            </m:e>
                          </m:rad>
                          <m:r>
                            <a:rPr lang="en-US" sz="4800" b="1" i="1">
                              <a:latin typeface="Cambria Math"/>
                            </a:rPr>
                            <m:t>𝝅</m:t>
                          </m:r>
                          <m:sSup>
                            <m:sSupPr>
                              <m:ctrlPr>
                                <a:rPr lang="en-US" sz="4800" b="1" i="1">
                                  <a:latin typeface="Cambria Math" panose="02040503050406030204" pitchFamily="18" charset="0"/>
                                </a:rPr>
                              </m:ctrlPr>
                            </m:sSupPr>
                            <m:e>
                              <m:r>
                                <a:rPr lang="en-US" sz="4800" b="1" i="1">
                                  <a:latin typeface="Cambria Math"/>
                                </a:rPr>
                                <m:t>𝒂</m:t>
                              </m:r>
                            </m:e>
                            <m:sup>
                              <m:r>
                                <a:rPr lang="en-US" sz="4800" b="1" i="1">
                                  <a:latin typeface="Cambria Math"/>
                                </a:rPr>
                                <m:t>𝟑</m:t>
                              </m:r>
                            </m:sup>
                          </m:sSup>
                        </m:num>
                        <m:den>
                          <m:r>
                            <a:rPr lang="en-US" sz="4800" b="1" i="1">
                              <a:latin typeface="Cambria Math"/>
                            </a:rPr>
                            <m:t>𝟏𝟐</m:t>
                          </m:r>
                        </m:den>
                      </m:f>
                      <m:r>
                        <a:rPr lang="en-US" sz="4800" b="1">
                          <a:latin typeface="Cambria Math"/>
                        </a:rPr>
                        <m:t>.</m:t>
                      </m:r>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a:extLst>
                  <a:ext uri="{FF2B5EF4-FFF2-40B4-BE49-F238E27FC236}">
                    <a16:creationId xmlns:a16="http://schemas.microsoft.com/office/drawing/2014/main" id="{514B5FC0-DE7B-449D-A0E6-26EE6C9F857D}"/>
                  </a:ext>
                </a:extLst>
              </p:cNvPr>
              <p:cNvSpPr>
                <a:spLocks noRot="1" noChangeAspect="1" noMove="1" noResize="1" noEditPoints="1" noAdjustHandles="1" noChangeArrowheads="1" noChangeShapeType="1" noTextEdit="1"/>
              </p:cNvSpPr>
              <p:nvPr/>
            </p:nvSpPr>
            <p:spPr>
              <a:xfrm>
                <a:off x="354032" y="11113393"/>
                <a:ext cx="19652351" cy="1916807"/>
              </a:xfrm>
              <a:prstGeom prst="rect">
                <a:avLst/>
              </a:prstGeom>
              <a:blipFill>
                <a:blip r:embed="rId12"/>
                <a:stretch>
                  <a:fillRect/>
                </a:stretch>
              </a:blipFill>
            </p:spPr>
            <p:txBody>
              <a:bodyPr/>
              <a:lstStyle/>
              <a:p>
                <a:r>
                  <a:rPr lang="en-US">
                    <a:noFill/>
                  </a:rPr>
                  <a:t> </a:t>
                </a:r>
              </a:p>
            </p:txBody>
          </p:sp>
        </mc:Fallback>
      </mc:AlternateContent>
      <p:grpSp>
        <p:nvGrpSpPr>
          <p:cNvPr id="51" name="Group 47"/>
          <p:cNvGrpSpPr/>
          <p:nvPr/>
        </p:nvGrpSpPr>
        <p:grpSpPr>
          <a:xfrm>
            <a:off x="7539791" y="1519965"/>
            <a:ext cx="9472086" cy="968318"/>
            <a:chOff x="739068" y="1515168"/>
            <a:chExt cx="9473319" cy="968444"/>
          </a:xfrm>
        </p:grpSpPr>
        <p:sp>
          <p:nvSpPr>
            <p:cNvPr id="52"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6" name="Group 30"/>
            <p:cNvGrpSpPr/>
            <p:nvPr/>
          </p:nvGrpSpPr>
          <p:grpSpPr>
            <a:xfrm>
              <a:off x="739068" y="1515168"/>
              <a:ext cx="8177919" cy="960327"/>
              <a:chOff x="739068" y="1515168"/>
              <a:chExt cx="8177919" cy="960327"/>
            </a:xfrm>
          </p:grpSpPr>
          <p:sp>
            <p:nvSpPr>
              <p:cNvPr id="57"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6"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grpSp>
        <p:nvGrpSpPr>
          <p:cNvPr id="59" name="Group 58">
            <a:extLst>
              <a:ext uri="{FF2B5EF4-FFF2-40B4-BE49-F238E27FC236}">
                <a16:creationId xmlns:a16="http://schemas.microsoft.com/office/drawing/2014/main" id="{35136917-AEFC-4DD4-94B1-FEE7633B2016}"/>
              </a:ext>
            </a:extLst>
          </p:cNvPr>
          <p:cNvGrpSpPr/>
          <p:nvPr/>
        </p:nvGrpSpPr>
        <p:grpSpPr>
          <a:xfrm>
            <a:off x="18973800" y="7632557"/>
            <a:ext cx="4567654" cy="4956557"/>
            <a:chOff x="1029158" y="1296109"/>
            <a:chExt cx="4924719" cy="4145435"/>
          </a:xfrm>
        </p:grpSpPr>
        <p:grpSp>
          <p:nvGrpSpPr>
            <p:cNvPr id="60" name="Group 59">
              <a:extLst>
                <a:ext uri="{FF2B5EF4-FFF2-40B4-BE49-F238E27FC236}">
                  <a16:creationId xmlns:a16="http://schemas.microsoft.com/office/drawing/2014/main" id="{516C0533-FA56-45D5-9EB6-CE878171D863}"/>
                </a:ext>
              </a:extLst>
            </p:cNvPr>
            <p:cNvGrpSpPr/>
            <p:nvPr/>
          </p:nvGrpSpPr>
          <p:grpSpPr>
            <a:xfrm>
              <a:off x="1029158" y="1296109"/>
              <a:ext cx="4924719" cy="4145435"/>
              <a:chOff x="2222497" y="1306451"/>
              <a:chExt cx="2927571" cy="3211967"/>
            </a:xfrm>
          </p:grpSpPr>
          <p:grpSp>
            <p:nvGrpSpPr>
              <p:cNvPr id="66" name="Group 65">
                <a:extLst>
                  <a:ext uri="{FF2B5EF4-FFF2-40B4-BE49-F238E27FC236}">
                    <a16:creationId xmlns:a16="http://schemas.microsoft.com/office/drawing/2014/main" id="{116E0126-3021-43DF-A893-16E23975105D}"/>
                  </a:ext>
                </a:extLst>
              </p:cNvPr>
              <p:cNvGrpSpPr/>
              <p:nvPr/>
            </p:nvGrpSpPr>
            <p:grpSpPr>
              <a:xfrm>
                <a:off x="2222497" y="1306451"/>
                <a:ext cx="2927571" cy="3211967"/>
                <a:chOff x="8647405" y="1639337"/>
                <a:chExt cx="2578017" cy="3997868"/>
              </a:xfrm>
            </p:grpSpPr>
            <p:sp>
              <p:nvSpPr>
                <p:cNvPr id="70" name="Oval 69">
                  <a:extLst>
                    <a:ext uri="{FF2B5EF4-FFF2-40B4-BE49-F238E27FC236}">
                      <a16:creationId xmlns:a16="http://schemas.microsoft.com/office/drawing/2014/main" id="{986782DB-43A0-40EB-9AAB-AE872ED4923C}"/>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sp>
              <p:nvSpPr>
                <p:cNvPr id="71" name="Freeform: Shape 70">
                  <a:extLst>
                    <a:ext uri="{FF2B5EF4-FFF2-40B4-BE49-F238E27FC236}">
                      <a16:creationId xmlns:a16="http://schemas.microsoft.com/office/drawing/2014/main" id="{6FBABED5-6D94-40B3-BEE1-F34FF161D95A}"/>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cxnSp>
              <p:nvCxnSpPr>
                <p:cNvPr id="72" name="Straight Connector 71">
                  <a:extLst>
                    <a:ext uri="{FF2B5EF4-FFF2-40B4-BE49-F238E27FC236}">
                      <a16:creationId xmlns:a16="http://schemas.microsoft.com/office/drawing/2014/main" id="{C51238D3-D296-4136-891B-467273F4D7BC}"/>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C19E4E-2484-4094-A66B-7591358549C2}"/>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3C05452-011E-4397-B8C5-BF42B66CA1FF}"/>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5B1A418-9D53-4E98-92D2-20A447E29E87}"/>
                    </a:ext>
                  </a:extLst>
                </p:cNvPr>
                <p:cNvCxnSpPr>
                  <a:cxnSpLocks/>
                  <a:stCxn id="70" idx="2"/>
                </p:cNvCxnSpPr>
                <p:nvPr/>
              </p:nvCxnSpPr>
              <p:spPr>
                <a:xfrm flipV="1">
                  <a:off x="8653033" y="4694815"/>
                  <a:ext cx="2572388" cy="278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863147C-C320-4089-B6D3-7496EB6CBA5A}"/>
                    </a:ext>
                  </a:extLst>
                </p:cNvPr>
                <p:cNvSpPr txBox="1"/>
                <p:nvPr/>
              </p:nvSpPr>
              <p:spPr>
                <a:xfrm>
                  <a:off x="9862277" y="1639337"/>
                  <a:ext cx="222749" cy="37237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88" name="TextBox 87">
                  <a:extLst>
                    <a:ext uri="{FF2B5EF4-FFF2-40B4-BE49-F238E27FC236}">
                      <a16:creationId xmlns:a16="http://schemas.microsoft.com/office/drawing/2014/main" id="{05608B9E-EC3B-46E0-AF1D-4CC9533FFE52}"/>
                    </a:ext>
                  </a:extLst>
                </p:cNvPr>
                <p:cNvSpPr txBox="1"/>
                <p:nvPr/>
              </p:nvSpPr>
              <p:spPr>
                <a:xfrm>
                  <a:off x="9872571" y="4669440"/>
                  <a:ext cx="220864"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89" name="TextBox 88">
                  <a:extLst>
                    <a:ext uri="{FF2B5EF4-FFF2-40B4-BE49-F238E27FC236}">
                      <a16:creationId xmlns:a16="http://schemas.microsoft.com/office/drawing/2014/main" id="{754E3115-5656-444B-89B4-71D1DA74EC55}"/>
                    </a:ext>
                  </a:extLst>
                </p:cNvPr>
                <p:cNvSpPr txBox="1"/>
                <p:nvPr/>
              </p:nvSpPr>
              <p:spPr>
                <a:xfrm>
                  <a:off x="9405420" y="5264834"/>
                  <a:ext cx="220034" cy="37237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C</a:t>
                  </a:r>
                </a:p>
              </p:txBody>
            </p:sp>
            <p:sp>
              <p:nvSpPr>
                <p:cNvPr id="90" name="TextBox 89">
                  <a:extLst>
                    <a:ext uri="{FF2B5EF4-FFF2-40B4-BE49-F238E27FC236}">
                      <a16:creationId xmlns:a16="http://schemas.microsoft.com/office/drawing/2014/main" id="{DAFE0264-7CC6-485F-A2AD-1588437754AC}"/>
                    </a:ext>
                  </a:extLst>
                </p:cNvPr>
                <p:cNvSpPr txBox="1"/>
                <p:nvPr/>
              </p:nvSpPr>
              <p:spPr>
                <a:xfrm>
                  <a:off x="10203489" y="3798825"/>
                  <a:ext cx="207437"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cxnSp>
              <p:nvCxnSpPr>
                <p:cNvPr id="91" name="Straight Connector 90">
                  <a:extLst>
                    <a:ext uri="{FF2B5EF4-FFF2-40B4-BE49-F238E27FC236}">
                      <a16:creationId xmlns:a16="http://schemas.microsoft.com/office/drawing/2014/main" id="{0B894DC9-F382-46FE-A6F3-2CD7CB0A6E2F}"/>
                    </a:ext>
                  </a:extLst>
                </p:cNvPr>
                <p:cNvCxnSpPr>
                  <a:cxnSpLocks/>
                </p:cNvCxnSpPr>
                <p:nvPr/>
              </p:nvCxnSpPr>
              <p:spPr>
                <a:xfrm flipV="1">
                  <a:off x="9946286" y="4414457"/>
                  <a:ext cx="94980" cy="130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DF043E2-2A1D-426A-8938-C61A353F70EF}"/>
                    </a:ext>
                  </a:extLst>
                </p:cNvPr>
                <p:cNvCxnSpPr/>
                <p:nvPr/>
              </p:nvCxnSpPr>
              <p:spPr>
                <a:xfrm>
                  <a:off x="10041682" y="4415235"/>
                  <a:ext cx="0" cy="161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7A183993-E411-4165-8E26-29773E2D8459}"/>
                  </a:ext>
                </a:extLst>
              </p:cNvPr>
              <p:cNvSpPr txBox="1"/>
              <p:nvPr/>
            </p:nvSpPr>
            <p:spPr>
              <a:xfrm>
                <a:off x="3678524" y="2616627"/>
                <a:ext cx="206976" cy="310013"/>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p:sp>
            <p:nvSpPr>
              <p:cNvPr id="68" name="TextBox 67">
                <a:extLst>
                  <a:ext uri="{FF2B5EF4-FFF2-40B4-BE49-F238E27FC236}">
                    <a16:creationId xmlns:a16="http://schemas.microsoft.com/office/drawing/2014/main" id="{2A22E9EF-C01B-47B4-9349-1D8E2EC3347B}"/>
                  </a:ext>
                </a:extLst>
              </p:cNvPr>
              <p:cNvSpPr txBox="1"/>
              <p:nvPr/>
            </p:nvSpPr>
            <p:spPr>
              <a:xfrm>
                <a:off x="3475768" y="3850405"/>
                <a:ext cx="175530" cy="310013"/>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r</a:t>
                </a:r>
              </a:p>
            </p:txBody>
          </p:sp>
          <p:sp>
            <p:nvSpPr>
              <p:cNvPr id="69" name="TextBox 68">
                <a:extLst>
                  <a:ext uri="{FF2B5EF4-FFF2-40B4-BE49-F238E27FC236}">
                    <a16:creationId xmlns:a16="http://schemas.microsoft.com/office/drawing/2014/main" id="{03A778F5-1BC6-415A-9EF8-F63C99829ABC}"/>
                  </a:ext>
                </a:extLst>
              </p:cNvPr>
              <p:cNvSpPr txBox="1"/>
              <p:nvPr/>
            </p:nvSpPr>
            <p:spPr>
              <a:xfrm>
                <a:off x="3287087" y="2772783"/>
                <a:ext cx="155518" cy="310013"/>
              </a:xfrm>
              <a:prstGeom prst="rect">
                <a:avLst/>
              </a:prstGeom>
              <a:noFill/>
              <a:ln>
                <a:noFill/>
              </a:ln>
            </p:spPr>
            <p:txBody>
              <a:bodyPr wrap="none" rtlCol="0">
                <a:spAutoFit/>
              </a:bodyPr>
              <a:lstStyle/>
              <a:p>
                <a:pPr defTabSz="18288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l</a:t>
                </a:r>
              </a:p>
            </p:txBody>
          </p:sp>
        </p:grpSp>
        <p:cxnSp>
          <p:nvCxnSpPr>
            <p:cNvPr id="61" name="Straight Connector 60">
              <a:extLst>
                <a:ext uri="{FF2B5EF4-FFF2-40B4-BE49-F238E27FC236}">
                  <a16:creationId xmlns:a16="http://schemas.microsoft.com/office/drawing/2014/main" id="{3A1CF288-F27C-4E5C-AB98-C0C0EDE4C6C9}"/>
                </a:ext>
              </a:extLst>
            </p:cNvPr>
            <p:cNvCxnSpPr>
              <a:cxnSpLocks/>
              <a:endCxn id="64" idx="0"/>
            </p:cNvCxnSpPr>
            <p:nvPr/>
          </p:nvCxnSpPr>
          <p:spPr>
            <a:xfrm flipH="1">
              <a:off x="2860636" y="1699962"/>
              <a:ext cx="656612" cy="32667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2E233ED-FFE2-40B6-89C5-BE54F675BA4F}"/>
                </a:ext>
              </a:extLst>
            </p:cNvPr>
            <p:cNvCxnSpPr>
              <a:cxnSpLocks/>
              <a:endCxn id="64" idx="0"/>
            </p:cNvCxnSpPr>
            <p:nvPr/>
          </p:nvCxnSpPr>
          <p:spPr>
            <a:xfrm flipH="1">
              <a:off x="2860636" y="4026549"/>
              <a:ext cx="1229126" cy="940162"/>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4" name="Isosceles Triangle 44">
              <a:extLst>
                <a:ext uri="{FF2B5EF4-FFF2-40B4-BE49-F238E27FC236}">
                  <a16:creationId xmlns:a16="http://schemas.microsoft.com/office/drawing/2014/main" id="{4BCF6862-629E-4D54-83F3-CD3E5637B57D}"/>
                </a:ext>
              </a:extLst>
            </p:cNvPr>
            <p:cNvSpPr/>
            <p:nvPr/>
          </p:nvSpPr>
          <p:spPr>
            <a:xfrm>
              <a:off x="2860636" y="1712686"/>
              <a:ext cx="638888" cy="3254025"/>
            </a:xfrm>
            <a:custGeom>
              <a:avLst/>
              <a:gdLst>
                <a:gd name="connsiteX0" fmla="*/ 0 w 1316155"/>
                <a:gd name="connsiteY0" fmla="*/ 2541363 h 2541363"/>
                <a:gd name="connsiteX1" fmla="*/ 658078 w 1316155"/>
                <a:gd name="connsiteY1" fmla="*/ 0 h 2541363"/>
                <a:gd name="connsiteX2" fmla="*/ 1316155 w 1316155"/>
                <a:gd name="connsiteY2" fmla="*/ 2541363 h 2541363"/>
                <a:gd name="connsiteX3" fmla="*/ 0 w 1316155"/>
                <a:gd name="connsiteY3" fmla="*/ 2541363 h 2541363"/>
                <a:gd name="connsiteX0" fmla="*/ 0 w 1833391"/>
                <a:gd name="connsiteY0" fmla="*/ 3104781 h 3104781"/>
                <a:gd name="connsiteX1" fmla="*/ 1175314 w 1833391"/>
                <a:gd name="connsiteY1" fmla="*/ 0 h 3104781"/>
                <a:gd name="connsiteX2" fmla="*/ 1833391 w 1833391"/>
                <a:gd name="connsiteY2" fmla="*/ 2541363 h 3104781"/>
                <a:gd name="connsiteX3" fmla="*/ 0 w 1833391"/>
                <a:gd name="connsiteY3" fmla="*/ 3104781 h 3104781"/>
                <a:gd name="connsiteX0" fmla="*/ 0 w 1186846"/>
                <a:gd name="connsiteY0" fmla="*/ 3104781 h 3104781"/>
                <a:gd name="connsiteX1" fmla="*/ 1175314 w 1186846"/>
                <a:gd name="connsiteY1" fmla="*/ 0 h 3104781"/>
                <a:gd name="connsiteX2" fmla="*/ 1186846 w 1186846"/>
                <a:gd name="connsiteY2" fmla="*/ 2698381 h 3104781"/>
                <a:gd name="connsiteX3" fmla="*/ 0 w 1186846"/>
                <a:gd name="connsiteY3" fmla="*/ 3104781 h 3104781"/>
                <a:gd name="connsiteX0" fmla="*/ 0 w 1175314"/>
                <a:gd name="connsiteY0" fmla="*/ 3104781 h 3104781"/>
                <a:gd name="connsiteX1" fmla="*/ 1175314 w 1175314"/>
                <a:gd name="connsiteY1" fmla="*/ 0 h 3104781"/>
                <a:gd name="connsiteX2" fmla="*/ 1011355 w 1175314"/>
                <a:gd name="connsiteY2" fmla="*/ 2578309 h 3104781"/>
                <a:gd name="connsiteX3" fmla="*/ 0 w 1175314"/>
                <a:gd name="connsiteY3" fmla="*/ 3104781 h 3104781"/>
                <a:gd name="connsiteX0" fmla="*/ 0 w 1175314"/>
                <a:gd name="connsiteY0" fmla="*/ 3104781 h 3104781"/>
                <a:gd name="connsiteX1" fmla="*/ 1175314 w 1175314"/>
                <a:gd name="connsiteY1" fmla="*/ 0 h 3104781"/>
                <a:gd name="connsiteX2" fmla="*/ 1159136 w 1175314"/>
                <a:gd name="connsiteY2" fmla="*/ 2698382 h 3104781"/>
                <a:gd name="connsiteX3" fmla="*/ 0 w 1175314"/>
                <a:gd name="connsiteY3" fmla="*/ 3104781 h 3104781"/>
                <a:gd name="connsiteX0" fmla="*/ 0 w 1212259"/>
                <a:gd name="connsiteY0" fmla="*/ 3114018 h 3114018"/>
                <a:gd name="connsiteX1" fmla="*/ 1212259 w 1212259"/>
                <a:gd name="connsiteY1" fmla="*/ 0 h 3114018"/>
                <a:gd name="connsiteX2" fmla="*/ 1196081 w 1212259"/>
                <a:gd name="connsiteY2" fmla="*/ 2698382 h 3114018"/>
                <a:gd name="connsiteX3" fmla="*/ 0 w 1212259"/>
                <a:gd name="connsiteY3" fmla="*/ 3114018 h 3114018"/>
                <a:gd name="connsiteX0" fmla="*/ 0 w 1239968"/>
                <a:gd name="connsiteY0" fmla="*/ 3123255 h 3123255"/>
                <a:gd name="connsiteX1" fmla="*/ 1239968 w 1239968"/>
                <a:gd name="connsiteY1" fmla="*/ 0 h 3123255"/>
                <a:gd name="connsiteX2" fmla="*/ 1196081 w 1239968"/>
                <a:gd name="connsiteY2" fmla="*/ 2707619 h 3123255"/>
                <a:gd name="connsiteX3" fmla="*/ 0 w 1239968"/>
                <a:gd name="connsiteY3" fmla="*/ 3123255 h 3123255"/>
                <a:gd name="connsiteX0" fmla="*/ 0 w 1257531"/>
                <a:gd name="connsiteY0" fmla="*/ 3123255 h 3123255"/>
                <a:gd name="connsiteX1" fmla="*/ 1239968 w 1257531"/>
                <a:gd name="connsiteY1" fmla="*/ 0 h 3123255"/>
                <a:gd name="connsiteX2" fmla="*/ 1256830 w 1257531"/>
                <a:gd name="connsiteY2" fmla="*/ 2707619 h 3123255"/>
                <a:gd name="connsiteX3" fmla="*/ 0 w 1257531"/>
                <a:gd name="connsiteY3" fmla="*/ 3123255 h 3123255"/>
                <a:gd name="connsiteX0" fmla="*/ 0 w 1239968"/>
                <a:gd name="connsiteY0" fmla="*/ 3123255 h 3123255"/>
                <a:gd name="connsiteX1" fmla="*/ 1239968 w 1239968"/>
                <a:gd name="connsiteY1" fmla="*/ 0 h 3123255"/>
                <a:gd name="connsiteX2" fmla="*/ 1223800 w 1239968"/>
                <a:gd name="connsiteY2" fmla="*/ 2613768 h 3123255"/>
                <a:gd name="connsiteX3" fmla="*/ 0 w 1239968"/>
                <a:gd name="connsiteY3" fmla="*/ 3123255 h 3123255"/>
                <a:gd name="connsiteX0" fmla="*/ 0 w 1165810"/>
                <a:gd name="connsiteY0" fmla="*/ 3094271 h 3094271"/>
                <a:gd name="connsiteX1" fmla="*/ 1165810 w 1165810"/>
                <a:gd name="connsiteY1" fmla="*/ 0 h 3094271"/>
                <a:gd name="connsiteX2" fmla="*/ 1149642 w 1165810"/>
                <a:gd name="connsiteY2" fmla="*/ 2613768 h 3094271"/>
                <a:gd name="connsiteX3" fmla="*/ 0 w 1165810"/>
                <a:gd name="connsiteY3" fmla="*/ 3094271 h 3094271"/>
              </a:gdLst>
              <a:ahLst/>
              <a:cxnLst>
                <a:cxn ang="0">
                  <a:pos x="connsiteX0" y="connsiteY0"/>
                </a:cxn>
                <a:cxn ang="0">
                  <a:pos x="connsiteX1" y="connsiteY1"/>
                </a:cxn>
                <a:cxn ang="0">
                  <a:pos x="connsiteX2" y="connsiteY2"/>
                </a:cxn>
                <a:cxn ang="0">
                  <a:pos x="connsiteX3" y="connsiteY3"/>
                </a:cxn>
              </a:cxnLst>
              <a:rect l="l" t="t" r="r" b="b"/>
              <a:pathLst>
                <a:path w="1165810" h="3094271">
                  <a:moveTo>
                    <a:pt x="0" y="3094271"/>
                  </a:moveTo>
                  <a:lnTo>
                    <a:pt x="1165810" y="0"/>
                  </a:lnTo>
                  <a:cubicBezTo>
                    <a:pt x="1160417" y="899461"/>
                    <a:pt x="1155035" y="1714307"/>
                    <a:pt x="1149642" y="2613768"/>
                  </a:cubicBezTo>
                  <a:lnTo>
                    <a:pt x="0" y="3094271"/>
                  </a:lnTo>
                  <a:close/>
                </a:path>
              </a:pathLst>
            </a:cu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15F6665D-78CA-4F1A-A5D9-93BAE32F74DD}"/>
                </a:ext>
              </a:extLst>
            </p:cNvPr>
            <p:cNvCxnSpPr>
              <a:cxnSpLocks/>
              <a:stCxn id="64" idx="1"/>
            </p:cNvCxnSpPr>
            <p:nvPr/>
          </p:nvCxnSpPr>
          <p:spPr>
            <a:xfrm>
              <a:off x="3499524" y="1712686"/>
              <a:ext cx="569757" cy="2250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9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par>
                          <p:cTn id="51" fill="hold">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1" nodeType="clickEffect">
                                  <p:stCondLst>
                                    <p:cond delay="0"/>
                                  </p:stCondLst>
                                  <p:childTnLst>
                                    <p:animClr clrSpc="rgb" dir="cw">
                                      <p:cBhvr override="childStyle">
                                        <p:cTn id="58" dur="2000" fill="hold"/>
                                        <p:tgtEl>
                                          <p:spTgt spid="53"/>
                                        </p:tgtEl>
                                        <p:attrNameLst>
                                          <p:attrName>style.color</p:attrName>
                                        </p:attrNameLst>
                                      </p:cBhvr>
                                      <p:to>
                                        <a:srgbClr val="FF0000"/>
                                      </p:to>
                                    </p:animClr>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3" grpId="1"/>
      <p:bldP spid="54" grpId="0"/>
      <p:bldP spid="55" grpId="0"/>
      <p:bldP spid="5" grpId="0"/>
      <p:bldP spid="49" grpId="0" animBg="1"/>
      <p:bldP spid="3"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64202" y="6285047"/>
            <a:ext cx="23231796" cy="7192520"/>
            <a:chOff x="1205494" y="6941416"/>
            <a:chExt cx="22139783" cy="7193456"/>
          </a:xfrm>
        </p:grpSpPr>
        <p:sp>
          <p:nvSpPr>
            <p:cNvPr id="125" name="Rounded Rectangle 124"/>
            <p:cNvSpPr/>
            <p:nvPr/>
          </p:nvSpPr>
          <p:spPr>
            <a:xfrm>
              <a:off x="1209586" y="7179457"/>
              <a:ext cx="22135691" cy="69554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404056" y="2362200"/>
            <a:ext cx="23391942" cy="3628385"/>
            <a:chOff x="992187" y="2564544"/>
            <a:chExt cx="22353091" cy="3628857"/>
          </a:xfrm>
        </p:grpSpPr>
        <p:sp>
          <p:nvSpPr>
            <p:cNvPr id="134" name="Rounded Rectangle 133"/>
            <p:cNvSpPr/>
            <p:nvPr/>
          </p:nvSpPr>
          <p:spPr bwMode="auto">
            <a:xfrm>
              <a:off x="1145221" y="2666999"/>
              <a:ext cx="22200057" cy="3526402"/>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447611" cy="1023459"/>
              <a:chOff x="534987" y="1647866"/>
              <a:chExt cx="463164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993167" y="1750555"/>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7.</a:t>
                </a:r>
              </a:p>
            </p:txBody>
          </p:sp>
        </p:grpSp>
      </p:grpSp>
      <p:sp>
        <p:nvSpPr>
          <p:cNvPr id="119" name="Rectangle 118"/>
          <p:cNvSpPr/>
          <p:nvPr/>
        </p:nvSpPr>
        <p:spPr>
          <a:xfrm>
            <a:off x="1207060" y="3048000"/>
            <a:ext cx="22565882" cy="1446550"/>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trục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huyền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2√3.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42256" y="4644720"/>
                <a:ext cx="5485687" cy="9178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1" i="1">
                          <a:latin typeface="Cambria Math" panose="02040503050406030204" pitchFamily="18" charset="0"/>
                        </a:rPr>
                        <m:t>𝝅</m:t>
                      </m:r>
                      <m:rad>
                        <m:radPr>
                          <m:degHide m:val="on"/>
                          <m:ctrlPr>
                            <a:rPr lang="en-US" sz="4800" i="1">
                              <a:latin typeface="Cambria Math" panose="02040503050406030204" pitchFamily="18" charset="0"/>
                            </a:rPr>
                          </m:ctrlPr>
                        </m:radPr>
                        <m:deg/>
                        <m:e>
                          <m:r>
                            <a:rPr lang="en-US" sz="4800" b="1" i="1">
                              <a:latin typeface="Cambria Math" panose="02040503050406030204" pitchFamily="18" charset="0"/>
                            </a:rPr>
                            <m:t>𝟑</m:t>
                          </m:r>
                        </m:e>
                      </m:rad>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2256" y="4644720"/>
                <a:ext cx="5485687" cy="91788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582684" y="4644720"/>
                <a:ext cx="5485687" cy="9178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a:latin typeface="Cambria Math" panose="02040503050406030204" pitchFamily="18" charset="0"/>
                        </a:rPr>
                        <m:t>𝟑</m:t>
                      </m:r>
                      <m:r>
                        <a:rPr lang="en-US" sz="4800" b="1" i="1">
                          <a:latin typeface="Cambria Math" panose="02040503050406030204" pitchFamily="18" charset="0"/>
                        </a:rPr>
                        <m:t>𝝅</m:t>
                      </m:r>
                      <m:rad>
                        <m:radPr>
                          <m:degHide m:val="on"/>
                          <m:ctrlPr>
                            <a:rPr lang="en-US" sz="4800" i="1">
                              <a:latin typeface="Cambria Math" panose="02040503050406030204" pitchFamily="18" charset="0"/>
                            </a:rPr>
                          </m:ctrlPr>
                        </m:radPr>
                        <m:deg/>
                        <m:e>
                          <m:r>
                            <a:rPr lang="en-US" sz="4800" b="1" i="1">
                              <a:latin typeface="Cambria Math" panose="02040503050406030204" pitchFamily="18" charset="0"/>
                            </a:rPr>
                            <m:t>𝟑</m:t>
                          </m:r>
                        </m:e>
                      </m:rad>
                      <m:r>
                        <m:rPr>
                          <m:nor/>
                        </m:rPr>
                        <a:rPr lang="en-GB" sz="4800" b="1">
                          <a:latin typeface="Tahoma" panose="020B0604030504040204" pitchFamily="34" charset="0"/>
                          <a:ea typeface="Tahoma" panose="020B0604030504040204" pitchFamily="34" charset="0"/>
                          <a:cs typeface="Tahoma" panose="020B060403050404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582684" y="4644720"/>
                <a:ext cx="5485687" cy="9178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1923112" y="4644720"/>
                <a:ext cx="5485687"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a:latin typeface="Cambria Math" panose="02040503050406030204" pitchFamily="18" charset="0"/>
                        </a:rPr>
                        <m:t>𝟑</m:t>
                      </m:r>
                      <m:r>
                        <a:rPr lang="en-US" sz="4800" b="1" i="1">
                          <a:latin typeface="Cambria Math" panose="02040503050406030204" pitchFamily="18" charset="0"/>
                        </a:rPr>
                        <m:t>𝝅</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1923112" y="4644720"/>
                <a:ext cx="5485687"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263539" y="4644720"/>
                <a:ext cx="5485687" cy="9178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a:latin typeface="Cambria Math" panose="02040503050406030204" pitchFamily="18" charset="0"/>
                        </a:rPr>
                        <m:t>𝟑</m:t>
                      </m:r>
                      <m:r>
                        <a:rPr lang="en-US" sz="4800" b="1" i="1">
                          <a:latin typeface="Cambria Math" panose="02040503050406030204" pitchFamily="18" charset="0"/>
                        </a:rPr>
                        <m:t>𝝅</m:t>
                      </m:r>
                      <m:rad>
                        <m:radPr>
                          <m:degHide m:val="on"/>
                          <m:ctrlPr>
                            <a:rPr lang="en-US" sz="4800" i="1">
                              <a:latin typeface="Cambria Math" panose="02040503050406030204" pitchFamily="18" charset="0"/>
                            </a:rPr>
                          </m:ctrlPr>
                        </m:radPr>
                        <m:deg/>
                        <m:e>
                          <m:r>
                            <a:rPr lang="en-US" sz="4800" b="1" i="1">
                              <a:latin typeface="Cambria Math" panose="02040503050406030204" pitchFamily="18" charset="0"/>
                            </a:rPr>
                            <m:t>𝟐</m:t>
                          </m:r>
                        </m:e>
                      </m:rad>
                    </m:oMath>
                  </m:oMathPara>
                </a14:m>
                <a:endParaRPr lang="vi-VN"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7263539" y="4644720"/>
                <a:ext cx="5485687" cy="9178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396250" y="7274844"/>
                <a:ext cx="20921199" cy="3685432"/>
              </a:xfrm>
              <a:prstGeom prst="rect">
                <a:avLst/>
              </a:prstGeom>
            </p:spPr>
            <p:txBody>
              <a:bodyPr wrap="square">
                <a:spAutoFit/>
              </a:bodyPr>
              <a:lstStyle/>
              <a:p>
                <a:pPr indent="91440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rPr>
                  <a:t>Gọi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trục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𝜟</m:t>
                    </m:r>
                    <m:r>
                      <a:rPr lang="fr-FR" sz="4400" b="1" i="1">
                        <a:latin typeface="Cambria Math" panose="02040503050406030204" pitchFamily="18" charset="0"/>
                      </a:rPr>
                      <m:t>𝑺𝑨𝑩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indent="914400" defTabSz="1828800">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𝜟</m:t>
                    </m:r>
                    <m:r>
                      <a:rPr lang="fr-FR" sz="4400" b="1" i="1">
                        <a:latin typeface="Cambria Math" panose="02040503050406030204" pitchFamily="18" charset="0"/>
                      </a:rPr>
                      <m:t>𝑺𝑨𝑩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𝑺</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𝑺𝑶</m:t>
                    </m:r>
                    <m:r>
                      <a:rPr lang="fr-FR" sz="4400" b="1" i="1">
                        <a:latin typeface="Cambria Math" panose="02040503050406030204" pitchFamily="18" charset="0"/>
                      </a:rPr>
                      <m:t>=</m:t>
                    </m:r>
                    <m:r>
                      <a:rPr lang="fr-FR" sz="4400" b="1" i="1">
                        <a:latin typeface="Cambria Math" panose="02040503050406030204" pitchFamily="18" charset="0"/>
                      </a:rPr>
                      <m:t>𝑨𝑶</m:t>
                    </m:r>
                    <m:r>
                      <a:rPr lang="fr-FR" sz="4400" b="1" i="1">
                        <a:latin typeface="Cambria Math" panose="02040503050406030204" pitchFamily="18" charset="0"/>
                      </a:rPr>
                      <m:t>=</m:t>
                    </m:r>
                    <m:f>
                      <m:fPr>
                        <m:ctrlPr>
                          <a:rPr lang="en-US" sz="4400" b="1" i="1">
                            <a:latin typeface="Cambria Math" panose="02040503050406030204" pitchFamily="18" charset="0"/>
                          </a:rPr>
                        </m:ctrlPr>
                      </m:fPr>
                      <m:num>
                        <m:r>
                          <a:rPr lang="fr-FR" sz="4400" b="1" i="1">
                            <a:latin typeface="Cambria Math" panose="02040503050406030204" pitchFamily="18" charset="0"/>
                          </a:rPr>
                          <m:t>𝟏</m:t>
                        </m:r>
                      </m:num>
                      <m:den>
                        <m:r>
                          <a:rPr lang="fr-FR" sz="4400" b="1" i="1">
                            <a:latin typeface="Cambria Math" panose="02040503050406030204" pitchFamily="18" charset="0"/>
                          </a:rPr>
                          <m:t>𝟐</m:t>
                        </m:r>
                      </m:den>
                    </m:f>
                    <m:r>
                      <a:rPr lang="fr-FR" sz="4400" b="1" i="1">
                        <a:latin typeface="Cambria Math" panose="02040503050406030204" pitchFamily="18" charset="0"/>
                      </a:rPr>
                      <m:t>𝑨𝑩</m:t>
                    </m:r>
                    <m:r>
                      <a:rPr lang="fr-FR" sz="4400" b="1" i="1">
                        <a:latin typeface="Cambria Math" panose="02040503050406030204" pitchFamily="18" charset="0"/>
                      </a:rPr>
                      <m:t>=</m:t>
                    </m:r>
                    <m:f>
                      <m:fPr>
                        <m:ctrlPr>
                          <a:rPr lang="en-US" sz="4400" b="1" i="1">
                            <a:latin typeface="Cambria Math" panose="02040503050406030204" pitchFamily="18" charset="0"/>
                          </a:rPr>
                        </m:ctrlPr>
                      </m:fPr>
                      <m:num>
                        <m:r>
                          <a:rPr lang="fr-FR" sz="4400" b="1" i="1">
                            <a:latin typeface="Cambria Math" panose="02040503050406030204" pitchFamily="18" charset="0"/>
                          </a:rPr>
                          <m:t>𝟏</m:t>
                        </m:r>
                      </m:num>
                      <m:den>
                        <m:r>
                          <a:rPr lang="fr-FR" sz="4400" b="1" i="1">
                            <a:latin typeface="Cambria Math" panose="02040503050406030204" pitchFamily="18" charset="0"/>
                          </a:rPr>
                          <m:t>𝟐</m:t>
                        </m:r>
                      </m:den>
                    </m:f>
                    <m:r>
                      <a:rPr lang="fr-FR" sz="4400" b="1">
                        <a:latin typeface="Cambria Math" panose="02040503050406030204" pitchFamily="18" charset="0"/>
                      </a:rPr>
                      <m:t>.</m:t>
                    </m:r>
                    <m:r>
                      <a:rPr lang="fr-FR" sz="4400" b="1" i="1">
                        <a:latin typeface="Cambria Math" panose="02040503050406030204" pitchFamily="18" charset="0"/>
                      </a:rPr>
                      <m:t>𝟐</m:t>
                    </m:r>
                    <m:rad>
                      <m:radPr>
                        <m:degHide m:val="on"/>
                        <m:ctrlPr>
                          <a:rPr lang="en-US" sz="4400" b="1" i="1">
                            <a:latin typeface="Cambria Math" panose="02040503050406030204" pitchFamily="18" charset="0"/>
                          </a:rPr>
                        </m:ctrlPr>
                      </m:radPr>
                      <m:deg/>
                      <m:e>
                        <m:r>
                          <a:rPr lang="fr-FR" sz="4400" b="1" i="1">
                            <a:latin typeface="Cambria Math" panose="02040503050406030204" pitchFamily="18" charset="0"/>
                          </a:rPr>
                          <m:t>𝟑</m:t>
                        </m:r>
                      </m:e>
                    </m:rad>
                    <m:r>
                      <a:rPr lang="fr-FR"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fr-FR" sz="4400" b="1" i="1">
                            <a:latin typeface="Cambria Math" panose="02040503050406030204" pitchFamily="18" charset="0"/>
                          </a:rPr>
                          <m:t>𝟑</m:t>
                        </m:r>
                      </m:e>
                    </m:rad>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gn="just" defTabSz="1828800">
                  <a:spcBef>
                    <a:spcPts val="2000"/>
                  </a:spcBef>
                </a:pPr>
                <a14:m>
                  <m:oMath xmlns:m="http://schemas.openxmlformats.org/officeDocument/2006/math">
                    <m:m>
                      <m:mPr>
                        <m:plcHide m:val="on"/>
                        <m:mcs>
                          <m:mc>
                            <m:mcPr>
                              <m:count m:val="1"/>
                              <m:mcJc m:val="center"/>
                            </m:mcPr>
                          </m:mc>
                        </m:mcs>
                        <m:ctrlPr>
                          <a:rPr lang="en-US" sz="4400" b="1" i="1">
                            <a:latin typeface="Cambria Math" panose="02040503050406030204" pitchFamily="18" charset="0"/>
                          </a:rPr>
                        </m:ctrlPr>
                      </m:mPr>
                      <m:mr>
                        <m:e>
                          <m:r>
                            <a:rPr lang="fr-FR" sz="4400" b="1" i="1">
                              <a:latin typeface="Cambria Math" panose="02040503050406030204" pitchFamily="18" charset="0"/>
                            </a:rPr>
                            <m:t>𝑽</m:t>
                          </m:r>
                          <m:r>
                            <a:rPr lang="fr-FR" sz="4400" b="1" i="1">
                              <a:latin typeface="Cambria Math" panose="02040503050406030204" pitchFamily="18" charset="0"/>
                            </a:rPr>
                            <m:t>=</m:t>
                          </m:r>
                          <m:f>
                            <m:fPr>
                              <m:ctrlPr>
                                <a:rPr lang="en-US" sz="4400" b="1" i="1">
                                  <a:latin typeface="Cambria Math" panose="02040503050406030204" pitchFamily="18" charset="0"/>
                                </a:rPr>
                              </m:ctrlPr>
                            </m:fPr>
                            <m:num>
                              <m:r>
                                <a:rPr lang="fr-FR" sz="4400" b="1" i="1">
                                  <a:latin typeface="Cambria Math" panose="02040503050406030204" pitchFamily="18" charset="0"/>
                                </a:rPr>
                                <m:t>𝟏</m:t>
                              </m:r>
                            </m:num>
                            <m:den>
                              <m:r>
                                <a:rPr lang="fr-FR" sz="4400" b="1" i="1">
                                  <a:latin typeface="Cambria Math" panose="02040503050406030204" pitchFamily="18" charset="0"/>
                                </a:rPr>
                                <m:t>𝟑</m:t>
                              </m:r>
                            </m:den>
                          </m:f>
                          <m:r>
                            <a:rPr lang="fr-FR" sz="4400" b="1">
                              <a:latin typeface="Cambria Math" panose="02040503050406030204" pitchFamily="18" charset="0"/>
                            </a:rPr>
                            <m:t>.</m:t>
                          </m:r>
                          <m:r>
                            <a:rPr lang="fr-FR" sz="4400" b="1" i="1">
                              <a:latin typeface="Cambria Math" panose="02040503050406030204" pitchFamily="18" charset="0"/>
                            </a:rPr>
                            <m:t>𝒉</m:t>
                          </m:r>
                          <m:r>
                            <a:rPr lang="fr-FR" sz="4400" b="1">
                              <a:latin typeface="Cambria Math" panose="02040503050406030204" pitchFamily="18" charset="0"/>
                            </a:rPr>
                            <m:t>.</m:t>
                          </m:r>
                          <m:r>
                            <a:rPr lang="fr-FR" sz="4400" b="1" i="1">
                              <a:latin typeface="Cambria Math" panose="02040503050406030204" pitchFamily="18" charset="0"/>
                            </a:rPr>
                            <m:t>𝝅</m:t>
                          </m:r>
                          <m:sSup>
                            <m:sSupPr>
                              <m:ctrlPr>
                                <a:rPr lang="en-US" sz="4400" b="1" i="1">
                                  <a:latin typeface="Cambria Math" panose="02040503050406030204" pitchFamily="18" charset="0"/>
                                </a:rPr>
                              </m:ctrlPr>
                            </m:sSupPr>
                            <m:e>
                              <m:r>
                                <a:rPr lang="fr-FR" sz="4400" b="1" i="1">
                                  <a:latin typeface="Cambria Math" panose="02040503050406030204" pitchFamily="18" charset="0"/>
                                </a:rPr>
                                <m:t>𝒓</m:t>
                              </m:r>
                            </m:e>
                            <m:sup>
                              <m:r>
                                <a:rPr lang="fr-FR" sz="4400" b="1" i="1">
                                  <a:latin typeface="Cambria Math" panose="02040503050406030204" pitchFamily="18" charset="0"/>
                                </a:rPr>
                                <m:t>𝟐</m:t>
                              </m:r>
                            </m:sup>
                          </m:sSup>
                          <m:r>
                            <a:rPr lang="fr-FR" sz="4400" b="1" i="1">
                              <a:latin typeface="Cambria Math" panose="02040503050406030204" pitchFamily="18" charset="0"/>
                            </a:rPr>
                            <m:t>=</m:t>
                          </m:r>
                          <m:f>
                            <m:fPr>
                              <m:ctrlPr>
                                <a:rPr lang="en-US" sz="4400" b="1" i="1">
                                  <a:latin typeface="Cambria Math" panose="02040503050406030204" pitchFamily="18" charset="0"/>
                                </a:rPr>
                              </m:ctrlPr>
                            </m:fPr>
                            <m:num>
                              <m:r>
                                <a:rPr lang="fr-FR" sz="4400" b="1" i="1">
                                  <a:latin typeface="Cambria Math" panose="02040503050406030204" pitchFamily="18" charset="0"/>
                                </a:rPr>
                                <m:t>𝟏</m:t>
                              </m:r>
                            </m:num>
                            <m:den>
                              <m:r>
                                <a:rPr lang="fr-FR" sz="4400" b="1" i="1">
                                  <a:latin typeface="Cambria Math" panose="02040503050406030204" pitchFamily="18" charset="0"/>
                                </a:rPr>
                                <m:t>𝟑</m:t>
                              </m:r>
                            </m:den>
                          </m:f>
                          <m:r>
                            <a:rPr lang="fr-FR" sz="4400" b="1" i="1">
                              <a:latin typeface="Cambria Math" panose="02040503050406030204" pitchFamily="18" charset="0"/>
                            </a:rPr>
                            <m:t>𝑺𝑶</m:t>
                          </m:r>
                          <m:r>
                            <a:rPr lang="fr-FR" sz="4400" b="1">
                              <a:latin typeface="Cambria Math" panose="02040503050406030204" pitchFamily="18" charset="0"/>
                            </a:rPr>
                            <m:t>.</m:t>
                          </m:r>
                          <m:r>
                            <a:rPr lang="fr-FR" sz="4400" b="1" i="1">
                              <a:latin typeface="Cambria Math" panose="02040503050406030204" pitchFamily="18" charset="0"/>
                            </a:rPr>
                            <m:t>𝝅</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fr-FR" sz="4400" b="1" i="1">
                                      <a:latin typeface="Cambria Math" panose="02040503050406030204" pitchFamily="18" charset="0"/>
                                    </a:rPr>
                                    <m:t>𝑶𝑨</m:t>
                                  </m:r>
                                </m:e>
                              </m:d>
                            </m:e>
                            <m:sup>
                              <m:r>
                                <a:rPr lang="fr-FR" sz="4400" b="1" i="1">
                                  <a:latin typeface="Cambria Math" panose="02040503050406030204" pitchFamily="18" charset="0"/>
                                </a:rPr>
                                <m:t>𝟐</m:t>
                              </m:r>
                            </m:sup>
                          </m:sSup>
                          <m:r>
                            <a:rPr lang="fr-FR" sz="4400" b="1" i="1">
                              <a:latin typeface="Cambria Math" panose="02040503050406030204" pitchFamily="18" charset="0"/>
                            </a:rPr>
                            <m:t>=</m:t>
                          </m:r>
                          <m:f>
                            <m:fPr>
                              <m:ctrlPr>
                                <a:rPr lang="en-US" sz="4400" b="1" i="1">
                                  <a:latin typeface="Cambria Math" panose="02040503050406030204" pitchFamily="18" charset="0"/>
                                </a:rPr>
                              </m:ctrlPr>
                            </m:fPr>
                            <m:num>
                              <m:r>
                                <a:rPr lang="fr-FR" sz="4400" b="1" i="1">
                                  <a:latin typeface="Cambria Math" panose="02040503050406030204" pitchFamily="18" charset="0"/>
                                </a:rPr>
                                <m:t>𝟏</m:t>
                              </m:r>
                            </m:num>
                            <m:den>
                              <m:r>
                                <a:rPr lang="fr-FR" sz="4400" b="1" i="1">
                                  <a:latin typeface="Cambria Math" panose="02040503050406030204" pitchFamily="18" charset="0"/>
                                </a:rPr>
                                <m:t>𝟑</m:t>
                              </m:r>
                            </m:den>
                          </m:f>
                          <m:r>
                            <a:rPr lang="fr-FR" sz="4400" b="1">
                              <a:latin typeface="Cambria Math" panose="02040503050406030204" pitchFamily="18" charset="0"/>
                            </a:rPr>
                            <m:t>.</m:t>
                          </m:r>
                          <m:rad>
                            <m:radPr>
                              <m:degHide m:val="on"/>
                              <m:ctrlPr>
                                <a:rPr lang="en-US" sz="4400" b="1" i="1">
                                  <a:latin typeface="Cambria Math" panose="02040503050406030204" pitchFamily="18" charset="0"/>
                                </a:rPr>
                              </m:ctrlPr>
                            </m:radPr>
                            <m:deg/>
                            <m:e>
                              <m:r>
                                <a:rPr lang="fr-FR" sz="4400" b="1" i="1">
                                  <a:latin typeface="Cambria Math" panose="02040503050406030204" pitchFamily="18" charset="0"/>
                                </a:rPr>
                                <m:t>𝟑</m:t>
                              </m:r>
                            </m:e>
                          </m:rad>
                          <m:r>
                            <a:rPr lang="fr-FR" sz="4400" b="1">
                              <a:latin typeface="Cambria Math" panose="02040503050406030204" pitchFamily="18" charset="0"/>
                            </a:rPr>
                            <m:t>.</m:t>
                          </m:r>
                          <m:r>
                            <a:rPr lang="fr-FR" sz="4400" b="1" i="1">
                              <a:latin typeface="Cambria Math" panose="02040503050406030204" pitchFamily="18" charset="0"/>
                            </a:rPr>
                            <m:t>𝝅</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ad>
                                    <m:radPr>
                                      <m:degHide m:val="on"/>
                                      <m:ctrlPr>
                                        <a:rPr lang="en-US" sz="4400" b="1" i="1">
                                          <a:latin typeface="Cambria Math" panose="02040503050406030204" pitchFamily="18" charset="0"/>
                                        </a:rPr>
                                      </m:ctrlPr>
                                    </m:radPr>
                                    <m:deg/>
                                    <m:e>
                                      <m:r>
                                        <a:rPr lang="fr-FR" sz="4400" b="1" i="1">
                                          <a:latin typeface="Cambria Math" panose="02040503050406030204" pitchFamily="18" charset="0"/>
                                        </a:rPr>
                                        <m:t>𝟑</m:t>
                                      </m:r>
                                    </m:e>
                                  </m:rad>
                                </m:e>
                              </m:d>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𝝅</m:t>
                          </m:r>
                          <m:rad>
                            <m:radPr>
                              <m:degHide m:val="on"/>
                              <m:ctrlPr>
                                <a:rPr lang="en-US" sz="4400" b="1" i="1">
                                  <a:latin typeface="Cambria Math" panose="02040503050406030204" pitchFamily="18" charset="0"/>
                                </a:rPr>
                              </m:ctrlPr>
                            </m:radPr>
                            <m:deg/>
                            <m:e>
                              <m:r>
                                <a:rPr lang="fr-FR" sz="4400" b="1" i="1">
                                  <a:latin typeface="Cambria Math" panose="02040503050406030204" pitchFamily="18" charset="0"/>
                                </a:rPr>
                                <m:t>𝟑</m:t>
                              </m:r>
                            </m:e>
                          </m:rad>
                        </m:e>
                      </m:mr>
                      <m:mr>
                        <m:e/>
                      </m:mr>
                    </m:m>
                  </m:oMath>
                </a14:m>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1396250" y="7274844"/>
                <a:ext cx="20921199" cy="3685432"/>
              </a:xfrm>
              <a:prstGeom prst="rect">
                <a:avLst/>
              </a:prstGeom>
              <a:blipFill>
                <a:blip r:embed="rId8"/>
                <a:stretch>
                  <a:fillRect t="-3471"/>
                </a:stretch>
              </a:blipFill>
            </p:spPr>
            <p:txBody>
              <a:bodyPr/>
              <a:lstStyle/>
              <a:p>
                <a:r>
                  <a:rPr lang="en-US">
                    <a:noFill/>
                  </a:rPr>
                  <a:t> </a:t>
                </a:r>
              </a:p>
            </p:txBody>
          </p:sp>
        </mc:Fallback>
      </mc:AlternateContent>
      <p:sp>
        <p:nvSpPr>
          <p:cNvPr id="49" name="Oval 48"/>
          <p:cNvSpPr/>
          <p:nvPr/>
        </p:nvSpPr>
        <p:spPr>
          <a:xfrm>
            <a:off x="2743200" y="4749466"/>
            <a:ext cx="1072553" cy="84582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0"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rPr>
              <a:t>A</a:t>
            </a:r>
            <a:endParaRPr lang="en-US" sz="44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7"/>
          <p:cNvGrpSpPr/>
          <p:nvPr/>
        </p:nvGrpSpPr>
        <p:grpSpPr>
          <a:xfrm>
            <a:off x="7539791" y="1519965"/>
            <a:ext cx="9472086" cy="968318"/>
            <a:chOff x="739068" y="1515168"/>
            <a:chExt cx="9473319" cy="968444"/>
          </a:xfrm>
        </p:grpSpPr>
        <p:sp>
          <p:nvSpPr>
            <p:cNvPr id="52"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6" name="Group 30"/>
            <p:cNvGrpSpPr/>
            <p:nvPr/>
          </p:nvGrpSpPr>
          <p:grpSpPr>
            <a:xfrm>
              <a:off x="739068" y="1515168"/>
              <a:ext cx="8177919" cy="960327"/>
              <a:chOff x="739068" y="1515168"/>
              <a:chExt cx="8177919" cy="960327"/>
            </a:xfrm>
          </p:grpSpPr>
          <p:sp>
            <p:nvSpPr>
              <p:cNvPr id="57"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6"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grpSp>
        <p:nvGrpSpPr>
          <p:cNvPr id="50" name="Group 49">
            <a:extLst>
              <a:ext uri="{FF2B5EF4-FFF2-40B4-BE49-F238E27FC236}">
                <a16:creationId xmlns:a16="http://schemas.microsoft.com/office/drawing/2014/main" id="{30C392A0-44A4-4AA6-8B31-C7F70E7FDCF6}"/>
              </a:ext>
            </a:extLst>
          </p:cNvPr>
          <p:cNvGrpSpPr/>
          <p:nvPr/>
        </p:nvGrpSpPr>
        <p:grpSpPr>
          <a:xfrm>
            <a:off x="18483881" y="7357972"/>
            <a:ext cx="4661322" cy="5291228"/>
            <a:chOff x="1029159" y="1322901"/>
            <a:chExt cx="3045001" cy="3177097"/>
          </a:xfrm>
        </p:grpSpPr>
        <p:grpSp>
          <p:nvGrpSpPr>
            <p:cNvPr id="60" name="Group 59">
              <a:extLst>
                <a:ext uri="{FF2B5EF4-FFF2-40B4-BE49-F238E27FC236}">
                  <a16:creationId xmlns:a16="http://schemas.microsoft.com/office/drawing/2014/main" id="{D210B0BD-BCD0-44EB-9E84-07E324A0256C}"/>
                </a:ext>
              </a:extLst>
            </p:cNvPr>
            <p:cNvGrpSpPr/>
            <p:nvPr/>
          </p:nvGrpSpPr>
          <p:grpSpPr>
            <a:xfrm>
              <a:off x="1029159" y="1322901"/>
              <a:ext cx="3045001" cy="3177097"/>
              <a:chOff x="8647405" y="1670776"/>
              <a:chExt cx="2578017" cy="3728266"/>
            </a:xfrm>
          </p:grpSpPr>
          <p:sp>
            <p:nvSpPr>
              <p:cNvPr id="67" name="Oval 66">
                <a:extLst>
                  <a:ext uri="{FF2B5EF4-FFF2-40B4-BE49-F238E27FC236}">
                    <a16:creationId xmlns:a16="http://schemas.microsoft.com/office/drawing/2014/main" id="{0B26697D-AA38-4E15-BFFB-74EB6BB2F778}"/>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sp>
            <p:nvSpPr>
              <p:cNvPr id="68" name="Freeform: Shape 67">
                <a:extLst>
                  <a:ext uri="{FF2B5EF4-FFF2-40B4-BE49-F238E27FC236}">
                    <a16:creationId xmlns:a16="http://schemas.microsoft.com/office/drawing/2014/main" id="{79FC923D-B70F-4010-BD40-314F2D2D250C}"/>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cxnSp>
            <p:nvCxnSpPr>
              <p:cNvPr id="69" name="Straight Connector 68">
                <a:extLst>
                  <a:ext uri="{FF2B5EF4-FFF2-40B4-BE49-F238E27FC236}">
                    <a16:creationId xmlns:a16="http://schemas.microsoft.com/office/drawing/2014/main" id="{17BA28C9-52EB-477A-B9E0-AE24ED03C4FF}"/>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1E0982-10E6-4906-BC4A-2FF3DFFD105C}"/>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04FE919-BA80-4E21-A00B-4C43C4A19642}"/>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DAA8288-7E72-4FFB-BCB5-20193F5404B6}"/>
                  </a:ext>
                </a:extLst>
              </p:cNvPr>
              <p:cNvSpPr txBox="1"/>
              <p:nvPr/>
            </p:nvSpPr>
            <p:spPr>
              <a:xfrm>
                <a:off x="9846763" y="1670776"/>
                <a:ext cx="199046"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73" name="TextBox 72">
                <a:extLst>
                  <a:ext uri="{FF2B5EF4-FFF2-40B4-BE49-F238E27FC236}">
                    <a16:creationId xmlns:a16="http://schemas.microsoft.com/office/drawing/2014/main" id="{F30C5153-8286-4115-A4D8-D09BC4B95FCF}"/>
                  </a:ext>
                </a:extLst>
              </p:cNvPr>
              <p:cNvSpPr txBox="1"/>
              <p:nvPr/>
            </p:nvSpPr>
            <p:spPr>
              <a:xfrm>
                <a:off x="9831609" y="4713726"/>
                <a:ext cx="220864"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74" name="TextBox 73">
                <a:extLst>
                  <a:ext uri="{FF2B5EF4-FFF2-40B4-BE49-F238E27FC236}">
                    <a16:creationId xmlns:a16="http://schemas.microsoft.com/office/drawing/2014/main" id="{344F79DE-C386-4179-9F7A-6C7456227E8E}"/>
                  </a:ext>
                </a:extLst>
              </p:cNvPr>
              <p:cNvSpPr txBox="1"/>
              <p:nvPr/>
            </p:nvSpPr>
            <p:spPr>
              <a:xfrm>
                <a:off x="8729892" y="4953811"/>
                <a:ext cx="206599"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75" name="TextBox 74">
                <a:extLst>
                  <a:ext uri="{FF2B5EF4-FFF2-40B4-BE49-F238E27FC236}">
                    <a16:creationId xmlns:a16="http://schemas.microsoft.com/office/drawing/2014/main" id="{57ED41F9-988C-4942-9055-3402C0498205}"/>
                  </a:ext>
                </a:extLst>
              </p:cNvPr>
              <p:cNvSpPr txBox="1"/>
              <p:nvPr/>
            </p:nvSpPr>
            <p:spPr>
              <a:xfrm>
                <a:off x="10726239" y="4429460"/>
                <a:ext cx="207437"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cxnSp>
            <p:nvCxnSpPr>
              <p:cNvPr id="87" name="Straight Connector 86">
                <a:extLst>
                  <a:ext uri="{FF2B5EF4-FFF2-40B4-BE49-F238E27FC236}">
                    <a16:creationId xmlns:a16="http://schemas.microsoft.com/office/drawing/2014/main" id="{903CCCEA-81CE-4EA5-9798-6BB56910C850}"/>
                  </a:ext>
                </a:extLst>
              </p:cNvPr>
              <p:cNvCxnSpPr>
                <a:cxnSpLocks/>
              </p:cNvCxnSpPr>
              <p:nvPr/>
            </p:nvCxnSpPr>
            <p:spPr>
              <a:xfrm flipH="1">
                <a:off x="9810804" y="4544763"/>
                <a:ext cx="135482" cy="55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A9166B4-4A83-4640-B2A4-1B39CD805734}"/>
                  </a:ext>
                </a:extLst>
              </p:cNvPr>
              <p:cNvCxnSpPr/>
              <p:nvPr/>
            </p:nvCxnSpPr>
            <p:spPr>
              <a:xfrm>
                <a:off x="9810804" y="4588559"/>
                <a:ext cx="0" cy="161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a:extLst>
                <a:ext uri="{FF2B5EF4-FFF2-40B4-BE49-F238E27FC236}">
                  <a16:creationId xmlns:a16="http://schemas.microsoft.com/office/drawing/2014/main" id="{0C870B88-7C67-4DBB-BB27-F3CB387BB42B}"/>
                </a:ext>
              </a:extLst>
            </p:cNvPr>
            <p:cNvCxnSpPr>
              <a:cxnSpLocks/>
              <a:endCxn id="68" idx="4"/>
            </p:cNvCxnSpPr>
            <p:nvPr/>
          </p:nvCxnSpPr>
          <p:spPr>
            <a:xfrm flipH="1">
              <a:off x="1385603" y="1628007"/>
              <a:ext cx="1181966" cy="2549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C62C70-67B7-4750-B599-A6313640C665}"/>
                </a:ext>
              </a:extLst>
            </p:cNvPr>
            <p:cNvCxnSpPr>
              <a:cxnSpLocks/>
            </p:cNvCxnSpPr>
            <p:nvPr/>
          </p:nvCxnSpPr>
          <p:spPr>
            <a:xfrm flipH="1">
              <a:off x="1396310" y="3651933"/>
              <a:ext cx="2237924" cy="53202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FE27A21-6AD5-4326-80EC-3E65A9372123}"/>
                </a:ext>
              </a:extLst>
            </p:cNvPr>
            <p:cNvCxnSpPr>
              <a:cxnSpLocks/>
              <a:endCxn id="67" idx="7"/>
            </p:cNvCxnSpPr>
            <p:nvPr/>
          </p:nvCxnSpPr>
          <p:spPr>
            <a:xfrm>
              <a:off x="2556610" y="1638464"/>
              <a:ext cx="1066917" cy="200725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E63F462-1BC8-49CD-BB35-3E16373EC48C}"/>
                </a:ext>
              </a:extLst>
            </p:cNvPr>
            <p:cNvCxnSpPr/>
            <p:nvPr/>
          </p:nvCxnSpPr>
          <p:spPr>
            <a:xfrm>
              <a:off x="2483308" y="1877568"/>
              <a:ext cx="6835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D88B9F-7C1E-47C0-BD53-B8D4F14212D2}"/>
                </a:ext>
              </a:extLst>
            </p:cNvPr>
            <p:cNvCxnSpPr/>
            <p:nvPr/>
          </p:nvCxnSpPr>
          <p:spPr>
            <a:xfrm flipV="1">
              <a:off x="2551658" y="1834896"/>
              <a:ext cx="86740" cy="134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54B457FD-E7D2-46C9-9890-E94A8BFA336A}"/>
                  </a:ext>
                </a:extLst>
              </p:cNvPr>
              <p:cNvSpPr/>
              <p:nvPr/>
            </p:nvSpPr>
            <p:spPr>
              <a:xfrm>
                <a:off x="10818088" y="10782738"/>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9" name="Rectangle 88">
                <a:extLst>
                  <a:ext uri="{FF2B5EF4-FFF2-40B4-BE49-F238E27FC236}">
                    <a16:creationId xmlns:a16="http://schemas.microsoft.com/office/drawing/2014/main" id="{54B457FD-E7D2-46C9-9890-E94A8BFA336A}"/>
                  </a:ext>
                </a:extLst>
              </p:cNvPr>
              <p:cNvSpPr>
                <a:spLocks noRot="1" noChangeAspect="1" noMove="1" noResize="1" noEditPoints="1" noAdjustHandles="1" noChangeArrowheads="1" noChangeShapeType="1" noTextEdit="1"/>
              </p:cNvSpPr>
              <p:nvPr/>
            </p:nvSpPr>
            <p:spPr>
              <a:xfrm>
                <a:off x="10818088" y="10782738"/>
                <a:ext cx="2500565" cy="8309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822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left)">
                                      <p:cBhvr>
                                        <p:cTn id="46" dur="500"/>
                                        <p:tgtEl>
                                          <p:spTgt spid="8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barn(inVertical)">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barn(inVertical)">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barn(inVertical)">
                                      <p:cBhvr>
                                        <p:cTn id="61" dur="500"/>
                                        <p:tgtEl>
                                          <p:spTgt spid="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barn(inVertical)">
                                      <p:cBhvr>
                                        <p:cTn id="66" dur="500"/>
                                        <p:tgtEl>
                                          <p:spTgt spid="8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barn(inVertical)">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5" grpId="0"/>
      <p:bldP spid="49"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64202" y="6285047"/>
            <a:ext cx="23231796" cy="7192520"/>
            <a:chOff x="1205494" y="6941416"/>
            <a:chExt cx="22139783" cy="7193456"/>
          </a:xfrm>
        </p:grpSpPr>
        <p:sp>
          <p:nvSpPr>
            <p:cNvPr id="125" name="Rounded Rectangle 124"/>
            <p:cNvSpPr/>
            <p:nvPr/>
          </p:nvSpPr>
          <p:spPr>
            <a:xfrm>
              <a:off x="1209586" y="7179457"/>
              <a:ext cx="22135691" cy="69554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404056" y="2362200"/>
            <a:ext cx="23391942" cy="3628385"/>
            <a:chOff x="992187" y="2564544"/>
            <a:chExt cx="22353091" cy="3628857"/>
          </a:xfrm>
        </p:grpSpPr>
        <p:sp>
          <p:nvSpPr>
            <p:cNvPr id="134" name="Rounded Rectangle 133"/>
            <p:cNvSpPr/>
            <p:nvPr/>
          </p:nvSpPr>
          <p:spPr bwMode="auto">
            <a:xfrm>
              <a:off x="1145221" y="2666999"/>
              <a:ext cx="22200057" cy="3526402"/>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447611" cy="1023459"/>
              <a:chOff x="534987" y="1647866"/>
              <a:chExt cx="463164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993167" y="1750555"/>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8.</a:t>
                </a:r>
              </a:p>
            </p:txBody>
          </p:sp>
        </p:grpSp>
      </p:grpSp>
      <mc:AlternateContent xmlns:mc="http://schemas.openxmlformats.org/markup-compatibility/2006" xmlns:a14="http://schemas.microsoft.com/office/drawing/2010/main">
        <mc:Choice Requires="a14">
          <p:sp>
            <p:nvSpPr>
              <p:cNvPr id="119" name="Rectangle 118"/>
              <p:cNvSpPr/>
              <p:nvPr/>
            </p:nvSpPr>
            <p:spPr>
              <a:xfrm>
                <a:off x="1249416" y="2644005"/>
                <a:ext cx="22565882" cy="1461875"/>
              </a:xfrm>
              <a:prstGeom prst="rect">
                <a:avLst/>
              </a:prstGeom>
            </p:spPr>
            <p:txBody>
              <a:bodyPr wrap="square">
                <a:spAutoFit/>
              </a:bodyPr>
              <a:lstStyle/>
              <a:p>
                <a:pPr indent="2509838" algn="just" defTabSz="1828800">
                  <a:spcBef>
                    <a:spcPts val="2000"/>
                  </a:spcBef>
                </a:pPr>
                <a:r>
                  <a:rPr lang="pt-BR" sz="4400" b="1" dirty="0">
                    <a:latin typeface="Tahoma" panose="020B0604030504040204" pitchFamily="34" charset="0"/>
                    <a:ea typeface="Tahoma" panose="020B0604030504040204" pitchFamily="34" charset="0"/>
                    <a:cs typeface="Tahoma" panose="020B0604030504040204" pitchFamily="34" charset="0"/>
                  </a:rPr>
                  <a:t>Cho hình nón có thiết diện qua đỉnh</a:t>
                </a:r>
                <a14:m>
                  <m:oMath xmlns:m="http://schemas.openxmlformats.org/officeDocument/2006/math">
                    <m:r>
                      <a:rPr lang="en-US" sz="4400" b="1" i="0" smtClean="0">
                        <a:latin typeface="Cambria Math" panose="02040503050406030204" pitchFamily="18" charset="0"/>
                      </a:rPr>
                      <m:t> </m:t>
                    </m:r>
                    <m:r>
                      <a:rPr lang="pt-BR" sz="4400" b="1" i="1">
                        <a:latin typeface="Cambria Math" panose="02040503050406030204" pitchFamily="18" charset="0"/>
                      </a:rPr>
                      <m:t>𝑺</m:t>
                    </m:r>
                  </m:oMath>
                </a14:m>
                <a:r>
                  <a:rPr lang="pt-BR" sz="4400" b="1" dirty="0">
                    <a:latin typeface="Tahoma" panose="020B0604030504040204" pitchFamily="34" charset="0"/>
                    <a:ea typeface="Tahoma" panose="020B0604030504040204" pitchFamily="34" charset="0"/>
                    <a:cs typeface="Tahoma" panose="020B0604030504040204" pitchFamily="34" charset="0"/>
                  </a:rPr>
                  <a:t> tạo với đáy góc </a:t>
                </a:r>
                <a14:m>
                  <m:oMath xmlns:m="http://schemas.openxmlformats.org/officeDocument/2006/math">
                    <m:r>
                      <a:rPr lang="pt-BR" sz="4400" b="1" i="1">
                        <a:latin typeface="Cambria Math" panose="02040503050406030204" pitchFamily="18" charset="0"/>
                      </a:rPr>
                      <m:t>𝟔</m:t>
                    </m:r>
                    <m:sSup>
                      <m:sSupPr>
                        <m:ctrlPr>
                          <a:rPr lang="en-US" sz="4400" b="1" i="1">
                            <a:latin typeface="Cambria Math" panose="02040503050406030204" pitchFamily="18" charset="0"/>
                          </a:rPr>
                        </m:ctrlPr>
                      </m:sSupPr>
                      <m:e>
                        <m:r>
                          <a:rPr lang="pt-BR" sz="4400" b="1" i="1">
                            <a:latin typeface="Cambria Math" panose="02040503050406030204" pitchFamily="18" charset="0"/>
                          </a:rPr>
                          <m:t>𝟎</m:t>
                        </m:r>
                      </m:e>
                      <m:sup>
                        <m:r>
                          <a:rPr lang="pt-BR" sz="4400" b="1" i="1">
                            <a:latin typeface="Cambria Math" panose="02040503050406030204" pitchFamily="18" charset="0"/>
                          </a:rPr>
                          <m:t>𝟎</m:t>
                        </m:r>
                      </m:sup>
                    </m:sSup>
                  </m:oMath>
                </a14:m>
                <a:r>
                  <a:rPr lang="pt-BR" sz="4400" b="1" dirty="0">
                    <a:latin typeface="Tahoma" panose="020B0604030504040204" pitchFamily="34" charset="0"/>
                    <a:ea typeface="Tahoma" panose="020B0604030504040204" pitchFamily="34" charset="0"/>
                    <a:cs typeface="Tahoma" panose="020B0604030504040204" pitchFamily="34" charset="0"/>
                  </a:rPr>
                  <a:t> là tam giác đều cạnh bằng </a:t>
                </a:r>
                <a14:m>
                  <m:oMath xmlns:m="http://schemas.openxmlformats.org/officeDocument/2006/math">
                    <m:r>
                      <a:rPr lang="pt-BR" sz="4400" b="1" i="1">
                        <a:latin typeface="Cambria Math" panose="02040503050406030204" pitchFamily="18" charset="0"/>
                      </a:rPr>
                      <m:t>𝟒</m:t>
                    </m:r>
                    <m:r>
                      <a:rPr lang="pt-BR" sz="4400" b="1" i="1">
                        <a:latin typeface="Cambria Math" panose="02040503050406030204" pitchFamily="18" charset="0"/>
                      </a:rPr>
                      <m:t>𝒄𝒎</m:t>
                    </m:r>
                  </m:oMath>
                </a14:m>
                <a:r>
                  <a:rPr lang="pt-BR" sz="4400" b="1" dirty="0">
                    <a:latin typeface="Tahoma" panose="020B0604030504040204" pitchFamily="34" charset="0"/>
                    <a:ea typeface="Tahoma" panose="020B0604030504040204" pitchFamily="34" charset="0"/>
                    <a:cs typeface="Tahoma" panose="020B0604030504040204" pitchFamily="34" charset="0"/>
                  </a:rPr>
                  <a:t>. Thể tích của khối nón đó là</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249416" y="2644005"/>
                <a:ext cx="22565882" cy="1461875"/>
              </a:xfrm>
              <a:prstGeom prst="rect">
                <a:avLst/>
              </a:prstGeom>
              <a:blipFill>
                <a:blip r:embed="rId3"/>
                <a:stretch>
                  <a:fillRect l="-1108" t="-8333" r="-1080"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42256" y="4644720"/>
                <a:ext cx="5485687" cy="7847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4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𝟗</m:t>
                      </m:r>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r>
                        <m:rPr>
                          <m:nor/>
                        </m:rPr>
                        <a:rPr lang="en-GB" sz="4400" b="1">
                          <a:latin typeface="Tahoma" panose="020B0604030504040204" pitchFamily="34" charset="0"/>
                          <a:ea typeface="Tahoma" panose="020B0604030504040204" pitchFamily="34" charset="0"/>
                          <a:cs typeface="Tahoma" panose="020B0604030504040204" pitchFamily="34" charset="0"/>
                        </a:rPr>
                        <m:t>.</m:t>
                      </m:r>
                    </m:oMath>
                  </m:oMathPara>
                </a14:m>
                <a:endParaRPr lang="en-GB"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2256" y="4644720"/>
                <a:ext cx="5485687" cy="7847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582684" y="4644720"/>
                <a:ext cx="5485687" cy="8490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4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𝟒</m:t>
                      </m:r>
                      <m:rad>
                        <m:radPr>
                          <m:degHide m:val="on"/>
                          <m:ctrlPr>
                            <a:rPr lang="en-US" sz="4400" b="1" i="1">
                              <a:latin typeface="Cambria Math" panose="02040503050406030204" pitchFamily="18" charset="0"/>
                            </a:rPr>
                          </m:ctrlPr>
                        </m:radPr>
                        <m:deg/>
                        <m:e>
                          <m:r>
                            <a:rPr lang="pt-BR" sz="4400" b="1" i="1">
                              <a:latin typeface="Cambria Math" panose="02040503050406030204" pitchFamily="18" charset="0"/>
                            </a:rPr>
                            <m:t>𝟑</m:t>
                          </m:r>
                        </m:e>
                      </m:rad>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r>
                        <m:rPr>
                          <m:nor/>
                        </m:rPr>
                        <a:rPr lang="en-GB" sz="4400" b="1">
                          <a:latin typeface="Tahoma" panose="020B0604030504040204" pitchFamily="34" charset="0"/>
                          <a:ea typeface="Tahoma" panose="020B0604030504040204" pitchFamily="34" charset="0"/>
                          <a:cs typeface="Tahoma" panose="020B0604030504040204" pitchFamily="34" charset="0"/>
                        </a:rPr>
                        <m:t>.</m:t>
                      </m:r>
                    </m:oMath>
                  </m:oMathPara>
                </a14:m>
                <a:endParaRPr lang="en-GB"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582684" y="4644720"/>
                <a:ext cx="5485687" cy="8490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1923112" y="4644720"/>
                <a:ext cx="5485687" cy="7847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𝟑</m:t>
                      </m:r>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oMath>
                  </m:oMathPara>
                </a14:m>
                <a:endParaRPr lang="en-GB"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1923112" y="4644720"/>
                <a:ext cx="5485687" cy="7847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263539" y="4644720"/>
                <a:ext cx="5485687" cy="7847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𝟕</m:t>
                      </m:r>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oMath>
                  </m:oMathPara>
                </a14:m>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7263539" y="4644720"/>
                <a:ext cx="5485687" cy="78476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588233" y="7077012"/>
                <a:ext cx="17318768" cy="6483057"/>
              </a:xfrm>
              <a:prstGeom prst="rect">
                <a:avLst/>
              </a:prstGeom>
            </p:spPr>
            <p:txBody>
              <a:bodyPr wrap="square">
                <a:spAutoFit/>
              </a:bodyPr>
              <a:lstStyle/>
              <a:p>
                <a:pPr indent="809626" defTabSz="1828800">
                  <a:spcBef>
                    <a:spcPts val="2000"/>
                  </a:spcBef>
                </a:pPr>
                <a:r>
                  <a:rPr lang="pt-BR" sz="4400" b="1" dirty="0">
                    <a:latin typeface="Tahoma" panose="020B0604030504040204" pitchFamily="34" charset="0"/>
                    <a:ea typeface="Tahoma" panose="020B0604030504040204" pitchFamily="34" charset="0"/>
                    <a:cs typeface="Tahoma" panose="020B0604030504040204" pitchFamily="34" charset="0"/>
                  </a:rPr>
                  <a:t>Gọi thiết diện qua đỉnh là </a:t>
                </a:r>
                <a14:m>
                  <m:oMath xmlns:m="http://schemas.openxmlformats.org/officeDocument/2006/math">
                    <m:r>
                      <a:rPr lang="fr-FR" sz="4400" b="1" i="1">
                        <a:latin typeface="Cambria Math" panose="02040503050406030204" pitchFamily="18" charset="0"/>
                      </a:rPr>
                      <m:t>𝜟</m:t>
                    </m:r>
                    <m:r>
                      <a:rPr lang="fr-FR" sz="4400" b="1" i="1">
                        <a:latin typeface="Cambria Math" panose="02040503050406030204" pitchFamily="18" charset="0"/>
                      </a:rPr>
                      <m:t>𝑺𝑨𝑩</m:t>
                    </m:r>
                  </m:oMath>
                </a14:m>
                <a:r>
                  <a:rPr lang="pt-BR" sz="4400" b="1" dirty="0">
                    <a:latin typeface="Tahoma" panose="020B0604030504040204" pitchFamily="34" charset="0"/>
                    <a:ea typeface="Tahoma" panose="020B0604030504040204" pitchFamily="34" charset="0"/>
                    <a:cs typeface="Tahoma" panose="020B0604030504040204" pitchFamily="34" charset="0"/>
                  </a:rPr>
                  <a:t>, tâm đường tròn đáy là </a:t>
                </a:r>
                <a14:m>
                  <m:oMath xmlns:m="http://schemas.openxmlformats.org/officeDocument/2006/math">
                    <m:r>
                      <a:rPr lang="fr-FR" sz="4400" b="1" i="1">
                        <a:latin typeface="Cambria Math" panose="02040503050406030204" pitchFamily="18" charset="0"/>
                      </a:rPr>
                      <m:t>𝑶</m:t>
                    </m:r>
                  </m:oMath>
                </a14:m>
                <a:r>
                  <a:rPr lang="pt-B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809624" defTabSz="1828800">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pt-BR" sz="4400" b="1" dirty="0">
                    <a:latin typeface="Tahoma" panose="020B0604030504040204" pitchFamily="34" charset="0"/>
                    <a:ea typeface="Tahoma" panose="020B0604030504040204" pitchFamily="34" charset="0"/>
                    <a:cs typeface="Tahoma" panose="020B0604030504040204" pitchFamily="34" charset="0"/>
                  </a:rPr>
                  <a:t>Góc giữa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𝑺𝑨𝑩</m:t>
                        </m:r>
                      </m:e>
                    </m:d>
                  </m:oMath>
                </a14:m>
                <a:r>
                  <a:rPr lang="pt-BR" sz="4400" b="1" dirty="0">
                    <a:latin typeface="Tahoma" panose="020B0604030504040204" pitchFamily="34" charset="0"/>
                    <a:ea typeface="Tahoma" panose="020B0604030504040204" pitchFamily="34" charset="0"/>
                    <a:cs typeface="Tahoma" panose="020B0604030504040204" pitchFamily="34" charset="0"/>
                  </a:rPr>
                  <a:t> và đáy:</a:t>
                </a:r>
              </a:p>
              <a:p>
                <a:pPr marL="1828800" indent="-1019176" defTabSz="1828800">
                  <a:spcBef>
                    <a:spcPts val="2000"/>
                  </a:spcBef>
                </a:pPr>
                <a:r>
                  <a:rPr lang="pt-B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d>
                                <m:dPr>
                                  <m:ctrlPr>
                                    <a:rPr lang="en-US" sz="4400" b="1" i="1">
                                      <a:latin typeface="Cambria Math" panose="02040503050406030204" pitchFamily="18" charset="0"/>
                                    </a:rPr>
                                  </m:ctrlPr>
                                </m:dPr>
                                <m:e>
                                  <m:r>
                                    <a:rPr lang="en-US" sz="4400" b="1" i="1">
                                      <a:latin typeface="Cambria Math" panose="02040503050406030204" pitchFamily="18" charset="0"/>
                                    </a:rPr>
                                    <m:t>𝑶</m:t>
                                  </m:r>
                                </m:e>
                              </m:d>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𝑺𝑨𝑩</m:t>
                                  </m:r>
                                </m:e>
                              </m:d>
                              <m:r>
                                <a:rPr lang="en-US" sz="4400" b="1" i="1">
                                  <a:latin typeface="Cambria Math" panose="02040503050406030204" pitchFamily="18" charset="0"/>
                                </a:rPr>
                                <m:t>=</m:t>
                              </m:r>
                              <m:r>
                                <a:rPr lang="en-US" sz="4400" b="1" i="1">
                                  <a:latin typeface="Cambria Math" panose="02040503050406030204" pitchFamily="18" charset="0"/>
                                </a:rPr>
                                <m:t>𝑨𝑩</m:t>
                              </m:r>
                            </m:e>
                          </m:mr>
                          <m:mr>
                            <m:e>
                              <m:d>
                                <m:dPr>
                                  <m:ctrlPr>
                                    <a:rPr lang="en-US" sz="4400" b="1" i="1">
                                      <a:latin typeface="Cambria Math" panose="02040503050406030204" pitchFamily="18" charset="0"/>
                                    </a:rPr>
                                  </m:ctrlPr>
                                </m:dPr>
                                <m:e>
                                  <m:r>
                                    <a:rPr lang="en-US" sz="4400" b="1" i="1">
                                      <a:latin typeface="Cambria Math" panose="02040503050406030204" pitchFamily="18" charset="0"/>
                                    </a:rPr>
                                    <m:t>𝑶</m:t>
                                  </m:r>
                                </m:e>
                              </m:d>
                              <m:r>
                                <a:rPr lang="en-US" sz="4400" b="1">
                                  <a:latin typeface="Cambria Math" panose="02040503050406030204" pitchFamily="18" charset="0"/>
                                </a:rPr>
                                <m:t>:</m:t>
                              </m:r>
                              <m:r>
                                <a:rPr lang="en-US" sz="4400" b="1" i="1">
                                  <a:latin typeface="Cambria Math" panose="02040503050406030204" pitchFamily="18" charset="0"/>
                                </a:rPr>
                                <m:t>𝑶𝑯</m:t>
                              </m:r>
                              <m:r>
                                <a:rPr lang="en-US" sz="4400" b="1" i="1">
                                  <a:latin typeface="Cambria Math" panose="02040503050406030204" pitchFamily="18" charset="0"/>
                                </a:rPr>
                                <m:t>⊥</m:t>
                              </m:r>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𝑯</m:t>
                              </m:r>
                              <m:d>
                                <m:dPr>
                                  <m:ctrlPr>
                                    <a:rPr lang="en-US" sz="4400" b="1" i="1">
                                      <a:latin typeface="Cambria Math" panose="02040503050406030204" pitchFamily="18" charset="0"/>
                                    </a:rPr>
                                  </m:ctrlPr>
                                </m:dPr>
                                <m:e>
                                  <m:r>
                                    <a:rPr lang="en-US" sz="4400" b="1" i="1">
                                      <a:latin typeface="Cambria Math" panose="02040503050406030204" pitchFamily="18" charset="0"/>
                                    </a:rPr>
                                    <m:t>𝑯𝑨</m:t>
                                  </m:r>
                                  <m:r>
                                    <a:rPr lang="en-US" sz="4400" b="1" i="1">
                                      <a:latin typeface="Cambria Math" panose="02040503050406030204" pitchFamily="18" charset="0"/>
                                    </a:rPr>
                                    <m:t>=</m:t>
                                  </m:r>
                                  <m:r>
                                    <a:rPr lang="en-US" sz="4400" b="1" i="1">
                                      <a:latin typeface="Cambria Math" panose="02040503050406030204" pitchFamily="18" charset="0"/>
                                    </a:rPr>
                                    <m:t>𝑯𝑩</m:t>
                                  </m:r>
                                </m:e>
                              </m:d>
                            </m:e>
                          </m:mr>
                          <m:mr>
                            <m:e>
                              <m:d>
                                <m:dPr>
                                  <m:ctrlPr>
                                    <a:rPr lang="en-US" sz="4400" b="1" i="1">
                                      <a:latin typeface="Cambria Math" panose="02040503050406030204" pitchFamily="18" charset="0"/>
                                    </a:rPr>
                                  </m:ctrlPr>
                                </m:dPr>
                                <m:e>
                                  <m:r>
                                    <a:rPr lang="en-US" sz="4400" b="1" i="1">
                                      <a:latin typeface="Cambria Math" panose="02040503050406030204" pitchFamily="18" charset="0"/>
                                    </a:rPr>
                                    <m:t>𝑺𝑨𝑩</m:t>
                                  </m:r>
                                </m:e>
                              </m:d>
                              <m:r>
                                <a:rPr lang="en-US" sz="4400" b="1">
                                  <a:latin typeface="Cambria Math" panose="02040503050406030204" pitchFamily="18" charset="0"/>
                                </a:rPr>
                                <m:t>:</m:t>
                              </m:r>
                              <m:r>
                                <a:rPr lang="en-US" sz="4400" b="1" i="1">
                                  <a:latin typeface="Cambria Math" panose="02040503050406030204" pitchFamily="18" charset="0"/>
                                </a:rPr>
                                <m:t>𝑺𝑯</m:t>
                              </m:r>
                              <m:r>
                                <a:rPr lang="en-US" sz="4400" b="1" i="1">
                                  <a:latin typeface="Cambria Math" panose="02040503050406030204" pitchFamily="18" charset="0"/>
                                </a:rPr>
                                <m:t>⊥</m:t>
                              </m:r>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𝑯</m:t>
                              </m:r>
                            </m:e>
                          </m:mr>
                        </m:m>
                      </m:e>
                    </m:d>
                  </m:oMath>
                </a14:m>
                <a:r>
                  <a:rPr lang="pt-B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indent="809626" defTabSz="1828800">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pt-BR" sz="4400"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d>
                      <m:dPr>
                        <m:ctrlPr>
                          <a:rPr lang="en-US" sz="4400" b="1" i="1">
                            <a:latin typeface="Cambria Math" panose="02040503050406030204" pitchFamily="18" charset="0"/>
                          </a:rPr>
                        </m:ctrlPr>
                      </m:dPr>
                      <m:e>
                        <m:r>
                          <a:rPr lang="pt-BR" sz="4400" b="1">
                            <a:latin typeface="Cambria Math" panose="02040503050406030204" pitchFamily="18" charset="0"/>
                          </a:rPr>
                          <m:t>(</m:t>
                        </m:r>
                        <m:r>
                          <a:rPr lang="pt-BR" sz="4400" b="1" i="1">
                            <a:latin typeface="Cambria Math" panose="02040503050406030204" pitchFamily="18" charset="0"/>
                          </a:rPr>
                          <m:t>𝑺𝑨</m:t>
                        </m:r>
                        <m:acc>
                          <m:accPr>
                            <m:chr m:val="̂"/>
                            <m:ctrlPr>
                              <a:rPr lang="en-US" sz="4400" b="1" i="1">
                                <a:latin typeface="Cambria Math" panose="02040503050406030204" pitchFamily="18" charset="0"/>
                              </a:rPr>
                            </m:ctrlPr>
                          </m:accPr>
                          <m:e>
                            <m:r>
                              <a:rPr lang="pt-BR" sz="4400" b="1" i="1">
                                <a:latin typeface="Cambria Math" panose="02040503050406030204" pitchFamily="18" charset="0"/>
                              </a:rPr>
                              <m:t>𝑩</m:t>
                            </m:r>
                            <m:r>
                              <a:rPr lang="pt-BR" sz="4400" b="1">
                                <a:latin typeface="Cambria Math" panose="02040503050406030204" pitchFamily="18" charset="0"/>
                              </a:rPr>
                              <m:t>);(</m:t>
                            </m:r>
                            <m:r>
                              <a:rPr lang="pt-BR" sz="4400" b="1" i="1">
                                <a:latin typeface="Cambria Math" panose="02040503050406030204" pitchFamily="18" charset="0"/>
                              </a:rPr>
                              <m:t>𝑶</m:t>
                            </m:r>
                          </m:e>
                        </m:acc>
                        <m:r>
                          <a:rPr lang="pt-BR" sz="4400" b="1">
                            <a:latin typeface="Cambria Math" panose="02040503050406030204" pitchFamily="18" charset="0"/>
                          </a:rPr>
                          <m:t>)</m:t>
                        </m:r>
                      </m:e>
                    </m:d>
                    <m:r>
                      <a:rPr lang="pt-BR" sz="4400" b="1" i="1">
                        <a:latin typeface="Cambria Math" panose="02040503050406030204" pitchFamily="18" charset="0"/>
                      </a:rPr>
                      <m:t>=</m:t>
                    </m:r>
                    <m:d>
                      <m:dPr>
                        <m:ctrlPr>
                          <a:rPr lang="en-US" sz="4400" b="1" i="1">
                            <a:latin typeface="Cambria Math" panose="02040503050406030204" pitchFamily="18" charset="0"/>
                          </a:rPr>
                        </m:ctrlPr>
                      </m:dPr>
                      <m:e>
                        <m:r>
                          <a:rPr lang="pt-BR" sz="4400" b="1" i="1">
                            <a:latin typeface="Cambria Math" panose="02040503050406030204" pitchFamily="18" charset="0"/>
                          </a:rPr>
                          <m:t>𝑶</m:t>
                        </m:r>
                        <m:acc>
                          <m:accPr>
                            <m:chr m:val="̂"/>
                            <m:ctrlPr>
                              <a:rPr lang="en-US" sz="4400" b="1" i="1">
                                <a:latin typeface="Cambria Math" panose="02040503050406030204" pitchFamily="18" charset="0"/>
                              </a:rPr>
                            </m:ctrlPr>
                          </m:accPr>
                          <m:e>
                            <m:r>
                              <a:rPr lang="pt-BR" sz="4400" b="1" i="1">
                                <a:latin typeface="Cambria Math" panose="02040503050406030204" pitchFamily="18" charset="0"/>
                              </a:rPr>
                              <m:t>𝑯</m:t>
                            </m:r>
                            <m:r>
                              <a:rPr lang="pt-BR" sz="4400" b="1">
                                <a:latin typeface="Cambria Math" panose="02040503050406030204" pitchFamily="18" charset="0"/>
                              </a:rPr>
                              <m:t>;</m:t>
                            </m:r>
                            <m:r>
                              <a:rPr lang="pt-BR" sz="4400" b="1" i="1">
                                <a:latin typeface="Cambria Math" panose="02040503050406030204" pitchFamily="18" charset="0"/>
                              </a:rPr>
                              <m:t>𝑺</m:t>
                            </m:r>
                          </m:e>
                        </m:acc>
                        <m:r>
                          <a:rPr lang="pt-BR" sz="4400" b="1" i="1">
                            <a:latin typeface="Cambria Math" panose="02040503050406030204" pitchFamily="18" charset="0"/>
                          </a:rPr>
                          <m:t>𝑯</m:t>
                        </m:r>
                      </m:e>
                    </m:d>
                    <m:r>
                      <a:rPr lang="pt-BR" sz="4400" b="1" i="1">
                        <a:latin typeface="Cambria Math" panose="02040503050406030204" pitchFamily="18" charset="0"/>
                      </a:rPr>
                      <m:t>=</m:t>
                    </m:r>
                    <m:acc>
                      <m:accPr>
                        <m:chr m:val="̂"/>
                        <m:ctrlPr>
                          <a:rPr lang="en-US" sz="4400" b="1" i="1">
                            <a:latin typeface="Cambria Math" panose="02040503050406030204" pitchFamily="18" charset="0"/>
                          </a:rPr>
                        </m:ctrlPr>
                      </m:accPr>
                      <m:e>
                        <m:r>
                          <a:rPr lang="pt-BR" sz="4400" b="1" i="1">
                            <a:latin typeface="Cambria Math" panose="02040503050406030204" pitchFamily="18" charset="0"/>
                          </a:rPr>
                          <m:t>𝑺𝑯𝑶</m:t>
                        </m:r>
                      </m:e>
                    </m:acc>
                    <m:r>
                      <a:rPr lang="pt-BR" sz="4400" b="1" i="1">
                        <a:latin typeface="Cambria Math" panose="02040503050406030204" pitchFamily="18" charset="0"/>
                      </a:rPr>
                      <m:t>=</m:t>
                    </m:r>
                    <m:r>
                      <a:rPr lang="pt-BR" sz="4400" b="1" i="1">
                        <a:latin typeface="Cambria Math" panose="02040503050406030204" pitchFamily="18" charset="0"/>
                      </a:rPr>
                      <m:t>𝟔</m:t>
                    </m:r>
                    <m:sSup>
                      <m:sSupPr>
                        <m:ctrlPr>
                          <a:rPr lang="en-US" sz="4400" b="1" i="1">
                            <a:latin typeface="Cambria Math" panose="02040503050406030204" pitchFamily="18" charset="0"/>
                          </a:rPr>
                        </m:ctrlPr>
                      </m:sSupPr>
                      <m:e>
                        <m:r>
                          <a:rPr lang="pt-BR" sz="4400" b="1" i="1">
                            <a:latin typeface="Cambria Math" panose="02040503050406030204" pitchFamily="18" charset="0"/>
                          </a:rPr>
                          <m:t>𝟎</m:t>
                        </m:r>
                      </m:e>
                      <m:sup>
                        <m:r>
                          <a:rPr lang="pt-BR" sz="4400" b="1" i="1">
                            <a:latin typeface="Cambria Math" panose="02040503050406030204" pitchFamily="18" charset="0"/>
                          </a:rPr>
                          <m:t>𝟎</m:t>
                        </m:r>
                      </m:sup>
                    </m:sSup>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indent="809626" defTabSz="1828800">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pt-BR" sz="4400" b="1" dirty="0">
                    <a:latin typeface="Tahoma" panose="020B0604030504040204" pitchFamily="34" charset="0"/>
                    <a:ea typeface="Tahoma" panose="020B0604030504040204" pitchFamily="34" charset="0"/>
                    <a:cs typeface="Tahoma" panose="020B0604030504040204" pitchFamily="34" charset="0"/>
                  </a:rPr>
                  <a:t>Giả thiết cho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𝑺𝑨𝑩</m:t>
                    </m:r>
                  </m:oMath>
                </a14:m>
                <a:r>
                  <a:rPr lang="pt-BR" sz="4400" b="1" dirty="0">
                    <a:latin typeface="Tahoma" panose="020B0604030504040204" pitchFamily="34" charset="0"/>
                    <a:ea typeface="Tahoma" panose="020B0604030504040204" pitchFamily="34" charset="0"/>
                    <a:cs typeface="Tahoma" panose="020B0604030504040204" pitchFamily="34" charset="0"/>
                  </a:rPr>
                  <a:t> đều cạnh </a:t>
                </a:r>
                <a14:m>
                  <m:oMath xmlns:m="http://schemas.openxmlformats.org/officeDocument/2006/math">
                    <m:r>
                      <a:rPr lang="en-US" sz="4400" b="1" i="1">
                        <a:latin typeface="Cambria Math" panose="02040503050406030204" pitchFamily="18" charset="0"/>
                      </a:rPr>
                      <m:t>𝟒</m:t>
                    </m:r>
                    <m:r>
                      <a:rPr lang="en-US" sz="4400" b="1" i="1">
                        <a:latin typeface="Cambria Math" panose="02040503050406030204" pitchFamily="18" charset="0"/>
                      </a:rPr>
                      <m:t>𝒄𝒎</m:t>
                    </m:r>
                    <m:r>
                      <a:rPr lang="en-US" sz="4400" b="1" i="1">
                        <a:latin typeface="Cambria Math" panose="02040503050406030204" pitchFamily="18" charset="0"/>
                      </a:rPr>
                      <m:t>⇒</m:t>
                    </m:r>
                    <m:r>
                      <a:rPr lang="en-US" sz="4400" b="1" i="1">
                        <a:latin typeface="Cambria Math" panose="02040503050406030204" pitchFamily="18" charset="0"/>
                      </a:rPr>
                      <m:t>𝑺𝑯</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𝟒</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num>
                      <m:den>
                        <m:r>
                          <a:rPr lang="en-US" sz="4400" b="1" i="1">
                            <a:latin typeface="Cambria Math" panose="02040503050406030204" pitchFamily="18" charset="0"/>
                          </a:rPr>
                          <m:t>𝟐</m:t>
                        </m:r>
                      </m:den>
                    </m:f>
                    <m:r>
                      <a:rPr lang="en-US" sz="4400" b="1" i="1">
                        <a:latin typeface="Cambria Math" panose="02040503050406030204" pitchFamily="18" charset="0"/>
                      </a:rPr>
                      <m:t>=</m:t>
                    </m:r>
                    <m:r>
                      <a:rPr lang="en-US" sz="4400" b="1" i="1">
                        <a:latin typeface="Cambria Math" panose="02040503050406030204" pitchFamily="18" charset="0"/>
                      </a:rPr>
                      <m:t>𝟐</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588233" y="7077012"/>
                <a:ext cx="17318768" cy="6483057"/>
              </a:xfrm>
              <a:prstGeom prst="rect">
                <a:avLst/>
              </a:prstGeom>
              <a:blipFill>
                <a:blip r:embed="rId8"/>
                <a:stretch>
                  <a:fillRect t="-2070" b="-1505"/>
                </a:stretch>
              </a:blipFill>
            </p:spPr>
            <p:txBody>
              <a:bodyPr/>
              <a:lstStyle/>
              <a:p>
                <a:r>
                  <a:rPr lang="en-US">
                    <a:noFill/>
                  </a:rPr>
                  <a:t> </a:t>
                </a:r>
              </a:p>
            </p:txBody>
          </p:sp>
        </mc:Fallback>
      </mc:AlternateContent>
      <p:grpSp>
        <p:nvGrpSpPr>
          <p:cNvPr id="51" name="Group 47"/>
          <p:cNvGrpSpPr/>
          <p:nvPr/>
        </p:nvGrpSpPr>
        <p:grpSpPr>
          <a:xfrm>
            <a:off x="7539791" y="1519965"/>
            <a:ext cx="9472086" cy="968318"/>
            <a:chOff x="739068" y="1515168"/>
            <a:chExt cx="9473319" cy="968444"/>
          </a:xfrm>
        </p:grpSpPr>
        <p:sp>
          <p:nvSpPr>
            <p:cNvPr id="52"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6" name="Group 30"/>
            <p:cNvGrpSpPr/>
            <p:nvPr/>
          </p:nvGrpSpPr>
          <p:grpSpPr>
            <a:xfrm>
              <a:off x="739068" y="1515168"/>
              <a:ext cx="8177919" cy="960327"/>
              <a:chOff x="739068" y="1515168"/>
              <a:chExt cx="8177919" cy="960327"/>
            </a:xfrm>
          </p:grpSpPr>
          <p:sp>
            <p:nvSpPr>
              <p:cNvPr id="57"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6"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grpSp>
        <p:nvGrpSpPr>
          <p:cNvPr id="47" name="Group 46">
            <a:extLst>
              <a:ext uri="{FF2B5EF4-FFF2-40B4-BE49-F238E27FC236}">
                <a16:creationId xmlns:a16="http://schemas.microsoft.com/office/drawing/2014/main" id="{7ABD9C49-686B-4B53-881E-61E1B45A391E}"/>
              </a:ext>
            </a:extLst>
          </p:cNvPr>
          <p:cNvGrpSpPr/>
          <p:nvPr/>
        </p:nvGrpSpPr>
        <p:grpSpPr>
          <a:xfrm>
            <a:off x="17825932" y="6638988"/>
            <a:ext cx="5715181" cy="6315011"/>
            <a:chOff x="2437898" y="1323029"/>
            <a:chExt cx="3045001" cy="3507738"/>
          </a:xfrm>
        </p:grpSpPr>
        <p:grpSp>
          <p:nvGrpSpPr>
            <p:cNvPr id="48" name="Group 47">
              <a:extLst>
                <a:ext uri="{FF2B5EF4-FFF2-40B4-BE49-F238E27FC236}">
                  <a16:creationId xmlns:a16="http://schemas.microsoft.com/office/drawing/2014/main" id="{5F6464DF-BAE4-48F7-803E-169CBA4110B2}"/>
                </a:ext>
              </a:extLst>
            </p:cNvPr>
            <p:cNvGrpSpPr/>
            <p:nvPr/>
          </p:nvGrpSpPr>
          <p:grpSpPr>
            <a:xfrm>
              <a:off x="2437898" y="1323029"/>
              <a:ext cx="3045001" cy="3507738"/>
              <a:chOff x="8647405" y="1507935"/>
              <a:chExt cx="2578017" cy="4116268"/>
            </a:xfrm>
          </p:grpSpPr>
          <p:sp>
            <p:nvSpPr>
              <p:cNvPr id="71" name="Oval 70">
                <a:extLst>
                  <a:ext uri="{FF2B5EF4-FFF2-40B4-BE49-F238E27FC236}">
                    <a16:creationId xmlns:a16="http://schemas.microsoft.com/office/drawing/2014/main" id="{BD95AAC0-65F3-484A-B8C4-B35F1735F6A2}"/>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sp>
            <p:nvSpPr>
              <p:cNvPr id="72" name="Freeform: Shape 71">
                <a:extLst>
                  <a:ext uri="{FF2B5EF4-FFF2-40B4-BE49-F238E27FC236}">
                    <a16:creationId xmlns:a16="http://schemas.microsoft.com/office/drawing/2014/main" id="{ACD94721-D03D-471B-9B70-A0751BF6101A}"/>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cxnSp>
            <p:nvCxnSpPr>
              <p:cNvPr id="73" name="Straight Connector 72">
                <a:extLst>
                  <a:ext uri="{FF2B5EF4-FFF2-40B4-BE49-F238E27FC236}">
                    <a16:creationId xmlns:a16="http://schemas.microsoft.com/office/drawing/2014/main" id="{4E4682BD-0ECF-472B-808B-9F148E95194D}"/>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D655EA4-3922-4022-8EBC-71F714B5688F}"/>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45F08F4-A90D-4E1B-9D6D-4B73512C83B7}"/>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4DF2896-5608-4043-9FC0-905CF1941C21}"/>
                  </a:ext>
                </a:extLst>
              </p:cNvPr>
              <p:cNvSpPr txBox="1"/>
              <p:nvPr/>
            </p:nvSpPr>
            <p:spPr>
              <a:xfrm>
                <a:off x="9810804" y="1507935"/>
                <a:ext cx="199046"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88" name="TextBox 87">
                <a:extLst>
                  <a:ext uri="{FF2B5EF4-FFF2-40B4-BE49-F238E27FC236}">
                    <a16:creationId xmlns:a16="http://schemas.microsoft.com/office/drawing/2014/main" id="{9AA614A1-CCBC-4A61-B4DE-4CCB9CA71686}"/>
                  </a:ext>
                </a:extLst>
              </p:cNvPr>
              <p:cNvSpPr txBox="1"/>
              <p:nvPr/>
            </p:nvSpPr>
            <p:spPr>
              <a:xfrm>
                <a:off x="9717781" y="4514383"/>
                <a:ext cx="220864"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89" name="TextBox 88">
                <a:extLst>
                  <a:ext uri="{FF2B5EF4-FFF2-40B4-BE49-F238E27FC236}">
                    <a16:creationId xmlns:a16="http://schemas.microsoft.com/office/drawing/2014/main" id="{A9E913E4-3BA6-4A36-AA9B-B6CA441FD4A8}"/>
                  </a:ext>
                </a:extLst>
              </p:cNvPr>
              <p:cNvSpPr txBox="1"/>
              <p:nvPr/>
            </p:nvSpPr>
            <p:spPr>
              <a:xfrm>
                <a:off x="10074310" y="5178972"/>
                <a:ext cx="206599"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90" name="TextBox 89">
                <a:extLst>
                  <a:ext uri="{FF2B5EF4-FFF2-40B4-BE49-F238E27FC236}">
                    <a16:creationId xmlns:a16="http://schemas.microsoft.com/office/drawing/2014/main" id="{78E34A33-3E7C-44FC-9B24-227222838F02}"/>
                  </a:ext>
                </a:extLst>
              </p:cNvPr>
              <p:cNvSpPr txBox="1"/>
              <p:nvPr/>
            </p:nvSpPr>
            <p:spPr>
              <a:xfrm>
                <a:off x="10796987" y="4448581"/>
                <a:ext cx="207437"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grpSp>
        <p:cxnSp>
          <p:nvCxnSpPr>
            <p:cNvPr id="49" name="Straight Connector 48">
              <a:extLst>
                <a:ext uri="{FF2B5EF4-FFF2-40B4-BE49-F238E27FC236}">
                  <a16:creationId xmlns:a16="http://schemas.microsoft.com/office/drawing/2014/main" id="{72FEE0FD-58B1-4662-AEDB-6EF8892DB4F7}"/>
                </a:ext>
              </a:extLst>
            </p:cNvPr>
            <p:cNvCxnSpPr>
              <a:cxnSpLocks/>
              <a:endCxn id="72" idx="10"/>
            </p:cNvCxnSpPr>
            <p:nvPr/>
          </p:nvCxnSpPr>
          <p:spPr>
            <a:xfrm>
              <a:off x="3976308" y="1766903"/>
              <a:ext cx="293933" cy="26844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398FA7C-A21B-4111-956E-286A806F45DD}"/>
                </a:ext>
              </a:extLst>
            </p:cNvPr>
            <p:cNvCxnSpPr>
              <a:cxnSpLocks/>
              <a:endCxn id="72" idx="10"/>
            </p:cNvCxnSpPr>
            <p:nvPr/>
          </p:nvCxnSpPr>
          <p:spPr>
            <a:xfrm flipH="1">
              <a:off x="4270241" y="3790829"/>
              <a:ext cx="772732" cy="66052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33E61C0D-FC00-481A-AECA-AE05E362A88D}"/>
                </a:ext>
              </a:extLst>
            </p:cNvPr>
            <p:cNvCxnSpPr>
              <a:cxnSpLocks/>
              <a:endCxn id="71" idx="7"/>
            </p:cNvCxnSpPr>
            <p:nvPr/>
          </p:nvCxnSpPr>
          <p:spPr>
            <a:xfrm>
              <a:off x="3965349" y="1777360"/>
              <a:ext cx="1066917" cy="200725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7120A3-3FEB-4CD6-9A58-DA0F2146248D}"/>
                </a:ext>
              </a:extLst>
            </p:cNvPr>
            <p:cNvCxnSpPr/>
            <p:nvPr/>
          </p:nvCxnSpPr>
          <p:spPr>
            <a:xfrm>
              <a:off x="3976308" y="4038775"/>
              <a:ext cx="680299" cy="4730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2BF509-279A-44E4-950A-4FCE4475B083}"/>
                </a:ext>
              </a:extLst>
            </p:cNvPr>
            <p:cNvCxnSpPr/>
            <p:nvPr/>
          </p:nvCxnSpPr>
          <p:spPr>
            <a:xfrm>
              <a:off x="3967047" y="1777360"/>
              <a:ext cx="689560" cy="230871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CB94AAD-E55E-44B8-BC94-24B36CA9E945}"/>
                </a:ext>
              </a:extLst>
            </p:cNvPr>
            <p:cNvCxnSpPr>
              <a:endCxn id="89" idx="0"/>
            </p:cNvCxnSpPr>
            <p:nvPr/>
          </p:nvCxnSpPr>
          <p:spPr>
            <a:xfrm>
              <a:off x="3967047" y="4062425"/>
              <a:ext cx="303194" cy="38893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D8C650-09F7-4966-9EAA-187FD175AB7A}"/>
                </a:ext>
              </a:extLst>
            </p:cNvPr>
            <p:cNvCxnSpPr>
              <a:cxnSpLocks/>
            </p:cNvCxnSpPr>
            <p:nvPr/>
          </p:nvCxnSpPr>
          <p:spPr>
            <a:xfrm flipV="1">
              <a:off x="4656607" y="3929154"/>
              <a:ext cx="68366" cy="70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886BC25-65B6-4E82-8B3F-16AE967D5CE7}"/>
                </a:ext>
              </a:extLst>
            </p:cNvPr>
            <p:cNvCxnSpPr>
              <a:cxnSpLocks/>
            </p:cNvCxnSpPr>
            <p:nvPr/>
          </p:nvCxnSpPr>
          <p:spPr>
            <a:xfrm>
              <a:off x="4724973" y="3948787"/>
              <a:ext cx="55710" cy="74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F445029-F832-4BE7-84ED-E5813EC35769}"/>
                </a:ext>
              </a:extLst>
            </p:cNvPr>
            <p:cNvCxnSpPr/>
            <p:nvPr/>
          </p:nvCxnSpPr>
          <p:spPr>
            <a:xfrm flipH="1">
              <a:off x="4498807" y="4086076"/>
              <a:ext cx="69383" cy="52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1966DD2-588A-477A-9C8C-F435F5BDD789}"/>
                </a:ext>
              </a:extLst>
            </p:cNvPr>
            <p:cNvCxnSpPr/>
            <p:nvPr/>
          </p:nvCxnSpPr>
          <p:spPr>
            <a:xfrm>
              <a:off x="4498807" y="4138492"/>
              <a:ext cx="118913" cy="29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Arc 42">
              <a:extLst>
                <a:ext uri="{FF2B5EF4-FFF2-40B4-BE49-F238E27FC236}">
                  <a16:creationId xmlns:a16="http://schemas.microsoft.com/office/drawing/2014/main" id="{C09D1C71-B773-40AF-BF9A-6E2B0D4F98AF}"/>
                </a:ext>
              </a:extLst>
            </p:cNvPr>
            <p:cNvSpPr/>
            <p:nvPr/>
          </p:nvSpPr>
          <p:spPr>
            <a:xfrm flipH="1">
              <a:off x="4505008" y="3948787"/>
              <a:ext cx="128334" cy="138515"/>
            </a:xfrm>
            <a:custGeom>
              <a:avLst/>
              <a:gdLst>
                <a:gd name="connsiteX0" fmla="*/ 58948 w 117896"/>
                <a:gd name="connsiteY0" fmla="*/ 0 h 231887"/>
                <a:gd name="connsiteX1" fmla="*/ 112113 w 117896"/>
                <a:gd name="connsiteY1" fmla="*/ 65861 h 231887"/>
                <a:gd name="connsiteX2" fmla="*/ 117869 w 117896"/>
                <a:gd name="connsiteY2" fmla="*/ 119465 h 231887"/>
                <a:gd name="connsiteX3" fmla="*/ 58948 w 117896"/>
                <a:gd name="connsiteY3" fmla="*/ 115944 h 231887"/>
                <a:gd name="connsiteX4" fmla="*/ 58948 w 117896"/>
                <a:gd name="connsiteY4" fmla="*/ 0 h 231887"/>
                <a:gd name="connsiteX0" fmla="*/ 58948 w 117896"/>
                <a:gd name="connsiteY0" fmla="*/ 0 h 231887"/>
                <a:gd name="connsiteX1" fmla="*/ 112113 w 117896"/>
                <a:gd name="connsiteY1" fmla="*/ 65861 h 231887"/>
                <a:gd name="connsiteX2" fmla="*/ 117869 w 117896"/>
                <a:gd name="connsiteY2" fmla="*/ 119465 h 231887"/>
                <a:gd name="connsiteX0" fmla="*/ 0 w 108452"/>
                <a:gd name="connsiteY0" fmla="*/ 0 h 119465"/>
                <a:gd name="connsiteX1" fmla="*/ 53165 w 108452"/>
                <a:gd name="connsiteY1" fmla="*/ 65861 h 119465"/>
                <a:gd name="connsiteX2" fmla="*/ 58921 w 108452"/>
                <a:gd name="connsiteY2" fmla="*/ 119465 h 119465"/>
                <a:gd name="connsiteX3" fmla="*/ 0 w 108452"/>
                <a:gd name="connsiteY3" fmla="*/ 115944 h 119465"/>
                <a:gd name="connsiteX4" fmla="*/ 0 w 108452"/>
                <a:gd name="connsiteY4" fmla="*/ 0 h 119465"/>
                <a:gd name="connsiteX0" fmla="*/ 0 w 108452"/>
                <a:gd name="connsiteY0" fmla="*/ 0 h 119465"/>
                <a:gd name="connsiteX1" fmla="*/ 53165 w 108452"/>
                <a:gd name="connsiteY1" fmla="*/ 65861 h 119465"/>
                <a:gd name="connsiteX2" fmla="*/ 108451 w 108452"/>
                <a:gd name="connsiteY2" fmla="*/ 119465 h 119465"/>
                <a:gd name="connsiteX0" fmla="*/ 0 w 131312"/>
                <a:gd name="connsiteY0" fmla="*/ 0 h 138515"/>
                <a:gd name="connsiteX1" fmla="*/ 53165 w 131312"/>
                <a:gd name="connsiteY1" fmla="*/ 65861 h 138515"/>
                <a:gd name="connsiteX2" fmla="*/ 131311 w 131312"/>
                <a:gd name="connsiteY2" fmla="*/ 138515 h 138515"/>
                <a:gd name="connsiteX3" fmla="*/ 0 w 131312"/>
                <a:gd name="connsiteY3" fmla="*/ 115944 h 138515"/>
                <a:gd name="connsiteX4" fmla="*/ 0 w 131312"/>
                <a:gd name="connsiteY4" fmla="*/ 0 h 138515"/>
                <a:gd name="connsiteX0" fmla="*/ 0 w 131312"/>
                <a:gd name="connsiteY0" fmla="*/ 0 h 138515"/>
                <a:gd name="connsiteX1" fmla="*/ 53165 w 131312"/>
                <a:gd name="connsiteY1" fmla="*/ 65861 h 138515"/>
                <a:gd name="connsiteX2" fmla="*/ 108451 w 131312"/>
                <a:gd name="connsiteY2" fmla="*/ 119465 h 138515"/>
                <a:gd name="connsiteX0" fmla="*/ 0 w 131312"/>
                <a:gd name="connsiteY0" fmla="*/ 0 h 138515"/>
                <a:gd name="connsiteX1" fmla="*/ 53165 w 131312"/>
                <a:gd name="connsiteY1" fmla="*/ 65861 h 138515"/>
                <a:gd name="connsiteX2" fmla="*/ 131311 w 131312"/>
                <a:gd name="connsiteY2" fmla="*/ 138515 h 138515"/>
                <a:gd name="connsiteX3" fmla="*/ 0 w 131312"/>
                <a:gd name="connsiteY3" fmla="*/ 115944 h 138515"/>
                <a:gd name="connsiteX4" fmla="*/ 0 w 131312"/>
                <a:gd name="connsiteY4" fmla="*/ 0 h 138515"/>
                <a:gd name="connsiteX0" fmla="*/ 0 w 131312"/>
                <a:gd name="connsiteY0" fmla="*/ 0 h 138515"/>
                <a:gd name="connsiteX1" fmla="*/ 98885 w 131312"/>
                <a:gd name="connsiteY1" fmla="*/ 65861 h 138515"/>
                <a:gd name="connsiteX2" fmla="*/ 108451 w 131312"/>
                <a:gd name="connsiteY2" fmla="*/ 119465 h 138515"/>
                <a:gd name="connsiteX0" fmla="*/ 0 w 131315"/>
                <a:gd name="connsiteY0" fmla="*/ 0 h 138515"/>
                <a:gd name="connsiteX1" fmla="*/ 96048 w 131315"/>
                <a:gd name="connsiteY1" fmla="*/ 62051 h 138515"/>
                <a:gd name="connsiteX2" fmla="*/ 131311 w 131315"/>
                <a:gd name="connsiteY2" fmla="*/ 138515 h 138515"/>
                <a:gd name="connsiteX3" fmla="*/ 0 w 131315"/>
                <a:gd name="connsiteY3" fmla="*/ 115944 h 138515"/>
                <a:gd name="connsiteX4" fmla="*/ 0 w 131315"/>
                <a:gd name="connsiteY4" fmla="*/ 0 h 138515"/>
                <a:gd name="connsiteX0" fmla="*/ 0 w 131315"/>
                <a:gd name="connsiteY0" fmla="*/ 0 h 138515"/>
                <a:gd name="connsiteX1" fmla="*/ 98885 w 131315"/>
                <a:gd name="connsiteY1" fmla="*/ 65861 h 138515"/>
                <a:gd name="connsiteX2" fmla="*/ 108451 w 131315"/>
                <a:gd name="connsiteY2" fmla="*/ 119465 h 138515"/>
              </a:gdLst>
              <a:ahLst/>
              <a:cxnLst>
                <a:cxn ang="0">
                  <a:pos x="connsiteX0" y="connsiteY0"/>
                </a:cxn>
                <a:cxn ang="0">
                  <a:pos x="connsiteX1" y="connsiteY1"/>
                </a:cxn>
                <a:cxn ang="0">
                  <a:pos x="connsiteX2" y="connsiteY2"/>
                </a:cxn>
              </a:cxnLst>
              <a:rect l="l" t="t" r="r" b="b"/>
              <a:pathLst>
                <a:path w="131315" h="138515" stroke="0" extrusionOk="0">
                  <a:moveTo>
                    <a:pt x="0" y="0"/>
                  </a:moveTo>
                  <a:cubicBezTo>
                    <a:pt x="22689" y="0"/>
                    <a:pt x="74163" y="38965"/>
                    <a:pt x="96048" y="62051"/>
                  </a:cubicBezTo>
                  <a:cubicBezTo>
                    <a:pt x="117933" y="85137"/>
                    <a:pt x="131597" y="119999"/>
                    <a:pt x="131311" y="138515"/>
                  </a:cubicBezTo>
                  <a:lnTo>
                    <a:pt x="0" y="115944"/>
                  </a:lnTo>
                  <a:lnTo>
                    <a:pt x="0" y="0"/>
                  </a:lnTo>
                  <a:close/>
                </a:path>
                <a:path w="131315" h="138515" fill="none">
                  <a:moveTo>
                    <a:pt x="0" y="0"/>
                  </a:moveTo>
                  <a:cubicBezTo>
                    <a:pt x="22689" y="0"/>
                    <a:pt x="89084" y="25613"/>
                    <a:pt x="98885" y="65861"/>
                  </a:cubicBezTo>
                  <a:cubicBezTo>
                    <a:pt x="102953" y="82568"/>
                    <a:pt x="108737" y="100949"/>
                    <a:pt x="108451" y="119465"/>
                  </a:cubicBezTo>
                </a:path>
              </a:pathLst>
            </a:cu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D29158C1-86C5-45B7-9720-5D07CDB260EB}"/>
                </a:ext>
              </a:extLst>
            </p:cNvPr>
            <p:cNvSpPr txBox="1"/>
            <p:nvPr/>
          </p:nvSpPr>
          <p:spPr>
            <a:xfrm>
              <a:off x="4659221" y="4076890"/>
              <a:ext cx="420308" cy="461665"/>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CEFE234-CB79-48F5-A226-451FC48CCB81}"/>
                    </a:ext>
                  </a:extLst>
                </p:cNvPr>
                <p:cNvSpPr txBox="1"/>
                <p:nvPr/>
              </p:nvSpPr>
              <p:spPr>
                <a:xfrm>
                  <a:off x="4269315" y="3818437"/>
                  <a:ext cx="293765" cy="205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60</m:t>
                            </m:r>
                          </m:e>
                          <m:sup>
                            <m:r>
                              <a:rPr lang="en-US" sz="2400" b="0" i="1" smtClean="0">
                                <a:latin typeface="Cambria Math" panose="02040503050406030204" pitchFamily="18" charset="0"/>
                              </a:rPr>
                              <m:t>0</m:t>
                            </m:r>
                          </m:sup>
                        </m:sSup>
                      </m:oMath>
                    </m:oMathPara>
                  </a14:m>
                  <a:endParaRPr lang="en-US" sz="2400" dirty="0"/>
                </a:p>
              </p:txBody>
            </p:sp>
          </mc:Choice>
          <mc:Fallback xmlns="">
            <p:sp>
              <p:nvSpPr>
                <p:cNvPr id="70" name="TextBox 69">
                  <a:extLst>
                    <a:ext uri="{FF2B5EF4-FFF2-40B4-BE49-F238E27FC236}">
                      <a16:creationId xmlns:a16="http://schemas.microsoft.com/office/drawing/2014/main" id="{FCEFE234-CB79-48F5-A226-451FC48CCB81}"/>
                    </a:ext>
                  </a:extLst>
                </p:cNvPr>
                <p:cNvSpPr txBox="1">
                  <a:spLocks noRot="1" noChangeAspect="1" noMove="1" noResize="1" noEditPoints="1" noAdjustHandles="1" noChangeArrowheads="1" noChangeShapeType="1" noTextEdit="1"/>
                </p:cNvSpPr>
                <p:nvPr/>
              </p:nvSpPr>
              <p:spPr>
                <a:xfrm>
                  <a:off x="4269315" y="3818437"/>
                  <a:ext cx="293765" cy="205149"/>
                </a:xfrm>
                <a:prstGeom prst="rect">
                  <a:avLst/>
                </a:prstGeom>
                <a:blipFill>
                  <a:blip r:embed="rId9"/>
                  <a:stretch>
                    <a:fillRect l="-12088" r="-4396" b="-6557"/>
                  </a:stretch>
                </a:blipFill>
              </p:spPr>
              <p:txBody>
                <a:bodyPr/>
                <a:lstStyle/>
                <a:p>
                  <a:r>
                    <a:rPr lang="en-US">
                      <a:noFill/>
                    </a:rPr>
                    <a:t> </a:t>
                  </a:r>
                </a:p>
              </p:txBody>
            </p:sp>
          </mc:Fallback>
        </mc:AlternateContent>
      </p:grpSp>
    </p:spTree>
    <p:extLst>
      <p:ext uri="{BB962C8B-B14F-4D97-AF65-F5344CB8AC3E}">
        <p14:creationId xmlns:p14="http://schemas.microsoft.com/office/powerpoint/2010/main" val="40054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arn(inVertical)">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barn(inVertical)">
                                      <p:cBhvr>
                                        <p:cTn id="52" dur="500"/>
                                        <p:tgtEl>
                                          <p:spTgt spid="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barn(inVertical)">
                                      <p:cBhvr>
                                        <p:cTn id="57" dur="500"/>
                                        <p:tgtEl>
                                          <p:spTgt spid="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barn(inVertical)">
                                      <p:cBhvr>
                                        <p:cTn id="62" dur="5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barn(inVertical)">
                                      <p:cBhvr>
                                        <p:cTn id="6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5C607D02-F3EA-4874-B48F-93ED609CEE50}"/>
              </a:ext>
            </a:extLst>
          </p:cNvPr>
          <p:cNvSpPr txBox="1">
            <a:spLocks/>
          </p:cNvSpPr>
          <p:nvPr/>
        </p:nvSpPr>
        <p:spPr>
          <a:xfrm>
            <a:off x="193092" y="1844935"/>
            <a:ext cx="16418508" cy="11582640"/>
          </a:xfrm>
          <a:prstGeom prst="rect">
            <a:avLst/>
          </a:prstGeom>
          <a:solidFill>
            <a:schemeClr val="accent6">
              <a:lumMod val="20000"/>
              <a:lumOff val="80000"/>
            </a:schemeClr>
          </a:solidFill>
          <a:ln>
            <a:solidFill>
              <a:srgbClr val="FFC000"/>
            </a:solidFill>
            <a:prstDash val="sysDot"/>
          </a:ln>
        </p:spPr>
        <p:txBody>
          <a:bodyPr vert="horz" lIns="182880" tIns="91440" rIns="182880" bIns="9144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828800">
              <a:lnSpc>
                <a:spcPct val="150000"/>
              </a:lnSpc>
              <a:spcBef>
                <a:spcPts val="2000"/>
              </a:spcBef>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➊.  </a:t>
            </a:r>
            <a:r>
              <a:rPr lang="en-US" sz="4800" b="1" i="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nghĩa</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FF0000"/>
                </a:solidFill>
                <a:latin typeface="Tahoma" panose="020B0604030504040204" pitchFamily="34" charset="0"/>
                <a:ea typeface="Tahoma" panose="020B0604030504040204" pitchFamily="34" charset="0"/>
                <a:cs typeface="Tahoma" panose="020B0604030504040204" pitchFamily="34" charset="0"/>
              </a:rPr>
              <a:t>mặt</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914400" indent="-346076" algn="just" defTabSz="1828800">
              <a:lnSpc>
                <a:spcPct val="150000"/>
              </a:lnSpc>
              <a:spcBef>
                <a:spcPts val="2000"/>
              </a:spcBef>
              <a:buClr>
                <a:srgbClr val="FF0000"/>
              </a:buClr>
              <a:buFont typeface="Arial" panose="020B0604020202020204" pitchFamily="34" charset="0"/>
              <a:buChar char="•"/>
            </a:pPr>
            <a:r>
              <a:rPr lang="en-US" sz="4400" b="1" i="1" dirty="0" err="1">
                <a:latin typeface="Tahoma" panose="020B0604030504040204" pitchFamily="34" charset="0"/>
                <a:ea typeface="Tahoma" panose="020B0604030504040204" pitchFamily="34" charset="0"/>
                <a:cs typeface="Tahoma" panose="020B0604030504040204" pitchFamily="34" charset="0"/>
              </a:rPr>
              <a:t>Trong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mặt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phẳng</a:t>
            </a:r>
            <a:r>
              <a:rPr lang="en-US" sz="4400" b="1" i="1" dirty="0">
                <a:latin typeface="Tahoma" panose="020B0604030504040204" pitchFamily="34" charset="0"/>
                <a:ea typeface="Tahoma" panose="020B0604030504040204" pitchFamily="34" charset="0"/>
                <a:cs typeface="Tahoma" panose="020B0604030504040204" pitchFamily="34" charset="0"/>
              </a:rPr>
              <a:t> (P) </a:t>
            </a:r>
            <a:r>
              <a:rPr lang="en-US" sz="4400" b="1" i="1" dirty="0" err="1">
                <a:latin typeface="Tahoma" panose="020B0604030504040204" pitchFamily="34" charset="0"/>
                <a:ea typeface="Tahoma" panose="020B0604030504040204" pitchFamily="34" charset="0"/>
                <a:cs typeface="Tahoma" panose="020B0604030504040204" pitchFamily="34" charset="0"/>
              </a:rPr>
              <a:t>cho</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hai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đường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thẳng</a:t>
            </a:r>
            <a:r>
              <a:rPr lang="en-US" sz="4400" b="1" i="1" dirty="0">
                <a:latin typeface="Tahoma" panose="020B0604030504040204" pitchFamily="34" charset="0"/>
                <a:ea typeface="Tahoma" panose="020B0604030504040204" pitchFamily="34" charset="0"/>
                <a:cs typeface="Tahoma" panose="020B0604030504040204" pitchFamily="34" charset="0"/>
              </a:rPr>
              <a:t> 𝑙  </a:t>
            </a:r>
            <a:r>
              <a:rPr lang="en-US" sz="4400" b="1" i="1" dirty="0" err="1">
                <a:latin typeface="Tahoma" panose="020B0604030504040204" pitchFamily="34" charset="0"/>
                <a:ea typeface="Tahoma" panose="020B0604030504040204" pitchFamily="34" charset="0"/>
                <a:cs typeface="Tahoma" panose="020B0604030504040204" pitchFamily="34" charset="0"/>
              </a:rPr>
              <a:t>va</a:t>
            </a:r>
            <a:r>
              <a:rPr lang="en-US" sz="4400" b="1" i="1" dirty="0">
                <a:latin typeface="Tahoma" panose="020B0604030504040204" pitchFamily="34" charset="0"/>
                <a:ea typeface="Tahoma" panose="020B0604030504040204" pitchFamily="34" charset="0"/>
                <a:cs typeface="Tahoma" panose="020B0604030504040204" pitchFamily="34" charset="0"/>
              </a:rPr>
              <a:t>̀  𝛥 </a:t>
            </a:r>
            <a:r>
              <a:rPr lang="en-US" sz="4400" b="1" i="1" dirty="0" err="1">
                <a:latin typeface="Tahoma" panose="020B0604030504040204" pitchFamily="34" charset="0"/>
                <a:ea typeface="Tahoma" panose="020B0604030504040204" pitchFamily="34" charset="0"/>
                <a:cs typeface="Tahoma" panose="020B0604030504040204" pitchFamily="34" charset="0"/>
              </a:rPr>
              <a:t>cắt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nhau</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tại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điểm</a:t>
            </a:r>
            <a:r>
              <a:rPr lang="en-US" sz="4400" b="1" i="1" dirty="0">
                <a:latin typeface="Tahoma" panose="020B0604030504040204" pitchFamily="34" charset="0"/>
                <a:ea typeface="Tahoma" panose="020B0604030504040204" pitchFamily="34" charset="0"/>
                <a:cs typeface="Tahoma" panose="020B0604030504040204" pitchFamily="34" charset="0"/>
              </a:rPr>
              <a:t> 𝑂 </a:t>
            </a:r>
            <a:r>
              <a:rPr lang="en-US" sz="4400" b="1" i="1" dirty="0" err="1">
                <a:latin typeface="Tahoma" panose="020B0604030504040204" pitchFamily="34" charset="0"/>
                <a:ea typeface="Tahoma" panose="020B0604030504040204" pitchFamily="34" charset="0"/>
                <a:cs typeface="Tahoma" panose="020B0604030504040204" pitchFamily="34" charset="0"/>
              </a:rPr>
              <a:t>va</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tạo</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thành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góc</a:t>
            </a:r>
            <a:r>
              <a:rPr lang="en-US" sz="4400" b="1" i="1" dirty="0">
                <a:latin typeface="Tahoma" panose="020B0604030504040204" pitchFamily="34" charset="0"/>
                <a:ea typeface="Tahoma" panose="020B0604030504040204" pitchFamily="34" charset="0"/>
                <a:cs typeface="Tahoma" panose="020B0604030504040204" pitchFamily="34" charset="0"/>
              </a:rPr>
              <a:t> 𝛼  </a:t>
            </a:r>
            <a:r>
              <a:rPr lang="en-US" sz="4400" b="1" i="1" dirty="0" err="1">
                <a:latin typeface="Tahoma" panose="020B0604030504040204" pitchFamily="34" charset="0"/>
                <a:ea typeface="Tahoma" panose="020B0604030504040204" pitchFamily="34" charset="0"/>
                <a:cs typeface="Tahoma" panose="020B0604030504040204" pitchFamily="34" charset="0"/>
              </a:rPr>
              <a:t>với</a:t>
            </a:r>
            <a:r>
              <a:rPr lang="en-US" sz="4400" b="1" i="1" dirty="0">
                <a:latin typeface="Tahoma" panose="020B0604030504040204" pitchFamily="34" charset="0"/>
                <a:ea typeface="Tahoma" panose="020B0604030504040204" pitchFamily="34" charset="0"/>
                <a:cs typeface="Tahoma" panose="020B0604030504040204" pitchFamily="34" charset="0"/>
              </a:rPr>
              <a:t> 0</a:t>
            </a:r>
            <a:r>
              <a:rPr lang="en-US" sz="4400" b="1" i="1" baseline="30000" dirty="0">
                <a:latin typeface="Tahoma" panose="020B0604030504040204" pitchFamily="34" charset="0"/>
                <a:ea typeface="Tahoma" panose="020B0604030504040204" pitchFamily="34" charset="0"/>
                <a:cs typeface="Tahoma" panose="020B0604030504040204" pitchFamily="34" charset="0"/>
              </a:rPr>
              <a:t>0</a:t>
            </a:r>
            <a:r>
              <a:rPr lang="en-US" sz="4400" b="1" i="1" dirty="0">
                <a:latin typeface="Tahoma" panose="020B0604030504040204" pitchFamily="34" charset="0"/>
                <a:ea typeface="Tahoma" panose="020B0604030504040204" pitchFamily="34" charset="0"/>
                <a:cs typeface="Tahoma" panose="020B0604030504040204" pitchFamily="34" charset="0"/>
              </a:rPr>
              <a:t>&lt;𝛼&lt;90</a:t>
            </a:r>
            <a:r>
              <a:rPr lang="en-US" sz="4400" b="1" i="1" baseline="30000" dirty="0">
                <a:latin typeface="Tahoma" panose="020B0604030504040204" pitchFamily="34" charset="0"/>
                <a:ea typeface="Tahoma" panose="020B0604030504040204" pitchFamily="34" charset="0"/>
                <a:cs typeface="Tahoma" panose="020B0604030504040204" pitchFamily="34" charset="0"/>
              </a:rPr>
              <a:t>0</a:t>
            </a:r>
            <a:r>
              <a:rPr lang="en-US" sz="4400" b="1" i="1" dirty="0">
                <a:latin typeface="Tahoma" panose="020B0604030504040204" pitchFamily="34" charset="0"/>
                <a:ea typeface="Tahoma" panose="020B0604030504040204" pitchFamily="34" charset="0"/>
                <a:cs typeface="Tahoma" panose="020B0604030504040204" pitchFamily="34" charset="0"/>
              </a:rPr>
              <a:t>. Khi quay </a:t>
            </a:r>
            <a:r>
              <a:rPr lang="en-US" sz="4400" b="1" i="1" dirty="0" err="1">
                <a:latin typeface="Tahoma" panose="020B0604030504040204" pitchFamily="34" charset="0"/>
                <a:ea typeface="Tahoma" panose="020B0604030504040204" pitchFamily="34" charset="0"/>
                <a:cs typeface="Tahoma" panose="020B0604030504040204" pitchFamily="34" charset="0"/>
              </a:rPr>
              <a:t>mặt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phẳng</a:t>
            </a:r>
            <a:r>
              <a:rPr lang="en-US" sz="4400" b="1" i="1" dirty="0">
                <a:latin typeface="Tahoma" panose="020B0604030504040204" pitchFamily="34" charset="0"/>
                <a:ea typeface="Tahoma" panose="020B0604030504040204" pitchFamily="34" charset="0"/>
                <a:cs typeface="Tahoma" panose="020B0604030504040204" pitchFamily="34" charset="0"/>
              </a:rPr>
              <a:t> (P) </a:t>
            </a:r>
            <a:r>
              <a:rPr lang="en-US" sz="4400" b="1" i="1" dirty="0" err="1">
                <a:latin typeface="Tahoma" panose="020B0604030504040204" pitchFamily="34" charset="0"/>
                <a:ea typeface="Tahoma" panose="020B0604030504040204" pitchFamily="34" charset="0"/>
                <a:cs typeface="Tahoma" panose="020B0604030504040204" pitchFamily="34" charset="0"/>
              </a:rPr>
              <a:t>quanh</a:t>
            </a:r>
            <a:r>
              <a:rPr lang="en-US" sz="4400" b="1" i="1" dirty="0">
                <a:latin typeface="Tahoma" panose="020B0604030504040204" pitchFamily="34" charset="0"/>
                <a:ea typeface="Tahoma" panose="020B0604030504040204" pitchFamily="34" charset="0"/>
                <a:cs typeface="Tahoma" panose="020B0604030504040204" pitchFamily="34" charset="0"/>
              </a:rPr>
              <a:t> 𝛥 </a:t>
            </a:r>
            <a:r>
              <a:rPr lang="en-US" sz="4400" b="1" i="1" dirty="0" err="1">
                <a:latin typeface="Tahoma" panose="020B0604030504040204" pitchFamily="34" charset="0"/>
                <a:ea typeface="Tahoma" panose="020B0604030504040204" pitchFamily="34" charset="0"/>
                <a:cs typeface="Tahoma" panose="020B0604030504040204" pitchFamily="34" charset="0"/>
              </a:rPr>
              <a:t>thi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đường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thẳng</a:t>
            </a:r>
            <a:r>
              <a:rPr lang="en-US" sz="4400" b="1" i="1" dirty="0">
                <a:latin typeface="Tahoma" panose="020B0604030504040204" pitchFamily="34" charset="0"/>
                <a:ea typeface="Tahoma" panose="020B0604030504040204" pitchFamily="34" charset="0"/>
                <a:cs typeface="Tahoma" panose="020B0604030504040204" pitchFamily="34" charset="0"/>
              </a:rPr>
              <a:t> 𝑙  </a:t>
            </a:r>
            <a:r>
              <a:rPr lang="en-US" sz="4400" b="1" i="1" dirty="0" err="1">
                <a:latin typeface="Tahoma" panose="020B0604030504040204" pitchFamily="34" charset="0"/>
                <a:ea typeface="Tahoma" panose="020B0604030504040204" pitchFamily="34" charset="0"/>
                <a:cs typeface="Tahoma" panose="020B0604030504040204" pitchFamily="34" charset="0"/>
              </a:rPr>
              <a:t>sinh</a:t>
            </a:r>
            <a:r>
              <a:rPr lang="en-US" sz="4400" b="1" i="1" dirty="0">
                <a:latin typeface="Tahoma" panose="020B0604030504040204" pitchFamily="34" charset="0"/>
                <a:ea typeface="Tahoma" panose="020B0604030504040204" pitchFamily="34" charset="0"/>
                <a:cs typeface="Tahoma" panose="020B0604030504040204" pitchFamily="34" charset="0"/>
              </a:rPr>
              <a:t> ra </a:t>
            </a:r>
            <a:r>
              <a:rPr lang="en-US" sz="4400" b="1" i="1" dirty="0" err="1">
                <a:latin typeface="Tahoma" panose="020B0604030504040204" pitchFamily="34" charset="0"/>
                <a:ea typeface="Tahoma" panose="020B0604030504040204" pitchFamily="34" charset="0"/>
                <a:cs typeface="Tahoma" panose="020B0604030504040204" pitchFamily="34" charset="0"/>
              </a:rPr>
              <a:t>một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sinh</a:t>
            </a:r>
            <a:r>
              <a:rPr lang="en-US" sz="4400" b="1" i="1" dirty="0">
                <a:latin typeface="Tahoma" panose="020B0604030504040204" pitchFamily="34" charset="0"/>
                <a:ea typeface="Tahoma" panose="020B0604030504040204" pitchFamily="34" charset="0"/>
                <a:cs typeface="Tahoma" panose="020B0604030504040204" pitchFamily="34" charset="0"/>
              </a:rPr>
              <a:t> ra </a:t>
            </a:r>
            <a:r>
              <a:rPr lang="en-US" sz="4400" b="1" i="1" dirty="0" err="1">
                <a:latin typeface="Tahoma" panose="020B0604030504040204" pitchFamily="34" charset="0"/>
                <a:ea typeface="Tahoma" panose="020B0604030504040204" pitchFamily="34" charset="0"/>
                <a:cs typeface="Tahoma" panose="020B0604030504040204" pitchFamily="34" charset="0"/>
              </a:rPr>
              <a:t>một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mặt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tròn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xoay</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được</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gọi</a:t>
            </a:r>
            <a:r>
              <a:rPr lang="en-US" sz="4400" b="1" i="1" dirty="0">
                <a:latin typeface="Tahoma" panose="020B0604030504040204" pitchFamily="34" charset="0"/>
                <a:ea typeface="Tahoma" panose="020B0604030504040204" pitchFamily="34" charset="0"/>
                <a:cs typeface="Tahoma" panose="020B0604030504040204" pitchFamily="34" charset="0"/>
              </a:rPr>
              <a:t> là </a:t>
            </a:r>
            <a:r>
              <a:rPr lang="en-US" sz="4400" b="1" i="1" dirty="0" err="1">
                <a:latin typeface="Tahoma" panose="020B0604030504040204" pitchFamily="34" charset="0"/>
                <a:ea typeface="Tahoma" panose="020B0604030504040204" pitchFamily="34" charset="0"/>
                <a:cs typeface="Tahoma" panose="020B0604030504040204" pitchFamily="34" charset="0"/>
              </a:rPr>
              <a:t>mặt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nón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tròn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xoay</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đỉnh</a:t>
            </a:r>
            <a:r>
              <a:rPr lang="en-US" sz="4400" b="1" i="1" dirty="0">
                <a:latin typeface="Tahoma" panose="020B0604030504040204" pitchFamily="34" charset="0"/>
                <a:ea typeface="Tahoma" panose="020B0604030504040204" pitchFamily="34" charset="0"/>
                <a:cs typeface="Tahoma" panose="020B0604030504040204" pitchFamily="34" charset="0"/>
              </a:rPr>
              <a:t> 𝑂 . </a:t>
            </a:r>
            <a:r>
              <a:rPr lang="en-US" sz="4400" b="1" i="1" dirty="0" err="1">
                <a:latin typeface="Tahoma" panose="020B0604030504040204" pitchFamily="34" charset="0"/>
                <a:ea typeface="Tahoma" panose="020B0604030504040204" pitchFamily="34" charset="0"/>
                <a:cs typeface="Tahoma" panose="020B0604030504040204" pitchFamily="34" charset="0"/>
              </a:rPr>
              <a:t>Người</a:t>
            </a:r>
            <a:r>
              <a:rPr lang="en-US" sz="4400" b="1" i="1" dirty="0">
                <a:latin typeface="Tahoma" panose="020B0604030504040204" pitchFamily="34" charset="0"/>
                <a:ea typeface="Tahoma" panose="020B0604030504040204" pitchFamily="34" charset="0"/>
                <a:cs typeface="Tahoma" panose="020B0604030504040204" pitchFamily="34" charset="0"/>
              </a:rPr>
              <a:t> ta </a:t>
            </a:r>
            <a:r>
              <a:rPr lang="en-US" sz="4400" b="1" i="1" dirty="0" err="1">
                <a:latin typeface="Tahoma" panose="020B0604030504040204" pitchFamily="34" charset="0"/>
                <a:ea typeface="Tahoma" panose="020B0604030504040204" pitchFamily="34" charset="0"/>
                <a:cs typeface="Tahoma" panose="020B0604030504040204" pitchFamily="34" charset="0"/>
              </a:rPr>
              <a:t>gọi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err="1">
                <a:latin typeface="Tahoma" panose="020B0604030504040204" pitchFamily="34" charset="0"/>
                <a:ea typeface="Tahoma" panose="020B0604030504040204" pitchFamily="34" charset="0"/>
                <a:cs typeface="Tahoma" panose="020B0604030504040204" pitchFamily="34" charset="0"/>
              </a:rPr>
              <a:t>tắt</a:t>
            </a:r>
            <a:r>
              <a:rPr lang="en-US" sz="4400" b="1" i="1">
                <a:latin typeface="Tahoma" panose="020B0604030504040204" pitchFamily="34" charset="0"/>
                <a:ea typeface="Tahoma" panose="020B0604030504040204" pitchFamily="34" charset="0"/>
                <a:cs typeface="Tahoma" panose="020B0604030504040204" pitchFamily="34" charset="0"/>
              </a:rPr>
              <a:t> mặt </a:t>
            </a:r>
            <a:r>
              <a:rPr lang="en-US" sz="4400" b="1" i="1" dirty="0" err="1">
                <a:latin typeface="Tahoma" panose="020B0604030504040204" pitchFamily="34" charset="0"/>
                <a:ea typeface="Tahoma" panose="020B0604030504040204" pitchFamily="34" charset="0"/>
                <a:cs typeface="Tahoma" panose="020B0604030504040204" pitchFamily="34" charset="0"/>
              </a:rPr>
              <a:t>nón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tròn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xoay</a:t>
            </a:r>
            <a:r>
              <a:rPr lang="en-US" sz="4400" b="1" i="1" dirty="0">
                <a:latin typeface="Tahoma" panose="020B0604030504040204" pitchFamily="34" charset="0"/>
                <a:ea typeface="Tahoma" panose="020B0604030504040204" pitchFamily="34" charset="0"/>
                <a:cs typeface="Tahoma" panose="020B0604030504040204" pitchFamily="34" charset="0"/>
              </a:rPr>
              <a:t> là </a:t>
            </a:r>
            <a:r>
              <a:rPr lang="en-US" sz="4400" b="1" i="1" dirty="0" err="1">
                <a:latin typeface="Tahoma" panose="020B0604030504040204" pitchFamily="34" charset="0"/>
                <a:ea typeface="Tahoma" panose="020B0604030504040204" pitchFamily="34" charset="0"/>
                <a:cs typeface="Tahoma" panose="020B0604030504040204" pitchFamily="34" charset="0"/>
              </a:rPr>
              <a:t>mặt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nón</a:t>
            </a:r>
            <a:r>
              <a:rPr lang="en-US" sz="4400" b="1" i="1" dirty="0">
                <a:latin typeface="Tahoma" panose="020B0604030504040204" pitchFamily="34" charset="0"/>
                <a:ea typeface="Tahoma" panose="020B0604030504040204" pitchFamily="34" charset="0"/>
                <a:cs typeface="Tahoma" panose="020B0604030504040204" pitchFamily="34" charset="0"/>
              </a:rPr>
              <a:t>.</a:t>
            </a:r>
          </a:p>
          <a:p>
            <a:pPr marL="914400" indent="-346076" algn="just" defTabSz="1828800">
              <a:lnSpc>
                <a:spcPct val="150000"/>
              </a:lnSpc>
              <a:spcBef>
                <a:spcPts val="2000"/>
              </a:spcBef>
              <a:buClr>
                <a:srgbClr val="FF0000"/>
              </a:buClr>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𝛥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a:t>
            </a:r>
          </a:p>
          <a:p>
            <a:pPr marL="914400" indent="-346076" algn="just" defTabSz="1828800">
              <a:lnSpc>
                <a:spcPct val="150000"/>
              </a:lnSpc>
              <a:spcBef>
                <a:spcPts val="2000"/>
              </a:spcBef>
              <a:buClr>
                <a:srgbClr val="FF0000"/>
              </a:buClr>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𝑙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đường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a:t>
            </a:r>
          </a:p>
          <a:p>
            <a:pPr marL="914400" indent="-346076" algn="just" defTabSz="1828800">
              <a:lnSpc>
                <a:spcPct val="150000"/>
              </a:lnSpc>
              <a:spcBef>
                <a:spcPts val="2000"/>
              </a:spcBef>
              <a:buClr>
                <a:srgbClr val="FF0000"/>
              </a:buClr>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𝑂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a:t>
            </a:r>
          </a:p>
          <a:p>
            <a:pPr marL="914400" indent="-346076" algn="just" defTabSz="1828800">
              <a:lnSpc>
                <a:spcPct val="150000"/>
              </a:lnSpc>
              <a:spcBef>
                <a:spcPts val="2000"/>
              </a:spcBef>
              <a:buClr>
                <a:srgbClr val="FF0000"/>
              </a:buClr>
              <a:buFont typeface="Arial" panose="020B0604020202020204" pitchFamily="34" charset="0"/>
              <a:buChar char="•"/>
            </a:pP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2𝛼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góc</a:t>
            </a:r>
            <a:r>
              <a:rPr lang="en-US" sz="4400" b="1" i="1" dirty="0">
                <a:latin typeface="Tahoma" panose="020B0604030504040204" pitchFamily="34" charset="0"/>
                <a:ea typeface="Tahoma" panose="020B0604030504040204" pitchFamily="34" charset="0"/>
                <a:cs typeface="Tahoma" panose="020B0604030504040204" pitchFamily="34" charset="0"/>
              </a:rPr>
              <a:t> ở </a:t>
            </a:r>
            <a:r>
              <a:rPr lang="en-US" sz="4400" b="1" i="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a:extLst>
              <a:ext uri="{FF2B5EF4-FFF2-40B4-BE49-F238E27FC236}">
                <a16:creationId xmlns:a16="http://schemas.microsoft.com/office/drawing/2014/main" id="{D1E7C79D-E861-4CA4-8C36-C1871C52CB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55250" y="2835097"/>
            <a:ext cx="7407160" cy="10592478"/>
          </a:xfrm>
          <a:prstGeom prst="rect">
            <a:avLst/>
          </a:prstGeom>
          <a:noFill/>
          <a:ln>
            <a:noFill/>
          </a:ln>
        </p:spPr>
      </p:pic>
    </p:spTree>
    <p:extLst>
      <p:ext uri="{BB962C8B-B14F-4D97-AF65-F5344CB8AC3E}">
        <p14:creationId xmlns:p14="http://schemas.microsoft.com/office/powerpoint/2010/main" val="378079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up)">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up)">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up)">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up)">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up)">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up)">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up)">
                                      <p:cBhvr>
                                        <p:cTn id="4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19955" y="5505606"/>
            <a:ext cx="23295343" cy="8003059"/>
            <a:chOff x="1205494" y="6941416"/>
            <a:chExt cx="22139783" cy="8004100"/>
          </a:xfrm>
        </p:grpSpPr>
        <p:sp>
          <p:nvSpPr>
            <p:cNvPr id="125" name="Rounded Rectangle 124"/>
            <p:cNvSpPr/>
            <p:nvPr/>
          </p:nvSpPr>
          <p:spPr>
            <a:xfrm>
              <a:off x="1209586" y="7179456"/>
              <a:ext cx="22135691" cy="776606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404056" y="2362200"/>
            <a:ext cx="23391942" cy="2934386"/>
            <a:chOff x="992187" y="2564544"/>
            <a:chExt cx="22353091" cy="2934768"/>
          </a:xfrm>
        </p:grpSpPr>
        <p:sp>
          <p:nvSpPr>
            <p:cNvPr id="134" name="Rounded Rectangle 133"/>
            <p:cNvSpPr/>
            <p:nvPr/>
          </p:nvSpPr>
          <p:spPr bwMode="auto">
            <a:xfrm>
              <a:off x="1145221" y="2666999"/>
              <a:ext cx="22200057" cy="283231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latin typeface="Arial" panose="020B0604020202020204" pitchFamily="34" charset="0"/>
              </a:endParaRPr>
            </a:p>
          </p:txBody>
        </p:sp>
        <p:grpSp>
          <p:nvGrpSpPr>
            <p:cNvPr id="135" name="Group 134"/>
            <p:cNvGrpSpPr/>
            <p:nvPr/>
          </p:nvGrpSpPr>
          <p:grpSpPr>
            <a:xfrm>
              <a:off x="992187" y="2564544"/>
              <a:ext cx="3447611" cy="1023459"/>
              <a:chOff x="534987" y="1647866"/>
              <a:chExt cx="463164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latin typeface="Arial" panose="020B0604020202020204" pitchFamily="34" charset="0"/>
                </a:endParaRPr>
              </a:p>
            </p:txBody>
          </p:sp>
          <p:sp>
            <p:nvSpPr>
              <p:cNvPr id="140" name="TextBox 13"/>
              <p:cNvSpPr txBox="1">
                <a:spLocks noChangeArrowheads="1"/>
              </p:cNvSpPr>
              <p:nvPr/>
            </p:nvSpPr>
            <p:spPr bwMode="auto">
              <a:xfrm>
                <a:off x="1993167" y="1750555"/>
                <a:ext cx="3173469"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8.</a:t>
                </a:r>
              </a:p>
            </p:txBody>
          </p:sp>
        </p:grpSp>
      </p:grpSp>
      <mc:AlternateContent xmlns:mc="http://schemas.openxmlformats.org/markup-compatibility/2006" xmlns:a14="http://schemas.microsoft.com/office/drawing/2010/main">
        <mc:Choice Requires="a14">
          <p:sp>
            <p:nvSpPr>
              <p:cNvPr id="119" name="Rectangle 118"/>
              <p:cNvSpPr/>
              <p:nvPr/>
            </p:nvSpPr>
            <p:spPr>
              <a:xfrm>
                <a:off x="1249416" y="2644005"/>
                <a:ext cx="22565882" cy="1461875"/>
              </a:xfrm>
              <a:prstGeom prst="rect">
                <a:avLst/>
              </a:prstGeom>
            </p:spPr>
            <p:txBody>
              <a:bodyPr wrap="square">
                <a:spAutoFit/>
              </a:bodyPr>
              <a:lstStyle/>
              <a:p>
                <a:pPr indent="2509838" algn="just" defTabSz="1828800">
                  <a:spcBef>
                    <a:spcPts val="2000"/>
                  </a:spcBef>
                </a:pPr>
                <a:r>
                  <a:rPr lang="pt-BR" sz="4400" b="1" dirty="0">
                    <a:latin typeface="Tahoma" panose="020B0604030504040204" pitchFamily="34" charset="0"/>
                    <a:ea typeface="Tahoma" panose="020B0604030504040204" pitchFamily="34" charset="0"/>
                    <a:cs typeface="Tahoma" panose="020B0604030504040204" pitchFamily="34" charset="0"/>
                  </a:rPr>
                  <a:t>Cho hình nón có thiết diện qua đỉnh</a:t>
                </a:r>
                <a14:m>
                  <m:oMath xmlns:m="http://schemas.openxmlformats.org/officeDocument/2006/math">
                    <m:r>
                      <a:rPr lang="pt-BR" sz="4400" b="1" i="1">
                        <a:latin typeface="Cambria Math" panose="02040503050406030204" pitchFamily="18" charset="0"/>
                      </a:rPr>
                      <m:t>𝑺</m:t>
                    </m:r>
                  </m:oMath>
                </a14:m>
                <a:r>
                  <a:rPr lang="pt-BR" sz="4400" b="1" dirty="0">
                    <a:latin typeface="Tahoma" panose="020B0604030504040204" pitchFamily="34" charset="0"/>
                    <a:ea typeface="Tahoma" panose="020B0604030504040204" pitchFamily="34" charset="0"/>
                    <a:cs typeface="Tahoma" panose="020B0604030504040204" pitchFamily="34" charset="0"/>
                  </a:rPr>
                  <a:t>tạo với đáy góc </a:t>
                </a:r>
                <a14:m>
                  <m:oMath xmlns:m="http://schemas.openxmlformats.org/officeDocument/2006/math">
                    <m:r>
                      <a:rPr lang="pt-BR" sz="4400" b="1" i="1">
                        <a:latin typeface="Cambria Math" panose="02040503050406030204" pitchFamily="18" charset="0"/>
                      </a:rPr>
                      <m:t>𝟔</m:t>
                    </m:r>
                    <m:sSup>
                      <m:sSupPr>
                        <m:ctrlPr>
                          <a:rPr lang="en-US" sz="4400" b="1" i="1">
                            <a:latin typeface="Cambria Math" panose="02040503050406030204" pitchFamily="18" charset="0"/>
                          </a:rPr>
                        </m:ctrlPr>
                      </m:sSupPr>
                      <m:e>
                        <m:r>
                          <a:rPr lang="pt-BR" sz="4400" b="1" i="1">
                            <a:latin typeface="Cambria Math" panose="02040503050406030204" pitchFamily="18" charset="0"/>
                          </a:rPr>
                          <m:t>𝟎</m:t>
                        </m:r>
                      </m:e>
                      <m:sup>
                        <m:r>
                          <a:rPr lang="pt-BR" sz="4400" b="1" i="1">
                            <a:latin typeface="Cambria Math" panose="02040503050406030204" pitchFamily="18" charset="0"/>
                          </a:rPr>
                          <m:t>𝟎</m:t>
                        </m:r>
                      </m:sup>
                    </m:sSup>
                  </m:oMath>
                </a14:m>
                <a:r>
                  <a:rPr lang="pt-BR" sz="4400" b="1" dirty="0">
                    <a:latin typeface="Tahoma" panose="020B0604030504040204" pitchFamily="34" charset="0"/>
                    <a:ea typeface="Tahoma" panose="020B0604030504040204" pitchFamily="34" charset="0"/>
                    <a:cs typeface="Tahoma" panose="020B0604030504040204" pitchFamily="34" charset="0"/>
                  </a:rPr>
                  <a:t> là tam giác đều cạnh bằng </a:t>
                </a:r>
                <a14:m>
                  <m:oMath xmlns:m="http://schemas.openxmlformats.org/officeDocument/2006/math">
                    <m:r>
                      <a:rPr lang="pt-BR" sz="4400" b="1" i="1">
                        <a:latin typeface="Cambria Math" panose="02040503050406030204" pitchFamily="18" charset="0"/>
                      </a:rPr>
                      <m:t>𝟒</m:t>
                    </m:r>
                    <m:r>
                      <a:rPr lang="pt-BR" sz="4400" b="1" i="1">
                        <a:latin typeface="Cambria Math" panose="02040503050406030204" pitchFamily="18" charset="0"/>
                      </a:rPr>
                      <m:t>𝒄𝒎</m:t>
                    </m:r>
                  </m:oMath>
                </a14:m>
                <a:r>
                  <a:rPr lang="pt-BR" sz="4400" b="1" dirty="0">
                    <a:latin typeface="Tahoma" panose="020B0604030504040204" pitchFamily="34" charset="0"/>
                    <a:ea typeface="Tahoma" panose="020B0604030504040204" pitchFamily="34" charset="0"/>
                    <a:cs typeface="Tahoma" panose="020B0604030504040204" pitchFamily="34" charset="0"/>
                  </a:rPr>
                  <a:t>. Thể tích của khối nón đó là</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249416" y="2644005"/>
                <a:ext cx="22565882" cy="1461875"/>
              </a:xfrm>
              <a:prstGeom prst="rect">
                <a:avLst/>
              </a:prstGeom>
              <a:blipFill>
                <a:blip r:embed="rId3"/>
                <a:stretch>
                  <a:fillRect l="-1108" t="-8333" r="-1080"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42256" y="4114800"/>
                <a:ext cx="5485687" cy="7847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4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𝟗</m:t>
                      </m:r>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r>
                        <m:rPr>
                          <m:nor/>
                        </m:rPr>
                        <a:rPr lang="en-GB" sz="4400" b="1">
                          <a:latin typeface="Tahoma" panose="020B0604030504040204" pitchFamily="34" charset="0"/>
                          <a:ea typeface="Tahoma" panose="020B0604030504040204" pitchFamily="34" charset="0"/>
                          <a:cs typeface="Tahoma" panose="020B0604030504040204" pitchFamily="34" charset="0"/>
                        </a:rPr>
                        <m:t>.</m:t>
                      </m:r>
                    </m:oMath>
                  </m:oMathPara>
                </a14:m>
                <a:endParaRPr lang="en-GB"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42256" y="4114800"/>
                <a:ext cx="5485687" cy="7847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582684" y="4114800"/>
                <a:ext cx="5485687" cy="8490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4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𝟒</m:t>
                      </m:r>
                      <m:rad>
                        <m:radPr>
                          <m:degHide m:val="on"/>
                          <m:ctrlPr>
                            <a:rPr lang="en-US" sz="4400" b="1" i="1">
                              <a:latin typeface="Cambria Math" panose="02040503050406030204" pitchFamily="18" charset="0"/>
                            </a:rPr>
                          </m:ctrlPr>
                        </m:radPr>
                        <m:deg/>
                        <m:e>
                          <m:r>
                            <a:rPr lang="pt-BR" sz="4400" b="1" i="1">
                              <a:latin typeface="Cambria Math" panose="02040503050406030204" pitchFamily="18" charset="0"/>
                            </a:rPr>
                            <m:t>𝟑</m:t>
                          </m:r>
                        </m:e>
                      </m:rad>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r>
                        <m:rPr>
                          <m:nor/>
                        </m:rPr>
                        <a:rPr lang="en-GB" sz="4400" b="1">
                          <a:latin typeface="Tahoma" panose="020B0604030504040204" pitchFamily="34" charset="0"/>
                          <a:ea typeface="Tahoma" panose="020B0604030504040204" pitchFamily="34" charset="0"/>
                          <a:cs typeface="Tahoma" panose="020B0604030504040204" pitchFamily="34" charset="0"/>
                        </a:rPr>
                        <m:t>.</m:t>
                      </m:r>
                    </m:oMath>
                  </m:oMathPara>
                </a14:m>
                <a:endParaRPr lang="en-GB"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582684" y="4114800"/>
                <a:ext cx="5485687" cy="8490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1923112" y="4114800"/>
                <a:ext cx="5485687" cy="7847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𝟑</m:t>
                      </m:r>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oMath>
                  </m:oMathPara>
                </a14:m>
                <a:endParaRPr lang="en-GB"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1923112" y="4114800"/>
                <a:ext cx="5485687" cy="7847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263539" y="4114800"/>
                <a:ext cx="5485687" cy="7847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400" b="1"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pt-BR" sz="4400" b="1" i="1">
                          <a:latin typeface="Cambria Math" panose="02040503050406030204" pitchFamily="18" charset="0"/>
                        </a:rPr>
                        <m:t>𝟕</m:t>
                      </m:r>
                      <m:r>
                        <a:rPr lang="pt-BR" sz="4400" b="1" i="1">
                          <a:latin typeface="Cambria Math" panose="02040503050406030204" pitchFamily="18" charset="0"/>
                        </a:rPr>
                        <m:t>𝝅</m:t>
                      </m:r>
                      <m:r>
                        <a:rPr lang="pt-BR" sz="4400" b="1" i="1">
                          <a:latin typeface="Cambria Math" panose="02040503050406030204" pitchFamily="18" charset="0"/>
                        </a:rPr>
                        <m:t>𝒄</m:t>
                      </m:r>
                      <m:sSup>
                        <m:sSupPr>
                          <m:ctrlPr>
                            <a:rPr lang="en-US" sz="4400" b="1" i="1">
                              <a:latin typeface="Cambria Math" panose="02040503050406030204" pitchFamily="18" charset="0"/>
                            </a:rPr>
                          </m:ctrlPr>
                        </m:sSupPr>
                        <m:e>
                          <m:r>
                            <a:rPr lang="pt-BR" sz="4400" b="1" i="1">
                              <a:latin typeface="Cambria Math" panose="02040503050406030204" pitchFamily="18" charset="0"/>
                            </a:rPr>
                            <m:t>𝒎</m:t>
                          </m:r>
                        </m:e>
                        <m:sup>
                          <m:r>
                            <a:rPr lang="pt-BR" sz="4400" b="1" i="1">
                              <a:latin typeface="Cambria Math" panose="02040503050406030204" pitchFamily="18" charset="0"/>
                            </a:rPr>
                            <m:t>𝟑</m:t>
                          </m:r>
                        </m:sup>
                      </m:sSup>
                    </m:oMath>
                  </m:oMathPara>
                </a14:m>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7263539" y="4114800"/>
                <a:ext cx="5485687" cy="78476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215746" y="6152920"/>
                <a:ext cx="17318768" cy="6758389"/>
              </a:xfrm>
              <a:prstGeom prst="rect">
                <a:avLst/>
              </a:prstGeom>
            </p:spPr>
            <p:txBody>
              <a:bodyPr wrap="square">
                <a:spAutoFit/>
              </a:bodyPr>
              <a:lstStyle/>
              <a:p>
                <a:pPr marL="2759076" indent="-1949450" defTabSz="1828800">
                  <a:spcBef>
                    <a:spcPts val="2000"/>
                  </a:spcBef>
                </a:pP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𝑺𝑶𝑯</m:t>
                    </m:r>
                    <m:r>
                      <a:rPr lang="en-US" sz="4400" b="1">
                        <a:latin typeface="Cambria Math" panose="02040503050406030204" pitchFamily="18" charset="0"/>
                      </a:rPr>
                      <m:t>:</m:t>
                    </m:r>
                    <m:r>
                      <a:rPr lang="en-US" sz="4400" b="1" i="1">
                        <a:latin typeface="Cambria Math" panose="02040503050406030204" pitchFamily="18" charset="0"/>
                      </a:rPr>
                      <m:t>𝐬𝐢𝐧𝟔</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𝑺𝑶</m:t>
                        </m:r>
                      </m:num>
                      <m:den>
                        <m:r>
                          <a:rPr lang="en-US" sz="4400" b="1" i="1">
                            <a:latin typeface="Cambria Math" panose="02040503050406030204" pitchFamily="18" charset="0"/>
                          </a:rPr>
                          <m:t>𝑺𝑯</m:t>
                        </m:r>
                      </m:den>
                    </m:f>
                    <m:r>
                      <a:rPr lang="en-US" sz="4400" b="1" i="1">
                        <a:latin typeface="Cambria Math" panose="02040503050406030204" pitchFamily="18" charset="0"/>
                      </a:rPr>
                      <m:t>⇒</m:t>
                    </m:r>
                    <m:r>
                      <a:rPr lang="en-US" sz="4400" b="1" i="1">
                        <a:latin typeface="Cambria Math" panose="02040503050406030204" pitchFamily="18" charset="0"/>
                      </a:rPr>
                      <m:t>𝑺𝑶</m:t>
                    </m:r>
                    <m:r>
                      <a:rPr lang="en-US" sz="4400" b="1" i="1">
                        <a:latin typeface="Cambria Math" panose="02040503050406030204" pitchFamily="18" charset="0"/>
                      </a:rPr>
                      <m:t>=</m:t>
                    </m:r>
                    <m:r>
                      <a:rPr lang="en-US" sz="4400" b="1" i="1">
                        <a:latin typeface="Cambria Math" panose="02040503050406030204" pitchFamily="18" charset="0"/>
                      </a:rPr>
                      <m:t>𝐬𝐢𝐧𝟔</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r>
                      <a:rPr lang="en-US" sz="4400" b="1">
                        <a:latin typeface="Cambria Math" panose="02040503050406030204" pitchFamily="18" charset="0"/>
                      </a:rPr>
                      <m:t>.</m:t>
                    </m:r>
                    <m:r>
                      <a:rPr lang="en-US" sz="4400" b="1" i="1">
                        <a:latin typeface="Cambria Math" panose="02040503050406030204" pitchFamily="18" charset="0"/>
                      </a:rPr>
                      <m:t>𝑺𝑯</m:t>
                    </m:r>
                    <m:r>
                      <a:rPr lang="en-US" sz="4400" b="1" i="1">
                        <a:latin typeface="Cambria Math" panose="02040503050406030204" pitchFamily="18" charset="0"/>
                      </a:rPr>
                      <m:t>=</m:t>
                    </m:r>
                    <m:f>
                      <m:fPr>
                        <m:ctrlPr>
                          <a:rPr lang="en-US" sz="4400" b="1" i="1">
                            <a:latin typeface="Cambria Math" panose="02040503050406030204" pitchFamily="18" charset="0"/>
                          </a:rPr>
                        </m:ctrlPr>
                      </m:fPr>
                      <m:num>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num>
                      <m:den>
                        <m:r>
                          <a:rPr lang="en-US" sz="4400" b="1" i="1">
                            <a:latin typeface="Cambria Math" panose="02040503050406030204" pitchFamily="18" charset="0"/>
                          </a:rPr>
                          <m:t>𝟐</m:t>
                        </m:r>
                      </m:den>
                    </m:f>
                    <m:r>
                      <a:rPr lang="en-US" sz="4400" b="1">
                        <a:latin typeface="Cambria Math" panose="02040503050406030204" pitchFamily="18" charset="0"/>
                      </a:rPr>
                      <m:t>.</m:t>
                    </m:r>
                    <m:r>
                      <a:rPr lang="en-US" sz="4400" b="1" i="1">
                        <a:latin typeface="Cambria Math" panose="02040503050406030204" pitchFamily="18" charset="0"/>
                      </a:rPr>
                      <m:t>𝟐</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r>
                      <a:rPr lang="en-US" sz="4400" b="1" i="1">
                        <a:latin typeface="Cambria Math" panose="02040503050406030204" pitchFamily="18" charset="0"/>
                      </a:rPr>
                      <m:t>=</m:t>
                    </m:r>
                    <m:r>
                      <a:rPr lang="en-US" sz="4400" b="1" i="1">
                        <a:latin typeface="Cambria Math" panose="02040503050406030204" pitchFamily="18" charset="0"/>
                      </a:rPr>
                      <m:t>𝟑</m:t>
                    </m:r>
                  </m:oMath>
                </a14:m>
                <a:r>
                  <a:rPr lang="pt-BR" sz="4400" b="1" dirty="0">
                    <a:latin typeface="Tahoma" panose="020B0604030504040204" pitchFamily="34" charset="0"/>
                    <a:ea typeface="Tahoma" panose="020B0604030504040204" pitchFamily="34" charset="0"/>
                    <a:cs typeface="Tahoma" panose="020B0604030504040204" pitchFamily="34" charset="0"/>
                  </a:rPr>
                  <a:t>; </a:t>
                </a:r>
                <a:endParaRPr lang="en-US" sz="4400" b="1" i="1" dirty="0">
                  <a:latin typeface="Cambria Math" panose="02040503050406030204" pitchFamily="18" charset="0"/>
                </a:endParaRPr>
              </a:p>
              <a:p>
                <a:pPr marL="2759076" indent="-1949450" defTabSz="1828800">
                  <a:spcBef>
                    <a:spcPts val="2000"/>
                  </a:spcBef>
                </a:pPr>
                <a14:m>
                  <m:oMathPara xmlns:m="http://schemas.openxmlformats.org/officeDocument/2006/math">
                    <m:oMathParaPr>
                      <m:jc m:val="left"/>
                    </m:oMathParaPr>
                    <m:oMath xmlns:m="http://schemas.openxmlformats.org/officeDocument/2006/math">
                      <m:r>
                        <a:rPr lang="en-US" sz="4400" b="1" i="1">
                          <a:latin typeface="Cambria Math" panose="02040503050406030204" pitchFamily="18" charset="0"/>
                        </a:rPr>
                        <m:t>𝑶𝑯</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𝑺𝑶</m:t>
                          </m:r>
                        </m:num>
                        <m:den>
                          <m:r>
                            <a:rPr lang="en-US" sz="4400" b="1" i="1">
                              <a:latin typeface="Cambria Math" panose="02040503050406030204" pitchFamily="18" charset="0"/>
                            </a:rPr>
                            <m:t>𝐭𝐚𝐧𝟔</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e>
                          </m:rad>
                        </m:den>
                      </m:f>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2759076" indent="-194945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14:m>
                  <m:oMath xmlns:m="http://schemas.openxmlformats.org/officeDocument/2006/math">
                    <m:r>
                      <a:rPr lang="pt-BR" sz="4400" b="1" i="1">
                        <a:latin typeface="Cambria Math" panose="02040503050406030204" pitchFamily="18" charset="0"/>
                      </a:rPr>
                      <m:t>𝜟</m:t>
                    </m:r>
                    <m:r>
                      <a:rPr lang="pt-BR" sz="4400" b="1" i="1">
                        <a:latin typeface="Cambria Math" panose="02040503050406030204" pitchFamily="18" charset="0"/>
                      </a:rPr>
                      <m:t>𝑶𝑨𝑯</m:t>
                    </m:r>
                    <m:r>
                      <a:rPr lang="pt-BR" sz="4400" b="1">
                        <a:latin typeface="Cambria Math" panose="02040503050406030204" pitchFamily="18" charset="0"/>
                      </a:rPr>
                      <m:t>:</m:t>
                    </m:r>
                    <m:r>
                      <a:rPr lang="pt-BR" sz="4400" b="1" i="1">
                        <a:latin typeface="Cambria Math" panose="02040503050406030204" pitchFamily="18" charset="0"/>
                      </a:rPr>
                      <m:t>𝑶𝑨</m:t>
                    </m:r>
                    <m:r>
                      <a:rPr lang="pt-BR"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pt-BR" sz="4400" b="1" i="1">
                            <a:latin typeface="Cambria Math" panose="02040503050406030204" pitchFamily="18" charset="0"/>
                          </a:rPr>
                          <m:t>𝑶</m:t>
                        </m:r>
                        <m:sSup>
                          <m:sSupPr>
                            <m:ctrlPr>
                              <a:rPr lang="en-US" sz="4400" b="1" i="1">
                                <a:latin typeface="Cambria Math" panose="02040503050406030204" pitchFamily="18" charset="0"/>
                              </a:rPr>
                            </m:ctrlPr>
                          </m:sSupPr>
                          <m:e>
                            <m:r>
                              <a:rPr lang="pt-BR" sz="4400" b="1" i="1">
                                <a:latin typeface="Cambria Math" panose="02040503050406030204" pitchFamily="18" charset="0"/>
                              </a:rPr>
                              <m:t>𝑯</m:t>
                            </m:r>
                          </m:e>
                          <m:sup>
                            <m:r>
                              <a:rPr lang="pt-BR" sz="4400" b="1" i="1">
                                <a:latin typeface="Cambria Math" panose="02040503050406030204" pitchFamily="18" charset="0"/>
                              </a:rPr>
                              <m:t>𝟐</m:t>
                            </m:r>
                          </m:sup>
                        </m:sSup>
                        <m:r>
                          <a:rPr lang="pt-BR" sz="4400" b="1" i="1">
                            <a:latin typeface="Cambria Math" panose="02040503050406030204" pitchFamily="18" charset="0"/>
                          </a:rPr>
                          <m:t>+</m:t>
                        </m:r>
                        <m:r>
                          <a:rPr lang="pt-BR" sz="4400" b="1" i="1">
                            <a:latin typeface="Cambria Math" panose="02040503050406030204" pitchFamily="18" charset="0"/>
                          </a:rPr>
                          <m:t>𝑨</m:t>
                        </m:r>
                        <m:sSup>
                          <m:sSupPr>
                            <m:ctrlPr>
                              <a:rPr lang="en-US" sz="4400" b="1" i="1">
                                <a:latin typeface="Cambria Math" panose="02040503050406030204" pitchFamily="18" charset="0"/>
                              </a:rPr>
                            </m:ctrlPr>
                          </m:sSupPr>
                          <m:e>
                            <m:r>
                              <a:rPr lang="pt-BR" sz="4400" b="1" i="1">
                                <a:latin typeface="Cambria Math" panose="02040503050406030204" pitchFamily="18" charset="0"/>
                              </a:rPr>
                              <m:t>𝑯</m:t>
                            </m:r>
                          </m:e>
                          <m:sup>
                            <m:r>
                              <a:rPr lang="pt-BR" sz="4400" b="1" i="1">
                                <a:latin typeface="Cambria Math" panose="02040503050406030204" pitchFamily="18" charset="0"/>
                              </a:rPr>
                              <m:t>𝟐</m:t>
                            </m:r>
                          </m:sup>
                        </m:sSup>
                      </m:e>
                    </m:rad>
                    <m:r>
                      <a:rPr lang="pt-BR" sz="4400" b="1" i="1">
                        <a:latin typeface="Cambria Math" panose="02040503050406030204" pitchFamily="18" charset="0"/>
                      </a:rPr>
                      <m:t>=</m:t>
                    </m:r>
                    <m:rad>
                      <m:radPr>
                        <m:degHide m:val="on"/>
                        <m:ctrlPr>
                          <a:rPr lang="en-US" sz="4400" b="1" i="1">
                            <a:latin typeface="Cambria Math" panose="02040503050406030204" pitchFamily="18" charset="0"/>
                          </a:rPr>
                        </m:ctrlPr>
                      </m:radPr>
                      <m:deg/>
                      <m:e>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pt-BR" sz="4400" b="1" i="1">
                                        <a:latin typeface="Cambria Math" panose="02040503050406030204" pitchFamily="18" charset="0"/>
                                      </a:rPr>
                                      <m:t>𝟑</m:t>
                                    </m:r>
                                  </m:num>
                                  <m:den>
                                    <m:rad>
                                      <m:radPr>
                                        <m:degHide m:val="on"/>
                                        <m:ctrlPr>
                                          <a:rPr lang="en-US" sz="4400" b="1" i="1">
                                            <a:latin typeface="Cambria Math" panose="02040503050406030204" pitchFamily="18" charset="0"/>
                                          </a:rPr>
                                        </m:ctrlPr>
                                      </m:radPr>
                                      <m:deg/>
                                      <m:e>
                                        <m:r>
                                          <a:rPr lang="pt-BR" sz="4400" b="1" i="1">
                                            <a:latin typeface="Cambria Math" panose="02040503050406030204" pitchFamily="18" charset="0"/>
                                          </a:rPr>
                                          <m:t>𝟑</m:t>
                                        </m:r>
                                      </m:e>
                                    </m:rad>
                                  </m:den>
                                </m:f>
                              </m:e>
                            </m:d>
                          </m:e>
                          <m:sup>
                            <m:r>
                              <a:rPr lang="pt-BR" sz="4400" b="1" i="1">
                                <a:latin typeface="Cambria Math" panose="02040503050406030204" pitchFamily="18" charset="0"/>
                              </a:rPr>
                              <m:t>𝟐</m:t>
                            </m:r>
                          </m:sup>
                        </m:sSup>
                        <m:r>
                          <a:rPr lang="pt-BR" sz="4400" b="1" i="1">
                            <a:latin typeface="Cambria Math" panose="02040503050406030204" pitchFamily="18" charset="0"/>
                          </a:rPr>
                          <m:t>+</m:t>
                        </m:r>
                        <m:sSup>
                          <m:sSupPr>
                            <m:ctrlPr>
                              <a:rPr lang="en-US" sz="4400" b="1" i="1">
                                <a:latin typeface="Cambria Math" panose="02040503050406030204" pitchFamily="18" charset="0"/>
                              </a:rPr>
                            </m:ctrlPr>
                          </m:sSupPr>
                          <m:e>
                            <m:r>
                              <a:rPr lang="pt-BR" sz="4400" b="1" i="1">
                                <a:latin typeface="Cambria Math" panose="02040503050406030204" pitchFamily="18" charset="0"/>
                              </a:rPr>
                              <m:t>𝟐</m:t>
                            </m:r>
                          </m:e>
                          <m:sup>
                            <m:r>
                              <a:rPr lang="pt-BR" sz="4400" b="1" i="1">
                                <a:latin typeface="Cambria Math" panose="02040503050406030204" pitchFamily="18" charset="0"/>
                              </a:rPr>
                              <m:t>𝟐</m:t>
                            </m:r>
                          </m:sup>
                        </m:sSup>
                      </m:e>
                    </m:rad>
                    <m:r>
                      <a:rPr lang="pt-BR"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pt-BR" sz="4400" b="1" i="1">
                            <a:latin typeface="Cambria Math" panose="02040503050406030204" pitchFamily="18" charset="0"/>
                          </a:rPr>
                          <m:t>𝟕</m:t>
                        </m:r>
                      </m:e>
                    </m:ra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2759076" indent="-194945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14:m>
                  <m:oMath xmlns:m="http://schemas.openxmlformats.org/officeDocument/2006/math">
                    <m:r>
                      <a:rPr lang="en-US" sz="4400" b="1" i="1">
                        <a:latin typeface="Cambria Math" panose="02040503050406030204" pitchFamily="18" charset="0"/>
                      </a:rPr>
                      <m:t>𝑽</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r>
                      <a:rPr lang="en-US" sz="4400" b="1" i="1">
                        <a:latin typeface="Cambria Math" panose="02040503050406030204" pitchFamily="18" charset="0"/>
                      </a:rPr>
                      <m:t>𝒉</m:t>
                    </m:r>
                    <m:r>
                      <a:rPr lang="en-US" sz="4400" b="1">
                        <a:latin typeface="Cambria Math" panose="02040503050406030204" pitchFamily="18" charset="0"/>
                      </a:rPr>
                      <m:t>.</m:t>
                    </m:r>
                    <m:r>
                      <a:rPr lang="en-US" sz="4400" b="1" i="1">
                        <a:latin typeface="Cambria Math" panose="02040503050406030204" pitchFamily="18" charset="0"/>
                      </a:rPr>
                      <m:t>𝝅</m:t>
                    </m:r>
                    <m:sSup>
                      <m:sSupPr>
                        <m:ctrlPr>
                          <a:rPr lang="en-US" sz="4400" b="1" i="1">
                            <a:latin typeface="Cambria Math" panose="02040503050406030204" pitchFamily="18" charset="0"/>
                          </a:rPr>
                        </m:ctrlPr>
                      </m:sSupPr>
                      <m:e>
                        <m:r>
                          <a:rPr lang="en-US" sz="4400" b="1" i="1">
                            <a:latin typeface="Cambria Math" panose="02040503050406030204" pitchFamily="18" charset="0"/>
                          </a:rPr>
                          <m:t>𝒓</m:t>
                        </m:r>
                      </m:e>
                      <m:sup>
                        <m:r>
                          <a:rPr lang="en-US" sz="4400" b="1" i="1">
                            <a:latin typeface="Cambria Math" panose="02040503050406030204" pitchFamily="18" charset="0"/>
                          </a:rPr>
                          <m:t>𝟐</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r>
                      <a:rPr lang="en-US" sz="4400" b="1">
                        <a:latin typeface="Cambria Math" panose="02040503050406030204" pitchFamily="18" charset="0"/>
                      </a:rPr>
                      <m:t>.</m:t>
                    </m:r>
                    <m:r>
                      <a:rPr lang="en-US" sz="4400" b="1" i="1">
                        <a:latin typeface="Cambria Math" panose="02040503050406030204" pitchFamily="18" charset="0"/>
                      </a:rPr>
                      <m:t>𝑺𝑶</m:t>
                    </m:r>
                    <m:r>
                      <a:rPr lang="en-US" sz="4400" b="1">
                        <a:latin typeface="Cambria Math" panose="02040503050406030204" pitchFamily="18" charset="0"/>
                      </a:rPr>
                      <m:t>.</m:t>
                    </m:r>
                    <m:r>
                      <a:rPr lang="en-US" sz="4400" b="1" i="1">
                        <a:latin typeface="Cambria Math" panose="02040503050406030204" pitchFamily="18" charset="0"/>
                      </a:rPr>
                      <m:t>𝝅</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𝑶𝑨</m:t>
                            </m:r>
                          </m:e>
                        </m:d>
                      </m:e>
                      <m:sup>
                        <m:r>
                          <a:rPr lang="en-US" sz="4400" b="1" i="1">
                            <a:latin typeface="Cambria Math" panose="02040503050406030204" pitchFamily="18" charset="0"/>
                          </a:rPr>
                          <m:t>𝟐</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r>
                      <a:rPr lang="en-US" sz="4400" b="1">
                        <a:latin typeface="Cambria Math" panose="02040503050406030204" pitchFamily="18" charset="0"/>
                      </a:rPr>
                      <m:t>.</m:t>
                    </m:r>
                    <m:r>
                      <a:rPr lang="en-US" sz="4400" b="1" i="1">
                        <a:latin typeface="Cambria Math" panose="02040503050406030204" pitchFamily="18" charset="0"/>
                      </a:rPr>
                      <m:t>𝟑</m:t>
                    </m:r>
                    <m:r>
                      <a:rPr lang="en-US" sz="4400" b="1">
                        <a:latin typeface="Cambria Math" panose="02040503050406030204" pitchFamily="18" charset="0"/>
                      </a:rPr>
                      <m:t>.</m:t>
                    </m:r>
                    <m:r>
                      <a:rPr lang="en-US" sz="4400" b="1" i="1">
                        <a:latin typeface="Cambria Math" panose="02040503050406030204" pitchFamily="18" charset="0"/>
                      </a:rPr>
                      <m:t>𝝅</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𝟕</m:t>
                                </m:r>
                              </m:e>
                            </m:rad>
                          </m:e>
                        </m:d>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𝝅</m:t>
                    </m:r>
                    <m:r>
                      <a:rPr lang="en-US" sz="4400" b="1" i="1">
                        <a:latin typeface="Cambria Math" panose="02040503050406030204" pitchFamily="18" charset="0"/>
                      </a:rPr>
                      <m:t> </m:t>
                    </m:r>
                    <m:r>
                      <a:rPr lang="en-US" sz="4400" b="1" i="1">
                        <a:latin typeface="Cambria Math" panose="02040503050406030204" pitchFamily="18" charset="0"/>
                      </a:rPr>
                      <m:t>𝒄</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𝟑</m:t>
                        </m:r>
                      </m:sup>
                    </m:sSup>
                    <m:r>
                      <a:rPr lang="en-US" sz="4400" b="1" i="1">
                        <a:latin typeface="Cambria Math" panose="02040503050406030204" pitchFamily="18" charset="0"/>
                      </a:rPr>
                      <m:t> </m:t>
                    </m:r>
                  </m:oMath>
                </a14:m>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1587500" indent="-777876" defTabSz="1828800">
                  <a:spcBef>
                    <a:spcPts val="2000"/>
                  </a:spcBef>
                  <a:buClr>
                    <a:srgbClr val="FF0000"/>
                  </a:buClr>
                  <a:buFont typeface="Wingdings" panose="05000000000000000000" pitchFamily="2" charset="2"/>
                  <a:buChar char="F"/>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D.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nhớ</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𝑽</m:t>
                    </m:r>
                    <m:r>
                      <a:rPr lang="fr-FR" sz="4400" b="1" i="1">
                        <a:latin typeface="Cambria Math" panose="02040503050406030204" pitchFamily="18" charset="0"/>
                      </a:rPr>
                      <m:t>=</m:t>
                    </m:r>
                    <m:f>
                      <m:fPr>
                        <m:ctrlPr>
                          <a:rPr lang="en-US" sz="4400" b="1" i="1">
                            <a:latin typeface="Cambria Math" panose="02040503050406030204" pitchFamily="18" charset="0"/>
                          </a:rPr>
                        </m:ctrlPr>
                      </m:fPr>
                      <m:num>
                        <m:r>
                          <a:rPr lang="fr-FR" sz="4400" b="1" i="1">
                            <a:latin typeface="Cambria Math" panose="02040503050406030204" pitchFamily="18" charset="0"/>
                          </a:rPr>
                          <m:t>𝟏</m:t>
                        </m:r>
                      </m:num>
                      <m:den>
                        <m:r>
                          <a:rPr lang="fr-FR" sz="4400" b="1" i="1">
                            <a:latin typeface="Cambria Math" panose="02040503050406030204" pitchFamily="18" charset="0"/>
                          </a:rPr>
                          <m:t>𝟑</m:t>
                        </m:r>
                      </m:den>
                    </m:f>
                    <m:r>
                      <a:rPr lang="fr-FR" sz="4400" b="1" i="1">
                        <a:latin typeface="Cambria Math" panose="02040503050406030204" pitchFamily="18" charset="0"/>
                      </a:rPr>
                      <m:t>𝝅</m:t>
                    </m:r>
                    <m:sSup>
                      <m:sSupPr>
                        <m:ctrlPr>
                          <a:rPr lang="en-US" sz="4400" b="1" i="1">
                            <a:latin typeface="Cambria Math" panose="02040503050406030204" pitchFamily="18" charset="0"/>
                          </a:rPr>
                        </m:ctrlPr>
                      </m:sSupPr>
                      <m:e>
                        <m:r>
                          <a:rPr lang="fr-FR" sz="4400" b="1" i="1">
                            <a:latin typeface="Cambria Math" panose="02040503050406030204" pitchFamily="18" charset="0"/>
                          </a:rPr>
                          <m:t>𝒓</m:t>
                        </m:r>
                      </m:e>
                      <m:sup>
                        <m:r>
                          <a:rPr lang="fr-FR" sz="4400" b="1" i="1">
                            <a:latin typeface="Cambria Math" panose="02040503050406030204" pitchFamily="18" charset="0"/>
                          </a:rPr>
                          <m:t>𝟐</m:t>
                        </m:r>
                      </m:sup>
                    </m:sSup>
                    <m:r>
                      <a:rPr lang="fr-FR" sz="4400" b="1" i="1">
                        <a:latin typeface="Cambria Math" panose="02040503050406030204" pitchFamily="18" charset="0"/>
                      </a:rPr>
                      <m:t>𝒉</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1215746" y="6152920"/>
                <a:ext cx="17318768" cy="6758389"/>
              </a:xfrm>
              <a:prstGeom prst="rect">
                <a:avLst/>
              </a:prstGeom>
              <a:blipFill>
                <a:blip r:embed="rId8"/>
                <a:stretch>
                  <a:fillRect b="-902"/>
                </a:stretch>
              </a:blipFill>
            </p:spPr>
            <p:txBody>
              <a:bodyPr/>
              <a:lstStyle/>
              <a:p>
                <a:r>
                  <a:rPr lang="en-US">
                    <a:noFill/>
                  </a:rPr>
                  <a:t> </a:t>
                </a:r>
              </a:p>
            </p:txBody>
          </p:sp>
        </mc:Fallback>
      </mc:AlternateContent>
      <p:grpSp>
        <p:nvGrpSpPr>
          <p:cNvPr id="51" name="Group 47"/>
          <p:cNvGrpSpPr/>
          <p:nvPr/>
        </p:nvGrpSpPr>
        <p:grpSpPr>
          <a:xfrm>
            <a:off x="7539791" y="1519965"/>
            <a:ext cx="9472086" cy="968318"/>
            <a:chOff x="739068" y="1515168"/>
            <a:chExt cx="9473319" cy="968444"/>
          </a:xfrm>
        </p:grpSpPr>
        <p:sp>
          <p:nvSpPr>
            <p:cNvPr id="52"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6" name="Group 30"/>
            <p:cNvGrpSpPr/>
            <p:nvPr/>
          </p:nvGrpSpPr>
          <p:grpSpPr>
            <a:xfrm>
              <a:off x="739068" y="1515168"/>
              <a:ext cx="8177919" cy="960327"/>
              <a:chOff x="739068" y="1515168"/>
              <a:chExt cx="8177919" cy="960327"/>
            </a:xfrm>
          </p:grpSpPr>
          <p:sp>
            <p:nvSpPr>
              <p:cNvPr id="57"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6"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7"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8"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79"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0"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1"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2"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3"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4"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5"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6"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47" name="Oval 46">
            <a:extLst>
              <a:ext uri="{FF2B5EF4-FFF2-40B4-BE49-F238E27FC236}">
                <a16:creationId xmlns:a16="http://schemas.microsoft.com/office/drawing/2014/main" id="{62967A10-D0F3-4F45-9179-5BA761ED6441}"/>
              </a:ext>
            </a:extLst>
          </p:cNvPr>
          <p:cNvSpPr/>
          <p:nvPr/>
        </p:nvSpPr>
        <p:spPr>
          <a:xfrm>
            <a:off x="18325872" y="4156189"/>
            <a:ext cx="1072553" cy="84582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FF0000"/>
                </a:solidFill>
                <a:latin typeface="Tahoma" panose="020B0604030504040204" pitchFamily="34" charset="0"/>
                <a:ea typeface="Tahoma" panose="020B0604030504040204" pitchFamily="34" charset="0"/>
                <a:cs typeface="Tahoma" panose="020B0604030504040204" pitchFamily="34" charset="0"/>
              </a:rPr>
              <a:t>D</a:t>
            </a:r>
          </a:p>
        </p:txBody>
      </p:sp>
      <p:grpSp>
        <p:nvGrpSpPr>
          <p:cNvPr id="48" name="Group 47">
            <a:extLst>
              <a:ext uri="{FF2B5EF4-FFF2-40B4-BE49-F238E27FC236}">
                <a16:creationId xmlns:a16="http://schemas.microsoft.com/office/drawing/2014/main" id="{5DF6DC57-E4F6-4E9C-97FF-8A47EC1B9DBA}"/>
              </a:ext>
            </a:extLst>
          </p:cNvPr>
          <p:cNvGrpSpPr/>
          <p:nvPr/>
        </p:nvGrpSpPr>
        <p:grpSpPr>
          <a:xfrm>
            <a:off x="17683448" y="6266265"/>
            <a:ext cx="5715181" cy="6315011"/>
            <a:chOff x="2437898" y="1323029"/>
            <a:chExt cx="3045001" cy="3507738"/>
          </a:xfrm>
        </p:grpSpPr>
        <p:grpSp>
          <p:nvGrpSpPr>
            <p:cNvPr id="49" name="Group 48">
              <a:extLst>
                <a:ext uri="{FF2B5EF4-FFF2-40B4-BE49-F238E27FC236}">
                  <a16:creationId xmlns:a16="http://schemas.microsoft.com/office/drawing/2014/main" id="{0311957A-7ABA-4B3A-AFDC-AEF8D5A7105F}"/>
                </a:ext>
              </a:extLst>
            </p:cNvPr>
            <p:cNvGrpSpPr/>
            <p:nvPr/>
          </p:nvGrpSpPr>
          <p:grpSpPr>
            <a:xfrm>
              <a:off x="2437898" y="1323029"/>
              <a:ext cx="3045001" cy="3507738"/>
              <a:chOff x="8647405" y="1507935"/>
              <a:chExt cx="2578017" cy="4116268"/>
            </a:xfrm>
          </p:grpSpPr>
          <p:sp>
            <p:nvSpPr>
              <p:cNvPr id="72" name="Oval 71">
                <a:extLst>
                  <a:ext uri="{FF2B5EF4-FFF2-40B4-BE49-F238E27FC236}">
                    <a16:creationId xmlns:a16="http://schemas.microsoft.com/office/drawing/2014/main" id="{5013C6E4-28F4-43EC-91AC-CAD84F4F2979}"/>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id="{78C906FD-A221-45C5-A24A-16E87339AF5C}"/>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400">
                  <a:solidFill>
                    <a:prstClr val="white"/>
                  </a:solidFill>
                  <a:latin typeface="Calibri" panose="020F0502020204030204"/>
                </a:endParaRPr>
              </a:p>
            </p:txBody>
          </p:sp>
          <p:cxnSp>
            <p:nvCxnSpPr>
              <p:cNvPr id="74" name="Straight Connector 73">
                <a:extLst>
                  <a:ext uri="{FF2B5EF4-FFF2-40B4-BE49-F238E27FC236}">
                    <a16:creationId xmlns:a16="http://schemas.microsoft.com/office/drawing/2014/main" id="{9928F40C-8A58-4C11-9215-5FF7FF0ED74C}"/>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14AA499-CB76-4B8B-AAD9-24C8E242FE33}"/>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CDC6A52-CA0C-43B6-A43F-764E2B306498}"/>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46592FA3-54AD-4967-9FA4-404993BACFE8}"/>
                  </a:ext>
                </a:extLst>
              </p:cNvPr>
              <p:cNvSpPr txBox="1"/>
              <p:nvPr/>
            </p:nvSpPr>
            <p:spPr>
              <a:xfrm>
                <a:off x="9810804" y="1507935"/>
                <a:ext cx="199046"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89" name="TextBox 88">
                <a:extLst>
                  <a:ext uri="{FF2B5EF4-FFF2-40B4-BE49-F238E27FC236}">
                    <a16:creationId xmlns:a16="http://schemas.microsoft.com/office/drawing/2014/main" id="{D43F804B-00C2-4CEE-A271-90B5AD534EA4}"/>
                  </a:ext>
                </a:extLst>
              </p:cNvPr>
              <p:cNvSpPr txBox="1"/>
              <p:nvPr/>
            </p:nvSpPr>
            <p:spPr>
              <a:xfrm>
                <a:off x="9717781" y="4514383"/>
                <a:ext cx="220864"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90" name="TextBox 89">
                <a:extLst>
                  <a:ext uri="{FF2B5EF4-FFF2-40B4-BE49-F238E27FC236}">
                    <a16:creationId xmlns:a16="http://schemas.microsoft.com/office/drawing/2014/main" id="{F259B10B-FF76-43DF-B920-52082F16B170}"/>
                  </a:ext>
                </a:extLst>
              </p:cNvPr>
              <p:cNvSpPr txBox="1"/>
              <p:nvPr/>
            </p:nvSpPr>
            <p:spPr>
              <a:xfrm>
                <a:off x="10074310" y="5178972"/>
                <a:ext cx="206599"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91" name="TextBox 90">
                <a:extLst>
                  <a:ext uri="{FF2B5EF4-FFF2-40B4-BE49-F238E27FC236}">
                    <a16:creationId xmlns:a16="http://schemas.microsoft.com/office/drawing/2014/main" id="{303DDC00-81D0-4DA5-848C-DF56125B2865}"/>
                  </a:ext>
                </a:extLst>
              </p:cNvPr>
              <p:cNvSpPr txBox="1"/>
              <p:nvPr/>
            </p:nvSpPr>
            <p:spPr>
              <a:xfrm>
                <a:off x="10796987" y="4448581"/>
                <a:ext cx="207437" cy="445231"/>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grpSp>
        <p:cxnSp>
          <p:nvCxnSpPr>
            <p:cNvPr id="59" name="Straight Connector 58">
              <a:extLst>
                <a:ext uri="{FF2B5EF4-FFF2-40B4-BE49-F238E27FC236}">
                  <a16:creationId xmlns:a16="http://schemas.microsoft.com/office/drawing/2014/main" id="{33989959-F031-4793-AD29-24AC210CEACA}"/>
                </a:ext>
              </a:extLst>
            </p:cNvPr>
            <p:cNvCxnSpPr>
              <a:cxnSpLocks/>
              <a:endCxn id="73" idx="10"/>
            </p:cNvCxnSpPr>
            <p:nvPr/>
          </p:nvCxnSpPr>
          <p:spPr>
            <a:xfrm>
              <a:off x="3976308" y="1766903"/>
              <a:ext cx="293933" cy="26844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CF32C4-A6F7-4CD2-B4CE-DDBAD6E67490}"/>
                </a:ext>
              </a:extLst>
            </p:cNvPr>
            <p:cNvCxnSpPr>
              <a:cxnSpLocks/>
              <a:endCxn id="73" idx="10"/>
            </p:cNvCxnSpPr>
            <p:nvPr/>
          </p:nvCxnSpPr>
          <p:spPr>
            <a:xfrm flipH="1">
              <a:off x="4270241" y="3790829"/>
              <a:ext cx="772732" cy="66052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102F919-4719-4D61-801A-AC66D50B4BC8}"/>
                </a:ext>
              </a:extLst>
            </p:cNvPr>
            <p:cNvCxnSpPr>
              <a:cxnSpLocks/>
              <a:endCxn id="72" idx="7"/>
            </p:cNvCxnSpPr>
            <p:nvPr/>
          </p:nvCxnSpPr>
          <p:spPr>
            <a:xfrm>
              <a:off x="3965349" y="1777360"/>
              <a:ext cx="1066917" cy="200725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EB3E640-79B8-48EF-A484-39CB4A7E1E53}"/>
                </a:ext>
              </a:extLst>
            </p:cNvPr>
            <p:cNvCxnSpPr/>
            <p:nvPr/>
          </p:nvCxnSpPr>
          <p:spPr>
            <a:xfrm>
              <a:off x="3976308" y="4038775"/>
              <a:ext cx="680299" cy="4730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4738950-4FB8-4EB5-B7F9-2F8C395BB627}"/>
                </a:ext>
              </a:extLst>
            </p:cNvPr>
            <p:cNvCxnSpPr/>
            <p:nvPr/>
          </p:nvCxnSpPr>
          <p:spPr>
            <a:xfrm>
              <a:off x="3967047" y="1777360"/>
              <a:ext cx="689560" cy="230871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569E3D-C2CA-426D-AE51-D1414C61A1D4}"/>
                </a:ext>
              </a:extLst>
            </p:cNvPr>
            <p:cNvCxnSpPr>
              <a:endCxn id="90" idx="0"/>
            </p:cNvCxnSpPr>
            <p:nvPr/>
          </p:nvCxnSpPr>
          <p:spPr>
            <a:xfrm>
              <a:off x="3967047" y="4062425"/>
              <a:ext cx="303194" cy="38893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E10CAD9-6172-411B-ABDE-9402B43024F9}"/>
                </a:ext>
              </a:extLst>
            </p:cNvPr>
            <p:cNvCxnSpPr>
              <a:cxnSpLocks/>
            </p:cNvCxnSpPr>
            <p:nvPr/>
          </p:nvCxnSpPr>
          <p:spPr>
            <a:xfrm flipV="1">
              <a:off x="4656607" y="3929154"/>
              <a:ext cx="68366" cy="70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BF3497-5D79-4D95-AA50-CE89D417AEE2}"/>
                </a:ext>
              </a:extLst>
            </p:cNvPr>
            <p:cNvCxnSpPr>
              <a:cxnSpLocks/>
            </p:cNvCxnSpPr>
            <p:nvPr/>
          </p:nvCxnSpPr>
          <p:spPr>
            <a:xfrm>
              <a:off x="4724973" y="3948787"/>
              <a:ext cx="55710" cy="74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837A148-52E1-472F-A202-62B84291AE98}"/>
                </a:ext>
              </a:extLst>
            </p:cNvPr>
            <p:cNvCxnSpPr/>
            <p:nvPr/>
          </p:nvCxnSpPr>
          <p:spPr>
            <a:xfrm flipH="1">
              <a:off x="4498807" y="4086076"/>
              <a:ext cx="69383" cy="52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43273D9-946C-422E-A94B-BE45552EF15A}"/>
                </a:ext>
              </a:extLst>
            </p:cNvPr>
            <p:cNvCxnSpPr/>
            <p:nvPr/>
          </p:nvCxnSpPr>
          <p:spPr>
            <a:xfrm>
              <a:off x="4498807" y="4138492"/>
              <a:ext cx="118913" cy="29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Arc 42">
              <a:extLst>
                <a:ext uri="{FF2B5EF4-FFF2-40B4-BE49-F238E27FC236}">
                  <a16:creationId xmlns:a16="http://schemas.microsoft.com/office/drawing/2014/main" id="{2F191890-015E-4D68-8D1F-F90FEAC3D270}"/>
                </a:ext>
              </a:extLst>
            </p:cNvPr>
            <p:cNvSpPr/>
            <p:nvPr/>
          </p:nvSpPr>
          <p:spPr>
            <a:xfrm flipH="1">
              <a:off x="4505008" y="3948787"/>
              <a:ext cx="128334" cy="138515"/>
            </a:xfrm>
            <a:custGeom>
              <a:avLst/>
              <a:gdLst>
                <a:gd name="connsiteX0" fmla="*/ 58948 w 117896"/>
                <a:gd name="connsiteY0" fmla="*/ 0 h 231887"/>
                <a:gd name="connsiteX1" fmla="*/ 112113 w 117896"/>
                <a:gd name="connsiteY1" fmla="*/ 65861 h 231887"/>
                <a:gd name="connsiteX2" fmla="*/ 117869 w 117896"/>
                <a:gd name="connsiteY2" fmla="*/ 119465 h 231887"/>
                <a:gd name="connsiteX3" fmla="*/ 58948 w 117896"/>
                <a:gd name="connsiteY3" fmla="*/ 115944 h 231887"/>
                <a:gd name="connsiteX4" fmla="*/ 58948 w 117896"/>
                <a:gd name="connsiteY4" fmla="*/ 0 h 231887"/>
                <a:gd name="connsiteX0" fmla="*/ 58948 w 117896"/>
                <a:gd name="connsiteY0" fmla="*/ 0 h 231887"/>
                <a:gd name="connsiteX1" fmla="*/ 112113 w 117896"/>
                <a:gd name="connsiteY1" fmla="*/ 65861 h 231887"/>
                <a:gd name="connsiteX2" fmla="*/ 117869 w 117896"/>
                <a:gd name="connsiteY2" fmla="*/ 119465 h 231887"/>
                <a:gd name="connsiteX0" fmla="*/ 0 w 108452"/>
                <a:gd name="connsiteY0" fmla="*/ 0 h 119465"/>
                <a:gd name="connsiteX1" fmla="*/ 53165 w 108452"/>
                <a:gd name="connsiteY1" fmla="*/ 65861 h 119465"/>
                <a:gd name="connsiteX2" fmla="*/ 58921 w 108452"/>
                <a:gd name="connsiteY2" fmla="*/ 119465 h 119465"/>
                <a:gd name="connsiteX3" fmla="*/ 0 w 108452"/>
                <a:gd name="connsiteY3" fmla="*/ 115944 h 119465"/>
                <a:gd name="connsiteX4" fmla="*/ 0 w 108452"/>
                <a:gd name="connsiteY4" fmla="*/ 0 h 119465"/>
                <a:gd name="connsiteX0" fmla="*/ 0 w 108452"/>
                <a:gd name="connsiteY0" fmla="*/ 0 h 119465"/>
                <a:gd name="connsiteX1" fmla="*/ 53165 w 108452"/>
                <a:gd name="connsiteY1" fmla="*/ 65861 h 119465"/>
                <a:gd name="connsiteX2" fmla="*/ 108451 w 108452"/>
                <a:gd name="connsiteY2" fmla="*/ 119465 h 119465"/>
                <a:gd name="connsiteX0" fmla="*/ 0 w 131312"/>
                <a:gd name="connsiteY0" fmla="*/ 0 h 138515"/>
                <a:gd name="connsiteX1" fmla="*/ 53165 w 131312"/>
                <a:gd name="connsiteY1" fmla="*/ 65861 h 138515"/>
                <a:gd name="connsiteX2" fmla="*/ 131311 w 131312"/>
                <a:gd name="connsiteY2" fmla="*/ 138515 h 138515"/>
                <a:gd name="connsiteX3" fmla="*/ 0 w 131312"/>
                <a:gd name="connsiteY3" fmla="*/ 115944 h 138515"/>
                <a:gd name="connsiteX4" fmla="*/ 0 w 131312"/>
                <a:gd name="connsiteY4" fmla="*/ 0 h 138515"/>
                <a:gd name="connsiteX0" fmla="*/ 0 w 131312"/>
                <a:gd name="connsiteY0" fmla="*/ 0 h 138515"/>
                <a:gd name="connsiteX1" fmla="*/ 53165 w 131312"/>
                <a:gd name="connsiteY1" fmla="*/ 65861 h 138515"/>
                <a:gd name="connsiteX2" fmla="*/ 108451 w 131312"/>
                <a:gd name="connsiteY2" fmla="*/ 119465 h 138515"/>
                <a:gd name="connsiteX0" fmla="*/ 0 w 131312"/>
                <a:gd name="connsiteY0" fmla="*/ 0 h 138515"/>
                <a:gd name="connsiteX1" fmla="*/ 53165 w 131312"/>
                <a:gd name="connsiteY1" fmla="*/ 65861 h 138515"/>
                <a:gd name="connsiteX2" fmla="*/ 131311 w 131312"/>
                <a:gd name="connsiteY2" fmla="*/ 138515 h 138515"/>
                <a:gd name="connsiteX3" fmla="*/ 0 w 131312"/>
                <a:gd name="connsiteY3" fmla="*/ 115944 h 138515"/>
                <a:gd name="connsiteX4" fmla="*/ 0 w 131312"/>
                <a:gd name="connsiteY4" fmla="*/ 0 h 138515"/>
                <a:gd name="connsiteX0" fmla="*/ 0 w 131312"/>
                <a:gd name="connsiteY0" fmla="*/ 0 h 138515"/>
                <a:gd name="connsiteX1" fmla="*/ 98885 w 131312"/>
                <a:gd name="connsiteY1" fmla="*/ 65861 h 138515"/>
                <a:gd name="connsiteX2" fmla="*/ 108451 w 131312"/>
                <a:gd name="connsiteY2" fmla="*/ 119465 h 138515"/>
                <a:gd name="connsiteX0" fmla="*/ 0 w 131315"/>
                <a:gd name="connsiteY0" fmla="*/ 0 h 138515"/>
                <a:gd name="connsiteX1" fmla="*/ 96048 w 131315"/>
                <a:gd name="connsiteY1" fmla="*/ 62051 h 138515"/>
                <a:gd name="connsiteX2" fmla="*/ 131311 w 131315"/>
                <a:gd name="connsiteY2" fmla="*/ 138515 h 138515"/>
                <a:gd name="connsiteX3" fmla="*/ 0 w 131315"/>
                <a:gd name="connsiteY3" fmla="*/ 115944 h 138515"/>
                <a:gd name="connsiteX4" fmla="*/ 0 w 131315"/>
                <a:gd name="connsiteY4" fmla="*/ 0 h 138515"/>
                <a:gd name="connsiteX0" fmla="*/ 0 w 131315"/>
                <a:gd name="connsiteY0" fmla="*/ 0 h 138515"/>
                <a:gd name="connsiteX1" fmla="*/ 98885 w 131315"/>
                <a:gd name="connsiteY1" fmla="*/ 65861 h 138515"/>
                <a:gd name="connsiteX2" fmla="*/ 108451 w 131315"/>
                <a:gd name="connsiteY2" fmla="*/ 119465 h 138515"/>
              </a:gdLst>
              <a:ahLst/>
              <a:cxnLst>
                <a:cxn ang="0">
                  <a:pos x="connsiteX0" y="connsiteY0"/>
                </a:cxn>
                <a:cxn ang="0">
                  <a:pos x="connsiteX1" y="connsiteY1"/>
                </a:cxn>
                <a:cxn ang="0">
                  <a:pos x="connsiteX2" y="connsiteY2"/>
                </a:cxn>
              </a:cxnLst>
              <a:rect l="l" t="t" r="r" b="b"/>
              <a:pathLst>
                <a:path w="131315" h="138515" stroke="0" extrusionOk="0">
                  <a:moveTo>
                    <a:pt x="0" y="0"/>
                  </a:moveTo>
                  <a:cubicBezTo>
                    <a:pt x="22689" y="0"/>
                    <a:pt x="74163" y="38965"/>
                    <a:pt x="96048" y="62051"/>
                  </a:cubicBezTo>
                  <a:cubicBezTo>
                    <a:pt x="117933" y="85137"/>
                    <a:pt x="131597" y="119999"/>
                    <a:pt x="131311" y="138515"/>
                  </a:cubicBezTo>
                  <a:lnTo>
                    <a:pt x="0" y="115944"/>
                  </a:lnTo>
                  <a:lnTo>
                    <a:pt x="0" y="0"/>
                  </a:lnTo>
                  <a:close/>
                </a:path>
                <a:path w="131315" h="138515" fill="none">
                  <a:moveTo>
                    <a:pt x="0" y="0"/>
                  </a:moveTo>
                  <a:cubicBezTo>
                    <a:pt x="22689" y="0"/>
                    <a:pt x="89084" y="25613"/>
                    <a:pt x="98885" y="65861"/>
                  </a:cubicBezTo>
                  <a:cubicBezTo>
                    <a:pt x="102953" y="82568"/>
                    <a:pt x="108737" y="100949"/>
                    <a:pt x="108451" y="119465"/>
                  </a:cubicBezTo>
                </a:path>
              </a:pathLst>
            </a:cu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C40982FB-A425-4553-964F-DF421DCF81C9}"/>
                </a:ext>
              </a:extLst>
            </p:cNvPr>
            <p:cNvSpPr txBox="1"/>
            <p:nvPr/>
          </p:nvSpPr>
          <p:spPr>
            <a:xfrm>
              <a:off x="4659221" y="4076890"/>
              <a:ext cx="420308" cy="461665"/>
            </a:xfrm>
            <a:prstGeom prst="rect">
              <a:avLst/>
            </a:prstGeom>
            <a:noFill/>
            <a:ln>
              <a:noFill/>
            </a:ln>
          </p:spPr>
          <p:txBody>
            <a:bodyPr wrap="none" rtlCol="0">
              <a:spAutoFit/>
            </a:bodyPr>
            <a:lstStyle/>
            <a:p>
              <a:pPr defTabSz="1828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4F334962-998B-4106-B290-C5BB4A08843B}"/>
                    </a:ext>
                  </a:extLst>
                </p:cNvPr>
                <p:cNvSpPr txBox="1"/>
                <p:nvPr/>
              </p:nvSpPr>
              <p:spPr>
                <a:xfrm>
                  <a:off x="4269315" y="3818437"/>
                  <a:ext cx="293765" cy="205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60</m:t>
                            </m:r>
                          </m:e>
                          <m:sup>
                            <m:r>
                              <a:rPr lang="en-US" sz="2400" b="0" i="1" smtClean="0">
                                <a:latin typeface="Cambria Math" panose="02040503050406030204" pitchFamily="18" charset="0"/>
                              </a:rPr>
                              <m:t>0</m:t>
                            </m:r>
                          </m:sup>
                        </m:sSup>
                      </m:oMath>
                    </m:oMathPara>
                  </a14:m>
                  <a:endParaRPr lang="en-US" sz="2400" dirty="0"/>
                </a:p>
              </p:txBody>
            </p:sp>
          </mc:Choice>
          <mc:Fallback xmlns="">
            <p:sp>
              <p:nvSpPr>
                <p:cNvPr id="71" name="TextBox 70">
                  <a:extLst>
                    <a:ext uri="{FF2B5EF4-FFF2-40B4-BE49-F238E27FC236}">
                      <a16:creationId xmlns:a16="http://schemas.microsoft.com/office/drawing/2014/main" id="{4F334962-998B-4106-B290-C5BB4A08843B}"/>
                    </a:ext>
                  </a:extLst>
                </p:cNvPr>
                <p:cNvSpPr txBox="1">
                  <a:spLocks noRot="1" noChangeAspect="1" noMove="1" noResize="1" noEditPoints="1" noAdjustHandles="1" noChangeArrowheads="1" noChangeShapeType="1" noTextEdit="1"/>
                </p:cNvSpPr>
                <p:nvPr/>
              </p:nvSpPr>
              <p:spPr>
                <a:xfrm>
                  <a:off x="4269315" y="3818437"/>
                  <a:ext cx="293765" cy="205149"/>
                </a:xfrm>
                <a:prstGeom prst="rect">
                  <a:avLst/>
                </a:prstGeom>
                <a:blipFill>
                  <a:blip r:embed="rId9"/>
                  <a:stretch>
                    <a:fillRect l="-13333" r="-5556" b="-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24268D7F-C3B3-4B0B-A85D-CAA9B1773E9D}"/>
                  </a:ext>
                </a:extLst>
              </p:cNvPr>
              <p:cNvSpPr/>
              <p:nvPr/>
            </p:nvSpPr>
            <p:spPr>
              <a:xfrm>
                <a:off x="17334293" y="1240841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2" name="Rectangle 91">
                <a:extLst>
                  <a:ext uri="{FF2B5EF4-FFF2-40B4-BE49-F238E27FC236}">
                    <a16:creationId xmlns:a16="http://schemas.microsoft.com/office/drawing/2014/main" id="{24268D7F-C3B3-4B0B-A85D-CAA9B1773E9D}"/>
                  </a:ext>
                </a:extLst>
              </p:cNvPr>
              <p:cNvSpPr>
                <a:spLocks noRot="1" noChangeAspect="1" noMove="1" noResize="1" noEditPoints="1" noAdjustHandles="1" noChangeArrowheads="1" noChangeShapeType="1" noTextEdit="1"/>
              </p:cNvSpPr>
              <p:nvPr/>
            </p:nvSpPr>
            <p:spPr>
              <a:xfrm>
                <a:off x="17334293" y="12408410"/>
                <a:ext cx="2500565" cy="83099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94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2">
                                            <p:txEl>
                                              <p:pRg st="0" end="0"/>
                                            </p:txEl>
                                          </p:spTgt>
                                        </p:tgtEl>
                                        <p:attrNameLst>
                                          <p:attrName>style.visibility</p:attrName>
                                        </p:attrNameLst>
                                      </p:cBhvr>
                                      <p:to>
                                        <p:strVal val="visible"/>
                                      </p:to>
                                    </p:set>
                                    <p:animEffect transition="in" filter="barn(inVertical)">
                                      <p:cBhvr>
                                        <p:cTn id="40" dur="500"/>
                                        <p:tgtEl>
                                          <p:spTgt spid="9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animBg="1"/>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52888" y="6941404"/>
            <a:ext cx="23231796"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381001" y="2362200"/>
            <a:ext cx="23391942" cy="4087556"/>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35" name="Group 134"/>
            <p:cNvGrpSpPr/>
            <p:nvPr/>
          </p:nvGrpSpPr>
          <p:grpSpPr>
            <a:xfrm>
              <a:off x="992187" y="2564544"/>
              <a:ext cx="3403686" cy="1023459"/>
              <a:chOff x="534987" y="1647866"/>
              <a:chExt cx="457263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TextBox 13"/>
              <p:cNvSpPr txBox="1">
                <a:spLocks noChangeArrowheads="1"/>
              </p:cNvSpPr>
              <p:nvPr/>
            </p:nvSpPr>
            <p:spPr bwMode="auto">
              <a:xfrm>
                <a:off x="1934157" y="1718771"/>
                <a:ext cx="3173469"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en-US" sz="4000" b="1" dirty="0">
                    <a:solidFill>
                      <a:prstClr val="white"/>
                    </a:solidFill>
                    <a:latin typeface="Tahoma" pitchFamily="34" charset="0"/>
                    <a:cs typeface="Tahoma" pitchFamily="34" charset="0"/>
                  </a:rPr>
                  <a:t>9</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a:t>
                </a:r>
              </a:p>
            </p:txBody>
          </p:sp>
        </p:grpSp>
      </p:grpSp>
      <mc:AlternateContent xmlns:mc="http://schemas.openxmlformats.org/markup-compatibility/2006" xmlns:a14="http://schemas.microsoft.com/office/drawing/2010/main">
        <mc:Choice Requires="a14">
          <p:sp>
            <p:nvSpPr>
              <p:cNvPr id="119" name="Rectangle 118"/>
              <p:cNvSpPr/>
              <p:nvPr/>
            </p:nvSpPr>
            <p:spPr>
              <a:xfrm>
                <a:off x="2169367" y="2321048"/>
                <a:ext cx="21699464" cy="2380203"/>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qua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thiết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9" name="Rectangle 118"/>
              <p:cNvSpPr>
                <a:spLocks noRot="1" noChangeAspect="1" noMove="1" noResize="1" noEditPoints="1" noAdjustHandles="1" noChangeArrowheads="1" noChangeShapeType="1" noTextEdit="1"/>
              </p:cNvSpPr>
              <p:nvPr/>
            </p:nvSpPr>
            <p:spPr>
              <a:xfrm>
                <a:off x="2169367" y="2321048"/>
                <a:ext cx="21699464" cy="2380203"/>
              </a:xfrm>
              <a:prstGeom prst="rect">
                <a:avLst/>
              </a:prstGeom>
              <a:blipFill>
                <a:blip r:embed="rId3"/>
                <a:stretch>
                  <a:fillRect l="-1292" t="-3333" b="-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514601" y="4572000"/>
                <a:ext cx="4388542" cy="1521442"/>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A</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ad>
                            <m:radPr>
                              <m:degHide m:val="on"/>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rad>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GB"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4601" y="4572000"/>
                <a:ext cx="4388542" cy="15214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69357" y="4572001"/>
                <a:ext cx="4388542" cy="1519647"/>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vi-VN"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B</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ad>
                            <m:radPr>
                              <m:degHide m:val="on"/>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e>
                          </m:rad>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GB"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669357" y="4572001"/>
                <a:ext cx="4388542" cy="15196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824112" y="4572001"/>
                <a:ext cx="4447108" cy="1519647"/>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vi-VN"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ad>
                            <m:radPr>
                              <m:degHide m:val="on"/>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e>
                          </m:rad>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GB"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824112" y="4572001"/>
                <a:ext cx="4447108" cy="151964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5" y="4572000"/>
                <a:ext cx="4023462" cy="1521442"/>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vi-VN"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D</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ad>
                            <m:radPr>
                              <m:degHide m:val="on"/>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sSup>
                            <m:sSupPr>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sup>
                              <m: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num>
                        <m:den>
                          <m:r>
                            <a:rPr kumimoji="0" lang="en-US" sz="36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8037435" y="4572000"/>
                <a:ext cx="4023462" cy="15214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E0B036-CD5A-467D-AE6D-9FD5955F5EFF}"/>
                  </a:ext>
                </a:extLst>
              </p:cNvPr>
              <p:cNvSpPr/>
              <p:nvPr/>
            </p:nvSpPr>
            <p:spPr>
              <a:xfrm>
                <a:off x="1836259" y="8356382"/>
                <a:ext cx="17704258" cy="3433825"/>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Dễ</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thấy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giữa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𝑺𝑨𝑩</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𝑺𝑴𝑶</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p>
                    </m:sSup>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vuông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𝑺𝑶𝑴</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unc>
                      <m:func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𝒄𝒐𝒕</m:t>
                        </m:r>
                      </m:fName>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func>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num>
                      <m:den>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rad>
                      </m:den>
                    </m:f>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num>
                      <m:den>
                        <m:func>
                          <m:func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𝒔𝒊𝒏</m:t>
                            </m:r>
                          </m:fName>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func>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num>
                      <m:den>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rad>
                      </m:den>
                    </m:f>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 name="Rectangle 2">
                <a:extLst>
                  <a:ext uri="{FF2B5EF4-FFF2-40B4-BE49-F238E27FC236}">
                    <a16:creationId xmlns:a16="http://schemas.microsoft.com/office/drawing/2014/main" id="{80E0B036-CD5A-467D-AE6D-9FD5955F5EFF}"/>
                  </a:ext>
                </a:extLst>
              </p:cNvPr>
              <p:cNvSpPr>
                <a:spLocks noRot="1" noChangeAspect="1" noMove="1" noResize="1" noEditPoints="1" noAdjustHandles="1" noChangeArrowheads="1" noChangeShapeType="1" noTextEdit="1"/>
              </p:cNvSpPr>
              <p:nvPr/>
            </p:nvSpPr>
            <p:spPr>
              <a:xfrm>
                <a:off x="1836259" y="8356382"/>
                <a:ext cx="17704258" cy="3433825"/>
              </a:xfrm>
              <a:prstGeom prst="rect">
                <a:avLst/>
              </a:prstGeom>
              <a:blipFill>
                <a:blip r:embed="rId8"/>
                <a:stretch>
                  <a:fillRect l="-1550" t="-4263" b="-2131"/>
                </a:stretch>
              </a:blipFill>
            </p:spPr>
            <p:txBody>
              <a:bodyPr/>
              <a:lstStyle/>
              <a:p>
                <a:r>
                  <a:rPr lang="en-US">
                    <a:noFill/>
                  </a:rPr>
                  <a:t> </a:t>
                </a:r>
              </a:p>
            </p:txBody>
          </p:sp>
        </mc:Fallback>
      </mc:AlternateContent>
      <p:grpSp>
        <p:nvGrpSpPr>
          <p:cNvPr id="49" name="Group 47"/>
          <p:cNvGrpSpPr/>
          <p:nvPr/>
        </p:nvGrpSpPr>
        <p:grpSpPr>
          <a:xfrm>
            <a:off x="7539793" y="1519967"/>
            <a:ext cx="9472086" cy="968318"/>
            <a:chOff x="739068" y="1515168"/>
            <a:chExt cx="9473319" cy="968444"/>
          </a:xfrm>
        </p:grpSpPr>
        <p:sp>
          <p:nvSpPr>
            <p:cNvPr id="5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1" name="Group 30"/>
            <p:cNvGrpSpPr/>
            <p:nvPr/>
          </p:nvGrpSpPr>
          <p:grpSpPr>
            <a:xfrm>
              <a:off x="739068" y="1515168"/>
              <a:ext cx="8469112" cy="960428"/>
              <a:chOff x="739068" y="1515168"/>
              <a:chExt cx="8469112" cy="960428"/>
            </a:xfrm>
          </p:grpSpPr>
          <p:sp>
            <p:nvSpPr>
              <p:cNvPr id="52"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6"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TextBox 43"/>
              <p:cNvSpPr txBox="1"/>
              <p:nvPr/>
            </p:nvSpPr>
            <p:spPr>
              <a:xfrm>
                <a:off x="2132731" y="1706055"/>
                <a:ext cx="7075449"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pic>
        <p:nvPicPr>
          <p:cNvPr id="59" name="Picture 58">
            <a:extLst>
              <a:ext uri="{FF2B5EF4-FFF2-40B4-BE49-F238E27FC236}">
                <a16:creationId xmlns:a16="http://schemas.microsoft.com/office/drawing/2014/main" id="{5CD4219A-623B-4182-BB13-9FD3169BE0DB}"/>
              </a:ext>
            </a:extLst>
          </p:cNvPr>
          <p:cNvPicPr/>
          <p:nvPr/>
        </p:nvPicPr>
        <p:blipFill>
          <a:blip r:embed="rId9"/>
          <a:srcRect/>
          <a:stretch>
            <a:fillRect/>
          </a:stretch>
        </p:blipFill>
        <p:spPr bwMode="auto">
          <a:xfrm>
            <a:off x="18698578" y="7726873"/>
            <a:ext cx="4310368" cy="5527050"/>
          </a:xfrm>
          <a:prstGeom prst="rect">
            <a:avLst/>
          </a:prstGeom>
          <a:noFill/>
          <a:ln w="9525">
            <a:noFill/>
            <a:miter lim="800000"/>
            <a:headEnd/>
            <a:tailEnd/>
          </a:ln>
        </p:spPr>
      </p:pic>
    </p:spTree>
    <p:extLst>
      <p:ext uri="{BB962C8B-B14F-4D97-AF65-F5344CB8AC3E}">
        <p14:creationId xmlns:p14="http://schemas.microsoft.com/office/powerpoint/2010/main" val="28951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down)">
                                      <p:cBhvr>
                                        <p:cTn id="11" dur="500"/>
                                        <p:tgtEl>
                                          <p:spTgt spid="1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52888" y="6941404"/>
            <a:ext cx="23220055"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34" name="Rounded Rectangle 133"/>
          <p:cNvSpPr/>
          <p:nvPr/>
        </p:nvSpPr>
        <p:spPr bwMode="auto">
          <a:xfrm>
            <a:off x="541147" y="2464643"/>
            <a:ext cx="23231796" cy="3985113"/>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35" name="Group 134"/>
          <p:cNvGrpSpPr/>
          <p:nvPr/>
        </p:nvGrpSpPr>
        <p:grpSpPr>
          <a:xfrm>
            <a:off x="381001" y="2362200"/>
            <a:ext cx="3561871" cy="1023326"/>
            <a:chOff x="534987" y="1647866"/>
            <a:chExt cx="457263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TextBox 13"/>
            <p:cNvSpPr txBox="1">
              <a:spLocks noChangeArrowheads="1"/>
            </p:cNvSpPr>
            <p:nvPr/>
          </p:nvSpPr>
          <p:spPr bwMode="auto">
            <a:xfrm>
              <a:off x="1934157" y="1718771"/>
              <a:ext cx="3173469"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en-US" sz="4000" b="1" dirty="0">
                  <a:solidFill>
                    <a:prstClr val="white"/>
                  </a:solidFill>
                  <a:latin typeface="Tahoma" pitchFamily="34" charset="0"/>
                  <a:cs typeface="Tahoma" pitchFamily="34" charset="0"/>
                </a:rPr>
                <a:t>9</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a:t>
              </a:r>
            </a:p>
          </p:txBody>
        </p:sp>
      </p:grpSp>
      <mc:AlternateContent xmlns:mc="http://schemas.openxmlformats.org/markup-compatibility/2006" xmlns:a14="http://schemas.microsoft.com/office/drawing/2010/main">
        <mc:Choice Requires="a14">
          <p:sp>
            <p:nvSpPr>
              <p:cNvPr id="119" name="Rectangle 118"/>
              <p:cNvSpPr/>
              <p:nvPr/>
            </p:nvSpPr>
            <p:spPr>
              <a:xfrm>
                <a:off x="1542431" y="2342623"/>
                <a:ext cx="21699464" cy="2380203"/>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nón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qua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tạo</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thiết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9" name="Rectangle 118"/>
              <p:cNvSpPr>
                <a:spLocks noRot="1" noChangeAspect="1" noMove="1" noResize="1" noEditPoints="1" noAdjustHandles="1" noChangeArrowheads="1" noChangeShapeType="1" noTextEdit="1"/>
              </p:cNvSpPr>
              <p:nvPr/>
            </p:nvSpPr>
            <p:spPr>
              <a:xfrm>
                <a:off x="1542431" y="2342623"/>
                <a:ext cx="21699464" cy="2380203"/>
              </a:xfrm>
              <a:prstGeom prst="rect">
                <a:avLst/>
              </a:prstGeom>
              <a:blipFill>
                <a:blip r:embed="rId3"/>
                <a:stretch>
                  <a:fillRect l="-1264" t="-3325" b="-1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514601" y="4572001"/>
                <a:ext cx="4388542" cy="1648593"/>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A</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ad>
                            <m:radPr>
                              <m:degHide m:val="on"/>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rad>
                          <m:sSup>
                            <m:sSupPr>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GB"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4601" y="4572001"/>
                <a:ext cx="4388542" cy="16485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669357" y="4572000"/>
                <a:ext cx="4388542" cy="1646156"/>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vi-VN"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B</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ad>
                            <m:radPr>
                              <m:degHide m:val="on"/>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e>
                          </m:rad>
                          <m:sSup>
                            <m:sSupPr>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GB"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669357" y="4572000"/>
                <a:ext cx="4388542" cy="164615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824112" y="4572000"/>
                <a:ext cx="4447108" cy="1646156"/>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vi-VN"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ad>
                            <m:radPr>
                              <m:degHide m:val="on"/>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e>
                          </m:rad>
                          <m:sSup>
                            <m:sSupPr>
                              <m:ctrlP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num>
                        <m:den>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GB"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824112" y="4572000"/>
                <a:ext cx="4447108" cy="16461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5" y="4572001"/>
                <a:ext cx="4023462" cy="1648593"/>
              </a:xfrm>
              <a:prstGeom prst="rect">
                <a:avLst/>
              </a:prstGeom>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vi-VN"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D</m:t>
                      </m:r>
                      <m:r>
                        <m:rPr>
                          <m:nor/>
                        </m:rPr>
                        <a:rPr kumimoji="0" lang="en-US" sz="4800" b="1" i="0" u="none" strike="noStrike" kern="1200" cap="none" spc="-150" normalizeH="0" baseline="0" noProof="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den>
                      </m:f>
                      <m:r>
                        <m:rPr>
                          <m:nor/>
                        </m:rPr>
                        <a:rPr kumimoji="0" lang="en-GB"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8037435" y="4572001"/>
                <a:ext cx="4023462" cy="164859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E0B036-CD5A-467D-AE6D-9FD5955F5EFF}"/>
                  </a:ext>
                </a:extLst>
              </p:cNvPr>
              <p:cNvSpPr/>
              <p:nvPr/>
            </p:nvSpPr>
            <p:spPr>
              <a:xfrm>
                <a:off x="1979285" y="8080832"/>
                <a:ext cx="17704258" cy="4343048"/>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Lại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𝑴𝑩</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e>
                    </m:rad>
                  </m:oMath>
                </a14:m>
                <a:endParaRPr kumimoji="0" lang="en-US" sz="4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den>
                          </m:f>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num>
                        <m:den>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rad>
                        </m:den>
                      </m:f>
                    </m:oMath>
                  </m:oMathPara>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𝜟</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𝑨𝑩𝑪</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𝑨𝑩</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num>
                      <m:den>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rad>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num>
                      <m:den>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rad>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den>
                    </m:f>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 name="Rectangle 2">
                <a:extLst>
                  <a:ext uri="{FF2B5EF4-FFF2-40B4-BE49-F238E27FC236}">
                    <a16:creationId xmlns:a16="http://schemas.microsoft.com/office/drawing/2014/main" id="{80E0B036-CD5A-467D-AE6D-9FD5955F5EFF}"/>
                  </a:ext>
                </a:extLst>
              </p:cNvPr>
              <p:cNvSpPr>
                <a:spLocks noRot="1" noChangeAspect="1" noMove="1" noResize="1" noEditPoints="1" noAdjustHandles="1" noChangeArrowheads="1" noChangeShapeType="1" noTextEdit="1"/>
              </p:cNvSpPr>
              <p:nvPr/>
            </p:nvSpPr>
            <p:spPr>
              <a:xfrm>
                <a:off x="1979285" y="8080832"/>
                <a:ext cx="17704258" cy="4343048"/>
              </a:xfrm>
              <a:prstGeom prst="rect">
                <a:avLst/>
              </a:prstGeom>
              <a:blipFill>
                <a:blip r:embed="rId8"/>
                <a:stretch>
                  <a:fillRect l="-1584" t="-983" b="-1545"/>
                </a:stretch>
              </a:blipFill>
            </p:spPr>
            <p:txBody>
              <a:bodyPr/>
              <a:lstStyle/>
              <a:p>
                <a:r>
                  <a:rPr lang="en-US">
                    <a:noFill/>
                  </a:rPr>
                  <a:t> </a:t>
                </a:r>
              </a:p>
            </p:txBody>
          </p:sp>
        </mc:Fallback>
      </mc:AlternateContent>
      <p:grpSp>
        <p:nvGrpSpPr>
          <p:cNvPr id="49" name="Group 47"/>
          <p:cNvGrpSpPr/>
          <p:nvPr/>
        </p:nvGrpSpPr>
        <p:grpSpPr>
          <a:xfrm>
            <a:off x="7539793" y="1519967"/>
            <a:ext cx="9472086" cy="968318"/>
            <a:chOff x="739068" y="1515168"/>
            <a:chExt cx="9473319" cy="968444"/>
          </a:xfrm>
        </p:grpSpPr>
        <p:sp>
          <p:nvSpPr>
            <p:cNvPr id="5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1" name="Group 30"/>
            <p:cNvGrpSpPr/>
            <p:nvPr/>
          </p:nvGrpSpPr>
          <p:grpSpPr>
            <a:xfrm>
              <a:off x="739068" y="1515168"/>
              <a:ext cx="8469112" cy="960428"/>
              <a:chOff x="739068" y="1515168"/>
              <a:chExt cx="8469112" cy="960428"/>
            </a:xfrm>
          </p:grpSpPr>
          <p:sp>
            <p:nvSpPr>
              <p:cNvPr id="52"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6"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TextBox 43"/>
              <p:cNvSpPr txBox="1"/>
              <p:nvPr/>
            </p:nvSpPr>
            <p:spPr>
              <a:xfrm>
                <a:off x="2132731" y="1706055"/>
                <a:ext cx="7075449"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pic>
        <p:nvPicPr>
          <p:cNvPr id="59" name="Picture 58">
            <a:extLst>
              <a:ext uri="{FF2B5EF4-FFF2-40B4-BE49-F238E27FC236}">
                <a16:creationId xmlns:a16="http://schemas.microsoft.com/office/drawing/2014/main" id="{5CD4219A-623B-4182-BB13-9FD3169BE0DB}"/>
              </a:ext>
            </a:extLst>
          </p:cNvPr>
          <p:cNvPicPr/>
          <p:nvPr/>
        </p:nvPicPr>
        <p:blipFill>
          <a:blip r:embed="rId9"/>
          <a:srcRect/>
          <a:stretch>
            <a:fillRect/>
          </a:stretch>
        </p:blipFill>
        <p:spPr bwMode="auto">
          <a:xfrm>
            <a:off x="18698578" y="7726873"/>
            <a:ext cx="4310368" cy="5527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EEF1B64C-0389-4E76-98C0-E8254880F444}"/>
                  </a:ext>
                </a:extLst>
              </p:cNvPr>
              <p:cNvSpPr/>
              <p:nvPr/>
            </p:nvSpPr>
            <p:spPr>
              <a:xfrm>
                <a:off x="8057355" y="5044509"/>
                <a:ext cx="1072554" cy="98319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4400" b="1" i="0" u="none" strike="noStrike" kern="1200" cap="none" spc="-15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m:t>B</m:t>
                      </m:r>
                      <m:r>
                        <m:rPr>
                          <m:nor/>
                        </m:rPr>
                        <a:rPr kumimoji="0" lang="en-US" sz="4400" b="1" i="0" u="none" strike="noStrike" kern="1200" cap="none" spc="-15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m:t>.</m:t>
                      </m:r>
                    </m:oMath>
                  </m:oMathPara>
                </a14:m>
                <a:endParaRPr kumimoji="0" lang="en-US" sz="44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mn-cs"/>
                </a:endParaRPr>
              </a:p>
            </p:txBody>
          </p:sp>
        </mc:Choice>
        <mc:Fallback xmlns="">
          <p:sp>
            <p:nvSpPr>
              <p:cNvPr id="47" name="Oval 46">
                <a:extLst>
                  <a:ext uri="{FF2B5EF4-FFF2-40B4-BE49-F238E27FC236}">
                    <a16:creationId xmlns:a16="http://schemas.microsoft.com/office/drawing/2014/main" id="{EEF1B64C-0389-4E76-98C0-E8254880F444}"/>
                  </a:ext>
                </a:extLst>
              </p:cNvPr>
              <p:cNvSpPr>
                <a:spLocks noRot="1" noChangeAspect="1" noMove="1" noResize="1" noEditPoints="1" noAdjustHandles="1" noChangeArrowheads="1" noChangeShapeType="1" noTextEdit="1"/>
              </p:cNvSpPr>
              <p:nvPr/>
            </p:nvSpPr>
            <p:spPr>
              <a:xfrm>
                <a:off x="8057355" y="5044509"/>
                <a:ext cx="1072554" cy="983190"/>
              </a:xfrm>
              <a:prstGeom prst="ellipse">
                <a:avLst/>
              </a:prstGeom>
              <a:blipFill>
                <a:blip r:embed="rId10"/>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707B00AB-4FF2-4FF0-9FC4-836C38DC34E2}"/>
                  </a:ext>
                </a:extLst>
              </p:cNvPr>
              <p:cNvSpPr/>
              <p:nvPr/>
            </p:nvSpPr>
            <p:spPr>
              <a:xfrm>
                <a:off x="14770655" y="11229627"/>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Rectangle 47">
                <a:extLst>
                  <a:ext uri="{FF2B5EF4-FFF2-40B4-BE49-F238E27FC236}">
                    <a16:creationId xmlns:a16="http://schemas.microsoft.com/office/drawing/2014/main" id="{707B00AB-4FF2-4FF0-9FC4-836C38DC34E2}"/>
                  </a:ext>
                </a:extLst>
              </p:cNvPr>
              <p:cNvSpPr>
                <a:spLocks noRot="1" noChangeAspect="1" noMove="1" noResize="1" noEditPoints="1" noAdjustHandles="1" noChangeArrowheads="1" noChangeShapeType="1" noTextEdit="1"/>
              </p:cNvSpPr>
              <p:nvPr/>
            </p:nvSpPr>
            <p:spPr>
              <a:xfrm>
                <a:off x="14770655" y="11229627"/>
                <a:ext cx="2500565" cy="83099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49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barn(inVertical)">
                                      <p:cBhvr>
                                        <p:cTn id="25" dur="500"/>
                                        <p:tgtEl>
                                          <p:spTgt spid="4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01BF300-5089-4910-94AA-5DE995988AB6}"/>
              </a:ext>
            </a:extLst>
          </p:cNvPr>
          <p:cNvSpPr txBox="1"/>
          <p:nvPr/>
        </p:nvSpPr>
        <p:spPr>
          <a:xfrm>
            <a:off x="1289600" y="2195721"/>
            <a:ext cx="22922428" cy="1049711"/>
          </a:xfrm>
          <a:prstGeom prst="rect">
            <a:avLst/>
          </a:prstGeom>
          <a:noFill/>
        </p:spPr>
        <p:txBody>
          <a:bodyPr wrap="square" rtlCol="0">
            <a:spAutoFit/>
          </a:bodyPr>
          <a:lstStyle/>
          <a:p>
            <a:pPr defTabSz="1828800">
              <a:lnSpc>
                <a:spcPct val="150000"/>
              </a:lnSpc>
            </a:pP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33">
            <a:extLst>
              <a:ext uri="{FF2B5EF4-FFF2-40B4-BE49-F238E27FC236}">
                <a16:creationId xmlns:a16="http://schemas.microsoft.com/office/drawing/2014/main" id="{F866378C-5866-454F-9C65-53E56A82FECA}"/>
              </a:ext>
            </a:extLst>
          </p:cNvPr>
          <p:cNvSpPr/>
          <p:nvPr/>
        </p:nvSpPr>
        <p:spPr bwMode="auto">
          <a:xfrm>
            <a:off x="171972" y="2050569"/>
            <a:ext cx="24040056" cy="7550631"/>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93A78429-D99C-4C58-BA76-33587081B9B4}"/>
                  </a:ext>
                </a:extLst>
              </p:cNvPr>
              <p:cNvSpPr txBox="1"/>
              <p:nvPr/>
            </p:nvSpPr>
            <p:spPr>
              <a:xfrm>
                <a:off x="936718" y="2046292"/>
                <a:ext cx="22875224" cy="4139595"/>
              </a:xfrm>
              <a:prstGeom prst="rect">
                <a:avLst/>
              </a:prstGeom>
              <a:noFill/>
            </p:spPr>
            <p:txBody>
              <a:bodyPr wrap="square">
                <a:spAutoFit/>
              </a:bodyP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Bạn Hoàn có một tấm bìa hình tròn như hình vẽ, Hoàn muốn biến hình tròn đó thành một hình cái phễu hình nón. Khi đó Hoàn phải cắt bỏ hình quạt tròn </a:t>
                </a:r>
                <a14:m>
                  <m:oMath xmlns:m="http://schemas.openxmlformats.org/officeDocument/2006/math">
                    <m:r>
                      <a:rPr lang="vi-VN" sz="4400" b="1" i="1">
                        <a:solidFill>
                          <a:prstClr val="black"/>
                        </a:solidFill>
                        <a:latin typeface="Cambria Math" panose="02040503050406030204" pitchFamily="18" charset="0"/>
                      </a:rPr>
                      <m:t>𝑨𝑶𝑩</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rồi dán hai </a:t>
                </a:r>
                <a:r>
                  <a:rPr lang="vi-VN" sz="4400" b="1">
                    <a:solidFill>
                      <a:prstClr val="black"/>
                    </a:solidFill>
                    <a:latin typeface="Tahoma" panose="020B0604030504040204" pitchFamily="34" charset="0"/>
                    <a:ea typeface="Tahoma" panose="020B0604030504040204" pitchFamily="34" charset="0"/>
                    <a:cs typeface="Tahoma" panose="020B0604030504040204" pitchFamily="34" charset="0"/>
                  </a:rPr>
                  <a:t>bán kính </a:t>
                </a:r>
                <a14:m>
                  <m:oMath xmlns:m="http://schemas.openxmlformats.org/officeDocument/2006/math">
                    <m:r>
                      <a:rPr lang="vi-VN" sz="4400" b="1" i="1">
                        <a:solidFill>
                          <a:prstClr val="black"/>
                        </a:solidFill>
                        <a:latin typeface="Cambria Math" panose="02040503050406030204" pitchFamily="18" charset="0"/>
                      </a:rPr>
                      <m:t>𝑶𝑨</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1">
                        <a:solidFill>
                          <a:prstClr val="black"/>
                        </a:solidFill>
                        <a:latin typeface="Cambria Math" panose="02040503050406030204" pitchFamily="18" charset="0"/>
                      </a:rPr>
                      <m:t>𝑶𝑩</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lại với nhau (diện tích chỗ dán nhỏ không đáng kể). Gọi </a:t>
                </a:r>
                <a14:m>
                  <m:oMath xmlns:m="http://schemas.openxmlformats.org/officeDocument/2006/math">
                    <m:r>
                      <a:rPr lang="vi-VN" sz="4400" b="1" i="1">
                        <a:solidFill>
                          <a:prstClr val="black"/>
                        </a:solidFill>
                        <a:latin typeface="Cambria Math" panose="02040503050406030204" pitchFamily="18" charset="0"/>
                      </a:rPr>
                      <m:t>𝒙</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là góc ở tâm hình quạt tròn dùng làm phễu. Tìm </a:t>
                </a:r>
                <a14:m>
                  <m:oMath xmlns:m="http://schemas.openxmlformats.org/officeDocument/2006/math">
                    <m:r>
                      <a:rPr lang="vi-VN" sz="4400" b="1" i="1">
                        <a:solidFill>
                          <a:prstClr val="black"/>
                        </a:solidFill>
                        <a:latin typeface="Cambria Math" panose="02040503050406030204" pitchFamily="18" charset="0"/>
                      </a:rPr>
                      <m:t>𝒙</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để thể tích phễu lớn </a:t>
                </a:r>
                <a:r>
                  <a:rPr lang="vi-VN" sz="4400" b="1">
                    <a:solidFill>
                      <a:prstClr val="black"/>
                    </a:solidFill>
                    <a:latin typeface="Tahoma" panose="020B0604030504040204" pitchFamily="34" charset="0"/>
                    <a:ea typeface="Tahoma" panose="020B0604030504040204" pitchFamily="34" charset="0"/>
                    <a:cs typeface="Tahoma" panose="020B0604030504040204" pitchFamily="34" charset="0"/>
                  </a:rPr>
                  <a:t>nhất?</a:t>
                </a:r>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a:p>
            </p:txBody>
          </p:sp>
        </mc:Choice>
        <mc:Fallback>
          <p:sp>
            <p:nvSpPr>
              <p:cNvPr id="28" name="TextBox 27">
                <a:extLst>
                  <a:ext uri="{FF2B5EF4-FFF2-40B4-BE49-F238E27FC236}">
                    <a16:creationId xmlns:a16="http://schemas.microsoft.com/office/drawing/2014/main" id="{93A78429-D99C-4C58-BA76-33587081B9B4}"/>
                  </a:ext>
                </a:extLst>
              </p:cNvPr>
              <p:cNvSpPr txBox="1">
                <a:spLocks noRot="1" noChangeAspect="1" noMove="1" noResize="1" noEditPoints="1" noAdjustHandles="1" noChangeArrowheads="1" noChangeShapeType="1" noTextEdit="1"/>
              </p:cNvSpPr>
              <p:nvPr/>
            </p:nvSpPr>
            <p:spPr>
              <a:xfrm>
                <a:off x="936718" y="2046292"/>
                <a:ext cx="22875224" cy="4139595"/>
              </a:xfrm>
              <a:prstGeom prst="rect">
                <a:avLst/>
              </a:prstGeom>
              <a:blipFill>
                <a:blip r:embed="rId3"/>
                <a:stretch>
                  <a:fillRect l="-1093" t="-3093" r="-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9EB3D693-5E0E-4826-8B53-39C4BEFAF136}"/>
                  </a:ext>
                </a:extLst>
              </p:cNvPr>
              <p:cNvSpPr txBox="1"/>
              <p:nvPr/>
            </p:nvSpPr>
            <p:spPr>
              <a:xfrm>
                <a:off x="958976" y="5859200"/>
                <a:ext cx="1990068" cy="1072153"/>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800"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num>
                      <m:den>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vi-VN" sz="48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9" name="TextBox 28">
                <a:extLst>
                  <a:ext uri="{FF2B5EF4-FFF2-40B4-BE49-F238E27FC236}">
                    <a16:creationId xmlns:a16="http://schemas.microsoft.com/office/drawing/2014/main" id="{9EB3D693-5E0E-4826-8B53-39C4BEFAF136}"/>
                  </a:ext>
                </a:extLst>
              </p:cNvPr>
              <p:cNvSpPr txBox="1">
                <a:spLocks noRot="1" noChangeAspect="1" noMove="1" noResize="1" noEditPoints="1" noAdjustHandles="1" noChangeArrowheads="1" noChangeShapeType="1" noTextEdit="1"/>
              </p:cNvSpPr>
              <p:nvPr/>
            </p:nvSpPr>
            <p:spPr>
              <a:xfrm>
                <a:off x="958976" y="5859200"/>
                <a:ext cx="1990068" cy="1072153"/>
              </a:xfrm>
              <a:prstGeom prst="rect">
                <a:avLst/>
              </a:prstGeom>
              <a:blipFill>
                <a:blip r:embed="rId4"/>
                <a:stretch>
                  <a:fillRect l="-13761" t="-7386"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499B0D7-5817-4A30-AE31-F70CA0FF54AB}"/>
                  </a:ext>
                </a:extLst>
              </p:cNvPr>
              <p:cNvSpPr txBox="1"/>
              <p:nvPr/>
            </p:nvSpPr>
            <p:spPr>
              <a:xfrm>
                <a:off x="4241239" y="5857340"/>
                <a:ext cx="1835562" cy="1075936"/>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800"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num>
                      <m:den>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vi-VN" sz="48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0" name="TextBox 29">
                <a:extLst>
                  <a:ext uri="{FF2B5EF4-FFF2-40B4-BE49-F238E27FC236}">
                    <a16:creationId xmlns:a16="http://schemas.microsoft.com/office/drawing/2014/main" id="{E499B0D7-5817-4A30-AE31-F70CA0FF54AB}"/>
                  </a:ext>
                </a:extLst>
              </p:cNvPr>
              <p:cNvSpPr txBox="1">
                <a:spLocks noRot="1" noChangeAspect="1" noMove="1" noResize="1" noEditPoints="1" noAdjustHandles="1" noChangeArrowheads="1" noChangeShapeType="1" noTextEdit="1"/>
              </p:cNvSpPr>
              <p:nvPr/>
            </p:nvSpPr>
            <p:spPr>
              <a:xfrm>
                <a:off x="4241239" y="5857340"/>
                <a:ext cx="1835562" cy="1075936"/>
              </a:xfrm>
              <a:prstGeom prst="rect">
                <a:avLst/>
              </a:prstGeom>
              <a:blipFill>
                <a:blip r:embed="rId5"/>
                <a:stretch>
                  <a:fillRect l="-15282" t="-7386"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AE5AFB6A-3F33-442D-8C7C-B12BD33E3162}"/>
                  </a:ext>
                </a:extLst>
              </p:cNvPr>
              <p:cNvSpPr txBox="1"/>
              <p:nvPr/>
            </p:nvSpPr>
            <p:spPr>
              <a:xfrm>
                <a:off x="7368995" y="5759941"/>
                <a:ext cx="2952750" cy="1270861"/>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800"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e>
                        </m:rad>
                      </m:num>
                      <m:den>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oMath>
                </a14:m>
                <a:r>
                  <a:rPr lang="vi-VN" sz="48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1" name="TextBox 30">
                <a:extLst>
                  <a:ext uri="{FF2B5EF4-FFF2-40B4-BE49-F238E27FC236}">
                    <a16:creationId xmlns:a16="http://schemas.microsoft.com/office/drawing/2014/main" id="{AE5AFB6A-3F33-442D-8C7C-B12BD33E3162}"/>
                  </a:ext>
                </a:extLst>
              </p:cNvPr>
              <p:cNvSpPr txBox="1">
                <a:spLocks noRot="1" noChangeAspect="1" noMove="1" noResize="1" noEditPoints="1" noAdjustHandles="1" noChangeArrowheads="1" noChangeShapeType="1" noTextEdit="1"/>
              </p:cNvSpPr>
              <p:nvPr/>
            </p:nvSpPr>
            <p:spPr>
              <a:xfrm>
                <a:off x="7368995" y="5759941"/>
                <a:ext cx="2952750" cy="1270861"/>
              </a:xfrm>
              <a:prstGeom prst="rect">
                <a:avLst/>
              </a:prstGeom>
              <a:blipFill>
                <a:blip r:embed="rId6"/>
                <a:stretch>
                  <a:fillRect l="-9504" b="-105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A1A42FF7-A09F-40B0-96D7-2188495E519E}"/>
                  </a:ext>
                </a:extLst>
              </p:cNvPr>
              <p:cNvSpPr txBox="1"/>
              <p:nvPr/>
            </p:nvSpPr>
            <p:spPr>
              <a:xfrm>
                <a:off x="11613938" y="5859200"/>
                <a:ext cx="1902692" cy="1072153"/>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800"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num>
                      <m:den>
                        <m:r>
                          <a:rPr lang="vi-VN"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48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2" name="TextBox 31">
                <a:extLst>
                  <a:ext uri="{FF2B5EF4-FFF2-40B4-BE49-F238E27FC236}">
                    <a16:creationId xmlns:a16="http://schemas.microsoft.com/office/drawing/2014/main" id="{A1A42FF7-A09F-40B0-96D7-2188495E519E}"/>
                  </a:ext>
                </a:extLst>
              </p:cNvPr>
              <p:cNvSpPr txBox="1">
                <a:spLocks noRot="1" noChangeAspect="1" noMove="1" noResize="1" noEditPoints="1" noAdjustHandles="1" noChangeArrowheads="1" noChangeShapeType="1" noTextEdit="1"/>
              </p:cNvSpPr>
              <p:nvPr/>
            </p:nvSpPr>
            <p:spPr>
              <a:xfrm>
                <a:off x="11613938" y="5859200"/>
                <a:ext cx="1902692" cy="1072153"/>
              </a:xfrm>
              <a:prstGeom prst="rect">
                <a:avLst/>
              </a:prstGeom>
              <a:blipFill>
                <a:blip r:embed="rId7"/>
                <a:stretch>
                  <a:fillRect l="-14423" t="-7386" b="-12500"/>
                </a:stretch>
              </a:blipFill>
            </p:spPr>
            <p:txBody>
              <a:bodyPr/>
              <a:lstStyle/>
              <a:p>
                <a:r>
                  <a:rPr lang="en-US">
                    <a:noFill/>
                  </a:rPr>
                  <a:t> </a:t>
                </a:r>
              </a:p>
            </p:txBody>
          </p:sp>
        </mc:Fallback>
      </mc:AlternateContent>
      <p:sp>
        <p:nvSpPr>
          <p:cNvPr id="33" name="Arrow: Right 32">
            <a:extLst>
              <a:ext uri="{FF2B5EF4-FFF2-40B4-BE49-F238E27FC236}">
                <a16:creationId xmlns:a16="http://schemas.microsoft.com/office/drawing/2014/main" id="{26E3039A-58E4-4A70-9B5D-1F5E1E66E738}"/>
              </a:ext>
            </a:extLst>
          </p:cNvPr>
          <p:cNvSpPr/>
          <p:nvPr/>
        </p:nvSpPr>
        <p:spPr>
          <a:xfrm>
            <a:off x="18086323" y="6465950"/>
            <a:ext cx="1148846" cy="782282"/>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1828800"/>
            <a:endParaRPr lang="en-US" sz="3600">
              <a:solidFill>
                <a:prstClr val="black"/>
              </a:solidFill>
              <a:latin typeface="Calibri" panose="020F0502020204030204"/>
            </a:endParaRPr>
          </a:p>
        </p:txBody>
      </p:sp>
      <p:pic>
        <p:nvPicPr>
          <p:cNvPr id="35" name="Picture 34">
            <a:extLst>
              <a:ext uri="{FF2B5EF4-FFF2-40B4-BE49-F238E27FC236}">
                <a16:creationId xmlns:a16="http://schemas.microsoft.com/office/drawing/2014/main" id="{17ED8D78-7D21-47B4-9CBD-41CFD1222AA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856482" y="4648200"/>
            <a:ext cx="4229840" cy="4065698"/>
          </a:xfrm>
          <a:prstGeom prst="rect">
            <a:avLst/>
          </a:prstGeom>
        </p:spPr>
      </p:pic>
      <p:pic>
        <p:nvPicPr>
          <p:cNvPr id="36" name="Picture 35">
            <a:extLst>
              <a:ext uri="{FF2B5EF4-FFF2-40B4-BE49-F238E27FC236}">
                <a16:creationId xmlns:a16="http://schemas.microsoft.com/office/drawing/2014/main" id="{A783914B-698F-4F85-9137-15C433E9254F}"/>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artisticPhotocopy/>
                    </a14:imgEffect>
                  </a14:imgLayer>
                </a14:imgProps>
              </a:ext>
            </a:extLst>
          </a:blip>
          <a:stretch>
            <a:fillRect/>
          </a:stretch>
        </p:blipFill>
        <p:spPr>
          <a:xfrm>
            <a:off x="19235169" y="4827829"/>
            <a:ext cx="3625302" cy="3753116"/>
          </a:xfrm>
          <a:prstGeom prst="rect">
            <a:avLst/>
          </a:prstGeom>
        </p:spPr>
      </p:pic>
      <p:grpSp>
        <p:nvGrpSpPr>
          <p:cNvPr id="37" name="Group 36">
            <a:extLst>
              <a:ext uri="{FF2B5EF4-FFF2-40B4-BE49-F238E27FC236}">
                <a16:creationId xmlns:a16="http://schemas.microsoft.com/office/drawing/2014/main" id="{02DEA2A1-0900-4C8A-92B5-0034DA8B2A88}"/>
              </a:ext>
            </a:extLst>
          </p:cNvPr>
          <p:cNvGrpSpPr/>
          <p:nvPr/>
        </p:nvGrpSpPr>
        <p:grpSpPr>
          <a:xfrm>
            <a:off x="-76200" y="1905000"/>
            <a:ext cx="3561871" cy="1023326"/>
            <a:chOff x="534987" y="1647866"/>
            <a:chExt cx="4572639" cy="1176337"/>
          </a:xfrm>
        </p:grpSpPr>
        <p:sp>
          <p:nvSpPr>
            <p:cNvPr id="38" name="Isosceles Triangle 44">
              <a:extLst>
                <a:ext uri="{FF2B5EF4-FFF2-40B4-BE49-F238E27FC236}">
                  <a16:creationId xmlns:a16="http://schemas.microsoft.com/office/drawing/2014/main" id="{118A2C3D-BF34-4B1B-B6A0-BC42B0964D4D}"/>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Pentagon 136">
              <a:extLst>
                <a:ext uri="{FF2B5EF4-FFF2-40B4-BE49-F238E27FC236}">
                  <a16:creationId xmlns:a16="http://schemas.microsoft.com/office/drawing/2014/main" id="{80736318-3E04-45CC-B9B1-37878B1BFE22}"/>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40" name="Group 11">
              <a:extLst>
                <a:ext uri="{FF2B5EF4-FFF2-40B4-BE49-F238E27FC236}">
                  <a16:creationId xmlns:a16="http://schemas.microsoft.com/office/drawing/2014/main" id="{D663C354-462F-4024-A10C-57E5EDC75756}"/>
                </a:ext>
              </a:extLst>
            </p:cNvPr>
            <p:cNvGrpSpPr/>
            <p:nvPr/>
          </p:nvGrpSpPr>
          <p:grpSpPr bwMode="auto">
            <a:xfrm>
              <a:off x="683775" y="1836907"/>
              <a:ext cx="582199" cy="537956"/>
              <a:chOff x="7440266" y="3398551"/>
              <a:chExt cx="757238" cy="765175"/>
            </a:xfrm>
            <a:solidFill>
              <a:schemeClr val="bg1">
                <a:lumMod val="95000"/>
              </a:schemeClr>
            </a:solidFill>
          </p:grpSpPr>
          <p:sp>
            <p:nvSpPr>
              <p:cNvPr id="43" name="Freeform 140">
                <a:extLst>
                  <a:ext uri="{FF2B5EF4-FFF2-40B4-BE49-F238E27FC236}">
                    <a16:creationId xmlns:a16="http://schemas.microsoft.com/office/drawing/2014/main" id="{901CD236-8556-4E33-BC3B-F7A927D01B13}"/>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141">
                <a:extLst>
                  <a:ext uri="{FF2B5EF4-FFF2-40B4-BE49-F238E27FC236}">
                    <a16:creationId xmlns:a16="http://schemas.microsoft.com/office/drawing/2014/main" id="{3AB9950C-C417-459A-B996-0BE61D0B59BC}"/>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Freeform 142">
                <a:extLst>
                  <a:ext uri="{FF2B5EF4-FFF2-40B4-BE49-F238E27FC236}">
                    <a16:creationId xmlns:a16="http://schemas.microsoft.com/office/drawing/2014/main" id="{2150E3A5-98DC-4059-BD07-BA2C702D6971}"/>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99F6DCFA-A442-41A6-92FC-E752DC79E1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Rectangle 46">
                <a:extLst>
                  <a:ext uri="{FF2B5EF4-FFF2-40B4-BE49-F238E27FC236}">
                    <a16:creationId xmlns:a16="http://schemas.microsoft.com/office/drawing/2014/main" id="{9ACEBDDE-D7BF-4C3C-A061-59563C20B920}"/>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0FC0C332-9B8D-46DF-871E-4571BECCE1CF}"/>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7CF87394-7B11-49FD-B5A7-1EB87C6AD321}"/>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1" name="Chevron 138">
              <a:extLst>
                <a:ext uri="{FF2B5EF4-FFF2-40B4-BE49-F238E27FC236}">
                  <a16:creationId xmlns:a16="http://schemas.microsoft.com/office/drawing/2014/main" id="{D246AB6C-274A-45EE-9553-12116BD771FC}"/>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TextBox 13">
              <a:extLst>
                <a:ext uri="{FF2B5EF4-FFF2-40B4-BE49-F238E27FC236}">
                  <a16:creationId xmlns:a16="http://schemas.microsoft.com/office/drawing/2014/main" id="{13376C7F-3EE7-468E-9E36-D47662675ED0}"/>
                </a:ext>
              </a:extLst>
            </p:cNvPr>
            <p:cNvSpPr txBox="1">
              <a:spLocks noChangeArrowheads="1"/>
            </p:cNvSpPr>
            <p:nvPr/>
          </p:nvSpPr>
          <p:spPr bwMode="auto">
            <a:xfrm>
              <a:off x="1934157" y="1718771"/>
              <a:ext cx="3173469"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000" b="1" i="0" u="none" strike="noStrike" kern="1200" cap="none" spc="0" normalizeH="0" baseline="0" noProof="0">
                  <a:ln>
                    <a:noFill/>
                  </a:ln>
                  <a:solidFill>
                    <a:prstClr val="white"/>
                  </a:solidFill>
                  <a:effectLst/>
                  <a:uLnTx/>
                  <a:uFillTx/>
                  <a:latin typeface="Tahoma" pitchFamily="34" charset="0"/>
                  <a:ea typeface="+mn-ea"/>
                  <a:cs typeface="Tahoma" pitchFamily="34" charset="0"/>
                </a:rPr>
                <a:t> 1</a:t>
              </a:r>
              <a:r>
                <a:rPr kumimoji="0" lang="en-US"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0</a:t>
              </a:r>
              <a:r>
                <a:rPr kumimoji="0" lang="en-US" sz="4000" b="1" i="0" u="none" strike="noStrike" kern="1200" cap="none" spc="0" normalizeH="0" baseline="0" noProof="0">
                  <a:ln>
                    <a:noFill/>
                  </a:ln>
                  <a:solidFill>
                    <a:prstClr val="white"/>
                  </a:solidFill>
                  <a:effectLst/>
                  <a:uLnTx/>
                  <a:uFillTx/>
                  <a:latin typeface="Tahoma" pitchFamily="34" charset="0"/>
                  <a:ea typeface="+mn-ea"/>
                  <a:cs typeface="Tahoma" pitchFamily="34" charset="0"/>
                </a:rPr>
                <a:t>.</a:t>
              </a:r>
              <a:endParaRPr kumimoji="0" lang="en-US" sz="40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spTree>
    <p:extLst>
      <p:ext uri="{BB962C8B-B14F-4D97-AF65-F5344CB8AC3E}">
        <p14:creationId xmlns:p14="http://schemas.microsoft.com/office/powerpoint/2010/main" val="12339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381000" y="2066067"/>
            <a:ext cx="236220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3091874" y="3150991"/>
                <a:ext cx="17837728" cy="8104591"/>
              </a:xfrm>
              <a:prstGeom prst="rect">
                <a:avLst/>
              </a:prstGeom>
              <a:noFill/>
            </p:spPr>
            <p:txBody>
              <a:bodyPr wrap="square">
                <a:spAutoFit/>
              </a:bodyPr>
              <a:lstStyle/>
              <a:p>
                <a:pPr algn="just" defTabSz="1828800">
                  <a:lnSpc>
                    <a:spcPct val="107000"/>
                  </a:lnSpc>
                  <a:spcAft>
                    <a:spcPts val="1600"/>
                  </a:spcAft>
                  <a:tabLst>
                    <a:tab pos="2880360" algn="l"/>
                  </a:tabLst>
                </a:pPr>
                <a:r>
                  <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Dựa vào hình vẽ, độ dài cung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𝑨𝑩</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 lớn bằng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𝑹𝒙</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1828800">
                  <a:lnSpc>
                    <a:spcPct val="107000"/>
                  </a:lnSpc>
                  <a:spcAft>
                    <a:spcPts val="1600"/>
                  </a:spcAft>
                  <a:tabLst>
                    <a:tab pos="2880360" algn="l"/>
                  </a:tabLst>
                </a:pP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bán kính hình nón</a:t>
                </a:r>
                <a:r>
                  <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𝒓</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𝑹𝒙</m:t>
                        </m:r>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den>
                    </m:f>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defTabSz="1828800">
                  <a:lnSpc>
                    <a:spcPct val="107000"/>
                  </a:lnSpc>
                  <a:spcAft>
                    <a:spcPts val="1600"/>
                  </a:spcAft>
                  <a:tabLst>
                    <a:tab pos="2880360" algn="l"/>
                  </a:tabLst>
                </a:pPr>
                <a:r>
                  <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Đường cao của hình nón</a:t>
                </a:r>
                <a:endPar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defTabSz="1828800">
                  <a:lnSpc>
                    <a:spcPct val="107000"/>
                  </a:lnSpc>
                  <a:spcAft>
                    <a:spcPts val="1600"/>
                  </a:spcAft>
                  <a:tabLst>
                    <a:tab pos="2880360" algn="l"/>
                  </a:tabLst>
                </a:pP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𝒉</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𝒓</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e>
                    </m:rad>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den>
                        </m:f>
                      </m:e>
                    </m:rad>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den>
                    </m:f>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e>
                    </m:ra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defTabSz="1828800">
                  <a:lnSpc>
                    <a:spcPct val="107000"/>
                  </a:lnSpc>
                  <a:spcAft>
                    <a:spcPts val="1600"/>
                  </a:spcAft>
                  <a:tabLst>
                    <a:tab pos="2880360" algn="l"/>
                  </a:tabLst>
                </a:pPr>
                <a:r>
                  <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Thể tích khối nón (phễu) </a:t>
                </a:r>
                <a:endPar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1828800">
                  <a:lnSpc>
                    <a:spcPct val="107000"/>
                  </a:lnSpc>
                  <a:spcAft>
                    <a:spcPts val="1600"/>
                  </a:spcAft>
                  <a:tabLst>
                    <a:tab pos="2880360" algn="l"/>
                  </a:tabLst>
                </a:pPr>
                <a14:m>
                  <m:oMathPara xmlns:m="http://schemas.openxmlformats.org/officeDocument/2006/math">
                    <m:oMathParaPr>
                      <m:jc m:val="center"/>
                    </m:oMathParaPr>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𝑽</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den>
                      </m:f>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𝒓</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𝒉</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den>
                      </m:f>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den>
                      </m:f>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den>
                      </m:f>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e>
                      </m:rad>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sup>
                          </m:sSup>
                        </m:num>
                        <m:den>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𝟐𝟒</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den>
                      </m:f>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ra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3091874" y="3150991"/>
                <a:ext cx="17837728" cy="8104591"/>
              </a:xfrm>
              <a:prstGeom prst="rect">
                <a:avLst/>
              </a:prstGeom>
              <a:blipFill>
                <a:blip r:embed="rId3"/>
                <a:stretch>
                  <a:fillRect l="-1538" t="-1956"/>
                </a:stretch>
              </a:blipFill>
            </p:spPr>
            <p:txBody>
              <a:bodyPr/>
              <a:lstStyle/>
              <a:p>
                <a:r>
                  <a:rPr lang="en-US">
                    <a:noFill/>
                  </a:rPr>
                  <a:t> </a:t>
                </a:r>
              </a:p>
            </p:txBody>
          </p:sp>
        </mc:Fallback>
      </mc:AlternateContent>
    </p:spTree>
    <p:extLst>
      <p:ext uri="{BB962C8B-B14F-4D97-AF65-F5344CB8AC3E}">
        <p14:creationId xmlns:p14="http://schemas.microsoft.com/office/powerpoint/2010/main" val="121255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9">
                                            <p:txEl>
                                              <p:pRg st="0" end="0"/>
                                            </p:txEl>
                                          </p:spTgt>
                                        </p:tgtEl>
                                        <p:attrNameLst>
                                          <p:attrName>style.visibility</p:attrName>
                                        </p:attrNameLst>
                                      </p:cBhvr>
                                      <p:to>
                                        <p:strVal val="visible"/>
                                      </p:to>
                                    </p:set>
                                    <p:animEffect transition="in" filter="barn(inVertical)">
                                      <p:cBhvr>
                                        <p:cTn id="17" dur="500"/>
                                        <p:tgtEl>
                                          <p:spTgt spid="5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9">
                                            <p:txEl>
                                              <p:pRg st="1" end="1"/>
                                            </p:txEl>
                                          </p:spTgt>
                                        </p:tgtEl>
                                        <p:attrNameLst>
                                          <p:attrName>style.visibility</p:attrName>
                                        </p:attrNameLst>
                                      </p:cBhvr>
                                      <p:to>
                                        <p:strVal val="visible"/>
                                      </p:to>
                                    </p:set>
                                    <p:animEffect transition="in" filter="barn(inVertical)">
                                      <p:cBhvr>
                                        <p:cTn id="20" dur="500"/>
                                        <p:tgtEl>
                                          <p:spTgt spid="5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9">
                                            <p:txEl>
                                              <p:pRg st="2" end="2"/>
                                            </p:txEl>
                                          </p:spTgt>
                                        </p:tgtEl>
                                        <p:attrNameLst>
                                          <p:attrName>style.visibility</p:attrName>
                                        </p:attrNameLst>
                                      </p:cBhvr>
                                      <p:to>
                                        <p:strVal val="visible"/>
                                      </p:to>
                                    </p:set>
                                    <p:animEffect transition="in" filter="barn(inVertical)">
                                      <p:cBhvr>
                                        <p:cTn id="25" dur="500"/>
                                        <p:tgtEl>
                                          <p:spTgt spid="59">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9">
                                            <p:txEl>
                                              <p:pRg st="3" end="3"/>
                                            </p:txEl>
                                          </p:spTgt>
                                        </p:tgtEl>
                                        <p:attrNameLst>
                                          <p:attrName>style.visibility</p:attrName>
                                        </p:attrNameLst>
                                      </p:cBhvr>
                                      <p:to>
                                        <p:strVal val="visible"/>
                                      </p:to>
                                    </p:set>
                                    <p:animEffect transition="in" filter="barn(inVertical)">
                                      <p:cBhvr>
                                        <p:cTn id="28" dur="500"/>
                                        <p:tgtEl>
                                          <p:spTgt spid="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9">
                                            <p:txEl>
                                              <p:pRg st="4" end="4"/>
                                            </p:txEl>
                                          </p:spTgt>
                                        </p:tgtEl>
                                        <p:attrNameLst>
                                          <p:attrName>style.visibility</p:attrName>
                                        </p:attrNameLst>
                                      </p:cBhvr>
                                      <p:to>
                                        <p:strVal val="visible"/>
                                      </p:to>
                                    </p:set>
                                    <p:animEffect transition="in" filter="barn(inVertical)">
                                      <p:cBhvr>
                                        <p:cTn id="33" dur="500"/>
                                        <p:tgtEl>
                                          <p:spTgt spid="59">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9">
                                            <p:txEl>
                                              <p:pRg st="5" end="5"/>
                                            </p:txEl>
                                          </p:spTgt>
                                        </p:tgtEl>
                                        <p:attrNameLst>
                                          <p:attrName>style.visibility</p:attrName>
                                        </p:attrNameLst>
                                      </p:cBhvr>
                                      <p:to>
                                        <p:strVal val="visible"/>
                                      </p:to>
                                    </p:set>
                                    <p:animEffect transition="in" filter="barn(inVertical)">
                                      <p:cBhvr>
                                        <p:cTn id="36" dur="500"/>
                                        <p:tgtEl>
                                          <p:spTgt spid="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57200" y="2066067"/>
            <a:ext cx="235458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795042" y="3654873"/>
                <a:ext cx="21168868" cy="5286960"/>
              </a:xfrm>
              <a:prstGeom prst="rect">
                <a:avLst/>
              </a:prstGeom>
              <a:noFill/>
            </p:spPr>
            <p:txBody>
              <a:bodyPr wrap="square">
                <a:spAutoFit/>
              </a:bodyPr>
              <a:lstStyle/>
              <a:p>
                <a:pPr algn="just"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Theo Cauchy ta 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ct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solidFill>
                              <a:prstClr val="black"/>
                            </a:solidFill>
                            <a:latin typeface="Cambria Math" panose="02040503050406030204" pitchFamily="18" charset="0"/>
                          </a:rPr>
                        </m:ctrlPr>
                      </m:fPr>
                      <m:num>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𝒙</m:t>
                            </m:r>
                          </m:e>
                          <m:sup>
                            <m:r>
                              <a:rPr lang="vi-VN" sz="4800" b="1" i="1">
                                <a:solidFill>
                                  <a:prstClr val="black"/>
                                </a:solidFill>
                                <a:latin typeface="Cambria Math" panose="02040503050406030204" pitchFamily="18" charset="0"/>
                              </a:rPr>
                              <m:t>𝟐</m:t>
                            </m:r>
                          </m:sup>
                        </m:sSup>
                      </m:num>
                      <m:den>
                        <m:r>
                          <a:rPr lang="vi-VN" sz="4800" b="1" i="1">
                            <a:solidFill>
                              <a:prstClr val="black"/>
                            </a:solidFill>
                            <a:latin typeface="Cambria Math" panose="02040503050406030204" pitchFamily="18" charset="0"/>
                          </a:rPr>
                          <m:t>𝟐</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𝒙</m:t>
                            </m:r>
                          </m:e>
                          <m:sup>
                            <m:r>
                              <a:rPr lang="vi-VN" sz="4800" b="1" i="1">
                                <a:solidFill>
                                  <a:prstClr val="black"/>
                                </a:solidFill>
                                <a:latin typeface="Cambria Math" panose="02040503050406030204" pitchFamily="18" charset="0"/>
                              </a:rPr>
                              <m:t>𝟐</m:t>
                            </m:r>
                          </m:sup>
                        </m:sSup>
                      </m:num>
                      <m:den>
                        <m:r>
                          <a:rPr lang="vi-VN" sz="4800" b="1" i="1">
                            <a:solidFill>
                              <a:prstClr val="black"/>
                            </a:solidFill>
                            <a:latin typeface="Cambria Math" panose="02040503050406030204" pitchFamily="18" charset="0"/>
                          </a:rPr>
                          <m:t>𝟐</m:t>
                        </m:r>
                      </m:den>
                    </m:f>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𝟒</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𝝅</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𝒙</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r>
                                  <a:rPr lang="vi-VN" sz="4800" b="1" i="1">
                                    <a:solidFill>
                                      <a:prstClr val="black"/>
                                    </a:solidFill>
                                    <a:latin typeface="Cambria Math" panose="02040503050406030204" pitchFamily="18" charset="0"/>
                                  </a:rPr>
                                  <m:t>𝟒</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𝝅</m:t>
                                    </m:r>
                                  </m:e>
                                  <m:sup>
                                    <m:r>
                                      <a:rPr lang="vi-VN" sz="4800" b="1" i="1">
                                        <a:solidFill>
                                          <a:prstClr val="black"/>
                                        </a:solidFill>
                                        <a:latin typeface="Cambria Math" panose="02040503050406030204" pitchFamily="18" charset="0"/>
                                      </a:rPr>
                                      <m:t>𝟐</m:t>
                                    </m:r>
                                  </m:sup>
                                </m:sSup>
                              </m:e>
                            </m:d>
                          </m:e>
                          <m:sup>
                            <m:r>
                              <a:rPr lang="vi-VN" sz="4800" b="1" i="1">
                                <a:solidFill>
                                  <a:prstClr val="black"/>
                                </a:solidFill>
                                <a:latin typeface="Cambria Math" panose="02040503050406030204" pitchFamily="18" charset="0"/>
                              </a:rPr>
                              <m:t>𝟑</m:t>
                            </m:r>
                          </m:sup>
                        </m:sSup>
                      </m:num>
                      <m:den>
                        <m:r>
                          <a:rPr lang="vi-VN" sz="4800" b="1" i="1">
                            <a:solidFill>
                              <a:prstClr val="black"/>
                            </a:solidFill>
                            <a:latin typeface="Cambria Math" panose="02040503050406030204" pitchFamily="18" charset="0"/>
                          </a:rPr>
                          <m:t>𝟐𝟕</m:t>
                        </m:r>
                      </m:den>
                    </m:f>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𝑽</m:t>
                    </m:r>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vi-VN" sz="4800" b="1" i="1">
                                <a:solidFill>
                                  <a:prstClr val="black"/>
                                </a:solidFill>
                                <a:latin typeface="Cambria Math" panose="02040503050406030204" pitchFamily="18" charset="0"/>
                              </a:rPr>
                              <m:t>𝟑</m:t>
                            </m:r>
                          </m:e>
                        </m:rad>
                        <m:r>
                          <a:rPr lang="vi-VN"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𝑹</m:t>
                            </m:r>
                          </m:e>
                          <m:sup>
                            <m:r>
                              <a:rPr lang="vi-VN" sz="4800" b="1" i="1">
                                <a:solidFill>
                                  <a:prstClr val="black"/>
                                </a:solidFill>
                                <a:latin typeface="Cambria Math" panose="02040503050406030204" pitchFamily="18" charset="0"/>
                              </a:rPr>
                              <m:t>𝟑</m:t>
                            </m:r>
                          </m:sup>
                        </m:sSup>
                      </m:num>
                      <m:den>
                        <m:r>
                          <a:rPr lang="vi-VN" sz="4800" b="1" i="1">
                            <a:solidFill>
                              <a:prstClr val="black"/>
                            </a:solidFill>
                            <a:latin typeface="Cambria Math" panose="02040503050406030204" pitchFamily="18" charset="0"/>
                          </a:rPr>
                          <m:t>𝟐𝟕</m:t>
                        </m:r>
                      </m:den>
                    </m:f>
                    <m:r>
                      <a:rPr lang="vi-VN"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Dấu bằng xảy ra khi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ct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solidFill>
                              <a:prstClr val="black"/>
                            </a:solidFill>
                            <a:latin typeface="Cambria Math" panose="02040503050406030204" pitchFamily="18" charset="0"/>
                          </a:rPr>
                        </m:ctrlPr>
                      </m:fPr>
                      <m:num>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𝒙</m:t>
                            </m:r>
                          </m:e>
                          <m:sup>
                            <m:r>
                              <a:rPr lang="vi-VN" sz="4800" b="1" i="1">
                                <a:solidFill>
                                  <a:prstClr val="black"/>
                                </a:solidFill>
                                <a:latin typeface="Cambria Math" panose="02040503050406030204" pitchFamily="18" charset="0"/>
                              </a:rPr>
                              <m:t>𝟐</m:t>
                            </m:r>
                          </m:sup>
                        </m:sSup>
                      </m:num>
                      <m:den>
                        <m:r>
                          <a:rPr lang="vi-VN" sz="4800" b="1" i="1">
                            <a:solidFill>
                              <a:prstClr val="black"/>
                            </a:solidFill>
                            <a:latin typeface="Cambria Math" panose="02040503050406030204" pitchFamily="18" charset="0"/>
                          </a:rPr>
                          <m:t>𝟐</m:t>
                        </m:r>
                      </m:den>
                    </m:f>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𝟒</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𝝅</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𝒙</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vi-VN" sz="4800" b="1" i="1">
                                <a:solidFill>
                                  <a:prstClr val="black"/>
                                </a:solidFill>
                                <a:latin typeface="Cambria Math" panose="02040503050406030204" pitchFamily="18" charset="0"/>
                              </a:rPr>
                              <m:t>𝟔</m:t>
                            </m:r>
                          </m:e>
                        </m:rad>
                      </m:num>
                      <m:den>
                        <m:r>
                          <a:rPr lang="vi-VN" sz="4800" b="1" i="1">
                            <a:solidFill>
                              <a:prstClr val="black"/>
                            </a:solidFill>
                            <a:latin typeface="Cambria Math" panose="02040503050406030204" pitchFamily="18" charset="0"/>
                          </a:rPr>
                          <m:t>𝟑</m:t>
                        </m:r>
                      </m:den>
                    </m:f>
                    <m:r>
                      <a:rPr lang="vi-VN" sz="4800" b="1" i="1">
                        <a:solidFill>
                          <a:prstClr val="black"/>
                        </a:solidFill>
                        <a:latin typeface="Cambria Math" panose="02040503050406030204" pitchFamily="18" charset="0"/>
                      </a:rPr>
                      <m:t>𝝅</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thể tích phễu lớn nhất khi </a:t>
                </a:r>
                <a14:m>
                  <m:oMath xmlns:m="http://schemas.openxmlformats.org/officeDocument/2006/math">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𝟔</m:t>
                            </m:r>
                          </m:e>
                        </m:rad>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𝝅</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795042" y="3654873"/>
                <a:ext cx="21168868" cy="5286960"/>
              </a:xfrm>
              <a:prstGeom prst="rect">
                <a:avLst/>
              </a:prstGeom>
              <a:blipFill>
                <a:blip r:embed="rId3"/>
                <a:stretch>
                  <a:fillRect l="-1296" t="-2653" b="-1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8977DE0-E480-4B81-BBFE-7ACCCE2E512C}"/>
                  </a:ext>
                </a:extLst>
              </p:cNvPr>
              <p:cNvSpPr/>
              <p:nvPr/>
            </p:nvSpPr>
            <p:spPr>
              <a:xfrm>
                <a:off x="14935200" y="8941833"/>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a:extLst>
                  <a:ext uri="{FF2B5EF4-FFF2-40B4-BE49-F238E27FC236}">
                    <a16:creationId xmlns:a16="http://schemas.microsoft.com/office/drawing/2014/main" id="{D8977DE0-E480-4B81-BBFE-7ACCCE2E512C}"/>
                  </a:ext>
                </a:extLst>
              </p:cNvPr>
              <p:cNvSpPr>
                <a:spLocks noRot="1" noChangeAspect="1" noMove="1" noResize="1" noEditPoints="1" noAdjustHandles="1" noChangeArrowheads="1" noChangeShapeType="1" noTextEdit="1"/>
              </p:cNvSpPr>
              <p:nvPr/>
            </p:nvSpPr>
            <p:spPr>
              <a:xfrm>
                <a:off x="14935200" y="8941833"/>
                <a:ext cx="2500565" cy="83099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69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9">
                                            <p:txEl>
                                              <p:pRg st="0" end="0"/>
                                            </p:txEl>
                                          </p:spTgt>
                                        </p:tgtEl>
                                        <p:attrNameLst>
                                          <p:attrName>style.visibility</p:attrName>
                                        </p:attrNameLst>
                                      </p:cBhvr>
                                      <p:to>
                                        <p:strVal val="visible"/>
                                      </p:to>
                                    </p:set>
                                    <p:animEffect transition="in" filter="barn(inVertical)">
                                      <p:cBhvr>
                                        <p:cTn id="17" dur="500"/>
                                        <p:tgtEl>
                                          <p:spTgt spid="5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9">
                                            <p:txEl>
                                              <p:pRg st="1" end="1"/>
                                            </p:txEl>
                                          </p:spTgt>
                                        </p:tgtEl>
                                        <p:attrNameLst>
                                          <p:attrName>style.visibility</p:attrName>
                                        </p:attrNameLst>
                                      </p:cBhvr>
                                      <p:to>
                                        <p:strVal val="visible"/>
                                      </p:to>
                                    </p:set>
                                    <p:animEffect transition="in" filter="barn(inVertical)">
                                      <p:cBhvr>
                                        <p:cTn id="20" dur="500"/>
                                        <p:tgtEl>
                                          <p:spTgt spid="5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9">
                                            <p:txEl>
                                              <p:pRg st="2" end="2"/>
                                            </p:txEl>
                                          </p:spTgt>
                                        </p:tgtEl>
                                        <p:attrNameLst>
                                          <p:attrName>style.visibility</p:attrName>
                                        </p:attrNameLst>
                                      </p:cBhvr>
                                      <p:to>
                                        <p:strVal val="visible"/>
                                      </p:to>
                                    </p:set>
                                    <p:animEffect transition="in" filter="barn(inVertical)">
                                      <p:cBhvr>
                                        <p:cTn id="25" dur="500"/>
                                        <p:tgtEl>
                                          <p:spTgt spid="59">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9">
                                            <p:txEl>
                                              <p:pRg st="3" end="3"/>
                                            </p:txEl>
                                          </p:spTgt>
                                        </p:tgtEl>
                                        <p:attrNameLst>
                                          <p:attrName>style.visibility</p:attrName>
                                        </p:attrNameLst>
                                      </p:cBhvr>
                                      <p:to>
                                        <p:strVal val="visible"/>
                                      </p:to>
                                    </p:set>
                                    <p:animEffect transition="in" filter="barn(inVertical)">
                                      <p:cBhvr>
                                        <p:cTn id="28" dur="500"/>
                                        <p:tgtEl>
                                          <p:spTgt spid="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9">
                                            <p:txEl>
                                              <p:pRg st="4" end="4"/>
                                            </p:txEl>
                                          </p:spTgt>
                                        </p:tgtEl>
                                        <p:attrNameLst>
                                          <p:attrName>style.visibility</p:attrName>
                                        </p:attrNameLst>
                                      </p:cBhvr>
                                      <p:to>
                                        <p:strVal val="visible"/>
                                      </p:to>
                                    </p:set>
                                    <p:animEffect transition="in" filter="barn(inVertical)">
                                      <p:cBhvr>
                                        <p:cTn id="33" dur="500"/>
                                        <p:tgtEl>
                                          <p:spTgt spid="5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87196" y="2286000"/>
            <a:ext cx="23892004" cy="8534400"/>
            <a:chOff x="992187" y="2564544"/>
            <a:chExt cx="22353091" cy="9896335"/>
          </a:xfrm>
        </p:grpSpPr>
        <p:sp>
          <p:nvSpPr>
            <p:cNvPr id="39" name="Rounded Rectangle 38"/>
            <p:cNvSpPr/>
            <p:nvPr/>
          </p:nvSpPr>
          <p:spPr bwMode="auto">
            <a:xfrm>
              <a:off x="1145221" y="2666999"/>
              <a:ext cx="22200057" cy="9793880"/>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solidFill>
                  <a:prstClr val="white"/>
                </a:solidFill>
                <a:latin typeface="Arial" panose="020B0604020202020204" pitchFamily="34" charset="0"/>
              </a:endParaRPr>
            </a:p>
          </p:txBody>
        </p:sp>
        <p:grpSp>
          <p:nvGrpSpPr>
            <p:cNvPr id="40" name="Group 39"/>
            <p:cNvGrpSpPr/>
            <p:nvPr/>
          </p:nvGrpSpPr>
          <p:grpSpPr>
            <a:xfrm>
              <a:off x="992187" y="2564544"/>
              <a:ext cx="3234950" cy="1023459"/>
              <a:chOff x="534987" y="1647866"/>
              <a:chExt cx="4345954" cy="1176337"/>
            </a:xfrm>
          </p:grpSpPr>
          <p:sp>
            <p:nvSpPr>
              <p:cNvPr id="41"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sp>
            <p:nvSpPr>
              <p:cNvPr id="42" name="Pentagon 41"/>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grpSp>
            <p:nvGrpSpPr>
              <p:cNvPr id="43" name="Group 11"/>
              <p:cNvGrpSpPr/>
              <p:nvPr/>
            </p:nvGrpSpPr>
            <p:grpSpPr bwMode="auto">
              <a:xfrm>
                <a:off x="683775" y="1836907"/>
                <a:ext cx="582199" cy="537956"/>
                <a:chOff x="7440266" y="3398551"/>
                <a:chExt cx="757238" cy="765175"/>
              </a:xfrm>
              <a:solidFill>
                <a:schemeClr val="bg1">
                  <a:lumMod val="95000"/>
                </a:schemeClr>
              </a:solidFill>
            </p:grpSpPr>
            <p:sp>
              <p:nvSpPr>
                <p:cNvPr id="46" name="Freeform 45"/>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7" name="Freeform 46"/>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8" name="Freeform 4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9" name="Rectangle 48"/>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0" name="Rectangle 49"/>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1" name="Rectangle 50"/>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2" name="Rectangle 51"/>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grpSp>
          <p:sp>
            <p:nvSpPr>
              <p:cNvPr id="44" name="Chevron 43"/>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prstClr val="black"/>
                  </a:solidFill>
                  <a:latin typeface="Arial" panose="020B0604020202020204" pitchFamily="34" charset="0"/>
                </a:endParaRPr>
              </a:p>
            </p:txBody>
          </p:sp>
          <p:sp>
            <p:nvSpPr>
              <p:cNvPr id="45" name="TextBox 13"/>
              <p:cNvSpPr txBox="1">
                <a:spLocks noChangeArrowheads="1"/>
              </p:cNvSpPr>
              <p:nvPr/>
            </p:nvSpPr>
            <p:spPr bwMode="auto">
              <a:xfrm>
                <a:off x="1824375" y="1658975"/>
                <a:ext cx="3056566"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defRPr/>
                </a:pPr>
                <a:r>
                  <a:rPr lang="en-US" sz="4000" b="1" dirty="0">
                    <a:solidFill>
                      <a:prstClr val="white"/>
                    </a:solidFill>
                    <a:latin typeface="Tahoma" pitchFamily="34" charset="0"/>
                    <a:cs typeface="Tahoma" pitchFamily="34" charset="0"/>
                  </a:rPr>
                  <a:t> </a:t>
                </a:r>
                <a:r>
                  <a:rPr lang="en-US" sz="4000" b="1" dirty="0" err="1">
                    <a:solidFill>
                      <a:prstClr val="white"/>
                    </a:solidFill>
                    <a:latin typeface="Tahoma" pitchFamily="34" charset="0"/>
                    <a:cs typeface="Tahoma" pitchFamily="34" charset="0"/>
                  </a:rPr>
                  <a:t>Câu</a:t>
                </a:r>
                <a:r>
                  <a:rPr lang="en-US" sz="4000" b="1" dirty="0">
                    <a:solidFill>
                      <a:prstClr val="white"/>
                    </a:solidFill>
                    <a:latin typeface="Tahoma" pitchFamily="34" charset="0"/>
                    <a:cs typeface="Tahoma" pitchFamily="34" charset="0"/>
                  </a:rPr>
                  <a:t>  11</a:t>
                </a:r>
                <a:endParaRPr lang="en-US" sz="4800" b="1"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1BF300-5089-4910-94AA-5DE995988AB6}"/>
                  </a:ext>
                </a:extLst>
              </p:cNvPr>
              <p:cNvSpPr txBox="1"/>
              <p:nvPr/>
            </p:nvSpPr>
            <p:spPr>
              <a:xfrm>
                <a:off x="1060427" y="3126406"/>
                <a:ext cx="22922428" cy="5481693"/>
              </a:xfrm>
              <a:prstGeom prst="rect">
                <a:avLst/>
              </a:prstGeom>
              <a:noFill/>
            </p:spPr>
            <p:txBody>
              <a:bodyPr wrap="square" rtlCol="0">
                <a:spAutoFit/>
              </a:bodyPr>
              <a:lstStyle/>
              <a:p>
                <a:pPr defTabSz="1828800">
                  <a:lnSpc>
                    <a:spcPct val="150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Tại trung tâm một thành phố người ta tạo điểm nhấn bằng cột trang trí hình nón có kích thước như sau: chiều dài đường sinh </a:t>
                </a:r>
                <a14:m>
                  <m:oMath xmlns:m="http://schemas.openxmlformats.org/officeDocument/2006/math">
                    <m:r>
                      <a:rPr lang="vi-VN" sz="4800" b="1" i="1">
                        <a:solidFill>
                          <a:prstClr val="black"/>
                        </a:solidFill>
                        <a:latin typeface="Cambria Math" panose="02040503050406030204" pitchFamily="18" charset="0"/>
                      </a:rPr>
                      <m:t>𝒍</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𝟏𝟎</m:t>
                    </m:r>
                    <m:r>
                      <a:rPr lang="vi-VN" sz="4800" b="1" i="1">
                        <a:solidFill>
                          <a:prstClr val="black"/>
                        </a:solidFill>
                        <a:latin typeface="Cambria Math" panose="02040503050406030204" pitchFamily="18" charset="0"/>
                      </a:rPr>
                      <m:t>𝒎</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bán kính đáy </a:t>
                </a:r>
                <a14:m>
                  <m:oMath xmlns:m="http://schemas.openxmlformats.org/officeDocument/2006/math">
                    <m:r>
                      <a:rPr lang="vi-VN" sz="4800" b="1" i="1">
                        <a:solidFill>
                          <a:prstClr val="black"/>
                        </a:solidFill>
                        <a:latin typeface="Cambria Math" panose="02040503050406030204" pitchFamily="18" charset="0"/>
                      </a:rPr>
                      <m:t>𝑹</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𝟓</m:t>
                    </m:r>
                    <m:r>
                      <a:rPr lang="vi-VN" sz="4800" b="1" i="1">
                        <a:solidFill>
                          <a:prstClr val="black"/>
                        </a:solidFill>
                        <a:latin typeface="Cambria Math" panose="02040503050406030204" pitchFamily="18" charset="0"/>
                      </a:rPr>
                      <m:t>𝒎</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Biết rằng tam giác </a:t>
                </a:r>
                <a14:m>
                  <m:oMath xmlns:m="http://schemas.openxmlformats.org/officeDocument/2006/math">
                    <m:r>
                      <a:rPr lang="vi-VN" sz="4800" b="1" i="1">
                        <a:solidFill>
                          <a:prstClr val="black"/>
                        </a:solidFill>
                        <a:latin typeface="Cambria Math" panose="02040503050406030204" pitchFamily="18" charset="0"/>
                      </a:rPr>
                      <m:t>𝑺𝑨𝑩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là thiết diện qua trục của hình nón và </a:t>
                </a:r>
                <a14:m>
                  <m:oMath xmlns:m="http://schemas.openxmlformats.org/officeDocument/2006/math">
                    <m:r>
                      <a:rPr lang="vi-VN" sz="4800" b="1" i="1">
                        <a:solidFill>
                          <a:prstClr val="black"/>
                        </a:solidFill>
                        <a:latin typeface="Cambria Math" panose="02040503050406030204" pitchFamily="18" charset="0"/>
                      </a:rPr>
                      <m:t>𝑪</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trung điểm </a:t>
                </a:r>
                <a14:m>
                  <m:oMath xmlns:m="http://schemas.openxmlformats.org/officeDocument/2006/math">
                    <m:r>
                      <a:rPr lang="vi-VN" sz="4800" b="1" i="1">
                        <a:solidFill>
                          <a:prstClr val="black"/>
                        </a:solidFill>
                        <a:latin typeface="Cambria Math" panose="02040503050406030204" pitchFamily="18" charset="0"/>
                      </a:rPr>
                      <m:t>𝑺𝑩</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Trang trí một hệ thống đèn điện tử chạy từ </a:t>
                </a:r>
                <a14:m>
                  <m:oMath xmlns:m="http://schemas.openxmlformats.org/officeDocument/2006/math">
                    <m:r>
                      <a:rPr lang="vi-VN" sz="4800" b="1" i="1">
                        <a:solidFill>
                          <a:prstClr val="black"/>
                        </a:solidFill>
                        <a:latin typeface="Cambria Math" panose="02040503050406030204" pitchFamily="18" charset="0"/>
                      </a:rPr>
                      <m:t>𝑨</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đến </a:t>
                </a:r>
                <a14:m>
                  <m:oMath xmlns:m="http://schemas.openxmlformats.org/officeDocument/2006/math">
                    <m:r>
                      <a:rPr lang="vi-VN" sz="4800" b="1" i="1">
                        <a:solidFill>
                          <a:prstClr val="black"/>
                        </a:solidFill>
                        <a:latin typeface="Cambria Math" panose="02040503050406030204" pitchFamily="18" charset="0"/>
                      </a:rPr>
                      <m:t>𝑪</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trên mặt nón. Xác định giá trị ngắn nhất của chiều dài dây đèn điện tử.</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301BF300-5089-4910-94AA-5DE995988AB6}"/>
                  </a:ext>
                </a:extLst>
              </p:cNvPr>
              <p:cNvSpPr txBox="1">
                <a:spLocks noRot="1" noChangeAspect="1" noMove="1" noResize="1" noEditPoints="1" noAdjustHandles="1" noChangeArrowheads="1" noChangeShapeType="1" noTextEdit="1"/>
              </p:cNvSpPr>
              <p:nvPr/>
            </p:nvSpPr>
            <p:spPr>
              <a:xfrm>
                <a:off x="1060427" y="3126406"/>
                <a:ext cx="22922428" cy="5481693"/>
              </a:xfrm>
              <a:prstGeom prst="rect">
                <a:avLst/>
              </a:prstGeom>
              <a:blipFill>
                <a:blip r:embed="rId3"/>
                <a:stretch>
                  <a:fillRect l="-1223" r="-479" b="-50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BEE5748-467E-414A-8F1E-BCE761296AC5}"/>
                  </a:ext>
                </a:extLst>
              </p:cNvPr>
              <p:cNvSpPr txBox="1"/>
              <p:nvPr/>
            </p:nvSpPr>
            <p:spPr>
              <a:xfrm>
                <a:off x="2454425" y="9191578"/>
                <a:ext cx="2858126" cy="830997"/>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TextBox 24">
                <a:extLst>
                  <a:ext uri="{FF2B5EF4-FFF2-40B4-BE49-F238E27FC236}">
                    <a16:creationId xmlns:a16="http://schemas.microsoft.com/office/drawing/2014/main" id="{CBEE5748-467E-414A-8F1E-BCE761296AC5}"/>
                  </a:ext>
                </a:extLst>
              </p:cNvPr>
              <p:cNvSpPr txBox="1">
                <a:spLocks noRot="1" noChangeAspect="1" noMove="1" noResize="1" noEditPoints="1" noAdjustHandles="1" noChangeArrowheads="1" noChangeShapeType="1" noTextEdit="1"/>
              </p:cNvSpPr>
              <p:nvPr/>
            </p:nvSpPr>
            <p:spPr>
              <a:xfrm>
                <a:off x="2454425" y="9191578"/>
                <a:ext cx="2858126" cy="830997"/>
              </a:xfrm>
              <a:prstGeom prst="rect">
                <a:avLst/>
              </a:prstGeom>
              <a:blipFill>
                <a:blip r:embed="rId4"/>
                <a:stretch>
                  <a:fillRect l="-9829" t="-17647" b="-3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D5F10EEB-8228-4952-ABEC-A03772EA7423}"/>
                  </a:ext>
                </a:extLst>
              </p:cNvPr>
              <p:cNvSpPr txBox="1"/>
              <p:nvPr/>
            </p:nvSpPr>
            <p:spPr>
              <a:xfrm>
                <a:off x="7627519" y="9191578"/>
                <a:ext cx="2858126" cy="830997"/>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𝟏𝟓</m:t>
                    </m:r>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9" name="TextBox 28">
                <a:extLst>
                  <a:ext uri="{FF2B5EF4-FFF2-40B4-BE49-F238E27FC236}">
                    <a16:creationId xmlns:a16="http://schemas.microsoft.com/office/drawing/2014/main" id="{D5F10EEB-8228-4952-ABEC-A03772EA7423}"/>
                  </a:ext>
                </a:extLst>
              </p:cNvPr>
              <p:cNvSpPr txBox="1">
                <a:spLocks noRot="1" noChangeAspect="1" noMove="1" noResize="1" noEditPoints="1" noAdjustHandles="1" noChangeArrowheads="1" noChangeShapeType="1" noTextEdit="1"/>
              </p:cNvSpPr>
              <p:nvPr/>
            </p:nvSpPr>
            <p:spPr>
              <a:xfrm>
                <a:off x="7627519" y="9191578"/>
                <a:ext cx="2858126" cy="830997"/>
              </a:xfrm>
              <a:prstGeom prst="rect">
                <a:avLst/>
              </a:prstGeom>
              <a:blipFill>
                <a:blip r:embed="rId5"/>
                <a:stretch>
                  <a:fillRect l="-9595" t="-17647" b="-3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1A66BB2-E1E6-4AFB-86E1-18FDF67F5A33}"/>
                  </a:ext>
                </a:extLst>
              </p:cNvPr>
              <p:cNvSpPr txBox="1"/>
              <p:nvPr/>
            </p:nvSpPr>
            <p:spPr>
              <a:xfrm>
                <a:off x="12800613" y="9153040"/>
                <a:ext cx="3100974" cy="908005"/>
              </a:xfrm>
              <a:prstGeom prst="rect">
                <a:avLst/>
              </a:prstGeom>
              <a:noFill/>
            </p:spPr>
            <p:txBody>
              <a:bodyPr wrap="square">
                <a:spAutoFit/>
              </a:bodyPr>
              <a:lstStyle/>
              <a:p>
                <a:pPr defTabSz="1828800"/>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e>
                    </m:rad>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1" name="TextBox 30">
                <a:extLst>
                  <a:ext uri="{FF2B5EF4-FFF2-40B4-BE49-F238E27FC236}">
                    <a16:creationId xmlns:a16="http://schemas.microsoft.com/office/drawing/2014/main" id="{21A66BB2-E1E6-4AFB-86E1-18FDF67F5A33}"/>
                  </a:ext>
                </a:extLst>
              </p:cNvPr>
              <p:cNvSpPr txBox="1">
                <a:spLocks noRot="1" noChangeAspect="1" noMove="1" noResize="1" noEditPoints="1" noAdjustHandles="1" noChangeArrowheads="1" noChangeShapeType="1" noTextEdit="1"/>
              </p:cNvSpPr>
              <p:nvPr/>
            </p:nvSpPr>
            <p:spPr>
              <a:xfrm>
                <a:off x="12800613" y="9153040"/>
                <a:ext cx="3100974" cy="908005"/>
              </a:xfrm>
              <a:prstGeom prst="rect">
                <a:avLst/>
              </a:prstGeom>
              <a:blipFill>
                <a:blip r:embed="rId6"/>
                <a:stretch>
                  <a:fillRect l="-9037" t="-8054" r="-393" b="-33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E5D14604-9439-4503-BC46-731EE80024D1}"/>
                  </a:ext>
                </a:extLst>
              </p:cNvPr>
              <p:cNvSpPr txBox="1"/>
              <p:nvPr/>
            </p:nvSpPr>
            <p:spPr>
              <a:xfrm>
                <a:off x="18216555" y="9144000"/>
                <a:ext cx="3100974" cy="926087"/>
              </a:xfrm>
              <a:prstGeom prst="rect">
                <a:avLst/>
              </a:prstGeom>
              <a:noFill/>
            </p:spPr>
            <p:txBody>
              <a:bodyPr wrap="square">
                <a:spAutoFit/>
              </a:bodyPr>
              <a:lstStyle/>
              <a:p>
                <a:pPr algn="just" defTabSz="1828800">
                  <a:lnSpc>
                    <a:spcPct val="115000"/>
                  </a:lnSpc>
                  <a:spcAft>
                    <a:spcPts val="1600"/>
                  </a:spcAft>
                  <a:tabLst>
                    <a:tab pos="4320540" algn="l"/>
                    <a:tab pos="7199630" algn="l"/>
                    <a:tab pos="10079990" algn="l"/>
                  </a:tabLst>
                </a:pPr>
                <a:r>
                  <a:rPr lang="vi-VN" sz="48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ad>
                      <m:radPr>
                        <m:degHide m:val="on"/>
                        <m:ctrlP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e>
                    </m:rad>
                    <m:r>
                      <a:rPr lang="vi-VN"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7" name="TextBox 36">
                <a:extLst>
                  <a:ext uri="{FF2B5EF4-FFF2-40B4-BE49-F238E27FC236}">
                    <a16:creationId xmlns:a16="http://schemas.microsoft.com/office/drawing/2014/main" id="{E5D14604-9439-4503-BC46-731EE80024D1}"/>
                  </a:ext>
                </a:extLst>
              </p:cNvPr>
              <p:cNvSpPr txBox="1">
                <a:spLocks noRot="1" noChangeAspect="1" noMove="1" noResize="1" noEditPoints="1" noAdjustHandles="1" noChangeArrowheads="1" noChangeShapeType="1" noTextEdit="1"/>
              </p:cNvSpPr>
              <p:nvPr/>
            </p:nvSpPr>
            <p:spPr>
              <a:xfrm>
                <a:off x="18216555" y="9144000"/>
                <a:ext cx="3100974" cy="926087"/>
              </a:xfrm>
              <a:prstGeom prst="rect">
                <a:avLst/>
              </a:prstGeom>
              <a:blipFill>
                <a:blip r:embed="rId7"/>
                <a:stretch>
                  <a:fillRect l="-8841" t="-5921" r="-2358" b="-32895"/>
                </a:stretch>
              </a:blipFill>
            </p:spPr>
            <p:txBody>
              <a:bodyPr/>
              <a:lstStyle/>
              <a:p>
                <a:r>
                  <a:rPr lang="en-US">
                    <a:noFill/>
                  </a:rPr>
                  <a:t> </a:t>
                </a:r>
              </a:p>
            </p:txBody>
          </p:sp>
        </mc:Fallback>
      </mc:AlternateContent>
    </p:spTree>
    <p:extLst>
      <p:ext uri="{BB962C8B-B14F-4D97-AF65-F5344CB8AC3E}">
        <p14:creationId xmlns:p14="http://schemas.microsoft.com/office/powerpoint/2010/main" val="1076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9" grpId="0"/>
      <p:bldP spid="31"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57200" y="2066067"/>
            <a:ext cx="233934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293263" y="2939265"/>
                <a:ext cx="16015682" cy="9481442"/>
              </a:xfrm>
              <a:prstGeom prst="rect">
                <a:avLst/>
              </a:prstGeom>
              <a:noFill/>
            </p:spPr>
            <p:txBody>
              <a:bodyPr wrap="square">
                <a:spAutoFit/>
              </a:bodyPr>
              <a:lstStyle/>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Khi cắt mặt xung quanh hình nón bởi mặt phẳng </a:t>
                </a:r>
                <a14:m>
                  <m:oMath xmlns:m="http://schemas.openxmlformats.org/officeDocument/2006/math">
                    <m:d>
                      <m:dPr>
                        <m:ctrlPr>
                          <a:rPr lang="en-US" sz="4800" b="1" i="1">
                            <a:solidFill>
                              <a:prstClr val="black"/>
                            </a:solidFill>
                            <a:latin typeface="Cambria Math" panose="02040503050406030204" pitchFamily="18" charset="0"/>
                          </a:rPr>
                        </m:ctrlPr>
                      </m:dPr>
                      <m:e>
                        <m:r>
                          <a:rPr lang="vi-VN" sz="4800" b="1" i="1">
                            <a:solidFill>
                              <a:prstClr val="black"/>
                            </a:solidFill>
                            <a:latin typeface="Cambria Math" panose="02040503050406030204" pitchFamily="18" charset="0"/>
                          </a:rPr>
                          <m:t>𝑺𝑨𝑩</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rồi trải phẳng phần mặt xung quanh có chứa hệ thống đèn trang trí ta được một hình quạt như trên.</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Ta có độ dài cung quạt chính là nửa chu vi của đường tròn đáy hình nón: </a:t>
                </a:r>
                <a14:m>
                  <m:oMath xmlns:m="http://schemas.openxmlformats.org/officeDocument/2006/math">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𝒍</m:t>
                        </m:r>
                      </m:e>
                      <m:sub>
                        <m:r>
                          <a:rPr lang="vi-VN" sz="4800" b="1" i="1">
                            <a:solidFill>
                              <a:prstClr val="black"/>
                            </a:solidFill>
                            <a:latin typeface="Cambria Math" panose="02040503050406030204" pitchFamily="18" charset="0"/>
                          </a:rPr>
                          <m:t>𝟏</m:t>
                        </m:r>
                      </m:sub>
                    </m:sSub>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𝝅</m:t>
                    </m:r>
                    <m:r>
                      <a:rPr lang="vi-VN" sz="4800" b="1" i="1">
                        <a:solidFill>
                          <a:prstClr val="black"/>
                        </a:solidFill>
                        <a:latin typeface="Cambria Math" panose="02040503050406030204" pitchFamily="18" charset="0"/>
                      </a:rPr>
                      <m:t>𝑹</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𝟓</m:t>
                    </m:r>
                    <m:r>
                      <a:rPr lang="vi-VN" sz="4800" b="1" i="1">
                        <a:solidFill>
                          <a:prstClr val="black"/>
                        </a:solidFill>
                        <a:latin typeface="Cambria Math" panose="02040503050406030204" pitchFamily="18" charset="0"/>
                      </a:rPr>
                      <m:t>𝝅</m:t>
                    </m:r>
                    <m:r>
                      <a:rPr lang="vi-VN" sz="4800" b="1" i="1">
                        <a:solidFill>
                          <a:prstClr val="black"/>
                        </a:solidFill>
                        <a:latin typeface="Cambria Math" panose="02040503050406030204" pitchFamily="18" charset="0"/>
                      </a:rPr>
                      <m:t>𝒎</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Khi đó </a:t>
                </a:r>
                <a14:m>
                  <m:oMath xmlns:m="http://schemas.openxmlformats.org/officeDocument/2006/math">
                    <m:acc>
                      <m:accPr>
                        <m:chr m:val="̂"/>
                        <m:ctrlPr>
                          <a:rPr lang="en-US" sz="4800" b="1" i="1">
                            <a:solidFill>
                              <a:prstClr val="black"/>
                            </a:solidFill>
                            <a:latin typeface="Cambria Math" panose="02040503050406030204" pitchFamily="18" charset="0"/>
                          </a:rPr>
                        </m:ctrlPr>
                      </m:accPr>
                      <m:e>
                        <m:r>
                          <a:rPr lang="vi-VN" sz="4800" b="1" i="1">
                            <a:solidFill>
                              <a:prstClr val="black"/>
                            </a:solidFill>
                            <a:latin typeface="Cambria Math" panose="02040503050406030204" pitchFamily="18" charset="0"/>
                          </a:rPr>
                          <m:t>𝑨𝑺𝑩</m:t>
                        </m:r>
                      </m:e>
                    </m:acc>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𝒍</m:t>
                            </m:r>
                          </m:e>
                          <m:sub>
                            <m:r>
                              <a:rPr lang="vi-VN" sz="4800" b="1" i="1">
                                <a:solidFill>
                                  <a:prstClr val="black"/>
                                </a:solidFill>
                                <a:latin typeface="Cambria Math" panose="02040503050406030204" pitchFamily="18" charset="0"/>
                              </a:rPr>
                              <m:t>𝟏</m:t>
                            </m:r>
                          </m:sub>
                        </m:sSub>
                      </m:num>
                      <m:den>
                        <m:r>
                          <a:rPr lang="vi-VN" sz="4800" b="1" i="1">
                            <a:solidFill>
                              <a:prstClr val="black"/>
                            </a:solidFill>
                            <a:latin typeface="Cambria Math" panose="02040503050406030204" pitchFamily="18" charset="0"/>
                          </a:rPr>
                          <m:t>𝒍</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𝝅</m:t>
                        </m:r>
                      </m:num>
                      <m:den>
                        <m:r>
                          <a:rPr lang="vi-VN" sz="4800" b="1" i="1">
                            <a:solidFill>
                              <a:prstClr val="black"/>
                            </a:solidFill>
                            <a:latin typeface="Cambria Math" panose="02040503050406030204" pitchFamily="18" charset="0"/>
                          </a:rPr>
                          <m:t>𝟐</m:t>
                        </m:r>
                      </m:den>
                    </m:f>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Nên khi trải phẳng ta được tam giác </a:t>
                </a:r>
                <a14:m>
                  <m:oMath xmlns:m="http://schemas.openxmlformats.org/officeDocument/2006/math">
                    <m:r>
                      <a:rPr lang="vi-VN" sz="4800" b="1" i="1">
                        <a:solidFill>
                          <a:prstClr val="black"/>
                        </a:solidFill>
                        <a:latin typeface="Cambria Math" panose="02040503050406030204" pitchFamily="18" charset="0"/>
                      </a:rPr>
                      <m:t>𝑺𝑨𝑩</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vuông tại </a:t>
                </a:r>
                <a14:m>
                  <m:oMath xmlns:m="http://schemas.openxmlformats.org/officeDocument/2006/math">
                    <m:r>
                      <a:rPr lang="vi-VN" sz="4800" b="1" i="1">
                        <a:solidFill>
                          <a:prstClr val="black"/>
                        </a:solidFill>
                        <a:latin typeface="Cambria Math" panose="02040503050406030204" pitchFamily="18" charset="0"/>
                      </a:rPr>
                      <m:t>𝑺</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Chiều dài ngắn nhất của dây đèn trang trí chính là độ dài đoạn thẳng </a:t>
                </a:r>
                <a14:m>
                  <m:oMath xmlns:m="http://schemas.openxmlformats.org/officeDocument/2006/math">
                    <m:r>
                      <a:rPr lang="vi-VN" sz="4800" b="1" i="1">
                        <a:solidFill>
                          <a:prstClr val="black"/>
                        </a:solidFill>
                        <a:latin typeface="Cambria Math" panose="02040503050406030204" pitchFamily="18" charset="0"/>
                      </a:rPr>
                      <m:t>𝑨𝑪</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Do đó giá trị ngắn nhất của dây đèn là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14:m>
                  <m:oMath xmlns:m="http://schemas.openxmlformats.org/officeDocument/2006/math">
                    <m:r>
                      <a:rPr lang="vi-VN" sz="4800" b="1" i="1">
                        <a:solidFill>
                          <a:prstClr val="black"/>
                        </a:solidFill>
                        <a:latin typeface="Cambria Math" panose="02040503050406030204" pitchFamily="18" charset="0"/>
                      </a:rPr>
                      <m:t>𝑨𝑪</m:t>
                    </m:r>
                    <m:r>
                      <a:rPr lang="vi-VN"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r>
                          <a:rPr lang="vi-VN"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𝑨</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𝑪</m:t>
                            </m:r>
                          </m:e>
                          <m:sup>
                            <m:r>
                              <a:rPr lang="vi-VN" sz="4800" b="1" i="1">
                                <a:solidFill>
                                  <a:prstClr val="black"/>
                                </a:solidFill>
                                <a:latin typeface="Cambria Math" panose="02040503050406030204" pitchFamily="18" charset="0"/>
                              </a:rPr>
                              <m:t>𝟐</m:t>
                            </m:r>
                          </m:sup>
                        </m:sSup>
                      </m:e>
                    </m:rad>
                    <m:r>
                      <a:rPr lang="vi-VN"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r>
                          <a:rPr lang="vi-VN" sz="4800" b="1" i="1">
                            <a:solidFill>
                              <a:prstClr val="black"/>
                            </a:solidFill>
                            <a:latin typeface="Cambria Math" panose="02040503050406030204" pitchFamily="18" charset="0"/>
                          </a:rPr>
                          <m:t>𝟏</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𝟎</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𝟓</m:t>
                            </m:r>
                          </m:e>
                          <m:sup>
                            <m:r>
                              <a:rPr lang="vi-VN" sz="4800" b="1" i="1">
                                <a:solidFill>
                                  <a:prstClr val="black"/>
                                </a:solidFill>
                                <a:latin typeface="Cambria Math" panose="02040503050406030204" pitchFamily="18" charset="0"/>
                              </a:rPr>
                              <m:t>𝟐</m:t>
                            </m:r>
                          </m:sup>
                        </m:sSup>
                      </m:e>
                    </m:rad>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𝟓</m:t>
                    </m:r>
                    <m:rad>
                      <m:radPr>
                        <m:degHide m:val="on"/>
                        <m:ctrlPr>
                          <a:rPr lang="en-US" sz="4800" b="1" i="1">
                            <a:solidFill>
                              <a:prstClr val="black"/>
                            </a:solidFill>
                            <a:latin typeface="Cambria Math" panose="02040503050406030204" pitchFamily="18" charset="0"/>
                          </a:rPr>
                        </m:ctrlPr>
                      </m:radPr>
                      <m:deg/>
                      <m:e>
                        <m:r>
                          <a:rPr lang="vi-VN" sz="4800" b="1" i="1">
                            <a:solidFill>
                              <a:prstClr val="black"/>
                            </a:solidFill>
                            <a:latin typeface="Cambria Math" panose="02040503050406030204" pitchFamily="18" charset="0"/>
                          </a:rPr>
                          <m:t>𝟓</m:t>
                        </m:r>
                      </m:e>
                    </m:rad>
                    <m:r>
                      <a:rPr lang="vi-VN" sz="4800" b="1" i="1">
                        <a:solidFill>
                          <a:prstClr val="black"/>
                        </a:solidFill>
                        <a:latin typeface="Cambria Math" panose="02040503050406030204" pitchFamily="18" charset="0"/>
                      </a:rPr>
                      <m:t>𝒎</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293263" y="2939265"/>
                <a:ext cx="16015682" cy="9481442"/>
              </a:xfrm>
              <a:prstGeom prst="rect">
                <a:avLst/>
              </a:prstGeom>
              <a:blipFill>
                <a:blip r:embed="rId3"/>
                <a:stretch>
                  <a:fillRect l="-1713" t="-1478" r="-2094" b="-2314"/>
                </a:stretch>
              </a:blipFill>
            </p:spPr>
            <p:txBody>
              <a:bodyPr/>
              <a:lstStyle/>
              <a:p>
                <a:r>
                  <a:rPr lang="en-US">
                    <a:noFill/>
                  </a:rPr>
                  <a:t> </a:t>
                </a:r>
              </a:p>
            </p:txBody>
          </p:sp>
        </mc:Fallback>
      </mc:AlternateContent>
      <p:pic>
        <p:nvPicPr>
          <p:cNvPr id="12" name="Hình ảnh 11">
            <a:extLst>
              <a:ext uri="{FF2B5EF4-FFF2-40B4-BE49-F238E27FC236}">
                <a16:creationId xmlns:a16="http://schemas.microsoft.com/office/drawing/2014/main" id="{C6D917B8-31DA-4FFA-9F17-07735A42C0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62482" y="7426691"/>
            <a:ext cx="6972300" cy="5086350"/>
          </a:xfrm>
          <a:prstGeom prst="rect">
            <a:avLst/>
          </a:prstGeom>
          <a:noFill/>
          <a:ln>
            <a:noFill/>
          </a:ln>
        </p:spPr>
      </p:pic>
      <p:pic>
        <p:nvPicPr>
          <p:cNvPr id="13" name="Hình ảnh 10">
            <a:extLst>
              <a:ext uri="{FF2B5EF4-FFF2-40B4-BE49-F238E27FC236}">
                <a16:creationId xmlns:a16="http://schemas.microsoft.com/office/drawing/2014/main" id="{BA571C20-DDCB-4A84-86C6-5FABD429B8B1}"/>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34497" y="2657280"/>
            <a:ext cx="3829050" cy="4381500"/>
          </a:xfrm>
          <a:prstGeom prst="rect">
            <a:avLst/>
          </a:prstGeom>
          <a:noFill/>
          <a:ln>
            <a:noFill/>
          </a:ln>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52F3558-C2DA-4486-854D-E45A8BE9D59E}"/>
                  </a:ext>
                </a:extLst>
              </p:cNvPr>
              <p:cNvSpPr/>
              <p:nvPr/>
            </p:nvSpPr>
            <p:spPr>
              <a:xfrm>
                <a:off x="13461917" y="11411923"/>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id="{F52F3558-C2DA-4486-854D-E45A8BE9D59E}"/>
                  </a:ext>
                </a:extLst>
              </p:cNvPr>
              <p:cNvSpPr>
                <a:spLocks noRot="1" noChangeAspect="1" noMove="1" noResize="1" noEditPoints="1" noAdjustHandles="1" noChangeArrowheads="1" noChangeShapeType="1" noTextEdit="1"/>
              </p:cNvSpPr>
              <p:nvPr/>
            </p:nvSpPr>
            <p:spPr>
              <a:xfrm>
                <a:off x="13461917" y="11411923"/>
                <a:ext cx="2500565" cy="83099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4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9">
                                            <p:txEl>
                                              <p:pRg st="0" end="0"/>
                                            </p:txEl>
                                          </p:spTgt>
                                        </p:tgtEl>
                                        <p:attrNameLst>
                                          <p:attrName>style.visibility</p:attrName>
                                        </p:attrNameLst>
                                      </p:cBhvr>
                                      <p:to>
                                        <p:strVal val="visible"/>
                                      </p:to>
                                    </p:set>
                                    <p:animEffect transition="in" filter="barn(inVertical)">
                                      <p:cBhvr>
                                        <p:cTn id="30" dur="500"/>
                                        <p:tgtEl>
                                          <p:spTgt spid="5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9">
                                            <p:txEl>
                                              <p:pRg st="1" end="1"/>
                                            </p:txEl>
                                          </p:spTgt>
                                        </p:tgtEl>
                                        <p:attrNameLst>
                                          <p:attrName>style.visibility</p:attrName>
                                        </p:attrNameLst>
                                      </p:cBhvr>
                                      <p:to>
                                        <p:strVal val="visible"/>
                                      </p:to>
                                    </p:set>
                                    <p:animEffect transition="in" filter="barn(inVertical)">
                                      <p:cBhvr>
                                        <p:cTn id="35" dur="500"/>
                                        <p:tgtEl>
                                          <p:spTgt spid="5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9">
                                            <p:txEl>
                                              <p:pRg st="2" end="2"/>
                                            </p:txEl>
                                          </p:spTgt>
                                        </p:tgtEl>
                                        <p:attrNameLst>
                                          <p:attrName>style.visibility</p:attrName>
                                        </p:attrNameLst>
                                      </p:cBhvr>
                                      <p:to>
                                        <p:strVal val="visible"/>
                                      </p:to>
                                    </p:set>
                                    <p:animEffect transition="in" filter="barn(inVertical)">
                                      <p:cBhvr>
                                        <p:cTn id="40" dur="500"/>
                                        <p:tgtEl>
                                          <p:spTgt spid="5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9">
                                            <p:txEl>
                                              <p:pRg st="3" end="3"/>
                                            </p:txEl>
                                          </p:spTgt>
                                        </p:tgtEl>
                                        <p:attrNameLst>
                                          <p:attrName>style.visibility</p:attrName>
                                        </p:attrNameLst>
                                      </p:cBhvr>
                                      <p:to>
                                        <p:strVal val="visible"/>
                                      </p:to>
                                    </p:set>
                                    <p:animEffect transition="in" filter="barn(inVertical)">
                                      <p:cBhvr>
                                        <p:cTn id="45" dur="500"/>
                                        <p:tgtEl>
                                          <p:spTgt spid="5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9">
                                            <p:txEl>
                                              <p:pRg st="4" end="4"/>
                                            </p:txEl>
                                          </p:spTgt>
                                        </p:tgtEl>
                                        <p:attrNameLst>
                                          <p:attrName>style.visibility</p:attrName>
                                        </p:attrNameLst>
                                      </p:cBhvr>
                                      <p:to>
                                        <p:strVal val="visible"/>
                                      </p:to>
                                    </p:set>
                                    <p:animEffect transition="in" filter="barn(inVertical)">
                                      <p:cBhvr>
                                        <p:cTn id="50" dur="500"/>
                                        <p:tgtEl>
                                          <p:spTgt spid="59">
                                            <p:txEl>
                                              <p:pRg st="4" end="4"/>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9">
                                            <p:txEl>
                                              <p:pRg st="5" end="5"/>
                                            </p:txEl>
                                          </p:spTgt>
                                        </p:tgtEl>
                                        <p:attrNameLst>
                                          <p:attrName>style.visibility</p:attrName>
                                        </p:attrNameLst>
                                      </p:cBhvr>
                                      <p:to>
                                        <p:strVal val="visible"/>
                                      </p:to>
                                    </p:set>
                                    <p:animEffect transition="in" filter="barn(inVertical)">
                                      <p:cBhvr>
                                        <p:cTn id="53" dur="500"/>
                                        <p:tgtEl>
                                          <p:spTgt spid="5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barn(inVertical)">
                                      <p:cBhvr>
                                        <p:cTn id="5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28600" y="2444733"/>
            <a:ext cx="23850599" cy="9895050"/>
            <a:chOff x="992187" y="2564544"/>
            <a:chExt cx="22353091" cy="9896335"/>
          </a:xfrm>
        </p:grpSpPr>
        <p:sp>
          <p:nvSpPr>
            <p:cNvPr id="39" name="Rounded Rectangle 38"/>
            <p:cNvSpPr/>
            <p:nvPr/>
          </p:nvSpPr>
          <p:spPr bwMode="auto">
            <a:xfrm>
              <a:off x="1145221" y="2666999"/>
              <a:ext cx="22200057" cy="9793880"/>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solidFill>
                  <a:prstClr val="white"/>
                </a:solidFill>
                <a:latin typeface="Arial" panose="020B0604020202020204" pitchFamily="34" charset="0"/>
              </a:endParaRPr>
            </a:p>
          </p:txBody>
        </p:sp>
        <p:grpSp>
          <p:nvGrpSpPr>
            <p:cNvPr id="40" name="Group 39"/>
            <p:cNvGrpSpPr/>
            <p:nvPr/>
          </p:nvGrpSpPr>
          <p:grpSpPr>
            <a:xfrm>
              <a:off x="992187" y="2564544"/>
              <a:ext cx="3234950" cy="1023459"/>
              <a:chOff x="534987" y="1647866"/>
              <a:chExt cx="4345954" cy="1176337"/>
            </a:xfrm>
          </p:grpSpPr>
          <p:sp>
            <p:nvSpPr>
              <p:cNvPr id="41"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sp>
            <p:nvSpPr>
              <p:cNvPr id="42" name="Pentagon 41"/>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grpSp>
            <p:nvGrpSpPr>
              <p:cNvPr id="43" name="Group 11"/>
              <p:cNvGrpSpPr/>
              <p:nvPr/>
            </p:nvGrpSpPr>
            <p:grpSpPr bwMode="auto">
              <a:xfrm>
                <a:off x="683775" y="1836907"/>
                <a:ext cx="582199" cy="537956"/>
                <a:chOff x="7440266" y="3398551"/>
                <a:chExt cx="757238" cy="765175"/>
              </a:xfrm>
              <a:solidFill>
                <a:schemeClr val="bg1">
                  <a:lumMod val="95000"/>
                </a:schemeClr>
              </a:solidFill>
            </p:grpSpPr>
            <p:sp>
              <p:nvSpPr>
                <p:cNvPr id="46" name="Freeform 45"/>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7" name="Freeform 46"/>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8" name="Freeform 4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9" name="Rectangle 48"/>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0" name="Rectangle 49"/>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1" name="Rectangle 50"/>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2" name="Rectangle 51"/>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grpSp>
          <p:sp>
            <p:nvSpPr>
              <p:cNvPr id="44" name="Chevron 43"/>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prstClr val="black"/>
                  </a:solidFill>
                  <a:latin typeface="Arial" panose="020B0604020202020204" pitchFamily="34" charset="0"/>
                </a:endParaRPr>
              </a:p>
            </p:txBody>
          </p:sp>
          <p:sp>
            <p:nvSpPr>
              <p:cNvPr id="45" name="TextBox 13"/>
              <p:cNvSpPr txBox="1">
                <a:spLocks noChangeArrowheads="1"/>
              </p:cNvSpPr>
              <p:nvPr/>
            </p:nvSpPr>
            <p:spPr bwMode="auto">
              <a:xfrm>
                <a:off x="1824375" y="1658975"/>
                <a:ext cx="3056566"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defRPr/>
                </a:pPr>
                <a:r>
                  <a:rPr lang="en-US" sz="4000" b="1" dirty="0">
                    <a:solidFill>
                      <a:prstClr val="white"/>
                    </a:solidFill>
                    <a:latin typeface="Tahoma" pitchFamily="34" charset="0"/>
                    <a:cs typeface="Tahoma" pitchFamily="34" charset="0"/>
                  </a:rPr>
                  <a:t> </a:t>
                </a:r>
                <a:r>
                  <a:rPr lang="en-US" sz="4000" b="1" dirty="0" err="1">
                    <a:solidFill>
                      <a:prstClr val="white"/>
                    </a:solidFill>
                    <a:latin typeface="Tahoma" pitchFamily="34" charset="0"/>
                    <a:cs typeface="Tahoma" pitchFamily="34" charset="0"/>
                  </a:rPr>
                  <a:t>Câu</a:t>
                </a:r>
                <a:r>
                  <a:rPr lang="en-US" sz="4000" b="1" dirty="0">
                    <a:solidFill>
                      <a:prstClr val="white"/>
                    </a:solidFill>
                    <a:latin typeface="Tahoma" pitchFamily="34" charset="0"/>
                    <a:cs typeface="Tahoma" pitchFamily="34" charset="0"/>
                  </a:rPr>
                  <a:t> 12:</a:t>
                </a:r>
                <a:endParaRPr lang="en-US" sz="4800" b="1"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1BF300-5089-4910-94AA-5DE995988AB6}"/>
                  </a:ext>
                </a:extLst>
              </p:cNvPr>
              <p:cNvSpPr txBox="1"/>
              <p:nvPr/>
            </p:nvSpPr>
            <p:spPr>
              <a:xfrm>
                <a:off x="524924" y="3419069"/>
                <a:ext cx="22922428" cy="5490157"/>
              </a:xfrm>
              <a:prstGeom prst="rect">
                <a:avLst/>
              </a:prstGeom>
              <a:noFill/>
            </p:spPr>
            <p:txBody>
              <a:bodyPr wrap="square" rtlCol="0">
                <a:spAutoFit/>
              </a:bodyPr>
              <a:lstStyle/>
              <a:p>
                <a:pPr defTabSz="1828800">
                  <a:lnSpc>
                    <a:spcPct val="150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Cho hình nón tròn xoay có đỉnh </a:t>
                </a:r>
                <a14:m>
                  <m:oMath xmlns:m="http://schemas.openxmlformats.org/officeDocument/2006/math">
                    <m:r>
                      <a:rPr lang="vi-VN" sz="4800" b="1" i="1">
                        <a:solidFill>
                          <a:prstClr val="black"/>
                        </a:solidFill>
                        <a:latin typeface="Cambria Math" panose="02040503050406030204" pitchFamily="18" charset="0"/>
                      </a:rPr>
                      <m:t>𝑺</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và đáy là đường tròn </a:t>
                </a:r>
                <a14:m>
                  <m:oMath xmlns:m="http://schemas.openxmlformats.org/officeDocument/2006/math">
                    <m:r>
                      <a:rPr lang="vi-VN" sz="4800" b="1" i="1">
                        <a:solidFill>
                          <a:prstClr val="black"/>
                        </a:solidFill>
                        <a:latin typeface="Cambria Math" panose="02040503050406030204" pitchFamily="18" charset="0"/>
                      </a:rPr>
                      <m:t>𝑪</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𝑶</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𝑹</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có thể tích </a:t>
                </a:r>
                <a14:m>
                  <m:oMath xmlns:m="http://schemas.openxmlformats.org/officeDocument/2006/math">
                    <m:r>
                      <a:rPr lang="vi-VN" sz="4800" b="1" i="1">
                        <a:solidFill>
                          <a:prstClr val="black"/>
                        </a:solidFill>
                        <a:latin typeface="Cambria Math" panose="02040503050406030204" pitchFamily="18" charset="0"/>
                      </a:rPr>
                      <m:t>𝑽</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với</a:t>
                </a:r>
                <a14:m>
                  <m:oMath xmlns:m="http://schemas.openxmlformats.org/officeDocument/2006/math">
                    <m:r>
                      <a:rPr lang="vi-VN" sz="4800" b="1" i="1">
                        <a:solidFill>
                          <a:prstClr val="black"/>
                        </a:solidFill>
                        <a:latin typeface="Cambria Math" panose="02040503050406030204" pitchFamily="18" charset="0"/>
                      </a:rPr>
                      <m:t>𝑹</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&gt;</m:t>
                    </m:r>
                    <m:r>
                      <a:rPr lang="vi-VN" sz="4800" b="1" i="1">
                        <a:solidFill>
                          <a:prstClr val="black"/>
                        </a:solidFill>
                        <a:latin typeface="Cambria Math" panose="02040503050406030204" pitchFamily="18" charset="0"/>
                      </a:rPr>
                      <m:t>𝟎</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vi-VN" sz="4800" b="1" i="1">
                        <a:solidFill>
                          <a:prstClr val="black"/>
                        </a:solidFill>
                        <a:latin typeface="Cambria Math" panose="02040503050406030204" pitchFamily="18" charset="0"/>
                      </a:rPr>
                      <m:t>𝑺𝑶</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𝑶</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𝑺𝑶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thỏa mãn </a:t>
                </a:r>
                <a14:m>
                  <m:oMath xmlns:m="http://schemas.openxmlformats.org/officeDocument/2006/math">
                    <m:r>
                      <a:rPr lang="vi-VN"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𝑶</m:t>
                        </m:r>
                      </m:e>
                      <m:sup>
                        <m:r>
                          <a:rPr lang="vi-VN" sz="4800" b="1" i="1">
                            <a:solidFill>
                              <a:prstClr val="black"/>
                            </a:solidFill>
                            <a:latin typeface="Cambria Math" panose="02040503050406030204" pitchFamily="18" charset="0"/>
                          </a:rPr>
                          <m:t>′</m:t>
                        </m:r>
                      </m:sup>
                    </m:sSup>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𝟎</m:t>
                    </m:r>
                    <m:r>
                      <a:rPr lang="vi-VN" sz="4800" b="1" i="1">
                        <a:solidFill>
                          <a:prstClr val="black"/>
                        </a:solidFill>
                        <a:latin typeface="Cambria Math" panose="02040503050406030204" pitchFamily="18" charset="0"/>
                      </a:rPr>
                      <m:t>&lt;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&lt;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Mặt phẳng </a:t>
                </a:r>
                <a14:m>
                  <m:oMath xmlns:m="http://schemas.openxmlformats.org/officeDocument/2006/math">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𝜶</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vuông góc với </a:t>
                </a:r>
                <a14:m>
                  <m:oMath xmlns:m="http://schemas.openxmlformats.org/officeDocument/2006/math">
                    <m:r>
                      <a:rPr lang="vi-VN" sz="4800" b="1" i="1">
                        <a:solidFill>
                          <a:prstClr val="black"/>
                        </a:solidFill>
                        <a:latin typeface="Cambria Math" panose="02040503050406030204" pitchFamily="18" charset="0"/>
                      </a:rPr>
                      <m:t>𝑺𝑶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tại </a:t>
                </a:r>
                <a14:m>
                  <m:oMath xmlns:m="http://schemas.openxmlformats.org/officeDocument/2006/math">
                    <m:r>
                      <a:rPr lang="vi-VN" sz="4800" b="1" i="1">
                        <a:solidFill>
                          <a:prstClr val="black"/>
                        </a:solidFill>
                        <a:latin typeface="Cambria Math" panose="02040503050406030204" pitchFamily="18" charset="0"/>
                      </a:rPr>
                      <m:t>𝑶</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cắt hình nón tròn xoay theo giao tuyến là đường tròn </a:t>
                </a:r>
                <a14:m>
                  <m:oMath xmlns:m="http://schemas.openxmlformats.org/officeDocument/2006/math">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𝑪</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Khi khối nón đỉnh </a:t>
                </a:r>
                <a14:m>
                  <m:oMath xmlns:m="http://schemas.openxmlformats.org/officeDocument/2006/math">
                    <m:r>
                      <a:rPr lang="vi-VN" sz="4800" b="1" i="1">
                        <a:solidFill>
                          <a:prstClr val="black"/>
                        </a:solidFill>
                        <a:latin typeface="Cambria Math" panose="02040503050406030204" pitchFamily="18" charset="0"/>
                      </a:rPr>
                      <m:t>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đáy là đường tròn </a:t>
                </a:r>
                <a14:m>
                  <m:oMath xmlns:m="http://schemas.openxmlformats.org/officeDocument/2006/math">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𝑪</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đạt giá trị lớn nhất là </a:t>
                </a:r>
                <a14:m>
                  <m:oMath xmlns:m="http://schemas.openxmlformats.org/officeDocument/2006/math">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tính tỉ số giữa thể tích khối nón đỉnh </a:t>
                </a:r>
                <a14:m>
                  <m:oMath xmlns:m="http://schemas.openxmlformats.org/officeDocument/2006/math">
                    <m:r>
                      <a:rPr lang="vi-VN" sz="4800" b="1" i="1">
                        <a:solidFill>
                          <a:prstClr val="black"/>
                        </a:solidFill>
                        <a:latin typeface="Cambria Math" panose="02040503050406030204" pitchFamily="18" charset="0"/>
                      </a:rPr>
                      <m:t>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và khối nón đỉnh </a:t>
                </a:r>
                <a14:m>
                  <m:oMath xmlns:m="http://schemas.openxmlformats.org/officeDocument/2006/math">
                    <m:r>
                      <a:rPr lang="vi-VN" sz="4800" b="1" i="1">
                        <a:solidFill>
                          <a:prstClr val="black"/>
                        </a:solidFill>
                        <a:latin typeface="Cambria Math" panose="02040503050406030204" pitchFamily="18" charset="0"/>
                      </a:rPr>
                      <m:t>𝑺</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301BF300-5089-4910-94AA-5DE995988AB6}"/>
                  </a:ext>
                </a:extLst>
              </p:cNvPr>
              <p:cNvSpPr txBox="1">
                <a:spLocks noRot="1" noChangeAspect="1" noMove="1" noResize="1" noEditPoints="1" noAdjustHandles="1" noChangeArrowheads="1" noChangeShapeType="1" noTextEdit="1"/>
              </p:cNvSpPr>
              <p:nvPr/>
            </p:nvSpPr>
            <p:spPr>
              <a:xfrm>
                <a:off x="524924" y="3419069"/>
                <a:ext cx="22922428" cy="5490157"/>
              </a:xfrm>
              <a:prstGeom prst="rect">
                <a:avLst/>
              </a:prstGeom>
              <a:blipFill>
                <a:blip r:embed="rId3"/>
                <a:stretch>
                  <a:fillRect l="-1197" b="-4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0A2AE9-6FAA-4744-B844-B5F02AEE4167}"/>
                  </a:ext>
                </a:extLst>
              </p:cNvPr>
              <p:cNvSpPr txBox="1"/>
              <p:nvPr/>
            </p:nvSpPr>
            <p:spPr>
              <a:xfrm>
                <a:off x="17474286" y="9403783"/>
                <a:ext cx="3533936" cy="1319272"/>
              </a:xfrm>
              <a:prstGeom prst="rect">
                <a:avLst/>
              </a:prstGeom>
              <a:noFill/>
            </p:spPr>
            <p:txBody>
              <a:bodyPr wrap="square">
                <a:spAutoFit/>
              </a:bodyPr>
              <a:lstStyle/>
              <a:p>
                <a:pPr defTabSz="1828800">
                  <a:lnSpc>
                    <a:spcPct val="115000"/>
                  </a:lnSpc>
                  <a:spcAft>
                    <a:spcPts val="1600"/>
                  </a:spcAft>
                  <a:tabLst>
                    <a:tab pos="4320540" algn="l"/>
                    <a:tab pos="7199630" algn="l"/>
                    <a:tab pos="10079990" algn="l"/>
                  </a:tabLst>
                </a:pPr>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D.</a:t>
                </a:r>
                <a14:m>
                  <m:oMath xmlns:m="http://schemas.openxmlformats.org/officeDocument/2006/math">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num>
                      <m:den>
                        <m:r>
                          <a:rPr lang="vi-VN" sz="4800" b="1" i="1">
                            <a:solidFill>
                              <a:prstClr val="black"/>
                            </a:solidFill>
                            <a:latin typeface="Cambria Math" panose="02040503050406030204" pitchFamily="18" charset="0"/>
                          </a:rPr>
                          <m:t>𝑽</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𝟏</m:t>
                        </m:r>
                      </m:num>
                      <m:den>
                        <m:r>
                          <a:rPr lang="vi-VN" sz="4800" b="1" i="1">
                            <a:solidFill>
                              <a:prstClr val="black"/>
                            </a:solidFill>
                            <a:latin typeface="Cambria Math" panose="02040503050406030204" pitchFamily="18" charset="0"/>
                          </a:rPr>
                          <m:t>𝟑</m:t>
                        </m:r>
                      </m:den>
                    </m:f>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610A2AE9-6FAA-4744-B844-B5F02AEE4167}"/>
                  </a:ext>
                </a:extLst>
              </p:cNvPr>
              <p:cNvSpPr txBox="1">
                <a:spLocks noRot="1" noChangeAspect="1" noMove="1" noResize="1" noEditPoints="1" noAdjustHandles="1" noChangeArrowheads="1" noChangeShapeType="1" noTextEdit="1"/>
              </p:cNvSpPr>
              <p:nvPr/>
            </p:nvSpPr>
            <p:spPr>
              <a:xfrm>
                <a:off x="17474286" y="9403783"/>
                <a:ext cx="3533936" cy="1319272"/>
              </a:xfrm>
              <a:prstGeom prst="rect">
                <a:avLst/>
              </a:prstGeom>
              <a:blipFill>
                <a:blip r:embed="rId4"/>
                <a:stretch>
                  <a:fillRect l="-7945"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5BE6B6B-3973-41FE-B957-1CBDC8678DCF}"/>
                  </a:ext>
                </a:extLst>
              </p:cNvPr>
              <p:cNvSpPr txBox="1"/>
              <p:nvPr/>
            </p:nvSpPr>
            <p:spPr>
              <a:xfrm>
                <a:off x="2542449" y="9463801"/>
                <a:ext cx="3820746" cy="1157305"/>
              </a:xfrm>
              <a:prstGeom prst="rect">
                <a:avLst/>
              </a:prstGeom>
              <a:noFill/>
            </p:spPr>
            <p:txBody>
              <a:bodyPr wrap="square">
                <a:spAutoFit/>
              </a:bodyPr>
              <a:lstStyle/>
              <a:p>
                <a:pPr defTabSz="1828800"/>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num>
                      <m:den>
                        <m:r>
                          <a:rPr lang="vi-VN" sz="4800" b="1" i="1">
                            <a:solidFill>
                              <a:prstClr val="black"/>
                            </a:solidFill>
                            <a:latin typeface="Cambria Math" panose="02040503050406030204" pitchFamily="18" charset="0"/>
                          </a:rPr>
                          <m:t>𝑽</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𝟐𝟑</m:t>
                        </m:r>
                      </m:num>
                      <m:den>
                        <m:r>
                          <a:rPr lang="vi-VN" sz="4800" b="1" i="1">
                            <a:solidFill>
                              <a:prstClr val="black"/>
                            </a:solidFill>
                            <a:latin typeface="Cambria Math" panose="02040503050406030204" pitchFamily="18" charset="0"/>
                          </a:rPr>
                          <m:t>𝟐𝟕</m:t>
                        </m:r>
                      </m:den>
                    </m:f>
                  </m:oMath>
                </a14:m>
                <a:r>
                  <a:rPr lang="nb-NO"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C5BE6B6B-3973-41FE-B957-1CBDC8678DCF}"/>
                  </a:ext>
                </a:extLst>
              </p:cNvPr>
              <p:cNvSpPr txBox="1">
                <a:spLocks noRot="1" noChangeAspect="1" noMove="1" noResize="1" noEditPoints="1" noAdjustHandles="1" noChangeArrowheads="1" noChangeShapeType="1" noTextEdit="1"/>
              </p:cNvSpPr>
              <p:nvPr/>
            </p:nvSpPr>
            <p:spPr>
              <a:xfrm>
                <a:off x="2542449" y="9463801"/>
                <a:ext cx="3820746" cy="1157305"/>
              </a:xfrm>
              <a:prstGeom prst="rect">
                <a:avLst/>
              </a:prstGeom>
              <a:blipFill>
                <a:blip r:embed="rId5"/>
                <a:stretch>
                  <a:fillRect l="-7177"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2C25427-163D-4F06-AEBE-8615EA4FB477}"/>
                  </a:ext>
                </a:extLst>
              </p:cNvPr>
              <p:cNvSpPr txBox="1"/>
              <p:nvPr/>
            </p:nvSpPr>
            <p:spPr>
              <a:xfrm>
                <a:off x="7722945" y="9470019"/>
                <a:ext cx="3211098" cy="1155316"/>
              </a:xfrm>
              <a:prstGeom prst="rect">
                <a:avLst/>
              </a:prstGeom>
              <a:noFill/>
            </p:spPr>
            <p:txBody>
              <a:bodyPr wrap="square">
                <a:spAutoFit/>
              </a:bodyPr>
              <a:lstStyle/>
              <a:p>
                <a:pPr defTabSz="1828800"/>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num>
                      <m:den>
                        <m:r>
                          <a:rPr lang="vi-VN" sz="4800" b="1" i="1">
                            <a:solidFill>
                              <a:prstClr val="black"/>
                            </a:solidFill>
                            <a:latin typeface="Cambria Math" panose="02040503050406030204" pitchFamily="18" charset="0"/>
                          </a:rPr>
                          <m:t>𝑽</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𝟒</m:t>
                        </m:r>
                      </m:num>
                      <m:den>
                        <m:r>
                          <a:rPr lang="vi-VN" sz="4800" b="1" i="1">
                            <a:solidFill>
                              <a:prstClr val="black"/>
                            </a:solidFill>
                            <a:latin typeface="Cambria Math" panose="02040503050406030204" pitchFamily="18" charset="0"/>
                          </a:rPr>
                          <m:t>𝟐𝟕</m:t>
                        </m:r>
                      </m:den>
                    </m:f>
                  </m:oMath>
                </a14:m>
                <a:r>
                  <a:rPr lang="nb-NO"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a16="http://schemas.microsoft.com/office/drawing/2014/main" id="{B2C25427-163D-4F06-AEBE-8615EA4FB477}"/>
                  </a:ext>
                </a:extLst>
              </p:cNvPr>
              <p:cNvSpPr txBox="1">
                <a:spLocks noRot="1" noChangeAspect="1" noMove="1" noResize="1" noEditPoints="1" noAdjustHandles="1" noChangeArrowheads="1" noChangeShapeType="1" noTextEdit="1"/>
              </p:cNvSpPr>
              <p:nvPr/>
            </p:nvSpPr>
            <p:spPr>
              <a:xfrm>
                <a:off x="7722945" y="9470019"/>
                <a:ext cx="3211098" cy="1155316"/>
              </a:xfrm>
              <a:prstGeom prst="rect">
                <a:avLst/>
              </a:prstGeom>
              <a:blipFill>
                <a:blip r:embed="rId6"/>
                <a:stretch>
                  <a:fillRect l="-8729"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C8A42E4-4763-4EAC-A904-B431344D6420}"/>
                  </a:ext>
                </a:extLst>
              </p:cNvPr>
              <p:cNvSpPr txBox="1"/>
              <p:nvPr/>
            </p:nvSpPr>
            <p:spPr>
              <a:xfrm>
                <a:off x="12293793" y="9463800"/>
                <a:ext cx="3820746" cy="1157240"/>
              </a:xfrm>
              <a:prstGeom prst="rect">
                <a:avLst/>
              </a:prstGeom>
              <a:noFill/>
            </p:spPr>
            <p:txBody>
              <a:bodyPr wrap="square">
                <a:spAutoFit/>
              </a:bodyPr>
              <a:lstStyle/>
              <a:p>
                <a:pPr defTabSz="1828800"/>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C.</a:t>
                </a:r>
                <a14:m>
                  <m:oMath xmlns:m="http://schemas.openxmlformats.org/officeDocument/2006/math">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num>
                      <m:den>
                        <m:r>
                          <a:rPr lang="vi-VN" sz="4800" b="1" i="1">
                            <a:solidFill>
                              <a:prstClr val="black"/>
                            </a:solidFill>
                            <a:latin typeface="Cambria Math" panose="02040503050406030204" pitchFamily="18" charset="0"/>
                          </a:rPr>
                          <m:t>𝑽</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𝟒</m:t>
                        </m:r>
                      </m:num>
                      <m:den>
                        <m:r>
                          <a:rPr lang="vi-VN" sz="4800" b="1" i="1">
                            <a:solidFill>
                              <a:prstClr val="black"/>
                            </a:solidFill>
                            <a:latin typeface="Cambria Math" panose="02040503050406030204" pitchFamily="18" charset="0"/>
                          </a:rPr>
                          <m:t>𝟐𝟑</m:t>
                        </m:r>
                      </m:den>
                    </m:f>
                  </m:oMath>
                </a14:m>
                <a:r>
                  <a:rPr lang="nb-NO"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TextBox 35">
                <a:extLst>
                  <a:ext uri="{FF2B5EF4-FFF2-40B4-BE49-F238E27FC236}">
                    <a16:creationId xmlns:a16="http://schemas.microsoft.com/office/drawing/2014/main" id="{DC8A42E4-4763-4EAC-A904-B431344D6420}"/>
                  </a:ext>
                </a:extLst>
              </p:cNvPr>
              <p:cNvSpPr txBox="1">
                <a:spLocks noRot="1" noChangeAspect="1" noMove="1" noResize="1" noEditPoints="1" noAdjustHandles="1" noChangeArrowheads="1" noChangeShapeType="1" noTextEdit="1"/>
              </p:cNvSpPr>
              <p:nvPr/>
            </p:nvSpPr>
            <p:spPr>
              <a:xfrm>
                <a:off x="12293793" y="9463800"/>
                <a:ext cx="3820746" cy="1157240"/>
              </a:xfrm>
              <a:prstGeom prst="rect">
                <a:avLst/>
              </a:prstGeom>
              <a:blipFill>
                <a:blip r:embed="rId7"/>
                <a:stretch>
                  <a:fillRect l="-7348" b="-11053"/>
                </a:stretch>
              </a:blipFill>
            </p:spPr>
            <p:txBody>
              <a:bodyPr/>
              <a:lstStyle/>
              <a:p>
                <a:r>
                  <a:rPr lang="en-US">
                    <a:noFill/>
                  </a:rPr>
                  <a:t> </a:t>
                </a:r>
              </a:p>
            </p:txBody>
          </p:sp>
        </mc:Fallback>
      </mc:AlternateContent>
    </p:spTree>
    <p:extLst>
      <p:ext uri="{BB962C8B-B14F-4D97-AF65-F5344CB8AC3E}">
        <p14:creationId xmlns:p14="http://schemas.microsoft.com/office/powerpoint/2010/main" val="39058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0" grpId="0"/>
      <p:bldP spid="32"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381000" y="2066067"/>
            <a:ext cx="236982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544153" y="3794838"/>
                <a:ext cx="16071102" cy="7464800"/>
              </a:xfrm>
              <a:prstGeom prst="rect">
                <a:avLst/>
              </a:prstGeom>
              <a:noFill/>
            </p:spPr>
            <p:txBody>
              <a:bodyPr wrap="square">
                <a:spAutoFit/>
              </a:bodyPr>
              <a:lstStyle/>
              <a:p>
                <a:pPr marL="685800" indent="-685800" defTabSz="1828800">
                  <a:buFontTx/>
                  <a:buChar cha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Theo Định lý Ta-lét </a:t>
                </a:r>
                <a14:m>
                  <m:oMath xmlns:m="http://schemas.openxmlformats.org/officeDocument/2006/math">
                    <m:f>
                      <m:fPr>
                        <m:ctrlPr>
                          <a:rPr lang="en-US" sz="4800" b="1" i="1">
                            <a:solidFill>
                              <a:prstClr val="black"/>
                            </a:solidFill>
                            <a:latin typeface="Cambria Math" panose="02040503050406030204" pitchFamily="18" charset="0"/>
                          </a:rPr>
                        </m:ctrlPr>
                      </m:fPr>
                      <m:num>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𝑹</m:t>
                            </m:r>
                          </m:e>
                          <m:sup>
                            <m:r>
                              <a:rPr lang="vi-VN" sz="4800" b="1" i="1">
                                <a:solidFill>
                                  <a:prstClr val="black"/>
                                </a:solidFill>
                                <a:latin typeface="Cambria Math" panose="02040503050406030204" pitchFamily="18" charset="0"/>
                              </a:rPr>
                              <m:t>′</m:t>
                            </m:r>
                          </m:sup>
                        </m:sSup>
                      </m:num>
                      <m:den>
                        <m:r>
                          <a:rPr lang="vi-VN" sz="4800" b="1" i="1">
                            <a:solidFill>
                              <a:prstClr val="black"/>
                            </a:solidFill>
                            <a:latin typeface="Cambria Math" panose="02040503050406030204" pitchFamily="18" charset="0"/>
                          </a:rPr>
                          <m:t>𝑹</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num>
                      <m:den>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den>
                    </m:f>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indent="-685800" defTabSz="1828800">
                  <a:buFontTx/>
                  <a:buChar cha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𝑹</m:t>
                        </m:r>
                      </m:e>
                      <m:sup>
                        <m:r>
                          <a:rPr lang="vi-VN" sz="4800" b="1" i="1">
                            <a:solidFill>
                              <a:prstClr val="black"/>
                            </a:solidFill>
                            <a:latin typeface="Cambria Math" panose="02040503050406030204" pitchFamily="18" charset="0"/>
                          </a:rPr>
                          <m:t>′</m:t>
                        </m:r>
                      </m:sup>
                    </m:sSup>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𝑹</m:t>
                        </m:r>
                      </m:num>
                      <m:den>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den>
                    </m:f>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Khi đó thể tích khối nón đỉnh </a:t>
                </a:r>
                <a14:m>
                  <m:oMath xmlns:m="http://schemas.openxmlformats.org/officeDocument/2006/math">
                    <m:r>
                      <a:rPr lang="vi-VN" sz="4800" b="1" i="1">
                        <a:solidFill>
                          <a:prstClr val="black"/>
                        </a:solidFill>
                        <a:latin typeface="Cambria Math" panose="02040503050406030204" pitchFamily="18" charset="0"/>
                      </a:rPr>
                      <m:t>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đáy là đường tròn </a:t>
                </a:r>
                <a14:m>
                  <m:oMath xmlns:m="http://schemas.openxmlformats.org/officeDocument/2006/math">
                    <m:d>
                      <m:dPr>
                        <m:ctrlPr>
                          <a:rPr lang="en-US" sz="4800" b="1" i="1">
                            <a:solidFill>
                              <a:prstClr val="black"/>
                            </a:solidFill>
                            <a:latin typeface="Cambria Math" panose="02040503050406030204" pitchFamily="18" charset="0"/>
                          </a:rPr>
                        </m:ctrlPr>
                      </m:dPr>
                      <m:e>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𝑪</m:t>
                            </m:r>
                          </m:e>
                          <m:sup>
                            <m:r>
                              <a:rPr lang="vi-VN" sz="4800" b="1" i="1">
                                <a:solidFill>
                                  <a:prstClr val="black"/>
                                </a:solidFill>
                                <a:latin typeface="Cambria Math" panose="02040503050406030204" pitchFamily="18" charset="0"/>
                              </a:rPr>
                              <m:t>′</m:t>
                            </m:r>
                          </m:sup>
                        </m:sSup>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vi-VN" sz="4800" b="1" i="1">
                        <a:solidFill>
                          <a:prstClr val="black"/>
                        </a:solidFill>
                        <a:latin typeface="Cambria Math" panose="02040503050406030204" pitchFamily="18" charset="0"/>
                      </a:rPr>
                      <m:t>𝑽</m:t>
                    </m:r>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𝟏</m:t>
                        </m:r>
                      </m:num>
                      <m:den>
                        <m:r>
                          <a:rPr lang="vi-VN" sz="4800" b="1" i="1">
                            <a:solidFill>
                              <a:prstClr val="black"/>
                            </a:solidFill>
                            <a:latin typeface="Cambria Math" panose="02040503050406030204" pitchFamily="18" charset="0"/>
                          </a:rPr>
                          <m:t>𝟑</m:t>
                        </m:r>
                      </m:den>
                    </m:f>
                    <m:r>
                      <a:rPr lang="vi-VN" sz="4800" b="1" i="1">
                        <a:solidFill>
                          <a:prstClr val="black"/>
                        </a:solidFill>
                        <a:latin typeface="Cambria Math" panose="02040503050406030204" pitchFamily="18" charset="0"/>
                      </a:rPr>
                      <m:t>𝝅</m:t>
                    </m:r>
                    <m:r>
                      <a:rPr lang="vi-VN" sz="4800" b="1" i="1">
                        <a:solidFill>
                          <a:prstClr val="black"/>
                        </a:solidFill>
                        <a:latin typeface="Cambria Math" panose="02040503050406030204" pitchFamily="18" charset="0"/>
                      </a:rPr>
                      <m:t>𝒙</m:t>
                    </m:r>
                    <m:sSup>
                      <m:sSupPr>
                        <m:ctrlPr>
                          <a:rPr lang="en-US" sz="4800" b="1" i="1">
                            <a:solidFill>
                              <a:prstClr val="black"/>
                            </a:solidFill>
                            <a:latin typeface="Cambria Math" panose="02040503050406030204" pitchFamily="18" charset="0"/>
                          </a:rPr>
                        </m:ctrlPr>
                      </m:sSupPr>
                      <m:e>
                        <m:d>
                          <m:dPr>
                            <m:begChr m:val="["/>
                            <m:endChr m:val="]"/>
                            <m:ctrlPr>
                              <a:rPr lang="en-US" sz="4800" b="1" i="1">
                                <a:solidFill>
                                  <a:prstClr val="black"/>
                                </a:solidFill>
                                <a:latin typeface="Cambria Math" panose="02040503050406030204" pitchFamily="18" charset="0"/>
                              </a:rPr>
                            </m:ctrlPr>
                          </m:dPr>
                          <m:e>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𝑹</m:t>
                                </m:r>
                              </m:num>
                              <m:den>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den>
                            </m:f>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e>
                        </m:d>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𝑹</m:t>
                            </m:r>
                          </m:e>
                          <m:sup>
                            <m:r>
                              <a:rPr lang="vi-VN" sz="4800" b="1" i="1">
                                <a:solidFill>
                                  <a:prstClr val="black"/>
                                </a:solidFill>
                                <a:latin typeface="Cambria Math" panose="02040503050406030204" pitchFamily="18" charset="0"/>
                              </a:rPr>
                              <m:t>𝟐</m:t>
                            </m:r>
                          </m:sup>
                        </m:sSup>
                      </m:num>
                      <m:den>
                        <m:r>
                          <a:rPr lang="vi-VN" sz="4800" b="1" i="1">
                            <a:solidFill>
                              <a:prstClr val="black"/>
                            </a:solidFill>
                            <a:latin typeface="Cambria Math" panose="02040503050406030204" pitchFamily="18" charset="0"/>
                          </a:rPr>
                          <m:t>𝟐𝟕</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𝒂</m:t>
                            </m:r>
                          </m:e>
                          <m:sup>
                            <m:r>
                              <a:rPr lang="vi-VN" sz="4800" b="1" i="1">
                                <a:solidFill>
                                  <a:prstClr val="black"/>
                                </a:solidFill>
                                <a:latin typeface="Cambria Math" panose="02040503050406030204" pitchFamily="18" charset="0"/>
                              </a:rPr>
                              <m:t>𝟐</m:t>
                            </m:r>
                          </m:sup>
                        </m:sSup>
                      </m:den>
                    </m:f>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m:t>
                        </m:r>
                      </m:e>
                      <m:sup>
                        <m:r>
                          <a:rPr lang="vi-VN" sz="4800" b="1" i="1">
                            <a:solidFill>
                              <a:prstClr val="black"/>
                            </a:solidFill>
                            <a:latin typeface="Cambria Math" panose="02040503050406030204" pitchFamily="18" charset="0"/>
                          </a:rPr>
                          <m:t>𝟐</m:t>
                        </m:r>
                      </m:sup>
                    </m:sSup>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Xét </a:t>
                </a:r>
                <a14:m>
                  <m:oMath xmlns:m="http://schemas.openxmlformats.org/officeDocument/2006/math">
                    <m:r>
                      <a:rPr lang="vi-VN" sz="4800" b="1" i="1">
                        <a:solidFill>
                          <a:prstClr val="black"/>
                        </a:solidFill>
                        <a:latin typeface="Cambria Math" panose="02040503050406030204" pitchFamily="18" charset="0"/>
                      </a:rPr>
                      <m:t>𝒇</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m:t>
                        </m:r>
                      </m:e>
                      <m:sup>
                        <m:r>
                          <a:rPr lang="vi-VN" sz="4800" b="1" i="1">
                            <a:solidFill>
                              <a:prstClr val="black"/>
                            </a:solidFill>
                            <a:latin typeface="Cambria Math" panose="02040503050406030204" pitchFamily="18" charset="0"/>
                          </a:rPr>
                          <m:t>𝟐</m:t>
                        </m:r>
                      </m:sup>
                    </m:sSup>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trên </a:t>
                </a:r>
                <a14:m>
                  <m:oMath xmlns:m="http://schemas.openxmlformats.org/officeDocument/2006/math">
                    <m:d>
                      <m:dPr>
                        <m:ctrlPr>
                          <a:rPr lang="en-US" sz="4800" b="1" i="1">
                            <a:solidFill>
                              <a:prstClr val="black"/>
                            </a:solidFill>
                            <a:latin typeface="Cambria Math" panose="02040503050406030204" pitchFamily="18" charset="0"/>
                          </a:rPr>
                        </m:ctrlPr>
                      </m:dPr>
                      <m:e>
                        <m:r>
                          <a:rPr lang="vi-VN" sz="4800" b="1" i="1">
                            <a:solidFill>
                              <a:prstClr val="black"/>
                            </a:solidFill>
                            <a:latin typeface="Cambria Math" panose="02040503050406030204" pitchFamily="18" charset="0"/>
                          </a:rPr>
                          <m:t>𝟎</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ta có</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solidFill>
                          <a:prstClr val="black"/>
                        </a:solidFill>
                        <a:latin typeface="Cambria Math" panose="02040503050406030204" pitchFamily="18" charset="0"/>
                      </a:rPr>
                      <m:t>𝒇</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𝒙</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𝟏𝟐</m:t>
                    </m:r>
                    <m:r>
                      <a:rPr lang="vi-VN" sz="4800" b="1" i="1">
                        <a:solidFill>
                          <a:prstClr val="black"/>
                        </a:solidFill>
                        <a:latin typeface="Cambria Math" panose="02040503050406030204" pitchFamily="18" charset="0"/>
                      </a:rPr>
                      <m:t>𝒂𝒙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𝟗</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𝒂</m:t>
                        </m:r>
                      </m:e>
                      <m:sup>
                        <m:r>
                          <a:rPr lang="vi-VN" sz="4800" b="1" i="1">
                            <a:solidFill>
                              <a:prstClr val="black"/>
                            </a:solidFill>
                            <a:latin typeface="Cambria Math" panose="02040503050406030204" pitchFamily="18" charset="0"/>
                          </a:rPr>
                          <m:t>𝟐</m:t>
                        </m:r>
                      </m:sup>
                    </m:sSup>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14:m>
                  <m:oMath xmlns:m="http://schemas.openxmlformats.org/officeDocument/2006/math">
                    <m:r>
                      <a:rPr lang="vi-VN" sz="4800" b="1" i="1">
                        <a:solidFill>
                          <a:prstClr val="black"/>
                        </a:solidFill>
                        <a:latin typeface="Cambria Math" panose="02040503050406030204" pitchFamily="18" charset="0"/>
                      </a:rPr>
                      <m:t>𝒇</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𝟎</m:t>
                    </m:r>
                    <m:r>
                      <a:rPr lang="vi-VN"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panose="02040503050406030204" pitchFamily="18" charset="0"/>
                          </a:rPr>
                        </m:ctrlPr>
                      </m:dPr>
                      <m:e>
                        <m:eqArr>
                          <m:eqArrPr>
                            <m:ctrlPr>
                              <a:rPr lang="en-US" sz="4800" b="1" i="1">
                                <a:solidFill>
                                  <a:prstClr val="black"/>
                                </a:solidFill>
                                <a:latin typeface="Cambria Math" panose="02040503050406030204" pitchFamily="18" charset="0"/>
                              </a:rPr>
                            </m:ctrlPr>
                          </m:eqArrPr>
                          <m:e>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e>
                          <m:e>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𝒂</m:t>
                            </m:r>
                            <m:r>
                              <a:rPr lang="en-US" sz="4800" b="1" i="1">
                                <a:solidFill>
                                  <a:prstClr val="black"/>
                                </a:solidFill>
                                <a:latin typeface="Cambria Math" panose="02040503050406030204" pitchFamily="18" charset="0"/>
                              </a:rPr>
                              <m:t>  </m:t>
                            </m:r>
                          </m:e>
                        </m:eqAr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544153" y="3794838"/>
                <a:ext cx="16071102" cy="7464800"/>
              </a:xfrm>
              <a:prstGeom prst="rect">
                <a:avLst/>
              </a:prstGeom>
              <a:blipFill>
                <a:blip r:embed="rId3"/>
                <a:stretch>
                  <a:fillRect l="-1744" r="-41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6FB937B-910C-427D-A887-061DEC5A09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7584234" y="2824578"/>
            <a:ext cx="5410668" cy="5486876"/>
          </a:xfrm>
          <a:prstGeom prst="rect">
            <a:avLst/>
          </a:prstGeom>
        </p:spPr>
      </p:pic>
    </p:spTree>
    <p:extLst>
      <p:ext uri="{BB962C8B-B14F-4D97-AF65-F5344CB8AC3E}">
        <p14:creationId xmlns:p14="http://schemas.microsoft.com/office/powerpoint/2010/main" val="35150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xEl>
                                              <p:pRg st="0" end="0"/>
                                            </p:txEl>
                                          </p:spTgt>
                                        </p:tgtEl>
                                        <p:attrNameLst>
                                          <p:attrName>style.visibility</p:attrName>
                                        </p:attrNameLst>
                                      </p:cBhvr>
                                      <p:to>
                                        <p:strVal val="visible"/>
                                      </p:to>
                                    </p:set>
                                    <p:animEffect transition="in" filter="barn(inVertical)">
                                      <p:cBhvr>
                                        <p:cTn id="22" dur="500"/>
                                        <p:tgtEl>
                                          <p:spTgt spid="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9">
                                            <p:txEl>
                                              <p:pRg st="1" end="1"/>
                                            </p:txEl>
                                          </p:spTgt>
                                        </p:tgtEl>
                                        <p:attrNameLst>
                                          <p:attrName>style.visibility</p:attrName>
                                        </p:attrNameLst>
                                      </p:cBhvr>
                                      <p:to>
                                        <p:strVal val="visible"/>
                                      </p:to>
                                    </p:set>
                                    <p:animEffect transition="in" filter="barn(inVertical)">
                                      <p:cBhvr>
                                        <p:cTn id="27" dur="500"/>
                                        <p:tgtEl>
                                          <p:spTgt spid="5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9">
                                            <p:txEl>
                                              <p:pRg st="2" end="2"/>
                                            </p:txEl>
                                          </p:spTgt>
                                        </p:tgtEl>
                                        <p:attrNameLst>
                                          <p:attrName>style.visibility</p:attrName>
                                        </p:attrNameLst>
                                      </p:cBhvr>
                                      <p:to>
                                        <p:strVal val="visible"/>
                                      </p:to>
                                    </p:set>
                                    <p:animEffect transition="in" filter="barn(inVertical)">
                                      <p:cBhvr>
                                        <p:cTn id="32" dur="500"/>
                                        <p:tgtEl>
                                          <p:spTgt spid="5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9">
                                            <p:txEl>
                                              <p:pRg st="3" end="3"/>
                                            </p:txEl>
                                          </p:spTgt>
                                        </p:tgtEl>
                                        <p:attrNameLst>
                                          <p:attrName>style.visibility</p:attrName>
                                        </p:attrNameLst>
                                      </p:cBhvr>
                                      <p:to>
                                        <p:strVal val="visible"/>
                                      </p:to>
                                    </p:set>
                                    <p:animEffect transition="in" filter="barn(inVertical)">
                                      <p:cBhvr>
                                        <p:cTn id="37" dur="500"/>
                                        <p:tgtEl>
                                          <p:spTgt spid="5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9">
                                            <p:txEl>
                                              <p:pRg st="4" end="4"/>
                                            </p:txEl>
                                          </p:spTgt>
                                        </p:tgtEl>
                                        <p:attrNameLst>
                                          <p:attrName>style.visibility</p:attrName>
                                        </p:attrNameLst>
                                      </p:cBhvr>
                                      <p:to>
                                        <p:strVal val="visible"/>
                                      </p:to>
                                    </p:set>
                                    <p:animEffect transition="in" filter="barn(inVertical)">
                                      <p:cBhvr>
                                        <p:cTn id="42" dur="500"/>
                                        <p:tgtEl>
                                          <p:spTgt spid="5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9">
                                            <p:txEl>
                                              <p:pRg st="5" end="5"/>
                                            </p:txEl>
                                          </p:spTgt>
                                        </p:tgtEl>
                                        <p:attrNameLst>
                                          <p:attrName>style.visibility</p:attrName>
                                        </p:attrNameLst>
                                      </p:cBhvr>
                                      <p:to>
                                        <p:strVal val="visible"/>
                                      </p:to>
                                    </p:set>
                                    <p:animEffect transition="in" filter="barn(inVertical)">
                                      <p:cBhvr>
                                        <p:cTn id="47" dur="500"/>
                                        <p:tgtEl>
                                          <p:spTgt spid="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5C607D02-F3EA-4874-B48F-93ED609CEE50}"/>
                  </a:ext>
                </a:extLst>
              </p:cNvPr>
              <p:cNvSpPr txBox="1">
                <a:spLocks/>
              </p:cNvSpPr>
              <p:nvPr/>
            </p:nvSpPr>
            <p:spPr>
              <a:xfrm>
                <a:off x="199531" y="2343234"/>
                <a:ext cx="16869269" cy="11635232"/>
              </a:xfrm>
              <a:prstGeom prst="rect">
                <a:avLst/>
              </a:prstGeom>
              <a:solidFill>
                <a:schemeClr val="accent6">
                  <a:lumMod val="20000"/>
                  <a:lumOff val="80000"/>
                </a:schemeClr>
              </a:solidFill>
              <a:ln>
                <a:solidFill>
                  <a:srgbClr val="FFC000"/>
                </a:solidFill>
                <a:prstDash val="sysDot"/>
              </a:ln>
            </p:spPr>
            <p:txBody>
              <a:bodyPr vert="horz" lIns="182880" tIns="91440" rIns="182880" bIns="9144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828800">
                  <a:lnSpc>
                    <a:spcPct val="150000"/>
                  </a:lnSpc>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➋.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nón</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khối</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nón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just" defTabSz="1828800">
                  <a:lnSpc>
                    <a:spcPct val="150000"/>
                  </a:lnSpc>
                  <a:spcBef>
                    <a:spcPts val="2000"/>
                  </a:spcBef>
                  <a:buClr>
                    <a:srgbClr val="FF0000"/>
                  </a:buClr>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ở </a:t>
                </a:r>
                <a:r>
                  <a:rPr lang="en-US" sz="4400" b="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𝜶</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𝑪</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𝑷</m:t>
                        </m:r>
                        <m:r>
                          <a:rPr lang="en-US" sz="4400" b="1" i="1">
                            <a:latin typeface="Cambria Math" panose="02040503050406030204" pitchFamily="18" charset="0"/>
                          </a:rPr>
                          <m:t>′</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defTabSz="1828800">
                  <a:lnSpc>
                    <a:spcPct val="150000"/>
                  </a:lnSpc>
                  <a:spcBef>
                    <a:spcPts val="2000"/>
                  </a:spcBef>
                  <a:buClr>
                    <a:srgbClr val="FF0000"/>
                  </a:buClr>
                </a:pP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bởi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𝑷</m:t>
                        </m:r>
                        <m:r>
                          <a:rPr lang="en-US" sz="4400" b="1" i="1">
                            <a:latin typeface="Cambria Math" panose="02040503050406030204" pitchFamily="18" charset="0"/>
                          </a:rPr>
                          <m:t>′</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bởi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𝑪</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hình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nón</a:t>
                </a:r>
                <a:r>
                  <a:rPr lang="en-US" sz="4400" b="1" i="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defTabSz="1828800">
                  <a:lnSpc>
                    <a:spcPct val="150000"/>
                  </a:lnSpc>
                  <a:spcBef>
                    <a:spcPts val="2000"/>
                  </a:spcBef>
                  <a:buClr>
                    <a:srgbClr val="FF0000"/>
                  </a:buClr>
                </a:pPr>
                <a:r>
                  <a:rPr lang="en-US" sz="4400" b="1" i="1" dirty="0" err="1">
                    <a:latin typeface="Tahoma" panose="020B0604030504040204" pitchFamily="34" charset="0"/>
                    <a:ea typeface="Tahoma" panose="020B0604030504040204" pitchFamily="34" charset="0"/>
                    <a:cs typeface="Tahoma" panose="020B0604030504040204" pitchFamily="34" charset="0"/>
                  </a:rPr>
                  <a:t>Hình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nón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cùng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với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phần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bên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trong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của</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nó</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gọi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là</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khối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nón</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199531" y="2343234"/>
                <a:ext cx="16869269" cy="11635232"/>
              </a:xfrm>
              <a:prstGeom prst="rect">
                <a:avLst/>
              </a:prstGeom>
              <a:blipFill>
                <a:blip r:embed="rId3"/>
                <a:stretch>
                  <a:fillRect l="-903" r="-867"/>
                </a:stretch>
              </a:blipFill>
              <a:ln>
                <a:solidFill>
                  <a:srgbClr val="FFC000"/>
                </a:solidFill>
                <a:prstDash val="sysDot"/>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E6B9B422-B493-4805-94E0-3A068DFFD387}"/>
              </a:ext>
            </a:extLst>
          </p:cNvPr>
          <p:cNvSpPr>
            <a:spLocks noChangeArrowheads="1"/>
          </p:cNvSpPr>
          <p:nvPr/>
        </p:nvSpPr>
        <p:spPr bwMode="auto">
          <a:xfrm>
            <a:off x="1" y="-369330"/>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914400"/>
            <a:endParaRPr lang="en-US" sz="3600">
              <a:solidFill>
                <a:prstClr val="black"/>
              </a:solidFill>
              <a:latin typeface="Calibri" panose="020F0502020204030204"/>
            </a:endParaRPr>
          </a:p>
        </p:txBody>
      </p:sp>
      <p:sp>
        <p:nvSpPr>
          <p:cNvPr id="6" name="Rectangle 4">
            <a:extLst>
              <a:ext uri="{FF2B5EF4-FFF2-40B4-BE49-F238E27FC236}">
                <a16:creationId xmlns:a16="http://schemas.microsoft.com/office/drawing/2014/main" id="{D6D51E81-D258-4548-A864-D647A63C3CFC}"/>
              </a:ext>
            </a:extLst>
          </p:cNvPr>
          <p:cNvSpPr>
            <a:spLocks noChangeArrowheads="1"/>
          </p:cNvSpPr>
          <p:nvPr/>
        </p:nvSpPr>
        <p:spPr bwMode="auto">
          <a:xfrm>
            <a:off x="1" y="-369330"/>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914400"/>
            <a:endParaRPr lang="en-US" sz="3600">
              <a:solidFill>
                <a:prstClr val="black"/>
              </a:solidFill>
              <a:latin typeface="Calibri" panose="020F0502020204030204"/>
            </a:endParaRPr>
          </a:p>
        </p:txBody>
      </p:sp>
      <p:pic>
        <p:nvPicPr>
          <p:cNvPr id="22" name="Picture 21">
            <a:extLst>
              <a:ext uri="{FF2B5EF4-FFF2-40B4-BE49-F238E27FC236}">
                <a16:creationId xmlns:a16="http://schemas.microsoft.com/office/drawing/2014/main" id="{A973F86E-9A72-4CDF-9A03-C9F0F706FC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539854" y="2909465"/>
            <a:ext cx="6844144" cy="10502770"/>
          </a:xfrm>
          <a:prstGeom prst="rect">
            <a:avLst/>
          </a:prstGeom>
          <a:noFill/>
          <a:ln>
            <a:noFill/>
          </a:ln>
        </p:spPr>
      </p:pic>
    </p:spTree>
    <p:extLst>
      <p:ext uri="{BB962C8B-B14F-4D97-AF65-F5344CB8AC3E}">
        <p14:creationId xmlns:p14="http://schemas.microsoft.com/office/powerpoint/2010/main" val="30276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bg/>
                                          </p:spTgt>
                                        </p:tgtEl>
                                        <p:attrNameLst>
                                          <p:attrName>style.visibility</p:attrName>
                                        </p:attrNameLst>
                                      </p:cBhvr>
                                      <p:to>
                                        <p:strVal val="visible"/>
                                      </p:to>
                                    </p:set>
                                    <p:animEffect transition="in" filter="wipe(up)">
                                      <p:cBhvr>
                                        <p:cTn id="12" dur="500"/>
                                        <p:tgtEl>
                                          <p:spTgt spid="1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up)">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up)">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up)">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381000" y="2057400"/>
            <a:ext cx="236982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607211" y="8364992"/>
                <a:ext cx="16071102" cy="4231095"/>
              </a:xfrm>
              <a:prstGeom prst="rect">
                <a:avLst/>
              </a:prstGeom>
              <a:noFill/>
            </p:spPr>
            <p:txBody>
              <a:bodyPr wrap="square">
                <a:spAutoFit/>
              </a:bodyPr>
              <a:lstStyle/>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vi-VN" sz="4800" b="1" i="1">
                        <a:solidFill>
                          <a:prstClr val="black"/>
                        </a:solidFill>
                        <a:latin typeface="Cambria Math" panose="02040503050406030204" pitchFamily="18" charset="0"/>
                      </a:rPr>
                      <m:t>𝒇</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đạt GTLN tại </a:t>
                </a:r>
                <a14:m>
                  <m:oMath xmlns:m="http://schemas.openxmlformats.org/officeDocument/2006/math">
                    <m:r>
                      <a:rPr lang="vi-VN" sz="4800" b="1" i="1">
                        <a:solidFill>
                          <a:prstClr val="black"/>
                        </a:solidFill>
                        <a:latin typeface="Cambria Math" panose="02040503050406030204" pitchFamily="18" charset="0"/>
                      </a:rPr>
                      <m:t>𝒙</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𝒂</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Khi đó thể tích khối nón đỉnh </a:t>
                </a:r>
                <a14:m>
                  <m:oMath xmlns:m="http://schemas.openxmlformats.org/officeDocument/2006/math">
                    <m:r>
                      <a:rPr lang="vi-VN" sz="4800" b="1" i="1">
                        <a:solidFill>
                          <a:prstClr val="black"/>
                        </a:solidFill>
                        <a:latin typeface="Cambria Math" panose="02040503050406030204" pitchFamily="18" charset="0"/>
                      </a:rPr>
                      <m:t>𝑶</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𝟏</m:t>
                        </m:r>
                      </m:num>
                      <m:den>
                        <m:r>
                          <a:rPr lang="vi-VN" sz="4800" b="1" i="1">
                            <a:solidFill>
                              <a:prstClr val="black"/>
                            </a:solidFill>
                            <a:latin typeface="Cambria Math" panose="02040503050406030204" pitchFamily="18" charset="0"/>
                          </a:rPr>
                          <m:t>𝟑</m:t>
                        </m:r>
                      </m:den>
                    </m:f>
                    <m:r>
                      <a:rPr lang="vi-VN"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𝟐</m:t>
                                </m:r>
                                <m:r>
                                  <a:rPr lang="vi-VN" sz="4800" b="1" i="1">
                                    <a:solidFill>
                                      <a:prstClr val="black"/>
                                    </a:solidFill>
                                    <a:latin typeface="Cambria Math" panose="02040503050406030204" pitchFamily="18" charset="0"/>
                                  </a:rPr>
                                  <m:t>𝒂</m:t>
                                </m:r>
                              </m:num>
                              <m:den>
                                <m:r>
                                  <a:rPr lang="vi-VN" sz="4800" b="1" i="1">
                                    <a:solidFill>
                                      <a:prstClr val="black"/>
                                    </a:solidFill>
                                    <a:latin typeface="Cambria Math" panose="02040503050406030204" pitchFamily="18" charset="0"/>
                                  </a:rPr>
                                  <m:t>𝟑</m:t>
                                </m:r>
                              </m:den>
                            </m:f>
                          </m:e>
                        </m:d>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𝟒</m:t>
                        </m:r>
                      </m:num>
                      <m:den>
                        <m:r>
                          <a:rPr lang="vi-VN" sz="4800" b="1" i="1">
                            <a:solidFill>
                              <a:prstClr val="black"/>
                            </a:solidFill>
                            <a:latin typeface="Cambria Math" panose="02040503050406030204" pitchFamily="18" charset="0"/>
                          </a:rPr>
                          <m:t>𝟐𝟕</m:t>
                        </m:r>
                      </m:den>
                    </m:f>
                    <m:r>
                      <a:rPr lang="vi-VN"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𝒂</m:t>
                        </m:r>
                      </m:e>
                      <m:sup>
                        <m:r>
                          <a:rPr lang="vi-VN" sz="4800" b="1" i="1">
                            <a:solidFill>
                              <a:prstClr val="black"/>
                            </a:solidFill>
                            <a:latin typeface="Cambria Math" panose="02040503050406030204" pitchFamily="18" charset="0"/>
                          </a:rPr>
                          <m:t>𝟑</m:t>
                        </m:r>
                      </m:sup>
                    </m:sSup>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Mà thể tích khối nón đỉnh </a:t>
                </a:r>
                <a14:m>
                  <m:oMath xmlns:m="http://schemas.openxmlformats.org/officeDocument/2006/math">
                    <m:r>
                      <a:rPr lang="vi-VN" sz="4800" b="1" i="1">
                        <a:solidFill>
                          <a:prstClr val="black"/>
                        </a:solidFill>
                        <a:latin typeface="Cambria Math" panose="02040503050406030204" pitchFamily="18" charset="0"/>
                      </a:rPr>
                      <m:t>𝑺</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vi-VN" sz="4800" b="1" i="1">
                        <a:solidFill>
                          <a:prstClr val="black"/>
                        </a:solidFill>
                        <a:latin typeface="Cambria Math" panose="02040503050406030204" pitchFamily="18" charset="0"/>
                      </a:rPr>
                      <m:t>𝑽</m:t>
                    </m:r>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𝟏</m:t>
                        </m:r>
                      </m:num>
                      <m:den>
                        <m:r>
                          <a:rPr lang="vi-VN" sz="4800" b="1" i="1">
                            <a:solidFill>
                              <a:prstClr val="black"/>
                            </a:solidFill>
                            <a:latin typeface="Cambria Math" panose="02040503050406030204" pitchFamily="18" charset="0"/>
                          </a:rPr>
                          <m:t>𝟑</m:t>
                        </m:r>
                      </m:den>
                    </m:f>
                    <m:r>
                      <a:rPr lang="vi-VN"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𝒂</m:t>
                        </m:r>
                      </m:e>
                      <m:sup>
                        <m:r>
                          <a:rPr lang="vi-VN" sz="4800" b="1" i="1">
                            <a:solidFill>
                              <a:prstClr val="black"/>
                            </a:solidFill>
                            <a:latin typeface="Cambria Math" panose="02040503050406030204" pitchFamily="18" charset="0"/>
                          </a:rPr>
                          <m:t>𝟐</m:t>
                        </m:r>
                      </m:sup>
                    </m:sSup>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𝟑</m:t>
                    </m:r>
                    <m:r>
                      <a:rPr lang="vi-VN" sz="4800" b="1" i="1">
                        <a:solidFill>
                          <a:prstClr val="black"/>
                        </a:solidFill>
                        <a:latin typeface="Cambria Math" panose="02040503050406030204" pitchFamily="18" charset="0"/>
                      </a:rPr>
                      <m:t>𝒂</m:t>
                    </m:r>
                    <m:r>
                      <a:rPr lang="vi-VN"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vi-VN" sz="4800" b="1" i="1">
                            <a:solidFill>
                              <a:prstClr val="black"/>
                            </a:solidFill>
                            <a:latin typeface="Cambria Math" panose="02040503050406030204" pitchFamily="18" charset="0"/>
                          </a:rPr>
                          <m:t>𝒂</m:t>
                        </m:r>
                      </m:e>
                      <m:sup>
                        <m:r>
                          <a:rPr lang="vi-VN" sz="4800" b="1" i="1">
                            <a:solidFill>
                              <a:prstClr val="black"/>
                            </a:solidFill>
                            <a:latin typeface="Cambria Math" panose="02040503050406030204" pitchFamily="18" charset="0"/>
                          </a:rPr>
                          <m:t>𝟑</m:t>
                        </m:r>
                      </m:sup>
                    </m:sSup>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vi-VN" sz="4800" b="1" i="1">
                                <a:solidFill>
                                  <a:prstClr val="black"/>
                                </a:solidFill>
                                <a:latin typeface="Cambria Math" panose="02040503050406030204" pitchFamily="18" charset="0"/>
                              </a:rPr>
                              <m:t>𝑽</m:t>
                            </m:r>
                          </m:e>
                          <m:sub>
                            <m:r>
                              <a:rPr lang="vi-VN" sz="4800" b="1" i="1">
                                <a:solidFill>
                                  <a:prstClr val="black"/>
                                </a:solidFill>
                                <a:latin typeface="Cambria Math" panose="02040503050406030204" pitchFamily="18" charset="0"/>
                              </a:rPr>
                              <m:t>𝟏</m:t>
                            </m:r>
                          </m:sub>
                        </m:sSub>
                      </m:num>
                      <m:den>
                        <m:r>
                          <a:rPr lang="vi-VN" sz="4800" b="1" i="1">
                            <a:solidFill>
                              <a:prstClr val="black"/>
                            </a:solidFill>
                            <a:latin typeface="Cambria Math" panose="02040503050406030204" pitchFamily="18" charset="0"/>
                          </a:rPr>
                          <m:t>𝑽</m:t>
                        </m:r>
                      </m:den>
                    </m:f>
                    <m:r>
                      <a:rPr lang="vi-VN"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vi-VN" sz="4800" b="1" i="1">
                            <a:solidFill>
                              <a:prstClr val="black"/>
                            </a:solidFill>
                            <a:latin typeface="Cambria Math" panose="02040503050406030204" pitchFamily="18" charset="0"/>
                          </a:rPr>
                          <m:t>𝟒</m:t>
                        </m:r>
                      </m:num>
                      <m:den>
                        <m:r>
                          <a:rPr lang="vi-VN" sz="4800" b="1" i="1">
                            <a:solidFill>
                              <a:prstClr val="black"/>
                            </a:solidFill>
                            <a:latin typeface="Cambria Math" panose="02040503050406030204" pitchFamily="18" charset="0"/>
                          </a:rPr>
                          <m:t>𝟐𝟕</m:t>
                        </m:r>
                      </m:den>
                    </m:f>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607211" y="8364992"/>
                <a:ext cx="16071102" cy="4231095"/>
              </a:xfrm>
              <a:prstGeom prst="rect">
                <a:avLst/>
              </a:prstGeom>
              <a:blipFill>
                <a:blip r:embed="rId3"/>
                <a:stretch>
                  <a:fillRect l="-1745" t="-3458" r="-2618" b="-245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6FB937B-910C-427D-A887-061DEC5A09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7732518" y="5059778"/>
            <a:ext cx="5410668" cy="5486876"/>
          </a:xfrm>
          <a:prstGeom prst="rect">
            <a:avLst/>
          </a:prstGeom>
        </p:spPr>
      </p:pic>
      <p:sp>
        <p:nvSpPr>
          <p:cNvPr id="20" name="TextBox 19">
            <a:extLst>
              <a:ext uri="{FF2B5EF4-FFF2-40B4-BE49-F238E27FC236}">
                <a16:creationId xmlns:a16="http://schemas.microsoft.com/office/drawing/2014/main" id="{FBEA9FF2-70B3-4033-BA6F-F5EC3732A926}"/>
              </a:ext>
            </a:extLst>
          </p:cNvPr>
          <p:cNvSpPr txBox="1"/>
          <p:nvPr/>
        </p:nvSpPr>
        <p:spPr>
          <a:xfrm>
            <a:off x="1544153" y="2944609"/>
            <a:ext cx="8515754" cy="811504"/>
          </a:xfrm>
          <a:prstGeom prst="rect">
            <a:avLst/>
          </a:prstGeom>
          <a:noFill/>
        </p:spPr>
        <p:txBody>
          <a:bodyPr wrap="square">
            <a:spAutoFit/>
          </a:bodyPr>
          <a:lstStyle/>
          <a:p>
            <a:pPr algn="just" defTabSz="1828800">
              <a:lnSpc>
                <a:spcPct val="107000"/>
              </a:lnSpc>
              <a:spcAft>
                <a:spcPts val="1600"/>
              </a:spcAft>
              <a:tabLst>
                <a:tab pos="2880360" algn="l"/>
              </a:tabLs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11CDB4FD-BEF5-400B-B3D3-D2A53FCF5A3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090559" y="4075916"/>
            <a:ext cx="11585882" cy="4174828"/>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AE47BCD-B8D1-4249-A8CE-007C79428399}"/>
                  </a:ext>
                </a:extLst>
              </p:cNvPr>
              <p:cNvSpPr/>
              <p:nvPr/>
            </p:nvSpPr>
            <p:spPr>
              <a:xfrm>
                <a:off x="13716000" y="1176509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2AE47BCD-B8D1-4249-A8CE-007C79428399}"/>
                  </a:ext>
                </a:extLst>
              </p:cNvPr>
              <p:cNvSpPr>
                <a:spLocks noRot="1" noChangeAspect="1" noMove="1" noResize="1" noEditPoints="1" noAdjustHandles="1" noChangeArrowheads="1" noChangeShapeType="1" noTextEdit="1"/>
              </p:cNvSpPr>
              <p:nvPr/>
            </p:nvSpPr>
            <p:spPr>
              <a:xfrm>
                <a:off x="13716000" y="11765090"/>
                <a:ext cx="2500565" cy="83099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33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barn(inVertical)">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9">
                                            <p:txEl>
                                              <p:pRg st="0" end="0"/>
                                            </p:txEl>
                                          </p:spTgt>
                                        </p:tgtEl>
                                        <p:attrNameLst>
                                          <p:attrName>style.visibility</p:attrName>
                                        </p:attrNameLst>
                                      </p:cBhvr>
                                      <p:to>
                                        <p:strVal val="visible"/>
                                      </p:to>
                                    </p:set>
                                    <p:animEffect transition="in" filter="barn(inVertical)">
                                      <p:cBhvr>
                                        <p:cTn id="30" dur="500"/>
                                        <p:tgtEl>
                                          <p:spTgt spid="5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9">
                                            <p:txEl>
                                              <p:pRg st="1" end="1"/>
                                            </p:txEl>
                                          </p:spTgt>
                                        </p:tgtEl>
                                        <p:attrNameLst>
                                          <p:attrName>style.visibility</p:attrName>
                                        </p:attrNameLst>
                                      </p:cBhvr>
                                      <p:to>
                                        <p:strVal val="visible"/>
                                      </p:to>
                                    </p:set>
                                    <p:animEffect transition="in" filter="barn(inVertical)">
                                      <p:cBhvr>
                                        <p:cTn id="35" dur="500"/>
                                        <p:tgtEl>
                                          <p:spTgt spid="5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9">
                                            <p:txEl>
                                              <p:pRg st="2" end="2"/>
                                            </p:txEl>
                                          </p:spTgt>
                                        </p:tgtEl>
                                        <p:attrNameLst>
                                          <p:attrName>style.visibility</p:attrName>
                                        </p:attrNameLst>
                                      </p:cBhvr>
                                      <p:to>
                                        <p:strVal val="visible"/>
                                      </p:to>
                                    </p:set>
                                    <p:animEffect transition="in" filter="barn(inVertical)">
                                      <p:cBhvr>
                                        <p:cTn id="40" dur="500"/>
                                        <p:tgtEl>
                                          <p:spTgt spid="5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barn(inVertical)">
                                      <p:cBhvr>
                                        <p:cTn id="4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28600" y="2444733"/>
            <a:ext cx="23850599" cy="9895050"/>
            <a:chOff x="992187" y="2564544"/>
            <a:chExt cx="22353091" cy="9896335"/>
          </a:xfrm>
        </p:grpSpPr>
        <p:sp>
          <p:nvSpPr>
            <p:cNvPr id="39" name="Rounded Rectangle 38"/>
            <p:cNvSpPr/>
            <p:nvPr/>
          </p:nvSpPr>
          <p:spPr bwMode="auto">
            <a:xfrm>
              <a:off x="1145221" y="2666999"/>
              <a:ext cx="22200057" cy="9793880"/>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solidFill>
                  <a:prstClr val="white"/>
                </a:solidFill>
                <a:latin typeface="Arial" panose="020B0604020202020204" pitchFamily="34" charset="0"/>
              </a:endParaRPr>
            </a:p>
          </p:txBody>
        </p:sp>
        <p:grpSp>
          <p:nvGrpSpPr>
            <p:cNvPr id="40" name="Group 39"/>
            <p:cNvGrpSpPr/>
            <p:nvPr/>
          </p:nvGrpSpPr>
          <p:grpSpPr>
            <a:xfrm>
              <a:off x="992187" y="2564544"/>
              <a:ext cx="3234950" cy="1023459"/>
              <a:chOff x="534987" y="1647866"/>
              <a:chExt cx="4345954" cy="1176337"/>
            </a:xfrm>
          </p:grpSpPr>
          <p:sp>
            <p:nvSpPr>
              <p:cNvPr id="41"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sp>
            <p:nvSpPr>
              <p:cNvPr id="42" name="Pentagon 41"/>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3200">
                  <a:solidFill>
                    <a:prstClr val="white"/>
                  </a:solidFill>
                  <a:latin typeface="Arial" panose="020B0604020202020204" pitchFamily="34" charset="0"/>
                </a:endParaRPr>
              </a:p>
            </p:txBody>
          </p:sp>
          <p:grpSp>
            <p:nvGrpSpPr>
              <p:cNvPr id="43" name="Group 11"/>
              <p:cNvGrpSpPr/>
              <p:nvPr/>
            </p:nvGrpSpPr>
            <p:grpSpPr bwMode="auto">
              <a:xfrm>
                <a:off x="683775" y="1836907"/>
                <a:ext cx="582199" cy="537956"/>
                <a:chOff x="7440266" y="3398551"/>
                <a:chExt cx="757238" cy="765175"/>
              </a:xfrm>
              <a:solidFill>
                <a:schemeClr val="bg1">
                  <a:lumMod val="95000"/>
                </a:schemeClr>
              </a:solidFill>
            </p:grpSpPr>
            <p:sp>
              <p:nvSpPr>
                <p:cNvPr id="46" name="Freeform 45"/>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7" name="Freeform 46"/>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8" name="Freeform 4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solidFill>
                      <a:prstClr val="black"/>
                    </a:solidFill>
                    <a:latin typeface="Arial" panose="020B0604020202020204" pitchFamily="34" charset="0"/>
                  </a:endParaRPr>
                </a:p>
              </p:txBody>
            </p:sp>
            <p:sp>
              <p:nvSpPr>
                <p:cNvPr id="49" name="Rectangle 48"/>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0" name="Rectangle 49"/>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1" name="Rectangle 50"/>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sp>
              <p:nvSpPr>
                <p:cNvPr id="52" name="Rectangle 51"/>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solidFill>
                      <a:prstClr val="black"/>
                    </a:solidFill>
                    <a:latin typeface="Arial" panose="020B0604020202020204" pitchFamily="34" charset="0"/>
                  </a:endParaRPr>
                </a:p>
              </p:txBody>
            </p:sp>
          </p:grpSp>
          <p:sp>
            <p:nvSpPr>
              <p:cNvPr id="44" name="Chevron 43"/>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prstClr val="black"/>
                  </a:solidFill>
                  <a:latin typeface="Arial" panose="020B0604020202020204" pitchFamily="34" charset="0"/>
                </a:endParaRPr>
              </a:p>
            </p:txBody>
          </p:sp>
          <p:sp>
            <p:nvSpPr>
              <p:cNvPr id="45" name="TextBox 13"/>
              <p:cNvSpPr txBox="1">
                <a:spLocks noChangeArrowheads="1"/>
              </p:cNvSpPr>
              <p:nvPr/>
            </p:nvSpPr>
            <p:spPr bwMode="auto">
              <a:xfrm>
                <a:off x="1824375" y="1658975"/>
                <a:ext cx="3056566" cy="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defRPr/>
                </a:pPr>
                <a:r>
                  <a:rPr lang="en-US" sz="4000" b="1" dirty="0">
                    <a:solidFill>
                      <a:prstClr val="white"/>
                    </a:solidFill>
                    <a:latin typeface="Tahoma" pitchFamily="34" charset="0"/>
                    <a:cs typeface="Tahoma" pitchFamily="34" charset="0"/>
                  </a:rPr>
                  <a:t> </a:t>
                </a:r>
                <a:r>
                  <a:rPr lang="en-US" sz="4000" b="1" dirty="0" err="1">
                    <a:solidFill>
                      <a:prstClr val="white"/>
                    </a:solidFill>
                    <a:latin typeface="Tahoma" pitchFamily="34" charset="0"/>
                    <a:cs typeface="Tahoma" pitchFamily="34" charset="0"/>
                  </a:rPr>
                  <a:t>Câu</a:t>
                </a:r>
                <a:r>
                  <a:rPr lang="en-US" sz="4000" b="1" dirty="0">
                    <a:solidFill>
                      <a:prstClr val="white"/>
                    </a:solidFill>
                    <a:latin typeface="Tahoma" pitchFamily="34" charset="0"/>
                    <a:cs typeface="Tahoma" pitchFamily="34" charset="0"/>
                  </a:rPr>
                  <a:t> 13:</a:t>
                </a:r>
                <a:endParaRPr lang="en-US" sz="4800" b="1"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1BF300-5089-4910-94AA-5DE995988AB6}"/>
                  </a:ext>
                </a:extLst>
              </p:cNvPr>
              <p:cNvSpPr txBox="1"/>
              <p:nvPr/>
            </p:nvSpPr>
            <p:spPr>
              <a:xfrm>
                <a:off x="524924" y="3419068"/>
                <a:ext cx="22922428" cy="3201004"/>
              </a:xfrm>
              <a:prstGeom prst="rect">
                <a:avLst/>
              </a:prstGeom>
              <a:noFill/>
            </p:spPr>
            <p:txBody>
              <a:bodyPr wrap="square" rtlCol="0">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tròn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𝑺𝑶</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𝒂</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𝜶</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cắt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sinh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𝑺𝑨</m:t>
                    </m:r>
                    <m:r>
                      <a:rPr lang="en-US" sz="4800" b="1" i="1">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𝑺𝑩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𝜶</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𝑺𝑨𝑩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𝟑𝟔𝟎</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 name="TextBox 16">
                <a:extLst>
                  <a:ext uri="{FF2B5EF4-FFF2-40B4-BE49-F238E27FC236}">
                    <a16:creationId xmlns:a16="http://schemas.microsoft.com/office/drawing/2014/main" id="{301BF300-5089-4910-94AA-5DE995988AB6}"/>
                  </a:ext>
                </a:extLst>
              </p:cNvPr>
              <p:cNvSpPr txBox="1">
                <a:spLocks noRot="1" noChangeAspect="1" noMove="1" noResize="1" noEditPoints="1" noAdjustHandles="1" noChangeArrowheads="1" noChangeShapeType="1" noTextEdit="1"/>
              </p:cNvSpPr>
              <p:nvPr/>
            </p:nvSpPr>
            <p:spPr>
              <a:xfrm>
                <a:off x="524924" y="3419068"/>
                <a:ext cx="22922428" cy="3201004"/>
              </a:xfrm>
              <a:prstGeom prst="rect">
                <a:avLst/>
              </a:prstGeom>
              <a:blipFill>
                <a:blip r:embed="rId3"/>
                <a:stretch>
                  <a:fillRect l="-1197" t="-2286" r="-585" b="-9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0A2AE9-6FAA-4744-B844-B5F02AEE4167}"/>
                  </a:ext>
                </a:extLst>
              </p:cNvPr>
              <p:cNvSpPr txBox="1"/>
              <p:nvPr/>
            </p:nvSpPr>
            <p:spPr>
              <a:xfrm>
                <a:off x="17344977" y="7631984"/>
                <a:ext cx="3527754" cy="932628"/>
              </a:xfrm>
              <a:prstGeom prst="rect">
                <a:avLst/>
              </a:prstGeom>
              <a:noFill/>
            </p:spPr>
            <p:txBody>
              <a:bodyPr wrap="square">
                <a:spAutoFit/>
              </a:bodyPr>
              <a:lstStyle/>
              <a:p>
                <a:pPr defTabSz="1828800">
                  <a:lnSpc>
                    <a:spcPct val="115000"/>
                  </a:lnSpc>
                  <a:spcAft>
                    <a:spcPts val="1600"/>
                  </a:spcAft>
                  <a:tabLst>
                    <a:tab pos="4320540" algn="l"/>
                    <a:tab pos="7199630" algn="l"/>
                    <a:tab pos="10079990" algn="l"/>
                  </a:tabLst>
                </a:pPr>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𝟐𝟔𝟓</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TextBox 27">
                <a:extLst>
                  <a:ext uri="{FF2B5EF4-FFF2-40B4-BE49-F238E27FC236}">
                    <a16:creationId xmlns:a16="http://schemas.microsoft.com/office/drawing/2014/main" id="{610A2AE9-6FAA-4744-B844-B5F02AEE4167}"/>
                  </a:ext>
                </a:extLst>
              </p:cNvPr>
              <p:cNvSpPr txBox="1">
                <a:spLocks noRot="1" noChangeAspect="1" noMove="1" noResize="1" noEditPoints="1" noAdjustHandles="1" noChangeArrowheads="1" noChangeShapeType="1" noTextEdit="1"/>
              </p:cNvSpPr>
              <p:nvPr/>
            </p:nvSpPr>
            <p:spPr>
              <a:xfrm>
                <a:off x="17344977" y="7631984"/>
                <a:ext cx="3527754" cy="932628"/>
              </a:xfrm>
              <a:prstGeom prst="rect">
                <a:avLst/>
              </a:prstGeom>
              <a:blipFill>
                <a:blip r:embed="rId4"/>
                <a:stretch>
                  <a:fillRect l="-7772" t="-5229" b="-326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5BE6B6B-3973-41FE-B957-1CBDC8678DCF}"/>
                  </a:ext>
                </a:extLst>
              </p:cNvPr>
              <p:cNvSpPr txBox="1"/>
              <p:nvPr/>
            </p:nvSpPr>
            <p:spPr>
              <a:xfrm>
                <a:off x="2413139" y="7631985"/>
                <a:ext cx="3886062" cy="908005"/>
              </a:xfrm>
              <a:prstGeom prst="rect">
                <a:avLst/>
              </a:prstGeom>
              <a:noFill/>
            </p:spPr>
            <p:txBody>
              <a:bodyPr wrap="square">
                <a:spAutoFit/>
              </a:bodyPr>
              <a:lstStyle/>
              <a:p>
                <a:pPr defTabSz="1828800"/>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r>
                      <a:rPr lang="en-US" sz="4800" b="1" i="1">
                        <a:solidFill>
                          <a:prstClr val="black"/>
                        </a:solidFill>
                        <a:latin typeface="Cambria Math" panose="02040503050406030204" pitchFamily="18" charset="0"/>
                      </a:rPr>
                      <m:t>𝟏𝟑𝟐𝟓</m:t>
                    </m:r>
                    <m:r>
                      <a:rPr lang="en-US" sz="4800" b="1" i="1">
                        <a:solidFill>
                          <a:prstClr val="black"/>
                        </a:solidFill>
                        <a:latin typeface="Cambria Math" panose="02040503050406030204" pitchFamily="18" charset="0"/>
                      </a:rPr>
                      <m:t>𝝅</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r>
                  <a:rPr lang="nb-NO"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C5BE6B6B-3973-41FE-B957-1CBDC8678DCF}"/>
                  </a:ext>
                </a:extLst>
              </p:cNvPr>
              <p:cNvSpPr txBox="1">
                <a:spLocks noRot="1" noChangeAspect="1" noMove="1" noResize="1" noEditPoints="1" noAdjustHandles="1" noChangeArrowheads="1" noChangeShapeType="1" noTextEdit="1"/>
              </p:cNvSpPr>
              <p:nvPr/>
            </p:nvSpPr>
            <p:spPr>
              <a:xfrm>
                <a:off x="2413139" y="7631985"/>
                <a:ext cx="3886062" cy="908005"/>
              </a:xfrm>
              <a:prstGeom prst="rect">
                <a:avLst/>
              </a:prstGeom>
              <a:blipFill>
                <a:blip r:embed="rId5"/>
                <a:stretch>
                  <a:fillRect l="-7221" t="-8054" r="-314" b="-33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2C25427-163D-4F06-AEBE-8615EA4FB477}"/>
                  </a:ext>
                </a:extLst>
              </p:cNvPr>
              <p:cNvSpPr txBox="1"/>
              <p:nvPr/>
            </p:nvSpPr>
            <p:spPr>
              <a:xfrm>
                <a:off x="7629291" y="7631985"/>
                <a:ext cx="3527754" cy="908005"/>
              </a:xfrm>
              <a:prstGeom prst="rect">
                <a:avLst/>
              </a:prstGeom>
              <a:noFill/>
            </p:spPr>
            <p:txBody>
              <a:bodyPr wrap="square">
                <a:spAutoFit/>
              </a:bodyPr>
              <a:lstStyle/>
              <a:p>
                <a:pPr defTabSz="1828800"/>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r>
                      <a:rPr lang="en-US" sz="4800" b="1" i="1">
                        <a:solidFill>
                          <a:prstClr val="black"/>
                        </a:solidFill>
                        <a:latin typeface="Cambria Math" panose="02040503050406030204" pitchFamily="18" charset="0"/>
                      </a:rPr>
                      <m:t>𝟐𝟔𝟓</m:t>
                    </m:r>
                    <m:r>
                      <a:rPr lang="en-US" sz="4800" b="1" i="1">
                        <a:solidFill>
                          <a:prstClr val="black"/>
                        </a:solidFill>
                        <a:latin typeface="Cambria Math" panose="02040503050406030204" pitchFamily="18" charset="0"/>
                      </a:rPr>
                      <m:t>𝝅</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r>
                  <a:rPr lang="nb-NO"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a16="http://schemas.microsoft.com/office/drawing/2014/main" id="{B2C25427-163D-4F06-AEBE-8615EA4FB477}"/>
                  </a:ext>
                </a:extLst>
              </p:cNvPr>
              <p:cNvSpPr txBox="1">
                <a:spLocks noRot="1" noChangeAspect="1" noMove="1" noResize="1" noEditPoints="1" noAdjustHandles="1" noChangeArrowheads="1" noChangeShapeType="1" noTextEdit="1"/>
              </p:cNvSpPr>
              <p:nvPr/>
            </p:nvSpPr>
            <p:spPr>
              <a:xfrm>
                <a:off x="7629291" y="7631985"/>
                <a:ext cx="3527754" cy="908005"/>
              </a:xfrm>
              <a:prstGeom prst="rect">
                <a:avLst/>
              </a:prstGeom>
              <a:blipFill>
                <a:blip r:embed="rId6"/>
                <a:stretch>
                  <a:fillRect l="-7958" t="-8054" r="-346" b="-33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C8A42E4-4763-4EAC-A904-B431344D6420}"/>
                  </a:ext>
                </a:extLst>
              </p:cNvPr>
              <p:cNvSpPr txBox="1"/>
              <p:nvPr/>
            </p:nvSpPr>
            <p:spPr>
              <a:xfrm>
                <a:off x="12487135" y="7631985"/>
                <a:ext cx="3527754" cy="908005"/>
              </a:xfrm>
              <a:prstGeom prst="rect">
                <a:avLst/>
              </a:prstGeom>
              <a:noFill/>
            </p:spPr>
            <p:txBody>
              <a:bodyPr wrap="square">
                <a:spAutoFit/>
              </a:bodyPr>
              <a:lstStyle/>
              <a:p>
                <a:pPr defTabSz="1828800"/>
                <a:r>
                  <a:rPr lang="nb-NO" sz="4800" b="1" dirty="0">
                    <a:solidFill>
                      <a:srgbClr val="0000FF"/>
                    </a:solidFill>
                    <a:latin typeface="Tahoma" panose="020B0604030504040204" pitchFamily="34" charset="0"/>
                    <a:ea typeface="Tahoma" panose="020B0604030504040204" pitchFamily="34" charset="0"/>
                    <a:cs typeface="Tahoma" panose="020B0604030504040204" pitchFamily="34" charset="0"/>
                  </a:rPr>
                  <a:t>C.</a:t>
                </a:r>
                <a14:m>
                  <m:oMath xmlns:m="http://schemas.openxmlformats.org/officeDocument/2006/math">
                    <m:r>
                      <a:rPr lang="en-US" sz="4800" b="1" i="1">
                        <a:solidFill>
                          <a:prstClr val="black"/>
                        </a:solidFill>
                        <a:latin typeface="Cambria Math" panose="02040503050406030204" pitchFamily="18" charset="0"/>
                      </a:rPr>
                      <m:t>𝟏𝟑𝟐𝟓</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r>
                  <a:rPr lang="nb-NO"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TextBox 35">
                <a:extLst>
                  <a:ext uri="{FF2B5EF4-FFF2-40B4-BE49-F238E27FC236}">
                    <a16:creationId xmlns:a16="http://schemas.microsoft.com/office/drawing/2014/main" id="{DC8A42E4-4763-4EAC-A904-B431344D6420}"/>
                  </a:ext>
                </a:extLst>
              </p:cNvPr>
              <p:cNvSpPr txBox="1">
                <a:spLocks noRot="1" noChangeAspect="1" noMove="1" noResize="1" noEditPoints="1" noAdjustHandles="1" noChangeArrowheads="1" noChangeShapeType="1" noTextEdit="1"/>
              </p:cNvSpPr>
              <p:nvPr/>
            </p:nvSpPr>
            <p:spPr>
              <a:xfrm>
                <a:off x="12487135" y="7631985"/>
                <a:ext cx="3527754" cy="908005"/>
              </a:xfrm>
              <a:prstGeom prst="rect">
                <a:avLst/>
              </a:prstGeom>
              <a:blipFill>
                <a:blip r:embed="rId7"/>
                <a:stretch>
                  <a:fillRect l="-7772" t="-8054" b="-33557"/>
                </a:stretch>
              </a:blipFill>
            </p:spPr>
            <p:txBody>
              <a:bodyPr/>
              <a:lstStyle/>
              <a:p>
                <a:r>
                  <a:rPr lang="en-US">
                    <a:noFill/>
                  </a:rPr>
                  <a:t> </a:t>
                </a:r>
              </a:p>
            </p:txBody>
          </p:sp>
        </mc:Fallback>
      </mc:AlternateContent>
    </p:spTree>
    <p:extLst>
      <p:ext uri="{BB962C8B-B14F-4D97-AF65-F5344CB8AC3E}">
        <p14:creationId xmlns:p14="http://schemas.microsoft.com/office/powerpoint/2010/main" val="35813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0" grpId="0"/>
      <p:bldP spid="32"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57200" y="2066067"/>
            <a:ext cx="234696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681021" y="4137498"/>
                <a:ext cx="14889082" cy="6487160"/>
              </a:xfrm>
              <a:prstGeom prst="rect">
                <a:avLst/>
              </a:prstGeom>
              <a:noFill/>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Kẻ </a:t>
                </a:r>
                <a14:m>
                  <m:oMath xmlns:m="http://schemas.openxmlformats.org/officeDocument/2006/math">
                    <m:r>
                      <a:rPr lang="en-US" sz="4800" b="1" i="1">
                        <a:solidFill>
                          <a:prstClr val="black"/>
                        </a:solidFill>
                        <a:latin typeface="Cambria Math" panose="02040503050406030204" pitchFamily="18" charset="0"/>
                      </a:rPr>
                      <m:t>𝑶𝑰</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𝑺𝑰</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𝒅</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𝑶</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𝜶</m:t>
                        </m:r>
                        <m:r>
                          <a:rPr lang="en-US" sz="4800" b="1" i="1">
                            <a:solidFill>
                              <a:prstClr val="black"/>
                            </a:solidFill>
                            <a:latin typeface="Cambria Math" panose="02040503050406030204" pitchFamily="18" charset="0"/>
                          </a:rPr>
                          <m:t>)</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14:m>
                  <m:oMathPara xmlns:m="http://schemas.openxmlformats.org/officeDocument/2006/math">
                    <m:oMathParaPr>
                      <m:jc m:val="centerGroup"/>
                    </m:oMathParaPr>
                    <m:oMath xmlns:m="http://schemas.openxmlformats.org/officeDocument/2006/math">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𝑯</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𝑶</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𝑰</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𝑰</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𝑯</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𝑶</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e>
                              </m:d>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𝟔</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e>
                              </m:d>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𝟐</m:t>
                          </m:r>
                        </m:num>
                        <m:den>
                          <m:r>
                            <a:rPr lang="en-US" sz="4800" b="1" i="1">
                              <a:solidFill>
                                <a:prstClr val="black"/>
                              </a:solidFill>
                              <a:latin typeface="Cambria Math" panose="02040503050406030204" pitchFamily="18" charset="0"/>
                            </a:rPr>
                            <m:t>𝟒𝟓</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𝑶𝑰</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𝟑</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num>
                        <m:den>
                          <m:r>
                            <a:rPr lang="en-US" sz="4800" b="1" i="1">
                              <a:solidFill>
                                <a:prstClr val="black"/>
                              </a:solidFill>
                              <a:latin typeface="Cambria Math" panose="02040503050406030204" pitchFamily="18" charset="0"/>
                            </a:rPr>
                            <m:t>𝟐</m:t>
                          </m:r>
                        </m:den>
                      </m:f>
                    </m:oMath>
                  </m:oMathPara>
                </a14:m>
                <a:endParaRPr lang="en-US" sz="4800" b="1" i="1" dirty="0">
                  <a:solidFill>
                    <a:prstClr val="black"/>
                  </a:solidFill>
                  <a:latin typeface="Calibri" panose="020F0502020204030204"/>
                </a:endParaRPr>
              </a:p>
              <a:p>
                <a:pPr defTabSz="1828800"/>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𝑺𝑰</m:t>
                      </m:r>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𝑶</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𝑰</m:t>
                              </m:r>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𝟔</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𝟑</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num>
                                    <m:den>
                                      <m:r>
                                        <a:rPr lang="en-US" sz="4800" b="1" i="1">
                                          <a:solidFill>
                                            <a:prstClr val="black"/>
                                          </a:solidFill>
                                          <a:latin typeface="Cambria Math" panose="02040503050406030204" pitchFamily="18" charset="0"/>
                                        </a:rPr>
                                        <m:t>𝟐</m:t>
                                      </m:r>
                                    </m:den>
                                  </m:f>
                                </m:e>
                              </m:d>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𝟗</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num>
                        <m:den>
                          <m:r>
                            <a:rPr lang="en-US" sz="4800" b="1" i="1">
                              <a:solidFill>
                                <a:prstClr val="black"/>
                              </a:solidFill>
                              <a:latin typeface="Cambria Math" panose="02040503050406030204" pitchFamily="18" charset="0"/>
                            </a:rPr>
                            <m:t>𝟐</m:t>
                          </m:r>
                        </m:den>
                      </m:f>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681021" y="4137498"/>
                <a:ext cx="14889082" cy="6487160"/>
              </a:xfrm>
              <a:prstGeom prst="rect">
                <a:avLst/>
              </a:prstGeom>
              <a:blipFill>
                <a:blip r:embed="rId3"/>
                <a:stretch>
                  <a:fillRect l="-1884" t="-112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EF0C916-C9FE-46FD-BAF2-B077533ABF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9211" y="4300607"/>
            <a:ext cx="6023770" cy="6428510"/>
          </a:xfrm>
          <a:prstGeom prst="rect">
            <a:avLst/>
          </a:prstGeom>
          <a:noFill/>
          <a:ln>
            <a:noFill/>
          </a:ln>
        </p:spPr>
      </p:pic>
    </p:spTree>
    <p:extLst>
      <p:ext uri="{BB962C8B-B14F-4D97-AF65-F5344CB8AC3E}">
        <p14:creationId xmlns:p14="http://schemas.microsoft.com/office/powerpoint/2010/main" val="26326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xEl>
                                              <p:pRg st="0" end="0"/>
                                            </p:txEl>
                                          </p:spTgt>
                                        </p:tgtEl>
                                        <p:attrNameLst>
                                          <p:attrName>style.visibility</p:attrName>
                                        </p:attrNameLst>
                                      </p:cBhvr>
                                      <p:to>
                                        <p:strVal val="visible"/>
                                      </p:to>
                                    </p:set>
                                    <p:animEffect transition="in" filter="barn(inVertical)">
                                      <p:cBhvr>
                                        <p:cTn id="22" dur="500"/>
                                        <p:tgtEl>
                                          <p:spTgt spid="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9">
                                            <p:txEl>
                                              <p:pRg st="1" end="1"/>
                                            </p:txEl>
                                          </p:spTgt>
                                        </p:tgtEl>
                                        <p:attrNameLst>
                                          <p:attrName>style.visibility</p:attrName>
                                        </p:attrNameLst>
                                      </p:cBhvr>
                                      <p:to>
                                        <p:strVal val="visible"/>
                                      </p:to>
                                    </p:set>
                                    <p:animEffect transition="in" filter="barn(inVertical)">
                                      <p:cBhvr>
                                        <p:cTn id="27" dur="500"/>
                                        <p:tgtEl>
                                          <p:spTgt spid="5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9">
                                            <p:txEl>
                                              <p:pRg st="2" end="2"/>
                                            </p:txEl>
                                          </p:spTgt>
                                        </p:tgtEl>
                                        <p:attrNameLst>
                                          <p:attrName>style.visibility</p:attrName>
                                        </p:attrNameLst>
                                      </p:cBhvr>
                                      <p:to>
                                        <p:strVal val="visible"/>
                                      </p:to>
                                    </p:set>
                                    <p:animEffect transition="in" filter="barn(inVertical)">
                                      <p:cBhvr>
                                        <p:cTn id="32"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57200" y="2066067"/>
            <a:ext cx="23545800" cy="10943354"/>
            <a:chOff x="1205494" y="6941416"/>
            <a:chExt cx="22139783" cy="10944779"/>
          </a:xfrm>
        </p:grpSpPr>
        <p:sp>
          <p:nvSpPr>
            <p:cNvPr id="125" name="Rounded Rectangle 124"/>
            <p:cNvSpPr/>
            <p:nvPr/>
          </p:nvSpPr>
          <p:spPr>
            <a:xfrm>
              <a:off x="1209587" y="7179457"/>
              <a:ext cx="22135690" cy="1070673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4092419" cy="831105"/>
              <a:chOff x="1205494" y="6941416"/>
              <a:chExt cx="4092419"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3240246" cy="831105"/>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5BCAD10-B9B1-4A52-9CD1-E543BBB89DDE}"/>
                  </a:ext>
                </a:extLst>
              </p:cNvPr>
              <p:cNvSpPr txBox="1"/>
              <p:nvPr/>
            </p:nvSpPr>
            <p:spPr>
              <a:xfrm>
                <a:off x="1788083" y="3918919"/>
                <a:ext cx="14889082" cy="6717288"/>
              </a:xfrm>
              <a:prstGeom prst="rect">
                <a:avLst/>
              </a:prstGeom>
              <a:noFill/>
            </p:spPr>
            <p:txBody>
              <a:bodyPr wrap="square">
                <a:spAutoFit/>
              </a:bodyPr>
              <a:lstStyle/>
              <a:p>
                <a:pPr defTabSz="1828800"/>
                <a14:m>
                  <m:oMathPara xmlns:m="http://schemas.openxmlformats.org/officeDocument/2006/math">
                    <m:oMathParaPr>
                      <m:jc m:val="centerGroup"/>
                    </m:oMathParaPr>
                    <m:oMath xmlns:m="http://schemas.openxmlformats.org/officeDocument/2006/math">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𝑺</m:t>
                          </m:r>
                        </m:e>
                        <m:sub>
                          <m:r>
                            <a:rPr lang="en-US" sz="4800" b="1" i="1">
                              <a:solidFill>
                                <a:prstClr val="black"/>
                              </a:solidFill>
                              <a:latin typeface="Cambria Math" panose="02040503050406030204" pitchFamily="18" charset="0"/>
                            </a:rPr>
                            <m:t>𝑺𝑨𝑩</m:t>
                          </m:r>
                        </m:sub>
                      </m:sSub>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𝑺𝑰</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𝑺𝑰</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𝑰𝑨</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𝑰𝑨</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𝑺</m:t>
                              </m:r>
                            </m:e>
                            <m:sub>
                              <m:r>
                                <a:rPr lang="en-US" sz="4800" b="1" i="1">
                                  <a:solidFill>
                                    <a:prstClr val="black"/>
                                  </a:solidFill>
                                  <a:latin typeface="Cambria Math" panose="02040503050406030204" pitchFamily="18" charset="0"/>
                                </a:rPr>
                                <m:t>𝑺𝑨𝑩</m:t>
                              </m:r>
                            </m:sub>
                          </m:sSub>
                        </m:num>
                        <m:den>
                          <m:r>
                            <a:rPr lang="en-US" sz="4800" b="1" i="1">
                              <a:solidFill>
                                <a:prstClr val="black"/>
                              </a:solidFill>
                              <a:latin typeface="Cambria Math" panose="02040503050406030204" pitchFamily="18" charset="0"/>
                            </a:rPr>
                            <m:t>𝑺𝑰</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𝟑𝟔𝟎</m:t>
                          </m:r>
                        </m:num>
                        <m:den>
                          <m:d>
                            <m:dPr>
                              <m:ctrlPr>
                                <a:rPr lang="en-US" sz="4800" b="1" i="1">
                                  <a:solidFill>
                                    <a:prstClr val="black"/>
                                  </a:solidFill>
                                  <a:latin typeface="Cambria Math" panose="02040503050406030204" pitchFamily="18" charset="0"/>
                                </a:rPr>
                              </m:ctrlPr>
                            </m:dPr>
                            <m:e>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𝟗</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num>
                                <m:den>
                                  <m:r>
                                    <a:rPr lang="en-US" sz="4800" b="1" i="1">
                                      <a:solidFill>
                                        <a:prstClr val="black"/>
                                      </a:solidFill>
                                      <a:latin typeface="Cambria Math" panose="02040503050406030204" pitchFamily="18" charset="0"/>
                                    </a:rPr>
                                    <m:t>𝟐</m:t>
                                  </m:r>
                                </m:den>
                              </m:f>
                            </m:e>
                          </m:d>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𝟖</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𝒓</m:t>
                    </m:r>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𝑰</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𝟖</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𝟑</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m:t>
                                        </m:r>
                                      </m:e>
                                    </m:rad>
                                  </m:num>
                                  <m:den>
                                    <m:r>
                                      <a:rPr lang="en-US" sz="4800" b="1" i="1">
                                        <a:solidFill>
                                          <a:prstClr val="black"/>
                                        </a:solidFill>
                                        <a:latin typeface="Cambria Math" panose="02040503050406030204" pitchFamily="18" charset="0"/>
                                      </a:rPr>
                                      <m:t>𝟐</m:t>
                                    </m:r>
                                  </m:den>
                                </m:f>
                              </m:e>
                            </m:d>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𝟓</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𝟏𝟎𝟔</m:t>
                            </m:r>
                          </m:e>
                        </m:rad>
                      </m:num>
                      <m:den>
                        <m:r>
                          <a:rPr lang="en-US" sz="4800" b="1" i="1">
                            <a:solidFill>
                              <a:prstClr val="black"/>
                            </a:solidFill>
                            <a:latin typeface="Cambria Math" panose="02040503050406030204" pitchFamily="18" charset="0"/>
                          </a:rPr>
                          <m:t>𝟐</m:t>
                        </m:r>
                      </m:den>
                    </m:f>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𝑽</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d>
                          <m:dPr>
                            <m:ctrlPr>
                              <a:rPr lang="en-US" sz="4800" b="1" i="1">
                                <a:solidFill>
                                  <a:prstClr val="black"/>
                                </a:solidFill>
                                <a:latin typeface="Cambria Math" panose="02040503050406030204" pitchFamily="18" charset="0"/>
                              </a:rPr>
                            </m:ctrlPr>
                          </m:dPr>
                          <m:e>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𝟓</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𝟏𝟎𝟔</m:t>
                                    </m:r>
                                  </m:e>
                                </m:rad>
                              </m:num>
                              <m:den>
                                <m:r>
                                  <a:rPr lang="en-US" sz="4800" b="1" i="1">
                                    <a:solidFill>
                                      <a:prstClr val="black"/>
                                    </a:solidFill>
                                    <a:latin typeface="Cambria Math" panose="02040503050406030204" pitchFamily="18" charset="0"/>
                                  </a:rPr>
                                  <m:t>𝟐</m:t>
                                </m:r>
                              </m:den>
                            </m:f>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𝟏𝟑𝟐𝟓</m:t>
                    </m:r>
                    <m:r>
                      <a:rPr lang="en-US" sz="4800" b="1" i="1">
                        <a:solidFill>
                          <a:prstClr val="black"/>
                        </a:solidFill>
                        <a:latin typeface="Cambria Math" panose="02040503050406030204" pitchFamily="18" charset="0"/>
                      </a:rPr>
                      <m:t>𝝅</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𝟓</m:t>
                        </m:r>
                      </m:e>
                    </m:ra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35BCAD10-B9B1-4A52-9CD1-E543BBB89DDE}"/>
                  </a:ext>
                </a:extLst>
              </p:cNvPr>
              <p:cNvSpPr txBox="1">
                <a:spLocks noRot="1" noChangeAspect="1" noMove="1" noResize="1" noEditPoints="1" noAdjustHandles="1" noChangeArrowheads="1" noChangeShapeType="1" noTextEdit="1"/>
              </p:cNvSpPr>
              <p:nvPr/>
            </p:nvSpPr>
            <p:spPr>
              <a:xfrm>
                <a:off x="1788083" y="3918919"/>
                <a:ext cx="14889082" cy="6717288"/>
              </a:xfrm>
              <a:prstGeom prst="rect">
                <a:avLst/>
              </a:prstGeom>
              <a:blipFill>
                <a:blip r:embed="rId3"/>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EF0C916-C9FE-46FD-BAF2-B077533ABF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9211" y="4300607"/>
            <a:ext cx="6023770" cy="6428510"/>
          </a:xfrm>
          <a:prstGeom prst="rect">
            <a:avLst/>
          </a:prstGeom>
          <a:noFill/>
          <a:ln>
            <a:noFill/>
          </a:ln>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6761426-D430-40F5-A55A-E2CAFE686E1F}"/>
                  </a:ext>
                </a:extLst>
              </p:cNvPr>
              <p:cNvSpPr/>
              <p:nvPr/>
            </p:nvSpPr>
            <p:spPr>
              <a:xfrm>
                <a:off x="14770655" y="11229627"/>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a:extLst>
                  <a:ext uri="{FF2B5EF4-FFF2-40B4-BE49-F238E27FC236}">
                    <a16:creationId xmlns:a16="http://schemas.microsoft.com/office/drawing/2014/main" id="{A6761426-D430-40F5-A55A-E2CAFE686E1F}"/>
                  </a:ext>
                </a:extLst>
              </p:cNvPr>
              <p:cNvSpPr>
                <a:spLocks noRot="1" noChangeAspect="1" noMove="1" noResize="1" noEditPoints="1" noAdjustHandles="1" noChangeArrowheads="1" noChangeShapeType="1" noTextEdit="1"/>
              </p:cNvSpPr>
              <p:nvPr/>
            </p:nvSpPr>
            <p:spPr>
              <a:xfrm>
                <a:off x="14770655" y="11229627"/>
                <a:ext cx="2500565" cy="83099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719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barn(inVertical)">
                                      <p:cBhvr>
                                        <p:cTn id="12" dur="500"/>
                                        <p:tgtEl>
                                          <p:spTgt spid="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9">
                                            <p:txEl>
                                              <p:pRg st="1" end="1"/>
                                            </p:txEl>
                                          </p:spTgt>
                                        </p:tgtEl>
                                        <p:attrNameLst>
                                          <p:attrName>style.visibility</p:attrName>
                                        </p:attrNameLst>
                                      </p:cBhvr>
                                      <p:to>
                                        <p:strVal val="visible"/>
                                      </p:to>
                                    </p:set>
                                    <p:animEffect transition="in" filter="barn(inVertical)">
                                      <p:cBhvr>
                                        <p:cTn id="17" dur="500"/>
                                        <p:tgtEl>
                                          <p:spTgt spid="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xEl>
                                              <p:pRg st="2" end="2"/>
                                            </p:txEl>
                                          </p:spTgt>
                                        </p:tgtEl>
                                        <p:attrNameLst>
                                          <p:attrName>style.visibility</p:attrName>
                                        </p:attrNameLst>
                                      </p:cBhvr>
                                      <p:to>
                                        <p:strVal val="visible"/>
                                      </p:to>
                                    </p:set>
                                    <p:animEffect transition="in" filter="barn(inVertical)">
                                      <p:cBhvr>
                                        <p:cTn id="22" dur="500"/>
                                        <p:tgtEl>
                                          <p:spTgt spid="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C4A8818-A8C6-40B2-93FC-502248369014}"/>
              </a:ext>
            </a:extLst>
          </p:cNvPr>
          <p:cNvGrpSpPr/>
          <p:nvPr/>
        </p:nvGrpSpPr>
        <p:grpSpPr>
          <a:xfrm>
            <a:off x="-2745604" y="4093668"/>
            <a:ext cx="18288004" cy="10659368"/>
            <a:chOff x="-1059316" y="1014150"/>
            <a:chExt cx="9144002" cy="5329684"/>
          </a:xfrm>
        </p:grpSpPr>
        <p:pic>
          <p:nvPicPr>
            <p:cNvPr id="20" name="Picture 345" descr="shadow_1_m">
              <a:extLst>
                <a:ext uri="{FF2B5EF4-FFF2-40B4-BE49-F238E27FC236}">
                  <a16:creationId xmlns:a16="http://schemas.microsoft.com/office/drawing/2014/main" id="{E4140265-4281-4518-8FC8-899425A5D0E6}"/>
                </a:ext>
              </a:extLst>
            </p:cNvPr>
            <p:cNvPicPr>
              <a:picLocks noChangeAspect="1" noChangeArrowheads="1"/>
            </p:cNvPicPr>
            <p:nvPr/>
          </p:nvPicPr>
          <p:blipFill>
            <a:blip r:embed="rId3"/>
            <a:srcRect r="61411"/>
            <a:stretch>
              <a:fillRect/>
            </a:stretch>
          </p:blipFill>
          <p:spPr bwMode="gray">
            <a:xfrm flipH="1">
              <a:off x="419251" y="1014150"/>
              <a:ext cx="67637" cy="5329684"/>
            </a:xfrm>
            <a:prstGeom prst="rect">
              <a:avLst/>
            </a:prstGeom>
            <a:noFill/>
            <a:ln w="9525">
              <a:noFill/>
              <a:miter lim="800000"/>
              <a:headEnd/>
              <a:tailEnd/>
            </a:ln>
          </p:spPr>
        </p:pic>
        <p:pic>
          <p:nvPicPr>
            <p:cNvPr id="21" name="Picture 345" descr="shadow_1_m">
              <a:extLst>
                <a:ext uri="{FF2B5EF4-FFF2-40B4-BE49-F238E27FC236}">
                  <a16:creationId xmlns:a16="http://schemas.microsoft.com/office/drawing/2014/main" id="{9DFFB59F-41F6-40E0-93B9-B0DF75A1541D}"/>
                </a:ext>
              </a:extLst>
            </p:cNvPr>
            <p:cNvPicPr>
              <a:picLocks noChangeAspect="1" noChangeArrowheads="1"/>
            </p:cNvPicPr>
            <p:nvPr/>
          </p:nvPicPr>
          <p:blipFill>
            <a:blip r:embed="rId3"/>
            <a:srcRect r="61411"/>
            <a:stretch>
              <a:fillRect/>
            </a:stretch>
          </p:blipFill>
          <p:spPr bwMode="gray">
            <a:xfrm rot="16200000" flipH="1">
              <a:off x="3489825" y="1078573"/>
              <a:ext cx="45719" cy="9144002"/>
            </a:xfrm>
            <a:prstGeom prst="rect">
              <a:avLst/>
            </a:prstGeom>
            <a:noFill/>
            <a:ln w="9525">
              <a:noFill/>
              <a:miter lim="800000"/>
              <a:headEnd/>
              <a:tailEnd/>
            </a:ln>
          </p:spPr>
        </p:pic>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5C607D02-F3EA-4874-B48F-93ED609CEE50}"/>
                  </a:ext>
                </a:extLst>
              </p:cNvPr>
              <p:cNvSpPr txBox="1">
                <a:spLocks/>
              </p:cNvSpPr>
              <p:nvPr/>
            </p:nvSpPr>
            <p:spPr>
              <a:xfrm>
                <a:off x="152400" y="1792344"/>
                <a:ext cx="16971364" cy="11635232"/>
              </a:xfrm>
              <a:prstGeom prst="rect">
                <a:avLst/>
              </a:prstGeom>
              <a:solidFill>
                <a:schemeClr val="accent6">
                  <a:lumMod val="20000"/>
                  <a:lumOff val="80000"/>
                </a:schemeClr>
              </a:solidFill>
              <a:ln>
                <a:solidFill>
                  <a:srgbClr val="FFC000"/>
                </a:solidFill>
                <a:prstDash val="sysDot"/>
              </a:ln>
            </p:spPr>
            <p:txBody>
              <a:bodyPr vert="horz" lIns="182880" tIns="91440" rIns="182880" bIns="9144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828800">
                  <a:lnSpc>
                    <a:spcPct val="100000"/>
                  </a:lnSpc>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➌.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nón</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khối</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nón</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914400" indent="-444500" algn="just" defTabSz="1828800">
                  <a:lnSpc>
                    <a:spcPct val="100000"/>
                  </a:lnSpc>
                  <a:spcBef>
                    <a:spcPts val="2000"/>
                  </a:spcBef>
                  <a:buClr>
                    <a:srgbClr val="FF0000"/>
                  </a:buClr>
                  <a:buFont typeface="Wingdings" panose="05000000000000000000" pitchFamily="2" charset="2"/>
                  <a:buChar char="s"/>
                </a:pPr>
                <a:r>
                  <a:rPr lang="en-US" sz="4400" b="1" i="1" dirty="0" err="1">
                    <a:latin typeface="Tahoma" panose="020B0604030504040204" pitchFamily="34" charset="0"/>
                    <a:ea typeface="Tahoma" panose="020B0604030504040204" pitchFamily="34" charset="0"/>
                    <a:cs typeface="Tahoma" panose="020B0604030504040204" pitchFamily="34" charset="0"/>
                  </a:rPr>
                  <a:t>Diện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tích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xung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quanh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của</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hình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nón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bằng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một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nửa</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tích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số</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của</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độ</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dài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đường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tròn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đáy</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và</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độ</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dài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đường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sinh</a:t>
                </a:r>
                <a:r>
                  <a:rPr lang="en-US" sz="4400" b="1" i="1" dirty="0">
                    <a:latin typeface="Tahoma" panose="020B0604030504040204" pitchFamily="34" charset="0"/>
                    <a:ea typeface="Tahoma" panose="020B0604030504040204" pitchFamily="34" charset="0"/>
                    <a:cs typeface="Tahoma" panose="020B0604030504040204" pitchFamily="34" charset="0"/>
                  </a:rPr>
                  <a:t>:</a:t>
                </a:r>
              </a:p>
              <a:p>
                <a:pPr marL="914400" indent="-444500" algn="just" defTabSz="1828800">
                  <a:lnSpc>
                    <a:spcPct val="100000"/>
                  </a:lnSpc>
                  <a:spcBef>
                    <a:spcPts val="2000"/>
                  </a:spcBef>
                  <a:buClr>
                    <a:srgbClr val="FF0000"/>
                  </a:buClr>
                </a:pPr>
                <a14:m>
                  <m:oMathPara xmlns:m="http://schemas.openxmlformats.org/officeDocument/2006/math">
                    <m:oMathParaPr>
                      <m:jc m:val="centerGroup"/>
                    </m:oMathParaPr>
                    <m:oMath xmlns:m="http://schemas.openxmlformats.org/officeDocument/2006/math">
                      <m:borderBox>
                        <m:borderBoxPr>
                          <m:ctrlPr>
                            <a:rPr lang="en-US" sz="4400" b="1" i="1">
                              <a:latin typeface="Cambria Math" panose="02040503050406030204" pitchFamily="18" charset="0"/>
                            </a:rPr>
                          </m:ctrlPr>
                        </m:borderBoxPr>
                        <m:e>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𝒙𝒒</m:t>
                              </m:r>
                            </m:sub>
                          </m:sSub>
                          <m:r>
                            <a:rPr lang="en-US" sz="4400" b="1" i="1">
                              <a:latin typeface="Cambria Math" panose="02040503050406030204" pitchFamily="18" charset="0"/>
                            </a:rPr>
                            <m:t>=</m:t>
                          </m:r>
                          <m:r>
                            <a:rPr lang="en-US" sz="4400" b="1" i="1">
                              <a:latin typeface="Cambria Math" panose="02040503050406030204" pitchFamily="18" charset="0"/>
                            </a:rPr>
                            <m:t>𝝅</m:t>
                          </m:r>
                          <m:r>
                            <a:rPr lang="en-US" sz="4400" b="1" i="1">
                              <a:latin typeface="Cambria Math" panose="02040503050406030204" pitchFamily="18" charset="0"/>
                            </a:rPr>
                            <m:t>𝒓𝒍</m:t>
                          </m:r>
                        </m:e>
                      </m:borderBox>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914400" indent="-444500" algn="just" defTabSz="1828800">
                  <a:lnSpc>
                    <a:spcPct val="100000"/>
                  </a:lnSpc>
                  <a:spcBef>
                    <a:spcPts val="2000"/>
                  </a:spcBef>
                  <a:buClr>
                    <a:srgbClr val="FF0000"/>
                  </a:buClr>
                  <a:buFont typeface="Wingdings" panose="05000000000000000000" pitchFamily="2" charset="2"/>
                  <a:buChar char="s"/>
                </a:pPr>
                <a:r>
                  <a:rPr lang="en-US" sz="4400" b="1" i="1" dirty="0" err="1">
                    <a:latin typeface="Tahoma" panose="020B0604030504040204" pitchFamily="34" charset="0"/>
                    <a:ea typeface="Tahoma" panose="020B0604030504040204" pitchFamily="34" charset="0"/>
                    <a:cs typeface="Tahoma" panose="020B0604030504040204" pitchFamily="34" charset="0"/>
                  </a:rPr>
                  <a:t>Thể</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tích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khối</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nón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bằng</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một</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phần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ba</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tích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số</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diện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tích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hình</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tròn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đáy</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và</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chiều</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cao</a:t>
                </a:r>
                <a:r>
                  <a:rPr lang="en-US" sz="4400" b="1" i="1" dirty="0">
                    <a:latin typeface="Tahoma" panose="020B0604030504040204" pitchFamily="34" charset="0"/>
                    <a:ea typeface="Tahoma" panose="020B0604030504040204" pitchFamily="34" charset="0"/>
                    <a:cs typeface="Tahoma" panose="020B0604030504040204" pitchFamily="34" charset="0"/>
                  </a:rPr>
                  <a:t>: </a:t>
                </a:r>
              </a:p>
              <a:p>
                <a:pPr defTabSz="1828800">
                  <a:lnSpc>
                    <a:spcPct val="100000"/>
                  </a:lnSpc>
                  <a:spcBef>
                    <a:spcPts val="2000"/>
                  </a:spcBef>
                  <a:buClr>
                    <a:srgbClr val="FF0000"/>
                  </a:buClr>
                </a:pPr>
                <a14:m>
                  <m:oMathPara xmlns:m="http://schemas.openxmlformats.org/officeDocument/2006/math">
                    <m:oMathParaPr>
                      <m:jc m:val="centerGroup"/>
                    </m:oMathParaPr>
                    <m:oMath xmlns:m="http://schemas.openxmlformats.org/officeDocument/2006/math">
                      <m:borderBox>
                        <m:borderBoxPr>
                          <m:ctrlPr>
                            <a:rPr lang="en-US" sz="4400" b="1" i="1">
                              <a:latin typeface="Cambria Math" panose="02040503050406030204" pitchFamily="18" charset="0"/>
                            </a:rPr>
                          </m:ctrlPr>
                        </m:borderBoxPr>
                        <m:e>
                          <m:r>
                            <a:rPr lang="en-US" sz="4400" b="1" i="1">
                              <a:latin typeface="Cambria Math" panose="02040503050406030204" pitchFamily="18" charset="0"/>
                            </a:rPr>
                            <m:t>𝑽</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r>
                            <a:rPr lang="en-US" sz="4400" b="1" i="1">
                              <a:latin typeface="Cambria Math" panose="02040503050406030204" pitchFamily="18" charset="0"/>
                            </a:rPr>
                            <m:t>𝝅</m:t>
                          </m:r>
                          <m:sSup>
                            <m:sSupPr>
                              <m:ctrlPr>
                                <a:rPr lang="en-US" sz="4400" b="1" i="1">
                                  <a:latin typeface="Cambria Math" panose="02040503050406030204" pitchFamily="18" charset="0"/>
                                </a:rPr>
                              </m:ctrlPr>
                            </m:sSupPr>
                            <m:e>
                              <m:r>
                                <a:rPr lang="en-US" sz="4400" b="1" i="1">
                                  <a:latin typeface="Cambria Math" panose="02040503050406030204" pitchFamily="18" charset="0"/>
                                </a:rPr>
                                <m:t>𝒓</m:t>
                              </m:r>
                            </m:e>
                            <m:sup>
                              <m:r>
                                <a:rPr lang="en-US" sz="4400" b="1" i="1">
                                  <a:latin typeface="Cambria Math" panose="02040503050406030204" pitchFamily="18" charset="0"/>
                                </a:rPr>
                                <m:t>𝟐</m:t>
                              </m:r>
                            </m:sup>
                          </m:sSup>
                          <m:r>
                            <a:rPr lang="en-US" sz="4400" b="1" i="1">
                              <a:latin typeface="Cambria Math" panose="02040503050406030204" pitchFamily="18" charset="0"/>
                            </a:rPr>
                            <m:t>𝒉</m:t>
                          </m:r>
                        </m:e>
                      </m:borderBox>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5C607D02-F3EA-4874-B48F-93ED609CEE50}"/>
                  </a:ext>
                </a:extLst>
              </p:cNvPr>
              <p:cNvSpPr txBox="1">
                <a:spLocks noRot="1" noChangeAspect="1" noMove="1" noResize="1" noEditPoints="1" noAdjustHandles="1" noChangeArrowheads="1" noChangeShapeType="1" noTextEdit="1"/>
              </p:cNvSpPr>
              <p:nvPr/>
            </p:nvSpPr>
            <p:spPr>
              <a:xfrm>
                <a:off x="152400" y="1792344"/>
                <a:ext cx="16971364" cy="11635232"/>
              </a:xfrm>
              <a:prstGeom prst="rect">
                <a:avLst/>
              </a:prstGeom>
              <a:blipFill>
                <a:blip r:embed="rId4"/>
                <a:stretch>
                  <a:fillRect l="-861" t="-680" r="-1795"/>
                </a:stretch>
              </a:blipFill>
              <a:ln>
                <a:solidFill>
                  <a:srgbClr val="FFC000"/>
                </a:solidFill>
                <a:prstDash val="sysDot"/>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E6B9B422-B493-4805-94E0-3A068DFFD387}"/>
              </a:ext>
            </a:extLst>
          </p:cNvPr>
          <p:cNvSpPr>
            <a:spLocks noChangeArrowheads="1"/>
          </p:cNvSpPr>
          <p:nvPr/>
        </p:nvSpPr>
        <p:spPr bwMode="auto">
          <a:xfrm>
            <a:off x="1" y="-369330"/>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914400"/>
            <a:endParaRPr lang="en-US" sz="3600">
              <a:solidFill>
                <a:prstClr val="black"/>
              </a:solidFill>
              <a:latin typeface="Calibri" panose="020F0502020204030204"/>
            </a:endParaRPr>
          </a:p>
        </p:txBody>
      </p:sp>
      <p:sp>
        <p:nvSpPr>
          <p:cNvPr id="6" name="Rectangle 4">
            <a:extLst>
              <a:ext uri="{FF2B5EF4-FFF2-40B4-BE49-F238E27FC236}">
                <a16:creationId xmlns:a16="http://schemas.microsoft.com/office/drawing/2014/main" id="{D6D51E81-D258-4548-A864-D647A63C3CFC}"/>
              </a:ext>
            </a:extLst>
          </p:cNvPr>
          <p:cNvSpPr>
            <a:spLocks noChangeArrowheads="1"/>
          </p:cNvSpPr>
          <p:nvPr/>
        </p:nvSpPr>
        <p:spPr bwMode="auto">
          <a:xfrm>
            <a:off x="1" y="-369330"/>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914400"/>
            <a:endParaRPr lang="en-US" sz="3600">
              <a:solidFill>
                <a:prstClr val="black"/>
              </a:solidFill>
              <a:latin typeface="Calibri" panose="020F0502020204030204"/>
            </a:endParaRPr>
          </a:p>
        </p:txBody>
      </p:sp>
      <p:pic>
        <p:nvPicPr>
          <p:cNvPr id="19" name="Picture 18" descr="Công thức tính thể tích khối chóp, khối nón, khối trụ, lăng trụ, khối cầu -  Anh Dũng SEO">
            <a:extLst>
              <a:ext uri="{FF2B5EF4-FFF2-40B4-BE49-F238E27FC236}">
                <a16:creationId xmlns:a16="http://schemas.microsoft.com/office/drawing/2014/main" id="{BC86B887-1A98-41E4-BA86-C0D58623017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539854" y="3665833"/>
            <a:ext cx="6577184" cy="8581570"/>
          </a:xfrm>
          <a:prstGeom prst="rect">
            <a:avLst/>
          </a:prstGeom>
          <a:noFill/>
          <a:ln>
            <a:noFill/>
          </a:ln>
        </p:spPr>
      </p:pic>
    </p:spTree>
    <p:extLst>
      <p:ext uri="{BB962C8B-B14F-4D97-AF65-F5344CB8AC3E}">
        <p14:creationId xmlns:p14="http://schemas.microsoft.com/office/powerpoint/2010/main" val="11551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bg/>
                                          </p:spTgt>
                                        </p:tgtEl>
                                        <p:attrNameLst>
                                          <p:attrName>style.visibility</p:attrName>
                                        </p:attrNameLst>
                                      </p:cBhvr>
                                      <p:to>
                                        <p:strVal val="visible"/>
                                      </p:to>
                                    </p:set>
                                    <p:animEffect transition="in" filter="wipe(up)">
                                      <p:cBhvr>
                                        <p:cTn id="12" dur="500"/>
                                        <p:tgtEl>
                                          <p:spTgt spid="1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up)">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up)">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up)">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up)">
                                      <p:cBhvr>
                                        <p:cTn id="3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tmplLst>
          <p:tmpl>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228600" y="5854757"/>
            <a:ext cx="23914166" cy="7473284"/>
            <a:chOff x="1205494" y="6941416"/>
            <a:chExt cx="22139783" cy="7474256"/>
          </a:xfrm>
        </p:grpSpPr>
        <p:sp>
          <p:nvSpPr>
            <p:cNvPr id="125" name="Rounded Rectangle 124"/>
            <p:cNvSpPr/>
            <p:nvPr/>
          </p:nvSpPr>
          <p:spPr>
            <a:xfrm>
              <a:off x="1209587" y="7179459"/>
              <a:ext cx="22135690" cy="723621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solidFill>
                    <a:prstClr val="black"/>
                  </a:solidFill>
                  <a:latin typeface="Arial" panose="020B060402020202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a:solidFill>
                    <a:prstClr val="black"/>
                  </a:solidFill>
                  <a:latin typeface="Arial" panose="020B0604020202020204" pitchFamily="34" charset="0"/>
                </a:endParaRPr>
              </a:p>
            </p:txBody>
          </p:sp>
        </p:grpSp>
      </p:grpSp>
      <p:grpSp>
        <p:nvGrpSpPr>
          <p:cNvPr id="148" name="Group 147"/>
          <p:cNvGrpSpPr/>
          <p:nvPr/>
        </p:nvGrpSpPr>
        <p:grpSpPr>
          <a:xfrm>
            <a:off x="0" y="2402989"/>
            <a:ext cx="24142766" cy="3264104"/>
            <a:chOff x="992185" y="2564544"/>
            <a:chExt cx="22353093" cy="3264528"/>
          </a:xfrm>
        </p:grpSpPr>
        <p:sp>
          <p:nvSpPr>
            <p:cNvPr id="134" name="Rounded Rectangle 133"/>
            <p:cNvSpPr/>
            <p:nvPr/>
          </p:nvSpPr>
          <p:spPr bwMode="auto">
            <a:xfrm>
              <a:off x="1145221" y="2666999"/>
              <a:ext cx="22200057" cy="3162073"/>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dirty="0">
                <a:solidFill>
                  <a:prstClr val="white"/>
                </a:solidFill>
                <a:latin typeface="Arial" panose="020B0604020202020204" pitchFamily="34" charset="0"/>
              </a:endParaRPr>
            </a:p>
          </p:txBody>
        </p:sp>
        <p:grpSp>
          <p:nvGrpSpPr>
            <p:cNvPr id="135" name="Group 134"/>
            <p:cNvGrpSpPr/>
            <p:nvPr/>
          </p:nvGrpSpPr>
          <p:grpSpPr>
            <a:xfrm>
              <a:off x="992185" y="2564544"/>
              <a:ext cx="4116405" cy="1023459"/>
              <a:chOff x="534984" y="1647866"/>
              <a:chExt cx="5530132"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a:solidFill>
                    <a:prstClr val="white"/>
                  </a:solidFill>
                  <a:latin typeface="Arial" panose="020B0604020202020204" pitchFamily="34" charset="0"/>
                </a:endParaRPr>
              </a:p>
            </p:txBody>
          </p:sp>
          <p:sp>
            <p:nvSpPr>
              <p:cNvPr id="137" name="Pentagon 136"/>
              <p:cNvSpPr/>
              <p:nvPr/>
            </p:nvSpPr>
            <p:spPr bwMode="auto">
              <a:xfrm>
                <a:off x="534984" y="1647866"/>
                <a:ext cx="3794871"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dirty="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a:solidFill>
                    <a:prstClr val="black"/>
                  </a:solidFill>
                  <a:latin typeface="Arial" panose="020B0604020202020204" pitchFamily="34" charset="0"/>
                </a:endParaRPr>
              </a:p>
            </p:txBody>
          </p:sp>
          <p:sp>
            <p:nvSpPr>
              <p:cNvPr id="140" name="TextBox 13"/>
              <p:cNvSpPr txBox="1">
                <a:spLocks noChangeArrowheads="1"/>
              </p:cNvSpPr>
              <p:nvPr/>
            </p:nvSpPr>
            <p:spPr bwMode="auto">
              <a:xfrm>
                <a:off x="1538055" y="1663590"/>
                <a:ext cx="4527061"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err="1">
                    <a:solidFill>
                      <a:prstClr val="white"/>
                    </a:solidFill>
                    <a:latin typeface="Tahoma" pitchFamily="34" charset="0"/>
                    <a:cs typeface="Tahoma" pitchFamily="34" charset="0"/>
                  </a:rPr>
                  <a:t>Ví</a:t>
                </a:r>
                <a:r>
                  <a:rPr lang="en-US" sz="4400" b="1" dirty="0">
                    <a:solidFill>
                      <a:prstClr val="white"/>
                    </a:solidFill>
                    <a:latin typeface="Tahoma" pitchFamily="34" charset="0"/>
                    <a:cs typeface="Tahoma" pitchFamily="34" charset="0"/>
                  </a:rPr>
                  <a:t> </a:t>
                </a:r>
                <a:r>
                  <a:rPr lang="en-US" sz="4400" b="1" dirty="0" err="1">
                    <a:solidFill>
                      <a:prstClr val="white"/>
                    </a:solidFill>
                    <a:latin typeface="Tahoma" pitchFamily="34" charset="0"/>
                    <a:cs typeface="Tahoma" pitchFamily="34" charset="0"/>
                  </a:rPr>
                  <a:t>dụ</a:t>
                </a:r>
                <a:r>
                  <a:rPr lang="en-US" sz="4400" b="1" dirty="0">
                    <a:solidFill>
                      <a:prstClr val="white"/>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119" name="Rectangle 118"/>
              <p:cNvSpPr/>
              <p:nvPr/>
            </p:nvSpPr>
            <p:spPr>
              <a:xfrm>
                <a:off x="950407" y="3192960"/>
                <a:ext cx="22822538" cy="2123658"/>
              </a:xfrm>
              <a:prstGeom prst="rect">
                <a:avLst/>
              </a:prstGeom>
            </p:spPr>
            <p:txBody>
              <a:bodyPr wrap="square">
                <a:spAutoFit/>
              </a:bodyPr>
              <a:lstStyle/>
              <a:p>
                <a:pPr defTabSz="1828800"/>
                <a:r>
                  <a:rPr lang="en-US" sz="4400" b="1" dirty="0">
                    <a:latin typeface="Tahoma" panose="020B0604030504040204" pitchFamily="34" charset="0"/>
                    <a:ea typeface="Tahoma" panose="020B0604030504040204" pitchFamily="34" charset="0"/>
                    <a:cs typeface="Tahoma" panose="020B0604030504040204" pitchFamily="34" charset="0"/>
                  </a:rPr>
                  <a:t>Một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trục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huyền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950407" y="3192960"/>
                <a:ext cx="22822538" cy="2123658"/>
              </a:xfrm>
              <a:prstGeom prst="rect">
                <a:avLst/>
              </a:prstGeom>
              <a:blipFill>
                <a:blip r:embed="rId3"/>
                <a:stretch>
                  <a:fillRect l="-1095" t="-6034" b="-12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859010" y="6920261"/>
                <a:ext cx="20772389" cy="5781647"/>
              </a:xfrm>
              <a:prstGeom prst="rect">
                <a:avLst/>
              </a:prstGeom>
            </p:spPr>
            <p:txBody>
              <a:bodyPr wrap="square">
                <a:spAutoFit/>
              </a:bodyPr>
              <a:lstStyle/>
              <a:p>
                <a:pPr defTabSz="1828800">
                  <a:spcBef>
                    <a:spcPts val="2000"/>
                  </a:spcBef>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nl-NL" sz="4400" b="1" dirty="0">
                    <a:latin typeface="Tahoma" panose="020B0604030504040204" pitchFamily="34" charset="0"/>
                    <a:ea typeface="Tahoma" panose="020B0604030504040204" pitchFamily="34" charset="0"/>
                    <a:cs typeface="Tahoma" panose="020B0604030504040204" pitchFamily="34" charset="0"/>
                  </a:rPr>
                  <a:t>Ta có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trục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huyền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𝒓</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𝒓</m:t>
                    </m:r>
                    <m:r>
                      <a:rPr lang="en-US" sz="4400" b="1" i="1">
                        <a:latin typeface="Cambria Math" panose="02040503050406030204" pitchFamily="18" charset="0"/>
                      </a:rPr>
                      <m:t>=</m:t>
                    </m:r>
                    <m:r>
                      <a:rPr lang="en-US" sz="4400" b="1" i="1">
                        <a:latin typeface="Cambria Math" panose="02040503050406030204" pitchFamily="18" charset="0"/>
                      </a:rPr>
                      <m:t>𝒉</m:t>
                    </m:r>
                    <m:r>
                      <a:rPr lang="en-US" sz="4400" b="1" i="1">
                        <a:latin typeface="Cambria Math" panose="02040503050406030204" pitchFamily="18" charset="0"/>
                      </a:rPr>
                      <m:t>=</m:t>
                    </m:r>
                    <m:r>
                      <a:rPr lang="en-US" sz="4400" b="1" i="1">
                        <a:latin typeface="Cambria Math" panose="02040503050406030204" pitchFamily="18" charset="0"/>
                      </a:rPr>
                      <m:t>𝒂</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indent="46990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𝒙𝒒</m:t>
                        </m:r>
                      </m:sub>
                    </m:sSub>
                    <m:r>
                      <a:rPr lang="vi-VN" sz="4400" b="1" i="1">
                        <a:latin typeface="Cambria Math" panose="02040503050406030204" pitchFamily="18" charset="0"/>
                      </a:rPr>
                      <m:t>=</m:t>
                    </m:r>
                    <m:r>
                      <a:rPr lang="vi-VN" sz="4400" b="1" i="1">
                        <a:latin typeface="Cambria Math" panose="02040503050406030204" pitchFamily="18" charset="0"/>
                      </a:rPr>
                      <m:t>𝝅</m:t>
                    </m:r>
                    <m:sSup>
                      <m:sSupPr>
                        <m:ctrlPr>
                          <a:rPr lang="en-US" sz="4400" b="1" i="1">
                            <a:latin typeface="Cambria Math" panose="02040503050406030204" pitchFamily="18" charset="0"/>
                          </a:rPr>
                        </m:ctrlPr>
                      </m:sSupPr>
                      <m:e>
                        <m:r>
                          <a:rPr lang="vi-VN" sz="4400" b="1" i="1">
                            <a:latin typeface="Cambria Math" panose="02040503050406030204" pitchFamily="18" charset="0"/>
                          </a:rPr>
                          <m:t>𝒓</m:t>
                        </m:r>
                      </m:e>
                      <m:sup>
                        <m:r>
                          <a:rPr lang="vi-VN" sz="4400" b="1" i="1">
                            <a:latin typeface="Cambria Math" panose="02040503050406030204" pitchFamily="18" charset="0"/>
                          </a:rPr>
                          <m:t>𝟐</m:t>
                        </m:r>
                      </m:sup>
                    </m:sSup>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𝟐</m:t>
                        </m:r>
                      </m:e>
                    </m:rad>
                    <m:r>
                      <a:rPr lang="vi-VN" sz="4400" b="1" i="1">
                        <a:latin typeface="Cambria Math" panose="02040503050406030204" pitchFamily="18" charset="0"/>
                      </a:rPr>
                      <m:t>=</m:t>
                    </m:r>
                    <m:r>
                      <a:rPr lang="vi-VN" sz="4400" b="1" i="1">
                        <a:latin typeface="Cambria Math" panose="02040503050406030204" pitchFamily="18" charset="0"/>
                      </a:rPr>
                      <m:t>𝝅</m:t>
                    </m:r>
                    <m:sSup>
                      <m:sSupPr>
                        <m:ctrlPr>
                          <a:rPr lang="en-US" sz="4400" b="1" i="1">
                            <a:latin typeface="Cambria Math" panose="02040503050406030204" pitchFamily="18" charset="0"/>
                          </a:rPr>
                        </m:ctrlPr>
                      </m:sSupPr>
                      <m:e>
                        <m:r>
                          <a:rPr lang="vi-VN" sz="4400" b="1" i="1">
                            <a:latin typeface="Cambria Math" panose="02040503050406030204" pitchFamily="18" charset="0"/>
                          </a:rPr>
                          <m:t>𝒂</m:t>
                        </m:r>
                      </m:e>
                      <m:sup>
                        <m:r>
                          <a:rPr lang="vi-VN" sz="4400" b="1" i="1">
                            <a:latin typeface="Cambria Math" panose="02040503050406030204" pitchFamily="18" charset="0"/>
                          </a:rPr>
                          <m:t>𝟐</m:t>
                        </m:r>
                      </m:sup>
                    </m:sSup>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𝟐</m:t>
                        </m:r>
                      </m:e>
                    </m:ra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indent="46990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𝒕𝒑</m:t>
                        </m:r>
                      </m:sub>
                    </m:sSub>
                    <m:r>
                      <a:rPr lang="vi-VN" sz="4400" b="1" i="1">
                        <a:latin typeface="Cambria Math" panose="02040503050406030204" pitchFamily="18" charset="0"/>
                      </a:rPr>
                      <m:t>=</m:t>
                    </m:r>
                    <m:r>
                      <a:rPr lang="vi-VN" sz="4400" b="1" i="1">
                        <a:latin typeface="Cambria Math" panose="02040503050406030204" pitchFamily="18" charset="0"/>
                      </a:rPr>
                      <m:t>𝝅</m:t>
                    </m:r>
                    <m:sSup>
                      <m:sSupPr>
                        <m:ctrlPr>
                          <a:rPr lang="en-US" sz="4400" b="1" i="1">
                            <a:latin typeface="Cambria Math" panose="02040503050406030204" pitchFamily="18" charset="0"/>
                          </a:rPr>
                        </m:ctrlPr>
                      </m:sSupPr>
                      <m:e>
                        <m:r>
                          <a:rPr lang="vi-VN" sz="4400" b="1" i="1">
                            <a:latin typeface="Cambria Math" panose="02040503050406030204" pitchFamily="18" charset="0"/>
                          </a:rPr>
                          <m:t>𝒓</m:t>
                        </m:r>
                      </m:e>
                      <m:sup>
                        <m:r>
                          <a:rPr lang="vi-VN" sz="4400" b="1" i="1">
                            <a:latin typeface="Cambria Math" panose="02040503050406030204" pitchFamily="18" charset="0"/>
                          </a:rPr>
                          <m:t>𝟐</m:t>
                        </m:r>
                      </m:sup>
                    </m:sSup>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𝟐</m:t>
                        </m:r>
                      </m:e>
                    </m:rad>
                    <m:r>
                      <a:rPr lang="vi-VN" sz="4400" b="1" i="1">
                        <a:latin typeface="Cambria Math" panose="02040503050406030204" pitchFamily="18" charset="0"/>
                      </a:rPr>
                      <m:t>+</m:t>
                    </m:r>
                    <m:r>
                      <a:rPr lang="vi-VN" sz="4400" b="1" i="1">
                        <a:latin typeface="Cambria Math" panose="02040503050406030204" pitchFamily="18" charset="0"/>
                      </a:rPr>
                      <m:t>𝝅</m:t>
                    </m:r>
                    <m:sSup>
                      <m:sSupPr>
                        <m:ctrlPr>
                          <a:rPr lang="en-US" sz="4400" b="1" i="1">
                            <a:latin typeface="Cambria Math" panose="02040503050406030204" pitchFamily="18" charset="0"/>
                          </a:rPr>
                        </m:ctrlPr>
                      </m:sSupPr>
                      <m:e>
                        <m:r>
                          <a:rPr lang="vi-VN" sz="4400" b="1" i="1">
                            <a:latin typeface="Cambria Math" panose="02040503050406030204" pitchFamily="18" charset="0"/>
                          </a:rPr>
                          <m:t>𝒓</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𝝅</m:t>
                    </m:r>
                    <m:sSup>
                      <m:sSupPr>
                        <m:ctrlPr>
                          <a:rPr lang="en-US" sz="4400" b="1" i="1">
                            <a:latin typeface="Cambria Math" panose="02040503050406030204" pitchFamily="18" charset="0"/>
                          </a:rPr>
                        </m:ctrlPr>
                      </m:sSupPr>
                      <m:e>
                        <m:r>
                          <a:rPr lang="vi-VN" sz="4400" b="1" i="1">
                            <a:latin typeface="Cambria Math" panose="02040503050406030204" pitchFamily="18" charset="0"/>
                          </a:rPr>
                          <m:t>𝒂</m:t>
                        </m:r>
                      </m:e>
                      <m:sup>
                        <m:r>
                          <a:rPr lang="vi-VN" sz="4400" b="1" i="1">
                            <a:latin typeface="Cambria Math" panose="02040503050406030204" pitchFamily="18" charset="0"/>
                          </a:rPr>
                          <m:t>𝟐</m:t>
                        </m:r>
                      </m:sup>
                    </m:sSup>
                    <m:d>
                      <m:dPr>
                        <m:ctrlPr>
                          <a:rPr lang="en-US" sz="4400" b="1" i="1">
                            <a:latin typeface="Cambria Math" panose="02040503050406030204" pitchFamily="18" charset="0"/>
                          </a:rPr>
                        </m:ctrlPr>
                      </m:dPr>
                      <m:e>
                        <m:rad>
                          <m:radPr>
                            <m:degHide m:val="on"/>
                            <m:ctrlPr>
                              <a:rPr lang="en-US" sz="4400" b="1" i="1">
                                <a:latin typeface="Cambria Math" panose="02040503050406030204" pitchFamily="18" charset="0"/>
                              </a:rPr>
                            </m:ctrlPr>
                          </m:radPr>
                          <m:deg/>
                          <m:e>
                            <m:r>
                              <a:rPr lang="vi-VN" sz="4400" b="1" i="1">
                                <a:latin typeface="Cambria Math" panose="02040503050406030204" pitchFamily="18" charset="0"/>
                              </a:rPr>
                              <m:t>𝟐</m:t>
                            </m:r>
                          </m:e>
                        </m:rad>
                        <m:r>
                          <a:rPr lang="vi-VN" sz="4400" b="1" i="1">
                            <a:latin typeface="Cambria Math" panose="02040503050406030204" pitchFamily="18" charset="0"/>
                          </a:rPr>
                          <m:t>+</m:t>
                        </m:r>
                        <m:r>
                          <a:rPr lang="vi-VN" sz="4400" b="1" i="1">
                            <a:latin typeface="Cambria Math" panose="02040503050406030204" pitchFamily="18" charset="0"/>
                          </a:rPr>
                          <m:t>𝟏</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indent="46990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vi-VN" sz="4400" b="1" dirty="0">
                    <a:latin typeface="Tahoma" panose="020B0604030504040204" pitchFamily="34" charset="0"/>
                    <a:ea typeface="Tahoma" panose="020B0604030504040204" pitchFamily="34" charset="0"/>
                    <a:cs typeface="Tahoma" panose="020B0604030504040204" pitchFamily="34" charset="0"/>
                  </a:rPr>
                  <a:t>Diện tích thiết diện bằng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𝑻𝑫</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𝒓</m:t>
                        </m:r>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𝒂</m:t>
                        </m:r>
                      </m:e>
                      <m:sup>
                        <m:r>
                          <a:rPr lang="en-US" sz="4400" b="1" i="1">
                            <a:latin typeface="Cambria Math" panose="02040503050406030204" pitchFamily="18" charset="0"/>
                          </a:rPr>
                          <m:t>𝟐</m:t>
                        </m:r>
                      </m:sup>
                    </m:sSup>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indent="469900" defTabSz="1828800">
                  <a:spcBef>
                    <a:spcPts val="2000"/>
                  </a:spcBef>
                </a:pPr>
                <a:r>
                  <a:rPr lang="en-US" sz="4400" b="1"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𝑽</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r>
                      <a:rPr lang="en-US" sz="4400" b="1" i="1">
                        <a:latin typeface="Cambria Math" panose="02040503050406030204" pitchFamily="18" charset="0"/>
                      </a:rPr>
                      <m:t>𝝅</m:t>
                    </m:r>
                    <m:sSup>
                      <m:sSupPr>
                        <m:ctrlPr>
                          <a:rPr lang="en-US" sz="4400" b="1" i="1">
                            <a:latin typeface="Cambria Math" panose="02040503050406030204" pitchFamily="18" charset="0"/>
                          </a:rPr>
                        </m:ctrlPr>
                      </m:sSupPr>
                      <m:e>
                        <m:r>
                          <a:rPr lang="en-US" sz="4400" b="1" i="1">
                            <a:latin typeface="Cambria Math" panose="02040503050406030204" pitchFamily="18" charset="0"/>
                          </a:rPr>
                          <m:t>𝒓</m:t>
                        </m:r>
                      </m:e>
                      <m:sup>
                        <m:r>
                          <a:rPr lang="en-US" sz="4400" b="1" i="1">
                            <a:latin typeface="Cambria Math" panose="02040503050406030204" pitchFamily="18" charset="0"/>
                          </a:rPr>
                          <m:t>𝟑</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r>
                      <a:rPr lang="en-US" sz="4400" b="1" i="1">
                        <a:latin typeface="Cambria Math" panose="02040503050406030204" pitchFamily="18" charset="0"/>
                      </a:rPr>
                      <m:t>𝝅</m:t>
                    </m:r>
                    <m:sSup>
                      <m:sSupPr>
                        <m:ctrlPr>
                          <a:rPr lang="en-US" sz="4400" b="1" i="1">
                            <a:latin typeface="Cambria Math" panose="02040503050406030204" pitchFamily="18" charset="0"/>
                          </a:rPr>
                        </m:ctrlPr>
                      </m:sSupPr>
                      <m:e>
                        <m:r>
                          <a:rPr lang="en-US" sz="4400" b="1" i="1">
                            <a:latin typeface="Cambria Math" panose="02040503050406030204" pitchFamily="18" charset="0"/>
                          </a:rPr>
                          <m:t>𝒂</m:t>
                        </m:r>
                      </m:e>
                      <m:sup>
                        <m:r>
                          <a:rPr lang="en-US" sz="4400" b="1" i="1">
                            <a:latin typeface="Cambria Math" panose="02040503050406030204" pitchFamily="18" charset="0"/>
                          </a:rPr>
                          <m:t>𝟑</m:t>
                        </m:r>
                      </m:sup>
                    </m:sSup>
                  </m:oMath>
                </a14:m>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1859010" y="6920261"/>
                <a:ext cx="20772389" cy="5781647"/>
              </a:xfrm>
              <a:prstGeom prst="rect">
                <a:avLst/>
              </a:prstGeom>
              <a:blipFill>
                <a:blip r:embed="rId4"/>
                <a:stretch>
                  <a:fillRect l="-1203" t="-2107" b="-1475"/>
                </a:stretch>
              </a:blipFill>
            </p:spPr>
            <p:txBody>
              <a:bodyPr/>
              <a:lstStyle/>
              <a:p>
                <a:r>
                  <a:rPr lang="en-US">
                    <a:noFill/>
                  </a:rPr>
                  <a:t> </a:t>
                </a:r>
              </a:p>
            </p:txBody>
          </p:sp>
        </mc:Fallback>
      </mc:AlternateContent>
      <p:grpSp>
        <p:nvGrpSpPr>
          <p:cNvPr id="50" name="Group 47"/>
          <p:cNvGrpSpPr/>
          <p:nvPr/>
        </p:nvGrpSpPr>
        <p:grpSpPr>
          <a:xfrm>
            <a:off x="7943149" y="1442787"/>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428"/>
              <a:chOff x="739068" y="1515168"/>
              <a:chExt cx="8177919" cy="960428"/>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8"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9"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3"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4" name="TextBox 43"/>
              <p:cNvSpPr txBox="1"/>
              <p:nvPr/>
            </p:nvSpPr>
            <p:spPr>
              <a:xfrm>
                <a:off x="2132731" y="1706055"/>
                <a:ext cx="6784256"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grpSp>
      <p:grpSp>
        <p:nvGrpSpPr>
          <p:cNvPr id="42" name="Group 41">
            <a:extLst>
              <a:ext uri="{FF2B5EF4-FFF2-40B4-BE49-F238E27FC236}">
                <a16:creationId xmlns:a16="http://schemas.microsoft.com/office/drawing/2014/main" id="{02F470BA-2838-45A3-8852-F5CE40FCE5CF}"/>
              </a:ext>
            </a:extLst>
          </p:cNvPr>
          <p:cNvGrpSpPr/>
          <p:nvPr/>
        </p:nvGrpSpPr>
        <p:grpSpPr>
          <a:xfrm>
            <a:off x="15316200" y="8534400"/>
            <a:ext cx="6096000" cy="3243151"/>
            <a:chOff x="0" y="0"/>
            <a:chExt cx="1346200" cy="831950"/>
          </a:xfrm>
        </p:grpSpPr>
        <p:cxnSp>
          <p:nvCxnSpPr>
            <p:cNvPr id="43" name="Straight Connector 42">
              <a:extLst>
                <a:ext uri="{FF2B5EF4-FFF2-40B4-BE49-F238E27FC236}">
                  <a16:creationId xmlns:a16="http://schemas.microsoft.com/office/drawing/2014/main" id="{F339AEE4-545C-4916-8D57-7508714626C1}"/>
                </a:ext>
              </a:extLst>
            </p:cNvPr>
            <p:cNvCxnSpPr/>
            <p:nvPr/>
          </p:nvCxnSpPr>
          <p:spPr>
            <a:xfrm flipV="1">
              <a:off x="666750" y="0"/>
              <a:ext cx="0" cy="719455"/>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213EF9E-D040-44F3-AFDC-7F389E529524}"/>
                </a:ext>
              </a:extLst>
            </p:cNvPr>
            <p:cNvCxnSpPr/>
            <p:nvPr/>
          </p:nvCxnSpPr>
          <p:spPr>
            <a:xfrm>
              <a:off x="0" y="717550"/>
              <a:ext cx="133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BA27D68-E631-435C-B083-FEC1F98A9B91}"/>
                </a:ext>
              </a:extLst>
            </p:cNvPr>
            <p:cNvGrpSpPr/>
            <p:nvPr/>
          </p:nvGrpSpPr>
          <p:grpSpPr>
            <a:xfrm>
              <a:off x="6350" y="0"/>
              <a:ext cx="1339850" cy="831950"/>
              <a:chOff x="0" y="0"/>
              <a:chExt cx="1339850" cy="831950"/>
            </a:xfrm>
          </p:grpSpPr>
          <p:grpSp>
            <p:nvGrpSpPr>
              <p:cNvPr id="46" name="Group 45">
                <a:extLst>
                  <a:ext uri="{FF2B5EF4-FFF2-40B4-BE49-F238E27FC236}">
                    <a16:creationId xmlns:a16="http://schemas.microsoft.com/office/drawing/2014/main" id="{490FC6B3-463B-42B2-83FB-A658688C4567}"/>
                  </a:ext>
                </a:extLst>
              </p:cNvPr>
              <p:cNvGrpSpPr/>
              <p:nvPr/>
            </p:nvGrpSpPr>
            <p:grpSpPr>
              <a:xfrm>
                <a:off x="0" y="615950"/>
                <a:ext cx="1327150" cy="216000"/>
                <a:chOff x="0" y="0"/>
                <a:chExt cx="1327150" cy="527050"/>
              </a:xfrm>
            </p:grpSpPr>
            <p:sp>
              <p:nvSpPr>
                <p:cNvPr id="49" name="Arc 48">
                  <a:extLst>
                    <a:ext uri="{FF2B5EF4-FFF2-40B4-BE49-F238E27FC236}">
                      <a16:creationId xmlns:a16="http://schemas.microsoft.com/office/drawing/2014/main" id="{F0D689EF-7554-4F21-88A2-6D4E1776A7BB}"/>
                    </a:ext>
                  </a:extLst>
                </p:cNvPr>
                <p:cNvSpPr/>
                <p:nvPr/>
              </p:nvSpPr>
              <p:spPr>
                <a:xfrm>
                  <a:off x="0" y="0"/>
                  <a:ext cx="1327150" cy="520700"/>
                </a:xfrm>
                <a:prstGeom prst="arc">
                  <a:avLst>
                    <a:gd name="adj1" fmla="val 10771709"/>
                    <a:gd name="adj2" fmla="val 10213"/>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Arc 52">
                  <a:extLst>
                    <a:ext uri="{FF2B5EF4-FFF2-40B4-BE49-F238E27FC236}">
                      <a16:creationId xmlns:a16="http://schemas.microsoft.com/office/drawing/2014/main" id="{E8EEA882-DCAB-4AE1-8996-7D7ED57821B2}"/>
                    </a:ext>
                  </a:extLst>
                </p:cNvPr>
                <p:cNvSpPr/>
                <p:nvPr/>
              </p:nvSpPr>
              <p:spPr>
                <a:xfrm flipV="1">
                  <a:off x="0" y="6350"/>
                  <a:ext cx="1327150" cy="520700"/>
                </a:xfrm>
                <a:prstGeom prst="arc">
                  <a:avLst>
                    <a:gd name="adj1" fmla="val 10771709"/>
                    <a:gd name="adj2" fmla="val 10213"/>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47" name="Straight Connector 46">
                <a:extLst>
                  <a:ext uri="{FF2B5EF4-FFF2-40B4-BE49-F238E27FC236}">
                    <a16:creationId xmlns:a16="http://schemas.microsoft.com/office/drawing/2014/main" id="{A42EA28F-85F5-419C-8388-484EBFFF41C9}"/>
                  </a:ext>
                </a:extLst>
              </p:cNvPr>
              <p:cNvCxnSpPr/>
              <p:nvPr/>
            </p:nvCxnSpPr>
            <p:spPr>
              <a:xfrm flipH="1">
                <a:off x="19050" y="0"/>
                <a:ext cx="647700" cy="6921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4434A1-45E8-45E5-82C2-E3C45119AB44}"/>
                  </a:ext>
                </a:extLst>
              </p:cNvPr>
              <p:cNvCxnSpPr/>
              <p:nvPr/>
            </p:nvCxnSpPr>
            <p:spPr>
              <a:xfrm>
                <a:off x="673100" y="12700"/>
                <a:ext cx="666750" cy="70675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704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left)">
                                      <p:cBhvr>
                                        <p:cTn id="16" dur="5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arn(inVertical)">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barn(inVertical)">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barn(inVertical)">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barn(inVertical)">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barn(inVertical)">
                                      <p:cBhvr>
                                        <p:cTn id="5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52888" y="7924800"/>
            <a:ext cx="23220054" cy="4614812"/>
            <a:chOff x="1205494" y="6941416"/>
            <a:chExt cx="22139783" cy="4615412"/>
          </a:xfrm>
        </p:grpSpPr>
        <p:sp>
          <p:nvSpPr>
            <p:cNvPr id="125" name="Rounded Rectangle 124"/>
            <p:cNvSpPr/>
            <p:nvPr/>
          </p:nvSpPr>
          <p:spPr>
            <a:xfrm>
              <a:off x="1209587" y="7179459"/>
              <a:ext cx="22135690" cy="437736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solidFill>
                    <a:prstClr val="black"/>
                  </a:solidFill>
                  <a:latin typeface="Arial" panose="020B060402020202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a:solidFill>
                    <a:prstClr val="black"/>
                  </a:solidFill>
                  <a:latin typeface="Arial" panose="020B0604020202020204" pitchFamily="34" charset="0"/>
                </a:endParaRPr>
              </a:p>
            </p:txBody>
          </p:sp>
        </p:grpSp>
      </p:grpSp>
      <p:grpSp>
        <p:nvGrpSpPr>
          <p:cNvPr id="148" name="Group 147"/>
          <p:cNvGrpSpPr/>
          <p:nvPr/>
        </p:nvGrpSpPr>
        <p:grpSpPr>
          <a:xfrm>
            <a:off x="380998" y="2362201"/>
            <a:ext cx="23391944" cy="5228972"/>
            <a:chOff x="992185" y="2564544"/>
            <a:chExt cx="22353093" cy="6093457"/>
          </a:xfrm>
        </p:grpSpPr>
        <p:sp>
          <p:nvSpPr>
            <p:cNvPr id="134" name="Rounded Rectangle 133"/>
            <p:cNvSpPr/>
            <p:nvPr/>
          </p:nvSpPr>
          <p:spPr bwMode="auto">
            <a:xfrm>
              <a:off x="1145221" y="2666999"/>
              <a:ext cx="22200057" cy="5991002"/>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dirty="0">
                <a:solidFill>
                  <a:prstClr val="white"/>
                </a:solidFill>
                <a:latin typeface="Arial" panose="020B0604020202020204" pitchFamily="34" charset="0"/>
              </a:endParaRPr>
            </a:p>
          </p:txBody>
        </p:sp>
        <p:grpSp>
          <p:nvGrpSpPr>
            <p:cNvPr id="135" name="Group 134"/>
            <p:cNvGrpSpPr/>
            <p:nvPr/>
          </p:nvGrpSpPr>
          <p:grpSpPr>
            <a:xfrm>
              <a:off x="992185" y="2564544"/>
              <a:ext cx="5792179" cy="1023459"/>
              <a:chOff x="534984" y="1647866"/>
              <a:chExt cx="778142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a:solidFill>
                    <a:prstClr val="white"/>
                  </a:solidFill>
                  <a:latin typeface="Arial" panose="020B0604020202020204" pitchFamily="34" charset="0"/>
                </a:endParaRPr>
              </a:p>
            </p:txBody>
          </p:sp>
          <p:sp>
            <p:nvSpPr>
              <p:cNvPr id="137" name="Pentagon 136"/>
              <p:cNvSpPr/>
              <p:nvPr/>
            </p:nvSpPr>
            <p:spPr bwMode="auto">
              <a:xfrm>
                <a:off x="534984" y="1647866"/>
                <a:ext cx="7565532"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a:solidFill>
                    <a:prstClr val="black"/>
                  </a:solidFill>
                  <a:latin typeface="Arial" panose="020B0604020202020204" pitchFamily="34" charset="0"/>
                </a:endParaRPr>
              </a:p>
            </p:txBody>
          </p:sp>
          <p:sp>
            <p:nvSpPr>
              <p:cNvPr id="140" name="TextBox 13"/>
              <p:cNvSpPr txBox="1">
                <a:spLocks noChangeArrowheads="1"/>
              </p:cNvSpPr>
              <p:nvPr/>
            </p:nvSpPr>
            <p:spPr bwMode="auto">
              <a:xfrm>
                <a:off x="1836546" y="1686865"/>
                <a:ext cx="6479867"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err="1">
                    <a:solidFill>
                      <a:prstClr val="white"/>
                    </a:solidFill>
                    <a:latin typeface="Tahoma" pitchFamily="34" charset="0"/>
                    <a:cs typeface="Tahoma" pitchFamily="34" charset="0"/>
                  </a:rPr>
                  <a:t>Bài</a:t>
                </a:r>
                <a:r>
                  <a:rPr lang="en-US" sz="4400" b="1" dirty="0">
                    <a:solidFill>
                      <a:prstClr val="white"/>
                    </a:solidFill>
                    <a:latin typeface="Tahoma" pitchFamily="34" charset="0"/>
                    <a:cs typeface="Tahoma" pitchFamily="34" charset="0"/>
                  </a:rPr>
                  <a:t> 3 (SGK/39).</a:t>
                </a:r>
              </a:p>
            </p:txBody>
          </p:sp>
        </p:grpSp>
      </p:grpSp>
      <mc:AlternateContent xmlns:mc="http://schemas.openxmlformats.org/markup-compatibility/2006" xmlns:a14="http://schemas.microsoft.com/office/drawing/2010/main">
        <mc:Choice Requires="a14">
          <p:sp>
            <p:nvSpPr>
              <p:cNvPr id="119" name="Rectangle 118"/>
              <p:cNvSpPr/>
              <p:nvPr/>
            </p:nvSpPr>
            <p:spPr>
              <a:xfrm>
                <a:off x="950407" y="3192960"/>
                <a:ext cx="23048882" cy="3785652"/>
              </a:xfrm>
              <a:prstGeom prst="rect">
                <a:avLst/>
              </a:prstGeom>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tròn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xoay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𝒉</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𝒄𝒎</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𝟐𝟓</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𝒄𝒎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quanh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đã</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 </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bởi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đáy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𝟏𝟐</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𝒄𝒎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9" name="Rectangle 118"/>
              <p:cNvSpPr>
                <a:spLocks noRot="1" noChangeAspect="1" noMove="1" noResize="1" noEditPoints="1" noAdjustHandles="1" noChangeArrowheads="1" noChangeShapeType="1" noTextEdit="1"/>
              </p:cNvSpPr>
              <p:nvPr/>
            </p:nvSpPr>
            <p:spPr>
              <a:xfrm>
                <a:off x="950407" y="3192960"/>
                <a:ext cx="23048882" cy="3785652"/>
              </a:xfrm>
              <a:prstGeom prst="rect">
                <a:avLst/>
              </a:prstGeom>
              <a:blipFill>
                <a:blip r:embed="rId3"/>
                <a:stretch>
                  <a:fillRect l="-1217" t="-3865" r="-846" b="-74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259615" y="8837123"/>
                <a:ext cx="15540510" cy="2545762"/>
              </a:xfrm>
              <a:prstGeom prst="rect">
                <a:avLst/>
              </a:prstGeom>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𝒍</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𝒉</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𝒓</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𝟎</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𝟓</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𝒍</m:t>
                    </m:r>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𝟏𝟎𝟐𝟓</m:t>
                        </m:r>
                      </m:e>
                    </m:rad>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𝒄𝒎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quanh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đã</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𝑺</m:t>
                        </m:r>
                      </m:e>
                      <m:sub>
                        <m:r>
                          <a:rPr lang="en-US" sz="4800" b="1" i="1">
                            <a:solidFill>
                              <a:prstClr val="black"/>
                            </a:solidFill>
                            <a:latin typeface="Cambria Math" panose="02040503050406030204" pitchFamily="18" charset="0"/>
                          </a:rPr>
                          <m:t>𝒙𝒒</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𝒓𝒍</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𝟐𝟓</m:t>
                    </m:r>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𝟏𝟎𝟐𝟓</m:t>
                        </m:r>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𝟏𝟐𝟓</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𝟒𝟏</m:t>
                        </m:r>
                      </m:e>
                    </m:rad>
                    <m:r>
                      <a:rPr lang="en-US" sz="4800" b="1" i="1">
                        <a:solidFill>
                          <a:prstClr val="black"/>
                        </a:solidFill>
                        <a:latin typeface="Cambria Math" panose="02040503050406030204" pitchFamily="18" charset="0"/>
                      </a:rPr>
                      <m:t>𝝅</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𝒄</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𝒎</m:t>
                            </m:r>
                          </m:e>
                          <m:sup>
                            <m:r>
                              <a:rPr lang="en-US" sz="4800" b="1" i="1">
                                <a:solidFill>
                                  <a:prstClr val="black"/>
                                </a:solidFill>
                                <a:latin typeface="Cambria Math" panose="02040503050406030204" pitchFamily="18" charset="0"/>
                              </a:rPr>
                              <m:t>𝟐</m:t>
                            </m:r>
                          </m:sup>
                        </m:sSup>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1259615" y="8837123"/>
                <a:ext cx="15540510" cy="2545762"/>
              </a:xfrm>
              <a:prstGeom prst="rect">
                <a:avLst/>
              </a:prstGeom>
              <a:blipFill>
                <a:blip r:embed="rId4"/>
                <a:stretch>
                  <a:fillRect l="-1805" t="-2878" b="-8393"/>
                </a:stretch>
              </a:blipFill>
            </p:spPr>
            <p:txBody>
              <a:bodyPr/>
              <a:lstStyle/>
              <a:p>
                <a:r>
                  <a:rPr lang="vi-VN">
                    <a:noFill/>
                  </a:rPr>
                  <a:t> </a:t>
                </a:r>
              </a:p>
            </p:txBody>
          </p:sp>
        </mc:Fallback>
      </mc:AlternateContent>
      <p:grpSp>
        <p:nvGrpSpPr>
          <p:cNvPr id="50" name="Group 47"/>
          <p:cNvGrpSpPr/>
          <p:nvPr/>
        </p:nvGrpSpPr>
        <p:grpSpPr>
          <a:xfrm>
            <a:off x="7943149" y="1442787"/>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428"/>
              <a:chOff x="739068" y="1515168"/>
              <a:chExt cx="8177919" cy="960428"/>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8"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9"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3"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4" name="TextBox 43"/>
              <p:cNvSpPr txBox="1"/>
              <p:nvPr/>
            </p:nvSpPr>
            <p:spPr>
              <a:xfrm>
                <a:off x="2132731" y="1706055"/>
                <a:ext cx="6784256"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grpSp>
      <p:grpSp>
        <p:nvGrpSpPr>
          <p:cNvPr id="43" name="Group 42">
            <a:extLst>
              <a:ext uri="{FF2B5EF4-FFF2-40B4-BE49-F238E27FC236}">
                <a16:creationId xmlns:a16="http://schemas.microsoft.com/office/drawing/2014/main" id="{4590F5C4-DBBD-4987-93FC-0FCEF39CE24C}"/>
              </a:ext>
            </a:extLst>
          </p:cNvPr>
          <p:cNvGrpSpPr/>
          <p:nvPr/>
        </p:nvGrpSpPr>
        <p:grpSpPr>
          <a:xfrm>
            <a:off x="18317198" y="8001217"/>
            <a:ext cx="4212530" cy="4626370"/>
            <a:chOff x="5227086" y="1726199"/>
            <a:chExt cx="2811117" cy="3899550"/>
          </a:xfrm>
        </p:grpSpPr>
        <p:grpSp>
          <p:nvGrpSpPr>
            <p:cNvPr id="44" name="Group 43">
              <a:extLst>
                <a:ext uri="{FF2B5EF4-FFF2-40B4-BE49-F238E27FC236}">
                  <a16:creationId xmlns:a16="http://schemas.microsoft.com/office/drawing/2014/main" id="{A4063859-9C32-4D68-A859-DFCF7CD0F2D2}"/>
                </a:ext>
              </a:extLst>
            </p:cNvPr>
            <p:cNvGrpSpPr/>
            <p:nvPr/>
          </p:nvGrpSpPr>
          <p:grpSpPr>
            <a:xfrm>
              <a:off x="5227086" y="2059127"/>
              <a:ext cx="2578016" cy="3160176"/>
              <a:chOff x="6484620" y="1876450"/>
              <a:chExt cx="2078134" cy="2503646"/>
            </a:xfrm>
          </p:grpSpPr>
          <p:sp>
            <p:nvSpPr>
              <p:cNvPr id="54" name="Oval 53">
                <a:extLst>
                  <a:ext uri="{FF2B5EF4-FFF2-40B4-BE49-F238E27FC236}">
                    <a16:creationId xmlns:a16="http://schemas.microsoft.com/office/drawing/2014/main" id="{0006F1FC-7E8A-4BED-8F1D-4BC637094434}"/>
                  </a:ext>
                </a:extLst>
              </p:cNvPr>
              <p:cNvSpPr/>
              <p:nvPr/>
            </p:nvSpPr>
            <p:spPr>
              <a:xfrm>
                <a:off x="6489157" y="3649432"/>
                <a:ext cx="2069060" cy="730664"/>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55" name="Freeform: Shape 54">
                <a:extLst>
                  <a:ext uri="{FF2B5EF4-FFF2-40B4-BE49-F238E27FC236}">
                    <a16:creationId xmlns:a16="http://schemas.microsoft.com/office/drawing/2014/main" id="{6103830C-E0CF-4F59-80EB-FEA63E9ECD0B}"/>
                  </a:ext>
                </a:extLst>
              </p:cNvPr>
              <p:cNvSpPr/>
              <p:nvPr/>
            </p:nvSpPr>
            <p:spPr>
              <a:xfrm>
                <a:off x="6484620" y="4015740"/>
                <a:ext cx="2069060" cy="364356"/>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grpSp>
            <p:nvGrpSpPr>
              <p:cNvPr id="60" name="Group 59">
                <a:extLst>
                  <a:ext uri="{FF2B5EF4-FFF2-40B4-BE49-F238E27FC236}">
                    <a16:creationId xmlns:a16="http://schemas.microsoft.com/office/drawing/2014/main" id="{4A325C35-F32D-4D64-BF8F-6BBAA52CAE8A}"/>
                  </a:ext>
                </a:extLst>
              </p:cNvPr>
              <p:cNvGrpSpPr/>
              <p:nvPr/>
            </p:nvGrpSpPr>
            <p:grpSpPr>
              <a:xfrm>
                <a:off x="6494524" y="1876450"/>
                <a:ext cx="2068230" cy="2503646"/>
                <a:chOff x="9227957" y="1783971"/>
                <a:chExt cx="2068230" cy="2503646"/>
              </a:xfrm>
            </p:grpSpPr>
            <p:cxnSp>
              <p:nvCxnSpPr>
                <p:cNvPr id="61" name="Straight Connector 60">
                  <a:extLst>
                    <a:ext uri="{FF2B5EF4-FFF2-40B4-BE49-F238E27FC236}">
                      <a16:creationId xmlns:a16="http://schemas.microsoft.com/office/drawing/2014/main" id="{17B53610-DB87-4018-B6A0-9490B682E2AF}"/>
                    </a:ext>
                  </a:extLst>
                </p:cNvPr>
                <p:cNvCxnSpPr>
                  <a:cxnSpLocks/>
                  <a:stCxn id="45" idx="2"/>
                </p:cNvCxnSpPr>
                <p:nvPr/>
              </p:nvCxnSpPr>
              <p:spPr>
                <a:xfrm flipH="1">
                  <a:off x="9227957" y="1869607"/>
                  <a:ext cx="1021608" cy="20025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DD21B07-77BA-408A-B1FD-773FA2951E11}"/>
                    </a:ext>
                  </a:extLst>
                </p:cNvPr>
                <p:cNvCxnSpPr>
                  <a:cxnSpLocks/>
                </p:cNvCxnSpPr>
                <p:nvPr/>
              </p:nvCxnSpPr>
              <p:spPr>
                <a:xfrm>
                  <a:off x="10261657" y="1783971"/>
                  <a:ext cx="1034530" cy="2116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B459B92-DE51-4CB7-A3D0-AC3BE46AA44B}"/>
                    </a:ext>
                  </a:extLst>
                </p:cNvPr>
                <p:cNvCxnSpPr/>
                <p:nvPr/>
              </p:nvCxnSpPr>
              <p:spPr>
                <a:xfrm>
                  <a:off x="10261657" y="1783971"/>
                  <a:ext cx="253943" cy="2481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2C9741-11E4-4EB7-8C92-6437BE3CFF8F}"/>
                    </a:ext>
                  </a:extLst>
                </p:cNvPr>
                <p:cNvCxnSpPr/>
                <p:nvPr/>
              </p:nvCxnSpPr>
              <p:spPr>
                <a:xfrm>
                  <a:off x="10261657" y="1783971"/>
                  <a:ext cx="0" cy="211627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C7173B3-1F7F-4E3C-9CCA-E4127EC49496}"/>
                    </a:ext>
                  </a:extLst>
                </p:cNvPr>
                <p:cNvCxnSpPr/>
                <p:nvPr/>
              </p:nvCxnSpPr>
              <p:spPr>
                <a:xfrm>
                  <a:off x="10261657" y="1783971"/>
                  <a:ext cx="617625" cy="231004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119124-0840-4FFD-8ADF-6FAFFCE81C61}"/>
                    </a:ext>
                  </a:extLst>
                </p:cNvPr>
                <p:cNvCxnSpPr>
                  <a:cxnSpLocks/>
                </p:cNvCxnSpPr>
                <p:nvPr/>
              </p:nvCxnSpPr>
              <p:spPr>
                <a:xfrm flipH="1">
                  <a:off x="10515600" y="3900249"/>
                  <a:ext cx="780587" cy="3653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3007B7-9AAC-4CD4-B2E8-2C18D7AF2C01}"/>
                    </a:ext>
                  </a:extLst>
                </p:cNvPr>
                <p:cNvCxnSpPr/>
                <p:nvPr/>
              </p:nvCxnSpPr>
              <p:spPr>
                <a:xfrm>
                  <a:off x="10252278" y="3900249"/>
                  <a:ext cx="627004" cy="19359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0C02BD-08BD-4D58-A16C-5E8E1C2CD49A}"/>
                    </a:ext>
                  </a:extLst>
                </p:cNvPr>
                <p:cNvCxnSpPr/>
                <p:nvPr/>
              </p:nvCxnSpPr>
              <p:spPr>
                <a:xfrm flipV="1">
                  <a:off x="10261656" y="3683542"/>
                  <a:ext cx="517266" cy="21670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0A365BA-A5F5-4329-A568-72EF5593FC8F}"/>
                    </a:ext>
                  </a:extLst>
                </p:cNvPr>
                <p:cNvCxnSpPr/>
                <p:nvPr/>
              </p:nvCxnSpPr>
              <p:spPr>
                <a:xfrm>
                  <a:off x="10261656" y="3900249"/>
                  <a:ext cx="253943" cy="3873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2465E6D-300B-42FA-8EDE-181C25D505D0}"/>
                    </a:ext>
                  </a:extLst>
                </p:cNvPr>
                <p:cNvCxnSpPr>
                  <a:cxnSpLocks/>
                </p:cNvCxnSpPr>
                <p:nvPr/>
              </p:nvCxnSpPr>
              <p:spPr>
                <a:xfrm>
                  <a:off x="10261655" y="3900249"/>
                  <a:ext cx="103453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45" name="TextBox 44">
              <a:extLst>
                <a:ext uri="{FF2B5EF4-FFF2-40B4-BE49-F238E27FC236}">
                  <a16:creationId xmlns:a16="http://schemas.microsoft.com/office/drawing/2014/main" id="{5C0EF7F5-0D6B-4A86-87F6-A3D809BD0D7E}"/>
                </a:ext>
              </a:extLst>
            </p:cNvPr>
            <p:cNvSpPr txBox="1"/>
            <p:nvPr/>
          </p:nvSpPr>
          <p:spPr>
            <a:xfrm>
              <a:off x="6378248" y="1726199"/>
              <a:ext cx="256947" cy="44102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46" name="TextBox 45">
              <a:extLst>
                <a:ext uri="{FF2B5EF4-FFF2-40B4-BE49-F238E27FC236}">
                  <a16:creationId xmlns:a16="http://schemas.microsoft.com/office/drawing/2014/main" id="{23AF1DA9-E4B1-4446-9B61-7F1336EBA239}"/>
                </a:ext>
              </a:extLst>
            </p:cNvPr>
            <p:cNvSpPr txBox="1"/>
            <p:nvPr/>
          </p:nvSpPr>
          <p:spPr>
            <a:xfrm>
              <a:off x="6187406" y="4558241"/>
              <a:ext cx="292247" cy="44102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47" name="TextBox 46">
              <a:extLst>
                <a:ext uri="{FF2B5EF4-FFF2-40B4-BE49-F238E27FC236}">
                  <a16:creationId xmlns:a16="http://schemas.microsoft.com/office/drawing/2014/main" id="{F22FD6A1-0151-40AC-9FAC-9BBE3E09CD53}"/>
                </a:ext>
              </a:extLst>
            </p:cNvPr>
            <p:cNvSpPr txBox="1"/>
            <p:nvPr/>
          </p:nvSpPr>
          <p:spPr>
            <a:xfrm>
              <a:off x="7771629" y="4544762"/>
              <a:ext cx="266574" cy="44102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48" name="TextBox 47">
              <a:extLst>
                <a:ext uri="{FF2B5EF4-FFF2-40B4-BE49-F238E27FC236}">
                  <a16:creationId xmlns:a16="http://schemas.microsoft.com/office/drawing/2014/main" id="{E8DDFB0C-0741-4CCB-B2FB-0474737EF403}"/>
                </a:ext>
              </a:extLst>
            </p:cNvPr>
            <p:cNvSpPr txBox="1"/>
            <p:nvPr/>
          </p:nvSpPr>
          <p:spPr>
            <a:xfrm>
              <a:off x="7137396" y="4324820"/>
              <a:ext cx="284760" cy="44102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p:sp>
          <p:nvSpPr>
            <p:cNvPr id="49" name="TextBox 48">
              <a:extLst>
                <a:ext uri="{FF2B5EF4-FFF2-40B4-BE49-F238E27FC236}">
                  <a16:creationId xmlns:a16="http://schemas.microsoft.com/office/drawing/2014/main" id="{3CADBBDE-1AC9-4ED2-9CF7-0F9697B5CB29}"/>
                </a:ext>
              </a:extLst>
            </p:cNvPr>
            <p:cNvSpPr txBox="1"/>
            <p:nvPr/>
          </p:nvSpPr>
          <p:spPr>
            <a:xfrm>
              <a:off x="6654445" y="5184729"/>
              <a:ext cx="264435" cy="44102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sp>
          <p:nvSpPr>
            <p:cNvPr id="53" name="TextBox 52">
              <a:extLst>
                <a:ext uri="{FF2B5EF4-FFF2-40B4-BE49-F238E27FC236}">
                  <a16:creationId xmlns:a16="http://schemas.microsoft.com/office/drawing/2014/main" id="{800DE6C0-7CF0-4786-99F2-58C1AD5B4E01}"/>
                </a:ext>
              </a:extLst>
            </p:cNvPr>
            <p:cNvSpPr txBox="1"/>
            <p:nvPr/>
          </p:nvSpPr>
          <p:spPr>
            <a:xfrm>
              <a:off x="7378349" y="4951963"/>
              <a:ext cx="258016" cy="44102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E</a:t>
              </a:r>
            </a:p>
          </p:txBody>
        </p:sp>
      </p:grpSp>
    </p:spTree>
    <p:extLst>
      <p:ext uri="{BB962C8B-B14F-4D97-AF65-F5344CB8AC3E}">
        <p14:creationId xmlns:p14="http://schemas.microsoft.com/office/powerpoint/2010/main" val="36950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left)">
                                      <p:cBhvr>
                                        <p:cTn id="16" dur="5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arn(inVertical)">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barn(inVertical)">
                                      <p:cBhvr>
                                        <p:cTn id="3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7"/>
          <p:cNvGrpSpPr/>
          <p:nvPr/>
        </p:nvGrpSpPr>
        <p:grpSpPr>
          <a:xfrm>
            <a:off x="7943149" y="1442787"/>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428"/>
              <a:chOff x="739068" y="1515168"/>
              <a:chExt cx="8177919" cy="960428"/>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8"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9"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3"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4" name="TextBox 43"/>
              <p:cNvSpPr txBox="1"/>
              <p:nvPr/>
            </p:nvSpPr>
            <p:spPr>
              <a:xfrm>
                <a:off x="2132731" y="1706055"/>
                <a:ext cx="6784256"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grpSp>
      <p:grpSp>
        <p:nvGrpSpPr>
          <p:cNvPr id="59" name="Group 58">
            <a:extLst>
              <a:ext uri="{FF2B5EF4-FFF2-40B4-BE49-F238E27FC236}">
                <a16:creationId xmlns:a16="http://schemas.microsoft.com/office/drawing/2014/main" id="{BCB949A9-97B4-494B-AF50-CC07888E1D93}"/>
              </a:ext>
            </a:extLst>
          </p:cNvPr>
          <p:cNvGrpSpPr/>
          <p:nvPr/>
        </p:nvGrpSpPr>
        <p:grpSpPr>
          <a:xfrm>
            <a:off x="1324293" y="2644613"/>
            <a:ext cx="22136902" cy="10531058"/>
            <a:chOff x="1205494" y="6941416"/>
            <a:chExt cx="22139783" cy="10532429"/>
          </a:xfrm>
        </p:grpSpPr>
        <p:sp>
          <p:nvSpPr>
            <p:cNvPr id="60" name="Rounded Rectangle 124">
              <a:extLst>
                <a:ext uri="{FF2B5EF4-FFF2-40B4-BE49-F238E27FC236}">
                  <a16:creationId xmlns:a16="http://schemas.microsoft.com/office/drawing/2014/main" id="{94BAA806-7E1A-4866-868A-2D5EED60F287}"/>
                </a:ext>
              </a:extLst>
            </p:cNvPr>
            <p:cNvSpPr/>
            <p:nvPr/>
          </p:nvSpPr>
          <p:spPr>
            <a:xfrm>
              <a:off x="1209587" y="7179455"/>
              <a:ext cx="22135690" cy="1029439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latin typeface="Arial" panose="020B0604020202020204" pitchFamily="34" charset="0"/>
              </a:endParaRPr>
            </a:p>
          </p:txBody>
        </p:sp>
        <p:grpSp>
          <p:nvGrpSpPr>
            <p:cNvPr id="61" name="Group 60">
              <a:extLst>
                <a:ext uri="{FF2B5EF4-FFF2-40B4-BE49-F238E27FC236}">
                  <a16:creationId xmlns:a16="http://schemas.microsoft.com/office/drawing/2014/main" id="{66BBDBC1-AF90-4082-9B71-839FE2CC9BB6}"/>
                </a:ext>
              </a:extLst>
            </p:cNvPr>
            <p:cNvGrpSpPr/>
            <p:nvPr/>
          </p:nvGrpSpPr>
          <p:grpSpPr>
            <a:xfrm>
              <a:off x="1205494" y="6941416"/>
              <a:ext cx="3493741" cy="831105"/>
              <a:chOff x="1205494" y="6941416"/>
              <a:chExt cx="3493741" cy="831105"/>
            </a:xfrm>
          </p:grpSpPr>
          <p:sp>
            <p:nvSpPr>
              <p:cNvPr id="63" name="Freeform 20">
                <a:extLst>
                  <a:ext uri="{FF2B5EF4-FFF2-40B4-BE49-F238E27FC236}">
                    <a16:creationId xmlns:a16="http://schemas.microsoft.com/office/drawing/2014/main" id="{F836032B-C0CA-47F7-B4A5-E9D68A02558C}"/>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solidFill>
                    <a:prstClr val="black"/>
                  </a:solidFill>
                  <a:latin typeface="Arial" panose="020B0604020202020204" pitchFamily="34" charset="0"/>
                </a:endParaRPr>
              </a:p>
            </p:txBody>
          </p:sp>
          <p:sp>
            <p:nvSpPr>
              <p:cNvPr id="64" name="TextBox 63">
                <a:extLst>
                  <a:ext uri="{FF2B5EF4-FFF2-40B4-BE49-F238E27FC236}">
                    <a16:creationId xmlns:a16="http://schemas.microsoft.com/office/drawing/2014/main" id="{0425FDD8-FDCB-4B1F-943B-195715F39225}"/>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65" name="Round Diagonal Corner Rectangle 128">
                <a:extLst>
                  <a:ext uri="{FF2B5EF4-FFF2-40B4-BE49-F238E27FC236}">
                    <a16:creationId xmlns:a16="http://schemas.microsoft.com/office/drawing/2014/main" id="{230B86A5-7FEF-4CB7-8180-FFD2D121F9F0}"/>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ndParaRPr>
              </a:p>
            </p:txBody>
          </p:sp>
          <p:sp>
            <p:nvSpPr>
              <p:cNvPr id="66" name="Freeform 15">
                <a:extLst>
                  <a:ext uri="{FF2B5EF4-FFF2-40B4-BE49-F238E27FC236}">
                    <a16:creationId xmlns:a16="http://schemas.microsoft.com/office/drawing/2014/main" id="{1BA5DF23-C4EC-4E92-929D-728381B07B3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a:solidFill>
                    <a:prstClr val="black"/>
                  </a:solidFill>
                  <a:latin typeface="Arial" panose="020B0604020202020204" pitchFamily="34" charset="0"/>
                </a:endParaRPr>
              </a:p>
            </p:txBody>
          </p:sp>
        </p:grpSp>
      </p:gr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F48AD2B-333E-4F2F-8561-3D7A8E036348}"/>
                  </a:ext>
                </a:extLst>
              </p:cNvPr>
              <p:cNvSpPr/>
              <p:nvPr/>
            </p:nvSpPr>
            <p:spPr>
              <a:xfrm>
                <a:off x="1791626" y="4102513"/>
                <a:ext cx="16330596" cy="2647520"/>
              </a:xfrm>
              <a:prstGeom prst="rect">
                <a:avLst/>
              </a:prstGeom>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bởi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1828800"/>
                <a14:m>
                  <m:oMath xmlns:m="http://schemas.openxmlformats.org/officeDocument/2006/math">
                    <m:r>
                      <a:rPr lang="en-US" sz="4800" b="1" i="1">
                        <a:solidFill>
                          <a:prstClr val="black"/>
                        </a:solidFill>
                        <a:latin typeface="Cambria Math" panose="02040503050406030204" pitchFamily="18" charset="0"/>
                      </a:rPr>
                      <m:t>𝑽</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𝒓</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𝒉</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𝟓</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𝟐𝟎</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𝟏𝟐𝟓𝟎𝟎</m:t>
                        </m:r>
                        <m:r>
                          <a:rPr lang="en-US" sz="4800" b="1" i="1">
                            <a:solidFill>
                              <a:prstClr val="black"/>
                            </a:solidFill>
                            <a:latin typeface="Cambria Math" panose="02040503050406030204" pitchFamily="18" charset="0"/>
                          </a:rPr>
                          <m:t>𝝅</m:t>
                        </m:r>
                      </m:num>
                      <m:den>
                        <m:r>
                          <a:rPr lang="en-US" sz="4800" b="1" i="1">
                            <a:solidFill>
                              <a:prstClr val="black"/>
                            </a:solidFill>
                            <a:latin typeface="Cambria Math" panose="02040503050406030204" pitchFamily="18" charset="0"/>
                          </a:rPr>
                          <m:t>𝟑</m:t>
                        </m:r>
                      </m:den>
                    </m:f>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𝒄</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𝒎</m:t>
                            </m:r>
                          </m:e>
                          <m:sup>
                            <m:r>
                              <a:rPr lang="en-US" sz="4800" b="1" i="1">
                                <a:solidFill>
                                  <a:prstClr val="black"/>
                                </a:solidFill>
                                <a:latin typeface="Cambria Math" panose="02040503050406030204" pitchFamily="18" charset="0"/>
                              </a:rPr>
                              <m:t>𝟑</m:t>
                            </m:r>
                          </m:sup>
                        </m:sSup>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8" name="Rectangle 67">
                <a:extLst>
                  <a:ext uri="{FF2B5EF4-FFF2-40B4-BE49-F238E27FC236}">
                    <a16:creationId xmlns:a16="http://schemas.microsoft.com/office/drawing/2014/main" id="{6F48AD2B-333E-4F2F-8561-3D7A8E036348}"/>
                  </a:ext>
                </a:extLst>
              </p:cNvPr>
              <p:cNvSpPr>
                <a:spLocks noRot="1" noChangeAspect="1" noMove="1" noResize="1" noEditPoints="1" noAdjustHandles="1" noChangeArrowheads="1" noChangeShapeType="1" noTextEdit="1"/>
              </p:cNvSpPr>
              <p:nvPr/>
            </p:nvSpPr>
            <p:spPr>
              <a:xfrm>
                <a:off x="1791626" y="4102513"/>
                <a:ext cx="16330596" cy="2647520"/>
              </a:xfrm>
              <a:prstGeom prst="rect">
                <a:avLst/>
              </a:prstGeom>
              <a:blipFill>
                <a:blip r:embed="rId3"/>
                <a:stretch>
                  <a:fillRect l="-1717" t="-5300" b="-4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151546CF-F681-4F61-AB5C-BF25A5774421}"/>
                  </a:ext>
                </a:extLst>
              </p:cNvPr>
              <p:cNvSpPr/>
              <p:nvPr/>
            </p:nvSpPr>
            <p:spPr>
              <a:xfrm>
                <a:off x="1791626" y="7069835"/>
                <a:ext cx="16330596" cy="4619406"/>
              </a:xfrm>
              <a:prstGeom prst="rect">
                <a:avLst/>
              </a:prstGeom>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𝑺𝑨𝑩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𝑺𝑬</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𝑺𝑶</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𝑺𝑶𝑬</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oMath>
                </a14:m>
                <a:endParaRPr lang="en-US" sz="4800" b="1" i="1" dirty="0">
                  <a:solidFill>
                    <a:prstClr val="black"/>
                  </a:solidFill>
                  <a:latin typeface="Calibri" panose="020F0502020204030204"/>
                </a:endParaRPr>
              </a:p>
              <a:p>
                <a:pPr defTabSz="1828800"/>
                <a14:m>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𝑺𝑨𝑩</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𝒅</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𝑶</m:t>
                        </m:r>
                        <m:r>
                          <a:rPr lang="en-US" sz="4800" b="1" i="1">
                            <a:solidFill>
                              <a:prstClr val="black"/>
                            </a:solidFill>
                            <a:latin typeface="Cambria Math" panose="02040503050406030204" pitchFamily="18" charset="0"/>
                          </a:rPr>
                          <m:t>;</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𝑺𝑨𝑩</m:t>
                            </m:r>
                          </m:e>
                        </m:d>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𝑶𝑯</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𝟏𝟐</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69" name="Rectangle 68">
                <a:extLst>
                  <a:ext uri="{FF2B5EF4-FFF2-40B4-BE49-F238E27FC236}">
                    <a16:creationId xmlns:a16="http://schemas.microsoft.com/office/drawing/2014/main" id="{151546CF-F681-4F61-AB5C-BF25A5774421}"/>
                  </a:ext>
                </a:extLst>
              </p:cNvPr>
              <p:cNvSpPr>
                <a:spLocks noRot="1" noChangeAspect="1" noMove="1" noResize="1" noEditPoints="1" noAdjustHandles="1" noChangeArrowheads="1" noChangeShapeType="1" noTextEdit="1"/>
              </p:cNvSpPr>
              <p:nvPr/>
            </p:nvSpPr>
            <p:spPr>
              <a:xfrm>
                <a:off x="1791626" y="7069835"/>
                <a:ext cx="16330596" cy="4619406"/>
              </a:xfrm>
              <a:prstGeom prst="rect">
                <a:avLst/>
              </a:prstGeom>
              <a:blipFill>
                <a:blip r:embed="rId4"/>
                <a:stretch>
                  <a:fillRect l="-1717" t="-3034" b="-4617"/>
                </a:stretch>
              </a:blipFill>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B61B711F-385A-4BDE-B03C-146D8AC7C1D1}"/>
              </a:ext>
            </a:extLst>
          </p:cNvPr>
          <p:cNvGrpSpPr/>
          <p:nvPr/>
        </p:nvGrpSpPr>
        <p:grpSpPr>
          <a:xfrm>
            <a:off x="17494543" y="4844442"/>
            <a:ext cx="5488554" cy="7369244"/>
            <a:chOff x="5227086" y="1761717"/>
            <a:chExt cx="2744277" cy="3684622"/>
          </a:xfrm>
        </p:grpSpPr>
        <p:grpSp>
          <p:nvGrpSpPr>
            <p:cNvPr id="55" name="Group 54">
              <a:extLst>
                <a:ext uri="{FF2B5EF4-FFF2-40B4-BE49-F238E27FC236}">
                  <a16:creationId xmlns:a16="http://schemas.microsoft.com/office/drawing/2014/main" id="{2C3BFD7C-CB37-4AD2-98D1-6B3194EBDB57}"/>
                </a:ext>
              </a:extLst>
            </p:cNvPr>
            <p:cNvGrpSpPr/>
            <p:nvPr/>
          </p:nvGrpSpPr>
          <p:grpSpPr>
            <a:xfrm>
              <a:off x="5227086" y="2059127"/>
              <a:ext cx="2578016" cy="3160176"/>
              <a:chOff x="6484620" y="1876450"/>
              <a:chExt cx="2078134" cy="2503646"/>
            </a:xfrm>
          </p:grpSpPr>
          <p:sp>
            <p:nvSpPr>
              <p:cNvPr id="85" name="Oval 84">
                <a:extLst>
                  <a:ext uri="{FF2B5EF4-FFF2-40B4-BE49-F238E27FC236}">
                    <a16:creationId xmlns:a16="http://schemas.microsoft.com/office/drawing/2014/main" id="{3E2D276A-10DD-4BC2-B2D8-40D7D14377A6}"/>
                  </a:ext>
                </a:extLst>
              </p:cNvPr>
              <p:cNvSpPr/>
              <p:nvPr/>
            </p:nvSpPr>
            <p:spPr>
              <a:xfrm>
                <a:off x="6489157" y="3649432"/>
                <a:ext cx="2069060" cy="730664"/>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86" name="Freeform: Shape 85">
                <a:extLst>
                  <a:ext uri="{FF2B5EF4-FFF2-40B4-BE49-F238E27FC236}">
                    <a16:creationId xmlns:a16="http://schemas.microsoft.com/office/drawing/2014/main" id="{B91B298D-133A-4C85-AF8F-B0E2FDEDD4DC}"/>
                  </a:ext>
                </a:extLst>
              </p:cNvPr>
              <p:cNvSpPr/>
              <p:nvPr/>
            </p:nvSpPr>
            <p:spPr>
              <a:xfrm>
                <a:off x="6484620" y="4015740"/>
                <a:ext cx="2069060" cy="364356"/>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grpSp>
            <p:nvGrpSpPr>
              <p:cNvPr id="87" name="Group 86">
                <a:extLst>
                  <a:ext uri="{FF2B5EF4-FFF2-40B4-BE49-F238E27FC236}">
                    <a16:creationId xmlns:a16="http://schemas.microsoft.com/office/drawing/2014/main" id="{63455C85-6C3A-4CD1-8F73-68D7BDA39F44}"/>
                  </a:ext>
                </a:extLst>
              </p:cNvPr>
              <p:cNvGrpSpPr/>
              <p:nvPr/>
            </p:nvGrpSpPr>
            <p:grpSpPr>
              <a:xfrm>
                <a:off x="6493696" y="1876450"/>
                <a:ext cx="2069058" cy="2503646"/>
                <a:chOff x="9227129" y="1783971"/>
                <a:chExt cx="2069058" cy="2503646"/>
              </a:xfrm>
            </p:grpSpPr>
            <p:cxnSp>
              <p:nvCxnSpPr>
                <p:cNvPr id="88" name="Straight Connector 87">
                  <a:extLst>
                    <a:ext uri="{FF2B5EF4-FFF2-40B4-BE49-F238E27FC236}">
                      <a16:creationId xmlns:a16="http://schemas.microsoft.com/office/drawing/2014/main" id="{510403AC-EFA1-44B1-8492-508921DB9C91}"/>
                    </a:ext>
                  </a:extLst>
                </p:cNvPr>
                <p:cNvCxnSpPr>
                  <a:cxnSpLocks/>
                </p:cNvCxnSpPr>
                <p:nvPr/>
              </p:nvCxnSpPr>
              <p:spPr>
                <a:xfrm flipH="1">
                  <a:off x="9227129" y="1783971"/>
                  <a:ext cx="1025149" cy="2116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30C2F9C-911F-4359-B2B4-9E7C2A5CC901}"/>
                    </a:ext>
                  </a:extLst>
                </p:cNvPr>
                <p:cNvCxnSpPr>
                  <a:cxnSpLocks/>
                </p:cNvCxnSpPr>
                <p:nvPr/>
              </p:nvCxnSpPr>
              <p:spPr>
                <a:xfrm>
                  <a:off x="10261657" y="1783971"/>
                  <a:ext cx="1034530" cy="2116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4B72C7-F7BD-4147-8238-3E5254834921}"/>
                    </a:ext>
                  </a:extLst>
                </p:cNvPr>
                <p:cNvCxnSpPr/>
                <p:nvPr/>
              </p:nvCxnSpPr>
              <p:spPr>
                <a:xfrm>
                  <a:off x="10261657" y="1783971"/>
                  <a:ext cx="253943" cy="2481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AD83E7-A19E-4508-8466-C0CA44ACF6B2}"/>
                    </a:ext>
                  </a:extLst>
                </p:cNvPr>
                <p:cNvCxnSpPr/>
                <p:nvPr/>
              </p:nvCxnSpPr>
              <p:spPr>
                <a:xfrm>
                  <a:off x="10261657" y="1783971"/>
                  <a:ext cx="0" cy="211627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5E0F82-FEDB-484B-8275-E5B4A769275C}"/>
                    </a:ext>
                  </a:extLst>
                </p:cNvPr>
                <p:cNvCxnSpPr/>
                <p:nvPr/>
              </p:nvCxnSpPr>
              <p:spPr>
                <a:xfrm>
                  <a:off x="10261657" y="1783971"/>
                  <a:ext cx="617625" cy="231004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B62795F-2973-4980-99FA-FA58B816AD10}"/>
                    </a:ext>
                  </a:extLst>
                </p:cNvPr>
                <p:cNvCxnSpPr>
                  <a:cxnSpLocks/>
                </p:cNvCxnSpPr>
                <p:nvPr/>
              </p:nvCxnSpPr>
              <p:spPr>
                <a:xfrm flipH="1">
                  <a:off x="10515600" y="3900249"/>
                  <a:ext cx="780587" cy="3653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C55D5C7-D2F4-4552-BC4D-67FAEB1547B5}"/>
                    </a:ext>
                  </a:extLst>
                </p:cNvPr>
                <p:cNvCxnSpPr/>
                <p:nvPr/>
              </p:nvCxnSpPr>
              <p:spPr>
                <a:xfrm>
                  <a:off x="10252278" y="3900249"/>
                  <a:ext cx="627004" cy="19359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E9E3311-1CC6-4999-9509-C69E9EE393EF}"/>
                    </a:ext>
                  </a:extLst>
                </p:cNvPr>
                <p:cNvCxnSpPr/>
                <p:nvPr/>
              </p:nvCxnSpPr>
              <p:spPr>
                <a:xfrm flipV="1">
                  <a:off x="10261656" y="3683542"/>
                  <a:ext cx="517266" cy="21670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2D0F2B7-7241-4011-934B-5AF84C055123}"/>
                    </a:ext>
                  </a:extLst>
                </p:cNvPr>
                <p:cNvCxnSpPr/>
                <p:nvPr/>
              </p:nvCxnSpPr>
              <p:spPr>
                <a:xfrm>
                  <a:off x="10261656" y="3900249"/>
                  <a:ext cx="253943" cy="3873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822667B-A853-49E3-A3E1-E26C1D8FF524}"/>
                    </a:ext>
                  </a:extLst>
                </p:cNvPr>
                <p:cNvCxnSpPr>
                  <a:cxnSpLocks/>
                </p:cNvCxnSpPr>
                <p:nvPr/>
              </p:nvCxnSpPr>
              <p:spPr>
                <a:xfrm>
                  <a:off x="10261655" y="3900249"/>
                  <a:ext cx="103453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70" name="TextBox 69">
              <a:extLst>
                <a:ext uri="{FF2B5EF4-FFF2-40B4-BE49-F238E27FC236}">
                  <a16:creationId xmlns:a16="http://schemas.microsoft.com/office/drawing/2014/main" id="{CF16B9B9-2D9B-4EB7-92FF-73AECFFB42DC}"/>
                </a:ext>
              </a:extLst>
            </p:cNvPr>
            <p:cNvSpPr txBox="1"/>
            <p:nvPr/>
          </p:nvSpPr>
          <p:spPr>
            <a:xfrm>
              <a:off x="6377223" y="1761717"/>
              <a:ext cx="192521"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71" name="TextBox 70">
              <a:extLst>
                <a:ext uri="{FF2B5EF4-FFF2-40B4-BE49-F238E27FC236}">
                  <a16:creationId xmlns:a16="http://schemas.microsoft.com/office/drawing/2014/main" id="{F0417AA7-52B0-4C92-8FE6-DFE9063E28CB}"/>
                </a:ext>
              </a:extLst>
            </p:cNvPr>
            <p:cNvSpPr txBox="1"/>
            <p:nvPr/>
          </p:nvSpPr>
          <p:spPr>
            <a:xfrm>
              <a:off x="6266851" y="4555831"/>
              <a:ext cx="218970"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72" name="TextBox 71">
              <a:extLst>
                <a:ext uri="{FF2B5EF4-FFF2-40B4-BE49-F238E27FC236}">
                  <a16:creationId xmlns:a16="http://schemas.microsoft.com/office/drawing/2014/main" id="{826D9C0A-BAE3-4E35-9D5D-74FAC39CA4B4}"/>
                </a:ext>
              </a:extLst>
            </p:cNvPr>
            <p:cNvSpPr txBox="1"/>
            <p:nvPr/>
          </p:nvSpPr>
          <p:spPr>
            <a:xfrm>
              <a:off x="7771629" y="4544762"/>
              <a:ext cx="199734"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73" name="TextBox 72">
              <a:extLst>
                <a:ext uri="{FF2B5EF4-FFF2-40B4-BE49-F238E27FC236}">
                  <a16:creationId xmlns:a16="http://schemas.microsoft.com/office/drawing/2014/main" id="{26464180-69CE-4365-8B7F-D8389B66CA6A}"/>
                </a:ext>
              </a:extLst>
            </p:cNvPr>
            <p:cNvSpPr txBox="1"/>
            <p:nvPr/>
          </p:nvSpPr>
          <p:spPr>
            <a:xfrm>
              <a:off x="7139932" y="4373512"/>
              <a:ext cx="213360"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p:sp>
          <p:nvSpPr>
            <p:cNvPr id="74" name="TextBox 73">
              <a:extLst>
                <a:ext uri="{FF2B5EF4-FFF2-40B4-BE49-F238E27FC236}">
                  <a16:creationId xmlns:a16="http://schemas.microsoft.com/office/drawing/2014/main" id="{E3BAF939-544C-4C73-9D17-EB99A2A5D69C}"/>
                </a:ext>
              </a:extLst>
            </p:cNvPr>
            <p:cNvSpPr txBox="1"/>
            <p:nvPr/>
          </p:nvSpPr>
          <p:spPr>
            <a:xfrm>
              <a:off x="6654445" y="5184729"/>
              <a:ext cx="198131"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sp>
          <p:nvSpPr>
            <p:cNvPr id="75" name="TextBox 74">
              <a:extLst>
                <a:ext uri="{FF2B5EF4-FFF2-40B4-BE49-F238E27FC236}">
                  <a16:creationId xmlns:a16="http://schemas.microsoft.com/office/drawing/2014/main" id="{616AA376-7B4C-4DF2-9E95-9F5442558D88}"/>
                </a:ext>
              </a:extLst>
            </p:cNvPr>
            <p:cNvSpPr txBox="1"/>
            <p:nvPr/>
          </p:nvSpPr>
          <p:spPr>
            <a:xfrm>
              <a:off x="7227839" y="4679890"/>
              <a:ext cx="193322"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E</a:t>
              </a:r>
            </a:p>
          </p:txBody>
        </p:sp>
      </p:grpSp>
    </p:spTree>
    <p:extLst>
      <p:ext uri="{BB962C8B-B14F-4D97-AF65-F5344CB8AC3E}">
        <p14:creationId xmlns:p14="http://schemas.microsoft.com/office/powerpoint/2010/main" val="38649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8">
                                            <p:txEl>
                                              <p:pRg st="0" end="0"/>
                                            </p:txEl>
                                          </p:spTgt>
                                        </p:tgtEl>
                                        <p:attrNameLst>
                                          <p:attrName>style.visibility</p:attrName>
                                        </p:attrNameLst>
                                      </p:cBhvr>
                                      <p:to>
                                        <p:strVal val="visible"/>
                                      </p:to>
                                    </p:set>
                                    <p:animEffect transition="in" filter="barn(inVertical)">
                                      <p:cBhvr>
                                        <p:cTn id="17" dur="500"/>
                                        <p:tgtEl>
                                          <p:spTgt spid="68">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8">
                                            <p:txEl>
                                              <p:pRg st="1" end="1"/>
                                            </p:txEl>
                                          </p:spTgt>
                                        </p:tgtEl>
                                        <p:attrNameLst>
                                          <p:attrName>style.visibility</p:attrName>
                                        </p:attrNameLst>
                                      </p:cBhvr>
                                      <p:to>
                                        <p:strVal val="visible"/>
                                      </p:to>
                                    </p:set>
                                    <p:animEffect transition="in" filter="barn(inVertical)">
                                      <p:cBhvr>
                                        <p:cTn id="20" dur="500"/>
                                        <p:tgtEl>
                                          <p:spTgt spid="6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barn(inVertical)">
                                      <p:cBhvr>
                                        <p:cTn id="25" dur="500"/>
                                        <p:tgtEl>
                                          <p:spTgt spid="6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9">
                                            <p:txEl>
                                              <p:pRg st="1" end="1"/>
                                            </p:txEl>
                                          </p:spTgt>
                                        </p:tgtEl>
                                        <p:attrNameLst>
                                          <p:attrName>style.visibility</p:attrName>
                                        </p:attrNameLst>
                                      </p:cBhvr>
                                      <p:to>
                                        <p:strVal val="visible"/>
                                      </p:to>
                                    </p:set>
                                    <p:animEffect transition="in" filter="barn(inVertical)">
                                      <p:cBhvr>
                                        <p:cTn id="30" dur="500"/>
                                        <p:tgtEl>
                                          <p:spTgt spid="6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9">
                                            <p:txEl>
                                              <p:pRg st="2" end="2"/>
                                            </p:txEl>
                                          </p:spTgt>
                                        </p:tgtEl>
                                        <p:attrNameLst>
                                          <p:attrName>style.visibility</p:attrName>
                                        </p:attrNameLst>
                                      </p:cBhvr>
                                      <p:to>
                                        <p:strVal val="visible"/>
                                      </p:to>
                                    </p:set>
                                    <p:animEffect transition="in" filter="barn(inVertical)">
                                      <p:cBhvr>
                                        <p:cTn id="35" dur="500"/>
                                        <p:tgtEl>
                                          <p:spTgt spid="6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9">
                                            <p:txEl>
                                              <p:pRg st="3" end="3"/>
                                            </p:txEl>
                                          </p:spTgt>
                                        </p:tgtEl>
                                        <p:attrNameLst>
                                          <p:attrName>style.visibility</p:attrName>
                                        </p:attrNameLst>
                                      </p:cBhvr>
                                      <p:to>
                                        <p:strVal val="visible"/>
                                      </p:to>
                                    </p:set>
                                    <p:animEffect transition="in" filter="barn(inVertical)">
                                      <p:cBhvr>
                                        <p:cTn id="40" dur="500"/>
                                        <p:tgtEl>
                                          <p:spTgt spid="6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9">
                                            <p:txEl>
                                              <p:pRg st="4" end="4"/>
                                            </p:txEl>
                                          </p:spTgt>
                                        </p:tgtEl>
                                        <p:attrNameLst>
                                          <p:attrName>style.visibility</p:attrName>
                                        </p:attrNameLst>
                                      </p:cBhvr>
                                      <p:to>
                                        <p:strVal val="visible"/>
                                      </p:to>
                                    </p:set>
                                    <p:animEffect transition="in" filter="barn(inVertical)">
                                      <p:cBhvr>
                                        <p:cTn id="45"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7"/>
          <p:cNvGrpSpPr/>
          <p:nvPr/>
        </p:nvGrpSpPr>
        <p:grpSpPr>
          <a:xfrm>
            <a:off x="7943149" y="1442787"/>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428"/>
              <a:chOff x="739068" y="1515168"/>
              <a:chExt cx="8177919" cy="960428"/>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8"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9"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3"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4" name="TextBox 43"/>
              <p:cNvSpPr txBox="1"/>
              <p:nvPr/>
            </p:nvSpPr>
            <p:spPr>
              <a:xfrm>
                <a:off x="2132731" y="1706055"/>
                <a:ext cx="6784256"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grpSp>
      <p:grpSp>
        <p:nvGrpSpPr>
          <p:cNvPr id="59" name="Group 58">
            <a:extLst>
              <a:ext uri="{FF2B5EF4-FFF2-40B4-BE49-F238E27FC236}">
                <a16:creationId xmlns:a16="http://schemas.microsoft.com/office/drawing/2014/main" id="{BCB949A9-97B4-494B-AF50-CC07888E1D93}"/>
              </a:ext>
            </a:extLst>
          </p:cNvPr>
          <p:cNvGrpSpPr/>
          <p:nvPr/>
        </p:nvGrpSpPr>
        <p:grpSpPr>
          <a:xfrm>
            <a:off x="533400" y="2644613"/>
            <a:ext cx="23393400" cy="10531058"/>
            <a:chOff x="1205494" y="6941416"/>
            <a:chExt cx="22139783" cy="10532429"/>
          </a:xfrm>
        </p:grpSpPr>
        <p:sp>
          <p:nvSpPr>
            <p:cNvPr id="60" name="Rounded Rectangle 124">
              <a:extLst>
                <a:ext uri="{FF2B5EF4-FFF2-40B4-BE49-F238E27FC236}">
                  <a16:creationId xmlns:a16="http://schemas.microsoft.com/office/drawing/2014/main" id="{94BAA806-7E1A-4866-868A-2D5EED60F287}"/>
                </a:ext>
              </a:extLst>
            </p:cNvPr>
            <p:cNvSpPr/>
            <p:nvPr/>
          </p:nvSpPr>
          <p:spPr>
            <a:xfrm>
              <a:off x="1209587" y="7179455"/>
              <a:ext cx="22135690" cy="1029439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latin typeface="Arial" panose="020B0604020202020204" pitchFamily="34" charset="0"/>
              </a:endParaRPr>
            </a:p>
          </p:txBody>
        </p:sp>
        <p:grpSp>
          <p:nvGrpSpPr>
            <p:cNvPr id="61" name="Group 60">
              <a:extLst>
                <a:ext uri="{FF2B5EF4-FFF2-40B4-BE49-F238E27FC236}">
                  <a16:creationId xmlns:a16="http://schemas.microsoft.com/office/drawing/2014/main" id="{66BBDBC1-AF90-4082-9B71-839FE2CC9BB6}"/>
                </a:ext>
              </a:extLst>
            </p:cNvPr>
            <p:cNvGrpSpPr/>
            <p:nvPr/>
          </p:nvGrpSpPr>
          <p:grpSpPr>
            <a:xfrm>
              <a:off x="1205494" y="6941416"/>
              <a:ext cx="3493741" cy="831105"/>
              <a:chOff x="1205494" y="6941416"/>
              <a:chExt cx="3493741" cy="831105"/>
            </a:xfrm>
          </p:grpSpPr>
          <p:sp>
            <p:nvSpPr>
              <p:cNvPr id="63" name="Freeform 20">
                <a:extLst>
                  <a:ext uri="{FF2B5EF4-FFF2-40B4-BE49-F238E27FC236}">
                    <a16:creationId xmlns:a16="http://schemas.microsoft.com/office/drawing/2014/main" id="{F836032B-C0CA-47F7-B4A5-E9D68A02558C}"/>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solidFill>
                    <a:prstClr val="black"/>
                  </a:solidFill>
                  <a:latin typeface="Arial" panose="020B0604020202020204" pitchFamily="34" charset="0"/>
                </a:endParaRPr>
              </a:p>
            </p:txBody>
          </p:sp>
          <p:sp>
            <p:nvSpPr>
              <p:cNvPr id="64" name="TextBox 63">
                <a:extLst>
                  <a:ext uri="{FF2B5EF4-FFF2-40B4-BE49-F238E27FC236}">
                    <a16:creationId xmlns:a16="http://schemas.microsoft.com/office/drawing/2014/main" id="{0425FDD8-FDCB-4B1F-943B-195715F39225}"/>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65" name="Round Diagonal Corner Rectangle 128">
                <a:extLst>
                  <a:ext uri="{FF2B5EF4-FFF2-40B4-BE49-F238E27FC236}">
                    <a16:creationId xmlns:a16="http://schemas.microsoft.com/office/drawing/2014/main" id="{230B86A5-7FEF-4CB7-8180-FFD2D121F9F0}"/>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ndParaRPr>
              </a:p>
            </p:txBody>
          </p:sp>
          <p:sp>
            <p:nvSpPr>
              <p:cNvPr id="66" name="Freeform 15">
                <a:extLst>
                  <a:ext uri="{FF2B5EF4-FFF2-40B4-BE49-F238E27FC236}">
                    <a16:creationId xmlns:a16="http://schemas.microsoft.com/office/drawing/2014/main" id="{1BA5DF23-C4EC-4E92-929D-728381B07B3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endParaRPr lang="en-US">
                  <a:solidFill>
                    <a:prstClr val="black"/>
                  </a:solidFill>
                  <a:latin typeface="Arial" panose="020B0604020202020204" pitchFamily="34" charset="0"/>
                </a:endParaRPr>
              </a:p>
            </p:txBody>
          </p:sp>
        </p:grpSp>
      </p:gr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F48AD2B-333E-4F2F-8561-3D7A8E036348}"/>
                  </a:ext>
                </a:extLst>
              </p:cNvPr>
              <p:cNvSpPr/>
              <p:nvPr/>
            </p:nvSpPr>
            <p:spPr>
              <a:xfrm>
                <a:off x="1711266" y="3623228"/>
                <a:ext cx="16330596" cy="8164992"/>
              </a:xfrm>
              <a:prstGeom prst="rect">
                <a:avLst/>
              </a:prstGeom>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Xét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𝑺𝑶𝑬</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𝑯</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𝑶</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𝑬</m:t>
                            </m:r>
                          </m:e>
                          <m:sup>
                            <m:r>
                              <a:rPr lang="en-US" sz="4800" b="1" i="1">
                                <a:solidFill>
                                  <a:prstClr val="black"/>
                                </a:solidFill>
                                <a:latin typeface="Cambria Math" panose="02040503050406030204" pitchFamily="18" charset="0"/>
                              </a:rPr>
                              <m:t>𝟐</m:t>
                            </m:r>
                          </m:sup>
                        </m:sSup>
                      </m:den>
                    </m:f>
                  </m:oMath>
                </a14:m>
                <a:endParaRPr lang="en-US" sz="4800" b="1" i="1" dirty="0">
                  <a:solidFill>
                    <a:prstClr val="black"/>
                  </a:solidFill>
                  <a:latin typeface="Cambria Math" panose="02040503050406030204" pitchFamily="18" charset="0"/>
                </a:endParaRPr>
              </a:p>
              <a:p>
                <a:pPr defTabSz="1828800"/>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𝑬</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𝑯</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𝑶</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𝟏</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𝟐</m:t>
                              </m:r>
                            </m:e>
                            <m:sup>
                              <m:r>
                                <a:rPr lang="en-US" sz="4800" b="1" i="1">
                                  <a:solidFill>
                                    <a:prstClr val="black"/>
                                  </a:solidFill>
                                  <a:latin typeface="Cambria Math" panose="02040503050406030204" pitchFamily="18" charset="0"/>
                                </a:rPr>
                                <m:t>𝟐</m:t>
                              </m:r>
                            </m:sup>
                          </m:sSup>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𝟎</m:t>
                              </m:r>
                            </m:e>
                            <m:sup>
                              <m:r>
                                <a:rPr lang="en-US" sz="4800" b="1" i="1">
                                  <a:solidFill>
                                    <a:prstClr val="black"/>
                                  </a:solidFill>
                                  <a:latin typeface="Cambria Math" panose="02040503050406030204" pitchFamily="18" charset="0"/>
                                </a:rPr>
                                <m:t>𝟐</m:t>
                              </m:r>
                            </m:sup>
                          </m:sSup>
                        </m:den>
                      </m:f>
                    </m:oMath>
                  </m:oMathPara>
                </a14:m>
                <a:endParaRPr lang="en-US" sz="4800" b="1" i="1" dirty="0">
                  <a:solidFill>
                    <a:prstClr val="black"/>
                  </a:solidFill>
                  <a:latin typeface="Cambria Math" panose="02040503050406030204" pitchFamily="18" charset="0"/>
                </a:endParaRPr>
              </a:p>
              <a:p>
                <a:pPr defTabSz="1828800"/>
                <a14:m>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𝟏𝟓</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𝑬</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𝑶</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𝑬</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𝟎</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𝟓</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𝑺𝑬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𝟐𝟓</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Xét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𝑶𝑬𝑩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𝑬</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𝑩𝑬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𝑩</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𝑬</m:t>
                            </m:r>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𝟒𝟎</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𝑺</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𝑺𝑬</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𝟓𝟎𝟎</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𝒄</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𝒎</m:t>
                            </m:r>
                          </m:e>
                          <m:sup>
                            <m:r>
                              <a:rPr lang="en-US" sz="4800" b="1" i="1">
                                <a:solidFill>
                                  <a:prstClr val="black"/>
                                </a:solidFill>
                                <a:latin typeface="Cambria Math" panose="02040503050406030204" pitchFamily="18" charset="0"/>
                              </a:rPr>
                              <m:t>𝟐</m:t>
                            </m:r>
                          </m:sup>
                        </m:sSup>
                      </m:e>
                    </m: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Rectangle 67">
                <a:extLst>
                  <a:ext uri="{FF2B5EF4-FFF2-40B4-BE49-F238E27FC236}">
                    <a16:creationId xmlns:a16="http://schemas.microsoft.com/office/drawing/2014/main" id="{6F48AD2B-333E-4F2F-8561-3D7A8E036348}"/>
                  </a:ext>
                </a:extLst>
              </p:cNvPr>
              <p:cNvSpPr>
                <a:spLocks noRot="1" noChangeAspect="1" noMove="1" noResize="1" noEditPoints="1" noAdjustHandles="1" noChangeArrowheads="1" noChangeShapeType="1" noTextEdit="1"/>
              </p:cNvSpPr>
              <p:nvPr/>
            </p:nvSpPr>
            <p:spPr>
              <a:xfrm>
                <a:off x="1711266" y="3623228"/>
                <a:ext cx="16330596" cy="8164992"/>
              </a:xfrm>
              <a:prstGeom prst="rect">
                <a:avLst/>
              </a:prstGeom>
              <a:blipFill>
                <a:blip r:embed="rId3"/>
                <a:stretch>
                  <a:fillRect l="-1717" t="-1791" b="-746"/>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70CF1046-895C-4B85-AC41-386F3CA58067}"/>
              </a:ext>
            </a:extLst>
          </p:cNvPr>
          <p:cNvGrpSpPr/>
          <p:nvPr/>
        </p:nvGrpSpPr>
        <p:grpSpPr>
          <a:xfrm>
            <a:off x="16810857" y="4021132"/>
            <a:ext cx="5488554" cy="7369244"/>
            <a:chOff x="5227086" y="1761717"/>
            <a:chExt cx="2744277" cy="3684622"/>
          </a:xfrm>
        </p:grpSpPr>
        <p:grpSp>
          <p:nvGrpSpPr>
            <p:cNvPr id="28" name="Group 27">
              <a:extLst>
                <a:ext uri="{FF2B5EF4-FFF2-40B4-BE49-F238E27FC236}">
                  <a16:creationId xmlns:a16="http://schemas.microsoft.com/office/drawing/2014/main" id="{B62EAFA6-7733-42E4-B2B8-9C3CC33525C9}"/>
                </a:ext>
              </a:extLst>
            </p:cNvPr>
            <p:cNvGrpSpPr/>
            <p:nvPr/>
          </p:nvGrpSpPr>
          <p:grpSpPr>
            <a:xfrm>
              <a:off x="5227086" y="2059127"/>
              <a:ext cx="2578016" cy="3160176"/>
              <a:chOff x="6484620" y="1876450"/>
              <a:chExt cx="2078134" cy="2503646"/>
            </a:xfrm>
          </p:grpSpPr>
          <p:sp>
            <p:nvSpPr>
              <p:cNvPr id="35" name="Oval 34">
                <a:extLst>
                  <a:ext uri="{FF2B5EF4-FFF2-40B4-BE49-F238E27FC236}">
                    <a16:creationId xmlns:a16="http://schemas.microsoft.com/office/drawing/2014/main" id="{C5EF33C7-5B2E-48A2-A574-45510EACD49D}"/>
                  </a:ext>
                </a:extLst>
              </p:cNvPr>
              <p:cNvSpPr/>
              <p:nvPr/>
            </p:nvSpPr>
            <p:spPr>
              <a:xfrm>
                <a:off x="6489157" y="3649432"/>
                <a:ext cx="2069060" cy="730664"/>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2B08A08B-B644-4E1B-A72D-633F549B665A}"/>
                  </a:ext>
                </a:extLst>
              </p:cNvPr>
              <p:cNvSpPr/>
              <p:nvPr/>
            </p:nvSpPr>
            <p:spPr>
              <a:xfrm>
                <a:off x="6484620" y="4015740"/>
                <a:ext cx="2069060" cy="364356"/>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grpSp>
            <p:nvGrpSpPr>
              <p:cNvPr id="37" name="Group 36">
                <a:extLst>
                  <a:ext uri="{FF2B5EF4-FFF2-40B4-BE49-F238E27FC236}">
                    <a16:creationId xmlns:a16="http://schemas.microsoft.com/office/drawing/2014/main" id="{C92A69AE-F97D-4FCF-A43A-9FDD760B4322}"/>
                  </a:ext>
                </a:extLst>
              </p:cNvPr>
              <p:cNvGrpSpPr/>
              <p:nvPr/>
            </p:nvGrpSpPr>
            <p:grpSpPr>
              <a:xfrm>
                <a:off x="6493696" y="1876450"/>
                <a:ext cx="2069058" cy="2503646"/>
                <a:chOff x="9227129" y="1783971"/>
                <a:chExt cx="2069058" cy="2503646"/>
              </a:xfrm>
            </p:grpSpPr>
            <p:cxnSp>
              <p:nvCxnSpPr>
                <p:cNvPr id="38" name="Straight Connector 37">
                  <a:extLst>
                    <a:ext uri="{FF2B5EF4-FFF2-40B4-BE49-F238E27FC236}">
                      <a16:creationId xmlns:a16="http://schemas.microsoft.com/office/drawing/2014/main" id="{3D848798-0F4B-4C0E-9250-72D454406946}"/>
                    </a:ext>
                  </a:extLst>
                </p:cNvPr>
                <p:cNvCxnSpPr>
                  <a:cxnSpLocks/>
                </p:cNvCxnSpPr>
                <p:nvPr/>
              </p:nvCxnSpPr>
              <p:spPr>
                <a:xfrm flipH="1">
                  <a:off x="9227129" y="1787248"/>
                  <a:ext cx="1034526" cy="211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45ED333-E74D-437E-B240-AFF3A16DEFC8}"/>
                    </a:ext>
                  </a:extLst>
                </p:cNvPr>
                <p:cNvCxnSpPr>
                  <a:cxnSpLocks/>
                </p:cNvCxnSpPr>
                <p:nvPr/>
              </p:nvCxnSpPr>
              <p:spPr>
                <a:xfrm>
                  <a:off x="10261657" y="1783971"/>
                  <a:ext cx="1034530" cy="2116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13324E9-A849-4BE5-A172-E3BCA3CEA8DB}"/>
                    </a:ext>
                  </a:extLst>
                </p:cNvPr>
                <p:cNvCxnSpPr/>
                <p:nvPr/>
              </p:nvCxnSpPr>
              <p:spPr>
                <a:xfrm>
                  <a:off x="10261657" y="1783971"/>
                  <a:ext cx="253943" cy="2481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FC9E1F8-B4C3-4EE1-895B-0C4E92B5E020}"/>
                    </a:ext>
                  </a:extLst>
                </p:cNvPr>
                <p:cNvCxnSpPr/>
                <p:nvPr/>
              </p:nvCxnSpPr>
              <p:spPr>
                <a:xfrm>
                  <a:off x="10261657" y="1783971"/>
                  <a:ext cx="0" cy="211627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C573DD-CC3C-49F1-98B7-31A770D94915}"/>
                    </a:ext>
                  </a:extLst>
                </p:cNvPr>
                <p:cNvCxnSpPr/>
                <p:nvPr/>
              </p:nvCxnSpPr>
              <p:spPr>
                <a:xfrm>
                  <a:off x="10261657" y="1783971"/>
                  <a:ext cx="617625" cy="231004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0454BE2-1D96-4740-B07E-34ECAB865866}"/>
                    </a:ext>
                  </a:extLst>
                </p:cNvPr>
                <p:cNvCxnSpPr>
                  <a:cxnSpLocks/>
                </p:cNvCxnSpPr>
                <p:nvPr/>
              </p:nvCxnSpPr>
              <p:spPr>
                <a:xfrm flipH="1">
                  <a:off x="10515600" y="3900249"/>
                  <a:ext cx="780587" cy="3653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F1EF2A-5A2B-48A0-8D89-295E5016B911}"/>
                    </a:ext>
                  </a:extLst>
                </p:cNvPr>
                <p:cNvCxnSpPr/>
                <p:nvPr/>
              </p:nvCxnSpPr>
              <p:spPr>
                <a:xfrm>
                  <a:off x="10252278" y="3900249"/>
                  <a:ext cx="627004" cy="19359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B4E465-DC59-4464-9CC1-1150B2BE8A9D}"/>
                    </a:ext>
                  </a:extLst>
                </p:cNvPr>
                <p:cNvCxnSpPr/>
                <p:nvPr/>
              </p:nvCxnSpPr>
              <p:spPr>
                <a:xfrm flipV="1">
                  <a:off x="10261656" y="3683542"/>
                  <a:ext cx="517266" cy="21670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9AB68F-2A0A-4DE5-B7C6-AD30FC7C4C1A}"/>
                    </a:ext>
                  </a:extLst>
                </p:cNvPr>
                <p:cNvCxnSpPr/>
                <p:nvPr/>
              </p:nvCxnSpPr>
              <p:spPr>
                <a:xfrm>
                  <a:off x="10261656" y="3900249"/>
                  <a:ext cx="253943" cy="3873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C944AFB-217B-4326-81FB-92B157659264}"/>
                    </a:ext>
                  </a:extLst>
                </p:cNvPr>
                <p:cNvCxnSpPr>
                  <a:cxnSpLocks/>
                </p:cNvCxnSpPr>
                <p:nvPr/>
              </p:nvCxnSpPr>
              <p:spPr>
                <a:xfrm>
                  <a:off x="10261655" y="3900249"/>
                  <a:ext cx="103453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9" name="TextBox 28">
              <a:extLst>
                <a:ext uri="{FF2B5EF4-FFF2-40B4-BE49-F238E27FC236}">
                  <a16:creationId xmlns:a16="http://schemas.microsoft.com/office/drawing/2014/main" id="{E2B47132-4540-436F-8558-ABAC9A288C9D}"/>
                </a:ext>
              </a:extLst>
            </p:cNvPr>
            <p:cNvSpPr txBox="1"/>
            <p:nvPr/>
          </p:nvSpPr>
          <p:spPr>
            <a:xfrm>
              <a:off x="6377223" y="1761717"/>
              <a:ext cx="192521"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30" name="TextBox 29">
              <a:extLst>
                <a:ext uri="{FF2B5EF4-FFF2-40B4-BE49-F238E27FC236}">
                  <a16:creationId xmlns:a16="http://schemas.microsoft.com/office/drawing/2014/main" id="{E196F121-1432-4557-906D-70F5D90897FE}"/>
                </a:ext>
              </a:extLst>
            </p:cNvPr>
            <p:cNvSpPr txBox="1"/>
            <p:nvPr/>
          </p:nvSpPr>
          <p:spPr>
            <a:xfrm>
              <a:off x="6266851" y="4555831"/>
              <a:ext cx="218970"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31" name="TextBox 30">
              <a:extLst>
                <a:ext uri="{FF2B5EF4-FFF2-40B4-BE49-F238E27FC236}">
                  <a16:creationId xmlns:a16="http://schemas.microsoft.com/office/drawing/2014/main" id="{15591777-4358-4917-9580-C94481F3E44D}"/>
                </a:ext>
              </a:extLst>
            </p:cNvPr>
            <p:cNvSpPr txBox="1"/>
            <p:nvPr/>
          </p:nvSpPr>
          <p:spPr>
            <a:xfrm>
              <a:off x="7771629" y="4544762"/>
              <a:ext cx="199734"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32" name="TextBox 31">
              <a:extLst>
                <a:ext uri="{FF2B5EF4-FFF2-40B4-BE49-F238E27FC236}">
                  <a16:creationId xmlns:a16="http://schemas.microsoft.com/office/drawing/2014/main" id="{0BC8B2A9-F4FF-4960-8764-85D6C0AF5170}"/>
                </a:ext>
              </a:extLst>
            </p:cNvPr>
            <p:cNvSpPr txBox="1"/>
            <p:nvPr/>
          </p:nvSpPr>
          <p:spPr>
            <a:xfrm>
              <a:off x="7139932" y="4373512"/>
              <a:ext cx="213360"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H</a:t>
              </a:r>
            </a:p>
          </p:txBody>
        </p:sp>
        <p:sp>
          <p:nvSpPr>
            <p:cNvPr id="33" name="TextBox 32">
              <a:extLst>
                <a:ext uri="{FF2B5EF4-FFF2-40B4-BE49-F238E27FC236}">
                  <a16:creationId xmlns:a16="http://schemas.microsoft.com/office/drawing/2014/main" id="{199BBD22-FF05-4B6F-A31B-1C24632FCEB6}"/>
                </a:ext>
              </a:extLst>
            </p:cNvPr>
            <p:cNvSpPr txBox="1"/>
            <p:nvPr/>
          </p:nvSpPr>
          <p:spPr>
            <a:xfrm>
              <a:off x="6654445" y="5184729"/>
              <a:ext cx="198131"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sp>
          <p:nvSpPr>
            <p:cNvPr id="34" name="TextBox 33">
              <a:extLst>
                <a:ext uri="{FF2B5EF4-FFF2-40B4-BE49-F238E27FC236}">
                  <a16:creationId xmlns:a16="http://schemas.microsoft.com/office/drawing/2014/main" id="{A33A2860-6DC7-4214-B88D-F071C9FA8946}"/>
                </a:ext>
              </a:extLst>
            </p:cNvPr>
            <p:cNvSpPr txBox="1"/>
            <p:nvPr/>
          </p:nvSpPr>
          <p:spPr>
            <a:xfrm>
              <a:off x="7227839" y="4679890"/>
              <a:ext cx="193322" cy="261610"/>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E</a:t>
              </a:r>
            </a:p>
          </p:txBody>
        </p:sp>
      </p:grpSp>
    </p:spTree>
    <p:extLst>
      <p:ext uri="{BB962C8B-B14F-4D97-AF65-F5344CB8AC3E}">
        <p14:creationId xmlns:p14="http://schemas.microsoft.com/office/powerpoint/2010/main" val="36562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barn(inVertical)">
                                      <p:cBhvr>
                                        <p:cTn id="12" dur="500"/>
                                        <p:tgtEl>
                                          <p:spTgt spid="6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8">
                                            <p:txEl>
                                              <p:pRg st="1" end="1"/>
                                            </p:txEl>
                                          </p:spTgt>
                                        </p:tgtEl>
                                        <p:attrNameLst>
                                          <p:attrName>style.visibility</p:attrName>
                                        </p:attrNameLst>
                                      </p:cBhvr>
                                      <p:to>
                                        <p:strVal val="visible"/>
                                      </p:to>
                                    </p:set>
                                    <p:animEffect transition="in" filter="barn(inVertical)">
                                      <p:cBhvr>
                                        <p:cTn id="15" dur="500"/>
                                        <p:tgtEl>
                                          <p:spTgt spid="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8">
                                            <p:txEl>
                                              <p:pRg st="2" end="2"/>
                                            </p:txEl>
                                          </p:spTgt>
                                        </p:tgtEl>
                                        <p:attrNameLst>
                                          <p:attrName>style.visibility</p:attrName>
                                        </p:attrNameLst>
                                      </p:cBhvr>
                                      <p:to>
                                        <p:strVal val="visible"/>
                                      </p:to>
                                    </p:set>
                                    <p:animEffect transition="in" filter="barn(inVertical)">
                                      <p:cBhvr>
                                        <p:cTn id="20" dur="500"/>
                                        <p:tgtEl>
                                          <p:spTgt spid="6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8">
                                            <p:txEl>
                                              <p:pRg st="3" end="3"/>
                                            </p:txEl>
                                          </p:spTgt>
                                        </p:tgtEl>
                                        <p:attrNameLst>
                                          <p:attrName>style.visibility</p:attrName>
                                        </p:attrNameLst>
                                      </p:cBhvr>
                                      <p:to>
                                        <p:strVal val="visible"/>
                                      </p:to>
                                    </p:set>
                                    <p:animEffect transition="in" filter="barn(inVertical)">
                                      <p:cBhvr>
                                        <p:cTn id="23" dur="500"/>
                                        <p:tgtEl>
                                          <p:spTgt spid="6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8">
                                            <p:txEl>
                                              <p:pRg st="4" end="4"/>
                                            </p:txEl>
                                          </p:spTgt>
                                        </p:tgtEl>
                                        <p:attrNameLst>
                                          <p:attrName>style.visibility</p:attrName>
                                        </p:attrNameLst>
                                      </p:cBhvr>
                                      <p:to>
                                        <p:strVal val="visible"/>
                                      </p:to>
                                    </p:set>
                                    <p:animEffect transition="in" filter="barn(inVertical)">
                                      <p:cBhvr>
                                        <p:cTn id="28" dur="500"/>
                                        <p:tgtEl>
                                          <p:spTgt spid="6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8">
                                            <p:txEl>
                                              <p:pRg st="5" end="5"/>
                                            </p:txEl>
                                          </p:spTgt>
                                        </p:tgtEl>
                                        <p:attrNameLst>
                                          <p:attrName>style.visibility</p:attrName>
                                        </p:attrNameLst>
                                      </p:cBhvr>
                                      <p:to>
                                        <p:strVal val="visible"/>
                                      </p:to>
                                    </p:set>
                                    <p:animEffect transition="in" filter="barn(inVertical)">
                                      <p:cBhvr>
                                        <p:cTn id="33" dur="500"/>
                                        <p:tgtEl>
                                          <p:spTgt spid="68">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8">
                                            <p:txEl>
                                              <p:pRg st="6" end="6"/>
                                            </p:txEl>
                                          </p:spTgt>
                                        </p:tgtEl>
                                        <p:attrNameLst>
                                          <p:attrName>style.visibility</p:attrName>
                                        </p:attrNameLst>
                                      </p:cBhvr>
                                      <p:to>
                                        <p:strVal val="visible"/>
                                      </p:to>
                                    </p:set>
                                    <p:animEffect transition="in" filter="barn(inVertical)">
                                      <p:cBhvr>
                                        <p:cTn id="36" dur="500"/>
                                        <p:tgtEl>
                                          <p:spTgt spid="6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8">
                                            <p:txEl>
                                              <p:pRg st="7" end="7"/>
                                            </p:txEl>
                                          </p:spTgt>
                                        </p:tgtEl>
                                        <p:attrNameLst>
                                          <p:attrName>style.visibility</p:attrName>
                                        </p:attrNameLst>
                                      </p:cBhvr>
                                      <p:to>
                                        <p:strVal val="visible"/>
                                      </p:to>
                                    </p:set>
                                    <p:animEffect transition="in" filter="barn(inVertical)">
                                      <p:cBhvr>
                                        <p:cTn id="41" dur="500"/>
                                        <p:tgtEl>
                                          <p:spTgt spid="68">
                                            <p:txEl>
                                              <p:pRg st="7" end="7"/>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8">
                                            <p:txEl>
                                              <p:pRg st="8" end="8"/>
                                            </p:txEl>
                                          </p:spTgt>
                                        </p:tgtEl>
                                        <p:attrNameLst>
                                          <p:attrName>style.visibility</p:attrName>
                                        </p:attrNameLst>
                                      </p:cBhvr>
                                      <p:to>
                                        <p:strVal val="visible"/>
                                      </p:to>
                                    </p:set>
                                    <p:animEffect transition="in" filter="barn(inVertical)">
                                      <p:cBhvr>
                                        <p:cTn id="44" dur="500"/>
                                        <p:tgtEl>
                                          <p:spTgt spid="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536830" y="5915594"/>
            <a:ext cx="23231796" cy="7447116"/>
            <a:chOff x="1205494" y="6941416"/>
            <a:chExt cx="22139783" cy="7448084"/>
          </a:xfrm>
        </p:grpSpPr>
        <p:sp>
          <p:nvSpPr>
            <p:cNvPr id="125" name="Rounded Rectangle 124"/>
            <p:cNvSpPr/>
            <p:nvPr/>
          </p:nvSpPr>
          <p:spPr>
            <a:xfrm>
              <a:off x="1209587" y="7179459"/>
              <a:ext cx="22135690" cy="721004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dirty="0">
                <a:solidFill>
                  <a:prstClr val="white"/>
                </a:solidFill>
                <a:latin typeface="Arial" panose="020B0604020202020204" pitchFamily="34" charset="0"/>
              </a:endParaRPr>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pPr>
                  <a:defRPr/>
                </a:pPr>
                <a:endParaRPr lang="en-US" sz="3200">
                  <a:solidFill>
                    <a:prstClr val="black"/>
                  </a:solidFill>
                  <a:latin typeface="Arial" panose="020B0604020202020204" pitchFamily="34" charset="0"/>
                </a:endParaRPr>
              </a:p>
            </p:txBody>
          </p:sp>
          <p:sp>
            <p:nvSpPr>
              <p:cNvPr id="128" name="TextBox 127"/>
              <p:cNvSpPr txBox="1"/>
              <p:nvPr/>
            </p:nvSpPr>
            <p:spPr>
              <a:xfrm>
                <a:off x="2057667" y="6941416"/>
                <a:ext cx="2641568" cy="831105"/>
              </a:xfrm>
              <a:prstGeom prst="rect">
                <a:avLst/>
              </a:prstGeom>
              <a:noFill/>
            </p:spPr>
            <p:txBody>
              <a:bodyPr wrap="square" rtlCol="0">
                <a:spAutoFit/>
              </a:bodyPr>
              <a:lstStyle/>
              <a:p>
                <a:pPr>
                  <a:defRPr/>
                </a:pPr>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a:solidFill>
                    <a:prstClr val="white"/>
                  </a:solidFill>
                  <a:latin typeface="Arial" panose="020B060402020202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8" tIns="45710" rIns="91418" bIns="45710" numCol="1" anchor="t" anchorCtr="0" compatLnSpc="1">
                <a:prstTxWarp prst="textNoShape">
                  <a:avLst/>
                </a:prstTxWarp>
              </a:bodyPr>
              <a:lstStyle/>
              <a:p>
                <a:pPr>
                  <a:defRPr/>
                </a:pPr>
                <a:endParaRPr lang="en-US">
                  <a:solidFill>
                    <a:prstClr val="black"/>
                  </a:solidFill>
                  <a:latin typeface="Arial" panose="020B0604020202020204" pitchFamily="34" charset="0"/>
                </a:endParaRPr>
              </a:p>
            </p:txBody>
          </p:sp>
        </p:grpSp>
      </p:grpSp>
      <p:grpSp>
        <p:nvGrpSpPr>
          <p:cNvPr id="148" name="Group 147"/>
          <p:cNvGrpSpPr/>
          <p:nvPr/>
        </p:nvGrpSpPr>
        <p:grpSpPr>
          <a:xfrm>
            <a:off x="380998" y="2362201"/>
            <a:ext cx="23391944" cy="3339439"/>
            <a:chOff x="992185" y="2564544"/>
            <a:chExt cx="22353093" cy="3339873"/>
          </a:xfrm>
        </p:grpSpPr>
        <p:sp>
          <p:nvSpPr>
            <p:cNvPr id="134" name="Rounded Rectangle 133"/>
            <p:cNvSpPr/>
            <p:nvPr/>
          </p:nvSpPr>
          <p:spPr bwMode="auto">
            <a:xfrm>
              <a:off x="1145221" y="2666999"/>
              <a:ext cx="22200057" cy="3237418"/>
            </a:xfrm>
            <a:prstGeom prst="roundRect">
              <a:avLst>
                <a:gd name="adj" fmla="val 5492"/>
              </a:avLst>
            </a:prstGeom>
            <a:solidFill>
              <a:schemeClr val="accent5">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dirty="0">
                <a:solidFill>
                  <a:prstClr val="white"/>
                </a:solidFill>
                <a:latin typeface="Arial" panose="020B0604020202020204" pitchFamily="34" charset="0"/>
              </a:endParaRPr>
            </a:p>
          </p:txBody>
        </p:sp>
        <p:grpSp>
          <p:nvGrpSpPr>
            <p:cNvPr id="135" name="Group 134"/>
            <p:cNvGrpSpPr/>
            <p:nvPr/>
          </p:nvGrpSpPr>
          <p:grpSpPr>
            <a:xfrm>
              <a:off x="992185" y="2564544"/>
              <a:ext cx="5792179" cy="1023459"/>
              <a:chOff x="534984" y="1647866"/>
              <a:chExt cx="7781429"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4400">
                  <a:solidFill>
                    <a:prstClr val="white"/>
                  </a:solidFill>
                  <a:latin typeface="Arial" panose="020B0604020202020204" pitchFamily="34" charset="0"/>
                </a:endParaRPr>
              </a:p>
            </p:txBody>
          </p:sp>
          <p:sp>
            <p:nvSpPr>
              <p:cNvPr id="137" name="Pentagon 136"/>
              <p:cNvSpPr/>
              <p:nvPr/>
            </p:nvSpPr>
            <p:spPr bwMode="auto">
              <a:xfrm>
                <a:off x="534984" y="1647866"/>
                <a:ext cx="7565532"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defRPr/>
                </a:pPr>
                <a:endParaRPr lang="en-US" sz="4400">
                  <a:solidFill>
                    <a:prstClr val="white"/>
                  </a:solidFill>
                  <a:latin typeface="Arial" panose="020B060402020202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a:solidFill>
                      <a:prstClr val="black"/>
                    </a:solidFill>
                    <a:latin typeface="Arial" panose="020B060402020202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a:solidFill>
                    <a:prstClr val="black"/>
                  </a:solidFill>
                  <a:latin typeface="Arial" panose="020B0604020202020204" pitchFamily="34" charset="0"/>
                </a:endParaRPr>
              </a:p>
            </p:txBody>
          </p:sp>
          <p:sp>
            <p:nvSpPr>
              <p:cNvPr id="140" name="TextBox 13"/>
              <p:cNvSpPr txBox="1">
                <a:spLocks noChangeArrowheads="1"/>
              </p:cNvSpPr>
              <p:nvPr/>
            </p:nvSpPr>
            <p:spPr bwMode="auto">
              <a:xfrm>
                <a:off x="1836546" y="1686865"/>
                <a:ext cx="6479867"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defRPr/>
                </a:pPr>
                <a:r>
                  <a:rPr lang="en-US" sz="4400" b="1" dirty="0" err="1">
                    <a:solidFill>
                      <a:prstClr val="white"/>
                    </a:solidFill>
                    <a:latin typeface="Tahoma" pitchFamily="34" charset="0"/>
                    <a:cs typeface="Tahoma" pitchFamily="34" charset="0"/>
                  </a:rPr>
                  <a:t>Bài</a:t>
                </a:r>
                <a:r>
                  <a:rPr lang="en-US" sz="4400" b="1" dirty="0">
                    <a:solidFill>
                      <a:prstClr val="white"/>
                    </a:solidFill>
                    <a:latin typeface="Tahoma" pitchFamily="34" charset="0"/>
                    <a:cs typeface="Tahoma" pitchFamily="34" charset="0"/>
                  </a:rPr>
                  <a:t> 6 (SGK/39).</a:t>
                </a:r>
              </a:p>
            </p:txBody>
          </p:sp>
        </p:grpSp>
      </p:grpSp>
      <mc:AlternateContent xmlns:mc="http://schemas.openxmlformats.org/markup-compatibility/2006" xmlns:a14="http://schemas.microsoft.com/office/drawing/2010/main">
        <mc:Choice Requires="a14">
          <p:sp>
            <p:nvSpPr>
              <p:cNvPr id="119" name="Rectangle 118"/>
              <p:cNvSpPr/>
              <p:nvPr/>
            </p:nvSpPr>
            <p:spPr>
              <a:xfrm>
                <a:off x="950407" y="3192960"/>
                <a:ext cx="22822538" cy="2308324"/>
              </a:xfrm>
              <a:prstGeom prst="rect">
                <a:avLst/>
              </a:prstGeom>
            </p:spPr>
            <p:txBody>
              <a:bodyPr wrap="square">
                <a:spAutoFit/>
              </a:bodyPr>
              <a:lstStyle/>
              <a:p>
                <a:pPr defTabSz="1828800"/>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Cắt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trục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𝒂</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quanh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9" name="Rectangle 118"/>
              <p:cNvSpPr>
                <a:spLocks noRot="1" noChangeAspect="1" noMove="1" noResize="1" noEditPoints="1" noAdjustHandles="1" noChangeArrowheads="1" noChangeShapeType="1" noTextEdit="1"/>
              </p:cNvSpPr>
              <p:nvPr/>
            </p:nvSpPr>
            <p:spPr>
              <a:xfrm>
                <a:off x="950407" y="3192960"/>
                <a:ext cx="22822538" cy="2308324"/>
              </a:xfrm>
              <a:prstGeom prst="rect">
                <a:avLst/>
              </a:prstGeom>
              <a:blipFill>
                <a:blip r:embed="rId3"/>
                <a:stretch>
                  <a:fillRect l="-1229" t="-6085" r="-187" b="-13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296693" y="7154735"/>
                <a:ext cx="15540510" cy="4521046"/>
              </a:xfrm>
              <a:prstGeom prst="rect">
                <a:avLst/>
              </a:prstGeom>
            </p:spPr>
            <p:txBody>
              <a:bodyPr wrap="square">
                <a:spAutoFit/>
              </a:bodyPr>
              <a:lstStyle/>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𝒂</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𝒉</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𝒂</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𝟑</m:t>
                        </m:r>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𝒍</m:t>
                    </m:r>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panose="02040503050406030204" pitchFamily="18" charset="0"/>
                          </a:rPr>
                        </m:ctrlPr>
                      </m:radPr>
                      <m:deg/>
                      <m:e>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𝒉</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𝒓</m:t>
                            </m:r>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𝒂</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quanh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1828800"/>
                <a14:m>
                  <m:oMath xmlns:m="http://schemas.openxmlformats.org/officeDocument/2006/math">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𝑺</m:t>
                        </m:r>
                      </m:e>
                      <m:sub>
                        <m:r>
                          <a:rPr lang="en-US" sz="4800" b="1" i="1">
                            <a:solidFill>
                              <a:prstClr val="black"/>
                            </a:solidFill>
                            <a:latin typeface="Cambria Math" panose="02040503050406030204" pitchFamily="18" charset="0"/>
                          </a:rPr>
                          <m:t>𝒙𝒒</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𝒓𝒍</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𝒂</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𝒂</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𝒂</m:t>
                        </m:r>
                      </m:e>
                      <m:sup>
                        <m:r>
                          <a:rPr lang="en-US" sz="4800" b="1" i="1">
                            <a:solidFill>
                              <a:prstClr val="black"/>
                            </a:solidFill>
                            <a:latin typeface="Cambria Math" panose="02040503050406030204" pitchFamily="18" charset="0"/>
                          </a:rPr>
                          <m:t>𝟐</m:t>
                        </m:r>
                      </m:sup>
                    </m:sSup>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1828800"/>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tích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nón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1828800"/>
                <a14:m>
                  <m:oMath xmlns:m="http://schemas.openxmlformats.org/officeDocument/2006/math">
                    <m:r>
                      <a:rPr lang="en-US" sz="4800" b="1" i="1">
                        <a:solidFill>
                          <a:prstClr val="black"/>
                        </a:solidFill>
                        <a:latin typeface="Cambria Math" panose="02040503050406030204" pitchFamily="18" charset="0"/>
                      </a:rPr>
                      <m:t>𝑽</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𝒓</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𝒉</m:t>
                    </m:r>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𝝅</m:t>
                    </m:r>
                    <m:r>
                      <a:rPr lang="en-US" sz="4800" b="1" i="1">
                        <a:solidFill>
                          <a:prstClr val="black"/>
                        </a:solidFill>
                        <a:latin typeface="Cambria Math" panose="02040503050406030204" pitchFamily="18" charset="0"/>
                      </a:rPr>
                      <m:t>.</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𝒂</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𝒂</m:t>
                    </m:r>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𝟑</m:t>
                        </m:r>
                      </m:e>
                    </m:rad>
                    <m:r>
                      <a:rPr lang="en-US" sz="4800" b="1" i="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𝝅</m:t>
                        </m:r>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𝒂</m:t>
                            </m:r>
                          </m:e>
                          <m:sup>
                            <m:r>
                              <a:rPr lang="en-US" sz="4800" b="1" i="1">
                                <a:solidFill>
                                  <a:prstClr val="black"/>
                                </a:solidFill>
                                <a:latin typeface="Cambria Math" panose="02040503050406030204" pitchFamily="18" charset="0"/>
                              </a:rPr>
                              <m:t>𝟑</m:t>
                            </m:r>
                          </m:sup>
                        </m:sSup>
                        <m:rad>
                          <m:radPr>
                            <m:degHide m:val="on"/>
                            <m:ctrlPr>
                              <a:rPr lang="en-US" sz="4800" b="1" i="1">
                                <a:solidFill>
                                  <a:prstClr val="black"/>
                                </a:solidFill>
                                <a:latin typeface="Cambria Math" panose="02040503050406030204" pitchFamily="18" charset="0"/>
                              </a:rPr>
                            </m:ctrlPr>
                          </m:radPr>
                          <m:deg/>
                          <m:e>
                            <m:r>
                              <a:rPr lang="en-US" sz="4800" b="1" i="1">
                                <a:solidFill>
                                  <a:prstClr val="black"/>
                                </a:solidFill>
                                <a:latin typeface="Cambria Math" panose="02040503050406030204" pitchFamily="18" charset="0"/>
                              </a:rPr>
                              <m:t>𝟑</m:t>
                            </m:r>
                          </m:e>
                        </m:rad>
                      </m:num>
                      <m:den>
                        <m:r>
                          <a:rPr lang="en-US" sz="4800" b="1" i="1">
                            <a:solidFill>
                              <a:prstClr val="black"/>
                            </a:solidFill>
                            <a:latin typeface="Cambria Math" panose="02040503050406030204" pitchFamily="18" charset="0"/>
                          </a:rPr>
                          <m:t>𝟑</m:t>
                        </m:r>
                      </m:den>
                    </m:f>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F2469076-222B-4580-A179-D816FB27383F}"/>
                  </a:ext>
                </a:extLst>
              </p:cNvPr>
              <p:cNvSpPr>
                <a:spLocks noRot="1" noChangeAspect="1" noMove="1" noResize="1" noEditPoints="1" noAdjustHandles="1" noChangeArrowheads="1" noChangeShapeType="1" noTextEdit="1"/>
              </p:cNvSpPr>
              <p:nvPr/>
            </p:nvSpPr>
            <p:spPr>
              <a:xfrm>
                <a:off x="1296693" y="7154735"/>
                <a:ext cx="15540510" cy="4521046"/>
              </a:xfrm>
              <a:prstGeom prst="rect">
                <a:avLst/>
              </a:prstGeom>
              <a:blipFill>
                <a:blip r:embed="rId4"/>
                <a:stretch>
                  <a:fillRect l="-1805" b="-2294"/>
                </a:stretch>
              </a:blipFill>
            </p:spPr>
            <p:txBody>
              <a:bodyPr/>
              <a:lstStyle/>
              <a:p>
                <a:r>
                  <a:rPr lang="en-US">
                    <a:noFill/>
                  </a:rPr>
                  <a:t> </a:t>
                </a:r>
              </a:p>
            </p:txBody>
          </p:sp>
        </mc:Fallback>
      </mc:AlternateContent>
      <p:grpSp>
        <p:nvGrpSpPr>
          <p:cNvPr id="50" name="Group 47"/>
          <p:cNvGrpSpPr/>
          <p:nvPr/>
        </p:nvGrpSpPr>
        <p:grpSpPr>
          <a:xfrm>
            <a:off x="7943149" y="1442787"/>
            <a:ext cx="9472086" cy="968318"/>
            <a:chOff x="739068" y="1515168"/>
            <a:chExt cx="9473319" cy="968444"/>
          </a:xfrm>
        </p:grpSpPr>
        <p:sp>
          <p:nvSpPr>
            <p:cNvPr id="51"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2" name="Group 30"/>
            <p:cNvGrpSpPr/>
            <p:nvPr/>
          </p:nvGrpSpPr>
          <p:grpSpPr>
            <a:xfrm>
              <a:off x="739068" y="1515168"/>
              <a:ext cx="8177919" cy="960428"/>
              <a:chOff x="739068" y="1515168"/>
              <a:chExt cx="8177919" cy="960428"/>
            </a:xfrm>
          </p:grpSpPr>
          <p:sp>
            <p:nvSpPr>
              <p:cNvPr id="56"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8"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9"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3"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8" tIns="45710" rIns="91418" bIns="45710" numCol="1" anchor="t" anchorCtr="0" compatLnSpc="1">
                <a:prstTxWarp prst="textNoShape">
                  <a:avLst/>
                </a:prstTxWarp>
              </a:bodyPr>
              <a:lstStyle/>
              <a:p>
                <a:pPr>
                  <a:defRPr/>
                </a:pP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4" name="TextBox 43"/>
              <p:cNvSpPr txBox="1"/>
              <p:nvPr/>
            </p:nvSpPr>
            <p:spPr>
              <a:xfrm>
                <a:off x="2132731" y="1706055"/>
                <a:ext cx="6784256" cy="76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defRPr/>
                </a:pP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grpSp>
      <p:grpSp>
        <p:nvGrpSpPr>
          <p:cNvPr id="43" name="Group 42">
            <a:extLst>
              <a:ext uri="{FF2B5EF4-FFF2-40B4-BE49-F238E27FC236}">
                <a16:creationId xmlns:a16="http://schemas.microsoft.com/office/drawing/2014/main" id="{872795DB-FD90-4DB3-9FD7-3FE55A0AC910}"/>
              </a:ext>
            </a:extLst>
          </p:cNvPr>
          <p:cNvGrpSpPr/>
          <p:nvPr/>
        </p:nvGrpSpPr>
        <p:grpSpPr>
          <a:xfrm>
            <a:off x="14904211" y="6429957"/>
            <a:ext cx="7677320" cy="6436238"/>
            <a:chOff x="8390182" y="1726176"/>
            <a:chExt cx="3019194" cy="3457586"/>
          </a:xfrm>
        </p:grpSpPr>
        <p:sp>
          <p:nvSpPr>
            <p:cNvPr id="45" name="Oval 44">
              <a:extLst>
                <a:ext uri="{FF2B5EF4-FFF2-40B4-BE49-F238E27FC236}">
                  <a16:creationId xmlns:a16="http://schemas.microsoft.com/office/drawing/2014/main" id="{1085AD16-ACB5-47DE-80A4-1D221CFAE218}"/>
                </a:ext>
              </a:extLst>
            </p:cNvPr>
            <p:cNvSpPr/>
            <p:nvPr/>
          </p:nvSpPr>
          <p:spPr>
            <a:xfrm>
              <a:off x="8653033" y="4261496"/>
              <a:ext cx="2566759" cy="92226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E7EB30F7-F241-40C2-A19A-9E39330EDEA9}"/>
                </a:ext>
              </a:extLst>
            </p:cNvPr>
            <p:cNvSpPr/>
            <p:nvPr/>
          </p:nvSpPr>
          <p:spPr>
            <a:xfrm>
              <a:off x="8647405" y="4723861"/>
              <a:ext cx="2566759" cy="459901"/>
            </a:xfrm>
            <a:custGeom>
              <a:avLst/>
              <a:gdLst>
                <a:gd name="connsiteX0" fmla="*/ 0 w 2073962"/>
                <a:gd name="connsiteY0" fmla="*/ 0 h 365760"/>
                <a:gd name="connsiteX1" fmla="*/ 15240 w 2073962"/>
                <a:gd name="connsiteY1" fmla="*/ 60960 h 365760"/>
                <a:gd name="connsiteX2" fmla="*/ 60960 w 2073962"/>
                <a:gd name="connsiteY2" fmla="*/ 118110 h 365760"/>
                <a:gd name="connsiteX3" fmla="*/ 148590 w 2073962"/>
                <a:gd name="connsiteY3" fmla="*/ 186690 h 365760"/>
                <a:gd name="connsiteX4" fmla="*/ 243840 w 2073962"/>
                <a:gd name="connsiteY4" fmla="*/ 236220 h 365760"/>
                <a:gd name="connsiteX5" fmla="*/ 388620 w 2073962"/>
                <a:gd name="connsiteY5" fmla="*/ 285750 h 365760"/>
                <a:gd name="connsiteX6" fmla="*/ 525780 w 2073962"/>
                <a:gd name="connsiteY6" fmla="*/ 316230 h 365760"/>
                <a:gd name="connsiteX7" fmla="*/ 693420 w 2073962"/>
                <a:gd name="connsiteY7" fmla="*/ 342900 h 365760"/>
                <a:gd name="connsiteX8" fmla="*/ 853440 w 2073962"/>
                <a:gd name="connsiteY8" fmla="*/ 361950 h 365760"/>
                <a:gd name="connsiteX9" fmla="*/ 1066800 w 2073962"/>
                <a:gd name="connsiteY9" fmla="*/ 365760 h 365760"/>
                <a:gd name="connsiteX10" fmla="*/ 1253490 w 2073962"/>
                <a:gd name="connsiteY10" fmla="*/ 361950 h 365760"/>
                <a:gd name="connsiteX11" fmla="*/ 1443990 w 2073962"/>
                <a:gd name="connsiteY11" fmla="*/ 342900 h 365760"/>
                <a:gd name="connsiteX12" fmla="*/ 1626870 w 2073962"/>
                <a:gd name="connsiteY12" fmla="*/ 304800 h 365760"/>
                <a:gd name="connsiteX13" fmla="*/ 1760220 w 2073962"/>
                <a:gd name="connsiteY13" fmla="*/ 266700 h 365760"/>
                <a:gd name="connsiteX14" fmla="*/ 1878330 w 2073962"/>
                <a:gd name="connsiteY14" fmla="*/ 217170 h 365760"/>
                <a:gd name="connsiteX15" fmla="*/ 1954530 w 2073962"/>
                <a:gd name="connsiteY15" fmla="*/ 171450 h 365760"/>
                <a:gd name="connsiteX16" fmla="*/ 2015490 w 2073962"/>
                <a:gd name="connsiteY16" fmla="*/ 133350 h 365760"/>
                <a:gd name="connsiteX17" fmla="*/ 2068830 w 2073962"/>
                <a:gd name="connsiteY17" fmla="*/ 41910 h 365760"/>
                <a:gd name="connsiteX18" fmla="*/ 2068830 w 2073962"/>
                <a:gd name="connsiteY18" fmla="*/ 762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3962" h="365760">
                  <a:moveTo>
                    <a:pt x="0" y="0"/>
                  </a:moveTo>
                  <a:cubicBezTo>
                    <a:pt x="2540" y="20637"/>
                    <a:pt x="5080" y="41275"/>
                    <a:pt x="15240" y="60960"/>
                  </a:cubicBezTo>
                  <a:cubicBezTo>
                    <a:pt x="25400" y="80645"/>
                    <a:pt x="38735" y="97155"/>
                    <a:pt x="60960" y="118110"/>
                  </a:cubicBezTo>
                  <a:cubicBezTo>
                    <a:pt x="83185" y="139065"/>
                    <a:pt x="118110" y="167005"/>
                    <a:pt x="148590" y="186690"/>
                  </a:cubicBezTo>
                  <a:cubicBezTo>
                    <a:pt x="179070" y="206375"/>
                    <a:pt x="203835" y="219710"/>
                    <a:pt x="243840" y="236220"/>
                  </a:cubicBezTo>
                  <a:cubicBezTo>
                    <a:pt x="283845" y="252730"/>
                    <a:pt x="341630" y="272415"/>
                    <a:pt x="388620" y="285750"/>
                  </a:cubicBezTo>
                  <a:cubicBezTo>
                    <a:pt x="435610" y="299085"/>
                    <a:pt x="474980" y="306705"/>
                    <a:pt x="525780" y="316230"/>
                  </a:cubicBezTo>
                  <a:cubicBezTo>
                    <a:pt x="576580" y="325755"/>
                    <a:pt x="638810" y="335280"/>
                    <a:pt x="693420" y="342900"/>
                  </a:cubicBezTo>
                  <a:cubicBezTo>
                    <a:pt x="748030" y="350520"/>
                    <a:pt x="791210" y="358140"/>
                    <a:pt x="853440" y="361950"/>
                  </a:cubicBezTo>
                  <a:cubicBezTo>
                    <a:pt x="915670" y="365760"/>
                    <a:pt x="1000125" y="365760"/>
                    <a:pt x="1066800" y="365760"/>
                  </a:cubicBezTo>
                  <a:cubicBezTo>
                    <a:pt x="1133475" y="365760"/>
                    <a:pt x="1190625" y="365760"/>
                    <a:pt x="1253490" y="361950"/>
                  </a:cubicBezTo>
                  <a:cubicBezTo>
                    <a:pt x="1316355" y="358140"/>
                    <a:pt x="1381760" y="352425"/>
                    <a:pt x="1443990" y="342900"/>
                  </a:cubicBezTo>
                  <a:cubicBezTo>
                    <a:pt x="1506220" y="333375"/>
                    <a:pt x="1574165" y="317500"/>
                    <a:pt x="1626870" y="304800"/>
                  </a:cubicBezTo>
                  <a:cubicBezTo>
                    <a:pt x="1679575" y="292100"/>
                    <a:pt x="1718310" y="281305"/>
                    <a:pt x="1760220" y="266700"/>
                  </a:cubicBezTo>
                  <a:cubicBezTo>
                    <a:pt x="1802130" y="252095"/>
                    <a:pt x="1845945" y="233045"/>
                    <a:pt x="1878330" y="217170"/>
                  </a:cubicBezTo>
                  <a:cubicBezTo>
                    <a:pt x="1910715" y="201295"/>
                    <a:pt x="1931670" y="185420"/>
                    <a:pt x="1954530" y="171450"/>
                  </a:cubicBezTo>
                  <a:cubicBezTo>
                    <a:pt x="1977390" y="157480"/>
                    <a:pt x="1996440" y="154940"/>
                    <a:pt x="2015490" y="133350"/>
                  </a:cubicBezTo>
                  <a:cubicBezTo>
                    <a:pt x="2034540" y="111760"/>
                    <a:pt x="2059940" y="62865"/>
                    <a:pt x="2068830" y="41910"/>
                  </a:cubicBezTo>
                  <a:cubicBezTo>
                    <a:pt x="2077720" y="20955"/>
                    <a:pt x="2073275" y="14287"/>
                    <a:pt x="2068830" y="762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cxnSp>
          <p:nvCxnSpPr>
            <p:cNvPr id="47" name="Straight Connector 46">
              <a:extLst>
                <a:ext uri="{FF2B5EF4-FFF2-40B4-BE49-F238E27FC236}">
                  <a16:creationId xmlns:a16="http://schemas.microsoft.com/office/drawing/2014/main" id="{580D5D6A-B407-4CFE-9EEF-FBC6F62EB4B6}"/>
                </a:ext>
              </a:extLst>
            </p:cNvPr>
            <p:cNvCxnSpPr>
              <a:cxnSpLocks/>
            </p:cNvCxnSpPr>
            <p:nvPr/>
          </p:nvCxnSpPr>
          <p:spPr>
            <a:xfrm flipH="1">
              <a:off x="8658663" y="2023586"/>
              <a:ext cx="1287623" cy="2671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A4FC842-1995-4E25-A5BA-32AF2BA560D6}"/>
                </a:ext>
              </a:extLst>
            </p:cNvPr>
            <p:cNvCxnSpPr>
              <a:cxnSpLocks/>
            </p:cNvCxnSpPr>
            <p:nvPr/>
          </p:nvCxnSpPr>
          <p:spPr>
            <a:xfrm>
              <a:off x="9942042" y="2023586"/>
              <a:ext cx="1283380" cy="2671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28633E-4CD3-4366-ACF2-995BD09B774A}"/>
                </a:ext>
              </a:extLst>
            </p:cNvPr>
            <p:cNvCxnSpPr/>
            <p:nvPr/>
          </p:nvCxnSpPr>
          <p:spPr>
            <a:xfrm>
              <a:off x="9942042" y="2023586"/>
              <a:ext cx="0" cy="2671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7A51F84-CC92-4F51-9D22-38E59479EAE6}"/>
                </a:ext>
              </a:extLst>
            </p:cNvPr>
            <p:cNvCxnSpPr>
              <a:cxnSpLocks/>
              <a:stCxn id="45" idx="2"/>
            </p:cNvCxnSpPr>
            <p:nvPr/>
          </p:nvCxnSpPr>
          <p:spPr>
            <a:xfrm flipV="1">
              <a:off x="8653033" y="4694815"/>
              <a:ext cx="2572388" cy="278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BA1AC8B-3D7F-4E57-8D7A-3959F32A8956}"/>
                </a:ext>
              </a:extLst>
            </p:cNvPr>
            <p:cNvSpPr txBox="1"/>
            <p:nvPr/>
          </p:nvSpPr>
          <p:spPr>
            <a:xfrm>
              <a:off x="9797542" y="1726176"/>
              <a:ext cx="206542" cy="281077"/>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S</a:t>
              </a:r>
            </a:p>
          </p:txBody>
        </p:sp>
        <p:sp>
          <p:nvSpPr>
            <p:cNvPr id="55" name="TextBox 54">
              <a:extLst>
                <a:ext uri="{FF2B5EF4-FFF2-40B4-BE49-F238E27FC236}">
                  <a16:creationId xmlns:a16="http://schemas.microsoft.com/office/drawing/2014/main" id="{5C0B65DF-67D2-4F5A-9DBB-66BF4C3033F5}"/>
                </a:ext>
              </a:extLst>
            </p:cNvPr>
            <p:cNvSpPr txBox="1"/>
            <p:nvPr/>
          </p:nvSpPr>
          <p:spPr>
            <a:xfrm>
              <a:off x="9790634" y="4706524"/>
              <a:ext cx="234917" cy="281077"/>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O</a:t>
              </a:r>
            </a:p>
          </p:txBody>
        </p:sp>
        <p:sp>
          <p:nvSpPr>
            <p:cNvPr id="59" name="TextBox 58">
              <a:extLst>
                <a:ext uri="{FF2B5EF4-FFF2-40B4-BE49-F238E27FC236}">
                  <a16:creationId xmlns:a16="http://schemas.microsoft.com/office/drawing/2014/main" id="{8272556E-415F-4F98-9EA1-DF7532719D74}"/>
                </a:ext>
              </a:extLst>
            </p:cNvPr>
            <p:cNvSpPr txBox="1"/>
            <p:nvPr/>
          </p:nvSpPr>
          <p:spPr>
            <a:xfrm>
              <a:off x="8390182" y="4528768"/>
              <a:ext cx="214280" cy="281077"/>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60" name="TextBox 59">
              <a:extLst>
                <a:ext uri="{FF2B5EF4-FFF2-40B4-BE49-F238E27FC236}">
                  <a16:creationId xmlns:a16="http://schemas.microsoft.com/office/drawing/2014/main" id="{5696143F-F6D1-49D3-B976-7690277D96E6}"/>
                </a:ext>
              </a:extLst>
            </p:cNvPr>
            <p:cNvSpPr txBox="1"/>
            <p:nvPr/>
          </p:nvSpPr>
          <p:spPr>
            <a:xfrm>
              <a:off x="11196816" y="4520289"/>
              <a:ext cx="212560" cy="281077"/>
            </a:xfrm>
            <a:prstGeom prst="rect">
              <a:avLst/>
            </a:prstGeom>
            <a:noFill/>
            <a:ln>
              <a:noFill/>
            </a:ln>
          </p:spPr>
          <p:txBody>
            <a:bodyPr wrap="none" rtlCol="0">
              <a:spAutoFit/>
            </a:bodyPr>
            <a:lstStyle/>
            <a:p>
              <a:pPr defTabSz="1828800"/>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cxnSp>
          <p:nvCxnSpPr>
            <p:cNvPr id="61" name="Straight Connector 60">
              <a:extLst>
                <a:ext uri="{FF2B5EF4-FFF2-40B4-BE49-F238E27FC236}">
                  <a16:creationId xmlns:a16="http://schemas.microsoft.com/office/drawing/2014/main" id="{EEA936CD-A88B-423E-BA7C-5EF8A8131C0C}"/>
                </a:ext>
              </a:extLst>
            </p:cNvPr>
            <p:cNvCxnSpPr>
              <a:cxnSpLocks/>
            </p:cNvCxnSpPr>
            <p:nvPr/>
          </p:nvCxnSpPr>
          <p:spPr>
            <a:xfrm>
              <a:off x="9946286" y="4544762"/>
              <a:ext cx="1556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5EF8841-3950-4D50-9492-7604F1B9A691}"/>
                </a:ext>
              </a:extLst>
            </p:cNvPr>
            <p:cNvCxnSpPr/>
            <p:nvPr/>
          </p:nvCxnSpPr>
          <p:spPr>
            <a:xfrm>
              <a:off x="10101938" y="4544762"/>
              <a:ext cx="0" cy="161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68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wipe(left)">
                                      <p:cBhvr>
                                        <p:cTn id="16" dur="5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arn(inVertical)">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barn(inVertical)">
                                      <p:cBhvr>
                                        <p:cTn id="36" dur="500"/>
                                        <p:tgtEl>
                                          <p:spTgt spid="5">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barn(inVertical)">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barn(inVertical)">
                                      <p:cBhvr>
                                        <p:cTn id="44" dur="500"/>
                                        <p:tgtEl>
                                          <p:spTgt spid="5">
                                            <p:txEl>
                                              <p:pRg st="3" end="3"/>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1942</TotalTime>
  <Words>3313</Words>
  <PresentationFormat>Custom</PresentationFormat>
  <Paragraphs>393</Paragraphs>
  <Slides>33</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AvantGarde-Demi</vt:lpstr>
      <vt:lpstr>Calibri</vt:lpstr>
      <vt:lpstr>Calibri Light</vt:lpstr>
      <vt:lpstr>Cambria Math</vt:lpstr>
      <vt:lpstr>Chu Van An</vt:lpstr>
      <vt:lpstr>Tahoma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2021-08-29T15:13:43Z</dcterms:modified>
</cp:coreProperties>
</file>