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2" r:id="rId6"/>
    <p:sldMasterId id="214748366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y="6858000" cx="12192000"/>
  <p:notesSz cx="6858000" cy="9144000"/>
  <p:embeddedFontLst>
    <p:embeddedFont>
      <p:font typeface="Arim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iWL9IJIajENmOfSSXchn+MhpRD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F721BA-7399-4D4D-A2F3-73CD7E00B7ED}">
  <a:tblStyle styleId="{FBF721BA-7399-4D4D-A2F3-73CD7E00B7E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F5F7"/>
          </a:solidFill>
        </a:fill>
      </a:tcStyle>
    </a:wholeTbl>
    <a:band1H>
      <a:tcTxStyle/>
      <a:tcStyle>
        <a:fill>
          <a:solidFill>
            <a:srgbClr val="D9EBEF"/>
          </a:solidFill>
        </a:fill>
      </a:tcStyle>
    </a:band1H>
    <a:band2H>
      <a:tcTxStyle/>
    </a:band2H>
    <a:band1V>
      <a:tcTxStyle/>
      <a:tcStyle>
        <a:fill>
          <a:solidFill>
            <a:srgbClr val="D9EBE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6E47D2F-BFDA-4212-870C-F04D57F5442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font" Target="fonts/Arimo-bold.fntdata"/><Relationship Id="rId14" Type="http://schemas.openxmlformats.org/officeDocument/2006/relationships/slide" Target="slides/slide6.xml"/><Relationship Id="rId36" Type="http://schemas.openxmlformats.org/officeDocument/2006/relationships/font" Target="fonts/Arimo-regular.fntdata"/><Relationship Id="rId17" Type="http://schemas.openxmlformats.org/officeDocument/2006/relationships/slide" Target="slides/slide9.xml"/><Relationship Id="rId39" Type="http://schemas.openxmlformats.org/officeDocument/2006/relationships/font" Target="fonts/Arimo-boldItalic.fntdata"/><Relationship Id="rId16" Type="http://schemas.openxmlformats.org/officeDocument/2006/relationships/slide" Target="slides/slide8.xml"/><Relationship Id="rId38" Type="http://schemas.openxmlformats.org/officeDocument/2006/relationships/font" Target="fonts/Arimo-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../embeddings/oleObject1.bin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r>
              <a:rPr lang="en-US" sz="1300" b="1" i="0" baseline="0">
                <a:effectLst/>
                <a:latin typeface="Times New Roman" charset="0"/>
                <a:ea typeface="Times New Roman" charset="0"/>
                <a:cs typeface="Times New Roman" charset="0"/>
              </a:rPr>
              <a:t>TỈ LỆ LỰA CHỌN BỘ SÁCH GIÁO KHOA TRÊN TOÀN QUỐC</a:t>
            </a:r>
            <a:endParaRPr lang="en-US" sz="1300">
              <a:effectLst/>
              <a:latin typeface="Times New Roman" charset="0"/>
              <a:ea typeface="Times New Roman" charset="0"/>
              <a:cs typeface="Times New Roman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5-4829-AFB0-D97DDF58CB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35-4829-AFB0-D97DDF58CB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35-4829-AFB0-D97DDF58CB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35-4829-AFB0-D97DDF58CB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35-4829-AFB0-D97DDF58CB70}"/>
              </c:ext>
            </c:extLst>
          </c:dPt>
          <c:dLbls>
            <c:dLbl>
              <c:idx val="0"/>
              <c:layout>
                <c:manualLayout>
                  <c:x val="-2.051194053046E-3"/>
                  <c:y val="-1.6589742319945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35-4829-AFB0-D97DDF58CB70}"/>
                </c:ext>
              </c:extLst>
            </c:dLbl>
            <c:dLbl>
              <c:idx val="1"/>
              <c:layout>
                <c:manualLayout>
                  <c:x val="4.1355941618407199E-3"/>
                  <c:y val="4.603369876511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80141616284901"/>
                      <c:h val="0.120445774569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35-4829-AFB0-D97DDF58CB70}"/>
                </c:ext>
              </c:extLst>
            </c:dLbl>
            <c:dLbl>
              <c:idx val="2"/>
              <c:layout>
                <c:manualLayout>
                  <c:x val="-0.111734031699393"/>
                  <c:y val="-1.30792849007082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28561054051198"/>
                      <c:h val="0.120445774569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35-4829-AFB0-D97DDF58CB70}"/>
                </c:ext>
              </c:extLst>
            </c:dLbl>
            <c:dLbl>
              <c:idx val="3"/>
              <c:layout>
                <c:manualLayout>
                  <c:x val="-8.07896679444675E-2"/>
                  <c:y val="-5.22912230310833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35-4829-AFB0-D97DDF58CB70}"/>
                </c:ext>
              </c:extLst>
            </c:dLbl>
            <c:dLbl>
              <c:idx val="4"/>
              <c:layout>
                <c:manualLayout>
                  <c:x val="-7.1681840551181097E-2"/>
                  <c:y val="-4.63125835685634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35-4829-AFB0-D97DDF58C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'Toàn quốc'!$X$7:$X$11</c:f>
              <c:strCache>
                <c:ptCount val="5"/>
                <c:pt idx="0">
                  <c:v>Kết nối tri thức</c:v>
                </c:pt>
                <c:pt idx="1">
                  <c:v>Chân trời sáng tạo</c:v>
                </c:pt>
                <c:pt idx="2">
                  <c:v>Cùng học để phát triển</c:v>
                </c:pt>
                <c:pt idx="3">
                  <c:v>Vì sự bình đẳng</c:v>
                </c:pt>
                <c:pt idx="4">
                  <c:v>Cánh diều</c:v>
                </c:pt>
              </c:strCache>
            </c:strRef>
          </c:cat>
          <c:val>
            <c:numRef>
              <c:f>'Toàn quốc'!$Y$7:$Y$11</c:f>
              <c:numCache>
                <c:formatCode>#,##0</c:formatCode>
                <c:ptCount val="5"/>
                <c:pt idx="0">
                  <c:v>28.110300348224229</c:v>
                </c:pt>
                <c:pt idx="1">
                  <c:v>17.737736593650311</c:v>
                </c:pt>
                <c:pt idx="2">
                  <c:v>13.771542931511259</c:v>
                </c:pt>
                <c:pt idx="3">
                  <c:v>8.1117541885431219</c:v>
                </c:pt>
                <c:pt idx="4">
                  <c:v>32.268665938071102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35-4829-AFB0-D97DDF58CB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r>
              <a:rPr lang="en-US" sz="1300" b="1">
                <a:latin typeface="Times New Roman" charset="0"/>
                <a:ea typeface="Times New Roman" charset="0"/>
                <a:cs typeface="Times New Roman" charset="0"/>
              </a:rPr>
              <a:t>TỈ LỆ LỰA CHỌN BỘ SÁCH GIÁO KHOA</a:t>
            </a:r>
            <a:r>
              <a:rPr lang="en-US" sz="1300" b="1" baseline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300" b="1">
                <a:latin typeface="Times New Roman" charset="0"/>
                <a:ea typeface="Times New Roman" charset="0"/>
                <a:cs typeface="Times New Roman" charset="0"/>
              </a:rPr>
              <a:t>THEO KHU VỰC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Kết nối tri thức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Sheet1!$D$3:$I$3</c:f>
              <c:strCache>
                <c:ptCount val="6"/>
                <c:pt idx="0">
                  <c:v>Đồng bằng sông Hồng</c:v>
                </c:pt>
                <c:pt idx="1">
                  <c:v>Miền núi phía Bắc</c:v>
                </c:pt>
                <c:pt idx="2">
                  <c:v>Miền Trung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Sheet1!$D$4:$I$4</c:f>
              <c:numCache>
                <c:formatCode>#,##0</c:formatCode>
                <c:ptCount val="6"/>
                <c:pt idx="0">
                  <c:v>27.410974852196251</c:v>
                </c:pt>
                <c:pt idx="1">
                  <c:v>19.946903037776721</c:v>
                </c:pt>
                <c:pt idx="2">
                  <c:v>44.396873271253469</c:v>
                </c:pt>
                <c:pt idx="3">
                  <c:v>53.170743589698972</c:v>
                </c:pt>
                <c:pt idx="4">
                  <c:v>5.8906979484646547</c:v>
                </c:pt>
                <c:pt idx="5">
                  <c:v>27.367192227213621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2-4CC0-B332-C126031588D4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Chân trời sáng tạo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Sheet1!$D$3:$I$3</c:f>
              <c:strCache>
                <c:ptCount val="6"/>
                <c:pt idx="0">
                  <c:v>Đồng bằng sông Hồng</c:v>
                </c:pt>
                <c:pt idx="1">
                  <c:v>Miền núi phía Bắc</c:v>
                </c:pt>
                <c:pt idx="2">
                  <c:v>Miền Trung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Sheet1!$D$5:$I$5</c:f>
              <c:numCache>
                <c:formatCode>#,##0</c:formatCode>
                <c:ptCount val="6"/>
                <c:pt idx="0">
                  <c:v>1.891948481191563</c:v>
                </c:pt>
                <c:pt idx="1">
                  <c:v>0.973944694564427</c:v>
                </c:pt>
                <c:pt idx="2">
                  <c:v>8.0821321268633106</c:v>
                </c:pt>
                <c:pt idx="3">
                  <c:v>18.290911178813339</c:v>
                </c:pt>
                <c:pt idx="4">
                  <c:v>53.616861411649111</c:v>
                </c:pt>
                <c:pt idx="5">
                  <c:v>29.603004558608969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2-4CC0-B332-C126031588D4}"/>
            </c:ext>
          </c:extLst>
        </c:ser>
        <c:ser>
          <c:idx val="2"/>
          <c:order val="2"/>
          <c:tx>
            <c:strRef>
              <c:f>Sheet1!$C$6</c:f>
              <c:strCache>
                <c:ptCount val="1"/>
                <c:pt idx="0">
                  <c:v>Cùng học để phát triển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Sheet1!$D$3:$I$3</c:f>
              <c:strCache>
                <c:ptCount val="6"/>
                <c:pt idx="0">
                  <c:v>Đồng bằng sông Hồng</c:v>
                </c:pt>
                <c:pt idx="1">
                  <c:v>Miền núi phía Bắc</c:v>
                </c:pt>
                <c:pt idx="2">
                  <c:v>Miền Trung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Sheet1!$D$6:$I$6</c:f>
              <c:numCache>
                <c:formatCode>#,##0</c:formatCode>
                <c:ptCount val="6"/>
                <c:pt idx="0">
                  <c:v>18.81743900257074</c:v>
                </c:pt>
                <c:pt idx="1">
                  <c:v>34.202770702450849</c:v>
                </c:pt>
                <c:pt idx="2">
                  <c:v>11.07394288307195</c:v>
                </c:pt>
                <c:pt idx="3">
                  <c:v>4.5005646041072556</c:v>
                </c:pt>
                <c:pt idx="4">
                  <c:v>6.6337737608713709</c:v>
                </c:pt>
                <c:pt idx="5">
                  <c:v>3.5327285919890912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F2-4CC0-B332-C126031588D4}"/>
            </c:ext>
          </c:extLst>
        </c:ser>
        <c:ser>
          <c:idx val="3"/>
          <c:order val="3"/>
          <c:tx>
            <c:strRef>
              <c:f>Sheet1!$C$7</c:f>
              <c:strCache>
                <c:ptCount val="1"/>
                <c:pt idx="0">
                  <c:v>Vì sự bình đẳng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Sheet1!$D$3:$I$3</c:f>
              <c:strCache>
                <c:ptCount val="6"/>
                <c:pt idx="0">
                  <c:v>Đồng bằng sông Hồng</c:v>
                </c:pt>
                <c:pt idx="1">
                  <c:v>Miền núi phía Bắc</c:v>
                </c:pt>
                <c:pt idx="2">
                  <c:v>Miền Trung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Sheet1!$D$7:$I$7</c:f>
              <c:numCache>
                <c:formatCode>#,##0</c:formatCode>
                <c:ptCount val="6"/>
                <c:pt idx="0">
                  <c:v>13.6265396955627</c:v>
                </c:pt>
                <c:pt idx="1">
                  <c:v>16.088918205688248</c:v>
                </c:pt>
                <c:pt idx="2">
                  <c:v>5.3140420438596303</c:v>
                </c:pt>
                <c:pt idx="3">
                  <c:v>5.6884081296031752</c:v>
                </c:pt>
                <c:pt idx="4">
                  <c:v>2.8133972512483258</c:v>
                </c:pt>
                <c:pt idx="5">
                  <c:v>3.4132720631014211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F2-4CC0-B332-C126031588D4}"/>
            </c:ext>
          </c:extLst>
        </c:ser>
        <c:ser>
          <c:idx val="4"/>
          <c:order val="4"/>
          <c:tx>
            <c:strRef>
              <c:f>Sheet1!$C$8</c:f>
              <c:strCache>
                <c:ptCount val="1"/>
                <c:pt idx="0">
                  <c:v>Cánh diều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Sheet1!$D$3:$I$3</c:f>
              <c:strCache>
                <c:ptCount val="6"/>
                <c:pt idx="0">
                  <c:v>Đồng bằng sông Hồng</c:v>
                </c:pt>
                <c:pt idx="1">
                  <c:v>Miền núi phía Bắc</c:v>
                </c:pt>
                <c:pt idx="2">
                  <c:v>Miền Trung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Sheet1!$D$8:$I$8</c:f>
              <c:numCache>
                <c:formatCode>#,##0</c:formatCode>
                <c:ptCount val="6"/>
                <c:pt idx="0">
                  <c:v>38.253097968478762</c:v>
                </c:pt>
                <c:pt idx="1">
                  <c:v>28.787463359519769</c:v>
                </c:pt>
                <c:pt idx="2">
                  <c:v>31.133009674951619</c:v>
                </c:pt>
                <c:pt idx="3">
                  <c:v>18.349372497777249</c:v>
                </c:pt>
                <c:pt idx="4">
                  <c:v>31.045269627766469</c:v>
                </c:pt>
                <c:pt idx="5">
                  <c:v>36.083802559086877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F2-4CC0-B332-C126031588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328363936"/>
        <c:axId val="-328901984"/>
      </c:barChart>
      <c:catAx>
        <c:axId val="-32836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28901984"/>
        <c:crosses val="autoZero"/>
        <c:auto val="1"/>
        <c:lblAlgn val="ctr"/>
        <c:lblOffset val="100"/>
        <c:noMultiLvlLbl val="0"/>
      </c:catAx>
      <c:valAx>
        <c:axId val="-32890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2836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ts slide layout">
  <p:cSld name="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s slide layout">
  <p:cSld name="5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/>
          <p:nvPr>
            <p:ph idx="2" type="pic"/>
          </p:nvPr>
        </p:nvSpPr>
        <p:spPr>
          <a:xfrm>
            <a:off x="905524" y="1684641"/>
            <a:ext cx="2268000" cy="1986288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1"/>
          <p:cNvSpPr/>
          <p:nvPr>
            <p:ph idx="3" type="pic"/>
          </p:nvPr>
        </p:nvSpPr>
        <p:spPr>
          <a:xfrm>
            <a:off x="3603313" y="1684641"/>
            <a:ext cx="2268000" cy="1986288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1"/>
          <p:cNvSpPr/>
          <p:nvPr>
            <p:ph idx="4" type="pic"/>
          </p:nvPr>
        </p:nvSpPr>
        <p:spPr>
          <a:xfrm>
            <a:off x="6301102" y="1684641"/>
            <a:ext cx="2268000" cy="1986288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41"/>
          <p:cNvSpPr/>
          <p:nvPr>
            <p:ph idx="5" type="pic"/>
          </p:nvPr>
        </p:nvSpPr>
        <p:spPr>
          <a:xfrm>
            <a:off x="9016308" y="1684641"/>
            <a:ext cx="2268000" cy="1986288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4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2" name="Google Shape;42;p41"/>
          <p:cNvGrpSpPr/>
          <p:nvPr/>
        </p:nvGrpSpPr>
        <p:grpSpPr>
          <a:xfrm flipH="1" rot="10800000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3" name="Google Shape;43;p41"/>
            <p:cNvSpPr/>
            <p:nvPr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1"/>
            <p:cNvSpPr/>
            <p:nvPr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41"/>
          <p:cNvSpPr/>
          <p:nvPr/>
        </p:nvSpPr>
        <p:spPr>
          <a:xfrm>
            <a:off x="9162634" y="6483782"/>
            <a:ext cx="2800767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Living Sports Healthy Life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/>
          <p:nvPr/>
        </p:nvSpPr>
        <p:spPr>
          <a:xfrm>
            <a:off x="4093892" y="1736269"/>
            <a:ext cx="3960000" cy="3960000"/>
          </a:xfrm>
          <a:prstGeom prst="blockArc">
            <a:avLst>
              <a:gd fmla="val 13812800" name="adj1"/>
              <a:gd fmla="val 7644143" name="adj2"/>
              <a:gd fmla="val 1399" name="adj3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42"/>
          <p:cNvGrpSpPr/>
          <p:nvPr/>
        </p:nvGrpSpPr>
        <p:grpSpPr>
          <a:xfrm>
            <a:off x="580088" y="2156930"/>
            <a:ext cx="4675576" cy="3677420"/>
            <a:chOff x="2444748" y="555045"/>
            <a:chExt cx="7282048" cy="5727454"/>
          </a:xfrm>
        </p:grpSpPr>
        <p:sp>
          <p:nvSpPr>
            <p:cNvPr id="49" name="Google Shape;49;p42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2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2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2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2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42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2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2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42"/>
          <p:cNvSpPr/>
          <p:nvPr>
            <p:ph idx="2" type="pic"/>
          </p:nvPr>
        </p:nvSpPr>
        <p:spPr>
          <a:xfrm>
            <a:off x="745720" y="2311004"/>
            <a:ext cx="4398848" cy="25593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540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4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9" name="Google Shape;59;p42"/>
          <p:cNvGrpSpPr/>
          <p:nvPr/>
        </p:nvGrpSpPr>
        <p:grpSpPr>
          <a:xfrm flipH="1" rot="10800000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60" name="Google Shape;60;p42"/>
            <p:cNvSpPr/>
            <p:nvPr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2"/>
            <p:cNvSpPr/>
            <p:nvPr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42"/>
          <p:cNvSpPr/>
          <p:nvPr/>
        </p:nvSpPr>
        <p:spPr>
          <a:xfrm>
            <a:off x="9162634" y="6483782"/>
            <a:ext cx="2800767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Living Sports Healthy Life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4"/>
          <p:cNvSpPr/>
          <p:nvPr/>
        </p:nvSpPr>
        <p:spPr>
          <a:xfrm flipH="1">
            <a:off x="10896600" y="5624055"/>
            <a:ext cx="1068843" cy="965339"/>
          </a:xfrm>
          <a:custGeom>
            <a:rect b="b" l="l" r="r" t="t"/>
            <a:pathLst>
              <a:path extrusionOk="0" h="2549768" w="2823151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34"/>
          <p:cNvGrpSpPr/>
          <p:nvPr/>
        </p:nvGrpSpPr>
        <p:grpSpPr>
          <a:xfrm flipH="1" rot="10800000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8" name="Google Shape;28;p34"/>
            <p:cNvSpPr/>
            <p:nvPr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4"/>
            <p:cNvSpPr/>
            <p:nvPr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s slide layout">
  <p:cSld name="3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able, sitting, person, water&#10;&#10;Description automatically generated" id="11" name="Google Shape;1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6.jpg"/><Relationship Id="rId5" Type="http://schemas.openxmlformats.org/officeDocument/2006/relationships/hyperlink" Target="about:blan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33.png"/><Relationship Id="rId6" Type="http://schemas.openxmlformats.org/officeDocument/2006/relationships/hyperlink" Target="http://../MCh_Video3_Cut01_1834-1940.mp4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43.png"/><Relationship Id="rId5" Type="http://schemas.openxmlformats.org/officeDocument/2006/relationships/image" Target="../media/image24.png"/><Relationship Id="rId6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hyperlink" Target="about:blank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jpg"/><Relationship Id="rId4" Type="http://schemas.openxmlformats.org/officeDocument/2006/relationships/slide" Target="/ppt/slides/slide12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Relationship Id="rId4" Type="http://schemas.openxmlformats.org/officeDocument/2006/relationships/slide" Target="/ppt/slides/slide12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slide" Target="/ppt/slides/slide22.xml"/><Relationship Id="rId6" Type="http://schemas.openxmlformats.org/officeDocument/2006/relationships/slide" Target="/ppt/slides/slide24.xml"/><Relationship Id="rId7" Type="http://schemas.openxmlformats.org/officeDocument/2006/relationships/image" Target="../media/image38.png"/><Relationship Id="rId8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13" Type="http://schemas.openxmlformats.org/officeDocument/2006/relationships/image" Target="../media/image10.png"/><Relationship Id="rId12" Type="http://schemas.openxmlformats.org/officeDocument/2006/relationships/hyperlink" Target="http://../BA%CC%81O%20CA%CC%81O%20THU%CC%9B%CC%A3C%20HIE%CC%A3%CC%82N%20CHU%CC%9BO%CC%9BNG%20TRI%CC%80NH%20LO%CC%9B%CC%81P%201%20(08.10.2020-g%E1%BB%ADi%20VPCP).doc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hyperlink" Target="about:blank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../BA%CC%81O%20CA%CC%81O%20THU%CC%9B%CC%A3C%20HIE%CC%A3%CC%82N%20CHU%CC%9BO%CC%9BNG%20TRI%CC%80NH%20LO%CC%9B%CC%81P%201%20(08.10.2020-g%E1%BB%ADi%20VPCP).docx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hyperlink" Target="http://../MCh_Video1_Cut01.mp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587230" y="2363612"/>
            <a:ext cx="11269701" cy="1700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TẬP HUẤN - TRIỂN KHAI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ĐÁNH GIÁ HỌC SINH TIỂU HỌC THEO CHƯƠNG TRÌNH GDPT 2018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(Theo Thông tư số 27/2020/TT-BGDĐT ngày 04/9/2020)</a:t>
            </a:r>
            <a:endParaRPr/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695325"/>
            <a:ext cx="47244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/>
        </p:nvSpPr>
        <p:spPr>
          <a:xfrm>
            <a:off x="300252" y="253113"/>
            <a:ext cx="116324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SÁCH GIÁO KHOA CHƯƠNG TRÌNH GIÁO DỤC PHỔ THÔNG 2018</a:t>
            </a:r>
            <a:endParaRPr/>
          </a:p>
        </p:txBody>
      </p:sp>
      <p:graphicFrame>
        <p:nvGraphicFramePr>
          <p:cNvPr id="147" name="Google Shape;147;p10"/>
          <p:cNvGraphicFramePr/>
          <p:nvPr/>
        </p:nvGraphicFramePr>
        <p:xfrm>
          <a:off x="624980" y="801149"/>
          <a:ext cx="11107024" cy="5708707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/>
        </p:nvSpPr>
        <p:spPr>
          <a:xfrm>
            <a:off x="300252" y="253114"/>
            <a:ext cx="1163244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SÁCH GIÁO KHOA LỚP 1 THEO CHƯƠNG TRÌNH 2018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(học liệu điện tử)</a:t>
            </a:r>
            <a:endParaRPr/>
          </a:p>
        </p:txBody>
      </p:sp>
      <p:pic>
        <p:nvPicPr>
          <p:cNvPr id="153" name="Google Shape;153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850" y="1214438"/>
            <a:ext cx="11079163" cy="5643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>
            <a:hlinkClick r:id="rId5"/>
          </p:cNvPr>
          <p:cNvSpPr/>
          <p:nvPr/>
        </p:nvSpPr>
        <p:spPr>
          <a:xfrm>
            <a:off x="10363200" y="6005015"/>
            <a:ext cx="959893" cy="64144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4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/>
        </p:nvSpPr>
        <p:spPr>
          <a:xfrm>
            <a:off x="300252" y="253113"/>
            <a:ext cx="116324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QUẢN LÍ SÁCH GIÁO KHOA CHƯƠNG TRÌNH GIÁO DỤC PHỔ THÔNG 2018</a:t>
            </a:r>
            <a:endParaRPr/>
          </a:p>
        </p:txBody>
      </p:sp>
      <p:grpSp>
        <p:nvGrpSpPr>
          <p:cNvPr id="160" name="Google Shape;160;p12"/>
          <p:cNvGrpSpPr/>
          <p:nvPr/>
        </p:nvGrpSpPr>
        <p:grpSpPr>
          <a:xfrm>
            <a:off x="637563" y="775982"/>
            <a:ext cx="6828639" cy="5993933"/>
            <a:chOff x="901817" y="876650"/>
            <a:chExt cx="6828639" cy="5780014"/>
          </a:xfrm>
        </p:grpSpPr>
        <p:pic>
          <p:nvPicPr>
            <p:cNvPr id="161" name="Google Shape;161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1817" y="876650"/>
              <a:ext cx="6828639" cy="5780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12"/>
            <p:cNvSpPr/>
            <p:nvPr/>
          </p:nvSpPr>
          <p:spPr>
            <a:xfrm>
              <a:off x="3087148" y="3779240"/>
              <a:ext cx="817923" cy="557875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6491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12"/>
          <p:cNvSpPr txBox="1"/>
          <p:nvPr/>
        </p:nvSpPr>
        <p:spPr>
          <a:xfrm>
            <a:off x="7831123" y="1887523"/>
            <a:ext cx="3934437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 tư số 21/2014/TT-BGDĐT ngày 07/7/2014 về quảng lý xuất bản phẩm tham khảo trong các cơ sở giáo dục mầm non, phổ thông và giáo dục thường xuyên.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 tư số 28/2020/TT-BGDĐT ngày 04/9/2020 về Điều lệ trường Tiểu học.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046" y="1275805"/>
            <a:ext cx="10337074" cy="500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3"/>
          <p:cNvSpPr txBox="1"/>
          <p:nvPr/>
        </p:nvSpPr>
        <p:spPr>
          <a:xfrm>
            <a:off x="1329495" y="282589"/>
            <a:ext cx="9001387" cy="7078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ĐỊNH HƯỚNG VỀ PHƯƠNG PHÁP DẠY HỌC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THEO CHƯƠNG TRÌNH GDPT 2018</a:t>
            </a: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4"/>
          <p:cNvGrpSpPr/>
          <p:nvPr/>
        </p:nvGrpSpPr>
        <p:grpSpPr>
          <a:xfrm>
            <a:off x="943731" y="990080"/>
            <a:ext cx="10184265" cy="5437055"/>
            <a:chOff x="1202707" y="922968"/>
            <a:chExt cx="8205234" cy="5437055"/>
          </a:xfrm>
        </p:grpSpPr>
        <p:pic>
          <p:nvPicPr>
            <p:cNvPr id="175" name="Google Shape;17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02707" y="922968"/>
              <a:ext cx="6711011" cy="48526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4"/>
            <p:cNvSpPr txBox="1"/>
            <p:nvPr/>
          </p:nvSpPr>
          <p:spPr>
            <a:xfrm>
              <a:off x="7659337" y="5057536"/>
              <a:ext cx="16017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E6F98"/>
                  </a:solidFill>
                  <a:latin typeface="Arial"/>
                  <a:ea typeface="Arial"/>
                  <a:cs typeface="Arial"/>
                  <a:sym typeface="Arial"/>
                </a:rPr>
                <a:t>GHI NHỚ</a:t>
              </a:r>
              <a:endParaRPr/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7275626" y="4254407"/>
              <a:ext cx="21323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38EB2"/>
                  </a:solidFill>
                  <a:latin typeface="Arial"/>
                  <a:ea typeface="Arial"/>
                  <a:cs typeface="Arial"/>
                  <a:sym typeface="Arial"/>
                </a:rPr>
                <a:t>THÔNG HIỂU</a:t>
              </a:r>
              <a:endParaRPr/>
            </a:p>
          </p:txBody>
        </p:sp>
        <p:sp>
          <p:nvSpPr>
            <p:cNvPr id="178" name="Google Shape;178;p14"/>
            <p:cNvSpPr txBox="1"/>
            <p:nvPr/>
          </p:nvSpPr>
          <p:spPr>
            <a:xfrm>
              <a:off x="6836848" y="3400946"/>
              <a:ext cx="12943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46AAB5"/>
                  </a:solidFill>
                  <a:latin typeface="Arial"/>
                  <a:ea typeface="Arial"/>
                  <a:cs typeface="Arial"/>
                  <a:sym typeface="Arial"/>
                </a:rPr>
                <a:t>ÁP DỤNG</a:t>
              </a:r>
              <a:endParaRPr/>
            </a:p>
          </p:txBody>
        </p:sp>
        <p:sp>
          <p:nvSpPr>
            <p:cNvPr id="179" name="Google Shape;179;p14"/>
            <p:cNvSpPr txBox="1"/>
            <p:nvPr/>
          </p:nvSpPr>
          <p:spPr>
            <a:xfrm>
              <a:off x="6326390" y="2581040"/>
              <a:ext cx="28906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BB45B"/>
                  </a:solidFill>
                  <a:latin typeface="Arial"/>
                  <a:ea typeface="Arial"/>
                  <a:cs typeface="Arial"/>
                  <a:sym typeface="Arial"/>
                </a:rPr>
                <a:t>PHÂN TÍCH, TỔNG HỢP</a:t>
              </a:r>
              <a:endParaRPr/>
            </a:p>
          </p:txBody>
        </p:sp>
        <p:sp>
          <p:nvSpPr>
            <p:cNvPr id="180" name="Google Shape;180;p14"/>
            <p:cNvSpPr txBox="1"/>
            <p:nvPr/>
          </p:nvSpPr>
          <p:spPr>
            <a:xfrm>
              <a:off x="5937886" y="1874385"/>
              <a:ext cx="13924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D7967"/>
                  </a:solidFill>
                  <a:latin typeface="Arial"/>
                  <a:ea typeface="Arial"/>
                  <a:cs typeface="Arial"/>
                  <a:sym typeface="Arial"/>
                </a:rPr>
                <a:t>ĐÁNH GIÁ</a:t>
              </a:r>
              <a:endParaRPr/>
            </a:p>
          </p:txBody>
        </p:sp>
        <p:sp>
          <p:nvSpPr>
            <p:cNvPr id="181" name="Google Shape;181;p14"/>
            <p:cNvSpPr txBox="1"/>
            <p:nvPr/>
          </p:nvSpPr>
          <p:spPr>
            <a:xfrm>
              <a:off x="5544770" y="949618"/>
              <a:ext cx="3705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D7967"/>
                  </a:solidFill>
                  <a:latin typeface="Arial"/>
                  <a:ea typeface="Arial"/>
                  <a:cs typeface="Arial"/>
                  <a:sym typeface="Arial"/>
                </a:rPr>
                <a:t>SÁNG TẠO – VẬN DỤNG CAO</a:t>
              </a:r>
              <a:endParaRPr/>
            </a:p>
          </p:txBody>
        </p:sp>
        <p:sp>
          <p:nvSpPr>
            <p:cNvPr id="182" name="Google Shape;182;p14"/>
            <p:cNvSpPr txBox="1"/>
            <p:nvPr/>
          </p:nvSpPr>
          <p:spPr>
            <a:xfrm>
              <a:off x="2565478" y="5990691"/>
              <a:ext cx="47724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THANG ĐO NHẬN THỨC CỦA B. BLOOM</a:t>
              </a:r>
              <a:endParaRPr/>
            </a:p>
          </p:txBody>
        </p:sp>
      </p:grpSp>
      <p:sp>
        <p:nvSpPr>
          <p:cNvPr id="183" name="Google Shape;183;p14"/>
          <p:cNvSpPr txBox="1"/>
          <p:nvPr/>
        </p:nvSpPr>
        <p:spPr>
          <a:xfrm>
            <a:off x="2545884" y="269170"/>
            <a:ext cx="7399269" cy="42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THIẾT KẾ BÀI HỌC PHÁT TRIỂN PHẨM CHẤT, NĂNG LỰC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/>
          <p:nvPr/>
        </p:nvSpPr>
        <p:spPr>
          <a:xfrm>
            <a:off x="3480985" y="269170"/>
            <a:ext cx="5529078" cy="79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HOẠT ĐỘNG TỔ CHỨC DẠY HỌC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PHÁT TRIỂN PHẨM CHẤT, NĂNG LỰC</a:t>
            </a:r>
            <a:endParaRPr/>
          </a:p>
        </p:txBody>
      </p:sp>
      <p:pic>
        <p:nvPicPr>
          <p:cNvPr descr="Ti_le_luu_tru_thong_tin" id="189" name="Google Shape;189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62742"/>
            <a:ext cx="12153093" cy="559525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/>
          <p:nvPr/>
        </p:nvSpPr>
        <p:spPr>
          <a:xfrm>
            <a:off x="2509240" y="745080"/>
            <a:ext cx="77572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ĐỊNH HƯỚNG CHUNG VỀ PHƯƠNG PHÁP DẠY HỌC</a:t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1314082" y="1538110"/>
            <a:ext cx="95638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CT GDPT tổng thể đã nêu định hướng chung về phương pháp giáo dục như sau:</a:t>
            </a:r>
            <a:endParaRPr/>
          </a:p>
        </p:txBody>
      </p:sp>
      <p:cxnSp>
        <p:nvCxnSpPr>
          <p:cNvPr id="196" name="Google Shape;196;p16"/>
          <p:cNvCxnSpPr/>
          <p:nvPr/>
        </p:nvCxnSpPr>
        <p:spPr>
          <a:xfrm>
            <a:off x="6096000" y="2095018"/>
            <a:ext cx="0" cy="4224760"/>
          </a:xfrm>
          <a:prstGeom prst="straightConnector1">
            <a:avLst/>
          </a:prstGeom>
          <a:noFill/>
          <a:ln cap="flat" cmpd="sng" w="9525">
            <a:solidFill>
              <a:srgbClr val="222A35"/>
            </a:solidFill>
            <a:prstDash val="dashDot"/>
            <a:miter lim="800000"/>
            <a:headEnd len="sm" w="sm" type="none"/>
            <a:tailEnd len="sm" w="sm" type="none"/>
          </a:ln>
        </p:spPr>
      </p:cxnSp>
      <p:grpSp>
        <p:nvGrpSpPr>
          <p:cNvPr id="197" name="Google Shape;197;p16"/>
          <p:cNvGrpSpPr/>
          <p:nvPr/>
        </p:nvGrpSpPr>
        <p:grpSpPr>
          <a:xfrm>
            <a:off x="605451" y="1971933"/>
            <a:ext cx="5436386" cy="1440048"/>
            <a:chOff x="605451" y="1971933"/>
            <a:chExt cx="5436386" cy="1440048"/>
          </a:xfrm>
        </p:grpSpPr>
        <p:pic>
          <p:nvPicPr>
            <p:cNvPr id="198" name="Google Shape;19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5451" y="1971933"/>
              <a:ext cx="1907516" cy="1424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6"/>
            <p:cNvSpPr txBox="1"/>
            <p:nvPr/>
          </p:nvSpPr>
          <p:spPr>
            <a:xfrm>
              <a:off x="2567130" y="2171641"/>
              <a:ext cx="3474707" cy="1240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Các môn học và hoạt động giáo dục trong nhà trường</a:t>
              </a:r>
              <a:endParaRPr b="1" i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áp dụng các PP </a:t>
              </a:r>
              <a:r>
                <a:rPr b="1" i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tích cực hóa hoạt động của học sinh</a:t>
              </a:r>
              <a:endParaRPr b="1" i="1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16"/>
          <p:cNvSpPr txBox="1"/>
          <p:nvPr/>
        </p:nvSpPr>
        <p:spPr>
          <a:xfrm>
            <a:off x="1559209" y="3585784"/>
            <a:ext cx="30366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VAI TRÒ CỦA GIÁO VIÊN</a:t>
            </a:r>
            <a:endParaRPr/>
          </a:p>
        </p:txBody>
      </p:sp>
      <p:grpSp>
        <p:nvGrpSpPr>
          <p:cNvPr id="201" name="Google Shape;201;p16"/>
          <p:cNvGrpSpPr/>
          <p:nvPr/>
        </p:nvGrpSpPr>
        <p:grpSpPr>
          <a:xfrm>
            <a:off x="394360" y="3864745"/>
            <a:ext cx="4635295" cy="520125"/>
            <a:chOff x="394360" y="3864745"/>
            <a:chExt cx="4635295" cy="520125"/>
          </a:xfrm>
        </p:grpSpPr>
        <p:pic>
          <p:nvPicPr>
            <p:cNvPr descr="A drawing of a cartoon character&#10;&#10;Description automatically generated" id="202" name="Google Shape;202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4360" y="3864745"/>
              <a:ext cx="424696" cy="4246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6"/>
            <p:cNvSpPr txBox="1"/>
            <p:nvPr/>
          </p:nvSpPr>
          <p:spPr>
            <a:xfrm>
              <a:off x="816642" y="4077093"/>
              <a:ext cx="42130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Tổ chức, hướng dẫn hoạt động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 học sinh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16"/>
          <p:cNvGrpSpPr/>
          <p:nvPr/>
        </p:nvGrpSpPr>
        <p:grpSpPr>
          <a:xfrm>
            <a:off x="391946" y="4300674"/>
            <a:ext cx="5735765" cy="442793"/>
            <a:chOff x="391946" y="4300674"/>
            <a:chExt cx="5735765" cy="442793"/>
          </a:xfrm>
        </p:grpSpPr>
        <p:sp>
          <p:nvSpPr>
            <p:cNvPr id="205" name="Google Shape;205;p16"/>
            <p:cNvSpPr txBox="1"/>
            <p:nvPr/>
          </p:nvSpPr>
          <p:spPr>
            <a:xfrm>
              <a:off x="816642" y="4435690"/>
              <a:ext cx="53110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Tạo </a:t>
              </a: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môi trường học tập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thân thiện, </a:t>
              </a: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tình huống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vấn đề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drawing of a cartoon character&#10;&#10;Description automatically generated" id="206" name="Google Shape;20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1946" y="4300674"/>
              <a:ext cx="424696" cy="4246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16"/>
          <p:cNvGrpSpPr/>
          <p:nvPr/>
        </p:nvGrpSpPr>
        <p:grpSpPr>
          <a:xfrm>
            <a:off x="1870264" y="4765340"/>
            <a:ext cx="3272882" cy="483316"/>
            <a:chOff x="1870264" y="4765340"/>
            <a:chExt cx="3272882" cy="483316"/>
          </a:xfrm>
        </p:grpSpPr>
        <p:cxnSp>
          <p:nvCxnSpPr>
            <p:cNvPr id="208" name="Google Shape;208;p16"/>
            <p:cNvCxnSpPr/>
            <p:nvPr/>
          </p:nvCxnSpPr>
          <p:spPr>
            <a:xfrm>
              <a:off x="3365464" y="4781175"/>
              <a:ext cx="0" cy="330612"/>
            </a:xfrm>
            <a:prstGeom prst="straightConnector1">
              <a:avLst/>
            </a:prstGeom>
            <a:noFill/>
            <a:ln cap="flat" cmpd="sng" w="19050">
              <a:solidFill>
                <a:srgbClr val="222A3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09" name="Google Shape;209;p16"/>
            <p:cNvSpPr txBox="1"/>
            <p:nvPr/>
          </p:nvSpPr>
          <p:spPr>
            <a:xfrm>
              <a:off x="3318608" y="4765340"/>
              <a:ext cx="18245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khuyến khích học sinh</a:t>
              </a:r>
              <a:endParaRPr/>
            </a:p>
          </p:txBody>
        </p:sp>
        <p:cxnSp>
          <p:nvCxnSpPr>
            <p:cNvPr id="210" name="Google Shape;210;p16"/>
            <p:cNvCxnSpPr/>
            <p:nvPr/>
          </p:nvCxnSpPr>
          <p:spPr>
            <a:xfrm>
              <a:off x="1870264" y="5111787"/>
              <a:ext cx="2990401" cy="0"/>
            </a:xfrm>
            <a:prstGeom prst="straightConnector1">
              <a:avLst/>
            </a:prstGeom>
            <a:noFill/>
            <a:ln cap="flat" cmpd="sng" w="9525">
              <a:solidFill>
                <a:srgbClr val="222A3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1" name="Google Shape;211;p16"/>
            <p:cNvCxnSpPr/>
            <p:nvPr/>
          </p:nvCxnSpPr>
          <p:spPr>
            <a:xfrm>
              <a:off x="1870264" y="5111787"/>
              <a:ext cx="0" cy="136869"/>
            </a:xfrm>
            <a:prstGeom prst="straightConnector1">
              <a:avLst/>
            </a:prstGeom>
            <a:noFill/>
            <a:ln cap="flat" cmpd="sng" w="9525">
              <a:solidFill>
                <a:srgbClr val="222A3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2" name="Google Shape;212;p16"/>
            <p:cNvCxnSpPr/>
            <p:nvPr/>
          </p:nvCxnSpPr>
          <p:spPr>
            <a:xfrm>
              <a:off x="4864107" y="5111787"/>
              <a:ext cx="0" cy="136869"/>
            </a:xfrm>
            <a:prstGeom prst="straightConnector1">
              <a:avLst/>
            </a:prstGeom>
            <a:noFill/>
            <a:ln cap="flat" cmpd="sng" w="9525">
              <a:solidFill>
                <a:srgbClr val="222A3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13" name="Google Shape;213;p16"/>
          <p:cNvSpPr txBox="1"/>
          <p:nvPr/>
        </p:nvSpPr>
        <p:spPr>
          <a:xfrm>
            <a:off x="886661" y="5296841"/>
            <a:ext cx="19672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Tích cực tham gia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vào hoạt động học tập</a:t>
            </a:r>
            <a:endParaRPr/>
          </a:p>
        </p:txBody>
      </p:sp>
      <p:sp>
        <p:nvSpPr>
          <p:cNvPr id="214" name="Google Shape;214;p16"/>
          <p:cNvSpPr txBox="1"/>
          <p:nvPr/>
        </p:nvSpPr>
        <p:spPr>
          <a:xfrm>
            <a:off x="4279420" y="5296841"/>
            <a:ext cx="11624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Tự phát hiện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kiến thức</a:t>
            </a:r>
            <a:endParaRPr/>
          </a:p>
        </p:txBody>
      </p:sp>
      <p:grpSp>
        <p:nvGrpSpPr>
          <p:cNvPr id="215" name="Google Shape;215;p16"/>
          <p:cNvGrpSpPr/>
          <p:nvPr/>
        </p:nvGrpSpPr>
        <p:grpSpPr>
          <a:xfrm>
            <a:off x="1183102" y="5776196"/>
            <a:ext cx="4379725" cy="703441"/>
            <a:chOff x="1183102" y="5776196"/>
            <a:chExt cx="4379725" cy="703441"/>
          </a:xfrm>
        </p:grpSpPr>
        <p:cxnSp>
          <p:nvCxnSpPr>
            <p:cNvPr id="216" name="Google Shape;216;p16"/>
            <p:cNvCxnSpPr/>
            <p:nvPr/>
          </p:nvCxnSpPr>
          <p:spPr>
            <a:xfrm>
              <a:off x="1870264" y="5913065"/>
              <a:ext cx="2990401" cy="0"/>
            </a:xfrm>
            <a:prstGeom prst="straightConnector1">
              <a:avLst/>
            </a:prstGeom>
            <a:noFill/>
            <a:ln cap="flat" cmpd="sng" w="9525">
              <a:solidFill>
                <a:srgbClr val="222A3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7" name="Google Shape;217;p16"/>
            <p:cNvCxnSpPr/>
            <p:nvPr/>
          </p:nvCxnSpPr>
          <p:spPr>
            <a:xfrm>
              <a:off x="1870264" y="5776196"/>
              <a:ext cx="0" cy="136869"/>
            </a:xfrm>
            <a:prstGeom prst="straightConnector1">
              <a:avLst/>
            </a:prstGeom>
            <a:noFill/>
            <a:ln cap="flat" cmpd="sng" w="9525">
              <a:solidFill>
                <a:srgbClr val="222A3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8" name="Google Shape;218;p16"/>
            <p:cNvCxnSpPr/>
            <p:nvPr/>
          </p:nvCxnSpPr>
          <p:spPr>
            <a:xfrm>
              <a:off x="4864107" y="5776196"/>
              <a:ext cx="0" cy="136869"/>
            </a:xfrm>
            <a:prstGeom prst="straightConnector1">
              <a:avLst/>
            </a:prstGeom>
            <a:noFill/>
            <a:ln cap="flat" cmpd="sng" w="9525">
              <a:solidFill>
                <a:srgbClr val="222A3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9" name="Google Shape;219;p16"/>
            <p:cNvSpPr txBox="1"/>
            <p:nvPr/>
          </p:nvSpPr>
          <p:spPr>
            <a:xfrm>
              <a:off x="1183102" y="6017972"/>
              <a:ext cx="43797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Rèn luyện thói quen, khả năng tự học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Phát huy tiềm năng và kiến thức, kỹ năng đã tích lũy</a:t>
              </a:r>
              <a:endParaRPr/>
            </a:p>
          </p:txBody>
        </p:sp>
      </p:grpSp>
      <p:grpSp>
        <p:nvGrpSpPr>
          <p:cNvPr id="220" name="Google Shape;220;p16"/>
          <p:cNvGrpSpPr/>
          <p:nvPr/>
        </p:nvGrpSpPr>
        <p:grpSpPr>
          <a:xfrm>
            <a:off x="6640508" y="1904462"/>
            <a:ext cx="5320387" cy="1511879"/>
            <a:chOff x="6640508" y="1904462"/>
            <a:chExt cx="5320387" cy="1511879"/>
          </a:xfrm>
        </p:grpSpPr>
        <p:pic>
          <p:nvPicPr>
            <p:cNvPr id="221" name="Google Shape;221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40508" y="1904462"/>
              <a:ext cx="1629859" cy="14724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16"/>
            <p:cNvSpPr txBox="1"/>
            <p:nvPr/>
          </p:nvSpPr>
          <p:spPr>
            <a:xfrm>
              <a:off x="8486188" y="2171641"/>
              <a:ext cx="3474707" cy="12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6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Các </a:t>
              </a:r>
              <a:r>
                <a:rPr b="1" i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hoạt động của học sinh</a:t>
              </a:r>
              <a:endParaRPr b="1" i="1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6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bao gồm hoạt động </a:t>
              </a:r>
              <a:r>
                <a:rPr b="1" i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khám phá</a:t>
              </a:r>
              <a:endParaRPr b="1" i="1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vấn đề</a:t>
              </a:r>
              <a:r>
                <a:rPr b="1" i="1" lang="en-US" sz="16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, hoạt động </a:t>
              </a:r>
              <a:r>
                <a:rPr b="1" i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 b="1" i="1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6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và hoạt động </a:t>
              </a:r>
              <a:r>
                <a:rPr b="1" i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thực hành</a:t>
              </a:r>
              <a:endParaRPr b="1" i="1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16"/>
          <p:cNvGrpSpPr/>
          <p:nvPr/>
        </p:nvGrpSpPr>
        <p:grpSpPr>
          <a:xfrm>
            <a:off x="6529845" y="3759212"/>
            <a:ext cx="4982733" cy="582916"/>
            <a:chOff x="6529845" y="3759212"/>
            <a:chExt cx="4982733" cy="582916"/>
          </a:xfrm>
        </p:grpSpPr>
        <p:pic>
          <p:nvPicPr>
            <p:cNvPr descr="Shape, icon&#10;&#10;Description automatically generated" id="224" name="Google Shape;224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29845" y="3838322"/>
              <a:ext cx="424696" cy="4246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6"/>
            <p:cNvSpPr txBox="1"/>
            <p:nvPr/>
          </p:nvSpPr>
          <p:spPr>
            <a:xfrm>
              <a:off x="6998201" y="3759212"/>
              <a:ext cx="4514377" cy="582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Ứng dụng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những điều đã học để </a:t>
              </a:r>
              <a:r>
                <a:rPr b="1" lang="en-US"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phát hiện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 quyết </a:t>
              </a:r>
              <a:r>
                <a:rPr b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những vấn đề có thực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 đời sống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6529845" y="4484686"/>
            <a:ext cx="5127004" cy="579774"/>
            <a:chOff x="6529845" y="4484686"/>
            <a:chExt cx="5127004" cy="579774"/>
          </a:xfrm>
        </p:grpSpPr>
        <p:pic>
          <p:nvPicPr>
            <p:cNvPr descr="Shape, icon&#10;&#10;Description automatically generated" id="227" name="Google Shape;227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29845" y="4568827"/>
              <a:ext cx="424696" cy="4246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16"/>
            <p:cNvSpPr txBox="1"/>
            <p:nvPr/>
          </p:nvSpPr>
          <p:spPr>
            <a:xfrm>
              <a:off x="6998201" y="4484686"/>
              <a:ext cx="4658648" cy="579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 thực hiện với sự </a:t>
              </a:r>
              <a:r>
                <a:rPr b="1" lang="en-US"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hỗ trợ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của </a:t>
              </a:r>
              <a:r>
                <a:rPr b="1" lang="en-US"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thiết bị dạy học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điều kiện thực tế tại các nhà trường và địa phương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16"/>
          <p:cNvSpPr txBox="1"/>
          <p:nvPr/>
        </p:nvSpPr>
        <p:spPr>
          <a:xfrm>
            <a:off x="6648276" y="5847127"/>
            <a:ext cx="4995644" cy="584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QUY CHẾ SINH HOẠT CHUYÊN MÔN CẤP TIỂU HỌC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(Công văn số 1315/BGDĐT-GDTH)</a:t>
            </a:r>
            <a:endParaRPr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6"/>
          <p:cNvSpPr/>
          <p:nvPr/>
        </p:nvSpPr>
        <p:spPr>
          <a:xfrm>
            <a:off x="8980415" y="5331204"/>
            <a:ext cx="218114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4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/>
        </p:nvSpPr>
        <p:spPr>
          <a:xfrm>
            <a:off x="2931102" y="333151"/>
            <a:ext cx="6567824" cy="396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SỬ DỤNG CÁC PHƯƠNG PHÁP DẠY HỌC TÍCH CỰC</a:t>
            </a:r>
            <a:endParaRPr/>
          </a:p>
        </p:txBody>
      </p:sp>
      <p:sp>
        <p:nvSpPr>
          <p:cNvPr id="236" name="Google Shape;236;p17"/>
          <p:cNvSpPr txBox="1"/>
          <p:nvPr/>
        </p:nvSpPr>
        <p:spPr>
          <a:xfrm>
            <a:off x="1928834" y="1131217"/>
            <a:ext cx="8334333" cy="649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 </a:t>
            </a:r>
            <a:r>
              <a:rPr b="1" lang="en-US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hoạt động học tập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 tổ chức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NGOÀI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khuôn viên nhà trường,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 qua một số hình thức chủ yếu:</a:t>
            </a:r>
            <a:endParaRPr/>
          </a:p>
        </p:txBody>
      </p:sp>
      <p:grpSp>
        <p:nvGrpSpPr>
          <p:cNvPr id="237" name="Google Shape;237;p17"/>
          <p:cNvGrpSpPr/>
          <p:nvPr/>
        </p:nvGrpSpPr>
        <p:grpSpPr>
          <a:xfrm>
            <a:off x="346197" y="2067528"/>
            <a:ext cx="11541996" cy="1186562"/>
            <a:chOff x="346197" y="2067528"/>
            <a:chExt cx="11541996" cy="1186562"/>
          </a:xfrm>
        </p:grpSpPr>
        <p:sp>
          <p:nvSpPr>
            <p:cNvPr id="238" name="Google Shape;238;p17"/>
            <p:cNvSpPr txBox="1"/>
            <p:nvPr/>
          </p:nvSpPr>
          <p:spPr>
            <a:xfrm>
              <a:off x="820132" y="2139884"/>
              <a:ext cx="1343638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Học lí thuyết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7"/>
            <p:cNvSpPr txBox="1"/>
            <p:nvPr/>
          </p:nvSpPr>
          <p:spPr>
            <a:xfrm>
              <a:off x="820132" y="2535404"/>
              <a:ext cx="1811714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Thực hiện bài tập</a:t>
              </a:r>
              <a:endParaRPr/>
            </a:p>
          </p:txBody>
        </p:sp>
        <p:sp>
          <p:nvSpPr>
            <p:cNvPr id="240" name="Google Shape;240;p17"/>
            <p:cNvSpPr txBox="1"/>
            <p:nvPr/>
          </p:nvSpPr>
          <p:spPr>
            <a:xfrm>
              <a:off x="820132" y="2930925"/>
              <a:ext cx="1183337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Thí nghiệm</a:t>
              </a:r>
              <a:endParaRPr/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3779478" y="2139884"/>
              <a:ext cx="907428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Trò chơi</a:t>
              </a:r>
              <a:endParaRPr/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3779478" y="2535404"/>
              <a:ext cx="1029449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Đóng vai</a:t>
              </a:r>
              <a:endParaRPr/>
            </a:p>
          </p:txBody>
        </p:sp>
        <p:sp>
          <p:nvSpPr>
            <p:cNvPr id="243" name="Google Shape;243;p17"/>
            <p:cNvSpPr txBox="1"/>
            <p:nvPr/>
          </p:nvSpPr>
          <p:spPr>
            <a:xfrm>
              <a:off x="3779478" y="2930925"/>
              <a:ext cx="1854995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Dự án nghiên cứu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7"/>
            <p:cNvSpPr txBox="1"/>
            <p:nvPr/>
          </p:nvSpPr>
          <p:spPr>
            <a:xfrm>
              <a:off x="6782105" y="2139884"/>
              <a:ext cx="2177199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Thuyết trình,thảo luận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7"/>
            <p:cNvSpPr txBox="1"/>
            <p:nvPr/>
          </p:nvSpPr>
          <p:spPr>
            <a:xfrm>
              <a:off x="6782105" y="2535404"/>
              <a:ext cx="1245854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Tham quan</a:t>
              </a:r>
              <a:endParaRPr/>
            </a:p>
          </p:txBody>
        </p:sp>
        <p:sp>
          <p:nvSpPr>
            <p:cNvPr id="246" name="Google Shape;246;p17"/>
            <p:cNvSpPr txBox="1"/>
            <p:nvPr/>
          </p:nvSpPr>
          <p:spPr>
            <a:xfrm>
              <a:off x="6782105" y="2930925"/>
              <a:ext cx="1000595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Cắm trại</a:t>
              </a:r>
              <a:endParaRPr/>
            </a:p>
          </p:txBody>
        </p:sp>
        <p:sp>
          <p:nvSpPr>
            <p:cNvPr id="247" name="Google Shape;247;p17"/>
            <p:cNvSpPr txBox="1"/>
            <p:nvPr/>
          </p:nvSpPr>
          <p:spPr>
            <a:xfrm>
              <a:off x="9845646" y="2139884"/>
              <a:ext cx="1080745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Đọc sách</a:t>
              </a:r>
              <a:endParaRPr/>
            </a:p>
          </p:txBody>
        </p:sp>
        <p:sp>
          <p:nvSpPr>
            <p:cNvPr id="248" name="Google Shape;248;p17"/>
            <p:cNvSpPr txBox="1"/>
            <p:nvPr/>
          </p:nvSpPr>
          <p:spPr>
            <a:xfrm>
              <a:off x="9845646" y="2535404"/>
              <a:ext cx="1789272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Sinh hoạt tập thể</a:t>
              </a:r>
              <a:endParaRPr/>
            </a:p>
          </p:txBody>
        </p:sp>
        <p:sp>
          <p:nvSpPr>
            <p:cNvPr id="249" name="Google Shape;249;p17"/>
            <p:cNvSpPr txBox="1"/>
            <p:nvPr/>
          </p:nvSpPr>
          <p:spPr>
            <a:xfrm>
              <a:off x="9845646" y="2930925"/>
              <a:ext cx="2042547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Phục vụ cộng đồng</a:t>
              </a:r>
              <a:endParaRPr/>
            </a:p>
          </p:txBody>
        </p:sp>
        <p:grpSp>
          <p:nvGrpSpPr>
            <p:cNvPr id="250" name="Google Shape;250;p17"/>
            <p:cNvGrpSpPr/>
            <p:nvPr/>
          </p:nvGrpSpPr>
          <p:grpSpPr>
            <a:xfrm>
              <a:off x="346197" y="2067528"/>
              <a:ext cx="511642" cy="314178"/>
              <a:chOff x="3494814" y="827814"/>
              <a:chExt cx="8489662" cy="5213147"/>
            </a:xfrm>
          </p:grpSpPr>
          <p:pic>
            <p:nvPicPr>
              <p:cNvPr descr="Icon&#10;&#10;Description automatically generated" id="251" name="Google Shape;251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4814" y="827814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2" name="Google Shape;252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2105" y="838590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3" name="Google Shape;253;p17"/>
            <p:cNvGrpSpPr/>
            <p:nvPr/>
          </p:nvGrpSpPr>
          <p:grpSpPr>
            <a:xfrm>
              <a:off x="346197" y="2463048"/>
              <a:ext cx="511642" cy="314178"/>
              <a:chOff x="3494814" y="827814"/>
              <a:chExt cx="8489662" cy="5213147"/>
            </a:xfrm>
          </p:grpSpPr>
          <p:pic>
            <p:nvPicPr>
              <p:cNvPr descr="Icon&#10;&#10;Description automatically generated" id="254" name="Google Shape;254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4814" y="827814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5" name="Google Shape;255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2105" y="838590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6" name="Google Shape;256;p17"/>
            <p:cNvGrpSpPr/>
            <p:nvPr/>
          </p:nvGrpSpPr>
          <p:grpSpPr>
            <a:xfrm>
              <a:off x="346197" y="2862262"/>
              <a:ext cx="511642" cy="314178"/>
              <a:chOff x="3494814" y="827814"/>
              <a:chExt cx="8489662" cy="5213147"/>
            </a:xfrm>
          </p:grpSpPr>
          <p:pic>
            <p:nvPicPr>
              <p:cNvPr descr="Icon&#10;&#10;Description automatically generated" id="257" name="Google Shape;257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4814" y="827814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Google Shape;258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2105" y="838590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9" name="Google Shape;259;p17"/>
            <p:cNvGrpSpPr/>
            <p:nvPr/>
          </p:nvGrpSpPr>
          <p:grpSpPr>
            <a:xfrm>
              <a:off x="3284868" y="2067528"/>
              <a:ext cx="511642" cy="314178"/>
              <a:chOff x="3494814" y="827814"/>
              <a:chExt cx="8489662" cy="5213147"/>
            </a:xfrm>
          </p:grpSpPr>
          <p:pic>
            <p:nvPicPr>
              <p:cNvPr descr="Icon&#10;&#10;Description automatically generated" id="260" name="Google Shape;260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4814" y="827814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1" name="Google Shape;261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2105" y="838590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2" name="Google Shape;262;p17"/>
            <p:cNvGrpSpPr/>
            <p:nvPr/>
          </p:nvGrpSpPr>
          <p:grpSpPr>
            <a:xfrm>
              <a:off x="3284868" y="2463048"/>
              <a:ext cx="511642" cy="314178"/>
              <a:chOff x="3494814" y="827814"/>
              <a:chExt cx="8489662" cy="5213147"/>
            </a:xfrm>
          </p:grpSpPr>
          <p:pic>
            <p:nvPicPr>
              <p:cNvPr descr="Icon&#10;&#10;Description automatically generated" id="263" name="Google Shape;263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4814" y="827814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Google Shape;264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2105" y="838590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5" name="Google Shape;265;p17"/>
            <p:cNvGrpSpPr/>
            <p:nvPr/>
          </p:nvGrpSpPr>
          <p:grpSpPr>
            <a:xfrm>
              <a:off x="3284868" y="2862262"/>
              <a:ext cx="511642" cy="314178"/>
              <a:chOff x="3494814" y="827814"/>
              <a:chExt cx="8489662" cy="5213147"/>
            </a:xfrm>
          </p:grpSpPr>
          <p:pic>
            <p:nvPicPr>
              <p:cNvPr descr="Icon&#10;&#10;Description automatically generated" id="266" name="Google Shape;266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4814" y="827814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7" name="Google Shape;267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2105" y="838590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8" name="Google Shape;268;p17"/>
            <p:cNvGrpSpPr/>
            <p:nvPr/>
          </p:nvGrpSpPr>
          <p:grpSpPr>
            <a:xfrm>
              <a:off x="6302614" y="2067528"/>
              <a:ext cx="511642" cy="314178"/>
              <a:chOff x="3494814" y="827814"/>
              <a:chExt cx="8489662" cy="5213147"/>
            </a:xfrm>
          </p:grpSpPr>
          <p:pic>
            <p:nvPicPr>
              <p:cNvPr descr="Icon&#10;&#10;Description automatically generated" id="269" name="Google Shape;269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4814" y="827814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0" name="Google Shape;270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2105" y="838590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1" name="Google Shape;271;p17"/>
            <p:cNvGrpSpPr/>
            <p:nvPr/>
          </p:nvGrpSpPr>
          <p:grpSpPr>
            <a:xfrm>
              <a:off x="6302614" y="2463048"/>
              <a:ext cx="511642" cy="314178"/>
              <a:chOff x="3494814" y="827814"/>
              <a:chExt cx="8489662" cy="5213147"/>
            </a:xfrm>
          </p:grpSpPr>
          <p:pic>
            <p:nvPicPr>
              <p:cNvPr descr="Icon&#10;&#10;Description automatically generated" id="272" name="Google Shape;272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4814" y="827814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2105" y="838590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4" name="Google Shape;274;p17"/>
            <p:cNvGrpSpPr/>
            <p:nvPr/>
          </p:nvGrpSpPr>
          <p:grpSpPr>
            <a:xfrm>
              <a:off x="6302614" y="2862262"/>
              <a:ext cx="511642" cy="314178"/>
              <a:chOff x="3494814" y="827814"/>
              <a:chExt cx="8489662" cy="5213147"/>
            </a:xfrm>
          </p:grpSpPr>
          <p:pic>
            <p:nvPicPr>
              <p:cNvPr descr="Icon&#10;&#10;Description automatically generated" id="275" name="Google Shape;275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4814" y="827814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6" name="Google Shape;276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2105" y="838590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7" name="Google Shape;277;p17"/>
            <p:cNvGrpSpPr/>
            <p:nvPr/>
          </p:nvGrpSpPr>
          <p:grpSpPr>
            <a:xfrm>
              <a:off x="9351036" y="2067528"/>
              <a:ext cx="511642" cy="314178"/>
              <a:chOff x="3494814" y="827814"/>
              <a:chExt cx="8489662" cy="5213147"/>
            </a:xfrm>
          </p:grpSpPr>
          <p:pic>
            <p:nvPicPr>
              <p:cNvPr descr="Icon&#10;&#10;Description automatically generated" id="278" name="Google Shape;278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4814" y="827814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9" name="Google Shape;279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2105" y="838590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0" name="Google Shape;280;p17"/>
            <p:cNvGrpSpPr/>
            <p:nvPr/>
          </p:nvGrpSpPr>
          <p:grpSpPr>
            <a:xfrm>
              <a:off x="9351036" y="2463048"/>
              <a:ext cx="511642" cy="314178"/>
              <a:chOff x="3494814" y="827814"/>
              <a:chExt cx="8489662" cy="5213147"/>
            </a:xfrm>
          </p:grpSpPr>
          <p:pic>
            <p:nvPicPr>
              <p:cNvPr descr="Icon&#10;&#10;Description automatically generated" id="281" name="Google Shape;281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4814" y="827814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2" name="Google Shape;282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2105" y="838590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3" name="Google Shape;283;p17"/>
            <p:cNvGrpSpPr/>
            <p:nvPr/>
          </p:nvGrpSpPr>
          <p:grpSpPr>
            <a:xfrm>
              <a:off x="9351036" y="2862262"/>
              <a:ext cx="511642" cy="314178"/>
              <a:chOff x="3494814" y="827814"/>
              <a:chExt cx="8489662" cy="5213147"/>
            </a:xfrm>
          </p:grpSpPr>
          <p:pic>
            <p:nvPicPr>
              <p:cNvPr descr="Icon&#10;&#10;Description automatically generated" id="284" name="Google Shape;284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94814" y="827814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5" name="Google Shape;285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782105" y="838590"/>
                <a:ext cx="5202371" cy="52023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86" name="Google Shape;286;p17"/>
          <p:cNvSpPr txBox="1"/>
          <p:nvPr/>
        </p:nvSpPr>
        <p:spPr>
          <a:xfrm>
            <a:off x="2099872" y="3674610"/>
            <a:ext cx="4947187" cy="649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Tùy theo </a:t>
            </a:r>
            <a:r>
              <a:rPr b="1" i="1" lang="en-US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mục tiêu </a:t>
            </a: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 </a:t>
            </a:r>
            <a:r>
              <a:rPr b="1" i="1" lang="en-US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tính chất </a:t>
            </a: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 hoạt động,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được </a:t>
            </a:r>
            <a:r>
              <a:rPr b="1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tổ chức làm việc</a:t>
            </a:r>
            <a:endParaRPr b="1" i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17"/>
          <p:cNvGrpSpPr/>
          <p:nvPr/>
        </p:nvGrpSpPr>
        <p:grpSpPr>
          <a:xfrm>
            <a:off x="8683474" y="3930977"/>
            <a:ext cx="2592371" cy="1960776"/>
            <a:chOff x="8683474" y="3930977"/>
            <a:chExt cx="2592371" cy="1960776"/>
          </a:xfrm>
        </p:grpSpPr>
        <p:sp>
          <p:nvSpPr>
            <p:cNvPr id="288" name="Google Shape;288;p17"/>
            <p:cNvSpPr/>
            <p:nvPr/>
          </p:nvSpPr>
          <p:spPr>
            <a:xfrm>
              <a:off x="8683474" y="3930977"/>
              <a:ext cx="2592371" cy="1960776"/>
            </a:xfrm>
            <a:prstGeom prst="rect">
              <a:avLst/>
            </a:prstGeom>
            <a:noFill/>
            <a:ln cap="flat" cmpd="sng" w="28575">
              <a:solidFill>
                <a:srgbClr val="C00000"/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7"/>
            <p:cNvSpPr txBox="1"/>
            <p:nvPr/>
          </p:nvSpPr>
          <p:spPr>
            <a:xfrm>
              <a:off x="8787666" y="3995730"/>
              <a:ext cx="2383986" cy="1831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BẢO ĐẢM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Mỗi học sinh được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tạo điều kiện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để </a:t>
              </a: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tự mình </a:t>
              </a: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thực hiện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nhiệm vụ học tập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 trải nghiệm thực tế</a:t>
              </a:r>
              <a:endParaRPr/>
            </a:p>
          </p:txBody>
        </p:sp>
      </p:grpSp>
      <p:grpSp>
        <p:nvGrpSpPr>
          <p:cNvPr id="290" name="Google Shape;290;p17"/>
          <p:cNvGrpSpPr/>
          <p:nvPr/>
        </p:nvGrpSpPr>
        <p:grpSpPr>
          <a:xfrm>
            <a:off x="1204687" y="4525276"/>
            <a:ext cx="1540755" cy="1660460"/>
            <a:chOff x="1204687" y="4525276"/>
            <a:chExt cx="1540755" cy="1660460"/>
          </a:xfrm>
        </p:grpSpPr>
        <p:sp>
          <p:nvSpPr>
            <p:cNvPr id="291" name="Google Shape;291;p17"/>
            <p:cNvSpPr txBox="1"/>
            <p:nvPr/>
          </p:nvSpPr>
          <p:spPr>
            <a:xfrm>
              <a:off x="1445946" y="5862571"/>
              <a:ext cx="1077539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ĐỘC LẬP</a:t>
              </a:r>
              <a:endParaRPr/>
            </a:p>
          </p:txBody>
        </p:sp>
        <p:pic>
          <p:nvPicPr>
            <p:cNvPr id="292" name="Google Shape;292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04687" y="4525276"/>
              <a:ext cx="1540755" cy="1301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" name="Google Shape;293;p17"/>
          <p:cNvGrpSpPr/>
          <p:nvPr/>
        </p:nvGrpSpPr>
        <p:grpSpPr>
          <a:xfrm>
            <a:off x="3251233" y="4670561"/>
            <a:ext cx="2319822" cy="1515175"/>
            <a:chOff x="3251233" y="4670561"/>
            <a:chExt cx="2319822" cy="1515175"/>
          </a:xfrm>
        </p:grpSpPr>
        <p:sp>
          <p:nvSpPr>
            <p:cNvPr id="294" name="Google Shape;294;p17"/>
            <p:cNvSpPr txBox="1"/>
            <p:nvPr/>
          </p:nvSpPr>
          <p:spPr>
            <a:xfrm>
              <a:off x="3721692" y="5862571"/>
              <a:ext cx="1378904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THEO NHÓM</a:t>
              </a:r>
              <a:endParaRPr/>
            </a:p>
          </p:txBody>
        </p:sp>
        <p:pic>
          <p:nvPicPr>
            <p:cNvPr id="295" name="Google Shape;295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51233" y="4670561"/>
              <a:ext cx="2319822" cy="11564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6" name="Google Shape;296;p17"/>
          <p:cNvGrpSpPr/>
          <p:nvPr/>
        </p:nvGrpSpPr>
        <p:grpSpPr>
          <a:xfrm>
            <a:off x="5965173" y="4670561"/>
            <a:ext cx="2163770" cy="1746008"/>
            <a:chOff x="5965173" y="4670561"/>
            <a:chExt cx="2163770" cy="1746008"/>
          </a:xfrm>
        </p:grpSpPr>
        <p:sp>
          <p:nvSpPr>
            <p:cNvPr id="297" name="Google Shape;297;p17"/>
            <p:cNvSpPr txBox="1"/>
            <p:nvPr/>
          </p:nvSpPr>
          <p:spPr>
            <a:xfrm>
              <a:off x="6081890" y="5862571"/>
              <a:ext cx="1930337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LÀM VIỆC CHUNG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CẢ LỚP</a:t>
              </a:r>
              <a:endParaRPr/>
            </a:p>
          </p:txBody>
        </p:sp>
        <p:pic>
          <p:nvPicPr>
            <p:cNvPr id="298" name="Google Shape;298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65173" y="4670561"/>
              <a:ext cx="2163770" cy="11506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 txBox="1"/>
          <p:nvPr/>
        </p:nvSpPr>
        <p:spPr>
          <a:xfrm>
            <a:off x="3026651" y="700265"/>
            <a:ext cx="6163867" cy="719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QUÁ TRÌNH DẠY HỌC LÀ QUÁ TRÌNH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TỔ CHỨC CÁC HOẠT ĐỘNG HỌC TẬP CỦA HỌC SINH</a:t>
            </a:r>
            <a:endParaRPr/>
          </a:p>
        </p:txBody>
      </p:sp>
      <p:pic>
        <p:nvPicPr>
          <p:cNvPr id="304" name="Google Shape;30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52" y="1937857"/>
            <a:ext cx="4144162" cy="411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05" name="Google Shape;30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1281" y="1942050"/>
            <a:ext cx="4482808" cy="407705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06" name="Google Shape;30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83436" y="2174627"/>
            <a:ext cx="4186106" cy="247519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8">
            <a:hlinkClick r:id="rId6"/>
          </p:cNvPr>
          <p:cNvSpPr/>
          <p:nvPr/>
        </p:nvSpPr>
        <p:spPr>
          <a:xfrm>
            <a:off x="10352015" y="6354661"/>
            <a:ext cx="1178653" cy="3900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4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9"/>
          <p:cNvGrpSpPr/>
          <p:nvPr/>
        </p:nvGrpSpPr>
        <p:grpSpPr>
          <a:xfrm>
            <a:off x="1212161" y="2116640"/>
            <a:ext cx="2731838" cy="1858060"/>
            <a:chOff x="1212161" y="2334754"/>
            <a:chExt cx="2731838" cy="1858060"/>
          </a:xfrm>
        </p:grpSpPr>
        <p:pic>
          <p:nvPicPr>
            <p:cNvPr id="313" name="Google Shape;313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2161" y="2334754"/>
              <a:ext cx="2691901" cy="1350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19"/>
            <p:cNvSpPr txBox="1"/>
            <p:nvPr/>
          </p:nvSpPr>
          <p:spPr>
            <a:xfrm>
              <a:off x="1212161" y="3823482"/>
              <a:ext cx="27318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6234C"/>
                  </a:solidFill>
                  <a:latin typeface="Arial"/>
                  <a:ea typeface="Arial"/>
                  <a:cs typeface="Arial"/>
                  <a:sym typeface="Arial"/>
                </a:rPr>
                <a:t>ĐÁNH GIÁ HỌC SINH</a:t>
              </a:r>
              <a:endParaRPr/>
            </a:p>
          </p:txBody>
        </p:sp>
      </p:grpSp>
      <p:grpSp>
        <p:nvGrpSpPr>
          <p:cNvPr id="315" name="Google Shape;315;p19"/>
          <p:cNvGrpSpPr/>
          <p:nvPr/>
        </p:nvGrpSpPr>
        <p:grpSpPr>
          <a:xfrm>
            <a:off x="4271362" y="2310229"/>
            <a:ext cx="6906634" cy="385297"/>
            <a:chOff x="4271362" y="2658372"/>
            <a:chExt cx="6906634" cy="385297"/>
          </a:xfrm>
        </p:grpSpPr>
        <p:pic>
          <p:nvPicPr>
            <p:cNvPr descr="Icon&#10;&#10;Description automatically generated" id="316" name="Google Shape;316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71362" y="2658372"/>
              <a:ext cx="385297" cy="3852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19"/>
            <p:cNvSpPr txBox="1"/>
            <p:nvPr/>
          </p:nvSpPr>
          <p:spPr>
            <a:xfrm>
              <a:off x="4656659" y="2681743"/>
              <a:ext cx="65213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Nhận định </a:t>
              </a: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thực trạng </a:t>
              </a: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 </a:t>
              </a: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điều chỉnh hoạt động </a:t>
              </a:r>
              <a:r>
                <a:rPr b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HỌC</a:t>
              </a: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của </a:t>
              </a:r>
              <a:r>
                <a:rPr b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TRÒ</a:t>
              </a:r>
              <a:endParaRPr/>
            </a:p>
          </p:txBody>
        </p:sp>
      </p:grpSp>
      <p:grpSp>
        <p:nvGrpSpPr>
          <p:cNvPr id="318" name="Google Shape;318;p19"/>
          <p:cNvGrpSpPr/>
          <p:nvPr/>
        </p:nvGrpSpPr>
        <p:grpSpPr>
          <a:xfrm>
            <a:off x="4258779" y="2936630"/>
            <a:ext cx="6981975" cy="385297"/>
            <a:chOff x="4271362" y="3284773"/>
            <a:chExt cx="6981975" cy="385297"/>
          </a:xfrm>
        </p:grpSpPr>
        <p:pic>
          <p:nvPicPr>
            <p:cNvPr descr="Icon&#10;&#10;Description automatically generated" id="319" name="Google Shape;319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71362" y="3284773"/>
              <a:ext cx="385297" cy="3852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19"/>
            <p:cNvSpPr txBox="1"/>
            <p:nvPr/>
          </p:nvSpPr>
          <p:spPr>
            <a:xfrm>
              <a:off x="4656659" y="3308144"/>
              <a:ext cx="659667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Nhận định </a:t>
              </a: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thực trạng </a:t>
              </a: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 </a:t>
              </a: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điều chỉnh hoạt động </a:t>
              </a:r>
              <a:r>
                <a:rPr b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DẠY</a:t>
              </a: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của </a:t>
              </a:r>
              <a:r>
                <a:rPr b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THẦY</a:t>
              </a:r>
              <a:endParaRPr/>
            </a:p>
          </p:txBody>
        </p:sp>
      </p:grpSp>
      <p:grpSp>
        <p:nvGrpSpPr>
          <p:cNvPr id="321" name="Google Shape;321;p19"/>
          <p:cNvGrpSpPr/>
          <p:nvPr/>
        </p:nvGrpSpPr>
        <p:grpSpPr>
          <a:xfrm>
            <a:off x="1249911" y="3972583"/>
            <a:ext cx="10498171" cy="564041"/>
            <a:chOff x="1212161" y="4568201"/>
            <a:chExt cx="10498171" cy="564041"/>
          </a:xfrm>
        </p:grpSpPr>
        <p:pic>
          <p:nvPicPr>
            <p:cNvPr descr="A drawing of a cartoon character&#10;&#10;Description automatically generated" id="322" name="Google Shape;322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12161" y="4568201"/>
              <a:ext cx="564041" cy="5640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19"/>
            <p:cNvSpPr txBox="1"/>
            <p:nvPr/>
          </p:nvSpPr>
          <p:spPr>
            <a:xfrm>
              <a:off x="1776202" y="4680944"/>
              <a:ext cx="99341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Giáo viên </a:t>
              </a: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phải hướng dẫn </a:t>
              </a: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học sinh </a:t>
              </a: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phát triển kỹ năng </a:t>
              </a: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TỰ ĐÁNH GIÁ </a:t>
              </a: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để tự điều chỉnh cách học.</a:t>
              </a:r>
              <a:endParaRPr b="1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19"/>
          <p:cNvGrpSpPr/>
          <p:nvPr/>
        </p:nvGrpSpPr>
        <p:grpSpPr>
          <a:xfrm>
            <a:off x="1804062" y="4587712"/>
            <a:ext cx="8211927" cy="363106"/>
            <a:chOff x="1804062" y="4587712"/>
            <a:chExt cx="8211927" cy="363106"/>
          </a:xfrm>
        </p:grpSpPr>
        <p:pic>
          <p:nvPicPr>
            <p:cNvPr descr="Icon&#10;&#10;Description automatically generated" id="325" name="Google Shape;325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04062" y="4612264"/>
              <a:ext cx="338554" cy="338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19"/>
            <p:cNvSpPr txBox="1"/>
            <p:nvPr/>
          </p:nvSpPr>
          <p:spPr>
            <a:xfrm>
              <a:off x="2217957" y="4587712"/>
              <a:ext cx="77980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Tạo điều kiện </a:t>
              </a: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thuận lợi để </a:t>
              </a: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học sinh </a:t>
              </a: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được tham gia </a:t>
              </a:r>
              <a:r>
                <a:rPr b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ĐÁNH GIÁ LẪN NHAU.</a:t>
              </a:r>
              <a:endParaRPr/>
            </a:p>
          </p:txBody>
        </p:sp>
      </p:grpSp>
      <p:sp>
        <p:nvSpPr>
          <p:cNvPr id="327" name="Google Shape;327;p19"/>
          <p:cNvSpPr txBox="1"/>
          <p:nvPr/>
        </p:nvSpPr>
        <p:spPr>
          <a:xfrm>
            <a:off x="2223083" y="5880683"/>
            <a:ext cx="79863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ĐÁNH GIÁ HỌC SINH THEO THÔNG TƯ SỐ 27/2020/BGDĐT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5821960" y="5075339"/>
            <a:ext cx="637563" cy="70467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4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9"/>
          <p:cNvSpPr txBox="1"/>
          <p:nvPr/>
        </p:nvSpPr>
        <p:spPr>
          <a:xfrm>
            <a:off x="2509240" y="745080"/>
            <a:ext cx="70759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ĐỊNH HƯỚNG CHUNG VỀ ĐÁNH GIÁ HỌC SINH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"/>
          <p:cNvGrpSpPr/>
          <p:nvPr/>
        </p:nvGrpSpPr>
        <p:grpSpPr>
          <a:xfrm>
            <a:off x="809537" y="717258"/>
            <a:ext cx="10737910" cy="5631051"/>
            <a:chOff x="771787" y="939566"/>
            <a:chExt cx="10482045" cy="5631051"/>
          </a:xfrm>
        </p:grpSpPr>
        <p:pic>
          <p:nvPicPr>
            <p:cNvPr id="76" name="Google Shape;7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1787" y="939566"/>
              <a:ext cx="10482045" cy="5631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2"/>
            <p:cNvSpPr txBox="1"/>
            <p:nvPr/>
          </p:nvSpPr>
          <p:spPr>
            <a:xfrm>
              <a:off x="5033394" y="1363211"/>
              <a:ext cx="5465428" cy="92333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ĐÁNH GIÁ CÔNG TÁC TRIỂN KHAI THỰC HIỆN CHƯƠNG TRÌNH LỚP 1 THEO CHƯƠNG TRÌNH  GIÁO DỤC PHỔ THÔNG 2018 THỜI GIAN QUA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 txBox="1"/>
            <p:nvPr/>
          </p:nvSpPr>
          <p:spPr>
            <a:xfrm>
              <a:off x="6020498" y="3549942"/>
              <a:ext cx="5220750" cy="64633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ĐÁNH GIÁ HỌC SINH TIỂU HỌC THEO CHƯƠNG TRÌNH GDPT 2018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 txBox="1"/>
            <p:nvPr/>
          </p:nvSpPr>
          <p:spPr>
            <a:xfrm>
              <a:off x="5254304" y="5661172"/>
              <a:ext cx="5220750" cy="64633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NỘI DUNG THÔNG TƯ SỐ 27/2020/TT-BGDĐT VỀ ĐÁNH GIÁ HỌC SINH TIỂU HỌC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 txBox="1"/>
          <p:nvPr/>
        </p:nvSpPr>
        <p:spPr>
          <a:xfrm>
            <a:off x="1749104" y="2638818"/>
            <a:ext cx="9001387" cy="10156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ĐÁNH GIÁ HỌC SINH TIỂU HỌC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Theo Thông tư số 27/2020/TT-BGDĐT NGÀY 04/9/2020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về Quy định đánh giá học sinh Tiểu học. </a:t>
            </a:r>
            <a:r>
              <a:rPr b="1" lang="en-US" sz="1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(4C-17Đ)</a:t>
            </a:r>
            <a:endParaRPr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7090" y="565295"/>
            <a:ext cx="6384022" cy="147742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0">
            <a:hlinkClick r:id="rId4"/>
          </p:cNvPr>
          <p:cNvSpPr/>
          <p:nvPr/>
        </p:nvSpPr>
        <p:spPr>
          <a:xfrm>
            <a:off x="9584422" y="4106411"/>
            <a:ext cx="1543574" cy="78856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4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 txBox="1"/>
          <p:nvPr/>
        </p:nvSpPr>
        <p:spPr>
          <a:xfrm>
            <a:off x="2999027" y="4114361"/>
            <a:ext cx="6339523" cy="640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XIN TRÂN TRỌNG CẢM ƠN!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9251" y="1687063"/>
            <a:ext cx="47244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1"/>
          <p:cNvSpPr txBox="1"/>
          <p:nvPr/>
        </p:nvSpPr>
        <p:spPr>
          <a:xfrm>
            <a:off x="8041986" y="6037190"/>
            <a:ext cx="3730914" cy="25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Ngày 16 tháng 9 năm 2020</a:t>
            </a:r>
            <a:endParaRPr i="1"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/>
          <p:nvPr/>
        </p:nvSpPr>
        <p:spPr>
          <a:xfrm>
            <a:off x="300252" y="253113"/>
            <a:ext cx="116324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PHẨM CHẤT TRONG CHƯƠNG TRÌNH GIÁO DỤC PHỔ THÔNG 2018</a:t>
            </a:r>
            <a:endParaRPr/>
          </a:p>
        </p:txBody>
      </p:sp>
      <p:grpSp>
        <p:nvGrpSpPr>
          <p:cNvPr id="350" name="Google Shape;350;p22"/>
          <p:cNvGrpSpPr/>
          <p:nvPr/>
        </p:nvGrpSpPr>
        <p:grpSpPr>
          <a:xfrm>
            <a:off x="624980" y="815204"/>
            <a:ext cx="10838576" cy="5661097"/>
            <a:chOff x="0" y="1154723"/>
            <a:chExt cx="9144000" cy="5433205"/>
          </a:xfrm>
        </p:grpSpPr>
        <p:pic>
          <p:nvPicPr>
            <p:cNvPr id="351" name="Google Shape;351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154723"/>
              <a:ext cx="9144000" cy="5433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22"/>
            <p:cNvSpPr txBox="1"/>
            <p:nvPr/>
          </p:nvSpPr>
          <p:spPr>
            <a:xfrm>
              <a:off x="914400" y="1372596"/>
              <a:ext cx="7239000" cy="3519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232" y="650136"/>
            <a:ext cx="10654019" cy="60946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3">
            <a:hlinkClick action="ppaction://hlinksldjump" r:id="rId4"/>
          </p:cNvPr>
          <p:cNvSpPr/>
          <p:nvPr/>
        </p:nvSpPr>
        <p:spPr>
          <a:xfrm>
            <a:off x="10482044" y="6002323"/>
            <a:ext cx="482367" cy="465589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64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Đồ họa PC-NL 7 ok" id="363" name="Google Shape;3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343" y="766093"/>
            <a:ext cx="10726738" cy="56864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4" name="Google Shape;364;p24">
            <a:hlinkClick action="ppaction://hlinksldjump" r:id="rId4"/>
          </p:cNvPr>
          <p:cNvSpPr/>
          <p:nvPr/>
        </p:nvSpPr>
        <p:spPr>
          <a:xfrm>
            <a:off x="10431710" y="5238925"/>
            <a:ext cx="557868" cy="444616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64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"/>
          <p:cNvSpPr txBox="1"/>
          <p:nvPr/>
        </p:nvSpPr>
        <p:spPr>
          <a:xfrm>
            <a:off x="1145097" y="378949"/>
            <a:ext cx="98402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XÂY DỰNG KẾ HOẠCH NHÀ TRƯỜNG CẤP TIỂU HỌC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ỰC HIỆN CHƯƠNG TRÌNH GDPT 2018</a:t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26"/>
          <p:cNvGrpSpPr/>
          <p:nvPr/>
        </p:nvGrpSpPr>
        <p:grpSpPr>
          <a:xfrm>
            <a:off x="245353" y="1613083"/>
            <a:ext cx="11712805" cy="4669483"/>
            <a:chOff x="241158" y="1659223"/>
            <a:chExt cx="11712805" cy="4669483"/>
          </a:xfrm>
        </p:grpSpPr>
        <p:grpSp>
          <p:nvGrpSpPr>
            <p:cNvPr id="371" name="Google Shape;371;p26"/>
            <p:cNvGrpSpPr/>
            <p:nvPr/>
          </p:nvGrpSpPr>
          <p:grpSpPr>
            <a:xfrm>
              <a:off x="2174440" y="1659223"/>
              <a:ext cx="9779523" cy="4669483"/>
              <a:chOff x="2174440" y="1659223"/>
              <a:chExt cx="9779523" cy="4669483"/>
            </a:xfrm>
          </p:grpSpPr>
          <p:pic>
            <p:nvPicPr>
              <p:cNvPr id="372" name="Google Shape;372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24521" r="32892" t="0"/>
              <a:stretch/>
            </p:blipFill>
            <p:spPr>
              <a:xfrm>
                <a:off x="5297556" y="1667609"/>
                <a:ext cx="3027679" cy="4656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3" name="Google Shape;373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32891" t="0"/>
              <a:stretch/>
            </p:blipFill>
            <p:spPr>
              <a:xfrm>
                <a:off x="2174440" y="1659223"/>
                <a:ext cx="4771085" cy="4656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4" name="Google Shape;374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39053" r="0" t="0"/>
              <a:stretch/>
            </p:blipFill>
            <p:spPr>
              <a:xfrm>
                <a:off x="8148320" y="1671806"/>
                <a:ext cx="3805643" cy="4656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75" name="Google Shape;375;p26"/>
            <p:cNvSpPr txBox="1"/>
            <p:nvPr/>
          </p:nvSpPr>
          <p:spPr>
            <a:xfrm>
              <a:off x="241158" y="2738622"/>
              <a:ext cx="1973722" cy="2769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600">
                  <a:solidFill>
                    <a:srgbClr val="323F4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323F4F"/>
                  </a:solidFill>
                  <a:latin typeface="Arial"/>
                  <a:ea typeface="Arial"/>
                  <a:cs typeface="Arial"/>
                  <a:sym typeface="Arial"/>
                </a:rPr>
                <a:t>NGUYÊN TẮC XÂY DỰNG </a:t>
              </a:r>
              <a:endParaRPr/>
            </a:p>
          </p:txBody>
        </p:sp>
        <p:sp>
          <p:nvSpPr>
            <p:cNvPr id="376" name="Google Shape;376;p26"/>
            <p:cNvSpPr txBox="1"/>
            <p:nvPr/>
          </p:nvSpPr>
          <p:spPr>
            <a:xfrm>
              <a:off x="2442992" y="2564116"/>
              <a:ext cx="88036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  <p:sp>
          <p:nvSpPr>
            <p:cNvPr id="377" name="Google Shape;377;p26"/>
            <p:cNvSpPr txBox="1"/>
            <p:nvPr/>
          </p:nvSpPr>
          <p:spPr>
            <a:xfrm>
              <a:off x="3575665" y="2584062"/>
              <a:ext cx="6782113" cy="689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57200" lvl="0" marL="457200" marR="0" rt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Căn cứ vào YCCĐ của chương trình, từng môn, hoạt động giáo dục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57200" lvl="0" marL="457200" marR="0" rtl="0" algn="just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theo khối lớp.</a:t>
              </a:r>
              <a:endParaRPr/>
            </a:p>
          </p:txBody>
        </p:sp>
        <p:sp>
          <p:nvSpPr>
            <p:cNvPr id="378" name="Google Shape;378;p26"/>
            <p:cNvSpPr txBox="1"/>
            <p:nvPr/>
          </p:nvSpPr>
          <p:spPr>
            <a:xfrm>
              <a:off x="2442992" y="3615535"/>
              <a:ext cx="88036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  <p:sp>
          <p:nvSpPr>
            <p:cNvPr id="379" name="Google Shape;379;p26"/>
            <p:cNvSpPr txBox="1"/>
            <p:nvPr/>
          </p:nvSpPr>
          <p:spPr>
            <a:xfrm>
              <a:off x="2473053" y="4801473"/>
              <a:ext cx="88036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  <p:sp>
          <p:nvSpPr>
            <p:cNvPr id="380" name="Google Shape;380;p26"/>
            <p:cNvSpPr txBox="1"/>
            <p:nvPr/>
          </p:nvSpPr>
          <p:spPr>
            <a:xfrm>
              <a:off x="3500207" y="3869499"/>
              <a:ext cx="69589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Căn cứ vào điều kiện thực hiện chương trình hiện có của nhà trường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6"/>
            <p:cNvSpPr txBox="1"/>
            <p:nvPr/>
          </p:nvSpPr>
          <p:spPr>
            <a:xfrm>
              <a:off x="3810599" y="4823400"/>
              <a:ext cx="51555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Đặc điểm nhu cầu đối tượng học sinh, của trường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"/>
          <p:cNvSpPr txBox="1"/>
          <p:nvPr/>
        </p:nvSpPr>
        <p:spPr>
          <a:xfrm>
            <a:off x="295703" y="141449"/>
            <a:ext cx="1163244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VĂN BẢN CHỈ ĐẠO TRIỂN KHAI THỰC HIỆN CHƯƠNG TRÌNH THEO 2018</a:t>
            </a:r>
            <a:endParaRPr/>
          </a:p>
        </p:txBody>
      </p:sp>
      <p:sp>
        <p:nvSpPr>
          <p:cNvPr id="387" name="Google Shape;387;p25"/>
          <p:cNvSpPr txBox="1"/>
          <p:nvPr/>
        </p:nvSpPr>
        <p:spPr>
          <a:xfrm>
            <a:off x="441277" y="802611"/>
            <a:ext cx="11379200" cy="5933932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900"/>
              <a:buFont typeface="Noto Sans Symbols"/>
              <a:buNone/>
            </a:pPr>
            <a:r>
              <a:rPr lang="en-US" sz="19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	</a:t>
            </a:r>
            <a:r>
              <a:rPr b="1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văn số 3866/BGDĐT-GDTH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 26 tháng 8 năm 2019 về Hướng dẫn tổ chức dạy học lớp 1 từ năm học 2020-2021.</a:t>
            </a:r>
            <a:endParaRPr/>
          </a:p>
          <a:p>
            <a:pPr indent="-457200" lvl="0" marL="457200" marR="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	</a:t>
            </a:r>
            <a:r>
              <a:rPr b="1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văn số 3536/BGDĐT-GDTH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 19 tháng 8 năm 2019 về Hướng dẫn biên soạn, thẩm định nội dung giáo dục của địa phương cấp tiểu học trong Chương trình GDPT 2018.</a:t>
            </a:r>
            <a:endParaRPr/>
          </a:p>
          <a:p>
            <a:pPr indent="-457200" lvl="0" marL="457200" marR="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	</a:t>
            </a:r>
            <a:r>
              <a:rPr b="1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văn số 3535/BGDĐT-GDTH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 19 tháng 8 năm 2019  về Hướng dẫn thực hiện nội dung Hoạt động trải nghiệm ở cấp tiểu học trong chương trình GDPT 2018.</a:t>
            </a:r>
            <a:endParaRPr/>
          </a:p>
          <a:p>
            <a:pPr indent="-457200" lvl="0" marL="457200" marR="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	</a:t>
            </a:r>
            <a:r>
              <a:rPr b="1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văn số 3539/BGDĐT-GDTH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 19 tháng 8 năm 2019 về Hướng dẫn tổ chức dạy học Tin học và tổ chức hoạt động tin học ở cấp tiểu học.</a:t>
            </a:r>
            <a:endParaRPr/>
          </a:p>
          <a:p>
            <a:pPr indent="-457200" lvl="0" marL="457200" marR="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	</a:t>
            </a:r>
            <a:r>
              <a:rPr b="1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văn số 681/BGDĐT-GDTH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 04 tháng 3 năm 2020 về Hướng dẫn tổ chức dạy học môn Tiếng anh tự chọn lớp 1, 2 theo CTGDPT 2018.</a:t>
            </a:r>
            <a:endParaRPr/>
          </a:p>
          <a:p>
            <a:pPr indent="-457200" lvl="0" marL="457200" marR="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	</a:t>
            </a:r>
            <a:r>
              <a:rPr b="1" lang="en-US" sz="1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Công văn số 1315/BGDĐT </a:t>
            </a:r>
            <a:r>
              <a:rPr lang="en-US" sz="1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về Hướng dẫn sinh hoạt chuyên môn thực hiện Chương trình GDPT cấp tiểu học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457200" lvl="0" marL="457200" marR="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	</a:t>
            </a:r>
            <a:r>
              <a:rPr b="1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 tư số 05/2019/TT-BGDĐT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 05/4/2019 về danh mục thiết bị dạy học tối thiểu lớp 1 khi triển khai chương trình GDPT 2018.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	</a:t>
            </a:r>
            <a:r>
              <a:rPr b="1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 tư số 27/2020/TT-BGDĐT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về Quy định đánh giá học sinh Tiểu học theo Chương trình GDPT 2018.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	</a:t>
            </a:r>
            <a:r>
              <a:rPr b="1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 tư số 28/2020/TT-BGDĐT 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về  Điều lệ trường Tiểu học.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 txBox="1"/>
          <p:nvPr/>
        </p:nvSpPr>
        <p:spPr>
          <a:xfrm>
            <a:off x="1514213" y="299259"/>
            <a:ext cx="968509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XÂY DỰNG KẾ HOẠCH CHUYÊN MÔN NHÀ TRƯỜNG</a:t>
            </a:r>
            <a:endParaRPr/>
          </a:p>
        </p:txBody>
      </p:sp>
      <p:sp>
        <p:nvSpPr>
          <p:cNvPr id="394" name="Google Shape;394;p27"/>
          <p:cNvSpPr/>
          <p:nvPr/>
        </p:nvSpPr>
        <p:spPr>
          <a:xfrm>
            <a:off x="4563341" y="773326"/>
            <a:ext cx="3065319" cy="45719"/>
          </a:xfrm>
          <a:prstGeom prst="rect">
            <a:avLst/>
          </a:prstGeom>
          <a:solidFill>
            <a:srgbClr val="C92B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p27"/>
          <p:cNvGrpSpPr/>
          <p:nvPr/>
        </p:nvGrpSpPr>
        <p:grpSpPr>
          <a:xfrm>
            <a:off x="232132" y="1153549"/>
            <a:ext cx="1972587" cy="5232472"/>
            <a:chOff x="232132" y="1153549"/>
            <a:chExt cx="1972587" cy="5232472"/>
          </a:xfrm>
        </p:grpSpPr>
        <p:pic>
          <p:nvPicPr>
            <p:cNvPr descr="A picture containing drawing&#10;&#10;Description automatically generated" id="396" name="Google Shape;396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2132" y="1153549"/>
              <a:ext cx="1972587" cy="5232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27"/>
            <p:cNvSpPr txBox="1"/>
            <p:nvPr/>
          </p:nvSpPr>
          <p:spPr>
            <a:xfrm>
              <a:off x="751839" y="1625600"/>
              <a:ext cx="1452880" cy="944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YCCĐ CỦA CHƯƠNG TRÌNH </a:t>
              </a:r>
              <a:endParaRPr/>
            </a:p>
          </p:txBody>
        </p:sp>
        <p:sp>
          <p:nvSpPr>
            <p:cNvPr id="398" name="Google Shape;398;p27"/>
            <p:cNvSpPr txBox="1"/>
            <p:nvPr/>
          </p:nvSpPr>
          <p:spPr>
            <a:xfrm>
              <a:off x="751839" y="3312051"/>
              <a:ext cx="1452880" cy="1240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ĐIỀU KIỆN THỰC HIỆN CHƯƠNG TRÌNH</a:t>
              </a:r>
              <a:endParaRPr/>
            </a:p>
          </p:txBody>
        </p:sp>
        <p:sp>
          <p:nvSpPr>
            <p:cNvPr id="399" name="Google Shape;399;p27"/>
            <p:cNvSpPr txBox="1"/>
            <p:nvPr/>
          </p:nvSpPr>
          <p:spPr>
            <a:xfrm>
              <a:off x="751839" y="4845856"/>
              <a:ext cx="1452880" cy="1535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ĐẶC ĐIỂM HỌC SINH VÀ NHU CẦU NGƯỜI HỌC</a:t>
              </a:r>
              <a:endParaRPr/>
            </a:p>
          </p:txBody>
        </p:sp>
      </p:grpSp>
      <p:grpSp>
        <p:nvGrpSpPr>
          <p:cNvPr id="400" name="Google Shape;400;p27"/>
          <p:cNvGrpSpPr/>
          <p:nvPr/>
        </p:nvGrpSpPr>
        <p:grpSpPr>
          <a:xfrm>
            <a:off x="2264018" y="1334739"/>
            <a:ext cx="9877649" cy="1685450"/>
            <a:chOff x="2314351" y="1330544"/>
            <a:chExt cx="9877649" cy="1685450"/>
          </a:xfrm>
        </p:grpSpPr>
        <p:sp>
          <p:nvSpPr>
            <p:cNvPr id="401" name="Google Shape;401;p27"/>
            <p:cNvSpPr/>
            <p:nvPr/>
          </p:nvSpPr>
          <p:spPr>
            <a:xfrm>
              <a:off x="2314351" y="2331720"/>
              <a:ext cx="45719" cy="45719"/>
            </a:xfrm>
            <a:prstGeom prst="ellipse">
              <a:avLst/>
            </a:prstGeom>
            <a:solidFill>
              <a:srgbClr val="FFC1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2809651" y="2331720"/>
              <a:ext cx="45719" cy="45719"/>
            </a:xfrm>
            <a:prstGeom prst="ellipse">
              <a:avLst/>
            </a:prstGeom>
            <a:solidFill>
              <a:srgbClr val="FFC1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3" name="Google Shape;403;p27"/>
            <p:cNvPicPr preferRelativeResize="0"/>
            <p:nvPr/>
          </p:nvPicPr>
          <p:blipFill rotWithShape="1">
            <a:blip r:embed="rId4">
              <a:alphaModFix/>
            </a:blip>
            <a:srcRect b="9656" l="0" r="0" t="0"/>
            <a:stretch/>
          </p:blipFill>
          <p:spPr>
            <a:xfrm>
              <a:off x="3047207" y="1535862"/>
              <a:ext cx="1115866" cy="148013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4" name="Google Shape;404;p27"/>
            <p:cNvCxnSpPr/>
            <p:nvPr/>
          </p:nvCxnSpPr>
          <p:spPr>
            <a:xfrm>
              <a:off x="2360070" y="2350690"/>
              <a:ext cx="472441" cy="0"/>
            </a:xfrm>
            <a:prstGeom prst="straightConnector1">
              <a:avLst/>
            </a:prstGeom>
            <a:noFill/>
            <a:ln cap="flat" cmpd="sng" w="9525">
              <a:solidFill>
                <a:srgbClr val="FFC16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05" name="Google Shape;405;p27"/>
            <p:cNvSpPr txBox="1"/>
            <p:nvPr/>
          </p:nvSpPr>
          <p:spPr>
            <a:xfrm>
              <a:off x="4489974" y="1330544"/>
              <a:ext cx="748794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 u="sng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  <a:hlinkClick action="ppaction://hlinksldjump"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Yêu cầu cần đạt của chương trình đối với môn học, hoạt động giáo dục</a:t>
              </a:r>
              <a:endParaRPr b="1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7"/>
            <p:cNvSpPr txBox="1"/>
            <p:nvPr/>
          </p:nvSpPr>
          <p:spPr>
            <a:xfrm>
              <a:off x="4476426" y="1707693"/>
              <a:ext cx="7715574" cy="1004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100"/>
                <a:buFont typeface="Arial"/>
                <a:buAutoNum type="arabicPeriod"/>
              </a:pPr>
              <a:r>
                <a:rPr b="1" lang="en-US" sz="1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Yêu cầu, biểu hiện của 05 phẩm chất, 03 năng lực chung và 07 năng lực đặc thù đối với cấp học.</a:t>
              </a:r>
              <a:endParaRPr sz="11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100"/>
                <a:buFont typeface="Arial"/>
                <a:buAutoNum type="arabicPeriod"/>
              </a:pPr>
              <a:r>
                <a:rPr b="1" lang="en-US" sz="1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Yêu cầu cần đạt cụ thể của từng môn học, hoạt động giáo dục đối với từng khối lớp, từng thời điểm cụ thể</a:t>
              </a:r>
              <a:endParaRPr sz="11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100"/>
                <a:buFont typeface="Arial"/>
                <a:buAutoNum type="arabicPeriod"/>
              </a:pPr>
              <a:r>
                <a:rPr b="1" lang="en-US" sz="1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Yêu cầu về đánh giá học sinh theo phẩm chất năng lực </a:t>
              </a:r>
              <a:r>
                <a:rPr b="1" lang="en-US" sz="1100" u="sng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  <a:hlinkClick action="ppaction://hlinksldjump"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(Theo thông tư 27/2020/TT-BGDĐT)</a:t>
              </a:r>
              <a:endParaRPr b="1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73050" lvl="0" marL="3429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7"/>
          <p:cNvGrpSpPr/>
          <p:nvPr/>
        </p:nvGrpSpPr>
        <p:grpSpPr>
          <a:xfrm>
            <a:off x="2314351" y="3319126"/>
            <a:ext cx="9877649" cy="1577324"/>
            <a:chOff x="2314351" y="3319126"/>
            <a:chExt cx="9877649" cy="1577324"/>
          </a:xfrm>
        </p:grpSpPr>
        <p:sp>
          <p:nvSpPr>
            <p:cNvPr id="408" name="Google Shape;408;p27"/>
            <p:cNvSpPr/>
            <p:nvPr/>
          </p:nvSpPr>
          <p:spPr>
            <a:xfrm>
              <a:off x="2314351" y="3941064"/>
              <a:ext cx="45719" cy="45719"/>
            </a:xfrm>
            <a:prstGeom prst="ellipse">
              <a:avLst/>
            </a:prstGeom>
            <a:solidFill>
              <a:srgbClr val="FF7A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2809651" y="3941064"/>
              <a:ext cx="45719" cy="45719"/>
            </a:xfrm>
            <a:prstGeom prst="ellipse">
              <a:avLst/>
            </a:prstGeom>
            <a:solidFill>
              <a:srgbClr val="FF7A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0" name="Google Shape;410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11773" y="3462694"/>
              <a:ext cx="1177208" cy="8856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1" name="Google Shape;411;p27"/>
            <p:cNvCxnSpPr/>
            <p:nvPr/>
          </p:nvCxnSpPr>
          <p:spPr>
            <a:xfrm>
              <a:off x="2360070" y="3960034"/>
              <a:ext cx="472441" cy="0"/>
            </a:xfrm>
            <a:prstGeom prst="straightConnector1">
              <a:avLst/>
            </a:prstGeom>
            <a:noFill/>
            <a:ln cap="flat" cmpd="sng" w="9525">
              <a:solidFill>
                <a:srgbClr val="FF7A7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2" name="Google Shape;412;p27"/>
            <p:cNvSpPr txBox="1"/>
            <p:nvPr/>
          </p:nvSpPr>
          <p:spPr>
            <a:xfrm>
              <a:off x="4481586" y="3319126"/>
              <a:ext cx="58304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Điều kiện thực hiện chương trình hiện có của nhà trường</a:t>
              </a:r>
              <a:endParaRPr b="1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7"/>
            <p:cNvSpPr txBox="1"/>
            <p:nvPr/>
          </p:nvSpPr>
          <p:spPr>
            <a:xfrm>
              <a:off x="4476426" y="3705931"/>
              <a:ext cx="7715574" cy="11905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100"/>
                <a:buFont typeface="Arial"/>
                <a:buAutoNum type="arabicPeriod"/>
              </a:pPr>
              <a:r>
                <a:rPr b="1" lang="en-US" sz="1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Đội ngũ giáo viên, cơ sở vật chất của trường.</a:t>
              </a:r>
              <a:endParaRPr sz="11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100"/>
                <a:buFont typeface="Arial"/>
                <a:buAutoNum type="arabicPeriod"/>
              </a:pPr>
              <a:r>
                <a:rPr b="1" lang="en-US" sz="1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Thiết bị  và đồ dung dạy học theo yêu cầu của chương trình.</a:t>
              </a:r>
              <a:endParaRPr sz="11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100"/>
                <a:buFont typeface="Arial"/>
                <a:buAutoNum type="arabicPeriod"/>
              </a:pPr>
              <a:r>
                <a:rPr b="1" lang="en-US" sz="1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Sách giáo khoa và học liệu điện tử kèm theo.</a:t>
              </a:r>
              <a:endParaRPr b="1" sz="11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100"/>
                <a:buFont typeface="Arial"/>
                <a:buAutoNum type="arabicPeriod"/>
              </a:pPr>
              <a:r>
                <a:rPr b="1" lang="en-US" sz="1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Năng lực đội ngũ đáp ứng thực hiện chương trình.</a:t>
              </a:r>
              <a:endParaRPr/>
            </a:p>
            <a:p>
              <a:pPr indent="-342900" lvl="0" marL="3429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100"/>
                <a:buFont typeface="Arial"/>
                <a:buAutoNum type="arabicPeriod"/>
              </a:pPr>
              <a:r>
                <a:rPr b="1" lang="en-US" sz="1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Khả năng đáp ứng của nhà trường theo nhu cầu người học (môn tự chọn, hoạt động giáo dục theo nhu cầu người học.</a:t>
              </a:r>
              <a:endParaRPr sz="11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p27"/>
          <p:cNvGrpSpPr/>
          <p:nvPr/>
        </p:nvGrpSpPr>
        <p:grpSpPr>
          <a:xfrm>
            <a:off x="2314351" y="4986855"/>
            <a:ext cx="9877649" cy="1286188"/>
            <a:chOff x="2314351" y="4986855"/>
            <a:chExt cx="9877649" cy="1286188"/>
          </a:xfrm>
        </p:grpSpPr>
        <p:sp>
          <p:nvSpPr>
            <p:cNvPr id="415" name="Google Shape;415;p27"/>
            <p:cNvSpPr/>
            <p:nvPr/>
          </p:nvSpPr>
          <p:spPr>
            <a:xfrm>
              <a:off x="2314351" y="5523660"/>
              <a:ext cx="45719" cy="45719"/>
            </a:xfrm>
            <a:prstGeom prst="ellipse">
              <a:avLst/>
            </a:prstGeom>
            <a:solidFill>
              <a:srgbClr val="7C35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2809651" y="5523660"/>
              <a:ext cx="45719" cy="45719"/>
            </a:xfrm>
            <a:prstGeom prst="ellipse">
              <a:avLst/>
            </a:prstGeom>
            <a:solidFill>
              <a:srgbClr val="7C35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7" name="Google Shape;417;p27"/>
            <p:cNvGrpSpPr/>
            <p:nvPr/>
          </p:nvGrpSpPr>
          <p:grpSpPr>
            <a:xfrm>
              <a:off x="2929030" y="4986855"/>
              <a:ext cx="1234043" cy="1286188"/>
              <a:chOff x="5072559" y="4217177"/>
              <a:chExt cx="1234098" cy="1102933"/>
            </a:xfrm>
          </p:grpSpPr>
          <p:pic>
            <p:nvPicPr>
              <p:cNvPr id="418" name="Google Shape;418;p2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23434" t="0"/>
              <a:stretch/>
            </p:blipFill>
            <p:spPr>
              <a:xfrm>
                <a:off x="5072559" y="4467844"/>
                <a:ext cx="641541" cy="8378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9" name="Google Shape;419;p2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23434" t="0"/>
              <a:stretch/>
            </p:blipFill>
            <p:spPr>
              <a:xfrm>
                <a:off x="5440857" y="4462709"/>
                <a:ext cx="641541" cy="8378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0" name="Google Shape;420;p2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23434" t="0"/>
              <a:stretch/>
            </p:blipFill>
            <p:spPr>
              <a:xfrm>
                <a:off x="5665116" y="4482215"/>
                <a:ext cx="641541" cy="8378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1" name="Google Shape;421;p2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23434" t="0"/>
              <a:stretch/>
            </p:blipFill>
            <p:spPr>
              <a:xfrm>
                <a:off x="5072559" y="4222313"/>
                <a:ext cx="641541" cy="8378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2" name="Google Shape;422;p2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23434" t="0"/>
              <a:stretch/>
            </p:blipFill>
            <p:spPr>
              <a:xfrm>
                <a:off x="5440857" y="4217177"/>
                <a:ext cx="641541" cy="8378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3" name="Google Shape;423;p2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23434" t="0"/>
              <a:stretch/>
            </p:blipFill>
            <p:spPr>
              <a:xfrm>
                <a:off x="5665116" y="4236684"/>
                <a:ext cx="641541" cy="8378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24" name="Google Shape;424;p27"/>
            <p:cNvCxnSpPr/>
            <p:nvPr/>
          </p:nvCxnSpPr>
          <p:spPr>
            <a:xfrm>
              <a:off x="2360070" y="5542630"/>
              <a:ext cx="472441" cy="0"/>
            </a:xfrm>
            <a:prstGeom prst="straightConnector1">
              <a:avLst/>
            </a:prstGeom>
            <a:noFill/>
            <a:ln cap="flat" cmpd="sng" w="9525">
              <a:solidFill>
                <a:srgbClr val="7C357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25" name="Google Shape;425;p27"/>
            <p:cNvSpPr txBox="1"/>
            <p:nvPr/>
          </p:nvSpPr>
          <p:spPr>
            <a:xfrm>
              <a:off x="4494169" y="5019766"/>
              <a:ext cx="438453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Đặc điểm học sinh và nhu cầu người học.</a:t>
              </a:r>
              <a:endParaRPr/>
            </a:p>
          </p:txBody>
        </p:sp>
        <p:sp>
          <p:nvSpPr>
            <p:cNvPr id="426" name="Google Shape;426;p27"/>
            <p:cNvSpPr txBox="1"/>
            <p:nvPr/>
          </p:nvSpPr>
          <p:spPr>
            <a:xfrm>
              <a:off x="4476426" y="5405665"/>
              <a:ext cx="7715574" cy="631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100"/>
                <a:buFont typeface="Arial"/>
                <a:buAutoNum type="arabicPeriod"/>
              </a:pPr>
              <a:r>
                <a:rPr b="1" lang="en-US" sz="1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Đặc điểm theo vùng, miền, dân tộc, điều kiện kinh tế gia đình, chất lượng học sinh năm học trước đó. </a:t>
              </a:r>
              <a:endParaRPr sz="11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A35"/>
                </a:buClr>
                <a:buSzPts val="1100"/>
                <a:buFont typeface="Arial"/>
                <a:buAutoNum type="arabicPeriod"/>
              </a:pPr>
              <a:r>
                <a:rPr b="1" lang="en-US" sz="1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Nhu cầu người học đối với các môn tự chọn, hoạt động giáo dục tăng cường ngoài giờ chính khóa, hoạt động bán trú…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3"/>
          <p:cNvGrpSpPr/>
          <p:nvPr/>
        </p:nvGrpSpPr>
        <p:grpSpPr>
          <a:xfrm>
            <a:off x="1698771" y="1692853"/>
            <a:ext cx="8535002" cy="4706490"/>
            <a:chOff x="334956" y="1558630"/>
            <a:chExt cx="8099380" cy="4706490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334956" y="3284559"/>
              <a:ext cx="2980561" cy="2980561"/>
              <a:chOff x="334956" y="3284559"/>
              <a:chExt cx="2980561" cy="2980561"/>
            </a:xfrm>
          </p:grpSpPr>
          <p:pic>
            <p:nvPicPr>
              <p:cNvPr id="87" name="Google Shape;87;p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34956" y="3284559"/>
                <a:ext cx="2980561" cy="29805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" name="Google Shape;88;p3"/>
              <p:cNvSpPr txBox="1"/>
              <p:nvPr/>
            </p:nvSpPr>
            <p:spPr>
              <a:xfrm>
                <a:off x="413232" y="4399280"/>
                <a:ext cx="2834430" cy="579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Đánh giá thực trạng triển khai </a:t>
                </a:r>
                <a:endParaRPr/>
              </a:p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Trong thời gian qua</a:t>
                </a:r>
                <a:endParaRPr sz="1400">
                  <a:solidFill>
                    <a:srgbClr val="2D3847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A close up of a sign&#10;&#10;Description automatically generated" id="89" name="Google Shape;89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18692" y="3709802"/>
                <a:ext cx="613088" cy="6130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0" name="Google Shape;90;p3"/>
            <p:cNvGrpSpPr/>
            <p:nvPr/>
          </p:nvGrpSpPr>
          <p:grpSpPr>
            <a:xfrm>
              <a:off x="3751889" y="3284559"/>
              <a:ext cx="2980561" cy="2980561"/>
              <a:chOff x="3751889" y="3284559"/>
              <a:chExt cx="2980561" cy="2980561"/>
            </a:xfrm>
          </p:grpSpPr>
          <p:pic>
            <p:nvPicPr>
              <p:cNvPr id="91" name="Google Shape;91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751889" y="3284559"/>
                <a:ext cx="2980561" cy="29805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2" name="Google Shape;92;p3"/>
              <p:cNvSpPr txBox="1"/>
              <p:nvPr/>
            </p:nvSpPr>
            <p:spPr>
              <a:xfrm>
                <a:off x="4052969" y="4399280"/>
                <a:ext cx="2426718" cy="1096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- Thực hiện truyền thông </a:t>
                </a:r>
                <a:endParaRPr/>
              </a:p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về Chương trình, SGK lớp 1.</a:t>
                </a:r>
                <a:endParaRPr/>
              </a:p>
              <a:p>
                <a:pPr indent="-285750" lvl="0" marL="28575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3847"/>
                  </a:buClr>
                  <a:buSzPts val="1400"/>
                  <a:buFont typeface="Arial"/>
                  <a:buChar char="-"/>
                </a:pPr>
                <a:r>
                  <a:rPr b="1" lang="en-US" sz="14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Đặc biệt đối với </a:t>
                </a:r>
                <a:endParaRPr/>
              </a:p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 u="sng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  <a:hlinkClick r:id="rId6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môn Tiếng Việt</a:t>
                </a:r>
                <a:endParaRPr sz="1400">
                  <a:solidFill>
                    <a:srgbClr val="2D3847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A picture containing graphics, window, drawing&#10;&#10;Description automatically generated" id="93" name="Google Shape;93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911394" y="3739739"/>
                <a:ext cx="583151" cy="5831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5453775" y="1558630"/>
              <a:ext cx="2980561" cy="2980561"/>
              <a:chOff x="8876483" y="1575408"/>
              <a:chExt cx="2980561" cy="2980561"/>
            </a:xfrm>
          </p:grpSpPr>
          <p:pic>
            <p:nvPicPr>
              <p:cNvPr id="95" name="Google Shape;95;p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8876483" y="1575408"/>
                <a:ext cx="2980561" cy="29805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" name="Google Shape;96;p3"/>
              <p:cNvSpPr txBox="1"/>
              <p:nvPr/>
            </p:nvSpPr>
            <p:spPr>
              <a:xfrm>
                <a:off x="9226809" y="2476435"/>
                <a:ext cx="2320114" cy="108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Giải pháp chỉ đạo trong</a:t>
                </a:r>
                <a:endParaRPr b="1" sz="1400">
                  <a:solidFill>
                    <a:srgbClr val="2D3847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thời gian tới</a:t>
                </a:r>
                <a:endParaRPr b="1" sz="1400">
                  <a:solidFill>
                    <a:srgbClr val="2D3847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hlinkClick r:id="rId9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Công văn số 3977/BGDĐT-GDTH</a:t>
                </a:r>
                <a:endParaRPr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tăng cường chỉ đạo thực hiện </a:t>
                </a:r>
                <a:endParaRPr/>
              </a:p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Chương trình GDPT 2018 đối với Tiểu học</a:t>
                </a:r>
                <a:endParaRPr sz="900">
                  <a:solidFill>
                    <a:srgbClr val="2D3847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A picture containing graphics&#10;&#10;Description automatically generated" id="97" name="Google Shape;97;p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10081382" y="1907438"/>
                <a:ext cx="610965" cy="6109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8" name="Google Shape;98;p3"/>
            <p:cNvGrpSpPr/>
            <p:nvPr/>
          </p:nvGrpSpPr>
          <p:grpSpPr>
            <a:xfrm>
              <a:off x="2110535" y="1567020"/>
              <a:ext cx="2980561" cy="2980561"/>
              <a:chOff x="2110535" y="1567020"/>
              <a:chExt cx="2980561" cy="2980561"/>
            </a:xfrm>
          </p:grpSpPr>
          <p:pic>
            <p:nvPicPr>
              <p:cNvPr id="99" name="Google Shape;99;p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110535" y="1567020"/>
                <a:ext cx="2980561" cy="29805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0" name="Google Shape;100;p3"/>
              <p:cNvSpPr txBox="1"/>
              <p:nvPr/>
            </p:nvSpPr>
            <p:spPr>
              <a:xfrm>
                <a:off x="2208054" y="2476435"/>
                <a:ext cx="2650211" cy="1655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b="1" lang="en-US" sz="1400" u="sng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  <a:hlinkClick r:id="rId12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Nhận định nguyên nhân:</a:t>
                </a:r>
                <a:endParaRPr b="1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3847"/>
                  </a:buClr>
                  <a:buSzPts val="1200"/>
                  <a:buFont typeface="Arial"/>
                  <a:buChar char="-"/>
                </a:pPr>
                <a:r>
                  <a:rPr b="1" lang="en-US" sz="12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Từ học sinh năm học 2020-2021</a:t>
                </a:r>
                <a:endParaRPr/>
              </a:p>
              <a:p>
                <a:pPr indent="-171450" lvl="0" marL="17145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3847"/>
                  </a:buClr>
                  <a:buSzPts val="1200"/>
                  <a:buFont typeface="Arial"/>
                  <a:buChar char="-"/>
                </a:pPr>
                <a:r>
                  <a:rPr b="1" lang="en-US" sz="12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Từ giáo viên </a:t>
                </a:r>
                <a:endParaRPr/>
              </a:p>
              <a:p>
                <a:pPr indent="-171450" lvl="0" marL="17145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3847"/>
                  </a:buClr>
                  <a:buSzPts val="1200"/>
                  <a:buFont typeface="Arial"/>
                  <a:buChar char="-"/>
                </a:pPr>
                <a:r>
                  <a:rPr b="1" lang="en-US" sz="12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Khung TG năm học</a:t>
                </a:r>
                <a:endParaRPr b="1" sz="1200">
                  <a:solidFill>
                    <a:srgbClr val="2D3847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71450" lvl="0" marL="17145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3847"/>
                  </a:buClr>
                  <a:buSzPts val="1200"/>
                  <a:buFont typeface="Arial"/>
                  <a:buChar char="-"/>
                </a:pPr>
                <a:r>
                  <a:rPr b="1" lang="en-US" sz="12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Từ CT,SGK lớp 1 và điểm mới</a:t>
                </a:r>
                <a:endParaRPr b="1" sz="1200">
                  <a:solidFill>
                    <a:srgbClr val="2D3847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71450" lvl="0" marL="17145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3847"/>
                  </a:buClr>
                  <a:buSzPts val="1200"/>
                  <a:buFont typeface="Arial"/>
                  <a:buChar char="-"/>
                </a:pPr>
                <a:r>
                  <a:rPr b="1" lang="en-US" sz="1200">
                    <a:solidFill>
                      <a:srgbClr val="2D3847"/>
                    </a:solidFill>
                    <a:latin typeface="Arial"/>
                    <a:ea typeface="Arial"/>
                    <a:cs typeface="Arial"/>
                    <a:sym typeface="Arial"/>
                  </a:rPr>
                  <a:t>Từ GĐ,XH.</a:t>
                </a:r>
                <a:endParaRPr sz="1200">
                  <a:solidFill>
                    <a:srgbClr val="2D3847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D3847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A picture containing clock&#10;&#10;Description automatically generated" id="101" name="Google Shape;101;p3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3257406" y="1961187"/>
                <a:ext cx="552593" cy="5525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2" name="Google Shape;102;p3"/>
          <p:cNvSpPr txBox="1"/>
          <p:nvPr/>
        </p:nvSpPr>
        <p:spPr>
          <a:xfrm>
            <a:off x="2218888" y="566736"/>
            <a:ext cx="6811172" cy="7078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TÌNH HÌNH TRIỂN KHAI THỰC HIỆN CHƯƠNG TRÌNH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GIÁO DỤC PHỔ THÔNG ĐỐI VỚI LỚP 1</a:t>
            </a: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1791049" y="3205074"/>
            <a:ext cx="9001387" cy="7078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CHƯƠNG TRÌNH GIÁO DỤC PHỔ THÔNG 2018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ĐỐI VỚI LỚP 1</a:t>
            </a: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7090" y="565295"/>
            <a:ext cx="6384022" cy="1477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hlinkClick r:id="rId4"/>
          </p:cNvPr>
          <p:cNvSpPr/>
          <p:nvPr/>
        </p:nvSpPr>
        <p:spPr>
          <a:xfrm>
            <a:off x="10393959" y="5784209"/>
            <a:ext cx="1329655" cy="75920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4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927139" y="423501"/>
            <a:ext cx="1024673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600">
                <a:solidFill>
                  <a:srgbClr val="9A3130"/>
                </a:solidFill>
                <a:latin typeface="Arial"/>
                <a:ea typeface="Arial"/>
                <a:cs typeface="Arial"/>
                <a:sym typeface="Arial"/>
              </a:rPr>
              <a:t>Kế hoạch giáo dục cấp Tiểu học</a:t>
            </a:r>
            <a:endParaRPr sz="3600">
              <a:solidFill>
                <a:srgbClr val="9A31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6" name="Google Shape;116;p5"/>
          <p:cNvGraphicFramePr/>
          <p:nvPr/>
        </p:nvGraphicFramePr>
        <p:xfrm>
          <a:off x="332096" y="119645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{FBF721BA-7399-4D4D-A2F3-73CD7E00B7ED}</a:tableStyleId>
              </a:tblPr>
              <a:tblGrid>
                <a:gridCol w="5311850"/>
                <a:gridCol w="1334275"/>
                <a:gridCol w="1178125"/>
                <a:gridCol w="1241900"/>
                <a:gridCol w="1292950"/>
                <a:gridCol w="1145975"/>
              </a:tblGrid>
              <a:tr h="239825">
                <a:tc rowSpan="2"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Nội dung giáo dục</a:t>
                      </a:r>
                      <a:endParaRPr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 gridSpan="5"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 tiết/năm học</a:t>
                      </a:r>
                      <a:endParaRPr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 hMerge="1"/>
                <a:tc hMerge="1"/>
                <a:tc hMerge="1"/>
                <a:tc hMerge="1"/>
              </a:tr>
              <a:tr h="429525">
                <a:tc vMerge="1"/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Lớp 1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Lớp 2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Lớp 3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Lớp 4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Lớp 5</a:t>
                      </a:r>
                      <a:endParaRPr b="1" sz="14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239825">
                <a:tc gridSpan="6">
                  <a:txBody>
                    <a:bodyPr/>
                    <a:lstStyle/>
                    <a:p>
                      <a:pPr indent="269875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Môn học bắt buộc </a:t>
                      </a:r>
                      <a:r>
                        <a:rPr b="0" i="1" lang="en-US" sz="16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(10)</a:t>
                      </a:r>
                      <a:endParaRPr b="0" i="1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 hMerge="1"/>
                <a:tc hMerge="1"/>
                <a:tc hMerge="1"/>
                <a:tc hMerge="1"/>
                <a:tc hMerge="1"/>
              </a:tr>
              <a:tr h="2398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Tiếng Việt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2398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Toán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2398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Ngoại ngữ 1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2398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Đạo đức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2398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Tự nhiên và Xã hội 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2398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Lịch sử và Địa lí 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2398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Khoa học 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3481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 học và Công nghệ 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2398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Giáo dục thể chất 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2398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Nghệ thuật (Âm nhạc, Mĩ thuật)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239825">
                <a:tc gridSpan="6">
                  <a:txBody>
                    <a:bodyPr/>
                    <a:lstStyle/>
                    <a:p>
                      <a:pPr indent="269875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Hoạt động giáo dục bắt buộc</a:t>
                      </a:r>
                      <a:endParaRPr b="0" i="1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 hMerge="1"/>
                <a:tc hMerge="1"/>
                <a:tc hMerge="1"/>
                <a:tc hMerge="1"/>
                <a:tc hMerge="1"/>
              </a:tr>
              <a:tr h="2398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Hoạt động trải nghiệm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239825">
                <a:tc gridSpan="6">
                  <a:txBody>
                    <a:bodyPr/>
                    <a:lstStyle/>
                    <a:p>
                      <a:pPr indent="269875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Môn học tự chọn </a:t>
                      </a:r>
                      <a:endParaRPr b="1" sz="20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 hMerge="1"/>
                <a:tc hMerge="1"/>
                <a:tc hMerge="1"/>
                <a:tc hMerge="1"/>
                <a:tc hMerge="1"/>
              </a:tr>
              <a:tr h="3107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Tiếng dân tộc thiểu số 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 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/>
                </a:tc>
              </a:tr>
              <a:tr h="2804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Ngoại ngữ 1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4295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Tổng số tiết/năm học </a:t>
                      </a: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(không kể các môn học tự chọn)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  <a:tr h="429525">
                <a:tc>
                  <a:txBody>
                    <a:bodyPr/>
                    <a:lstStyle/>
                    <a:p>
                      <a:pPr indent="269875" lvl="0" marL="0" marR="0" rtl="0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 tiết trung bình/tuần </a:t>
                      </a:r>
                      <a:r>
                        <a:rPr b="0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(không kể các môn học tự chọn)</a:t>
                      </a:r>
                      <a:endParaRPr b="0" sz="20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  <a:tc>
                  <a:txBody>
                    <a:bodyPr/>
                    <a:lstStyle/>
                    <a:p>
                      <a:pPr indent="269875" lvl="0" marL="0" marR="0" rtl="0" algn="ctr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1400" marL="614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/>
        </p:nvSpPr>
        <p:spPr>
          <a:xfrm>
            <a:off x="154675" y="123250"/>
            <a:ext cx="1163244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 SÁNH CHƯƠNG TRÌNH LỚP 1 NĂM 2006 VÀ CHƯƠNG TRÌNH NĂM 2018</a:t>
            </a:r>
            <a:endParaRPr/>
          </a:p>
        </p:txBody>
      </p:sp>
      <p:graphicFrame>
        <p:nvGraphicFramePr>
          <p:cNvPr id="122" name="Google Shape;122;p6"/>
          <p:cNvGraphicFramePr/>
          <p:nvPr/>
        </p:nvGraphicFramePr>
        <p:xfrm>
          <a:off x="282053" y="793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{06E47D2F-BFDA-4212-870C-F04D57F54422}</a:tableStyleId>
              </a:tblPr>
              <a:tblGrid>
                <a:gridCol w="3456575"/>
                <a:gridCol w="2225550"/>
                <a:gridCol w="3239525"/>
                <a:gridCol w="2628875"/>
              </a:tblGrid>
              <a:tr h="350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Kế hoạch gi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dục tiểu học theo chương tr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ì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 TT32/2018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Kế hoạch gi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dục tiểu học hiện h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à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 theo QĐ Số 16/2006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3492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Nội dung gi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dục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 tiết trong một năm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Nội dung gi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dục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 tiết trong một năm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Lớp 1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Lớp 1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8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I. Môn học bắt buộc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I. Môn học bắt buộc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Tiếng Việt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420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1.Tiếng Việt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350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To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To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Đạo đức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Đạo đức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Tự nhiên-Xã hội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Tự nhiên 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–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Xã hội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8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Nghệ thuật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(Âm nhạc, Mỹ thuật)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Âm nhạc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8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 Mĩ thuật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8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 Thủ công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 Gi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dục thể chất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 Thể dục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8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II. Hoạt động gi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dục bắt buộc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II. Hoạt động gi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dục bắt buộc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4492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Hoạt động trải nghiệm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1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</a:t>
                      </a:r>
                      <a:r>
                        <a:rPr b="1" i="1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í</a:t>
                      </a:r>
                      <a:r>
                        <a:rPr b="1" i="1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 hợp thêm gi</a:t>
                      </a:r>
                      <a:r>
                        <a:rPr b="1" i="1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1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dục địa phương)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Gi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dục tập thể (sinh hoạt lớp v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à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à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cờ đầu tuần)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65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Gi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dục ngo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à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giờ lên lớp (4 tiết/th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á</a:t>
                      </a: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ng)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8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III. Môn học tự chọn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III. Môn học tự chọn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Tiếng dân tộc thiểu số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Tin học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80"/>
                        <a:buFont typeface="Noto Sans Symbols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8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Ngoại ngữ 1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Tiếng Anh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2438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Tiếng dân tộc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</a:tr>
              <a:tr h="342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Tổng số tiết trong một năm </a:t>
                      </a:r>
                      <a:r>
                        <a:rPr b="1" i="1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(không t</a:t>
                      </a:r>
                      <a:r>
                        <a:rPr b="1" i="1" lang="en-US" sz="1000" u="none" cap="none" strike="noStrike">
                          <a:solidFill>
                            <a:srgbClr val="0033C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í</a:t>
                      </a:r>
                      <a:r>
                        <a:rPr b="1" i="1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 tự chọn)</a:t>
                      </a:r>
                      <a:endParaRPr b="1" i="0" sz="1800" u="none" cap="none" strike="noStrike">
                        <a:solidFill>
                          <a:srgbClr val="0033C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875</a:t>
                      </a:r>
                      <a:endParaRPr b="1" i="0" sz="1800" u="none" cap="none" strike="noStrike">
                        <a:solidFill>
                          <a:srgbClr val="0033C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Tổng số tiết trong một năm</a:t>
                      </a:r>
                      <a:endParaRPr b="1" i="0" sz="1800" u="none" cap="none" strike="noStrike">
                        <a:solidFill>
                          <a:srgbClr val="0033C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805</a:t>
                      </a:r>
                      <a:endParaRPr b="1" i="0" sz="1800" u="none" cap="none" strike="noStrike">
                        <a:solidFill>
                          <a:srgbClr val="0033C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 tiết trung b</a:t>
                      </a:r>
                      <a:r>
                        <a:rPr b="1" i="0" lang="en-US" sz="1000" u="none" cap="none" strike="noStrike">
                          <a:solidFill>
                            <a:srgbClr val="0033C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ì</a:t>
                      </a:r>
                      <a:r>
                        <a:rPr b="1" i="0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 trên tuần </a:t>
                      </a:r>
                      <a:r>
                        <a:rPr b="1" i="1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(không t</a:t>
                      </a:r>
                      <a:r>
                        <a:rPr b="1" i="1" lang="en-US" sz="1000" u="none" cap="none" strike="noStrike">
                          <a:solidFill>
                            <a:srgbClr val="0033C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í</a:t>
                      </a:r>
                      <a:r>
                        <a:rPr b="1" i="1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 tự chọn)</a:t>
                      </a:r>
                      <a:endParaRPr b="1" i="0" sz="1800" u="none" cap="none" strike="noStrike">
                        <a:solidFill>
                          <a:srgbClr val="0033C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b="1" i="0" sz="1800" u="none" cap="none" strike="noStrike">
                        <a:solidFill>
                          <a:srgbClr val="0033C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 tiết trung b</a:t>
                      </a:r>
                      <a:r>
                        <a:rPr b="1" i="0" lang="en-US" sz="1000" u="none" cap="none" strike="noStrike">
                          <a:solidFill>
                            <a:srgbClr val="0033C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ì</a:t>
                      </a:r>
                      <a:r>
                        <a:rPr b="1" i="0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 trên tuần</a:t>
                      </a:r>
                      <a:endParaRPr b="1" i="0" sz="1800" u="none" cap="none" strike="noStrike">
                        <a:solidFill>
                          <a:srgbClr val="0033C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CC"/>
                        </a:buClr>
                        <a:buSzPts val="1000"/>
                        <a:buFont typeface="Times New Roman"/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b="1" i="0" sz="1800" u="none" cap="none" strike="noStrike">
                        <a:solidFill>
                          <a:srgbClr val="0033C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Đồ họa PC-NL 7 ok"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475" y="79224"/>
            <a:ext cx="10104251" cy="70037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8" name="Google Shape;128;p7"/>
          <p:cNvSpPr txBox="1"/>
          <p:nvPr/>
        </p:nvSpPr>
        <p:spPr>
          <a:xfrm>
            <a:off x="1853099" y="205736"/>
            <a:ext cx="87238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CHƯƠNG TRÌNH GIÁO DỤC PHỔ THÔNG 2018 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CHƯƠNG TRÌNH XÂY DỰNG VÀ PHÁT TRIỂN THEO TIẾP CẬN NĂNG LỰC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322976" y="1480657"/>
            <a:ext cx="3431097" cy="440120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mo"/>
              <a:buNone/>
            </a:pPr>
            <a:r>
              <a:rPr b="1" lang="en-US" sz="20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Quan điểm xây dựng chương trình</a:t>
            </a:r>
            <a:endParaRPr b="1" sz="2000"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mo"/>
              <a:buNone/>
            </a:pPr>
            <a:r>
              <a:rPr b="1" lang="en-US" sz="20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</a:pPr>
            <a:r>
              <a:rPr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1) Xây dựng theo hướng phát triển phẩm chất, năng lực người học.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2)  Phù hợp với thực tế của địa phương và kế thừa trên thực trạng hiện có.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3)  Một chương trình,  có thể có nhiều bộ sách giáo khoa cho mỗi môn học.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/>
        </p:nvSpPr>
        <p:spPr>
          <a:xfrm>
            <a:off x="300252" y="253114"/>
            <a:ext cx="1163244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SÁCH GIÁO KHOA LỚP 1 THEO CHƯƠNG TRÌNH 2018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(học liệu điện tử)</a:t>
            </a:r>
            <a:endParaRPr/>
          </a:p>
        </p:txBody>
      </p:sp>
      <p:pic>
        <p:nvPicPr>
          <p:cNvPr id="135" name="Google Shape;135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850" y="1214438"/>
            <a:ext cx="11079163" cy="564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/>
        </p:nvSpPr>
        <p:spPr>
          <a:xfrm>
            <a:off x="300252" y="253113"/>
            <a:ext cx="116324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SÁCH GIÁO KHOA CHƯƠNG TRÌNH GIÁO DỤC PHỔ THÔNG 2018</a:t>
            </a:r>
            <a:endParaRPr/>
          </a:p>
        </p:txBody>
      </p:sp>
      <p:graphicFrame>
        <p:nvGraphicFramePr>
          <p:cNvPr id="141" name="Google Shape;141;p9"/>
          <p:cNvGraphicFramePr/>
          <p:nvPr/>
        </p:nvGraphicFramePr>
        <p:xfrm>
          <a:off x="805343" y="650147"/>
          <a:ext cx="10784047" cy="5993933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2019-01-14T06:35:35Z</dcterms:created>
  <dc:creator>Allppt.com</dc:creator>
</cp:coreProperties>
</file>