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16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theme/theme17.xml" ContentType="application/vnd.openxmlformats-officedocument.theme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theme/theme18.xml" ContentType="application/vnd.openxmlformats-officedocument.theme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theme/theme19.xml" ContentType="application/vnd.openxmlformats-officedocument.theme+xml"/>
  <Override PartName="/ppt/theme/theme20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4" r:id="rId3"/>
    <p:sldMasterId id="2147483696" r:id="rId4"/>
    <p:sldMasterId id="2147483708" r:id="rId5"/>
    <p:sldMasterId id="2147483720" r:id="rId6"/>
    <p:sldMasterId id="2147483732" r:id="rId7"/>
    <p:sldMasterId id="2147483744" r:id="rId8"/>
    <p:sldMasterId id="2147483756" r:id="rId9"/>
    <p:sldMasterId id="2147483768" r:id="rId10"/>
    <p:sldMasterId id="2147483780" r:id="rId11"/>
    <p:sldMasterId id="2147483792" r:id="rId12"/>
    <p:sldMasterId id="2147483804" r:id="rId13"/>
    <p:sldMasterId id="2147483816" r:id="rId14"/>
    <p:sldMasterId id="2147483828" r:id="rId15"/>
    <p:sldMasterId id="2147483840" r:id="rId16"/>
    <p:sldMasterId id="2147483864" r:id="rId17"/>
    <p:sldMasterId id="2147483876" r:id="rId18"/>
    <p:sldMasterId id="2147483888" r:id="rId19"/>
  </p:sldMasterIdLst>
  <p:notesMasterIdLst>
    <p:notesMasterId r:id="rId40"/>
  </p:notesMasterIdLst>
  <p:sldIdLst>
    <p:sldId id="256" r:id="rId20"/>
    <p:sldId id="258" r:id="rId21"/>
    <p:sldId id="259" r:id="rId22"/>
    <p:sldId id="260" r:id="rId23"/>
    <p:sldId id="275" r:id="rId24"/>
    <p:sldId id="274" r:id="rId25"/>
    <p:sldId id="261" r:id="rId26"/>
    <p:sldId id="262" r:id="rId27"/>
    <p:sldId id="263" r:id="rId28"/>
    <p:sldId id="264" r:id="rId29"/>
    <p:sldId id="265" r:id="rId30"/>
    <p:sldId id="266" r:id="rId31"/>
    <p:sldId id="267" r:id="rId32"/>
    <p:sldId id="268" r:id="rId33"/>
    <p:sldId id="271" r:id="rId34"/>
    <p:sldId id="269" r:id="rId35"/>
    <p:sldId id="270" r:id="rId36"/>
    <p:sldId id="276" r:id="rId37"/>
    <p:sldId id="273" r:id="rId38"/>
    <p:sldId id="277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89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7.xml"/><Relationship Id="rId39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2.xml"/><Relationship Id="rId34" Type="http://schemas.openxmlformats.org/officeDocument/2006/relationships/slide" Target="slides/slide15.xml"/><Relationship Id="rId42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6.xml"/><Relationship Id="rId33" Type="http://schemas.openxmlformats.org/officeDocument/2006/relationships/slide" Target="slides/slide14.xml"/><Relationship Id="rId38" Type="http://schemas.openxmlformats.org/officeDocument/2006/relationships/slide" Target="slides/slide19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" Target="slides/slide1.xml"/><Relationship Id="rId29" Type="http://schemas.openxmlformats.org/officeDocument/2006/relationships/slide" Target="slides/slide10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5.xml"/><Relationship Id="rId32" Type="http://schemas.openxmlformats.org/officeDocument/2006/relationships/slide" Target="slides/slide13.xml"/><Relationship Id="rId37" Type="http://schemas.openxmlformats.org/officeDocument/2006/relationships/slide" Target="slides/slide18.xml"/><Relationship Id="rId40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4.xml"/><Relationship Id="rId28" Type="http://schemas.openxmlformats.org/officeDocument/2006/relationships/slide" Target="slides/slide9.xml"/><Relationship Id="rId36" Type="http://schemas.openxmlformats.org/officeDocument/2006/relationships/slide" Target="slides/slide17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12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3.xml"/><Relationship Id="rId27" Type="http://schemas.openxmlformats.org/officeDocument/2006/relationships/slide" Target="slides/slide8.xml"/><Relationship Id="rId30" Type="http://schemas.openxmlformats.org/officeDocument/2006/relationships/slide" Target="slides/slide11.xml"/><Relationship Id="rId35" Type="http://schemas.openxmlformats.org/officeDocument/2006/relationships/slide" Target="slides/slide16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8BEFDD-FA51-410D-8C96-63BFB1046E72}" type="datetimeFigureOut">
              <a:rPr lang="en-US" smtClean="0"/>
              <a:t>10/23/2018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5FEB05-37D2-4227-9371-09871A847F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0028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000000"/>
                </a:solidFill>
              </a:rPr>
              <a:t>1, Sóng và em những nét tương đồng</a:t>
            </a:r>
          </a:p>
        </p:txBody>
      </p:sp>
      <p:sp>
        <p:nvSpPr>
          <p:cNvPr id="5120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E190BCB-A61F-4085-A3A3-4D4354DD6022}" type="slidenum">
              <a:rPr lang="en-US">
                <a:solidFill>
                  <a:srgbClr val="000000"/>
                </a:solidFill>
              </a:rPr>
              <a:pPr eaLnBrk="1" hangingPunct="1"/>
              <a:t>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12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prstClr val="black"/>
                </a:solidFill>
              </a:rPr>
              <a:t>1, Sóng và em những nét tương đồng</a:t>
            </a:r>
          </a:p>
        </p:txBody>
      </p:sp>
      <p:sp>
        <p:nvSpPr>
          <p:cNvPr id="5222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2F9672F-BDC5-4D06-B373-456537B745AB}" type="slidenum">
              <a:rPr lang="en-US">
                <a:solidFill>
                  <a:prstClr val="black"/>
                </a:solidFill>
              </a:rPr>
              <a:pPr eaLnBrk="1" hangingPunct="1"/>
              <a:t>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222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2FE67-3847-488F-A19A-7453A6FCA27B}" type="datetimeFigureOut">
              <a:rPr lang="en-US" smtClean="0"/>
              <a:t>10/23/2018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5C9EE-18D4-421C-BB9A-C56596660A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3431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2FE67-3847-488F-A19A-7453A6FCA27B}" type="datetimeFigureOut">
              <a:rPr lang="en-US" smtClean="0"/>
              <a:t>10/23/2018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5C9EE-18D4-421C-BB9A-C56596660A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19141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6082F7-56E9-451D-95F3-BD8FD19C70D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9258080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8EBFE9-68DD-4E2C-860D-CA2FF81677E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3928173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4D1575-F622-42A1-B1F5-150ADA5AE74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2087544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C23527-A6F9-4FE6-8D59-329E8E3D248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8645016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342CF1-5A93-4DFD-8883-ACF5F4FC526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2074867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973F0E-2DF2-4C48-8892-A6FFF3D4A27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2546467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42F8CC-0E44-42F1-8067-619CB45DF8A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5689059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85FAF0-A836-46D7-843E-62CBD9F25F0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1130148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AAF428-AD53-48C0-B6E6-B0352D21114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5589413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F950C7-F039-45EB-ABBD-B27120A9DA0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0549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2FE67-3847-488F-A19A-7453A6FCA27B}" type="datetimeFigureOut">
              <a:rPr lang="en-US" smtClean="0"/>
              <a:t>10/23/2018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5C9EE-18D4-421C-BB9A-C56596660A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201822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4325A6-82F4-4E23-AF30-801B3415D9A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0075261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6082F7-56E9-451D-95F3-BD8FD19C70D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7026878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8EBFE9-68DD-4E2C-860D-CA2FF81677E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3075087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4D1575-F622-42A1-B1F5-150ADA5AE74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8340878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C23527-A6F9-4FE6-8D59-329E8E3D248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8424669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342CF1-5A93-4DFD-8883-ACF5F4FC526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1977543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973F0E-2DF2-4C48-8892-A6FFF3D4A27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3204873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42F8CC-0E44-42F1-8067-619CB45DF8A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2421858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85FAF0-A836-46D7-843E-62CBD9F25F0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8972871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AAF428-AD53-48C0-B6E6-B0352D21114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07827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6082F7-56E9-451D-95F3-BD8FD19C70D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1874430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F950C7-F039-45EB-ABBD-B27120A9DA0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6037288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4325A6-82F4-4E23-AF30-801B3415D9A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1347218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6082F7-56E9-451D-95F3-BD8FD19C70D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1458395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8EBFE9-68DD-4E2C-860D-CA2FF81677E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5353611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4D1575-F622-42A1-B1F5-150ADA5AE74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7305978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C23527-A6F9-4FE6-8D59-329E8E3D248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9110657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342CF1-5A93-4DFD-8883-ACF5F4FC526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0224800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973F0E-2DF2-4C48-8892-A6FFF3D4A27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1380017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42F8CC-0E44-42F1-8067-619CB45DF8A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9568633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85FAF0-A836-46D7-843E-62CBD9F25F0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95392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8EBFE9-68DD-4E2C-860D-CA2FF81677E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8860200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AAF428-AD53-48C0-B6E6-B0352D21114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0888674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F950C7-F039-45EB-ABBD-B27120A9DA0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7534799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4325A6-82F4-4E23-AF30-801B3415D9A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0342154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6082F7-56E9-451D-95F3-BD8FD19C70D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2742321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8EBFE9-68DD-4E2C-860D-CA2FF81677E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2457442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4D1575-F622-42A1-B1F5-150ADA5AE74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0136562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C23527-A6F9-4FE6-8D59-329E8E3D248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3653523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342CF1-5A93-4DFD-8883-ACF5F4FC526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2803644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973F0E-2DF2-4C48-8892-A6FFF3D4A27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8888497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42F8CC-0E44-42F1-8067-619CB45DF8A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41595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4D1575-F622-42A1-B1F5-150ADA5AE74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0736221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85FAF0-A836-46D7-843E-62CBD9F25F0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093516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AAF428-AD53-48C0-B6E6-B0352D21114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6611361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F950C7-F039-45EB-ABBD-B27120A9DA0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9724470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4325A6-82F4-4E23-AF30-801B3415D9A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3729493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6082F7-56E9-451D-95F3-BD8FD19C70D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8530700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8EBFE9-68DD-4E2C-860D-CA2FF81677E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4068825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4D1575-F622-42A1-B1F5-150ADA5AE74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085821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C23527-A6F9-4FE6-8D59-329E8E3D248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5602245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342CF1-5A93-4DFD-8883-ACF5F4FC526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3896429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973F0E-2DF2-4C48-8892-A6FFF3D4A27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1420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C23527-A6F9-4FE6-8D59-329E8E3D248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48165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42F8CC-0E44-42F1-8067-619CB45DF8A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7862680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85FAF0-A836-46D7-843E-62CBD9F25F0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4867597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AAF428-AD53-48C0-B6E6-B0352D21114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9545383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F950C7-F039-45EB-ABBD-B27120A9DA0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2833842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4325A6-82F4-4E23-AF30-801B3415D9A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7735111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6082F7-56E9-451D-95F3-BD8FD19C70D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6813001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8EBFE9-68DD-4E2C-860D-CA2FF81677E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1851966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4D1575-F622-42A1-B1F5-150ADA5AE74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306263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C23527-A6F9-4FE6-8D59-329E8E3D248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7878781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342CF1-5A93-4DFD-8883-ACF5F4FC526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62350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342CF1-5A93-4DFD-8883-ACF5F4FC526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493580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973F0E-2DF2-4C48-8892-A6FFF3D4A27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4062664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42F8CC-0E44-42F1-8067-619CB45DF8A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7622519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85FAF0-A836-46D7-843E-62CBD9F25F0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2438437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AAF428-AD53-48C0-B6E6-B0352D21114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6425459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F950C7-F039-45EB-ABBD-B27120A9DA0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0052280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4325A6-82F4-4E23-AF30-801B3415D9A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8466770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6082F7-56E9-451D-95F3-BD8FD19C70D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01026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8EBFE9-68DD-4E2C-860D-CA2FF81677E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6949478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4D1575-F622-42A1-B1F5-150ADA5AE74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5108752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C23527-A6F9-4FE6-8D59-329E8E3D248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9295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973F0E-2DF2-4C48-8892-A6FFF3D4A27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8930191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342CF1-5A93-4DFD-8883-ACF5F4FC526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9602444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973F0E-2DF2-4C48-8892-A6FFF3D4A27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3226934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42F8CC-0E44-42F1-8067-619CB45DF8A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4265634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85FAF0-A836-46D7-843E-62CBD9F25F0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9833181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AAF428-AD53-48C0-B6E6-B0352D21114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2313596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F950C7-F039-45EB-ABBD-B27120A9DA0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2583862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4325A6-82F4-4E23-AF30-801B3415D9A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8152431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6082F7-56E9-451D-95F3-BD8FD19C70D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7485159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8EBFE9-68DD-4E2C-860D-CA2FF81677E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2673313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4D1575-F622-42A1-B1F5-150ADA5AE74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11035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42F8CC-0E44-42F1-8067-619CB45DF8A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5853390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C23527-A6F9-4FE6-8D59-329E8E3D248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9302453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342CF1-5A93-4DFD-8883-ACF5F4FC526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9831524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973F0E-2DF2-4C48-8892-A6FFF3D4A27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0849287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42F8CC-0E44-42F1-8067-619CB45DF8A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0966297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85FAF0-A836-46D7-843E-62CBD9F25F0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8615260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AAF428-AD53-48C0-B6E6-B0352D21114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3193853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F950C7-F039-45EB-ABBD-B27120A9DA0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6361422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4325A6-82F4-4E23-AF30-801B3415D9A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6857223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68E45F-6C27-4CBD-A0D9-B354B322FDB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4213040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7E0429-5FCC-467F-B8B8-B23787D5D1D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5580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85FAF0-A836-46D7-843E-62CBD9F25F0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2373224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EBBA04-2694-4A94-B3DB-0BDF0A7E477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6620620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5ADD9F-7807-466B-9638-5BA946779E4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9558655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6B61A5-A825-4DBF-AE42-4D395653E29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1406499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F64875-2CF4-4625-A1B8-F8318A0BA0E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5561128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E21E70-1D75-485D-9AC1-61299D357B2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8059525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A8369E-CE96-4F29-93F7-F66453F9F62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0406061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8FB5DE-74EF-4D2A-B17B-9191186D2BB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0282848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BC472F-3AE7-45AA-8D4F-7A22BF0B4D3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2061273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FDBEF8-3F44-4379-8805-2C4B7CD6DB2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6127081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68E45F-6C27-4CBD-A0D9-B354B322FDB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187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2FE67-3847-488F-A19A-7453A6FCA27B}" type="datetimeFigureOut">
              <a:rPr lang="en-US" smtClean="0"/>
              <a:t>10/23/2018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5C9EE-18D4-421C-BB9A-C56596660A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7159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AAF428-AD53-48C0-B6E6-B0352D21114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9876710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7E0429-5FCC-467F-B8B8-B23787D5D1D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3955540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EBBA04-2694-4A94-B3DB-0BDF0A7E477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775971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5ADD9F-7807-466B-9638-5BA946779E4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61258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6B61A5-A825-4DBF-AE42-4D395653E29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6983515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F64875-2CF4-4625-A1B8-F8318A0BA0E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391341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E21E70-1D75-485D-9AC1-61299D357B2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4185156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A8369E-CE96-4F29-93F7-F66453F9F62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0219897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8FB5DE-74EF-4D2A-B17B-9191186D2BB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0097549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BC472F-3AE7-45AA-8D4F-7A22BF0B4D3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7109369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FDBEF8-3F44-4379-8805-2C4B7CD6DB2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64099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F950C7-F039-45EB-ABBD-B27120A9DA0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49132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4325A6-82F4-4E23-AF30-801B3415D9A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20486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6082F7-56E9-451D-95F3-BD8FD19C70D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86981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8EBFE9-68DD-4E2C-860D-CA2FF81677E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2937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4D1575-F622-42A1-B1F5-150ADA5AE74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22082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C23527-A6F9-4FE6-8D59-329E8E3D248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348498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342CF1-5A93-4DFD-8883-ACF5F4FC526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034608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973F0E-2DF2-4C48-8892-A6FFF3D4A27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310818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42F8CC-0E44-42F1-8067-619CB45DF8A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20963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2FE67-3847-488F-A19A-7453A6FCA27B}" type="datetimeFigureOut">
              <a:rPr lang="en-US" smtClean="0"/>
              <a:t>10/23/2018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5C9EE-18D4-421C-BB9A-C56596660A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20816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85FAF0-A836-46D7-843E-62CBD9F25F0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205624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AAF428-AD53-48C0-B6E6-B0352D21114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00753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F950C7-F039-45EB-ABBD-B27120A9DA0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256361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4325A6-82F4-4E23-AF30-801B3415D9A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628790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7B3469-17F0-4951-ADAE-7D349BA9AE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84908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F0024F-8F6E-44C1-9EFE-157FBAAB5D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75328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344E4B-0EDA-408C-85F6-D32C6FD4AF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90022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60E82C-3658-401B-908D-558E2C8DF1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11366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854DDC-548F-482A-84C8-18C4A90784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80047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DEFF40-0866-49CE-8D85-A26CECE950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9316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2FE67-3847-488F-A19A-7453A6FCA27B}" type="datetimeFigureOut">
              <a:rPr lang="en-US" smtClean="0"/>
              <a:t>10/23/2018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5C9EE-18D4-421C-BB9A-C56596660A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07532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0439A2-E5AB-4F13-B776-6F3C0CCE80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31232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8E4AC1-2A36-4DE5-8838-8773C1D798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60731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868A04-2A5F-4B8B-B458-17F2FFD39F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51576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3BCA29-A4B7-43C5-ACC6-695A4BC361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41441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ED2F93-1F22-4794-BFEF-701131C2D2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15686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6082F7-56E9-451D-95F3-BD8FD19C70D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88218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8EBFE9-68DD-4E2C-860D-CA2FF81677E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497239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4D1575-F622-42A1-B1F5-150ADA5AE74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741961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C23527-A6F9-4FE6-8D59-329E8E3D248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928395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342CF1-5A93-4DFD-8883-ACF5F4FC526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2752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2FE67-3847-488F-A19A-7453A6FCA27B}" type="datetimeFigureOut">
              <a:rPr lang="en-US" smtClean="0"/>
              <a:t>10/23/2018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5C9EE-18D4-421C-BB9A-C56596660A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12376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973F0E-2DF2-4C48-8892-A6FFF3D4A27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437464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42F8CC-0E44-42F1-8067-619CB45DF8A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422953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85FAF0-A836-46D7-843E-62CBD9F25F0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081147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AAF428-AD53-48C0-B6E6-B0352D21114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474268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F950C7-F039-45EB-ABBD-B27120A9DA0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655221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4325A6-82F4-4E23-AF30-801B3415D9A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004202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6082F7-56E9-451D-95F3-BD8FD19C70D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881933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8EBFE9-68DD-4E2C-860D-CA2FF81677E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074374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4D1575-F622-42A1-B1F5-150ADA5AE74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265415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C23527-A6F9-4FE6-8D59-329E8E3D248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3900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2FE67-3847-488F-A19A-7453A6FCA27B}" type="datetimeFigureOut">
              <a:rPr lang="en-US" smtClean="0"/>
              <a:t>10/23/2018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5C9EE-18D4-421C-BB9A-C56596660A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68278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342CF1-5A93-4DFD-8883-ACF5F4FC526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076359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973F0E-2DF2-4C48-8892-A6FFF3D4A27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146727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42F8CC-0E44-42F1-8067-619CB45DF8A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240265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85FAF0-A836-46D7-843E-62CBD9F25F0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506747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AAF428-AD53-48C0-B6E6-B0352D21114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992691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F950C7-F039-45EB-ABBD-B27120A9DA0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917149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4325A6-82F4-4E23-AF30-801B3415D9A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950662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6082F7-56E9-451D-95F3-BD8FD19C70D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61025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8EBFE9-68DD-4E2C-860D-CA2FF81677E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124752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4D1575-F622-42A1-B1F5-150ADA5AE74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2615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2FE67-3847-488F-A19A-7453A6FCA27B}" type="datetimeFigureOut">
              <a:rPr lang="en-US" smtClean="0"/>
              <a:t>10/23/2018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5C9EE-18D4-421C-BB9A-C56596660A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17080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C23527-A6F9-4FE6-8D59-329E8E3D248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606625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342CF1-5A93-4DFD-8883-ACF5F4FC526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286904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973F0E-2DF2-4C48-8892-A6FFF3D4A27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5321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42F8CC-0E44-42F1-8067-619CB45DF8A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664104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85FAF0-A836-46D7-843E-62CBD9F25F0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233244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AAF428-AD53-48C0-B6E6-B0352D21114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252060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F950C7-F039-45EB-ABBD-B27120A9DA0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454814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4325A6-82F4-4E23-AF30-801B3415D9A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204664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6082F7-56E9-451D-95F3-BD8FD19C70D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120826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8EBFE9-68DD-4E2C-860D-CA2FF81677E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79149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2FE67-3847-488F-A19A-7453A6FCA27B}" type="datetimeFigureOut">
              <a:rPr lang="en-US" smtClean="0"/>
              <a:t>10/23/2018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5C9EE-18D4-421C-BB9A-C56596660A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58421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4D1575-F622-42A1-B1F5-150ADA5AE74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951689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C23527-A6F9-4FE6-8D59-329E8E3D248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757178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342CF1-5A93-4DFD-8883-ACF5F4FC526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694147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973F0E-2DF2-4C48-8892-A6FFF3D4A27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609291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42F8CC-0E44-42F1-8067-619CB45DF8A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203626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85FAF0-A836-46D7-843E-62CBD9F25F0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0396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AAF428-AD53-48C0-B6E6-B0352D21114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016918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F950C7-F039-45EB-ABBD-B27120A9DA0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130690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4325A6-82F4-4E23-AF30-801B3415D9A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49718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6082F7-56E9-451D-95F3-BD8FD19C70D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77796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2FE67-3847-488F-A19A-7453A6FCA27B}" type="datetimeFigureOut">
              <a:rPr lang="en-US" smtClean="0"/>
              <a:t>10/23/2018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5C9EE-18D4-421C-BB9A-C56596660A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235092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8EBFE9-68DD-4E2C-860D-CA2FF81677E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224314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4D1575-F622-42A1-B1F5-150ADA5AE74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56063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C23527-A6F9-4FE6-8D59-329E8E3D248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01121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342CF1-5A93-4DFD-8883-ACF5F4FC526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141596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973F0E-2DF2-4C48-8892-A6FFF3D4A27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852235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42F8CC-0E44-42F1-8067-619CB45DF8A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975894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85FAF0-A836-46D7-843E-62CBD9F25F0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324518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AAF428-AD53-48C0-B6E6-B0352D21114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473494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F950C7-F039-45EB-ABBD-B27120A9DA0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17999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4325A6-82F4-4E23-AF30-801B3415D9A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25944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0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5.xml"/><Relationship Id="rId3" Type="http://schemas.openxmlformats.org/officeDocument/2006/relationships/slideLayout" Target="../slideLayouts/slideLayout190.xml"/><Relationship Id="rId7" Type="http://schemas.openxmlformats.org/officeDocument/2006/relationships/slideLayout" Target="../slideLayouts/slideLayout194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89.xml"/><Relationship Id="rId1" Type="http://schemas.openxmlformats.org/officeDocument/2006/relationships/slideLayout" Target="../slideLayouts/slideLayout188.xml"/><Relationship Id="rId6" Type="http://schemas.openxmlformats.org/officeDocument/2006/relationships/slideLayout" Target="../slideLayouts/slideLayout193.xml"/><Relationship Id="rId11" Type="http://schemas.openxmlformats.org/officeDocument/2006/relationships/slideLayout" Target="../slideLayouts/slideLayout198.xml"/><Relationship Id="rId5" Type="http://schemas.openxmlformats.org/officeDocument/2006/relationships/slideLayout" Target="../slideLayouts/slideLayout192.xml"/><Relationship Id="rId10" Type="http://schemas.openxmlformats.org/officeDocument/2006/relationships/slideLayout" Target="../slideLayouts/slideLayout197.xml"/><Relationship Id="rId4" Type="http://schemas.openxmlformats.org/officeDocument/2006/relationships/slideLayout" Target="../slideLayouts/slideLayout191.xml"/><Relationship Id="rId9" Type="http://schemas.openxmlformats.org/officeDocument/2006/relationships/slideLayout" Target="../slideLayouts/slideLayout196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6.xml"/><Relationship Id="rId3" Type="http://schemas.openxmlformats.org/officeDocument/2006/relationships/slideLayout" Target="../slideLayouts/slideLayout201.xml"/><Relationship Id="rId7" Type="http://schemas.openxmlformats.org/officeDocument/2006/relationships/slideLayout" Target="../slideLayouts/slideLayout205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200.xml"/><Relationship Id="rId1" Type="http://schemas.openxmlformats.org/officeDocument/2006/relationships/slideLayout" Target="../slideLayouts/slideLayout199.xml"/><Relationship Id="rId6" Type="http://schemas.openxmlformats.org/officeDocument/2006/relationships/slideLayout" Target="../slideLayouts/slideLayout204.xml"/><Relationship Id="rId11" Type="http://schemas.openxmlformats.org/officeDocument/2006/relationships/slideLayout" Target="../slideLayouts/slideLayout209.xml"/><Relationship Id="rId5" Type="http://schemas.openxmlformats.org/officeDocument/2006/relationships/slideLayout" Target="../slideLayouts/slideLayout203.xml"/><Relationship Id="rId10" Type="http://schemas.openxmlformats.org/officeDocument/2006/relationships/slideLayout" Target="../slideLayouts/slideLayout208.xml"/><Relationship Id="rId4" Type="http://schemas.openxmlformats.org/officeDocument/2006/relationships/slideLayout" Target="../slideLayouts/slideLayout202.xml"/><Relationship Id="rId9" Type="http://schemas.openxmlformats.org/officeDocument/2006/relationships/slideLayout" Target="../slideLayouts/slideLayout20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02FE67-3847-488F-A19A-7453A6FCA27B}" type="datetimeFigureOut">
              <a:rPr lang="en-US" smtClean="0"/>
              <a:t>10/23/2018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75C9EE-18D4-421C-BB9A-C56596660A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193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A2C5A36-C1EC-4AF8-B9E3-C608B64C8FF1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5140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A2C5A36-C1EC-4AF8-B9E3-C608B64C8FF1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4288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A2C5A36-C1EC-4AF8-B9E3-C608B64C8FF1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5722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A2C5A36-C1EC-4AF8-B9E3-C608B64C8FF1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282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A2C5A36-C1EC-4AF8-B9E3-C608B64C8FF1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9971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A2C5A36-C1EC-4AF8-B9E3-C608B64C8FF1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0341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A2C5A36-C1EC-4AF8-B9E3-C608B64C8FF1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4823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A2C5A36-C1EC-4AF8-B9E3-C608B64C8FF1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5347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7469F91-13CD-4FA7-A7B8-A256BBA8DB3D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8739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7469F91-13CD-4FA7-A7B8-A256BBA8DB3D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2035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A2C5A36-C1EC-4AF8-B9E3-C608B64C8FF1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7880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A2C5A36-C1EC-4AF8-B9E3-C608B64C8FF1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9576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AA7EE84-8989-4732-8088-2ABAE042B203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730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A2C5A36-C1EC-4AF8-B9E3-C608B64C8FF1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6104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A2C5A36-C1EC-4AF8-B9E3-C608B64C8FF1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6539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A2C5A36-C1EC-4AF8-B9E3-C608B64C8FF1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3228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A2C5A36-C1EC-4AF8-B9E3-C608B64C8FF1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1649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A2C5A36-C1EC-4AF8-B9E3-C608B64C8FF1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8461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slideLayout" Target="../slideLayouts/slideLayout90.xml"/><Relationship Id="rId7" Type="http://schemas.openxmlformats.org/officeDocument/2006/relationships/image" Target="../media/image13.jpeg"/><Relationship Id="rId12" Type="http://schemas.openxmlformats.org/officeDocument/2006/relationships/image" Target="../media/image18.png"/><Relationship Id="rId2" Type="http://schemas.openxmlformats.org/officeDocument/2006/relationships/video" Target="file:///C:\Users\thu%20hien\Desktop\nhac%20thieu%20nhi\&#272;&#7885;c%20th&#417;-%20S&#211;NG%20-%20T&#193;C%20GI&#7842;-%20XU&#194;N%20QU&#7922;NH.mp4" TargetMode="External"/><Relationship Id="rId1" Type="http://schemas.openxmlformats.org/officeDocument/2006/relationships/tags" Target="../tags/tag8.xml"/><Relationship Id="rId6" Type="http://schemas.openxmlformats.org/officeDocument/2006/relationships/image" Target="../media/image12.jpeg"/><Relationship Id="rId11" Type="http://schemas.openxmlformats.org/officeDocument/2006/relationships/image" Target="../media/image17.jpeg"/><Relationship Id="rId5" Type="http://schemas.openxmlformats.org/officeDocument/2006/relationships/image" Target="../media/image11.jpeg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1.xml"/><Relationship Id="rId1" Type="http://schemas.openxmlformats.org/officeDocument/2006/relationships/tags" Target="../tags/tag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12.xml"/><Relationship Id="rId1" Type="http://schemas.openxmlformats.org/officeDocument/2006/relationships/tags" Target="../tags/tag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123.xml"/><Relationship Id="rId1" Type="http://schemas.openxmlformats.org/officeDocument/2006/relationships/tags" Target="../tags/tag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139.xml"/><Relationship Id="rId1" Type="http://schemas.openxmlformats.org/officeDocument/2006/relationships/tags" Target="../tags/tag12.xml"/><Relationship Id="rId5" Type="http://schemas.openxmlformats.org/officeDocument/2006/relationships/image" Target="../media/image19.jpeg"/><Relationship Id="rId4" Type="http://schemas.openxmlformats.org/officeDocument/2006/relationships/audio" Target="../media/audio2.wav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67.xml"/><Relationship Id="rId1" Type="http://schemas.openxmlformats.org/officeDocument/2006/relationships/tags" Target="../tags/tag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5.xml"/><Relationship Id="rId1" Type="http://schemas.openxmlformats.org/officeDocument/2006/relationships/tags" Target="../tags/tag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56.xml"/><Relationship Id="rId1" Type="http://schemas.openxmlformats.org/officeDocument/2006/relationships/tags" Target="../tags/tag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183.xml"/><Relationship Id="rId1" Type="http://schemas.openxmlformats.org/officeDocument/2006/relationships/tags" Target="../tags/tag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8.xml"/><Relationship Id="rId1" Type="http://schemas.openxmlformats.org/officeDocument/2006/relationships/tags" Target="../tags/tag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35.xml"/><Relationship Id="rId1" Type="http://schemas.openxmlformats.org/officeDocument/2006/relationships/tags" Target="../tags/tag3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46.xml"/><Relationship Id="rId1" Type="http://schemas.openxmlformats.org/officeDocument/2006/relationships/tags" Target="../tags/tag4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0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57.xml"/><Relationship Id="rId1" Type="http://schemas.openxmlformats.org/officeDocument/2006/relationships/tags" Target="../tags/tag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68.xml"/><Relationship Id="rId1" Type="http://schemas.openxmlformats.org/officeDocument/2006/relationships/tags" Target="../tags/tag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79.xml"/><Relationship Id="rId1" Type="http://schemas.openxmlformats.org/officeDocument/2006/relationships/tags" Target="../tags/tag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WordArt 2"/>
          <p:cNvSpPr>
            <a:spLocks noChangeArrowheads="1" noChangeShapeType="1" noTextEdit="1"/>
          </p:cNvSpPr>
          <p:nvPr/>
        </p:nvSpPr>
        <p:spPr bwMode="auto">
          <a:xfrm>
            <a:off x="1676400" y="457200"/>
            <a:ext cx="5029200" cy="25146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0"/>
                <a:gd name="adj2" fmla="val -1491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kern="10" spc="-20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cs typeface="Arial"/>
              </a:rPr>
              <a:t>sóng</a:t>
            </a:r>
          </a:p>
        </p:txBody>
      </p:sp>
      <p:sp>
        <p:nvSpPr>
          <p:cNvPr id="7171" name="WordArt 3"/>
          <p:cNvSpPr>
            <a:spLocks noChangeArrowheads="1" noChangeShapeType="1" noTextEdit="1"/>
          </p:cNvSpPr>
          <p:nvPr/>
        </p:nvSpPr>
        <p:spPr bwMode="auto">
          <a:xfrm>
            <a:off x="3810000" y="4557713"/>
            <a:ext cx="4648200" cy="2300287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14287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270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0000">
                    <a:alpha val="79999"/>
                  </a:srgbClr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cs typeface="Arial"/>
              </a:rPr>
              <a:t>Xuân Quỳnh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21407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 animBg="1"/>
      <p:bldP spid="717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68612" name="Picture 4" descr="3475_535672233126421_951803062_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3" name="Picture 5" descr="67174_535672223126422_1791868150_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4" name="Picture 6" descr="155224_535672376459740_1257213240_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5" name="Picture 7" descr="198710_535672243126420_1680579117_n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6" name="Picture 8" descr="255419_535672319793079_378541679_n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7" name="Picture 9" descr="643991_535672419793069_562669172_n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9" name="Picture 11" descr="292723_535672183126426_1514437416_n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Đọc thơ- SÓNG - TÁC GIẢ- XUÂN QUỲNH.mp4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8500" y="6219825"/>
            <a:ext cx="825500" cy="61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23038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686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68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2000"/>
                                        <p:tgtEl>
                                          <p:spTgt spid="686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3000"/>
                                        <p:tgtEl>
                                          <p:spTgt spid="68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6" dur="2000"/>
                                        <p:tgtEl>
                                          <p:spTgt spid="686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8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3000"/>
                                        <p:tgtEl>
                                          <p:spTgt spid="68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" dur="3000"/>
                                        <p:tgtEl>
                                          <p:spTgt spid="686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8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3000" fill="hold"/>
                                        <p:tgtEl>
                                          <p:spTgt spid="686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686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3000"/>
                                        <p:tgtEl>
                                          <p:spTgt spid="686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3000"/>
                                        <p:tgtEl>
                                          <p:spTgt spid="686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8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3000"/>
                                        <p:tgtEl>
                                          <p:spTgt spid="68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8" dur="3000"/>
                                        <p:tgtEl>
                                          <p:spTgt spid="686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8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3000"/>
                                        <p:tgtEl>
                                          <p:spTgt spid="68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8" dur="3000"/>
                                        <p:tgtEl>
                                          <p:spTgt spid="686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8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71" presetID="2" presetClass="entr" presetSubtype="4" fill="hold" nodeType="after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250" fill="hold"/>
                                        <p:tgtEl>
                                          <p:spTgt spid="686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250" fill="hold"/>
                                        <p:tgtEl>
                                          <p:spTgt spid="686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5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0" y="0"/>
            <a:ext cx="3733800" cy="685800"/>
          </a:xfrm>
          <a:prstGeom prst="rect">
            <a:avLst/>
          </a:prstGeom>
          <a:gradFill rotWithShape="1">
            <a:gsLst>
              <a:gs pos="0">
                <a:srgbClr val="CCCCFF">
                  <a:alpha val="49001"/>
                </a:srgbClr>
              </a:gs>
              <a:gs pos="100000">
                <a:schemeClr val="bg1">
                  <a:alpha val="46001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>
                <a:solidFill>
                  <a:srgbClr val="800000"/>
                </a:solidFill>
                <a:latin typeface="Times New Roman" pitchFamily="18" charset="0"/>
              </a:rPr>
              <a:t>2, Tác phẩm</a:t>
            </a:r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228600" y="685800"/>
            <a:ext cx="3657600" cy="381000"/>
          </a:xfrm>
          <a:prstGeom prst="rect">
            <a:avLst/>
          </a:prstGeom>
          <a:gradFill rotWithShape="1">
            <a:gsLst>
              <a:gs pos="0">
                <a:srgbClr val="FFCCFF"/>
              </a:gs>
              <a:gs pos="100000">
                <a:schemeClr val="bg1">
                  <a:alpha val="40999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>
                <a:solidFill>
                  <a:srgbClr val="800000"/>
                </a:solidFill>
                <a:latin typeface="Times New Roman" pitchFamily="18" charset="0"/>
              </a:rPr>
              <a:t>a, Hoàn cảnh sáng tác</a:t>
            </a:r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304800" y="1219200"/>
            <a:ext cx="91440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l-NL" dirty="0">
                <a:solidFill>
                  <a:srgbClr val="000000"/>
                </a:solidFill>
              </a:rPr>
              <a:t> </a:t>
            </a:r>
            <a:r>
              <a:rPr lang="nl-NL" sz="2800" dirty="0">
                <a:solidFill>
                  <a:srgbClr val="000000"/>
                </a:solidFill>
                <a:latin typeface="Times New Roman" pitchFamily="18" charset="0"/>
              </a:rPr>
              <a:t>- Sáng tác năm 1967, trong chuyến đi công tác tại vùng biển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l-NL" sz="2800" dirty="0">
                <a:solidFill>
                  <a:srgbClr val="000000"/>
                </a:solidFill>
                <a:latin typeface="Times New Roman" pitchFamily="18" charset="0"/>
              </a:rPr>
              <a:t>Diêm Điền, được in trong tập thơ </a:t>
            </a:r>
            <a:r>
              <a:rPr lang="nl-NL" sz="2800" i="1" dirty="0">
                <a:solidFill>
                  <a:srgbClr val="000000"/>
                </a:solidFill>
                <a:latin typeface="Times New Roman" pitchFamily="18" charset="0"/>
              </a:rPr>
              <a:t>Hoa dọc chiến hào</a:t>
            </a:r>
            <a:r>
              <a:rPr lang="nl-NL" sz="2800" dirty="0">
                <a:solidFill>
                  <a:srgbClr val="000000"/>
                </a:solidFill>
                <a:latin typeface="Times New Roman" pitchFamily="18" charset="0"/>
              </a:rPr>
              <a:t> ( 1968</a:t>
            </a:r>
            <a:r>
              <a:rPr lang="nl-NL" sz="2800" dirty="0" smtClean="0">
                <a:solidFill>
                  <a:srgbClr val="000000"/>
                </a:solidFill>
                <a:latin typeface="Times New Roman" pitchFamily="18" charset="0"/>
              </a:rPr>
              <a:t>)</a:t>
            </a:r>
            <a:endParaRPr lang="nl-NL" sz="28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228600" y="2438400"/>
            <a:ext cx="5892800" cy="533400"/>
          </a:xfrm>
          <a:prstGeom prst="rect">
            <a:avLst/>
          </a:prstGeom>
          <a:gradFill rotWithShape="1">
            <a:gsLst>
              <a:gs pos="0">
                <a:srgbClr val="FFCCFF"/>
              </a:gs>
              <a:gs pos="100000">
                <a:schemeClr val="bg1">
                  <a:alpha val="42998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>
                <a:solidFill>
                  <a:srgbClr val="800000"/>
                </a:solidFill>
                <a:latin typeface="Times New Roman" pitchFamily="18" charset="0"/>
              </a:rPr>
              <a:t>b,  Đọc – xác định đề tài và chủ đề</a:t>
            </a:r>
          </a:p>
        </p:txBody>
      </p:sp>
      <p:sp>
        <p:nvSpPr>
          <p:cNvPr id="122886" name="Rectangle 6"/>
          <p:cNvSpPr>
            <a:spLocks noChangeArrowheads="1"/>
          </p:cNvSpPr>
          <p:nvPr/>
        </p:nvSpPr>
        <p:spPr bwMode="auto">
          <a:xfrm>
            <a:off x="228600" y="3429000"/>
            <a:ext cx="91440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l-NL" sz="2800" i="1" dirty="0">
                <a:solidFill>
                  <a:srgbClr val="000000"/>
                </a:solidFill>
                <a:latin typeface="Times New Roman" pitchFamily="18" charset="0"/>
              </a:rPr>
              <a:t>-</a:t>
            </a:r>
            <a:r>
              <a:rPr lang="nl-NL" sz="2800" dirty="0">
                <a:solidFill>
                  <a:srgbClr val="000000"/>
                </a:solidFill>
                <a:latin typeface="Times New Roman" pitchFamily="18" charset="0"/>
              </a:rPr>
              <a:t> Đề tài: Tình yêu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l-NL" sz="2800" dirty="0">
                <a:solidFill>
                  <a:srgbClr val="000000"/>
                </a:solidFill>
                <a:latin typeface="Times New Roman" pitchFamily="18" charset="0"/>
              </a:rPr>
              <a:t>- Chủ đề: Mượn hình tượng sóng để diễn tả tình yêu của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l-NL" sz="2800" dirty="0">
                <a:solidFill>
                  <a:srgbClr val="000000"/>
                </a:solidFill>
                <a:latin typeface="Times New Roman" pitchFamily="18" charset="0"/>
              </a:rPr>
              <a:t>người phụ nữ. Sóng là ẩn dụ cho tâm hồn người phụ nữ đang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l-NL" sz="2800" dirty="0">
                <a:solidFill>
                  <a:srgbClr val="000000"/>
                </a:solidFill>
                <a:latin typeface="Times New Roman" pitchFamily="18" charset="0"/>
              </a:rPr>
              <a:t>y</a:t>
            </a:r>
            <a:r>
              <a:rPr lang="nl-NL" sz="2800" dirty="0" smtClean="0">
                <a:solidFill>
                  <a:srgbClr val="000000"/>
                </a:solidFill>
                <a:latin typeface="Times New Roman" pitchFamily="18" charset="0"/>
              </a:rPr>
              <a:t>êu.</a:t>
            </a:r>
            <a:endParaRPr lang="en-US" sz="28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9" name="Cloud Callout 8"/>
          <p:cNvSpPr/>
          <p:nvPr/>
        </p:nvSpPr>
        <p:spPr>
          <a:xfrm>
            <a:off x="2882900" y="76200"/>
            <a:ext cx="6477000" cy="2286000"/>
          </a:xfrm>
          <a:prstGeom prst="cloudCallout">
            <a:avLst/>
          </a:prstGeom>
          <a:solidFill>
            <a:srgbClr val="FFFF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000000"/>
                </a:solidFill>
              </a:rPr>
              <a:t>? Xác định đề tài và chủ đề của bài thơ?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957311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28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28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28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229600" cy="762000"/>
          </a:xfrm>
        </p:spPr>
        <p:txBody>
          <a:bodyPr/>
          <a:lstStyle/>
          <a:p>
            <a:pPr algn="l" eaLnBrk="1" hangingPunct="1"/>
            <a:r>
              <a:rPr lang="en-US" sz="3200" b="1" smtClean="0">
                <a:solidFill>
                  <a:srgbClr val="800000"/>
                </a:solidFill>
                <a:latin typeface="Times New Roman" pitchFamily="18" charset="0"/>
              </a:rPr>
              <a:t>c, Bố cục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838200"/>
            <a:ext cx="82296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nl-NL" dirty="0" smtClean="0"/>
              <a:t> </a:t>
            </a:r>
            <a:r>
              <a:rPr lang="nl-NL" sz="2800" dirty="0" smtClean="0">
                <a:latin typeface="Times New Roman" pitchFamily="18" charset="0"/>
              </a:rPr>
              <a:t>+ Phần 1: Những </a:t>
            </a:r>
            <a:r>
              <a:rPr lang="nl-NL" sz="2800" dirty="0" smtClean="0">
                <a:latin typeface="Times New Roman" pitchFamily="18" charset="0"/>
              </a:rPr>
              <a:t>nét </a:t>
            </a:r>
            <a:r>
              <a:rPr lang="nl-NL" sz="2800" dirty="0" smtClean="0">
                <a:latin typeface="Times New Roman" pitchFamily="18" charset="0"/>
              </a:rPr>
              <a:t>tương đồng giữa sóng và em(khổ 1,2,3,4,5,6,7)</a:t>
            </a:r>
          </a:p>
          <a:p>
            <a:pPr eaLnBrk="1" hangingPunct="1">
              <a:buFontTx/>
              <a:buNone/>
            </a:pPr>
            <a:r>
              <a:rPr lang="nl-NL" sz="2800" dirty="0" smtClean="0">
                <a:latin typeface="Times New Roman" pitchFamily="18" charset="0"/>
              </a:rPr>
              <a:t> + Phần 2: Những suy tư, lo âu, trăn trở trước cuộc đời và khát vọng tình yêu (khổ 8,9).</a:t>
            </a:r>
            <a:endParaRPr lang="en-US" sz="2800" dirty="0" smtClean="0">
              <a:latin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32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229600" cy="838200"/>
          </a:xfrm>
          <a:extLst>
            <a:ext uri="{909E8E84-426E-40DD-AFC4-6F175D3DCCD1}">
              <a14:hiddenFill xmlns:a14="http://schemas.microsoft.com/office/drawing/2010/main">
                <a:solidFill>
                  <a:srgbClr val="80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1" hangingPunct="1"/>
            <a:r>
              <a:rPr lang="en-US" sz="3600" b="1" smtClean="0">
                <a:latin typeface="Times New Roman" pitchFamily="18" charset="0"/>
              </a:rPr>
              <a:t>II. ĐỌC-HIỂU VĂN BẢN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4525963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8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514350" indent="-514350" eaLnBrk="1" hangingPunct="1">
              <a:spcBef>
                <a:spcPct val="0"/>
              </a:spcBef>
              <a:buFontTx/>
              <a:buAutoNum type="alphaLcPeriod"/>
              <a:defRPr/>
            </a:pPr>
            <a:r>
              <a:rPr lang="en-US" b="1" u="sng" dirty="0" smtClean="0">
                <a:solidFill>
                  <a:srgbClr val="800000"/>
                </a:solidFill>
                <a:latin typeface="Times New Roman" pitchFamily="18" charset="0"/>
              </a:rPr>
              <a:t>Khổ 1: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  <a:defRPr/>
            </a:pPr>
            <a:r>
              <a:rPr lang="en-US" b="1" u="sng" dirty="0" smtClean="0">
                <a:solidFill>
                  <a:srgbClr val="800000"/>
                </a:solidFill>
                <a:latin typeface="Times New Roman" pitchFamily="18" charset="0"/>
              </a:rPr>
              <a:t>+, Câu 1, 2: </a:t>
            </a:r>
          </a:p>
          <a:p>
            <a:pPr eaLnBrk="1" hangingPunct="1">
              <a:defRPr/>
            </a:pPr>
            <a:endParaRPr lang="en-US" dirty="0" smtClean="0">
              <a:solidFill>
                <a:srgbClr val="800000"/>
              </a:solidFill>
            </a:endParaRPr>
          </a:p>
        </p:txBody>
      </p:sp>
      <p:sp>
        <p:nvSpPr>
          <p:cNvPr id="67589" name="Rectangle 5"/>
          <p:cNvSpPr>
            <a:spLocks noChangeArrowheads="1"/>
          </p:cNvSpPr>
          <p:nvPr/>
        </p:nvSpPr>
        <p:spPr bwMode="auto">
          <a:xfrm>
            <a:off x="152400" y="381000"/>
            <a:ext cx="68580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>
                <a:solidFill>
                  <a:srgbClr val="000000"/>
                </a:solidFill>
                <a:latin typeface="Times New Roman" pitchFamily="18" charset="0"/>
              </a:rPr>
              <a:t>1,Sóng và em – những nét tương đồng</a:t>
            </a:r>
          </a:p>
        </p:txBody>
      </p:sp>
      <p:sp>
        <p:nvSpPr>
          <p:cNvPr id="67590" name="Rectangle 6"/>
          <p:cNvSpPr>
            <a:spLocks noChangeArrowheads="1"/>
          </p:cNvSpPr>
          <p:nvPr/>
        </p:nvSpPr>
        <p:spPr bwMode="auto">
          <a:xfrm>
            <a:off x="2971800" y="1752600"/>
            <a:ext cx="4419600" cy="95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i="1">
                <a:solidFill>
                  <a:srgbClr val="000000"/>
                </a:solidFill>
                <a:latin typeface="Times New Roman" pitchFamily="18" charset="0"/>
              </a:rPr>
              <a:t>Dữ dội và dịu êm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i="1">
                <a:solidFill>
                  <a:srgbClr val="000000"/>
                </a:solidFill>
                <a:latin typeface="Times New Roman" pitchFamily="18" charset="0"/>
              </a:rPr>
              <a:t>Ồn ào và lặng lẽ</a:t>
            </a:r>
          </a:p>
        </p:txBody>
      </p:sp>
      <p:sp>
        <p:nvSpPr>
          <p:cNvPr id="8" name="Cloud Callout 7"/>
          <p:cNvSpPr/>
          <p:nvPr/>
        </p:nvSpPr>
        <p:spPr>
          <a:xfrm>
            <a:off x="1981200" y="2819400"/>
            <a:ext cx="6934200" cy="3403600"/>
          </a:xfrm>
          <a:prstGeom prst="cloud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Hình tượng sóng được tác giả miêu tả qua những từ 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ngữ 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nào ? Các từ ngữ ấy biểu thị những trạng thái nào của sóng biển?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96788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75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75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75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75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7" grpId="0" build="p"/>
      <p:bldP spid="67589" grpId="0"/>
      <p:bldP spid="67590" grpId="0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1752600" y="2300288"/>
            <a:ext cx="1295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800">
                <a:solidFill>
                  <a:srgbClr val="000000"/>
                </a:solidFill>
                <a:latin typeface="Times New Roman" pitchFamily="18" charset="0"/>
              </a:rPr>
              <a:t>Dữ dội</a:t>
            </a:r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3124200" y="2286000"/>
            <a:ext cx="1371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800">
                <a:solidFill>
                  <a:srgbClr val="000000"/>
                </a:solidFill>
                <a:latin typeface="Times New Roman" pitchFamily="18" charset="0"/>
              </a:rPr>
              <a:t>dịu êm</a:t>
            </a: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1828800" y="3062288"/>
            <a:ext cx="1295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800">
                <a:solidFill>
                  <a:srgbClr val="000000"/>
                </a:solidFill>
                <a:latin typeface="Times New Roman" pitchFamily="18" charset="0"/>
              </a:rPr>
              <a:t>Ồn ào</a:t>
            </a:r>
          </a:p>
        </p:txBody>
      </p:sp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3124200" y="3062288"/>
            <a:ext cx="1524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  <a:latin typeface="Times New Roman" pitchFamily="18" charset="0"/>
              </a:rPr>
              <a:t>Lặng</a:t>
            </a:r>
            <a:r>
              <a:rPr lang="en-US" sz="2800">
                <a:solidFill>
                  <a:srgbClr val="000000"/>
                </a:solidFill>
                <a:latin typeface="Times New Roman" pitchFamily="18" charset="0"/>
              </a:rPr>
              <a:t> lẽ</a:t>
            </a:r>
          </a:p>
        </p:txBody>
      </p:sp>
      <p:sp>
        <p:nvSpPr>
          <p:cNvPr id="15366" name="Line 7"/>
          <p:cNvSpPr>
            <a:spLocks noChangeShapeType="1"/>
          </p:cNvSpPr>
          <p:nvPr/>
        </p:nvSpPr>
        <p:spPr bwMode="auto">
          <a:xfrm>
            <a:off x="2362200" y="44958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5367" name="Line 8"/>
          <p:cNvSpPr>
            <a:spLocks noChangeShapeType="1"/>
          </p:cNvSpPr>
          <p:nvPr/>
        </p:nvSpPr>
        <p:spPr bwMode="auto">
          <a:xfrm>
            <a:off x="2286000" y="44196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5369" name="Text Box 9"/>
          <p:cNvSpPr txBox="1">
            <a:spLocks noChangeArrowheads="1"/>
          </p:cNvSpPr>
          <p:nvPr/>
        </p:nvSpPr>
        <p:spPr bwMode="auto">
          <a:xfrm>
            <a:off x="685800" y="2667000"/>
            <a:ext cx="1447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200">
                <a:solidFill>
                  <a:srgbClr val="333399"/>
                </a:solidFill>
                <a:latin typeface="Times New Roman" pitchFamily="18" charset="0"/>
              </a:rPr>
              <a:t>Sóng</a:t>
            </a:r>
            <a:r>
              <a:rPr lang="en-US" sz="3200" b="1">
                <a:solidFill>
                  <a:srgbClr val="333399"/>
                </a:solidFill>
                <a:latin typeface="Times New Roman" pitchFamily="18" charset="0"/>
              </a:rPr>
              <a:t>:</a:t>
            </a:r>
          </a:p>
        </p:txBody>
      </p:sp>
      <p:sp>
        <p:nvSpPr>
          <p:cNvPr id="15370" name="Text Box 10"/>
          <p:cNvSpPr txBox="1">
            <a:spLocks noChangeArrowheads="1"/>
          </p:cNvSpPr>
          <p:nvPr/>
        </p:nvSpPr>
        <p:spPr bwMode="auto">
          <a:xfrm>
            <a:off x="4724400" y="2743200"/>
            <a:ext cx="3810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800">
                <a:solidFill>
                  <a:srgbClr val="000000"/>
                </a:solidFill>
                <a:latin typeface="Times New Roman" pitchFamily="18" charset="0"/>
              </a:rPr>
              <a:t>2 trạng thái đối nghịch </a:t>
            </a:r>
          </a:p>
        </p:txBody>
      </p:sp>
      <p:sp>
        <p:nvSpPr>
          <p:cNvPr id="2" name="Line 11"/>
          <p:cNvSpPr>
            <a:spLocks noChangeShapeType="1"/>
          </p:cNvSpPr>
          <p:nvPr/>
        </p:nvSpPr>
        <p:spPr bwMode="auto">
          <a:xfrm>
            <a:off x="0" y="64008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5375" name="Text Box 15"/>
          <p:cNvSpPr txBox="1">
            <a:spLocks noChangeArrowheads="1"/>
          </p:cNvSpPr>
          <p:nvPr/>
        </p:nvSpPr>
        <p:spPr bwMode="auto">
          <a:xfrm>
            <a:off x="2895600" y="2667000"/>
            <a:ext cx="457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800" b="1">
                <a:solidFill>
                  <a:srgbClr val="000000"/>
                </a:solidFill>
                <a:latin typeface="Arial Unicode MS" pitchFamily="34" charset="-128"/>
                <a:sym typeface="Symbol" pitchFamily="18" charset="2"/>
              </a:rPr>
              <a:t></a:t>
            </a:r>
          </a:p>
        </p:txBody>
      </p:sp>
      <p:sp>
        <p:nvSpPr>
          <p:cNvPr id="15377" name="Text Box 17"/>
          <p:cNvSpPr txBox="1">
            <a:spLocks noChangeArrowheads="1"/>
          </p:cNvSpPr>
          <p:nvPr/>
        </p:nvSpPr>
        <p:spPr bwMode="auto">
          <a:xfrm>
            <a:off x="2057400" y="990600"/>
            <a:ext cx="441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i="1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cript MT Bold" pitchFamily="66" charset="0"/>
              </a:rPr>
              <a:t>	</a:t>
            </a:r>
            <a:r>
              <a:rPr lang="en-US" sz="3200" i="1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Dữ dội và dịu êm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i="1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	Ồn ào và lặng lẽ</a:t>
            </a:r>
            <a:endParaRPr lang="en-US" sz="3200" b="1" i="1">
              <a:solidFill>
                <a:srgbClr val="0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sp>
        <p:nvSpPr>
          <p:cNvPr id="15378" name="Rectangle 18"/>
          <p:cNvSpPr>
            <a:spLocks noChangeArrowheads="1"/>
          </p:cNvSpPr>
          <p:nvPr/>
        </p:nvSpPr>
        <p:spPr bwMode="auto">
          <a:xfrm>
            <a:off x="2971800" y="990600"/>
            <a:ext cx="1600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i="1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Dữ dội</a:t>
            </a:r>
          </a:p>
        </p:txBody>
      </p:sp>
      <p:sp>
        <p:nvSpPr>
          <p:cNvPr id="15379" name="Rectangle 19"/>
          <p:cNvSpPr>
            <a:spLocks noChangeArrowheads="1"/>
          </p:cNvSpPr>
          <p:nvPr/>
        </p:nvSpPr>
        <p:spPr bwMode="auto">
          <a:xfrm>
            <a:off x="4848225" y="976313"/>
            <a:ext cx="17526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i="1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dịu êm</a:t>
            </a:r>
          </a:p>
        </p:txBody>
      </p:sp>
      <p:sp>
        <p:nvSpPr>
          <p:cNvPr id="15380" name="Rectangle 20"/>
          <p:cNvSpPr>
            <a:spLocks noChangeArrowheads="1"/>
          </p:cNvSpPr>
          <p:nvPr/>
        </p:nvSpPr>
        <p:spPr bwMode="auto">
          <a:xfrm>
            <a:off x="2971800" y="1477963"/>
            <a:ext cx="125888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i="1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Ồn ào</a:t>
            </a:r>
          </a:p>
        </p:txBody>
      </p:sp>
      <p:sp>
        <p:nvSpPr>
          <p:cNvPr id="15381" name="Rectangle 21"/>
          <p:cNvSpPr>
            <a:spLocks noChangeArrowheads="1"/>
          </p:cNvSpPr>
          <p:nvPr/>
        </p:nvSpPr>
        <p:spPr bwMode="auto">
          <a:xfrm>
            <a:off x="4710113" y="1477963"/>
            <a:ext cx="13779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i="1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lặng lẽ</a:t>
            </a:r>
          </a:p>
        </p:txBody>
      </p:sp>
      <p:sp>
        <p:nvSpPr>
          <p:cNvPr id="21531" name="Rectangle 27"/>
          <p:cNvSpPr>
            <a:spLocks noChangeArrowheads="1"/>
          </p:cNvSpPr>
          <p:nvPr/>
        </p:nvSpPr>
        <p:spPr bwMode="auto">
          <a:xfrm>
            <a:off x="3886200" y="3810000"/>
            <a:ext cx="4572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>
                <a:solidFill>
                  <a:srgbClr val="FF3300"/>
                </a:solidFill>
                <a:latin typeface="Times New Roman" pitchFamily="18" charset="0"/>
              </a:rPr>
              <a:t>Hiền hòa, sâu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>
                <a:solidFill>
                  <a:srgbClr val="FF3300"/>
                </a:solidFill>
                <a:latin typeface="Times New Roman" pitchFamily="18" charset="0"/>
              </a:rPr>
              <a:t>lắng, êm dịu</a:t>
            </a:r>
            <a:endParaRPr lang="en-US" sz="2800">
              <a:solidFill>
                <a:srgbClr val="FF3300"/>
              </a:solidFill>
              <a:latin typeface="Times New Roman" pitchFamily="18" charset="0"/>
            </a:endParaRPr>
          </a:p>
        </p:txBody>
      </p:sp>
      <p:sp>
        <p:nvSpPr>
          <p:cNvPr id="21532" name="Line 28"/>
          <p:cNvSpPr>
            <a:spLocks noChangeShapeType="1"/>
          </p:cNvSpPr>
          <p:nvPr/>
        </p:nvSpPr>
        <p:spPr bwMode="auto">
          <a:xfrm>
            <a:off x="4114800" y="3505200"/>
            <a:ext cx="838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1534" name="Line 30"/>
          <p:cNvSpPr>
            <a:spLocks noChangeShapeType="1"/>
          </p:cNvSpPr>
          <p:nvPr/>
        </p:nvSpPr>
        <p:spPr bwMode="auto">
          <a:xfrm flipH="1">
            <a:off x="1600200" y="3505200"/>
            <a:ext cx="685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1535" name="AutoShape 31"/>
          <p:cNvSpPr>
            <a:spLocks noChangeArrowheads="1"/>
          </p:cNvSpPr>
          <p:nvPr/>
        </p:nvSpPr>
        <p:spPr bwMode="auto">
          <a:xfrm>
            <a:off x="304800" y="4953000"/>
            <a:ext cx="228600" cy="533400"/>
          </a:xfrm>
          <a:prstGeom prst="curvedRightArrow">
            <a:avLst>
              <a:gd name="adj1" fmla="val 43329"/>
              <a:gd name="adj2" fmla="val 109224"/>
              <a:gd name="adj3" fmla="val 45486"/>
            </a:avLst>
          </a:prstGeom>
          <a:solidFill>
            <a:srgbClr val="800000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00FF"/>
              </a:solidFill>
              <a:latin typeface="Tahoma" pitchFamily="34" charset="0"/>
              <a:cs typeface="Arial" charset="0"/>
            </a:endParaRPr>
          </a:p>
        </p:txBody>
      </p:sp>
      <p:sp>
        <p:nvSpPr>
          <p:cNvPr id="21536" name="Rectangle 32"/>
          <p:cNvSpPr>
            <a:spLocks noChangeArrowheads="1"/>
          </p:cNvSpPr>
          <p:nvPr/>
        </p:nvSpPr>
        <p:spPr bwMode="auto">
          <a:xfrm>
            <a:off x="685800" y="5105400"/>
            <a:ext cx="8458200" cy="95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>
                <a:solidFill>
                  <a:srgbClr val="000000"/>
                </a:solidFill>
                <a:latin typeface=".VnTime" pitchFamily="34" charset="0"/>
                <a:sym typeface="Wingdings" pitchFamily="2" charset="2"/>
              </a:rPr>
              <a:t>§Æc tÝnh cña </a:t>
            </a:r>
            <a:r>
              <a:rPr lang="en-US" sz="2800" b="1">
                <a:solidFill>
                  <a:srgbClr val="FF0000"/>
                </a:solidFill>
                <a:latin typeface=".VnTime" pitchFamily="34" charset="0"/>
                <a:sym typeface="Wingdings" pitchFamily="2" charset="2"/>
              </a:rPr>
              <a:t>Sãng</a:t>
            </a:r>
            <a:r>
              <a:rPr lang="en-US" sz="2800" b="1">
                <a:solidFill>
                  <a:srgbClr val="000000"/>
                </a:solidFill>
                <a:latin typeface=".VnTime" pitchFamily="34" charset="0"/>
                <a:sym typeface="Wingdings" pitchFamily="2" charset="2"/>
              </a:rPr>
              <a:t> : Khi trµo d©ng d÷ déi, khi l¾ng xuèng, dÞu ªm. §ã lµ quy luËt cña tù nhiªn</a:t>
            </a:r>
            <a:endParaRPr lang="en-US" sz="2800" b="1">
              <a:solidFill>
                <a:srgbClr val="000000"/>
              </a:solidFill>
              <a:latin typeface=".VnTime" pitchFamily="34" charset="0"/>
            </a:endParaRPr>
          </a:p>
        </p:txBody>
      </p:sp>
      <p:sp>
        <p:nvSpPr>
          <p:cNvPr id="21542" name="Rectangle 38"/>
          <p:cNvSpPr>
            <a:spLocks noChangeArrowheads="1"/>
          </p:cNvSpPr>
          <p:nvPr/>
        </p:nvSpPr>
        <p:spPr bwMode="auto">
          <a:xfrm rot="-143156">
            <a:off x="533400" y="3886200"/>
            <a:ext cx="2209800" cy="989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>
                <a:solidFill>
                  <a:srgbClr val="FF0000"/>
                </a:solidFill>
                <a:latin typeface="Times New Roman" pitchFamily="18" charset="0"/>
              </a:rPr>
              <a:t>Cuồng nhiệt,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>
                <a:solidFill>
                  <a:srgbClr val="FF0000"/>
                </a:solidFill>
                <a:latin typeface="Times New Roman" pitchFamily="18" charset="0"/>
              </a:rPr>
              <a:t> mạnh mẽ</a:t>
            </a:r>
          </a:p>
        </p:txBody>
      </p:sp>
      <p:sp>
        <p:nvSpPr>
          <p:cNvPr id="27" name="Cloud Callout 26"/>
          <p:cNvSpPr/>
          <p:nvPr/>
        </p:nvSpPr>
        <p:spPr>
          <a:xfrm>
            <a:off x="2097088" y="-19050"/>
            <a:ext cx="6961187" cy="3340100"/>
          </a:xfrm>
          <a:prstGeom prst="cloudCallout">
            <a:avLst>
              <a:gd name="adj1" fmla="val -41128"/>
              <a:gd name="adj2" fmla="val 108151"/>
            </a:avLst>
          </a:prstGeom>
          <a:solidFill>
            <a:srgbClr val="FFFF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000000"/>
                </a:solidFill>
              </a:rPr>
              <a:t>? Những đặc tính này của sóng khiến em liên tưởng đến các cung bậc tình cảm như thế nào của người con gái trong tình yêu? </a:t>
            </a:r>
          </a:p>
        </p:txBody>
      </p:sp>
      <p:sp>
        <p:nvSpPr>
          <p:cNvPr id="28" name="Rounded Rectangular Callout 27"/>
          <p:cNvSpPr/>
          <p:nvPr/>
        </p:nvSpPr>
        <p:spPr>
          <a:xfrm>
            <a:off x="3733800" y="12700"/>
            <a:ext cx="5410200" cy="1968500"/>
          </a:xfrm>
          <a:prstGeom prst="wedgeRoundRectCallout">
            <a:avLst>
              <a:gd name="adj1" fmla="val -50307"/>
              <a:gd name="adj2" fmla="val 28289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000000"/>
                </a:solidFill>
              </a:rPr>
              <a:t>? Chỉ ra biện pháp nghệ thuật được sử dụng trong hai câu thơ đầu và cho biết tác dụng của nó ?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2322514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2000" fill="hold"/>
                                        <p:tgtEl>
                                          <p:spTgt spid="153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9FF33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9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2000" fill="hold"/>
                                        <p:tgtEl>
                                          <p:spTgt spid="153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9FF33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1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7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20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2" dur="2000" fill="hold"/>
                                        <p:tgtEl>
                                          <p:spTgt spid="1537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7" dur="2000" fill="hold"/>
                                        <p:tgtEl>
                                          <p:spTgt spid="153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8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5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5" dur="10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15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15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1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15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1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15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15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21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1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1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5" dur="50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9FF33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0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8" dur="2000"/>
                                        <p:tgtEl>
                                          <p:spTgt spid="21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215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215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 nodeType="clickPar">
                      <p:stCondLst>
                        <p:cond delay="indefinite"/>
                      </p:stCondLst>
                      <p:childTnLst>
                        <p:par>
                          <p:cTn id="1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  <p:bldP spid="15364" grpId="0"/>
      <p:bldP spid="15365" grpId="0"/>
      <p:bldP spid="15369" grpId="0"/>
      <p:bldP spid="15369" grpId="1"/>
      <p:bldP spid="15369" grpId="2"/>
      <p:bldP spid="15370" grpId="0"/>
      <p:bldP spid="15375" grpId="0"/>
      <p:bldP spid="15377" grpId="0"/>
      <p:bldP spid="15378" grpId="0"/>
      <p:bldP spid="15378" grpId="1"/>
      <p:bldP spid="15379" grpId="0"/>
      <p:bldP spid="15379" grpId="1"/>
      <p:bldP spid="15380" grpId="0"/>
      <p:bldP spid="15380" grpId="1"/>
      <p:bldP spid="15381" grpId="0"/>
      <p:bldP spid="15381" grpId="1"/>
      <p:bldP spid="21531" grpId="0"/>
      <p:bldP spid="21532" grpId="0" animBg="1"/>
      <p:bldP spid="21534" grpId="0" animBg="1"/>
      <p:bldP spid="21535" grpId="0" animBg="1"/>
      <p:bldP spid="21542" grpId="0"/>
      <p:bldP spid="27" grpId="0" animBg="1"/>
      <p:bldP spid="27" grpId="1" animBg="1"/>
      <p:bldP spid="2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229600" cy="838200"/>
          </a:xfrm>
          <a:extLst>
            <a:ext uri="{909E8E84-426E-40DD-AFC4-6F175D3DCCD1}">
              <a14:hiddenFill xmlns:a14="http://schemas.microsoft.com/office/drawing/2010/main">
                <a:solidFill>
                  <a:srgbClr val="80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1" hangingPunct="1"/>
            <a:r>
              <a:rPr lang="en-US" sz="3600" b="1" smtClean="0">
                <a:latin typeface="Times New Roman" pitchFamily="18" charset="0"/>
              </a:rPr>
              <a:t>II. ĐỌC-HIỂU VĂN BẢN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4525963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8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514350" indent="-514350" eaLnBrk="1" hangingPunct="1">
              <a:spcBef>
                <a:spcPct val="0"/>
              </a:spcBef>
              <a:buFontTx/>
              <a:buAutoNum type="alphaLcPeriod"/>
              <a:defRPr/>
            </a:pPr>
            <a:r>
              <a:rPr lang="en-US" b="1" u="sng" dirty="0" smtClean="0">
                <a:solidFill>
                  <a:srgbClr val="800000"/>
                </a:solidFill>
                <a:latin typeface="Times New Roman" pitchFamily="18" charset="0"/>
              </a:rPr>
              <a:t>Khổ 1: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  <a:defRPr/>
            </a:pPr>
            <a:r>
              <a:rPr lang="en-US" b="1" u="sng" dirty="0" smtClean="0">
                <a:solidFill>
                  <a:srgbClr val="800000"/>
                </a:solidFill>
                <a:latin typeface="Times New Roman" pitchFamily="18" charset="0"/>
              </a:rPr>
              <a:t>+, Câu 1, 2: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  <a:defRPr/>
            </a:pPr>
            <a:r>
              <a:rPr lang="en-US" b="1" u="sng" dirty="0" smtClean="0">
                <a:solidFill>
                  <a:srgbClr val="800000"/>
                </a:solidFill>
                <a:latin typeface="Times New Roman" pitchFamily="18" charset="0"/>
              </a:rPr>
              <a:t>+, Câu 3, 4:  </a:t>
            </a:r>
            <a:r>
              <a:rPr lang="en-US" b="1" u="sng" dirty="0" smtClean="0">
                <a:solidFill>
                  <a:srgbClr val="800000"/>
                </a:solidFill>
                <a:latin typeface="Times New Roman" pitchFamily="18" charset="0"/>
              </a:rPr>
              <a:t> </a:t>
            </a:r>
            <a:endParaRPr lang="en-US" b="1" u="sng" dirty="0" smtClean="0">
              <a:solidFill>
                <a:srgbClr val="800000"/>
              </a:solidFill>
              <a:latin typeface="Times New Roman" pitchFamily="18" charset="0"/>
            </a:endParaRPr>
          </a:p>
          <a:p>
            <a:pPr marL="0" indent="0" eaLnBrk="1" hangingPunct="1">
              <a:buFontTx/>
              <a:buNone/>
              <a:defRPr/>
            </a:pPr>
            <a:endParaRPr lang="en-US" dirty="0" smtClean="0">
              <a:solidFill>
                <a:srgbClr val="800000"/>
              </a:solidFill>
            </a:endParaRPr>
          </a:p>
        </p:txBody>
      </p:sp>
      <p:sp>
        <p:nvSpPr>
          <p:cNvPr id="18436" name="Rectangle 5"/>
          <p:cNvSpPr>
            <a:spLocks noChangeArrowheads="1"/>
          </p:cNvSpPr>
          <p:nvPr/>
        </p:nvSpPr>
        <p:spPr bwMode="auto">
          <a:xfrm>
            <a:off x="152400" y="381000"/>
            <a:ext cx="68580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>
                <a:solidFill>
                  <a:srgbClr val="000000"/>
                </a:solidFill>
                <a:latin typeface="Times New Roman" pitchFamily="18" charset="0"/>
              </a:rPr>
              <a:t>1,Sóng và em – những nét tương đồng</a:t>
            </a:r>
          </a:p>
        </p:txBody>
      </p:sp>
      <p:sp>
        <p:nvSpPr>
          <p:cNvPr id="5" name="Rectangle 4"/>
          <p:cNvSpPr/>
          <p:nvPr/>
        </p:nvSpPr>
        <p:spPr>
          <a:xfrm>
            <a:off x="2895600" y="2405063"/>
            <a:ext cx="5410200" cy="147796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i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Sông không hiểu nỗi mình</a:t>
            </a:r>
            <a:br>
              <a:rPr lang="en-US" sz="3600" b="1" i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</a:br>
            <a:r>
              <a:rPr lang="en-US" sz="3600" b="1" i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Sóng tìm ra tận bể.</a:t>
            </a:r>
            <a:r>
              <a:rPr lang="en-US" sz="3600" i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/>
            </a:r>
            <a:br>
              <a:rPr lang="en-US" sz="3600" i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</a:b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152400" y="3581400"/>
            <a:ext cx="4419600" cy="2209800"/>
          </a:xfrm>
          <a:prstGeom prst="wedgeRoundRect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? Ở hai câu thơ này tác giả đã sử dụng biện pháp nghệ thuật nào? Cho biết tác dụng của chúng?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38066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7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229600" cy="838200"/>
          </a:xfrm>
          <a:extLst>
            <a:ext uri="{909E8E84-426E-40DD-AFC4-6F175D3DCCD1}">
              <a14:hiddenFill xmlns:a14="http://schemas.microsoft.com/office/drawing/2010/main">
                <a:solidFill>
                  <a:srgbClr val="80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1" hangingPunct="1"/>
            <a:r>
              <a:rPr lang="en-US" sz="3600" b="1" smtClean="0">
                <a:latin typeface="Times New Roman" pitchFamily="18" charset="0"/>
              </a:rPr>
              <a:t>II. ĐỌC-HIỂU VĂN BẢN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4525963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8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514350" indent="-514350" eaLnBrk="1" hangingPunct="1">
              <a:spcBef>
                <a:spcPct val="0"/>
              </a:spcBef>
              <a:buFontTx/>
              <a:buAutoNum type="alphaLcPeriod"/>
              <a:defRPr/>
            </a:pPr>
            <a:r>
              <a:rPr lang="en-US" b="1" u="sng" dirty="0" smtClean="0">
                <a:solidFill>
                  <a:srgbClr val="800000"/>
                </a:solidFill>
                <a:latin typeface="Times New Roman" pitchFamily="18" charset="0"/>
              </a:rPr>
              <a:t>Khổ 1: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  <a:defRPr/>
            </a:pPr>
            <a:r>
              <a:rPr lang="en-US" b="1" u="sng" dirty="0" smtClean="0">
                <a:solidFill>
                  <a:srgbClr val="800000"/>
                </a:solidFill>
                <a:latin typeface="Times New Roman" pitchFamily="18" charset="0"/>
              </a:rPr>
              <a:t>+, Câu 1, 2: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  <a:defRPr/>
            </a:pPr>
            <a:r>
              <a:rPr lang="en-US" b="1" u="sng" dirty="0" smtClean="0">
                <a:solidFill>
                  <a:srgbClr val="800000"/>
                </a:solidFill>
                <a:latin typeface="Times New Roman" pitchFamily="18" charset="0"/>
              </a:rPr>
              <a:t>+, Câu 3, 4:  </a:t>
            </a:r>
          </a:p>
          <a:p>
            <a:pPr marL="0" indent="0" eaLnBrk="1" hangingPunct="1">
              <a:buFontTx/>
              <a:buNone/>
              <a:defRPr/>
            </a:pPr>
            <a:endParaRPr lang="en-US" dirty="0" smtClean="0">
              <a:solidFill>
                <a:srgbClr val="800000"/>
              </a:solidFill>
            </a:endParaRPr>
          </a:p>
        </p:txBody>
      </p:sp>
      <p:sp>
        <p:nvSpPr>
          <p:cNvPr id="16388" name="Rectangle 5"/>
          <p:cNvSpPr>
            <a:spLocks noChangeArrowheads="1"/>
          </p:cNvSpPr>
          <p:nvPr/>
        </p:nvSpPr>
        <p:spPr bwMode="auto">
          <a:xfrm>
            <a:off x="152400" y="381000"/>
            <a:ext cx="68580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>
                <a:solidFill>
                  <a:srgbClr val="000000"/>
                </a:solidFill>
                <a:latin typeface="Times New Roman" pitchFamily="18" charset="0"/>
              </a:rPr>
              <a:t>1,Sóng và em – những nét tương đồng</a:t>
            </a:r>
          </a:p>
        </p:txBody>
      </p:sp>
      <p:sp>
        <p:nvSpPr>
          <p:cNvPr id="5" name="Rectangle 4"/>
          <p:cNvSpPr/>
          <p:nvPr/>
        </p:nvSpPr>
        <p:spPr>
          <a:xfrm>
            <a:off x="2895600" y="2405063"/>
            <a:ext cx="5410200" cy="147796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i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Sông không hiểu nỗi mình</a:t>
            </a:r>
            <a:br>
              <a:rPr lang="en-US" sz="3600" b="1" i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</a:br>
            <a:r>
              <a:rPr lang="en-US" sz="3600" b="1" i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Sóng tìm ra tận bể.</a:t>
            </a:r>
            <a:r>
              <a:rPr lang="en-US" sz="3600" i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/>
            </a:r>
            <a:br>
              <a:rPr lang="en-US" sz="3600" i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</a:b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4495800" y="0"/>
            <a:ext cx="4343400" cy="2209800"/>
          </a:xfrm>
          <a:prstGeom prst="wedgeRoundRectCallout">
            <a:avLst>
              <a:gd name="adj1" fmla="val -34129"/>
              <a:gd name="adj2" fmla="val 63952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? Hành trình “sóng tìm ra tận bể” thể hiện khát vọng gì của sóng biển ?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53204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TextBox 7"/>
          <p:cNvSpPr txBox="1">
            <a:spLocks noChangeArrowheads="1"/>
          </p:cNvSpPr>
          <p:nvPr/>
        </p:nvSpPr>
        <p:spPr bwMode="auto">
          <a:xfrm>
            <a:off x="0" y="476672"/>
            <a:ext cx="7772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0000"/>
                </a:solidFill>
                <a:latin typeface=".VnTime" pitchFamily="34" charset="0"/>
              </a:rPr>
              <a:t>- 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Hành trình của </a:t>
            </a:r>
            <a:r>
              <a:rPr lang="en-US" sz="2400" b="1" dirty="0">
                <a:solidFill>
                  <a:srgbClr val="000000"/>
                </a:solidFill>
                <a:latin typeface=".VnTime" pitchFamily="34" charset="0"/>
              </a:rPr>
              <a:t>sãng:   tõ </a:t>
            </a:r>
            <a:r>
              <a:rPr lang="en-US" sz="2400" b="1" dirty="0">
                <a:solidFill>
                  <a:srgbClr val="FF0000"/>
                </a:solidFill>
                <a:latin typeface=".VnTime" pitchFamily="34" charset="0"/>
              </a:rPr>
              <a:t>s«ng</a:t>
            </a:r>
            <a:r>
              <a:rPr lang="en-US" sz="2400" b="1" dirty="0">
                <a:solidFill>
                  <a:srgbClr val="000000"/>
                </a:solidFill>
                <a:latin typeface=".VnTime" pitchFamily="34" charset="0"/>
              </a:rPr>
              <a:t>       -</a:t>
            </a:r>
            <a:r>
              <a:rPr lang="en-US" sz="2400" b="1" dirty="0">
                <a:solidFill>
                  <a:srgbClr val="000000"/>
                </a:solidFill>
                <a:latin typeface=".VnTime" pitchFamily="34" charset="0"/>
                <a:sym typeface="Wingdings" pitchFamily="2" charset="2"/>
              </a:rPr>
              <a:t>---    </a:t>
            </a:r>
            <a:r>
              <a:rPr lang="en-US" sz="2400" b="1" dirty="0">
                <a:solidFill>
                  <a:srgbClr val="000000"/>
                </a:solidFill>
                <a:latin typeface=".VnTime" pitchFamily="34" charset="0"/>
              </a:rPr>
              <a:t> </a:t>
            </a:r>
            <a:r>
              <a:rPr lang="en-US" sz="2400" b="1" dirty="0">
                <a:solidFill>
                  <a:srgbClr val="000000"/>
                </a:solidFill>
                <a:latin typeface=".VnTime" pitchFamily="34" charset="0"/>
                <a:sym typeface="Wingdings" pitchFamily="2" charset="2"/>
              </a:rPr>
              <a:t> ra </a:t>
            </a:r>
            <a:r>
              <a:rPr lang="en-US" sz="2400" b="1" dirty="0">
                <a:solidFill>
                  <a:srgbClr val="FF0000"/>
                </a:solidFill>
                <a:latin typeface=".VnTime" pitchFamily="34" charset="0"/>
                <a:sym typeface="Wingdings" pitchFamily="2" charset="2"/>
              </a:rPr>
              <a:t>bÓ</a:t>
            </a:r>
            <a:endParaRPr lang="en-US" sz="2400" b="1" dirty="0">
              <a:solidFill>
                <a:srgbClr val="FF0000"/>
              </a:solidFill>
              <a:latin typeface=".VnTime" pitchFamily="34" charset="0"/>
            </a:endParaRPr>
          </a:p>
        </p:txBody>
      </p:sp>
      <p:sp>
        <p:nvSpPr>
          <p:cNvPr id="15366" name="TextBox 14"/>
          <p:cNvSpPr txBox="1">
            <a:spLocks noChangeArrowheads="1"/>
          </p:cNvSpPr>
          <p:nvPr/>
        </p:nvSpPr>
        <p:spPr bwMode="auto">
          <a:xfrm>
            <a:off x="2738642" y="1171078"/>
            <a:ext cx="1752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0000"/>
                </a:solidFill>
                <a:latin typeface=".VnTime" pitchFamily="34" charset="0"/>
              </a:rPr>
              <a:t>  (K.g hÑp)</a:t>
            </a:r>
          </a:p>
        </p:txBody>
      </p:sp>
      <p:sp>
        <p:nvSpPr>
          <p:cNvPr id="15367" name="TextBox 15"/>
          <p:cNvSpPr txBox="1">
            <a:spLocks noChangeArrowheads="1"/>
          </p:cNvSpPr>
          <p:nvPr/>
        </p:nvSpPr>
        <p:spPr bwMode="auto">
          <a:xfrm>
            <a:off x="4735820" y="1240174"/>
            <a:ext cx="2743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0000"/>
                </a:solidFill>
                <a:latin typeface=".VnTime" pitchFamily="34" charset="0"/>
              </a:rPr>
              <a:t>(K.g réng lín)</a:t>
            </a:r>
          </a:p>
        </p:txBody>
      </p:sp>
      <p:sp>
        <p:nvSpPr>
          <p:cNvPr id="15368" name="TextBox 16"/>
          <p:cNvSpPr txBox="1">
            <a:spLocks noChangeArrowheads="1"/>
          </p:cNvSpPr>
          <p:nvPr/>
        </p:nvSpPr>
        <p:spPr bwMode="auto">
          <a:xfrm>
            <a:off x="143795" y="2204864"/>
            <a:ext cx="88392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0000"/>
                </a:solidFill>
                <a:latin typeface=".VnTime" pitchFamily="34" charset="0"/>
                <a:sym typeface="Wingdings" pitchFamily="2" charset="2"/>
              </a:rPr>
              <a:t> </a:t>
            </a:r>
            <a:r>
              <a:rPr lang="en-US" sz="2400" b="1" dirty="0">
                <a:solidFill>
                  <a:srgbClr val="FF0000"/>
                </a:solidFill>
                <a:latin typeface=".VnTime" pitchFamily="34" charset="0"/>
                <a:sym typeface="Wingdings" pitchFamily="2" charset="2"/>
              </a:rPr>
              <a:t>Sãng</a:t>
            </a:r>
            <a:r>
              <a:rPr lang="en-US" sz="2400" b="1" dirty="0">
                <a:solidFill>
                  <a:srgbClr val="000000"/>
                </a:solidFill>
                <a:latin typeface=".VnTime" pitchFamily="34" charset="0"/>
                <a:sym typeface="Wingdings" pitchFamily="2" charset="2"/>
              </a:rPr>
              <a:t>:  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v­ượt</a:t>
            </a:r>
            <a:r>
              <a:rPr lang="en-US" sz="2400" b="1" dirty="0">
                <a:solidFill>
                  <a:srgbClr val="000000"/>
                </a:solidFill>
                <a:latin typeface=".VnTime" pitchFamily="34" charset="0"/>
                <a:sym typeface="Wingdings" pitchFamily="2" charset="2"/>
              </a:rPr>
              <a:t> qua s«ng ra biÓn 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thoát khỏi không gian chật hẹp, tù túng, tầm thường để vươn tới không gian rộng lớn, bao la </a:t>
            </a:r>
            <a:r>
              <a:rPr lang="en-US" sz="2400" b="1" dirty="0">
                <a:solidFill>
                  <a:srgbClr val="000000"/>
                </a:solidFill>
                <a:latin typeface=".VnTime" pitchFamily="34" charset="0"/>
                <a:sym typeface="Wingdings" pitchFamily="2" charset="2"/>
              </a:rPr>
              <a:t>§ã lµ quy luËt cña tù nhiªn</a:t>
            </a:r>
            <a:endParaRPr lang="en-US" sz="2400" b="1" dirty="0">
              <a:solidFill>
                <a:srgbClr val="000000"/>
              </a:solidFill>
              <a:latin typeface=".VnTime" pitchFamily="34" charset="0"/>
            </a:endParaRPr>
          </a:p>
        </p:txBody>
      </p:sp>
      <p:sp>
        <p:nvSpPr>
          <p:cNvPr id="15369" name="TextBox 17"/>
          <p:cNvSpPr txBox="1">
            <a:spLocks noChangeArrowheads="1"/>
          </p:cNvSpPr>
          <p:nvPr/>
        </p:nvSpPr>
        <p:spPr bwMode="auto">
          <a:xfrm>
            <a:off x="143795" y="3717032"/>
            <a:ext cx="8610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0000"/>
                </a:solidFill>
                <a:latin typeface=".VnTime" pitchFamily="34" charset="0"/>
                <a:sym typeface="Wingdings" pitchFamily="2" charset="2"/>
              </a:rPr>
              <a:t> 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Sóng còn là hình ảnh ẩn dụ chỉ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Em</a:t>
            </a:r>
            <a:r>
              <a:rPr lang="en-US" sz="2400" b="1" dirty="0">
                <a:solidFill>
                  <a:srgbClr val="000000"/>
                </a:solidFill>
                <a:latin typeface=".VnTime" pitchFamily="34" charset="0"/>
                <a:sym typeface="Wingdings" pitchFamily="2" charset="2"/>
              </a:rPr>
              <a:t>: t×nh yªu cña 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ng­ười</a:t>
            </a:r>
            <a:r>
              <a:rPr lang="en-US" sz="2400" b="1" dirty="0" smtClean="0">
                <a:solidFill>
                  <a:srgbClr val="000000"/>
                </a:solidFill>
                <a:latin typeface=".VnTime" pitchFamily="34" charset="0"/>
                <a:sym typeface="Wingdings" pitchFamily="2" charset="2"/>
              </a:rPr>
              <a:t> </a:t>
            </a:r>
            <a:r>
              <a:rPr lang="en-US" sz="2400" b="1" dirty="0">
                <a:solidFill>
                  <a:srgbClr val="000000"/>
                </a:solidFill>
                <a:latin typeface=".VnTime" pitchFamily="34" charset="0"/>
                <a:sym typeface="Wingdings" pitchFamily="2" charset="2"/>
              </a:rPr>
              <a:t>phô n÷ kh«ng chÊp nhËn nh÷ng ®iÒu rµng buéc trong khu«n khæ vµ sù Ých kØ tÇm th­êng, lu«n khao kh¸t t×m ®Õn mét t×nh yªu tù do. </a:t>
            </a:r>
            <a:endParaRPr lang="en-US" sz="2400" b="1" u="sng" dirty="0">
              <a:solidFill>
                <a:srgbClr val="000000"/>
              </a:solidFill>
              <a:latin typeface=".VnTime" pitchFamily="34" charset="0"/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 rot="5400000">
            <a:off x="3424441" y="958454"/>
            <a:ext cx="379413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rot="5400000">
            <a:off x="5641182" y="1010780"/>
            <a:ext cx="4572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78564" y="4917182"/>
            <a:ext cx="41878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0000"/>
                </a:solidFill>
                <a:latin typeface=".VnTime" pitchFamily="34" charset="0"/>
                <a:sym typeface="Wingdings" pitchFamily="2" charset="2"/>
              </a:rPr>
              <a:t> </a:t>
            </a:r>
            <a:r>
              <a:rPr lang="en-US" sz="2400" b="1" u="sng" dirty="0">
                <a:solidFill>
                  <a:srgbClr val="000000"/>
                </a:solidFill>
                <a:latin typeface=".VnTime" pitchFamily="34" charset="0"/>
                <a:sym typeface="Wingdings" pitchFamily="2" charset="2"/>
              </a:rPr>
              <a:t>Quan niÖm míi mÎ, t¸o b¹o</a:t>
            </a:r>
            <a:endParaRPr lang="en-US" sz="2400" b="1" u="sng" dirty="0">
              <a:solidFill>
                <a:srgbClr val="000000"/>
              </a:solidFill>
              <a:latin typeface=".VnTim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2787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5" grpId="0"/>
      <p:bldP spid="15366" grpId="0"/>
      <p:bldP spid="15367" grpId="0"/>
      <p:bldP spid="15368" grpId="0"/>
      <p:bldP spid="15369" grpId="0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229600" cy="838200"/>
          </a:xfrm>
          <a:extLst>
            <a:ext uri="{909E8E84-426E-40DD-AFC4-6F175D3DCCD1}">
              <a14:hiddenFill xmlns:a14="http://schemas.microsoft.com/office/drawing/2010/main">
                <a:solidFill>
                  <a:srgbClr val="80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1" hangingPunct="1"/>
            <a:r>
              <a:rPr lang="en-US" sz="3600" b="1" smtClean="0">
                <a:latin typeface="Times New Roman" pitchFamily="18" charset="0"/>
              </a:rPr>
              <a:t>II. ĐỌC-HIỂU VĂN BẢN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4525963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8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514350" indent="-514350" eaLnBrk="1" hangingPunct="1">
              <a:spcBef>
                <a:spcPct val="0"/>
              </a:spcBef>
              <a:buFontTx/>
              <a:buAutoNum type="alphaLcPeriod"/>
              <a:defRPr/>
            </a:pPr>
            <a:r>
              <a:rPr lang="en-US" b="1" u="sng" dirty="0" smtClean="0">
                <a:solidFill>
                  <a:srgbClr val="800000"/>
                </a:solidFill>
                <a:latin typeface="Times New Roman" pitchFamily="18" charset="0"/>
              </a:rPr>
              <a:t>Khổ 1: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  <a:defRPr/>
            </a:pPr>
            <a:r>
              <a:rPr lang="en-US" b="1" u="sng" dirty="0" smtClean="0">
                <a:solidFill>
                  <a:srgbClr val="800000"/>
                </a:solidFill>
                <a:latin typeface="Times New Roman" pitchFamily="18" charset="0"/>
              </a:rPr>
              <a:t>+, Câu 1, 2: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  <a:defRPr/>
            </a:pPr>
            <a:r>
              <a:rPr lang="en-US" b="1" u="sng" dirty="0" smtClean="0">
                <a:solidFill>
                  <a:srgbClr val="800000"/>
                </a:solidFill>
                <a:latin typeface="Times New Roman" pitchFamily="18" charset="0"/>
              </a:rPr>
              <a:t>+, Câu 3, 4:  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  <a:defRPr/>
            </a:pPr>
            <a:r>
              <a:rPr lang="en-US" b="1" u="sng" dirty="0" smtClean="0">
                <a:solidFill>
                  <a:srgbClr val="800000"/>
                </a:solidFill>
                <a:latin typeface="Times New Roman" pitchFamily="18" charset="0"/>
              </a:rPr>
              <a:t>b. Khổ 2 : </a:t>
            </a:r>
          </a:p>
          <a:p>
            <a:pPr marL="0" indent="0" eaLnBrk="1" hangingPunct="1">
              <a:buFontTx/>
              <a:buNone/>
              <a:defRPr/>
            </a:pPr>
            <a:endParaRPr lang="en-US" dirty="0" smtClean="0">
              <a:solidFill>
                <a:srgbClr val="800000"/>
              </a:solidFill>
            </a:endParaRPr>
          </a:p>
        </p:txBody>
      </p:sp>
      <p:sp>
        <p:nvSpPr>
          <p:cNvPr id="18436" name="Rectangle 5"/>
          <p:cNvSpPr>
            <a:spLocks noChangeArrowheads="1"/>
          </p:cNvSpPr>
          <p:nvPr/>
        </p:nvSpPr>
        <p:spPr bwMode="auto">
          <a:xfrm>
            <a:off x="152400" y="381000"/>
            <a:ext cx="68580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>
                <a:solidFill>
                  <a:srgbClr val="000000"/>
                </a:solidFill>
                <a:latin typeface="Times New Roman" pitchFamily="18" charset="0"/>
              </a:rPr>
              <a:t>1,Sóng và em – những nét tương đồng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59479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Line 2"/>
          <p:cNvSpPr>
            <a:spLocks noChangeShapeType="1"/>
          </p:cNvSpPr>
          <p:nvPr/>
        </p:nvSpPr>
        <p:spPr bwMode="auto">
          <a:xfrm flipV="1">
            <a:off x="838200" y="3276600"/>
            <a:ext cx="685800" cy="4572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0483" name="Line 3"/>
          <p:cNvSpPr>
            <a:spLocks noChangeShapeType="1"/>
          </p:cNvSpPr>
          <p:nvPr/>
        </p:nvSpPr>
        <p:spPr bwMode="auto">
          <a:xfrm flipV="1">
            <a:off x="914400" y="3276600"/>
            <a:ext cx="533400" cy="3810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0484" name="Line 4"/>
          <p:cNvSpPr>
            <a:spLocks noChangeShapeType="1"/>
          </p:cNvSpPr>
          <p:nvPr/>
        </p:nvSpPr>
        <p:spPr bwMode="auto">
          <a:xfrm>
            <a:off x="914400" y="3733800"/>
            <a:ext cx="609600" cy="4572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17413" name="Picture 5" descr="ha lo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6" descr="ha lo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267200" cy="6858000"/>
          </a:xfrm>
          <a:prstGeom prst="rect">
            <a:avLst/>
          </a:prstGeom>
          <a:noFill/>
          <a:ln w="9525">
            <a:solidFill>
              <a:srgbClr val="00FF00"/>
            </a:solidFill>
            <a:prstDash val="lgDashDot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4267200" y="381000"/>
            <a:ext cx="4876800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Ôi con sóng </a:t>
            </a:r>
            <a:r>
              <a:rPr lang="en-US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ngày xưa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Và </a:t>
            </a:r>
            <a:r>
              <a:rPr lang="en-US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ngày sau </a:t>
            </a:r>
            <a:r>
              <a:rPr lang="en-US" sz="36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vẫn thế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Nỗi </a:t>
            </a:r>
            <a:r>
              <a:rPr lang="en-US" sz="36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khát vọng tình yêu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Bồi hồi trong ngực trẻ</a:t>
            </a:r>
          </a:p>
        </p:txBody>
      </p:sp>
      <p:sp>
        <p:nvSpPr>
          <p:cNvPr id="17416" name="Text Box 8"/>
          <p:cNvSpPr txBox="1">
            <a:spLocks noChangeArrowheads="1"/>
          </p:cNvSpPr>
          <p:nvPr/>
        </p:nvSpPr>
        <p:spPr bwMode="auto">
          <a:xfrm>
            <a:off x="1447800" y="304800"/>
            <a:ext cx="1143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 i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TMC-Ong Do" pitchFamily="2" charset="0"/>
              </a:rPr>
              <a:t>Khổ 2</a:t>
            </a:r>
          </a:p>
        </p:txBody>
      </p:sp>
      <p:sp>
        <p:nvSpPr>
          <p:cNvPr id="2" name="Rounded Rectangular Callout 1"/>
          <p:cNvSpPr/>
          <p:nvPr/>
        </p:nvSpPr>
        <p:spPr>
          <a:xfrm>
            <a:off x="1524000" y="2924944"/>
            <a:ext cx="4128120" cy="2016224"/>
          </a:xfrm>
          <a:prstGeom prst="wedgeRoundRectCallout">
            <a:avLst>
              <a:gd name="adj1" fmla="val 79951"/>
              <a:gd name="adj2" fmla="val -77214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? Ở khổ thơ thứ hai nhà thơ đã phát hiện ra quy luật nào của sóng biển và tình yêu? 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825272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70" decel="1000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770" decel="100000"/>
                                        <p:tgtEl>
                                          <p:spTgt spid="1741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5" dur="77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5" grpId="0"/>
      <p:bldP spid="17416" grpId="0"/>
      <p:bldP spid="2" grpId="0" animBg="1"/>
      <p:bldP spid="2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838200"/>
            <a:ext cx="7543800" cy="1143000"/>
          </a:xfrm>
        </p:spPr>
        <p:txBody>
          <a:bodyPr/>
          <a:lstStyle/>
          <a:p>
            <a:pPr eaLnBrk="1" hangingPunct="1"/>
            <a:r>
              <a:rPr lang="en-US" sz="5400" smtClean="0">
                <a:solidFill>
                  <a:schemeClr val="tx1"/>
                </a:solidFill>
                <a:latin typeface="Times New Roman" pitchFamily="18" charset="0"/>
              </a:rPr>
              <a:t>NỘI DUNG BÀI HỌC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98781951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2390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0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229600" cy="838200"/>
          </a:xfrm>
          <a:extLst>
            <a:ext uri="{909E8E84-426E-40DD-AFC4-6F175D3DCCD1}">
              <a14:hiddenFill xmlns:a14="http://schemas.microsoft.com/office/drawing/2010/main">
                <a:solidFill>
                  <a:srgbClr val="80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1" hangingPunct="1"/>
            <a:r>
              <a:rPr lang="en-US" sz="3600" b="1" smtClean="0">
                <a:latin typeface="Times New Roman" pitchFamily="18" charset="0"/>
              </a:rPr>
              <a:t>II. ĐỌC-HIỂU VĂN BẢN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8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514350" indent="-514350" eaLnBrk="1" hangingPunct="1">
              <a:spcBef>
                <a:spcPct val="0"/>
              </a:spcBef>
              <a:buFontTx/>
              <a:buAutoNum type="alphaLcPeriod"/>
              <a:defRPr/>
            </a:pPr>
            <a:r>
              <a:rPr lang="en-US" b="1" u="sng" dirty="0" smtClean="0">
                <a:solidFill>
                  <a:srgbClr val="800000"/>
                </a:solidFill>
                <a:latin typeface="Times New Roman" pitchFamily="18" charset="0"/>
              </a:rPr>
              <a:t>Khổ 1: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  <a:defRPr/>
            </a:pPr>
            <a:r>
              <a:rPr lang="en-US" b="1" u="sng" dirty="0" smtClean="0">
                <a:solidFill>
                  <a:srgbClr val="800000"/>
                </a:solidFill>
                <a:latin typeface="Times New Roman" pitchFamily="18" charset="0"/>
              </a:rPr>
              <a:t>+, Câu 1, 2: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  <a:defRPr/>
            </a:pPr>
            <a:r>
              <a:rPr lang="en-US" b="1" u="sng" dirty="0" smtClean="0">
                <a:solidFill>
                  <a:srgbClr val="800000"/>
                </a:solidFill>
                <a:latin typeface="Times New Roman" pitchFamily="18" charset="0"/>
              </a:rPr>
              <a:t>+, Câu 3, 4:  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  <a:defRPr/>
            </a:pPr>
            <a:r>
              <a:rPr lang="en-US" b="1" u="sng" dirty="0" smtClean="0">
                <a:solidFill>
                  <a:srgbClr val="800000"/>
                </a:solidFill>
                <a:latin typeface="Times New Roman" pitchFamily="18" charset="0"/>
              </a:rPr>
              <a:t>b. Khổ 2 : </a:t>
            </a:r>
            <a:endParaRPr lang="en-US" b="1" u="sng" dirty="0" smtClean="0">
              <a:solidFill>
                <a:srgbClr val="800000"/>
              </a:solidFill>
              <a:latin typeface="Times New Roman" pitchFamily="18" charset="0"/>
            </a:endParaRPr>
          </a:p>
          <a:p>
            <a:pPr marL="0" indent="0" eaLnBrk="1" hangingPunct="1">
              <a:spcBef>
                <a:spcPct val="0"/>
              </a:spcBef>
              <a:buFontTx/>
              <a:buNone/>
              <a:defRPr/>
            </a:pPr>
            <a:r>
              <a:rPr lang="en-US" b="1" u="sng" dirty="0" smtClean="0">
                <a:solidFill>
                  <a:srgbClr val="800000"/>
                </a:solidFill>
                <a:latin typeface="Times New Roman" pitchFamily="18" charset="0"/>
              </a:rPr>
              <a:t>c. Khổ 3: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  <a:defRPr/>
            </a:pPr>
            <a:endParaRPr lang="en-US" b="1" u="sng" dirty="0" smtClean="0">
              <a:solidFill>
                <a:srgbClr val="800000"/>
              </a:solidFill>
              <a:latin typeface="Times New Roman" pitchFamily="18" charset="0"/>
            </a:endParaRPr>
          </a:p>
          <a:p>
            <a:pPr marL="0" indent="0" eaLnBrk="1" hangingPunct="1">
              <a:buFontTx/>
              <a:buNone/>
              <a:defRPr/>
            </a:pPr>
            <a:endParaRPr lang="en-US" dirty="0" smtClean="0">
              <a:solidFill>
                <a:srgbClr val="800000"/>
              </a:solidFill>
            </a:endParaRPr>
          </a:p>
        </p:txBody>
      </p:sp>
      <p:sp>
        <p:nvSpPr>
          <p:cNvPr id="18436" name="Rectangle 5"/>
          <p:cNvSpPr>
            <a:spLocks noChangeArrowheads="1"/>
          </p:cNvSpPr>
          <p:nvPr/>
        </p:nvSpPr>
        <p:spPr bwMode="auto">
          <a:xfrm>
            <a:off x="152400" y="381000"/>
            <a:ext cx="68580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>
                <a:solidFill>
                  <a:srgbClr val="000000"/>
                </a:solidFill>
                <a:latin typeface="Times New Roman" pitchFamily="18" charset="0"/>
              </a:rPr>
              <a:t>1,Sóng và em – những nét tương đồng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475656" y="3645024"/>
            <a:ext cx="4876800" cy="269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en-US" sz="32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/>
            </a:r>
            <a:br>
              <a:rPr lang="en-US" sz="32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</a:br>
            <a:r>
              <a:rPr lang="en-US" sz="3200" b="1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Trước muôn trùng sóng bể</a:t>
            </a:r>
            <a:br>
              <a:rPr lang="en-US" sz="3200" b="1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</a:br>
            <a:r>
              <a:rPr lang="en-US" sz="3200" b="1" i="1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Em nghĩ</a:t>
            </a:r>
            <a:r>
              <a:rPr lang="en-US" sz="3200" b="1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về anh em</a:t>
            </a:r>
            <a:br>
              <a:rPr lang="en-US" sz="3200" b="1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</a:br>
            <a:r>
              <a:rPr lang="en-US" sz="3200" b="1" i="1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Em nghĩ</a:t>
            </a:r>
            <a:r>
              <a:rPr lang="en-US" sz="3200" b="1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về biển lớn </a:t>
            </a:r>
            <a:br>
              <a:rPr lang="en-US" sz="3200" b="1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</a:br>
            <a:r>
              <a:rPr lang="en-US" sz="3200" b="1" i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Từ nơi nào sóng lên?</a:t>
            </a:r>
            <a:r>
              <a:rPr lang="en-US" sz="3200" i="1" dirty="0" smtClean="0">
                <a:solidFill>
                  <a:srgbClr val="990000"/>
                </a:solidFill>
                <a:latin typeface="Times New Roman" pitchFamily="18" charset="0"/>
              </a:rPr>
              <a:t/>
            </a:r>
            <a:br>
              <a:rPr lang="en-US" sz="3200" i="1" dirty="0" smtClean="0">
                <a:solidFill>
                  <a:srgbClr val="990000"/>
                </a:solidFill>
                <a:latin typeface="Times New Roman" pitchFamily="18" charset="0"/>
              </a:rPr>
            </a:br>
            <a:endParaRPr lang="en-US" sz="3200" i="1" dirty="0" smtClean="0">
              <a:solidFill>
                <a:srgbClr val="990000"/>
              </a:solidFill>
              <a:latin typeface="Times New Roman" pitchFamily="18" charset="0"/>
            </a:endParaRPr>
          </a:p>
        </p:txBody>
      </p:sp>
      <p:sp>
        <p:nvSpPr>
          <p:cNvPr id="2" name="Rounded Rectangular Callout 1"/>
          <p:cNvSpPr/>
          <p:nvPr/>
        </p:nvSpPr>
        <p:spPr>
          <a:xfrm>
            <a:off x="4932040" y="914400"/>
            <a:ext cx="3744416" cy="2226568"/>
          </a:xfrm>
          <a:prstGeom prst="wedgeRoundRectCallout">
            <a:avLst>
              <a:gd name="adj1" fmla="val -65735"/>
              <a:gd name="adj2" fmla="val 89658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? Chỉ ra các biện pháp nghệ thuật được sử dụng trong khổ thơ này?  Cho biết tác dụng của chúng? </a:t>
            </a:r>
            <a:endParaRPr lang="en-US" sz="2400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78866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0"/>
            <a:ext cx="4789488" cy="460375"/>
          </a:xfrm>
        </p:spPr>
        <p:txBody>
          <a:bodyPr/>
          <a:lstStyle/>
          <a:p>
            <a:pPr marL="838200" indent="-838200" algn="l" eaLnBrk="1" hangingPunct="1"/>
            <a:r>
              <a:rPr lang="en-US" sz="3200" b="1" dirty="0" smtClean="0">
                <a:solidFill>
                  <a:schemeClr val="tx1"/>
                </a:solidFill>
                <a:latin typeface="VNI-Times" pitchFamily="2" charset="0"/>
              </a:rPr>
              <a:t>1. </a:t>
            </a:r>
            <a:r>
              <a:rPr lang="en-US" sz="3200" b="1" u="sng" dirty="0" smtClean="0">
                <a:solidFill>
                  <a:schemeClr val="tx1"/>
                </a:solidFill>
                <a:latin typeface="VNI-Times" pitchFamily="2" charset="0"/>
              </a:rPr>
              <a:t>Taùc giaû:(1942 -1988)</a:t>
            </a:r>
          </a:p>
        </p:txBody>
      </p:sp>
      <p:sp>
        <p:nvSpPr>
          <p:cNvPr id="58372" name="Rectangle 4"/>
          <p:cNvSpPr>
            <a:spLocks noRot="1" noChangeArrowheads="1"/>
          </p:cNvSpPr>
          <p:nvPr/>
        </p:nvSpPr>
        <p:spPr bwMode="white">
          <a:xfrm>
            <a:off x="0" y="152400"/>
            <a:ext cx="7239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u="sng">
                <a:solidFill>
                  <a:srgbClr val="000000"/>
                </a:solidFill>
                <a:latin typeface="Times New Roman" pitchFamily="18" charset="0"/>
              </a:rPr>
              <a:t>I. TÌM HIỂU CHUNG:</a:t>
            </a:r>
          </a:p>
        </p:txBody>
      </p:sp>
      <p:sp>
        <p:nvSpPr>
          <p:cNvPr id="11" name="Cloud Callout 10"/>
          <p:cNvSpPr/>
          <p:nvPr/>
        </p:nvSpPr>
        <p:spPr>
          <a:xfrm>
            <a:off x="4116388" y="334963"/>
            <a:ext cx="4799012" cy="3094037"/>
          </a:xfrm>
          <a:prstGeom prst="cloud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? Dựa vào phần tiểu dẫn SGK , nêu vài nét khái quát về tác giả Xuân Quỳnh? </a:t>
            </a:r>
          </a:p>
        </p:txBody>
      </p:sp>
      <p:sp>
        <p:nvSpPr>
          <p:cNvPr id="2" name="Rectangle 1"/>
          <p:cNvSpPr/>
          <p:nvPr/>
        </p:nvSpPr>
        <p:spPr>
          <a:xfrm>
            <a:off x="0" y="1268760"/>
            <a:ext cx="9144000" cy="558924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Tx/>
              <a:buChar char="-"/>
            </a:pPr>
            <a:r>
              <a:rPr lang="en-US" sz="2400" b="1" dirty="0" smtClean="0">
                <a:solidFill>
                  <a:schemeClr val="tx1"/>
                </a:solidFill>
              </a:rPr>
              <a:t>Xuân Quỳnh (1942 – 1988) tên thật là Nguyễn Thị Xuân Quỳnh.</a:t>
            </a:r>
          </a:p>
          <a:p>
            <a:pPr marL="285750" indent="-285750">
              <a:buFontTx/>
              <a:buChar char="-"/>
            </a:pPr>
            <a:r>
              <a:rPr lang="en-US" sz="2400" b="1" dirty="0" smtClean="0">
                <a:solidFill>
                  <a:schemeClr val="tx1"/>
                </a:solidFill>
              </a:rPr>
              <a:t>Quê quán : Hà Đông, Hà Tây (Hà Nội).</a:t>
            </a:r>
          </a:p>
          <a:p>
            <a:pPr marL="285750" indent="-285750">
              <a:buFontTx/>
              <a:buChar char="-"/>
            </a:pPr>
            <a:r>
              <a:rPr lang="en-US" sz="2400" b="1" dirty="0" smtClean="0">
                <a:solidFill>
                  <a:schemeClr val="tx1"/>
                </a:solidFill>
              </a:rPr>
              <a:t>Bản thân : +, Mồ côi mẹ từ sớm, ở với bà nội</a:t>
            </a:r>
            <a:r>
              <a:rPr lang="en-US" sz="2400" b="1" dirty="0" smtClean="0">
                <a:solidFill>
                  <a:schemeClr val="tx1"/>
                </a:solidFill>
                <a:sym typeface="Wingdings" pitchFamily="2" charset="2"/>
              </a:rPr>
              <a:t>.</a:t>
            </a:r>
          </a:p>
          <a:p>
            <a:r>
              <a:rPr lang="en-US" sz="2400" b="1" dirty="0">
                <a:solidFill>
                  <a:schemeClr val="tx1"/>
                </a:solidFill>
                <a:sym typeface="Wingdings" pitchFamily="2" charset="2"/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  <a:sym typeface="Wingdings" pitchFamily="2" charset="2"/>
              </a:rPr>
              <a:t>                     +, Từng là một diễn viên múa.</a:t>
            </a:r>
          </a:p>
          <a:p>
            <a:r>
              <a:rPr lang="en-US" sz="2400" b="1" dirty="0">
                <a:solidFill>
                  <a:schemeClr val="tx1"/>
                </a:solidFill>
                <a:sym typeface="Wingdings" pitchFamily="2" charset="2"/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  <a:sym typeface="Wingdings" pitchFamily="2" charset="2"/>
              </a:rPr>
              <a:t>                     +, Đường tình duyên trắc trở, trải qua hai lần đò.</a:t>
            </a:r>
          </a:p>
          <a:p>
            <a:r>
              <a:rPr lang="en-US" sz="2400" b="1" dirty="0">
                <a:solidFill>
                  <a:schemeClr val="tx1"/>
                </a:solidFill>
                <a:sym typeface="Wingdings" pitchFamily="2" charset="2"/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  <a:sym typeface="Wingdings" pitchFamily="2" charset="2"/>
              </a:rPr>
              <a:t>                     +, Mất ngày 29/8/1988 trong một vụ tai nạn giao   thông .</a:t>
            </a:r>
          </a:p>
          <a:p>
            <a:pPr algn="just">
              <a:spcAft>
                <a:spcPts val="0"/>
              </a:spcAft>
            </a:pP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- 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Phong cách thơ: tiếng lòng của một tâm hồn phụ nữ nhiều trắc ẩn.: vừa hồn nhiên; vừa chân thành, đằm thắm, luôn da diết khát vọng về hạnh phúc đời thường.</a:t>
            </a:r>
          </a:p>
          <a:p>
            <a:endParaRPr lang="en-US" sz="2400" b="1" dirty="0" smtClean="0">
              <a:solidFill>
                <a:schemeClr val="tx1"/>
              </a:solidFill>
              <a:sym typeface="Wingdings" pitchFamily="2" charset="2"/>
            </a:endParaRPr>
          </a:p>
          <a:p>
            <a:pPr marL="342900" indent="-342900">
              <a:buFontTx/>
              <a:buChar char="-"/>
            </a:pPr>
            <a:r>
              <a:rPr lang="en-US" sz="2400" b="1" dirty="0" smtClean="0">
                <a:solidFill>
                  <a:schemeClr val="tx1"/>
                </a:solidFill>
              </a:rPr>
              <a:t>Tác phẩm tiêu biểu: </a:t>
            </a:r>
            <a:endParaRPr lang="en-US" sz="2400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2894786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0" grpId="0"/>
      <p:bldP spid="11" grpId="0" animBg="1"/>
      <p:bldP spid="11" grpId="1" animBg="1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5486400" cy="5257800"/>
          </a:xfrm>
        </p:spPr>
        <p:txBody>
          <a:bodyPr/>
          <a:lstStyle/>
          <a:p>
            <a:pPr marL="350838" indent="-350838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600" smtClean="0">
                <a:latin typeface="VNI-Times" pitchFamily="2" charset="0"/>
              </a:rPr>
              <a:t>                         </a:t>
            </a:r>
          </a:p>
        </p:txBody>
      </p:sp>
      <p:pic>
        <p:nvPicPr>
          <p:cNvPr id="58373" name="Picture 5" descr="XuanQuynh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9403" y="2096360"/>
            <a:ext cx="5791199" cy="4648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1558152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080829110705-823-43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57200"/>
            <a:ext cx="41148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14102007_23h24_xuanquyn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57200"/>
            <a:ext cx="40386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4910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gia%20dinh%20LQ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8600"/>
            <a:ext cx="83058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ext Box 5"/>
          <p:cNvSpPr txBox="1">
            <a:spLocks noChangeArrowheads="1"/>
          </p:cNvSpPr>
          <p:nvPr/>
        </p:nvSpPr>
        <p:spPr bwMode="auto">
          <a:xfrm>
            <a:off x="228600" y="5562600"/>
            <a:ext cx="86868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b="1" dirty="0" smtClean="0">
                <a:latin typeface=".VnTime" pitchFamily="34" charset="0"/>
              </a:rPr>
              <a:t>  </a:t>
            </a:r>
            <a:r>
              <a:rPr lang="en-US" b="1" dirty="0" smtClean="0">
                <a:latin typeface=".VnTime" pitchFamily="34" charset="0"/>
              </a:rPr>
              <a:t>Quúnh Th¬, </a:t>
            </a:r>
            <a:r>
              <a:rPr lang="en-US" b="1" dirty="0" smtClean="0">
                <a:latin typeface=".VnTime" pitchFamily="34" charset="0"/>
              </a:rPr>
              <a:t>Lưu </a:t>
            </a:r>
            <a:r>
              <a:rPr lang="en-US" b="1" dirty="0" smtClean="0">
                <a:latin typeface=".VnTime" pitchFamily="34" charset="0"/>
              </a:rPr>
              <a:t>TuÊn Anh, Xu©n Quúnh,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b="1" dirty="0" smtClean="0">
                <a:latin typeface=".VnTime" pitchFamily="34" charset="0"/>
              </a:rPr>
              <a:t> </a:t>
            </a:r>
            <a:r>
              <a:rPr lang="en-US" b="1" dirty="0" smtClean="0">
                <a:latin typeface=".VnTime" pitchFamily="34" charset="0"/>
              </a:rPr>
              <a:t>Quang Vò,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b="1" dirty="0" smtClean="0">
                <a:latin typeface=".VnTime" pitchFamily="34" charset="0"/>
              </a:rPr>
              <a:t> </a:t>
            </a:r>
            <a:r>
              <a:rPr lang="en-US" b="1" dirty="0" smtClean="0">
                <a:latin typeface=".VnTime" pitchFamily="34" charset="0"/>
              </a:rPr>
              <a:t>Minh Vò</a:t>
            </a:r>
          </a:p>
        </p:txBody>
      </p:sp>
    </p:spTree>
    <p:extLst>
      <p:ext uri="{BB962C8B-B14F-4D97-AF65-F5344CB8AC3E}">
        <p14:creationId xmlns:p14="http://schemas.microsoft.com/office/powerpoint/2010/main" val="1677545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0"/>
          <p:cNvSpPr>
            <a:spLocks noChangeArrowheads="1"/>
          </p:cNvSpPr>
          <p:nvPr/>
        </p:nvSpPr>
        <p:spPr bwMode="auto">
          <a:xfrm>
            <a:off x="0" y="0"/>
            <a:ext cx="3733800" cy="685800"/>
          </a:xfrm>
          <a:prstGeom prst="rect">
            <a:avLst/>
          </a:prstGeom>
          <a:gradFill rotWithShape="1">
            <a:gsLst>
              <a:gs pos="0">
                <a:srgbClr val="CCCCFF">
                  <a:alpha val="49001"/>
                </a:srgbClr>
              </a:gs>
              <a:gs pos="100000">
                <a:schemeClr val="bg1">
                  <a:alpha val="46001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>
                <a:solidFill>
                  <a:srgbClr val="800000"/>
                </a:solidFill>
                <a:latin typeface="Times New Roman" pitchFamily="18" charset="0"/>
              </a:rPr>
              <a:t>2, Tác phẩm</a:t>
            </a:r>
          </a:p>
        </p:txBody>
      </p:sp>
      <p:sp>
        <p:nvSpPr>
          <p:cNvPr id="8195" name="Rectangle 11"/>
          <p:cNvSpPr>
            <a:spLocks noChangeArrowheads="1"/>
          </p:cNvSpPr>
          <p:nvPr/>
        </p:nvSpPr>
        <p:spPr bwMode="auto">
          <a:xfrm>
            <a:off x="228600" y="838200"/>
            <a:ext cx="5295900" cy="381000"/>
          </a:xfrm>
          <a:prstGeom prst="rect">
            <a:avLst/>
          </a:prstGeom>
          <a:gradFill rotWithShape="1">
            <a:gsLst>
              <a:gs pos="0">
                <a:srgbClr val="FFCCFF"/>
              </a:gs>
              <a:gs pos="100000">
                <a:schemeClr val="bg1">
                  <a:alpha val="40999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srgbClr val="800000"/>
                </a:solidFill>
                <a:latin typeface="Times New Roman" pitchFamily="18" charset="0"/>
              </a:rPr>
              <a:t>a, Hoàn cảnh sáng </a:t>
            </a:r>
            <a:r>
              <a:rPr lang="en-US" sz="3200" dirty="0" smtClean="0">
                <a:solidFill>
                  <a:srgbClr val="800000"/>
                </a:solidFill>
                <a:latin typeface="Times New Roman" pitchFamily="18" charset="0"/>
              </a:rPr>
              <a:t>tác, xuất xứ:      </a:t>
            </a:r>
            <a:endParaRPr lang="en-US" sz="3200" dirty="0">
              <a:solidFill>
                <a:srgbClr val="800000"/>
              </a:solidFill>
              <a:latin typeface="Times New Roman" pitchFamily="18" charset="0"/>
            </a:endParaRPr>
          </a:p>
        </p:txBody>
      </p:sp>
      <p:sp>
        <p:nvSpPr>
          <p:cNvPr id="2" name="Cloud Callout 1"/>
          <p:cNvSpPr/>
          <p:nvPr/>
        </p:nvSpPr>
        <p:spPr>
          <a:xfrm>
            <a:off x="2853152" y="1484784"/>
            <a:ext cx="5715000" cy="2023120"/>
          </a:xfrm>
          <a:prstGeom prst="cloudCallout">
            <a:avLst/>
          </a:prstGeom>
          <a:solidFill>
            <a:srgbClr val="FFFF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000000"/>
                </a:solidFill>
              </a:rPr>
              <a:t>? Nêu hoàn cảnh sáng </a:t>
            </a:r>
            <a:r>
              <a:rPr lang="en-US" sz="2800" b="1" dirty="0" smtClean="0">
                <a:solidFill>
                  <a:srgbClr val="000000"/>
                </a:solidFill>
              </a:rPr>
              <a:t>tác và xuất xứ </a:t>
            </a:r>
            <a:r>
              <a:rPr lang="en-US" sz="2800" b="1" dirty="0">
                <a:solidFill>
                  <a:srgbClr val="000000"/>
                </a:solidFill>
              </a:rPr>
              <a:t>của bài </a:t>
            </a:r>
            <a:r>
              <a:rPr lang="en-US" sz="2800" b="1" dirty="0" smtClean="0">
                <a:solidFill>
                  <a:srgbClr val="000000"/>
                </a:solidFill>
              </a:rPr>
              <a:t>thơ? </a:t>
            </a:r>
            <a:endParaRPr lang="en-US" sz="2800" b="1" dirty="0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1726640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0" y="0"/>
            <a:ext cx="3733800" cy="685800"/>
          </a:xfrm>
          <a:prstGeom prst="rect">
            <a:avLst/>
          </a:prstGeom>
          <a:gradFill rotWithShape="1">
            <a:gsLst>
              <a:gs pos="0">
                <a:srgbClr val="CCCCFF">
                  <a:alpha val="49001"/>
                </a:srgbClr>
              </a:gs>
              <a:gs pos="100000">
                <a:schemeClr val="bg1">
                  <a:alpha val="46001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>
                <a:solidFill>
                  <a:srgbClr val="800000"/>
                </a:solidFill>
                <a:latin typeface="Times New Roman" pitchFamily="18" charset="0"/>
              </a:rPr>
              <a:t>2, Tác phẩm</a:t>
            </a:r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228600" y="685800"/>
            <a:ext cx="3657600" cy="381000"/>
          </a:xfrm>
          <a:prstGeom prst="rect">
            <a:avLst/>
          </a:prstGeom>
          <a:gradFill rotWithShape="1">
            <a:gsLst>
              <a:gs pos="0">
                <a:srgbClr val="FFCCFF"/>
              </a:gs>
              <a:gs pos="100000">
                <a:schemeClr val="bg1">
                  <a:alpha val="40999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>
                <a:solidFill>
                  <a:srgbClr val="800000"/>
                </a:solidFill>
                <a:latin typeface="Times New Roman" pitchFamily="18" charset="0"/>
              </a:rPr>
              <a:t>a, Hoàn cảnh sáng tác</a:t>
            </a:r>
          </a:p>
        </p:txBody>
      </p:sp>
      <p:sp>
        <p:nvSpPr>
          <p:cNvPr id="121860" name="Rectangle 4"/>
          <p:cNvSpPr>
            <a:spLocks noChangeArrowheads="1"/>
          </p:cNvSpPr>
          <p:nvPr/>
        </p:nvSpPr>
        <p:spPr bwMode="auto">
          <a:xfrm>
            <a:off x="304800" y="1219200"/>
            <a:ext cx="91440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l-NL" dirty="0">
                <a:solidFill>
                  <a:srgbClr val="000000"/>
                </a:solidFill>
              </a:rPr>
              <a:t> </a:t>
            </a:r>
            <a:r>
              <a:rPr lang="nl-NL" sz="2800" dirty="0">
                <a:solidFill>
                  <a:srgbClr val="000000"/>
                </a:solidFill>
                <a:latin typeface="Times New Roman" pitchFamily="18" charset="0"/>
              </a:rPr>
              <a:t>- Sáng tác năm 1967, trong chuyến đi công tác tại vùng biển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l-NL" sz="2800" dirty="0">
                <a:solidFill>
                  <a:srgbClr val="000000"/>
                </a:solidFill>
                <a:latin typeface="Times New Roman" pitchFamily="18" charset="0"/>
              </a:rPr>
              <a:t>Diêm Điền, được in trong tập thơ </a:t>
            </a:r>
            <a:r>
              <a:rPr lang="nl-NL" sz="2800" i="1" dirty="0">
                <a:solidFill>
                  <a:srgbClr val="000000"/>
                </a:solidFill>
                <a:latin typeface="Times New Roman" pitchFamily="18" charset="0"/>
              </a:rPr>
              <a:t>Hoa dọc chiến hào</a:t>
            </a:r>
            <a:r>
              <a:rPr lang="nl-NL" sz="2800" dirty="0">
                <a:solidFill>
                  <a:srgbClr val="000000"/>
                </a:solidFill>
                <a:latin typeface="Times New Roman" pitchFamily="18" charset="0"/>
              </a:rPr>
              <a:t> ( 1968)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 dirty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5975830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18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18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6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0" y="0"/>
            <a:ext cx="3733800" cy="685800"/>
          </a:xfrm>
          <a:prstGeom prst="rect">
            <a:avLst/>
          </a:prstGeom>
          <a:gradFill rotWithShape="1">
            <a:gsLst>
              <a:gs pos="0">
                <a:srgbClr val="CCCCFF">
                  <a:alpha val="49001"/>
                </a:srgbClr>
              </a:gs>
              <a:gs pos="100000">
                <a:schemeClr val="bg1">
                  <a:alpha val="46001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>
                <a:solidFill>
                  <a:srgbClr val="800000"/>
                </a:solidFill>
                <a:latin typeface="Times New Roman" pitchFamily="18" charset="0"/>
              </a:rPr>
              <a:t>2, Tác phẩm</a:t>
            </a:r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228600" y="685800"/>
            <a:ext cx="3657600" cy="381000"/>
          </a:xfrm>
          <a:prstGeom prst="rect">
            <a:avLst/>
          </a:prstGeom>
          <a:gradFill rotWithShape="1">
            <a:gsLst>
              <a:gs pos="0">
                <a:srgbClr val="FFCCFF"/>
              </a:gs>
              <a:gs pos="100000">
                <a:schemeClr val="bg1">
                  <a:alpha val="40999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>
                <a:solidFill>
                  <a:srgbClr val="800000"/>
                </a:solidFill>
                <a:latin typeface="Times New Roman" pitchFamily="18" charset="0"/>
              </a:rPr>
              <a:t>a, Hoàn cảnh sáng tác</a:t>
            </a:r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304800" y="1219200"/>
            <a:ext cx="91440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l-NL">
                <a:solidFill>
                  <a:srgbClr val="000000"/>
                </a:solidFill>
              </a:rPr>
              <a:t> </a:t>
            </a:r>
            <a:r>
              <a:rPr lang="nl-NL" sz="2800">
                <a:solidFill>
                  <a:srgbClr val="000000"/>
                </a:solidFill>
                <a:latin typeface="Times New Roman" pitchFamily="18" charset="0"/>
              </a:rPr>
              <a:t>- Sáng tác năm 1967, trong chuyến đi công tác tại vùng biển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l-NL" sz="2800">
                <a:solidFill>
                  <a:srgbClr val="000000"/>
                </a:solidFill>
                <a:latin typeface="Times New Roman" pitchFamily="18" charset="0"/>
              </a:rPr>
              <a:t>Diêm Điền, được in trong tập thơ </a:t>
            </a:r>
            <a:r>
              <a:rPr lang="nl-NL" sz="2800" i="1">
                <a:solidFill>
                  <a:srgbClr val="000000"/>
                </a:solidFill>
                <a:latin typeface="Times New Roman" pitchFamily="18" charset="0"/>
              </a:rPr>
              <a:t>Hoa dọc chiến hào</a:t>
            </a:r>
            <a:r>
              <a:rPr lang="nl-NL" sz="2800">
                <a:solidFill>
                  <a:srgbClr val="000000"/>
                </a:solidFill>
                <a:latin typeface="Times New Roman" pitchFamily="18" charset="0"/>
              </a:rPr>
              <a:t> ( 1968)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l-NL" sz="2800">
                <a:solidFill>
                  <a:srgbClr val="000000"/>
                </a:solidFill>
                <a:latin typeface="Times New Roman" pitchFamily="18" charset="0"/>
              </a:rPr>
              <a:t> - Tiêu biểu cho hồn thơ của Xuân Quỳnh.</a:t>
            </a:r>
            <a:r>
              <a:rPr lang="en-US" sz="2800">
                <a:solidFill>
                  <a:srgbClr val="000000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228600" y="2438400"/>
            <a:ext cx="5892800" cy="533400"/>
          </a:xfrm>
          <a:prstGeom prst="rect">
            <a:avLst/>
          </a:prstGeom>
          <a:gradFill rotWithShape="1">
            <a:gsLst>
              <a:gs pos="0">
                <a:srgbClr val="FFCCFF"/>
              </a:gs>
              <a:gs pos="100000">
                <a:schemeClr val="bg1">
                  <a:alpha val="42998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>
                <a:solidFill>
                  <a:srgbClr val="800000"/>
                </a:solidFill>
                <a:latin typeface="Times New Roman" pitchFamily="18" charset="0"/>
              </a:rPr>
              <a:t>b,  Đọc – xác định đề tài và chủ đề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308254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3,597411275,C:\Users\Administrator\Desktop\MON VAN\KHOI THPT\Ngu van 12 - Song (Xuan Quynh)\Ngu van 12 - Song (Xuan Quynh)\Media.ppcx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4,597411275,C:\Users\Administrator\Desktop\MON VAN\KHOI THPT\Ngu van 12 - Song (Xuan Quynh)\Ngu van 12 - Song (Xuan Quynh)\Media.ppcx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5,597411275,C:\Users\Administrator\Desktop\MON VAN\KHOI THPT\Ngu van 12 - Song (Xuan Quynh)\Ngu van 12 - Song (Xuan Quynh)\Media.ppcx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6,597411275,C:\Users\Administrator\Desktop\MON VAN\KHOI THPT\Ngu van 12 - Song (Xuan Quynh)\Ngu van 12 - Song (Xuan Quynh)\Media.ppcx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5,597411275,C:\Users\Administrator\Desktop\MON VAN\KHOI THPT\Ngu van 12 - Song (Xuan Quynh)\Ngu van 12 - Song (Xuan Quynh)\Media.ppcx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5,597411275,C:\Users\Administrator\Desktop\MON VAN\KHOI THPT\Ngu van 12 - Song (Xuan Quynh)\Ngu van 12 - Song (Xuan Quynh)\Media.ppcx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5,597411275,C:\Users\Administrator\Desktop\MON VAN\KHOI THPT\Ngu van 12 - Song (Xuan Quynh)\Ngu van 12 - Song (Xuan Quynh)\Media.ppcx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8,597411275,C:\Users\Administrator\Desktop\MON VAN\KHOI THPT\Ngu van 12 - Song (Xuan Quynh)\Ngu van 12 - Song (Xuan Quynh)\Media.ppcx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5,597411275,C:\Users\Administrator\Desktop\MON VAN\KHOI THPT\Ngu van 12 - Song (Xuan Quynh)\Ngu van 12 - Song (Xuan Quynh)\Media.ppcx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5,597411275,C:\Users\Administrator\Desktop\MON VAN\KHOI THPT\Ngu van 12 - Song (Xuan Quynh)\Ngu van 12 - Song (Xuan Quynh)\Media.ppcx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6,597411275,C:\Users\Administrator\Desktop\MON VAN\KHOI THPT\Ngu van 12 - Song (Xuan Quynh)\Ngu van 12 - Song (Xuan Quynh)\Media.ppcx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6,597411275,C:\Users\Administrator\Desktop\MON VAN\KHOI THPT\Ngu van 12 - Song (Xuan Quynh)\Ngu van 12 - Song (Xuan Quynh)\Media.ppcx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7,597411275,C:\Users\Administrator\Desktop\MON VAN\KHOI THPT\Ngu van 12 - Song (Xuan Quynh)\Ngu van 12 - Song (Xuan Quynh)\Media.ppcx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9,597411275,C:\Users\Administrator\Desktop\MON VAN\KHOI THPT\Ngu van 12 - Song (Xuan Quynh)\Ngu van 12 - Song (Xuan Quynh)\Media.ppcx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1,597411275,C:\Users\Administrator\Desktop\MON VAN\KHOI THPT\Ngu van 12 - Song (Xuan Quynh)\Ngu van 12 - Song (Xuan Quynh)\Media.ppcx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3,597411275,C:\Users\Administrator\Desktop\MON VAN\KHOI THPT\Ngu van 12 - Song (Xuan Quynh)\Ngu van 12 - Song (Xuan Quynh)\Media.ppcx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1,597411275,C:\Users\Administrator\Desktop\MON VAN\KHOI THPT\Ngu van 12 - Song (Xuan Quynh)\Ngu van 12 - Song (Xuan Quynh)\Media.ppcx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9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0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1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17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18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7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8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</TotalTime>
  <Words>1016</Words>
  <Application>Microsoft Office PowerPoint</Application>
  <PresentationFormat>On-screen Show (4:3)</PresentationFormat>
  <Paragraphs>115</Paragraphs>
  <Slides>20</Slides>
  <Notes>2</Notes>
  <HiddenSlides>0</HiddenSlides>
  <MMClips>1</MMClips>
  <ScaleCrop>false</ScaleCrop>
  <HeadingPairs>
    <vt:vector size="4" baseType="variant">
      <vt:variant>
        <vt:lpstr>Theme</vt:lpstr>
      </vt:variant>
      <vt:variant>
        <vt:i4>19</vt:i4>
      </vt:variant>
      <vt:variant>
        <vt:lpstr>Slide Titles</vt:lpstr>
      </vt:variant>
      <vt:variant>
        <vt:i4>20</vt:i4>
      </vt:variant>
    </vt:vector>
  </HeadingPairs>
  <TitlesOfParts>
    <vt:vector size="39" baseType="lpstr">
      <vt:lpstr>Office Theme</vt:lpstr>
      <vt:lpstr>Default Design</vt:lpstr>
      <vt:lpstr>2_Default Design</vt:lpstr>
      <vt:lpstr>3_Default Design</vt:lpstr>
      <vt:lpstr>4_Default Design</vt:lpstr>
      <vt:lpstr>5_Default Design</vt:lpstr>
      <vt:lpstr>6_Default Design</vt:lpstr>
      <vt:lpstr>7_Default Design</vt:lpstr>
      <vt:lpstr>8_Default Design</vt:lpstr>
      <vt:lpstr>9_Default Design</vt:lpstr>
      <vt:lpstr>10_Default Design</vt:lpstr>
      <vt:lpstr>11_Default Design</vt:lpstr>
      <vt:lpstr>12_Default Design</vt:lpstr>
      <vt:lpstr>13_Default Design</vt:lpstr>
      <vt:lpstr>14_Default Design</vt:lpstr>
      <vt:lpstr>15_Default Design</vt:lpstr>
      <vt:lpstr>17_Default Design</vt:lpstr>
      <vt:lpstr>1_Default Design</vt:lpstr>
      <vt:lpstr>18_Default Design</vt:lpstr>
      <vt:lpstr>PowerPoint Presentation</vt:lpstr>
      <vt:lpstr>NỘI DUNG BÀI HỌC</vt:lpstr>
      <vt:lpstr>1. Taùc giaû:(1942 -1988)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c, Bố cục</vt:lpstr>
      <vt:lpstr>II. ĐỌC-HIỂU VĂN BẢN</vt:lpstr>
      <vt:lpstr>PowerPoint Presentation</vt:lpstr>
      <vt:lpstr>II. ĐỌC-HIỂU VĂN BẢN</vt:lpstr>
      <vt:lpstr>II. ĐỌC-HIỂU VĂN BẢN</vt:lpstr>
      <vt:lpstr>PowerPoint Presentation</vt:lpstr>
      <vt:lpstr>II. ĐỌC-HIỂU VĂN BẢN</vt:lpstr>
      <vt:lpstr>PowerPoint Presentation</vt:lpstr>
      <vt:lpstr>II. ĐỌC-HIỂU VĂN BẢN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Longlam</dc:creator>
  <cp:lastModifiedBy>Longlam</cp:lastModifiedBy>
  <cp:revision>20</cp:revision>
  <dcterms:created xsi:type="dcterms:W3CDTF">2018-10-22T15:53:10Z</dcterms:created>
  <dcterms:modified xsi:type="dcterms:W3CDTF">2018-10-23T17:21:44Z</dcterms:modified>
</cp:coreProperties>
</file>