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45" roundtripDataSignature="AMtx7mg3cK0dtkeU0oesWEjH5B4onBBT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45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a054562fb_0_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ba054562fb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gba054562fb_0_4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ba054562fb_0_5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ba054562fb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gba054562fb_0_5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ba054562fb_0_6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ba054562fb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ba054562fb_0_6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a054562fb_0_6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ba054562fb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ba054562fb_0_6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ba054562fb_0_7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ba054562fb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ba054562fb_0_7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ba054562fb_0_7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ba054562fb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ba054562fb_0_7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ba054562fb_0_8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ba054562fb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gba054562fb_0_8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ba054562fb_0_9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ba054562fb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gba054562fb_0_9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ba054562fb_0_9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ba054562fb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gba054562fb_0_9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af8c977595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af8c97759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gaf8c977595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a054562fb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ba054562f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ba054562fb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af8c977595_0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af8c97759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gaf8c977595_0_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7" name="Google Shape;227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3" name="Google Shape;23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8" name="Google Shape;23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6" name="Google Shape;246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6" name="Google Shape;25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7" name="Google Shape;257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5" name="Google Shape;26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1" name="Google Shape;27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0" name="Google Shape;28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2" name="Google Shape;302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a054562fb_0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a054562f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ba054562fb_0_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9" name="Google Shape;30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5" name="Google Shape;315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3" name="Google Shape;323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8" name="Google Shape;328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4" name="Google Shape;33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5" name="Google Shape;335;p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0" name="Google Shape;350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9" name="Google Shape;359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4" name="Google Shape;374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4" name="Google Shape;384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3" name="Google Shape;413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ba054562fb_0_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ba054562f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ba054562fb_0_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a054562fb_0_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a054562fb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ba054562fb_0_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a054562fb_0_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a054562fb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ba054562fb_0_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ba054562fb_0_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ba054562f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ba054562fb_0_3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a054562fb_0_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a054562fb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ba054562fb_0_3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ba054562fb_0_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ba054562fb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ba054562fb_0_4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2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7.jp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4.jp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9" name="Google Shape;89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http://lh4.googleusercontent.com/-5kby2hmKiqw/VjSWAS7qpxI/AAAAAAAAA88/vRXUQuFAo8E/s1600/chum-tho-luc-bat-viet-ve-mua-xuan.jpg"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381000" y="1752600"/>
            <a:ext cx="7981672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i="0" lang="en-US" sz="8000" u="none" cap="none" strike="noStrike">
                <a:solidFill>
                  <a:srgbClr val="DF32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VỘI VÀNG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DF32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XUÂN DIỆU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DF322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(T1IẾT )</a:t>
            </a:r>
            <a:endParaRPr b="1" i="0" sz="4000" u="none" cap="none" strike="noStrike">
              <a:solidFill>
                <a:srgbClr val="DF32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ba054562fb_0_4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ba054562fb_0_4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ba054562fb_0_5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ba054562fb_0_5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a054562fb_0_6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gba054562fb_0_6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ba054562fb_0_6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gba054562fb_0_6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ba054562fb_0_7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gba054562fb_0_7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ba054562fb_0_7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gba054562fb_0_7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ba054562fb_0_8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ba054562fb_0_8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ba054562fb_0_9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gba054562fb_0_9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ba054562fb_0_9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gba054562fb_0_9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af8c977595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gaf8c977595_0_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a054562fb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ba054562fb_0_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af8c977595_0_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gaf8c977595_0_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"/>
          <p:cNvSpPr txBox="1"/>
          <p:nvPr/>
        </p:nvSpPr>
        <p:spPr>
          <a:xfrm>
            <a:off x="609600" y="838200"/>
            <a:ext cx="7162800" cy="55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00050" lvl="0" marL="400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Tìm hiểu chung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00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Tác giả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00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Tác phẩm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00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Đọc hiểu văn bản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572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Đọc hiểu khái quát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572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Đọc hiểu chi tiết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400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Phần I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429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lphaLcPeriod"/>
            </a:pPr>
            <a:r>
              <a:rPr b="0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Đoạn 1 (hết tiết 1)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429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lphaLcPeriod"/>
            </a:pPr>
            <a:r>
              <a:rPr b="0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Đoạn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0050" lvl="0" marL="400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Phần II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0050" lvl="0" marL="400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Tổng kết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0" name="Google Shape;230;p2"/>
          <p:cNvSpPr/>
          <p:nvPr/>
        </p:nvSpPr>
        <p:spPr>
          <a:xfrm>
            <a:off x="2246449" y="76200"/>
            <a:ext cx="4270015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sng" cap="none" strike="noStrik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KẾT CẤU BÀI HỌC</a:t>
            </a:r>
            <a:endParaRPr b="1" i="0" sz="4400" u="sng" cap="none" strike="noStrike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191410884" id="235" name="Google Shape;23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304800"/>
            <a:ext cx="4953000" cy="586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"/>
          <p:cNvSpPr txBox="1"/>
          <p:nvPr/>
        </p:nvSpPr>
        <p:spPr>
          <a:xfrm>
            <a:off x="228600" y="152400"/>
            <a:ext cx="8610600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Xuân Diệu đã thừa hưởng được những phẩm chất nào từ gia đình, quê hương, thời đại?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Đức tính cần cù, yêu lao động từ người cha- một ông đồ xứ Nghệ.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Tấm lòng nồng nàn, sôi nổi của người dân miền biển quê mẹ.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Vốn kiến thức cổ điển Nho học và tinh thần hiện đại của tư tưởng, văn hóa phương Tây, đặc biệt là Pháp.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Cả ba ý trên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1" name="Google Shape;241;p4"/>
          <p:cNvSpPr/>
          <p:nvPr/>
        </p:nvSpPr>
        <p:spPr>
          <a:xfrm>
            <a:off x="0" y="3429000"/>
            <a:ext cx="762000" cy="609600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4"/>
          <p:cNvSpPr txBox="1"/>
          <p:nvPr/>
        </p:nvSpPr>
        <p:spPr>
          <a:xfrm>
            <a:off x="228600" y="4038600"/>
            <a:ext cx="8686800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Nét nổi bật của nghệ thuật thơ Xuân Diệu là gì?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Giàu chất chính luận.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Giàu chất cổ điển.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Giàu chất hiện đại.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Vừa cổ điển vừa hiện đại nhưng chất hiện đại vẫn đậm nét hơn.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4"/>
          <p:cNvSpPr/>
          <p:nvPr/>
        </p:nvSpPr>
        <p:spPr>
          <a:xfrm>
            <a:off x="0" y="5791200"/>
            <a:ext cx="838200" cy="685800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5"/>
          <p:cNvSpPr txBox="1"/>
          <p:nvPr/>
        </p:nvSpPr>
        <p:spPr>
          <a:xfrm>
            <a:off x="228600" y="-36969"/>
            <a:ext cx="8915400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Sau Cách mạng, Xuân Diệu chuyển đổi kiểu nhà thơ: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Nhà thơ lãng mạn  🡪 nhà thơ chiến sĩ.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Nhà thơ cổ điển 🡪  nhà thơ lãng mạn.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Nhà thơ lãng mạn 🡪 nhà thơ trữ tình chính trị.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Nhà thơ cổ điển 🡪 nhà thơ tượng trưng.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Google Shape;249;p5"/>
          <p:cNvSpPr txBox="1"/>
          <p:nvPr/>
        </p:nvSpPr>
        <p:spPr>
          <a:xfrm>
            <a:off x="304800" y="2286000"/>
            <a:ext cx="83058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Xuân Diệu </a:t>
            </a:r>
            <a:r>
              <a:rPr b="1" i="0" lang="en-US" sz="2800" u="sng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không</a:t>
            </a:r>
            <a:r>
              <a:rPr b="1" i="0" lang="en-US" sz="28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sáng tác thể loại nào?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Thơ                                 B.  Kịch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Tiểu luận phê bình          D. Truyện ngắn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0" name="Google Shape;250;p5"/>
          <p:cNvSpPr/>
          <p:nvPr/>
        </p:nvSpPr>
        <p:spPr>
          <a:xfrm>
            <a:off x="0" y="457200"/>
            <a:ext cx="685800" cy="457200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5"/>
          <p:cNvSpPr/>
          <p:nvPr/>
        </p:nvSpPr>
        <p:spPr>
          <a:xfrm>
            <a:off x="3886200" y="2743200"/>
            <a:ext cx="762000" cy="457200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5"/>
          <p:cNvSpPr txBox="1"/>
          <p:nvPr/>
        </p:nvSpPr>
        <p:spPr>
          <a:xfrm>
            <a:off x="381000" y="3699570"/>
            <a:ext cx="8458200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Những danh hiệu, giải thưởng mà Xuân Diệu đã đạt được?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Giải thưởng Nhà nước về VHNT.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Giải thưởng Hồ Chí Minh về VHNT (1996).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Danh hiệu Viện sĩ thông tấn Viện Hàn lâm nghệ thuật CHDC Đức.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AutoNum type="alphaU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và 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5"/>
          <p:cNvSpPr/>
          <p:nvPr/>
        </p:nvSpPr>
        <p:spPr>
          <a:xfrm>
            <a:off x="0" y="6248400"/>
            <a:ext cx="838200" cy="457200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"/>
          <p:cNvSpPr/>
          <p:nvPr/>
        </p:nvSpPr>
        <p:spPr>
          <a:xfrm>
            <a:off x="3429000" y="152400"/>
            <a:ext cx="5486400" cy="1905000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Nhà thơ của lòng </a:t>
            </a: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khát sống, khát yêu</a:t>
            </a:r>
            <a:r>
              <a:rPr b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đến cuồng nhiệt.</a:t>
            </a:r>
            <a:endParaRPr b="0" i="0" sz="3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0" name="Google Shape;260;p6"/>
          <p:cNvSpPr/>
          <p:nvPr/>
        </p:nvSpPr>
        <p:spPr>
          <a:xfrm>
            <a:off x="152400" y="4191000"/>
            <a:ext cx="8839200" cy="2514600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Thế giới nghệ thuật thơ Xuân Diệu: ngập tràn xuân sắc, xuân tình; con người đang độ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tuổi trẻ, tình yêu là chuẩn mực thẩm mĩ.</a:t>
            </a:r>
            <a:endParaRPr b="0" i="0" sz="3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http://s3.img.edn.vn/2013/5/e/5e50dcdcf957cf85af13afd311888a4a.jpg" id="261" name="Google Shape;26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3352799" cy="396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6"/>
          <p:cNvSpPr txBox="1"/>
          <p:nvPr/>
        </p:nvSpPr>
        <p:spPr>
          <a:xfrm>
            <a:off x="3429000" y="2514600"/>
            <a:ext cx="5486400" cy="1200329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Nhà thơ của nỗi </a:t>
            </a: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ám ảnh thời gian.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7"/>
          <p:cNvSpPr txBox="1"/>
          <p:nvPr/>
        </p:nvSpPr>
        <p:spPr>
          <a:xfrm>
            <a:off x="2286000" y="4800600"/>
            <a:ext cx="38100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Tập </a:t>
            </a:r>
            <a:r>
              <a:rPr b="1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Thơ thơ 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(1938)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:\Thơ thơ.jpg" id="268" name="Google Shape;26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3600" y="381000"/>
            <a:ext cx="4114800" cy="44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"/>
          <p:cNvSpPr/>
          <p:nvPr/>
        </p:nvSpPr>
        <p:spPr>
          <a:xfrm>
            <a:off x="2667000" y="762000"/>
            <a:ext cx="2438400" cy="1905000"/>
          </a:xfrm>
          <a:prstGeom prst="star8">
            <a:avLst>
              <a:gd fmla="val 37500" name="adj"/>
            </a:avLst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VỘI VÀNG</a:t>
            </a:r>
            <a:endParaRPr b="1" i="0" sz="3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4" name="Google Shape;274;p8"/>
          <p:cNvSpPr/>
          <p:nvPr/>
        </p:nvSpPr>
        <p:spPr>
          <a:xfrm>
            <a:off x="6019800" y="1524000"/>
            <a:ext cx="2895600" cy="15240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Cảm hứng chủ đạo:  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thời gian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75" name="Google Shape;275;p8"/>
          <p:cNvCxnSpPr/>
          <p:nvPr/>
        </p:nvCxnSpPr>
        <p:spPr>
          <a:xfrm>
            <a:off x="4724400" y="1981200"/>
            <a:ext cx="1219200" cy="45720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sp>
        <p:nvSpPr>
          <p:cNvPr id="276" name="Google Shape;276;p8"/>
          <p:cNvSpPr/>
          <p:nvPr/>
        </p:nvSpPr>
        <p:spPr>
          <a:xfrm>
            <a:off x="685800" y="3962400"/>
            <a:ext cx="7315200" cy="2133600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Tâm thế và triết lí sống của Xuân Diệu: Sống là </a:t>
            </a:r>
            <a:r>
              <a:rPr b="1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chạy đua với thời gian </a:t>
            </a: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bằng cả </a:t>
            </a:r>
            <a:r>
              <a:rPr b="1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tốc độ </a:t>
            </a: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 </a:t>
            </a:r>
            <a:r>
              <a:rPr b="1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cường độ</a:t>
            </a: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77" name="Google Shape;277;p8"/>
          <p:cNvCxnSpPr/>
          <p:nvPr/>
        </p:nvCxnSpPr>
        <p:spPr>
          <a:xfrm flipH="1">
            <a:off x="3276600" y="2438400"/>
            <a:ext cx="228600" cy="13716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9"/>
          <p:cNvSpPr/>
          <p:nvPr/>
        </p:nvSpPr>
        <p:spPr>
          <a:xfrm>
            <a:off x="4191000" y="457200"/>
            <a:ext cx="1905000" cy="1295400"/>
          </a:xfrm>
          <a:prstGeom prst="rect">
            <a:avLst/>
          </a:prstGeom>
          <a:solidFill>
            <a:schemeClr val="accent4"/>
          </a:solidFill>
          <a:ln cap="flat" cmpd="sng" w="25400">
            <a:solidFill>
              <a:srgbClr val="5D487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Mạch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cảm xúc</a:t>
            </a:r>
            <a:endParaRPr b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3" name="Google Shape;283;p9"/>
          <p:cNvSpPr/>
          <p:nvPr/>
        </p:nvSpPr>
        <p:spPr>
          <a:xfrm>
            <a:off x="152400" y="1676400"/>
            <a:ext cx="1905000" cy="2514600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 câu đầu</a:t>
            </a:r>
            <a:r>
              <a:rPr b="0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Niềm </a:t>
            </a:r>
            <a:r>
              <a:rPr b="1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say đắm </a:t>
            </a:r>
            <a:r>
              <a:rPr b="0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trước vẻ đẹp của cuộc đời trần thế.</a:t>
            </a:r>
            <a:endParaRPr b="0" i="0" sz="2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4" name="Google Shape;284;p9"/>
          <p:cNvSpPr/>
          <p:nvPr/>
        </p:nvSpPr>
        <p:spPr>
          <a:xfrm>
            <a:off x="2209800" y="1676400"/>
            <a:ext cx="1828800" cy="2514600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 câu tiếp</a:t>
            </a:r>
            <a:r>
              <a:rPr b="0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Nỗi </a:t>
            </a:r>
            <a:r>
              <a:rPr b="1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 âu </a:t>
            </a:r>
            <a:r>
              <a:rPr b="0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về sự chảy trôi của thời gian.</a:t>
            </a:r>
            <a:endParaRPr b="0" i="0" sz="2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p9"/>
          <p:cNvSpPr/>
          <p:nvPr/>
        </p:nvSpPr>
        <p:spPr>
          <a:xfrm>
            <a:off x="6629400" y="1752600"/>
            <a:ext cx="1905000" cy="2362200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cap="flat" cmpd="sng" w="9525">
            <a:solidFill>
              <a:srgbClr val="97B85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 câu cuối</a:t>
            </a:r>
            <a:r>
              <a:rPr b="0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Niềm </a:t>
            </a:r>
            <a:r>
              <a:rPr b="1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khao khát</a:t>
            </a:r>
            <a:r>
              <a:rPr b="0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được tận hưởng cuộc đời. </a:t>
            </a:r>
            <a:endParaRPr b="0" i="0" sz="2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6" name="Google Shape;286;p9"/>
          <p:cNvSpPr/>
          <p:nvPr/>
        </p:nvSpPr>
        <p:spPr>
          <a:xfrm>
            <a:off x="4038600" y="5105400"/>
            <a:ext cx="1981200" cy="1143000"/>
          </a:xfrm>
          <a:prstGeom prst="rect">
            <a:avLst/>
          </a:prstGeom>
          <a:gradFill>
            <a:gsLst>
              <a:gs pos="0">
                <a:srgbClr val="5D427D"/>
              </a:gs>
              <a:gs pos="80000">
                <a:srgbClr val="7A57A5"/>
              </a:gs>
              <a:gs pos="100000">
                <a:srgbClr val="7A56A7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Mạch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luận lí</a:t>
            </a:r>
            <a:endParaRPr b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7" name="Google Shape;287;p9"/>
          <p:cNvSpPr/>
          <p:nvPr/>
        </p:nvSpPr>
        <p:spPr>
          <a:xfrm>
            <a:off x="6629400" y="4953000"/>
            <a:ext cx="2286000" cy="1447800"/>
          </a:xfrm>
          <a:prstGeom prst="rect">
            <a:avLst/>
          </a:prstGeom>
          <a:solidFill>
            <a:schemeClr val="accent2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1" lang="en-US" sz="2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Sống vội vàng là như thế nào?</a:t>
            </a:r>
            <a:endParaRPr b="0" i="1" sz="26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8" name="Google Shape;288;p9"/>
          <p:cNvSpPr/>
          <p:nvPr/>
        </p:nvSpPr>
        <p:spPr>
          <a:xfrm>
            <a:off x="685800" y="5029200"/>
            <a:ext cx="2743200" cy="1447800"/>
          </a:xfrm>
          <a:prstGeom prst="rect">
            <a:avLst/>
          </a:prstGeom>
          <a:solidFill>
            <a:schemeClr val="accent2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1" lang="en-US" sz="2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Vì sao phải sống vội vàng?</a:t>
            </a:r>
            <a:endParaRPr b="0" i="1" sz="26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9" name="Google Shape;289;p9"/>
          <p:cNvSpPr txBox="1"/>
          <p:nvPr/>
        </p:nvSpPr>
        <p:spPr>
          <a:xfrm>
            <a:off x="4343400" y="2514600"/>
            <a:ext cx="1981200" cy="1077218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Bố cục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 cấu tứ</a:t>
            </a:r>
            <a:endParaRPr b="1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90" name="Google Shape;290;p9"/>
          <p:cNvCxnSpPr/>
          <p:nvPr/>
        </p:nvCxnSpPr>
        <p:spPr>
          <a:xfrm flipH="1">
            <a:off x="1981200" y="1143000"/>
            <a:ext cx="2209800" cy="533400"/>
          </a:xfrm>
          <a:prstGeom prst="straightConnector1">
            <a:avLst/>
          </a:prstGeom>
          <a:noFill/>
          <a:ln cap="flat" cmpd="sng" w="38100">
            <a:solidFill>
              <a:schemeClr val="accent3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cxnSp>
        <p:nvCxnSpPr>
          <p:cNvPr id="291" name="Google Shape;291;p9"/>
          <p:cNvCxnSpPr>
            <a:stCxn id="282" idx="1"/>
          </p:cNvCxnSpPr>
          <p:nvPr/>
        </p:nvCxnSpPr>
        <p:spPr>
          <a:xfrm flipH="1">
            <a:off x="3810000" y="1104900"/>
            <a:ext cx="381000" cy="495300"/>
          </a:xfrm>
          <a:prstGeom prst="straightConnector1">
            <a:avLst/>
          </a:prstGeom>
          <a:noFill/>
          <a:ln cap="flat" cmpd="sng" w="38100">
            <a:solidFill>
              <a:schemeClr val="accent3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cxnSp>
        <p:nvCxnSpPr>
          <p:cNvPr id="292" name="Google Shape;292;p9"/>
          <p:cNvCxnSpPr>
            <a:stCxn id="282" idx="3"/>
          </p:cNvCxnSpPr>
          <p:nvPr/>
        </p:nvCxnSpPr>
        <p:spPr>
          <a:xfrm>
            <a:off x="6096000" y="1104900"/>
            <a:ext cx="685800" cy="571500"/>
          </a:xfrm>
          <a:prstGeom prst="straightConnector1">
            <a:avLst/>
          </a:prstGeom>
          <a:noFill/>
          <a:ln cap="flat" cmpd="sng" w="38100">
            <a:solidFill>
              <a:schemeClr val="accent3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cxnSp>
        <p:nvCxnSpPr>
          <p:cNvPr id="293" name="Google Shape;293;p9"/>
          <p:cNvCxnSpPr>
            <a:stCxn id="289" idx="0"/>
          </p:cNvCxnSpPr>
          <p:nvPr/>
        </p:nvCxnSpPr>
        <p:spPr>
          <a:xfrm rot="10800000">
            <a:off x="5334000" y="1828800"/>
            <a:ext cx="0" cy="6858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cxnSp>
        <p:nvCxnSpPr>
          <p:cNvPr id="294" name="Google Shape;294;p9"/>
          <p:cNvCxnSpPr>
            <a:stCxn id="289" idx="2"/>
          </p:cNvCxnSpPr>
          <p:nvPr/>
        </p:nvCxnSpPr>
        <p:spPr>
          <a:xfrm>
            <a:off x="5334000" y="3591818"/>
            <a:ext cx="0" cy="14373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cxnSp>
        <p:nvCxnSpPr>
          <p:cNvPr id="295" name="Google Shape;295;p9"/>
          <p:cNvCxnSpPr/>
          <p:nvPr/>
        </p:nvCxnSpPr>
        <p:spPr>
          <a:xfrm>
            <a:off x="7543800" y="4114800"/>
            <a:ext cx="0" cy="83820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</p:cxnSp>
      <p:cxnSp>
        <p:nvCxnSpPr>
          <p:cNvPr id="296" name="Google Shape;296;p9"/>
          <p:cNvCxnSpPr>
            <a:stCxn id="283" idx="2"/>
            <a:endCxn id="288" idx="0"/>
          </p:cNvCxnSpPr>
          <p:nvPr/>
        </p:nvCxnSpPr>
        <p:spPr>
          <a:xfrm>
            <a:off x="1104900" y="4191000"/>
            <a:ext cx="952500" cy="83820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</p:cxnSp>
      <p:cxnSp>
        <p:nvCxnSpPr>
          <p:cNvPr id="297" name="Google Shape;297;p9"/>
          <p:cNvCxnSpPr>
            <a:stCxn id="284" idx="2"/>
            <a:endCxn id="288" idx="0"/>
          </p:cNvCxnSpPr>
          <p:nvPr/>
        </p:nvCxnSpPr>
        <p:spPr>
          <a:xfrm flipH="1">
            <a:off x="2057400" y="4191000"/>
            <a:ext cx="1066800" cy="83820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</p:cxnSp>
      <p:cxnSp>
        <p:nvCxnSpPr>
          <p:cNvPr id="298" name="Google Shape;298;p9"/>
          <p:cNvCxnSpPr/>
          <p:nvPr/>
        </p:nvCxnSpPr>
        <p:spPr>
          <a:xfrm rot="10800000">
            <a:off x="3429000" y="5638800"/>
            <a:ext cx="609600" cy="0"/>
          </a:xfrm>
          <a:prstGeom prst="straightConnector1">
            <a:avLst/>
          </a:prstGeom>
          <a:noFill/>
          <a:ln cap="flat" cmpd="sng" w="25400">
            <a:solidFill>
              <a:schemeClr val="accent4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</p:cxnSp>
      <p:cxnSp>
        <p:nvCxnSpPr>
          <p:cNvPr id="299" name="Google Shape;299;p9"/>
          <p:cNvCxnSpPr>
            <a:stCxn id="286" idx="3"/>
            <a:endCxn id="287" idx="1"/>
          </p:cNvCxnSpPr>
          <p:nvPr/>
        </p:nvCxnSpPr>
        <p:spPr>
          <a:xfrm>
            <a:off x="6019800" y="5676900"/>
            <a:ext cx="609600" cy="0"/>
          </a:xfrm>
          <a:prstGeom prst="straightConnector1">
            <a:avLst/>
          </a:prstGeom>
          <a:noFill/>
          <a:ln cap="flat" cmpd="sng" w="25400">
            <a:solidFill>
              <a:schemeClr val="accent4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hinhanhdep.pro/content/uploads/2014/11/hinh-anh-mua-xuan-dep-nhat-570-18.jpg" id="304" name="Google Shape;30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p10"/>
          <p:cNvSpPr/>
          <p:nvPr/>
        </p:nvSpPr>
        <p:spPr>
          <a:xfrm>
            <a:off x="1752600" y="762000"/>
            <a:ext cx="7010400" cy="1981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Cấu tứ: Sự kết hợp nhuần nhuyễn giữa mạch trữ tình và mạch luận lí</a:t>
            </a:r>
            <a:r>
              <a:rPr b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b="0" i="0" sz="3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10"/>
          <p:cNvSpPr/>
          <p:nvPr/>
        </p:nvSpPr>
        <p:spPr>
          <a:xfrm>
            <a:off x="304800" y="1143000"/>
            <a:ext cx="1066800" cy="1219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ba054562fb_0_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ba054562fb_0_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1"/>
          <p:cNvSpPr/>
          <p:nvPr/>
        </p:nvSpPr>
        <p:spPr>
          <a:xfrm>
            <a:off x="2329238" y="528697"/>
            <a:ext cx="4485523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Tôi muốn tắt nắng đi</a:t>
            </a:r>
            <a:endParaRPr b="1" i="1" sz="3200" u="none" cap="none" strike="noStrike">
              <a:solidFill>
                <a:srgbClr val="A044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 màu đừng nhạt mất;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Tôi muốn buộc gió lại</a:t>
            </a:r>
            <a:endParaRPr b="1" i="1" sz="3200" u="none" cap="none" strike="noStrike">
              <a:solidFill>
                <a:srgbClr val="A044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 hương đừng bay đi.</a:t>
            </a:r>
            <a:endParaRPr b="1" i="1" sz="3200" u="none" cap="none" strike="noStrike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11"/>
          <p:cNvSpPr/>
          <p:nvPr/>
        </p:nvSpPr>
        <p:spPr>
          <a:xfrm>
            <a:off x="228600" y="3124200"/>
            <a:ext cx="8686800" cy="25908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1</a:t>
            </a:r>
            <a:r>
              <a:rPr b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Nhận xét về thể thơ và biện pháp nghệ thuật được sử dụng?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2</a:t>
            </a:r>
            <a:r>
              <a:rPr b="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Nhân vật trữ tình thể hiện ước muốn gì? Tại sao lại có ước muốn đó?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2"/>
          <p:cNvSpPr/>
          <p:nvPr/>
        </p:nvSpPr>
        <p:spPr>
          <a:xfrm>
            <a:off x="228600" y="457200"/>
            <a:ext cx="85344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Câu thơ năm chữ ngắn gọn, điệp ngữ </a:t>
            </a:r>
            <a:r>
              <a:rPr b="1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Tôi muốn 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🡪 giọng điệu thơ đĩnh đạc, tình cảm tha thiết của nhân vật trữ tình.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12"/>
          <p:cNvSpPr/>
          <p:nvPr/>
        </p:nvSpPr>
        <p:spPr>
          <a:xfrm>
            <a:off x="1447800" y="3962400"/>
            <a:ext cx="6858000" cy="2362200"/>
          </a:xfrm>
          <a:prstGeom prst="plaque">
            <a:avLst>
              <a:gd fmla="val 16667" name="adj"/>
            </a:avLst>
          </a:prstGeom>
          <a:gradFill>
            <a:gsLst>
              <a:gs pos="0">
                <a:srgbClr val="5D427D"/>
              </a:gs>
              <a:gs pos="80000">
                <a:srgbClr val="7A57A5"/>
              </a:gs>
              <a:gs pos="100000">
                <a:srgbClr val="7A56A7"/>
              </a:gs>
            </a:gsLst>
            <a:lin ang="16200000" scaled="0"/>
          </a:gradFill>
          <a:ln cap="flat" cmpd="sng" w="9525">
            <a:solidFill>
              <a:srgbClr val="7C5F9F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Tình yêu say đắm, mãnh liệt của một cái Tôi - cá nhân muốn đối thoại với mọi người.</a:t>
            </a:r>
            <a:endParaRPr b="0" i="0" sz="36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9" name="Google Shape;319;p12"/>
          <p:cNvSpPr/>
          <p:nvPr/>
        </p:nvSpPr>
        <p:spPr>
          <a:xfrm>
            <a:off x="381000" y="4800600"/>
            <a:ext cx="533400" cy="6096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5D427D"/>
              </a:gs>
              <a:gs pos="80000">
                <a:srgbClr val="7A57A5"/>
              </a:gs>
              <a:gs pos="100000">
                <a:srgbClr val="7A56A7"/>
              </a:gs>
            </a:gsLst>
            <a:lin ang="16200000" scaled="0"/>
          </a:gradFill>
          <a:ln cap="flat" cmpd="sng" w="9525">
            <a:solidFill>
              <a:srgbClr val="7C5F9F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12"/>
          <p:cNvSpPr/>
          <p:nvPr/>
        </p:nvSpPr>
        <p:spPr>
          <a:xfrm>
            <a:off x="304800" y="2362200"/>
            <a:ext cx="82296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Ước muốn </a:t>
            </a:r>
            <a:r>
              <a:rPr b="1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tắt nắng, buộc gió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níu giữ</a:t>
            </a:r>
            <a:r>
              <a:rPr b="1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màu, hương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(đẹp nhất, ngon nhất) của đời sống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3"/>
          <p:cNvSpPr/>
          <p:nvPr/>
        </p:nvSpPr>
        <p:spPr>
          <a:xfrm>
            <a:off x="866252" y="685800"/>
            <a:ext cx="7364517" cy="501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 ong bướm này đây tuần tháng mật;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Này đây hoa của đồng nội xanh rì;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Này đây lá của cành tơ phơ phất;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 yến anh này đây khúc tình si;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 này đây ánh sáng chớp hàng mi,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Mỗi buổi sớm thần vui hằng gõ cửa;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Tháng giêng ngon như một cặp môi gần;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Tôi sung sướng. Nhưng vội vàng một nửa: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Tôi không chờ nắng hạ mới hoài xuân.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1" sz="3200" u="none" cap="none" strike="noStrike">
              <a:solidFill>
                <a:srgbClr val="A044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4"/>
          <p:cNvSpPr/>
          <p:nvPr/>
        </p:nvSpPr>
        <p:spPr>
          <a:xfrm>
            <a:off x="228600" y="838200"/>
            <a:ext cx="8686800" cy="58674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 1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Nhận xét về giọng điệu thơ, các biện pháp nghệ thuật và hiệu quả của chúng?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 2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Bức tranh mùa xuân được thể hiện qua những chi tiết, hình ảnh nào? Ý nghĩa biểu tượng của bức tranh đó?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 3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Câu thơ nào nói về thời gian hay nhất? Vì sao?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 4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Xuân Diệu quan niệm như thế nào về cuộc đời ? So sánh với quan niệm khác? Nhận xét về cách nhìn cuộc đời của nhà thơ?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1" name="Google Shape;331;p14"/>
          <p:cNvSpPr/>
          <p:nvPr/>
        </p:nvSpPr>
        <p:spPr>
          <a:xfrm>
            <a:off x="2439895" y="152400"/>
            <a:ext cx="4144661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BDD1F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HOẠT ĐỘNG NHÓM</a:t>
            </a:r>
            <a:endParaRPr b="1" i="0" sz="3200" u="none" cap="none" strike="noStrike">
              <a:solidFill>
                <a:srgbClr val="BDD1F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5"/>
          <p:cNvSpPr/>
          <p:nvPr/>
        </p:nvSpPr>
        <p:spPr>
          <a:xfrm>
            <a:off x="228600" y="5257800"/>
            <a:ext cx="533400" cy="914400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6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15"/>
          <p:cNvSpPr txBox="1"/>
          <p:nvPr/>
        </p:nvSpPr>
        <p:spPr>
          <a:xfrm>
            <a:off x="609600" y="253425"/>
            <a:ext cx="4648200" cy="5232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Giọng điệu: sôi nổi, thiết tha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9" name="Google Shape;339;p15"/>
          <p:cNvSpPr txBox="1"/>
          <p:nvPr/>
        </p:nvSpPr>
        <p:spPr>
          <a:xfrm>
            <a:off x="609600" y="909697"/>
            <a:ext cx="7924800" cy="95410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Các biện pháp nghệ thuật (điệp ngữ, liệt kê, hoán dụ, ẩn dụ,…); những liên tưởng táo bạo, bất ngờ… 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0" name="Google Shape;340;p15"/>
          <p:cNvSpPr/>
          <p:nvPr/>
        </p:nvSpPr>
        <p:spPr>
          <a:xfrm>
            <a:off x="381000" y="2133600"/>
            <a:ext cx="2133600" cy="181588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Bức tranh</a:t>
            </a:r>
            <a:endParaRPr b="1" i="0" sz="2800" u="none" cap="none" strike="noStrike">
              <a:solidFill>
                <a:srgbClr val="C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xuân</a:t>
            </a:r>
            <a:r>
              <a:rPr b="0" i="0" lang="en-US" sz="28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1" name="Google Shape;341;p15"/>
          <p:cNvSpPr txBox="1"/>
          <p:nvPr/>
        </p:nvSpPr>
        <p:spPr>
          <a:xfrm>
            <a:off x="3886200" y="2362200"/>
            <a:ext cx="5257800" cy="95410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Tràn ngập âm thanh, ánh sáng, thắm sắc, đượm hương.</a:t>
            </a:r>
            <a:endParaRPr b="0" i="0" sz="28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2" name="Google Shape;342;p15"/>
          <p:cNvSpPr/>
          <p:nvPr/>
        </p:nvSpPr>
        <p:spPr>
          <a:xfrm>
            <a:off x="918531" y="5715000"/>
            <a:ext cx="779412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Biểu tượng cho vẻ đẹp cuộc sống trần thế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ở </a:t>
            </a:r>
            <a:r>
              <a:rPr b="1" i="1" lang="en-US" sz="3200" u="sng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thời tươi</a:t>
            </a:r>
            <a:r>
              <a:rPr b="1" i="0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15"/>
          <p:cNvSpPr/>
          <p:nvPr/>
        </p:nvSpPr>
        <p:spPr>
          <a:xfrm>
            <a:off x="3048000" y="2667000"/>
            <a:ext cx="609600" cy="457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15"/>
          <p:cNvSpPr/>
          <p:nvPr/>
        </p:nvSpPr>
        <p:spPr>
          <a:xfrm>
            <a:off x="3048000" y="3581400"/>
            <a:ext cx="609600" cy="533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15"/>
          <p:cNvSpPr txBox="1"/>
          <p:nvPr/>
        </p:nvSpPr>
        <p:spPr>
          <a:xfrm>
            <a:off x="3886200" y="3581400"/>
            <a:ext cx="4648200" cy="5232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 tơ, tình tứ, ngọt ngào</a:t>
            </a:r>
            <a:endParaRPr b="0" i="0" sz="2800" u="none" cap="none" strike="noStrike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6" name="Google Shape;346;p15"/>
          <p:cNvSpPr/>
          <p:nvPr/>
        </p:nvSpPr>
        <p:spPr>
          <a:xfrm>
            <a:off x="5638800" y="4343400"/>
            <a:ext cx="1295400" cy="381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15"/>
          <p:cNvSpPr txBox="1"/>
          <p:nvPr/>
        </p:nvSpPr>
        <p:spPr>
          <a:xfrm>
            <a:off x="4648200" y="4876800"/>
            <a:ext cx="3733800" cy="5232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xuân sắc, xuân tình</a:t>
            </a:r>
            <a:endParaRPr b="0" i="0" sz="28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ngoisaonet.info/wp-content/uploads/2015/10/hinh-anh-hoa-dep-nhat-the-gioi-15.jpg" id="352" name="Google Shape;35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17"/>
          <p:cNvSpPr/>
          <p:nvPr/>
        </p:nvSpPr>
        <p:spPr>
          <a:xfrm>
            <a:off x="228600" y="762000"/>
            <a:ext cx="685800" cy="6858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17"/>
          <p:cNvSpPr/>
          <p:nvPr/>
        </p:nvSpPr>
        <p:spPr>
          <a:xfrm>
            <a:off x="1447801" y="381000"/>
            <a:ext cx="6781799" cy="120032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7876"/>
              </a:buClr>
              <a:buSzPts val="3600"/>
              <a:buFont typeface="Calibri"/>
              <a:buChar char="-"/>
            </a:pPr>
            <a:r>
              <a:rPr b="1" i="0" lang="en-US" sz="3600" u="none" cap="none" strike="noStrike">
                <a:solidFill>
                  <a:srgbClr val="FC7876"/>
                </a:solidFill>
                <a:latin typeface="Calibri"/>
                <a:ea typeface="Calibri"/>
                <a:cs typeface="Calibri"/>
                <a:sym typeface="Calibri"/>
              </a:rPr>
              <a:t> Cuộc đời là một thiên đường  trên mặt đất, ngay trong tầm tay.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17"/>
          <p:cNvSpPr/>
          <p:nvPr/>
        </p:nvSpPr>
        <p:spPr>
          <a:xfrm>
            <a:off x="914400" y="2514600"/>
            <a:ext cx="7391400" cy="2209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Cái nhìn tinh tế, nhạy cảm của một </a:t>
            </a:r>
            <a:r>
              <a:rPr b="1" i="0" lang="en-US" sz="3600" u="none" cap="none" strike="noStrike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 nhân</a:t>
            </a:r>
            <a:r>
              <a:rPr b="0" i="0" lang="en-US" sz="3600" u="none" cap="none" strike="noStrike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cái nhìn luyến ái, say đắm của một </a:t>
            </a:r>
            <a:r>
              <a:rPr b="1" i="0" lang="en-US" sz="3600" u="none" cap="none" strike="noStrike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tình nhân</a:t>
            </a:r>
            <a:r>
              <a:rPr b="0" i="0" lang="en-US" sz="3600" u="none" cap="none" strike="noStrike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b="0" i="0" sz="3600" u="none" cap="none" strike="noStrik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17"/>
          <p:cNvSpPr/>
          <p:nvPr/>
        </p:nvSpPr>
        <p:spPr>
          <a:xfrm>
            <a:off x="152400" y="3276600"/>
            <a:ext cx="533400" cy="76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6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1" i="0" sz="5400" u="none" cap="none" strike="noStrike">
              <a:solidFill>
                <a:srgbClr val="DF32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toananhdep.com/wp-content/uploads/2015/10/hinh-nen-hoa-dep-5.jpg" id="362" name="Google Shape;36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3" name="Google Shape;363;p16"/>
          <p:cNvSpPr/>
          <p:nvPr/>
        </p:nvSpPr>
        <p:spPr>
          <a:xfrm>
            <a:off x="1768801" y="268069"/>
            <a:ext cx="6178293" cy="5232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1" lang="en-US" sz="28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Tháng giêng ngon như một cặp môi gần</a:t>
            </a:r>
            <a:endParaRPr b="1" i="0" sz="2800" u="none" cap="none" strike="noStrike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16"/>
          <p:cNvSpPr txBox="1"/>
          <p:nvPr/>
        </p:nvSpPr>
        <p:spPr>
          <a:xfrm>
            <a:off x="152400" y="1752600"/>
            <a:ext cx="4343400" cy="95410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b="1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Ngon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Ẩn dụ chuyển đổi cảm giác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5" name="Google Shape;365;p16"/>
          <p:cNvSpPr txBox="1"/>
          <p:nvPr/>
        </p:nvSpPr>
        <p:spPr>
          <a:xfrm>
            <a:off x="152400" y="2819400"/>
            <a:ext cx="4419600" cy="95410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b="1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Tháng giêng - cặp môi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gần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so sánh táo bạo, độc đáo.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6" name="Google Shape;366;p16"/>
          <p:cNvSpPr txBox="1"/>
          <p:nvPr/>
        </p:nvSpPr>
        <p:spPr>
          <a:xfrm>
            <a:off x="1295400" y="4267200"/>
            <a:ext cx="7467600" cy="5232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800" u="none" cap="none" strike="noStrike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Yêu đời mà như muốn ái ân, tình tự với cuộc đời.</a:t>
            </a:r>
            <a:endParaRPr b="0" i="0" sz="2800" u="none" cap="none" strike="noStrike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7" name="Google Shape;367;p16"/>
          <p:cNvSpPr/>
          <p:nvPr/>
        </p:nvSpPr>
        <p:spPr>
          <a:xfrm>
            <a:off x="4648200" y="1295400"/>
            <a:ext cx="304800" cy="23622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16"/>
          <p:cNvSpPr/>
          <p:nvPr/>
        </p:nvSpPr>
        <p:spPr>
          <a:xfrm>
            <a:off x="5105400" y="1447800"/>
            <a:ext cx="3733800" cy="1981200"/>
          </a:xfrm>
          <a:prstGeom prst="ellipse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Thiên nhiên như người tình xinh đẹp, quyến rũ.</a:t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16"/>
          <p:cNvSpPr/>
          <p:nvPr/>
        </p:nvSpPr>
        <p:spPr>
          <a:xfrm>
            <a:off x="6477000" y="3505200"/>
            <a:ext cx="609600" cy="6096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16"/>
          <p:cNvSpPr txBox="1"/>
          <p:nvPr/>
        </p:nvSpPr>
        <p:spPr>
          <a:xfrm>
            <a:off x="152400" y="1066800"/>
            <a:ext cx="4343400" cy="5232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b="1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Tháng giêng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hoán dụ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1" name="Google Shape;371;p16"/>
          <p:cNvSpPr/>
          <p:nvPr/>
        </p:nvSpPr>
        <p:spPr>
          <a:xfrm>
            <a:off x="533400" y="5029200"/>
            <a:ext cx="8305800" cy="138499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Quan niệm thẩm mĩ mới mẻ: con người (trong hình tượng giai nhân) đang độ tuổi trẻ và tình yêu là chuẩn mực của cái đẹp.</a:t>
            </a:r>
            <a:endParaRPr b="1" i="0" sz="2800" u="none" cap="none" strike="noStrike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18"/>
          <p:cNvSpPr txBox="1"/>
          <p:nvPr/>
        </p:nvSpPr>
        <p:spPr>
          <a:xfrm>
            <a:off x="304800" y="1600200"/>
            <a:ext cx="86868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+ Dấu chấm giữa dòng và từ </a:t>
            </a:r>
            <a:r>
              <a:rPr b="1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nhưng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đối lập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🡪 niềm vui không trọn vẹn: </a:t>
            </a:r>
            <a:r>
              <a:rPr b="1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sung sướng 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(cuộc đời đẹp)- </a:t>
            </a:r>
            <a:r>
              <a:rPr b="1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vội vàng 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(sợ </a:t>
            </a:r>
            <a:r>
              <a:rPr b="0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màu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nhạt, </a:t>
            </a:r>
            <a:r>
              <a:rPr b="0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hương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bay).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18"/>
          <p:cNvSpPr txBox="1"/>
          <p:nvPr/>
        </p:nvSpPr>
        <p:spPr>
          <a:xfrm>
            <a:off x="381000" y="3124200"/>
            <a:ext cx="83058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Cấu trúc đối lập: </a:t>
            </a:r>
            <a:r>
              <a:rPr b="1" i="1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không…mới 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🡪Thái độ sống vội vàng, đón trước thời gian.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8" name="Google Shape;378;p18"/>
          <p:cNvSpPr/>
          <p:nvPr/>
        </p:nvSpPr>
        <p:spPr>
          <a:xfrm>
            <a:off x="682459" y="381000"/>
            <a:ext cx="7364517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Tôi sung sướng. Nhưng vội vàng một nửa: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Tôi không chờ nắng hạ mới hoài xuân.</a:t>
            </a:r>
            <a:endParaRPr b="1" i="1" sz="3200" u="none" cap="none" strike="noStrike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18"/>
          <p:cNvSpPr/>
          <p:nvPr/>
        </p:nvSpPr>
        <p:spPr>
          <a:xfrm>
            <a:off x="246062" y="5029200"/>
            <a:ext cx="889793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Tư duy biện chứng của </a:t>
            </a:r>
            <a:r>
              <a:rPr b="1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 triết nhân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0" name="Google Shape;380;p18"/>
          <p:cNvCxnSpPr/>
          <p:nvPr/>
        </p:nvCxnSpPr>
        <p:spPr>
          <a:xfrm>
            <a:off x="1676400" y="1371600"/>
            <a:ext cx="1066800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</p:cxnSp>
      <p:cxnSp>
        <p:nvCxnSpPr>
          <p:cNvPr id="381" name="Google Shape;381;p18"/>
          <p:cNvCxnSpPr/>
          <p:nvPr/>
        </p:nvCxnSpPr>
        <p:spPr>
          <a:xfrm>
            <a:off x="5029200" y="1371600"/>
            <a:ext cx="685800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19"/>
          <p:cNvSpPr/>
          <p:nvPr/>
        </p:nvSpPr>
        <p:spPr>
          <a:xfrm>
            <a:off x="3280484" y="76200"/>
            <a:ext cx="2076210" cy="58477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 câu đầu</a:t>
            </a:r>
            <a:endParaRPr b="1" i="0" sz="3200" u="none" cap="none" strike="noStrike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7" name="Google Shape;387;p19"/>
          <p:cNvCxnSpPr/>
          <p:nvPr/>
        </p:nvCxnSpPr>
        <p:spPr>
          <a:xfrm>
            <a:off x="5791200" y="533400"/>
            <a:ext cx="6858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sp>
        <p:nvSpPr>
          <p:cNvPr id="388" name="Google Shape;388;p19"/>
          <p:cNvSpPr/>
          <p:nvPr/>
        </p:nvSpPr>
        <p:spPr>
          <a:xfrm>
            <a:off x="6705600" y="152400"/>
            <a:ext cx="1600200" cy="10668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Mạch luận lí</a:t>
            </a:r>
            <a:endParaRPr b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89" name="Google Shape;389;p19"/>
          <p:cNvCxnSpPr/>
          <p:nvPr/>
        </p:nvCxnSpPr>
        <p:spPr>
          <a:xfrm rot="10800000">
            <a:off x="2133600" y="533400"/>
            <a:ext cx="762000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sp>
        <p:nvSpPr>
          <p:cNvPr id="390" name="Google Shape;390;p19"/>
          <p:cNvSpPr/>
          <p:nvPr/>
        </p:nvSpPr>
        <p:spPr>
          <a:xfrm>
            <a:off x="228600" y="228600"/>
            <a:ext cx="1828800" cy="1219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Mạch cảm xúc</a:t>
            </a:r>
            <a:endParaRPr b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91" name="Google Shape;391;p19"/>
          <p:cNvCxnSpPr/>
          <p:nvPr/>
        </p:nvCxnSpPr>
        <p:spPr>
          <a:xfrm>
            <a:off x="1066800" y="1447800"/>
            <a:ext cx="0" cy="3048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sp>
        <p:nvSpPr>
          <p:cNvPr id="392" name="Google Shape;392;p19"/>
          <p:cNvSpPr/>
          <p:nvPr/>
        </p:nvSpPr>
        <p:spPr>
          <a:xfrm>
            <a:off x="152400" y="1752600"/>
            <a:ext cx="3276600" cy="6858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 thiết, chân thành</a:t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93" name="Google Shape;393;p19"/>
          <p:cNvCxnSpPr/>
          <p:nvPr/>
        </p:nvCxnSpPr>
        <p:spPr>
          <a:xfrm>
            <a:off x="7467600" y="1295400"/>
            <a:ext cx="0" cy="3810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sp>
        <p:nvSpPr>
          <p:cNvPr id="394" name="Google Shape;394;p19"/>
          <p:cNvSpPr/>
          <p:nvPr/>
        </p:nvSpPr>
        <p:spPr>
          <a:xfrm>
            <a:off x="4648200" y="1676400"/>
            <a:ext cx="4419600" cy="6858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Níu giữ hương sắc cuộc đời</a:t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95" name="Google Shape;395;p19"/>
          <p:cNvCxnSpPr/>
          <p:nvPr/>
        </p:nvCxnSpPr>
        <p:spPr>
          <a:xfrm>
            <a:off x="1219200" y="2514600"/>
            <a:ext cx="0" cy="3810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sp>
        <p:nvSpPr>
          <p:cNvPr id="396" name="Google Shape;396;p19"/>
          <p:cNvSpPr/>
          <p:nvPr/>
        </p:nvSpPr>
        <p:spPr>
          <a:xfrm>
            <a:off x="228600" y="2895600"/>
            <a:ext cx="3124200" cy="6858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Sôi nổi, đắm say</a:t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97" name="Google Shape;397;p19"/>
          <p:cNvCxnSpPr/>
          <p:nvPr/>
        </p:nvCxnSpPr>
        <p:spPr>
          <a:xfrm>
            <a:off x="7086600" y="2438400"/>
            <a:ext cx="0" cy="3048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sp>
        <p:nvSpPr>
          <p:cNvPr id="398" name="Google Shape;398;p19"/>
          <p:cNvSpPr/>
          <p:nvPr/>
        </p:nvSpPr>
        <p:spPr>
          <a:xfrm>
            <a:off x="4724400" y="2819400"/>
            <a:ext cx="4267200" cy="8382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Cuộc đời đẹp như một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thiên đường</a:t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99" name="Google Shape;399;p19"/>
          <p:cNvCxnSpPr/>
          <p:nvPr/>
        </p:nvCxnSpPr>
        <p:spPr>
          <a:xfrm>
            <a:off x="3657600" y="2057400"/>
            <a:ext cx="914400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med" w="med" type="stealth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cxnSp>
        <p:nvCxnSpPr>
          <p:cNvPr id="400" name="Google Shape;400;p19"/>
          <p:cNvCxnSpPr/>
          <p:nvPr/>
        </p:nvCxnSpPr>
        <p:spPr>
          <a:xfrm>
            <a:off x="3657600" y="3276600"/>
            <a:ext cx="762000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med" w="med" type="stealth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cxnSp>
        <p:nvCxnSpPr>
          <p:cNvPr id="401" name="Google Shape;401;p19"/>
          <p:cNvCxnSpPr/>
          <p:nvPr/>
        </p:nvCxnSpPr>
        <p:spPr>
          <a:xfrm>
            <a:off x="1371600" y="3657600"/>
            <a:ext cx="0" cy="3048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sp>
        <p:nvSpPr>
          <p:cNvPr id="402" name="Google Shape;402;p19"/>
          <p:cNvSpPr/>
          <p:nvPr/>
        </p:nvSpPr>
        <p:spPr>
          <a:xfrm>
            <a:off x="0" y="3962400"/>
            <a:ext cx="3886200" cy="990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Niềm vui không trọn vẹn</a:t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03" name="Google Shape;403;p19"/>
          <p:cNvCxnSpPr/>
          <p:nvPr/>
        </p:nvCxnSpPr>
        <p:spPr>
          <a:xfrm>
            <a:off x="7086600" y="3810000"/>
            <a:ext cx="0" cy="3048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cxnSp>
        <p:nvCxnSpPr>
          <p:cNvPr id="404" name="Google Shape;404;p19"/>
          <p:cNvCxnSpPr/>
          <p:nvPr/>
        </p:nvCxnSpPr>
        <p:spPr>
          <a:xfrm>
            <a:off x="3962400" y="4572000"/>
            <a:ext cx="609600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med" w="med" type="stealth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sp>
        <p:nvSpPr>
          <p:cNvPr id="405" name="Google Shape;405;p19"/>
          <p:cNvSpPr/>
          <p:nvPr/>
        </p:nvSpPr>
        <p:spPr>
          <a:xfrm>
            <a:off x="4724400" y="4114800"/>
            <a:ext cx="4114800" cy="9144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Phải sống </a:t>
            </a:r>
            <a:r>
              <a:rPr b="1" i="1" lang="en-US" sz="28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vội vàng</a:t>
            </a:r>
            <a:endParaRPr b="1" i="1" sz="2800" u="sng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6" name="Google Shape;406;p19"/>
          <p:cNvSpPr/>
          <p:nvPr/>
        </p:nvSpPr>
        <p:spPr>
          <a:xfrm>
            <a:off x="1118978" y="5715000"/>
            <a:ext cx="6363089" cy="95410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 nhân</a:t>
            </a:r>
            <a:endParaRPr b="1" i="0" sz="2800" u="none" cap="none" strike="noStrike">
              <a:solidFill>
                <a:srgbClr val="A044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A044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Tình nhân                                Triết nhân</a:t>
            </a:r>
            <a:endParaRPr b="1" i="0" sz="2800" u="none" cap="none" strike="noStrike">
              <a:solidFill>
                <a:srgbClr val="A044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07" name="Google Shape;407;p19"/>
          <p:cNvCxnSpPr/>
          <p:nvPr/>
        </p:nvCxnSpPr>
        <p:spPr>
          <a:xfrm>
            <a:off x="1905000" y="5029200"/>
            <a:ext cx="762000" cy="6096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cxnSp>
        <p:nvCxnSpPr>
          <p:cNvPr id="408" name="Google Shape;408;p19"/>
          <p:cNvCxnSpPr/>
          <p:nvPr/>
        </p:nvCxnSpPr>
        <p:spPr>
          <a:xfrm flipH="1">
            <a:off x="5791200" y="5105400"/>
            <a:ext cx="914400" cy="5334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</p:cxnSp>
      <p:cxnSp>
        <p:nvCxnSpPr>
          <p:cNvPr id="409" name="Google Shape;409;p19"/>
          <p:cNvCxnSpPr/>
          <p:nvPr/>
        </p:nvCxnSpPr>
        <p:spPr>
          <a:xfrm flipH="1">
            <a:off x="3048000" y="6172200"/>
            <a:ext cx="457200" cy="30480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10" name="Google Shape;410;p19"/>
          <p:cNvCxnSpPr/>
          <p:nvPr/>
        </p:nvCxnSpPr>
        <p:spPr>
          <a:xfrm>
            <a:off x="5105400" y="6172200"/>
            <a:ext cx="457200" cy="22860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0"/>
          <p:cNvSpPr/>
          <p:nvPr/>
        </p:nvSpPr>
        <p:spPr>
          <a:xfrm>
            <a:off x="533400" y="1219200"/>
            <a:ext cx="3733800" cy="51054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 1+2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Từ quan niệm sống của  Xuân Diệu trong 13 câu đầu, em rút ra bài học gì cho bản thân?</a:t>
            </a:r>
            <a:endParaRPr b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6" name="Google Shape;416;p20"/>
          <p:cNvSpPr/>
          <p:nvPr/>
        </p:nvSpPr>
        <p:spPr>
          <a:xfrm>
            <a:off x="4800600" y="1295400"/>
            <a:ext cx="3962400" cy="5029200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 3+4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Từ quan niệm sống </a:t>
            </a:r>
            <a:r>
              <a:rPr b="0" i="1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vội vàng </a:t>
            </a:r>
            <a:r>
              <a:rPr b="0" i="0" lang="en-US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 Xuân Diệu hãy bày tỏ suy nghĩ của mình về lối sống nhanh, sống gấp của thanh niên hiện nay?</a:t>
            </a:r>
            <a:endParaRPr b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7" name="Google Shape;417;p20"/>
          <p:cNvSpPr/>
          <p:nvPr/>
        </p:nvSpPr>
        <p:spPr>
          <a:xfrm>
            <a:off x="2895600" y="152400"/>
            <a:ext cx="3124200" cy="914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tập củng cố</a:t>
            </a:r>
            <a:endParaRPr b="1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ba054562fb_0_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ba054562fb_0_1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a054562fb_0_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ba054562fb_0_1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a054562fb_0_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ba054562fb_0_2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a054562fb_0_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ba054562fb_0_3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ba054562fb_0_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ba054562fb_0_3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ba054562fb_0_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ba054562fb_0_4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2016-02-12T00:07:38Z</dcterms:created>
  <dc:creator>VS9 Win 8.1</dc:creator>
</cp:coreProperties>
</file>