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4"/>
  </p:handoutMasterIdLst>
  <p:sldIdLst>
    <p:sldId id="271" r:id="rId3"/>
    <p:sldId id="636" r:id="rId5"/>
    <p:sldId id="788" r:id="rId6"/>
    <p:sldId id="389" r:id="rId7"/>
    <p:sldId id="531" r:id="rId8"/>
    <p:sldId id="436" r:id="rId9"/>
    <p:sldId id="722" r:id="rId10"/>
    <p:sldId id="599" r:id="rId11"/>
    <p:sldId id="789" r:id="rId12"/>
    <p:sldId id="739" r:id="rId13"/>
    <p:sldId id="707" r:id="rId14"/>
    <p:sldId id="768" r:id="rId15"/>
    <p:sldId id="809" r:id="rId16"/>
    <p:sldId id="605" r:id="rId17"/>
    <p:sldId id="727" r:id="rId18"/>
    <p:sldId id="782" r:id="rId19"/>
    <p:sldId id="810" r:id="rId20"/>
    <p:sldId id="314" r:id="rId21"/>
    <p:sldId id="330" r:id="rId22"/>
    <p:sldId id="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1"/>
    <a:srgbClr val="7FE9DE"/>
    <a:srgbClr val="FFEBAD"/>
    <a:srgbClr val="FFF6BF"/>
    <a:srgbClr val="A5F1E9"/>
    <a:srgbClr val="CCDAC1"/>
    <a:srgbClr val="FEEECD"/>
    <a:srgbClr val="FFD9C0"/>
    <a:srgbClr val="FAF0D7"/>
    <a:srgbClr val="8CC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p:scale>
          <a:sx n="10" d="100"/>
          <a:sy n="10" d="100"/>
        </p:scale>
        <p:origin x="2952" y="1104"/>
      </p:cViewPr>
      <p:guideLst>
        <p:guide orient="horz" pos="2159"/>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media/media1.mp3"/></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media/media1.mp3"/></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tiff"/></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GI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sym typeface="+mn-ea"/>
            </a:endParaRPr>
          </a:p>
        </p:txBody>
      </p:sp>
      <p:sp>
        <p:nvSpPr>
          <p:cNvPr id="12" name="TextBox 11"/>
          <p:cNvSpPr txBox="1"/>
          <p:nvPr/>
        </p:nvSpPr>
        <p:spPr>
          <a:xfrm>
            <a:off x="1077595" y="1068070"/>
            <a:ext cx="10840085" cy="63563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Trang talking. Decide if the statements are true (T) or false (F)</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2822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96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aphicFrame>
        <p:nvGraphicFramePr>
          <p:cNvPr id="2" name="Table 1"/>
          <p:cNvGraphicFramePr/>
          <p:nvPr/>
        </p:nvGraphicFramePr>
        <p:xfrm>
          <a:off x="577850" y="2213610"/>
          <a:ext cx="10881360" cy="3765550"/>
        </p:xfrm>
        <a:graphic>
          <a:graphicData uri="http://schemas.openxmlformats.org/drawingml/2006/table">
            <a:tbl>
              <a:tblPr firstRow="1" bandRow="1">
                <a:tableStyleId>{5C22544A-7EE6-4342-B048-85BDC9FD1C3A}</a:tableStyleId>
              </a:tblPr>
              <a:tblGrid>
                <a:gridCol w="9456420"/>
                <a:gridCol w="686435"/>
                <a:gridCol w="738505"/>
              </a:tblGrid>
              <a:tr h="579120">
                <a:tc>
                  <a:txBody>
                    <a:bodyPr/>
                    <a:p>
                      <a:pPr>
                        <a:buNone/>
                      </a:pPr>
                      <a:endParaRPr lang="en-US" sz="3200"/>
                    </a:p>
                  </a:txBody>
                  <a:tcPr>
                    <a:solidFill>
                      <a:srgbClr val="A5F1E9"/>
                    </a:solidFill>
                  </a:tcPr>
                </a:tc>
                <a:tc>
                  <a:txBody>
                    <a:bodyPr/>
                    <a:p>
                      <a:pPr algn="ctr">
                        <a:buNone/>
                      </a:pPr>
                      <a:r>
                        <a:rPr lang="en-US" sz="3200">
                          <a:solidFill>
                            <a:schemeClr val="tx1"/>
                          </a:solidFill>
                        </a:rPr>
                        <a:t>T</a:t>
                      </a:r>
                      <a:endParaRPr lang="en-US" sz="3200">
                        <a:solidFill>
                          <a:schemeClr val="tx1"/>
                        </a:solidFill>
                      </a:endParaRPr>
                    </a:p>
                  </a:txBody>
                  <a:tcPr anchor="ctr" anchorCtr="0">
                    <a:solidFill>
                      <a:srgbClr val="A5F1E9"/>
                    </a:solidFill>
                  </a:tcPr>
                </a:tc>
                <a:tc>
                  <a:txBody>
                    <a:bodyPr/>
                    <a:p>
                      <a:pPr algn="ctr">
                        <a:buNone/>
                      </a:pPr>
                      <a:r>
                        <a:rPr lang="en-US" sz="3200">
                          <a:solidFill>
                            <a:schemeClr val="tx1"/>
                          </a:solidFill>
                        </a:rPr>
                        <a:t>F</a:t>
                      </a:r>
                      <a:endParaRPr lang="en-US" sz="3200">
                        <a:solidFill>
                          <a:schemeClr val="tx1"/>
                        </a:solidFill>
                      </a:endParaRPr>
                    </a:p>
                  </a:txBody>
                  <a:tcPr anchor="ctr" anchorCtr="0">
                    <a:solidFill>
                      <a:srgbClr val="A5F1E9"/>
                    </a:solidFill>
                  </a:tcPr>
                </a:tc>
              </a:tr>
              <a:tr h="789305">
                <a:tc>
                  <a:txBody>
                    <a:bodyPr/>
                    <a:p>
                      <a:pPr algn="just">
                        <a:buNone/>
                      </a:pPr>
                      <a:r>
                        <a:rPr lang="en-US" sz="3200" b="1"/>
                        <a:t>1.</a:t>
                      </a:r>
                      <a:r>
                        <a:rPr lang="en-US" sz="3200"/>
                        <a:t> Trang has studied English for seven years.</a:t>
                      </a:r>
                      <a:endParaRPr lang="en-US" sz="3200"/>
                    </a:p>
                  </a:txBody>
                  <a:tcPr>
                    <a:solidFill>
                      <a:srgbClr val="7FE9DE"/>
                    </a:solidFill>
                  </a:tcPr>
                </a:tc>
                <a:tc>
                  <a:txBody>
                    <a:bodyPr/>
                    <a:p>
                      <a:pPr algn="ctr">
                        <a:buNone/>
                      </a:pPr>
                      <a:endParaRPr lang="en-US" sz="3200"/>
                    </a:p>
                  </a:txBody>
                  <a:tcPr anchor="ctr" anchorCtr="0">
                    <a:solidFill>
                      <a:srgbClr val="7FE9DE"/>
                    </a:solidFill>
                  </a:tcPr>
                </a:tc>
                <a:tc>
                  <a:txBody>
                    <a:bodyPr/>
                    <a:p>
                      <a:pPr algn="ctr">
                        <a:buNone/>
                      </a:pPr>
                      <a:endParaRPr lang="en-US" sz="3200"/>
                    </a:p>
                  </a:txBody>
                  <a:tcPr anchor="ctr" anchorCtr="0">
                    <a:solidFill>
                      <a:srgbClr val="7FE9DE"/>
                    </a:solidFill>
                  </a:tcPr>
                </a:tc>
              </a:tr>
              <a:tr h="1066800">
                <a:tc>
                  <a:txBody>
                    <a:bodyPr/>
                    <a:p>
                      <a:pPr algn="just">
                        <a:buNone/>
                      </a:pPr>
                      <a:r>
                        <a:rPr lang="en-US" sz="3200" b="1"/>
                        <a:t>2.</a:t>
                      </a:r>
                      <a:r>
                        <a:rPr lang="en-US" sz="3200"/>
                        <a:t> She talks about how she has learnt English vocabulary and grammar</a:t>
                      </a:r>
                      <a:endParaRPr lang="en-US" sz="3200"/>
                    </a:p>
                  </a:txBody>
                  <a:tcPr>
                    <a:solidFill>
                      <a:srgbClr val="FFF6BF"/>
                    </a:solidFill>
                  </a:tcPr>
                </a:tc>
                <a:tc>
                  <a:txBody>
                    <a:bodyPr/>
                    <a:p>
                      <a:pPr algn="ctr">
                        <a:buNone/>
                      </a:pPr>
                      <a:endParaRPr lang="en-US" sz="3200"/>
                    </a:p>
                  </a:txBody>
                  <a:tcPr anchor="ctr" anchorCtr="0">
                    <a:solidFill>
                      <a:srgbClr val="FFF6BF"/>
                    </a:solidFill>
                  </a:tcPr>
                </a:tc>
                <a:tc>
                  <a:txBody>
                    <a:bodyPr/>
                    <a:p>
                      <a:pPr algn="ctr">
                        <a:buNone/>
                      </a:pPr>
                      <a:endParaRPr lang="en-US" sz="3200"/>
                    </a:p>
                  </a:txBody>
                  <a:tcPr anchor="ctr" anchorCtr="0">
                    <a:solidFill>
                      <a:srgbClr val="FFF6BF"/>
                    </a:solidFill>
                  </a:tcPr>
                </a:tc>
              </a:tr>
              <a:tr h="682625">
                <a:tc>
                  <a:txBody>
                    <a:bodyPr/>
                    <a:p>
                      <a:pPr algn="just">
                        <a:buNone/>
                      </a:pPr>
                      <a:r>
                        <a:rPr lang="en-US" sz="3200" b="1"/>
                        <a:t>3.</a:t>
                      </a:r>
                      <a:r>
                        <a:rPr lang="en-US" sz="3200"/>
                        <a:t> She has learnt new words from reading English books</a:t>
                      </a:r>
                      <a:endParaRPr lang="en-US" sz="3200"/>
                    </a:p>
                  </a:txBody>
                  <a:tcPr>
                    <a:solidFill>
                      <a:srgbClr val="FFEBAD"/>
                    </a:solidFill>
                  </a:tcPr>
                </a:tc>
                <a:tc>
                  <a:txBody>
                    <a:bodyPr/>
                    <a:p>
                      <a:pPr algn="ctr">
                        <a:buNone/>
                      </a:pPr>
                      <a:endParaRPr lang="en-US" sz="3200"/>
                    </a:p>
                  </a:txBody>
                  <a:tcPr anchor="ctr" anchorCtr="0">
                    <a:solidFill>
                      <a:srgbClr val="FFEBAD"/>
                    </a:solidFill>
                  </a:tcPr>
                </a:tc>
                <a:tc>
                  <a:txBody>
                    <a:bodyPr/>
                    <a:p>
                      <a:pPr algn="ctr">
                        <a:buNone/>
                      </a:pPr>
                      <a:endParaRPr lang="en-US" sz="3200"/>
                    </a:p>
                  </a:txBody>
                  <a:tcPr anchor="ctr" anchorCtr="0">
                    <a:solidFill>
                      <a:srgbClr val="FFEBAD"/>
                    </a:solidFill>
                  </a:tcPr>
                </a:tc>
              </a:tr>
              <a:tr h="647700">
                <a:tc>
                  <a:txBody>
                    <a:bodyPr/>
                    <a:p>
                      <a:pPr>
                        <a:buNone/>
                      </a:pPr>
                      <a:r>
                        <a:rPr lang="en-US" sz="3200" b="1"/>
                        <a:t>4.</a:t>
                      </a:r>
                      <a:r>
                        <a:rPr lang="en-US" sz="3200"/>
                        <a:t> She is confident about her English vocabulary now</a:t>
                      </a:r>
                      <a:endParaRPr lang="en-US" sz="3200"/>
                    </a:p>
                  </a:txBody>
                  <a:tcPr>
                    <a:solidFill>
                      <a:srgbClr val="7FE9DE"/>
                    </a:solidFill>
                  </a:tcPr>
                </a:tc>
                <a:tc>
                  <a:txBody>
                    <a:bodyPr/>
                    <a:p>
                      <a:pPr algn="ctr">
                        <a:buNone/>
                      </a:pPr>
                      <a:endParaRPr lang="en-US" sz="3200"/>
                    </a:p>
                  </a:txBody>
                  <a:tcPr anchor="ctr" anchorCtr="0">
                    <a:solidFill>
                      <a:srgbClr val="7FE9DE"/>
                    </a:solidFill>
                  </a:tcPr>
                </a:tc>
                <a:tc>
                  <a:txBody>
                    <a:bodyPr/>
                    <a:p>
                      <a:pPr algn="ctr">
                        <a:buNone/>
                      </a:pPr>
                      <a:endParaRPr lang="en-US" sz="3200"/>
                    </a:p>
                  </a:txBody>
                  <a:tcPr anchor="ctr" anchorCtr="0">
                    <a:solidFill>
                      <a:srgbClr val="7FE9DE"/>
                    </a:solidFill>
                  </a:tcPr>
                </a:tc>
              </a:tr>
            </a:tbl>
          </a:graphicData>
        </a:graphic>
      </p:graphicFrame>
      <p:sp>
        <p:nvSpPr>
          <p:cNvPr id="26" name="Text Box 25"/>
          <p:cNvSpPr txBox="1"/>
          <p:nvPr/>
        </p:nvSpPr>
        <p:spPr>
          <a:xfrm>
            <a:off x="10785475" y="2602230"/>
            <a:ext cx="615950" cy="1014730"/>
          </a:xfrm>
          <a:prstGeom prst="rect">
            <a:avLst/>
          </a:prstGeom>
          <a:noFill/>
        </p:spPr>
        <p:txBody>
          <a:bodyPr wrap="square" rtlCol="0">
            <a:spAutoFit/>
          </a:bodyPr>
          <a:p>
            <a:r>
              <a:rPr lang="en-US" sz="6000">
                <a:solidFill>
                  <a:srgbClr val="FF0000"/>
                </a:solidFill>
                <a:latin typeface="Calibri" panose="020F0502020204030204" pitchFamily="34" charset="0"/>
                <a:cs typeface="Calibri" panose="020F0502020204030204" pitchFamily="34" charset="0"/>
              </a:rPr>
              <a:t>√</a:t>
            </a:r>
            <a:endParaRPr lang="en-US" sz="6000">
              <a:solidFill>
                <a:srgbClr val="FF0000"/>
              </a:solidFill>
              <a:latin typeface="Calibri" panose="020F0502020204030204" pitchFamily="34" charset="0"/>
              <a:cs typeface="Calibri" panose="020F0502020204030204" pitchFamily="34" charset="0"/>
            </a:endParaRPr>
          </a:p>
        </p:txBody>
      </p:sp>
      <p:sp>
        <p:nvSpPr>
          <p:cNvPr id="27" name="Text Box 26"/>
          <p:cNvSpPr txBox="1"/>
          <p:nvPr/>
        </p:nvSpPr>
        <p:spPr>
          <a:xfrm>
            <a:off x="10814050" y="3429000"/>
            <a:ext cx="615950" cy="1014730"/>
          </a:xfrm>
          <a:prstGeom prst="rect">
            <a:avLst/>
          </a:prstGeom>
          <a:noFill/>
        </p:spPr>
        <p:txBody>
          <a:bodyPr wrap="square" rtlCol="0">
            <a:spAutoFit/>
          </a:bodyPr>
          <a:p>
            <a:r>
              <a:rPr lang="en-US" sz="6000">
                <a:solidFill>
                  <a:srgbClr val="FF0000"/>
                </a:solidFill>
                <a:latin typeface="Calibri" panose="020F0502020204030204" pitchFamily="34" charset="0"/>
                <a:cs typeface="Calibri" panose="020F0502020204030204" pitchFamily="34" charset="0"/>
              </a:rPr>
              <a:t>√</a:t>
            </a:r>
            <a:endParaRPr lang="en-US" sz="6000">
              <a:solidFill>
                <a:srgbClr val="FF0000"/>
              </a:solidFill>
              <a:latin typeface="Calibri" panose="020F0502020204030204" pitchFamily="34" charset="0"/>
              <a:cs typeface="Calibri" panose="020F0502020204030204" pitchFamily="34" charset="0"/>
            </a:endParaRPr>
          </a:p>
        </p:txBody>
      </p:sp>
      <p:sp>
        <p:nvSpPr>
          <p:cNvPr id="28" name="Text Box 27"/>
          <p:cNvSpPr txBox="1"/>
          <p:nvPr/>
        </p:nvSpPr>
        <p:spPr>
          <a:xfrm>
            <a:off x="10053955" y="4443730"/>
            <a:ext cx="615950" cy="1014730"/>
          </a:xfrm>
          <a:prstGeom prst="rect">
            <a:avLst/>
          </a:prstGeom>
          <a:noFill/>
        </p:spPr>
        <p:txBody>
          <a:bodyPr wrap="square" rtlCol="0">
            <a:spAutoFit/>
          </a:bodyPr>
          <a:p>
            <a:r>
              <a:rPr lang="en-US" sz="6000">
                <a:solidFill>
                  <a:srgbClr val="FF0000"/>
                </a:solidFill>
                <a:latin typeface="Calibri" panose="020F0502020204030204" pitchFamily="34" charset="0"/>
                <a:cs typeface="Calibri" panose="020F0502020204030204" pitchFamily="34" charset="0"/>
              </a:rPr>
              <a:t>√</a:t>
            </a:r>
            <a:endParaRPr lang="en-US" sz="6000">
              <a:solidFill>
                <a:srgbClr val="FF0000"/>
              </a:solidFill>
              <a:latin typeface="Calibri" panose="020F0502020204030204" pitchFamily="34" charset="0"/>
              <a:cs typeface="Calibri" panose="020F0502020204030204" pitchFamily="34" charset="0"/>
            </a:endParaRPr>
          </a:p>
        </p:txBody>
      </p:sp>
      <p:sp>
        <p:nvSpPr>
          <p:cNvPr id="29" name="Text Box 28"/>
          <p:cNvSpPr txBox="1"/>
          <p:nvPr/>
        </p:nvSpPr>
        <p:spPr>
          <a:xfrm>
            <a:off x="10053955" y="5155565"/>
            <a:ext cx="615950" cy="1014730"/>
          </a:xfrm>
          <a:prstGeom prst="rect">
            <a:avLst/>
          </a:prstGeom>
          <a:noFill/>
        </p:spPr>
        <p:txBody>
          <a:bodyPr wrap="square" rtlCol="0">
            <a:spAutoFit/>
          </a:bodyPr>
          <a:p>
            <a:r>
              <a:rPr lang="en-US" sz="6000">
                <a:solidFill>
                  <a:srgbClr val="FF0000"/>
                </a:solidFill>
                <a:latin typeface="Calibri" panose="020F0502020204030204" pitchFamily="34" charset="0"/>
                <a:cs typeface="Calibri" panose="020F0502020204030204" pitchFamily="34" charset="0"/>
              </a:rPr>
              <a:t>√</a:t>
            </a:r>
            <a:endParaRPr lang="en-US" sz="6000">
              <a:solidFill>
                <a:srgbClr val="FF0000"/>
              </a:solidFill>
              <a:latin typeface="Calibri" panose="020F0502020204030204" pitchFamily="34" charset="0"/>
              <a:cs typeface="Calibri" panose="020F0502020204030204" pitchFamily="34" charset="0"/>
            </a:endParaRPr>
          </a:p>
        </p:txBody>
      </p:sp>
      <p:pic>
        <p:nvPicPr>
          <p:cNvPr id="30" name="057">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574290" y="1442720"/>
            <a:ext cx="855345" cy="855345"/>
          </a:xfrm>
          <a:prstGeom prst="rect">
            <a:avLst/>
          </a:prstGeom>
        </p:spPr>
      </p:pic>
      <p:cxnSp>
        <p:nvCxnSpPr>
          <p:cNvPr id="32" name="Straight Connector 31"/>
          <p:cNvCxnSpPr/>
          <p:nvPr/>
        </p:nvCxnSpPr>
        <p:spPr>
          <a:xfrm>
            <a:off x="5387340" y="3303270"/>
            <a:ext cx="246316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33" name="Straight Connector 32"/>
          <p:cNvCxnSpPr/>
          <p:nvPr/>
        </p:nvCxnSpPr>
        <p:spPr>
          <a:xfrm>
            <a:off x="3674745" y="4096385"/>
            <a:ext cx="329120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34" name="Straight Connector 33"/>
          <p:cNvCxnSpPr/>
          <p:nvPr/>
        </p:nvCxnSpPr>
        <p:spPr>
          <a:xfrm>
            <a:off x="631190" y="4538980"/>
            <a:ext cx="235204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35" name="Straight Connector 34"/>
          <p:cNvCxnSpPr/>
          <p:nvPr/>
        </p:nvCxnSpPr>
        <p:spPr>
          <a:xfrm>
            <a:off x="8168005" y="4096385"/>
            <a:ext cx="174244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36" name="Straight Connector 35"/>
          <p:cNvCxnSpPr/>
          <p:nvPr/>
        </p:nvCxnSpPr>
        <p:spPr>
          <a:xfrm>
            <a:off x="3502025" y="5155565"/>
            <a:ext cx="642747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37" name="Straight Connector 36"/>
          <p:cNvCxnSpPr/>
          <p:nvPr/>
        </p:nvCxnSpPr>
        <p:spPr>
          <a:xfrm>
            <a:off x="2106930" y="5819140"/>
            <a:ext cx="179006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38" name="Straight Connector 37"/>
          <p:cNvCxnSpPr/>
          <p:nvPr/>
        </p:nvCxnSpPr>
        <p:spPr>
          <a:xfrm>
            <a:off x="6744335" y="5819140"/>
            <a:ext cx="256921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39" name="Rounded Rectangle 38"/>
          <p:cNvSpPr/>
          <p:nvPr/>
        </p:nvSpPr>
        <p:spPr>
          <a:xfrm rot="10380000">
            <a:off x="13550265" y="-3251835"/>
            <a:ext cx="3932555" cy="1320800"/>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2500" b="1">
                <a:solidFill>
                  <a:schemeClr val="tx1"/>
                </a:solidFill>
              </a:rPr>
              <a:t>Reading English books</a:t>
            </a:r>
            <a:endParaRPr lang="en-US" sz="2500" b="1">
              <a:solidFill>
                <a:schemeClr val="tx1"/>
              </a:solidFill>
            </a:endParaRPr>
          </a:p>
          <a:p>
            <a:pPr algn="just"/>
            <a:r>
              <a:rPr lang="en-US" sz="2500">
                <a:solidFill>
                  <a:schemeClr val="tx1"/>
                </a:solidFill>
              </a:rPr>
              <a:t>– Guessing the </a:t>
            </a:r>
            <a:r>
              <a:rPr lang="en-US" sz="2500" b="1">
                <a:solidFill>
                  <a:schemeClr val="tx1"/>
                </a:solidFill>
              </a:rPr>
              <a:t>(1) </a:t>
            </a:r>
            <a:r>
              <a:rPr lang="en-US" sz="2500">
                <a:solidFill>
                  <a:schemeClr val="tx1"/>
                </a:solidFill>
              </a:rPr>
              <a:t>______</a:t>
            </a:r>
            <a:endParaRPr lang="en-US" sz="2500">
              <a:solidFill>
                <a:schemeClr val="tx1"/>
              </a:solidFill>
            </a:endParaRPr>
          </a:p>
        </p:txBody>
      </p:sp>
      <p:sp>
        <p:nvSpPr>
          <p:cNvPr id="40" name="Rounded Rectangle 39"/>
          <p:cNvSpPr/>
          <p:nvPr/>
        </p:nvSpPr>
        <p:spPr>
          <a:xfrm rot="9900000">
            <a:off x="-8067040" y="-3481705"/>
            <a:ext cx="4362450" cy="1779905"/>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2500" b="1">
                <a:solidFill>
                  <a:schemeClr val="tx1"/>
                </a:solidFill>
              </a:rPr>
              <a:t>Using a good dictionary</a:t>
            </a:r>
            <a:endParaRPr lang="en-US" sz="2500" b="1">
              <a:solidFill>
                <a:schemeClr val="tx1"/>
              </a:solidFill>
            </a:endParaRPr>
          </a:p>
          <a:p>
            <a:pPr algn="just"/>
            <a:r>
              <a:rPr lang="en-US" sz="2500">
                <a:solidFill>
                  <a:schemeClr val="tx1"/>
                </a:solidFill>
              </a:rPr>
              <a:t>– Guessing  the meaning and </a:t>
            </a:r>
            <a:r>
              <a:rPr lang="en-US" sz="2500" b="1">
                <a:solidFill>
                  <a:schemeClr val="tx1"/>
                </a:solidFill>
              </a:rPr>
              <a:t>(2)</a:t>
            </a:r>
            <a:r>
              <a:rPr lang="en-US" sz="2500">
                <a:solidFill>
                  <a:schemeClr val="tx1"/>
                </a:solidFill>
              </a:rPr>
              <a:t> ______</a:t>
            </a:r>
            <a:endParaRPr lang="en-US" sz="2500">
              <a:solidFill>
                <a:schemeClr val="tx1"/>
              </a:solidFill>
            </a:endParaRPr>
          </a:p>
        </p:txBody>
      </p:sp>
      <p:sp>
        <p:nvSpPr>
          <p:cNvPr id="41" name="Rounded Rectangle 40"/>
          <p:cNvSpPr/>
          <p:nvPr/>
        </p:nvSpPr>
        <p:spPr>
          <a:xfrm rot="8400000">
            <a:off x="12176125" y="8743315"/>
            <a:ext cx="4649470" cy="1643380"/>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2500" b="1">
                <a:solidFill>
                  <a:schemeClr val="tx1"/>
                </a:solidFill>
              </a:rPr>
              <a:t>Using a vocabulary notebook</a:t>
            </a:r>
            <a:endParaRPr lang="en-US" sz="2500" b="1">
              <a:solidFill>
                <a:schemeClr val="tx1"/>
              </a:solidFill>
            </a:endParaRPr>
          </a:p>
          <a:p>
            <a:pPr algn="just"/>
            <a:r>
              <a:rPr lang="en-US" sz="2500">
                <a:solidFill>
                  <a:schemeClr val="tx1"/>
                </a:solidFill>
              </a:rPr>
              <a:t>– Guessing  the meaning and </a:t>
            </a:r>
            <a:r>
              <a:rPr lang="en-US" sz="2500" b="1">
                <a:solidFill>
                  <a:schemeClr val="tx1"/>
                </a:solidFill>
              </a:rPr>
              <a:t>(3)</a:t>
            </a:r>
            <a:r>
              <a:rPr lang="en-US" sz="2500">
                <a:solidFill>
                  <a:schemeClr val="tx1"/>
                </a:solidFill>
              </a:rPr>
              <a:t> ______</a:t>
            </a:r>
            <a:endParaRPr lang="en-US" sz="2500">
              <a:solidFill>
                <a:schemeClr val="tx1"/>
              </a:solidFill>
            </a:endParaRPr>
          </a:p>
        </p:txBody>
      </p:sp>
      <p:sp>
        <p:nvSpPr>
          <p:cNvPr id="42" name="Rounded Rectangle 41"/>
          <p:cNvSpPr/>
          <p:nvPr/>
        </p:nvSpPr>
        <p:spPr>
          <a:xfrm rot="12240000">
            <a:off x="-7200900" y="9723120"/>
            <a:ext cx="4563745" cy="1565275"/>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2500" b="1">
                <a:solidFill>
                  <a:schemeClr val="tx1"/>
                </a:solidFill>
              </a:rPr>
              <a:t>(4) ______ in English</a:t>
            </a:r>
            <a:endParaRPr lang="en-US" sz="2500" b="1">
              <a:solidFill>
                <a:schemeClr val="tx1"/>
              </a:solidFill>
            </a:endParaRPr>
          </a:p>
          <a:p>
            <a:pPr algn="just"/>
            <a:r>
              <a:rPr lang="en-US" sz="2500">
                <a:solidFill>
                  <a:schemeClr val="tx1"/>
                </a:solidFill>
              </a:rPr>
              <a:t>– Trying to use the words learnt and </a:t>
            </a:r>
            <a:r>
              <a:rPr lang="en-US" sz="2500" b="1">
                <a:solidFill>
                  <a:schemeClr val="tx1"/>
                </a:solidFill>
              </a:rPr>
              <a:t>(5)______</a:t>
            </a:r>
            <a:r>
              <a:rPr lang="en-US" sz="2500">
                <a:solidFill>
                  <a:schemeClr val="tx1"/>
                </a:solidFill>
              </a:rPr>
              <a:t>more new words.</a:t>
            </a:r>
            <a:endParaRPr lang="en-US" sz="25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strips(downLeft)">
                                      <p:cBhvr>
                                        <p:cTn id="12" dur="500"/>
                                        <p:tgtEl>
                                          <p:spTgt spid="33"/>
                                        </p:tgtEl>
                                      </p:cBhvr>
                                    </p:animEffect>
                                  </p:childTnLst>
                                </p:cTn>
                              </p:par>
                              <p:par>
                                <p:cTn id="13" presetID="18" presetClass="entr" presetSubtype="12"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strips(downLeft)">
                                      <p:cBhvr>
                                        <p:cTn id="15" dur="500"/>
                                        <p:tgtEl>
                                          <p:spTgt spid="34"/>
                                        </p:tgtEl>
                                      </p:cBhvr>
                                    </p:animEffect>
                                  </p:childTnLst>
                                </p:cTn>
                              </p:par>
                              <p:par>
                                <p:cTn id="16" presetID="18" presetClass="entr" presetSubtype="12"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strips(downLeft)">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strips(downLef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strips(downLeft)">
                                      <p:cBhvr>
                                        <p:cTn id="28" dur="500"/>
                                        <p:tgtEl>
                                          <p:spTgt spid="37"/>
                                        </p:tgtEl>
                                      </p:cBhvr>
                                    </p:animEffect>
                                  </p:childTnLst>
                                </p:cTn>
                              </p:par>
                              <p:par>
                                <p:cTn id="29" presetID="18" presetClass="entr" presetSubtype="12"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Left)">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additive="base">
                                        <p:cTn id="35" dur="105422" fill="hold"/>
                                        <p:tgtEl>
                                          <p:spTgt spid="30"/>
                                        </p:tgtEl>
                                      </p:cBhvr>
                                    </p:cmd>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barn(inVertical)">
                                      <p:cBhvr>
                                        <p:cTn id="40" dur="500"/>
                                        <p:tgtEl>
                                          <p:spTgt spid="2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barn(inVertical)">
                                      <p:cBhvr>
                                        <p:cTn id="45" dur="500"/>
                                        <p:tgtEl>
                                          <p:spTgt spid="2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8">
                                            <p:txEl>
                                              <p:pRg st="0" end="0"/>
                                            </p:txEl>
                                          </p:spTgt>
                                        </p:tgtEl>
                                        <p:attrNameLst>
                                          <p:attrName>style.visibility</p:attrName>
                                        </p:attrNameLst>
                                      </p:cBhvr>
                                      <p:to>
                                        <p:strVal val="visible"/>
                                      </p:to>
                                    </p:set>
                                    <p:animEffect transition="in" filter="barn(inVertical)">
                                      <p:cBhvr>
                                        <p:cTn id="50" dur="500"/>
                                        <p:tgtEl>
                                          <p:spTgt spid="2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9">
                                            <p:txEl>
                                              <p:pRg st="0" end="0"/>
                                            </p:txEl>
                                          </p:spTgt>
                                        </p:tgtEl>
                                        <p:attrNameLst>
                                          <p:attrName>style.visibility</p:attrName>
                                        </p:attrNameLst>
                                      </p:cBhvr>
                                      <p:to>
                                        <p:strVal val="visible"/>
                                      </p:to>
                                    </p:set>
                                    <p:animEffect transition="in" filter="barn(inVertical)">
                                      <p:cBhvr>
                                        <p:cTn id="55"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6" fill="hold" display="1">
                  <p:stCondLst>
                    <p:cond delay="indefinite"/>
                  </p:stCondLst>
                  <p:endCondLst>
                    <p:cond evt="onStopAudio">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017905"/>
            <a:ext cx="11523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fill in each blank with no more than TWO words.</a:t>
            </a:r>
            <a:endParaRPr lang="en-US" sz="3200" b="1" dirty="0">
              <a:effectLst>
                <a:glow rad="88900">
                  <a:schemeClr val="bg1"/>
                </a:glow>
              </a:effectLst>
              <a:cs typeface="Arial" panose="020B0604020202020204" pitchFamily="34" charset="0"/>
              <a:sym typeface="+mn-ea"/>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30" name="057">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0" y="1601470"/>
            <a:ext cx="855345" cy="855345"/>
          </a:xfrm>
          <a:prstGeom prst="rect">
            <a:avLst/>
          </a:prstGeom>
        </p:spPr>
      </p:pic>
      <p:sp>
        <p:nvSpPr>
          <p:cNvPr id="7" name="Oval 6"/>
          <p:cNvSpPr/>
          <p:nvPr/>
        </p:nvSpPr>
        <p:spPr>
          <a:xfrm>
            <a:off x="4251325" y="2988945"/>
            <a:ext cx="4040505" cy="2425065"/>
          </a:xfrm>
          <a:prstGeom prst="ellipse">
            <a:avLst/>
          </a:prstGeom>
          <a:solidFill>
            <a:srgbClr val="7FE9DE"/>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500" b="1">
                <a:solidFill>
                  <a:schemeClr val="tx1"/>
                </a:solidFill>
              </a:rPr>
              <a:t>Tips to improve English vocabulary learning</a:t>
            </a:r>
            <a:endParaRPr lang="en-US" sz="2500" b="1">
              <a:solidFill>
                <a:schemeClr val="tx1"/>
              </a:solidFill>
            </a:endParaRPr>
          </a:p>
        </p:txBody>
      </p:sp>
      <p:sp>
        <p:nvSpPr>
          <p:cNvPr id="18" name="Oval 17"/>
          <p:cNvSpPr/>
          <p:nvPr/>
        </p:nvSpPr>
        <p:spPr>
          <a:xfrm>
            <a:off x="4147185" y="2919730"/>
            <a:ext cx="4201795" cy="2574925"/>
          </a:xfrm>
          <a:prstGeom prst="ellipse">
            <a:avLst/>
          </a:prstGeom>
          <a:noFill/>
          <a:ln w="28575">
            <a:solidFill>
              <a:srgbClr val="00B0F0"/>
            </a:solidFill>
            <a:prstDash val="sysDot"/>
          </a:ln>
          <a:extLst>
            <a:ext uri="{909E8E84-426E-40DD-AFC4-6F175D3DCCD1}">
              <a14:hiddenFill xmlns:a14="http://schemas.microsoft.com/office/drawing/2010/main">
                <a:solidFill>
                  <a:srgbClr val="7FE9DE"/>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sz="3200">
              <a:solidFill>
                <a:schemeClr val="tx1"/>
              </a:solidFill>
            </a:endParaRPr>
          </a:p>
        </p:txBody>
      </p:sp>
      <p:sp>
        <p:nvSpPr>
          <p:cNvPr id="19" name="Rounded Rectangle 18"/>
          <p:cNvSpPr/>
          <p:nvPr/>
        </p:nvSpPr>
        <p:spPr>
          <a:xfrm>
            <a:off x="951865" y="1650365"/>
            <a:ext cx="3932555" cy="1320800"/>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2500" b="1">
                <a:solidFill>
                  <a:schemeClr val="tx1"/>
                </a:solidFill>
              </a:rPr>
              <a:t>Reading English books</a:t>
            </a:r>
            <a:endParaRPr lang="en-US" sz="2500" b="1">
              <a:solidFill>
                <a:schemeClr val="tx1"/>
              </a:solidFill>
            </a:endParaRPr>
          </a:p>
          <a:p>
            <a:pPr algn="just"/>
            <a:r>
              <a:rPr lang="en-US" sz="2500">
                <a:solidFill>
                  <a:schemeClr val="tx1"/>
                </a:solidFill>
              </a:rPr>
              <a:t>– Guessing the </a:t>
            </a:r>
            <a:r>
              <a:rPr lang="en-US" sz="2500" b="1">
                <a:solidFill>
                  <a:schemeClr val="tx1"/>
                </a:solidFill>
              </a:rPr>
              <a:t>(1) </a:t>
            </a:r>
            <a:r>
              <a:rPr lang="en-US" sz="2500">
                <a:solidFill>
                  <a:schemeClr val="tx1"/>
                </a:solidFill>
              </a:rPr>
              <a:t>______</a:t>
            </a:r>
            <a:endParaRPr lang="en-US" sz="2500">
              <a:solidFill>
                <a:schemeClr val="tx1"/>
              </a:solidFill>
            </a:endParaRPr>
          </a:p>
        </p:txBody>
      </p:sp>
      <p:sp>
        <p:nvSpPr>
          <p:cNvPr id="20" name="Rounded Rectangle 19"/>
          <p:cNvSpPr/>
          <p:nvPr/>
        </p:nvSpPr>
        <p:spPr>
          <a:xfrm>
            <a:off x="7731125" y="1496695"/>
            <a:ext cx="4362450" cy="1779905"/>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2500" b="1">
                <a:solidFill>
                  <a:schemeClr val="tx1"/>
                </a:solidFill>
              </a:rPr>
              <a:t>Using a good dictionary</a:t>
            </a:r>
            <a:endParaRPr lang="en-US" sz="2500" b="1">
              <a:solidFill>
                <a:schemeClr val="tx1"/>
              </a:solidFill>
            </a:endParaRPr>
          </a:p>
          <a:p>
            <a:pPr algn="just"/>
            <a:r>
              <a:rPr lang="en-US" sz="2500">
                <a:solidFill>
                  <a:schemeClr val="tx1"/>
                </a:solidFill>
              </a:rPr>
              <a:t>– Guessing  the meaning and </a:t>
            </a:r>
            <a:r>
              <a:rPr lang="en-US" sz="2500" b="1">
                <a:solidFill>
                  <a:schemeClr val="tx1"/>
                </a:solidFill>
              </a:rPr>
              <a:t>(2)</a:t>
            </a:r>
            <a:r>
              <a:rPr lang="en-US" sz="2500">
                <a:solidFill>
                  <a:schemeClr val="tx1"/>
                </a:solidFill>
              </a:rPr>
              <a:t> ______</a:t>
            </a:r>
            <a:endParaRPr lang="en-US" sz="2500">
              <a:solidFill>
                <a:schemeClr val="tx1"/>
              </a:solidFill>
            </a:endParaRPr>
          </a:p>
        </p:txBody>
      </p:sp>
      <p:sp>
        <p:nvSpPr>
          <p:cNvPr id="21" name="Rounded Rectangle 20"/>
          <p:cNvSpPr/>
          <p:nvPr/>
        </p:nvSpPr>
        <p:spPr>
          <a:xfrm>
            <a:off x="376555" y="5034915"/>
            <a:ext cx="4649470" cy="1643380"/>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2500" b="1">
                <a:solidFill>
                  <a:schemeClr val="tx1"/>
                </a:solidFill>
              </a:rPr>
              <a:t>Using a vocabulary notebook</a:t>
            </a:r>
            <a:endParaRPr lang="en-US" sz="2500" b="1">
              <a:solidFill>
                <a:schemeClr val="tx1"/>
              </a:solidFill>
            </a:endParaRPr>
          </a:p>
          <a:p>
            <a:pPr algn="just"/>
            <a:r>
              <a:rPr lang="en-US" sz="2500">
                <a:solidFill>
                  <a:schemeClr val="tx1"/>
                </a:solidFill>
              </a:rPr>
              <a:t>– Guessing  the meaning and </a:t>
            </a:r>
            <a:r>
              <a:rPr lang="en-US" sz="2500" b="1">
                <a:solidFill>
                  <a:schemeClr val="tx1"/>
                </a:solidFill>
              </a:rPr>
              <a:t>(3)</a:t>
            </a:r>
            <a:r>
              <a:rPr lang="en-US" sz="2500">
                <a:solidFill>
                  <a:schemeClr val="tx1"/>
                </a:solidFill>
              </a:rPr>
              <a:t> ______</a:t>
            </a:r>
            <a:endParaRPr lang="en-US" sz="2500">
              <a:solidFill>
                <a:schemeClr val="tx1"/>
              </a:solidFill>
            </a:endParaRPr>
          </a:p>
        </p:txBody>
      </p:sp>
      <p:sp>
        <p:nvSpPr>
          <p:cNvPr id="23" name="Rounded Rectangle 22"/>
          <p:cNvSpPr/>
          <p:nvPr/>
        </p:nvSpPr>
        <p:spPr>
          <a:xfrm>
            <a:off x="7530465" y="5049520"/>
            <a:ext cx="4563745" cy="1565275"/>
          </a:xfrm>
          <a:prstGeom prst="roundRect">
            <a:avLst>
              <a:gd name="adj" fmla="val 33785"/>
            </a:avLst>
          </a:prstGeom>
          <a:solidFill>
            <a:srgbClr val="FFF6BF"/>
          </a:solidFill>
          <a:ln>
            <a:noFill/>
          </a:ln>
          <a:effectLst>
            <a:outerShdw blurRad="139700" dist="76200" dir="10800000" sx="99000" sy="99000" algn="ctr" rotWithShape="0">
              <a:schemeClr val="tx1">
                <a:alpha val="46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2500" b="1">
                <a:solidFill>
                  <a:schemeClr val="tx1"/>
                </a:solidFill>
              </a:rPr>
              <a:t>(4) ______ in English</a:t>
            </a:r>
            <a:endParaRPr lang="en-US" sz="2500" b="1">
              <a:solidFill>
                <a:schemeClr val="tx1"/>
              </a:solidFill>
            </a:endParaRPr>
          </a:p>
          <a:p>
            <a:pPr algn="just"/>
            <a:r>
              <a:rPr lang="en-US" sz="2500">
                <a:solidFill>
                  <a:schemeClr val="tx1"/>
                </a:solidFill>
              </a:rPr>
              <a:t>– Trying to use the words learnt and </a:t>
            </a:r>
            <a:r>
              <a:rPr lang="en-US" sz="2500" b="1">
                <a:solidFill>
                  <a:schemeClr val="tx1"/>
                </a:solidFill>
              </a:rPr>
              <a:t>(5)______</a:t>
            </a:r>
            <a:r>
              <a:rPr lang="en-US" sz="2500">
                <a:solidFill>
                  <a:schemeClr val="tx1"/>
                </a:solidFill>
              </a:rPr>
              <a:t>more new words.</a:t>
            </a:r>
            <a:endParaRPr lang="en-US" sz="2500">
              <a:solidFill>
                <a:schemeClr val="tx1"/>
              </a:solidFill>
            </a:endParaRPr>
          </a:p>
        </p:txBody>
      </p:sp>
      <p:sp>
        <p:nvSpPr>
          <p:cNvPr id="24" name="Text Box 23"/>
          <p:cNvSpPr txBox="1"/>
          <p:nvPr/>
        </p:nvSpPr>
        <p:spPr>
          <a:xfrm>
            <a:off x="3435350" y="2200275"/>
            <a:ext cx="1449070" cy="491490"/>
          </a:xfrm>
          <a:prstGeom prst="rect">
            <a:avLst/>
          </a:prstGeom>
          <a:noFill/>
        </p:spPr>
        <p:txBody>
          <a:bodyPr wrap="square" rtlCol="0">
            <a:spAutoFit/>
          </a:bodyPr>
          <a:p>
            <a:r>
              <a:rPr lang="en-US" sz="2600" b="1">
                <a:solidFill>
                  <a:srgbClr val="FF0000"/>
                </a:solidFill>
                <a:latin typeface="Calibri" panose="020F0502020204030204" pitchFamily="34" charset="0"/>
                <a:cs typeface="Calibri" panose="020F0502020204030204" pitchFamily="34" charset="0"/>
              </a:rPr>
              <a:t>meaning</a:t>
            </a:r>
            <a:endParaRPr lang="en-US" sz="2600" b="1">
              <a:solidFill>
                <a:srgbClr val="FF0000"/>
              </a:solidFill>
              <a:latin typeface="Calibri" panose="020F0502020204030204" pitchFamily="34" charset="0"/>
              <a:cs typeface="Calibri" panose="020F0502020204030204" pitchFamily="34" charset="0"/>
            </a:endParaRPr>
          </a:p>
        </p:txBody>
      </p:sp>
      <p:sp>
        <p:nvSpPr>
          <p:cNvPr id="25" name="Text Box 24"/>
          <p:cNvSpPr txBox="1"/>
          <p:nvPr/>
        </p:nvSpPr>
        <p:spPr>
          <a:xfrm>
            <a:off x="8434705" y="2456815"/>
            <a:ext cx="2163445" cy="491490"/>
          </a:xfrm>
          <a:prstGeom prst="rect">
            <a:avLst/>
          </a:prstGeom>
          <a:noFill/>
        </p:spPr>
        <p:txBody>
          <a:bodyPr wrap="square" rtlCol="0">
            <a:spAutoFit/>
          </a:bodyPr>
          <a:p>
            <a:r>
              <a:rPr lang="en-US" sz="2600" b="1">
                <a:solidFill>
                  <a:srgbClr val="FF0000"/>
                </a:solidFill>
                <a:latin typeface="Calibri" panose="020F0502020204030204" pitchFamily="34" charset="0"/>
                <a:cs typeface="Calibri" panose="020F0502020204030204" pitchFamily="34" charset="0"/>
              </a:rPr>
              <a:t>pronunciation </a:t>
            </a:r>
            <a:endParaRPr lang="en-US" sz="2600" b="1">
              <a:solidFill>
                <a:srgbClr val="FF0000"/>
              </a:solidFill>
              <a:latin typeface="Calibri" panose="020F0502020204030204" pitchFamily="34" charset="0"/>
              <a:cs typeface="Calibri" panose="020F0502020204030204" pitchFamily="34" charset="0"/>
            </a:endParaRPr>
          </a:p>
        </p:txBody>
      </p:sp>
      <p:sp>
        <p:nvSpPr>
          <p:cNvPr id="31" name="Text Box 30"/>
          <p:cNvSpPr txBox="1"/>
          <p:nvPr/>
        </p:nvSpPr>
        <p:spPr>
          <a:xfrm>
            <a:off x="951865" y="5998210"/>
            <a:ext cx="2163445" cy="491490"/>
          </a:xfrm>
          <a:prstGeom prst="rect">
            <a:avLst/>
          </a:prstGeom>
          <a:noFill/>
        </p:spPr>
        <p:txBody>
          <a:bodyPr wrap="square" rtlCol="0">
            <a:spAutoFit/>
          </a:bodyPr>
          <a:p>
            <a:r>
              <a:rPr lang="en-US" sz="2600" b="1">
                <a:solidFill>
                  <a:srgbClr val="FF0000"/>
                </a:solidFill>
                <a:latin typeface="Calibri" panose="020F0502020204030204" pitchFamily="34" charset="0"/>
                <a:cs typeface="Calibri" panose="020F0502020204030204" pitchFamily="34" charset="0"/>
              </a:rPr>
              <a:t>copying</a:t>
            </a:r>
            <a:endParaRPr lang="en-US" sz="2600" b="1">
              <a:solidFill>
                <a:srgbClr val="FF0000"/>
              </a:solidFill>
              <a:latin typeface="Calibri" panose="020F0502020204030204" pitchFamily="34" charset="0"/>
              <a:cs typeface="Calibri" panose="020F0502020204030204" pitchFamily="34" charset="0"/>
            </a:endParaRPr>
          </a:p>
        </p:txBody>
      </p:sp>
      <p:sp>
        <p:nvSpPr>
          <p:cNvPr id="32" name="Text Box 31"/>
          <p:cNvSpPr txBox="1"/>
          <p:nvPr/>
        </p:nvSpPr>
        <p:spPr>
          <a:xfrm>
            <a:off x="8025130" y="4843780"/>
            <a:ext cx="2163445" cy="491490"/>
          </a:xfrm>
          <a:prstGeom prst="rect">
            <a:avLst/>
          </a:prstGeom>
          <a:noFill/>
        </p:spPr>
        <p:txBody>
          <a:bodyPr wrap="square" rtlCol="0">
            <a:spAutoFit/>
          </a:bodyPr>
          <a:p>
            <a:r>
              <a:rPr lang="en-US" sz="2600" b="1">
                <a:solidFill>
                  <a:srgbClr val="FF0000"/>
                </a:solidFill>
                <a:latin typeface="Calibri" panose="020F0502020204030204" pitchFamily="34" charset="0"/>
                <a:cs typeface="Calibri" panose="020F0502020204030204" pitchFamily="34" charset="0"/>
              </a:rPr>
              <a:t>Speaking</a:t>
            </a:r>
            <a:endParaRPr lang="en-US" sz="2600" b="1">
              <a:solidFill>
                <a:srgbClr val="FF0000"/>
              </a:solidFill>
              <a:latin typeface="Calibri" panose="020F0502020204030204" pitchFamily="34" charset="0"/>
              <a:cs typeface="Calibri" panose="020F0502020204030204" pitchFamily="34" charset="0"/>
            </a:endParaRPr>
          </a:p>
        </p:txBody>
      </p:sp>
      <p:sp>
        <p:nvSpPr>
          <p:cNvPr id="33" name="Text Box 32"/>
          <p:cNvSpPr txBox="1"/>
          <p:nvPr/>
        </p:nvSpPr>
        <p:spPr>
          <a:xfrm>
            <a:off x="9521825" y="5586730"/>
            <a:ext cx="2163445" cy="491490"/>
          </a:xfrm>
          <a:prstGeom prst="rect">
            <a:avLst/>
          </a:prstGeom>
          <a:noFill/>
        </p:spPr>
        <p:txBody>
          <a:bodyPr wrap="square" rtlCol="0">
            <a:spAutoFit/>
          </a:bodyPr>
          <a:p>
            <a:r>
              <a:rPr lang="en-US" sz="2600" b="1">
                <a:solidFill>
                  <a:srgbClr val="FF0000"/>
                </a:solidFill>
                <a:latin typeface="Calibri" panose="020F0502020204030204" pitchFamily="34" charset="0"/>
                <a:cs typeface="Calibri" panose="020F0502020204030204" pitchFamily="34" charset="0"/>
              </a:rPr>
              <a:t>picking up</a:t>
            </a:r>
            <a:endParaRPr lang="en-US" sz="26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5422"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barn(inVertical)">
                                      <p:cBhvr>
                                        <p:cTn id="11" dur="500"/>
                                        <p:tgtEl>
                                          <p:spTgt spid="2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barn(inVertical)">
                                      <p:cBhvr>
                                        <p:cTn id="16" dur="500"/>
                                        <p:tgtEl>
                                          <p:spTgt spid="2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animEffect transition="in" filter="barn(inVertical)">
                                      <p:cBhvr>
                                        <p:cTn id="21" dur="500"/>
                                        <p:tgtEl>
                                          <p:spTgt spid="3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barn(inVertical)">
                                      <p:cBhvr>
                                        <p:cTn id="26" dur="500"/>
                                        <p:tgtEl>
                                          <p:spTgt spid="3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barn(inVertical)">
                                      <p:cBhvr>
                                        <p:cTn id="31"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1">
                  <p:stCondLst>
                    <p:cond delay="indefinite"/>
                  </p:stCondLst>
                  <p:endCondLst>
                    <p:cond evt="onStopAudio">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758190" y="62865"/>
            <a:ext cx="9321800" cy="706755"/>
          </a:xfrm>
          <a:prstGeom prst="rect">
            <a:avLst/>
          </a:prstGeom>
          <a:noFill/>
          <a:effectLst/>
        </p:spPr>
        <p:txBody>
          <a:bodyPr wrap="square" rtlCol="0">
            <a:spAutoFit/>
          </a:bodyPr>
          <a:lstStyle/>
          <a:p>
            <a:pPr algn="ctr"/>
            <a:r>
              <a:rPr lang="en-US" sz="4000" b="1" dirty="0">
                <a:sym typeface="+mn-ea"/>
              </a:rPr>
              <a:t>Transition from Listening to Writing:</a:t>
            </a:r>
            <a:endParaRPr lang="en-US" sz="4000" b="1" dirty="0">
              <a:sym typeface="+mn-ea"/>
            </a:endParaRPr>
          </a:p>
        </p:txBody>
      </p:sp>
      <p:sp>
        <p:nvSpPr>
          <p:cNvPr id="2" name="Text Box 1"/>
          <p:cNvSpPr txBox="1"/>
          <p:nvPr/>
        </p:nvSpPr>
        <p:spPr>
          <a:xfrm>
            <a:off x="577850" y="1241425"/>
            <a:ext cx="3349625" cy="583565"/>
          </a:xfrm>
          <a:prstGeom prst="rect">
            <a:avLst/>
          </a:prstGeom>
          <a:noFill/>
        </p:spPr>
        <p:txBody>
          <a:bodyPr wrap="square" rtlCol="0" anchor="t">
            <a:spAutoFit/>
          </a:bodyPr>
          <a:p>
            <a:pPr algn="just"/>
            <a:r>
              <a:rPr lang="en-US" sz="3200" b="1" i="1">
                <a:solidFill>
                  <a:srgbClr val="FF0000"/>
                </a:solidFill>
                <a:latin typeface="Calibri" panose="020F0502020204030204" pitchFamily="34" charset="0"/>
                <a:cs typeface="Calibri" panose="020F0502020204030204" pitchFamily="34" charset="0"/>
              </a:rPr>
              <a:t>Questions:</a:t>
            </a:r>
            <a:endParaRPr lang="en-US" sz="3200" b="1" i="1">
              <a:solidFill>
                <a:srgbClr val="FF0000"/>
              </a:solidFill>
              <a:latin typeface="Calibri" panose="020F0502020204030204" pitchFamily="34" charset="0"/>
              <a:cs typeface="Calibri" panose="020F0502020204030204" pitchFamily="34" charset="0"/>
            </a:endParaRPr>
          </a:p>
        </p:txBody>
      </p:sp>
      <p:sp>
        <p:nvSpPr>
          <p:cNvPr id="100" name="Text Box 99"/>
          <p:cNvSpPr txBox="1"/>
          <p:nvPr/>
        </p:nvSpPr>
        <p:spPr>
          <a:xfrm>
            <a:off x="74295" y="2066290"/>
            <a:ext cx="12076430" cy="1568450"/>
          </a:xfrm>
          <a:prstGeom prst="rect">
            <a:avLst/>
          </a:prstGeom>
          <a:solidFill>
            <a:srgbClr val="CCDAC1"/>
          </a:solidFill>
          <a:ln w="9525">
            <a:noFill/>
          </a:ln>
        </p:spPr>
        <p:txBody>
          <a:bodyPr wrap="square">
            <a:spAutoFit/>
          </a:bodyPr>
          <a:p>
            <a:pPr marL="635" indent="-635"/>
            <a:r>
              <a:rPr lang="en-US" sz="3200" b="1">
                <a:latin typeface="Calibri" panose="020F0502020204030204" pitchFamily="34" charset="0"/>
                <a:cs typeface="Calibri" panose="020F0502020204030204" pitchFamily="34" charset="0"/>
              </a:rPr>
              <a:t>1.What is the thing Trang finds most challenging when learning English?</a:t>
            </a:r>
            <a:endParaRPr lang="en-US" sz="3200" b="1">
              <a:latin typeface="Calibri" panose="020F0502020204030204" pitchFamily="34" charset="0"/>
              <a:cs typeface="Calibri" panose="020F0502020204030204" pitchFamily="34" charset="0"/>
            </a:endParaRPr>
          </a:p>
          <a:p>
            <a:pPr marL="635" indent="-635"/>
            <a:endParaRPr lang="en-US" sz="3200" b="1">
              <a:latin typeface="Calibri" panose="020F0502020204030204" pitchFamily="34" charset="0"/>
              <a:cs typeface="Calibri" panose="020F0502020204030204" pitchFamily="34" charset="0"/>
            </a:endParaRPr>
          </a:p>
          <a:p>
            <a:pPr marL="635" indent="-635"/>
            <a:r>
              <a:rPr lang="en-US" sz="3200" b="1">
                <a:latin typeface="Calibri" panose="020F0502020204030204" pitchFamily="34" charset="0"/>
                <a:cs typeface="Calibri" panose="020F0502020204030204" pitchFamily="34" charset="0"/>
              </a:rPr>
              <a:t>2.What has she done to improve it?</a:t>
            </a:r>
            <a:endParaRPr lang="en-US" sz="3200" b="1">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strips(downLeft)">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US" b="1" dirty="0">
              <a:solidFill>
                <a:schemeClr val="tx1"/>
              </a:solidFill>
            </a:endParaRP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a:t>
            </a:r>
            <a:endParaRPr lang="en-US" altLang="en-GB" dirty="0">
              <a:solidFill>
                <a:schemeClr val="tx1"/>
              </a:solidFill>
            </a:endParaRPr>
          </a:p>
        </p:txBody>
      </p:sp>
      <p:sp>
        <p:nvSpPr>
          <p:cNvPr id="21" name="Rectangle 20"/>
          <p:cNvSpPr/>
          <p:nvPr/>
        </p:nvSpPr>
        <p:spPr>
          <a:xfrm>
            <a:off x="5570855" y="1715770"/>
            <a:ext cx="6329680" cy="1918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pairs. Look at the pictures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Trang talking. Decide if the statements are true (T) or false (F)</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each blank with no more than TWO words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65775" y="3769995"/>
            <a:ext cx="6327775" cy="11664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Discuss the questions below</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most challenging thing you face when learning English and what you have done to improve it.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3635" y="103505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Discuss the questions below</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8103" y="10828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9802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396875" y="1684655"/>
            <a:ext cx="11644630" cy="58356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Work in pairs to answer the questions in the book</a:t>
            </a:r>
            <a:endParaRPr lang="en-US" sz="3200">
              <a:solidFill>
                <a:schemeClr val="tx1"/>
              </a:solidFill>
              <a:latin typeface="Calibri" panose="020F0502020204030204" pitchFamily="34" charset="0"/>
              <a:cs typeface="Calibri" panose="020F0502020204030204" pitchFamily="34" charset="0"/>
            </a:endParaRPr>
          </a:p>
        </p:txBody>
      </p:sp>
      <p:sp>
        <p:nvSpPr>
          <p:cNvPr id="6" name="Text Box 5"/>
          <p:cNvSpPr txBox="1"/>
          <p:nvPr/>
        </p:nvSpPr>
        <p:spPr>
          <a:xfrm>
            <a:off x="396875" y="2447290"/>
            <a:ext cx="11332210" cy="4030980"/>
          </a:xfrm>
          <a:prstGeom prst="rect">
            <a:avLst/>
          </a:prstGeom>
          <a:solidFill>
            <a:srgbClr val="FFE1E1"/>
          </a:solidFill>
        </p:spPr>
        <p:txBody>
          <a:bodyPr wrap="square" rtlCol="0" anchor="t">
            <a:spAutoFit/>
          </a:bodyPr>
          <a:p>
            <a:pPr algn="just"/>
            <a:r>
              <a:rPr lang="en-US" sz="3200" b="1">
                <a:latin typeface="Calibri" panose="020F0502020204030204" pitchFamily="34" charset="0"/>
                <a:cs typeface="Calibri" panose="020F0502020204030204" pitchFamily="34" charset="0"/>
                <a:sym typeface="+mn-ea"/>
              </a:rPr>
              <a:t>1. What is the thing you find most challenging when learning English?</a:t>
            </a:r>
            <a:endParaRPr lang="en-US" sz="3200" b="1">
              <a:latin typeface="Calibri" panose="020F0502020204030204" pitchFamily="34" charset="0"/>
              <a:cs typeface="Calibri" panose="020F0502020204030204" pitchFamily="34" charset="0"/>
              <a:sym typeface="+mn-ea"/>
            </a:endParaRPr>
          </a:p>
          <a:p>
            <a:pPr algn="just"/>
            <a:endParaRPr lang="en-US" sz="3200">
              <a:latin typeface="Calibri" panose="020F0502020204030204" pitchFamily="34" charset="0"/>
              <a:cs typeface="Calibri" panose="020F0502020204030204" pitchFamily="34" charset="0"/>
              <a:sym typeface="+mn-ea"/>
            </a:endParaRPr>
          </a:p>
          <a:p>
            <a:pPr algn="just"/>
            <a:r>
              <a:rPr lang="en-US" sz="3200" b="1">
                <a:latin typeface="Calibri" panose="020F0502020204030204" pitchFamily="34" charset="0"/>
                <a:cs typeface="Calibri" panose="020F0502020204030204" pitchFamily="34" charset="0"/>
                <a:sym typeface="+mn-ea"/>
              </a:rPr>
              <a:t>2. What have you done to improve it?</a:t>
            </a:r>
            <a:endParaRPr lang="en-US" sz="3200" b="1">
              <a:latin typeface="Calibri" panose="020F0502020204030204" pitchFamily="34" charset="0"/>
              <a:cs typeface="Calibri" panose="020F0502020204030204" pitchFamily="34" charset="0"/>
              <a:sym typeface="+mn-ea"/>
            </a:endParaRPr>
          </a:p>
          <a:p>
            <a:pPr algn="just"/>
            <a:endParaRPr lang="en-US" sz="3200">
              <a:latin typeface="Calibri" panose="020F0502020204030204" pitchFamily="34" charset="0"/>
              <a:cs typeface="Calibri" panose="020F0502020204030204" pitchFamily="34" charset="0"/>
              <a:sym typeface="+mn-ea"/>
            </a:endParaRPr>
          </a:p>
          <a:p>
            <a:pPr algn="just"/>
            <a:endParaRPr lang="en-US" sz="3200">
              <a:latin typeface="Calibri" panose="020F0502020204030204" pitchFamily="34" charset="0"/>
              <a:cs typeface="Calibri" panose="020F0502020204030204" pitchFamily="34" charset="0"/>
              <a:sym typeface="+mn-ea"/>
            </a:endParaRPr>
          </a:p>
          <a:p>
            <a:pPr algn="just"/>
            <a:endParaRPr lang="en-US" sz="3200">
              <a:latin typeface="Calibri" panose="020F0502020204030204" pitchFamily="34" charset="0"/>
              <a:cs typeface="Calibri" panose="020F0502020204030204" pitchFamily="34" charset="0"/>
              <a:sym typeface="+mn-ea"/>
            </a:endParaRPr>
          </a:p>
          <a:p>
            <a:pPr algn="just"/>
            <a:endParaRPr lang="en-US" sz="3200">
              <a:latin typeface="Calibri" panose="020F0502020204030204" pitchFamily="34" charset="0"/>
              <a:cs typeface="Calibri" panose="020F0502020204030204" pitchFamily="34" charset="0"/>
              <a:sym typeface="+mn-ea"/>
            </a:endParaRPr>
          </a:p>
        </p:txBody>
      </p:sp>
      <p:sp>
        <p:nvSpPr>
          <p:cNvPr id="24" name="Text Box 23"/>
          <p:cNvSpPr txBox="1"/>
          <p:nvPr/>
        </p:nvSpPr>
        <p:spPr>
          <a:xfrm>
            <a:off x="1918970" y="3240405"/>
            <a:ext cx="3522980" cy="768350"/>
          </a:xfrm>
          <a:prstGeom prst="rect">
            <a:avLst/>
          </a:prstGeom>
          <a:noFill/>
        </p:spPr>
        <p:txBody>
          <a:bodyPr wrap="square" rtlCol="0">
            <a:spAutoFit/>
          </a:bodyPr>
          <a:p>
            <a:r>
              <a:rPr lang="en-US" sz="4400">
                <a:solidFill>
                  <a:srgbClr val="FF0000"/>
                </a:solidFill>
                <a:latin typeface="Calibri" panose="020F0502020204030204" pitchFamily="34" charset="0"/>
                <a:cs typeface="Calibri" panose="020F0502020204030204" pitchFamily="34" charset="0"/>
              </a:rPr>
              <a:t>Grammar</a:t>
            </a:r>
            <a:endParaRPr lang="en-US" sz="4400">
              <a:solidFill>
                <a:srgbClr val="FF0000"/>
              </a:solidFill>
              <a:latin typeface="Calibri" panose="020F0502020204030204" pitchFamily="34" charset="0"/>
              <a:cs typeface="Calibri" panose="020F0502020204030204" pitchFamily="34" charset="0"/>
            </a:endParaRPr>
          </a:p>
        </p:txBody>
      </p:sp>
      <p:sp>
        <p:nvSpPr>
          <p:cNvPr id="7" name="Text Box 6"/>
          <p:cNvSpPr txBox="1"/>
          <p:nvPr/>
        </p:nvSpPr>
        <p:spPr>
          <a:xfrm>
            <a:off x="1856740" y="4417695"/>
            <a:ext cx="9001760" cy="2122805"/>
          </a:xfrm>
          <a:prstGeom prst="rect">
            <a:avLst/>
          </a:prstGeom>
          <a:noFill/>
        </p:spPr>
        <p:txBody>
          <a:bodyPr wrap="square" rtlCol="0">
            <a:spAutoFit/>
          </a:bodyPr>
          <a:p>
            <a:r>
              <a:rPr lang="en-US" sz="4400">
                <a:solidFill>
                  <a:srgbClr val="FF0000"/>
                </a:solidFill>
                <a:latin typeface="Calibri" panose="020F0502020204030204" pitchFamily="34" charset="0"/>
                <a:cs typeface="Calibri" panose="020F0502020204030204" pitchFamily="34" charset="0"/>
              </a:rPr>
              <a:t>Study in grammar books.</a:t>
            </a:r>
            <a:endParaRPr lang="en-US" sz="4400">
              <a:solidFill>
                <a:srgbClr val="FF0000"/>
              </a:solidFill>
              <a:latin typeface="Calibri" panose="020F0502020204030204" pitchFamily="34" charset="0"/>
              <a:cs typeface="Calibri" panose="020F0502020204030204" pitchFamily="34" charset="0"/>
            </a:endParaRPr>
          </a:p>
          <a:p>
            <a:r>
              <a:rPr lang="en-US" sz="4400">
                <a:solidFill>
                  <a:srgbClr val="FF0000"/>
                </a:solidFill>
                <a:latin typeface="Calibri" panose="020F0502020204030204" pitchFamily="34" charset="0"/>
                <a:cs typeface="Calibri" panose="020F0502020204030204" pitchFamily="34" charset="0"/>
              </a:rPr>
              <a:t>Read English book.</a:t>
            </a:r>
            <a:endParaRPr lang="en-US" sz="4400">
              <a:solidFill>
                <a:srgbClr val="FF0000"/>
              </a:solidFill>
              <a:latin typeface="Calibri" panose="020F0502020204030204" pitchFamily="34" charset="0"/>
              <a:cs typeface="Calibri" panose="020F0502020204030204" pitchFamily="34" charset="0"/>
            </a:endParaRPr>
          </a:p>
          <a:p>
            <a:r>
              <a:rPr lang="en-US" sz="4400">
                <a:solidFill>
                  <a:srgbClr val="FF0000"/>
                </a:solidFill>
                <a:latin typeface="Calibri" panose="020F0502020204030204" pitchFamily="34" charset="0"/>
                <a:cs typeface="Calibri" panose="020F0502020204030204" pitchFamily="34" charset="0"/>
              </a:rPr>
              <a:t>Learn from teachers and friends.</a:t>
            </a:r>
            <a:endParaRPr lang="en-US" sz="440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Effect transition="in" filter="barn(inVertical)">
                                      <p:cBhvr>
                                        <p:cTn id="16" dur="500"/>
                                        <p:tgtEl>
                                          <p:spTgt spid="2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inVertical)">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barn(inVertical)">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4255" y="1092835"/>
            <a:ext cx="10888345" cy="953135"/>
          </a:xfrm>
          <a:prstGeom prst="rect">
            <a:avLst/>
          </a:prstGeom>
          <a:noFill/>
          <a:effectLst/>
        </p:spPr>
        <p:txBody>
          <a:bodyPr wrap="square" rtlCol="0">
            <a:spAutoFit/>
          </a:bodyPr>
          <a:lstStyle/>
          <a:p>
            <a:pPr marR="0" indent="0" algn="just">
              <a:spcBef>
                <a:spcPts val="0"/>
              </a:spcBef>
              <a:spcAft>
                <a:spcPts val="0"/>
              </a:spcAft>
              <a:buFont typeface="Arial" panose="020B0604020202020204" pitchFamily="34" charset="0"/>
              <a:buNone/>
            </a:pPr>
            <a:r>
              <a:rPr sz="2800" b="1">
                <a:effectLst/>
                <a:latin typeface="Calibri" panose="020F0502020204030204" pitchFamily="34" charset="0"/>
                <a:ea typeface="Calibri" panose="020F0502020204030204" pitchFamily="34" charset="0"/>
                <a:cs typeface="Calibri" panose="020F0502020204030204" pitchFamily="34" charset="0"/>
                <a:sym typeface="+mn-ea"/>
              </a:rPr>
              <a:t>Write a paragraph (100 - 120 words) about the most challenging thing you face when learning English and what you have done to improve it</a:t>
            </a:r>
            <a:endParaRPr sz="2800" b="1">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78510" y="2082165"/>
            <a:ext cx="11123930" cy="58356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Use the ideas in </a:t>
            </a:r>
            <a:r>
              <a:rPr lang="en-US" sz="3200" b="1" u="sng">
                <a:solidFill>
                  <a:srgbClr val="000000"/>
                </a:solidFill>
                <a:latin typeface="Calibri" panose="020F0502020204030204" pitchFamily="34" charset="0"/>
                <a:cs typeface="Calibri" panose="020F0502020204030204" pitchFamily="34" charset="0"/>
              </a:rPr>
              <a:t>Activity 4</a:t>
            </a:r>
            <a:r>
              <a:rPr lang="en-US" sz="3200" b="0">
                <a:solidFill>
                  <a:srgbClr val="000000"/>
                </a:solidFill>
                <a:latin typeface="Calibri" panose="020F0502020204030204" pitchFamily="34" charset="0"/>
                <a:cs typeface="Calibri" panose="020F0502020204030204" pitchFamily="34" charset="0"/>
              </a:rPr>
              <a:t> for your writing.</a:t>
            </a:r>
            <a:endParaRPr lang="en-US" sz="3200" b="0">
              <a:solidFill>
                <a:srgbClr val="000000"/>
              </a:solidFill>
              <a:latin typeface="Calibri" panose="020F0502020204030204" pitchFamily="34" charset="0"/>
              <a:cs typeface="Calibri" panose="020F0502020204030204" pitchFamily="34" charset="0"/>
            </a:endParaRPr>
          </a:p>
        </p:txBody>
      </p:sp>
      <p:sp>
        <p:nvSpPr>
          <p:cNvPr id="3" name="Text Box 2"/>
          <p:cNvSpPr txBox="1"/>
          <p:nvPr/>
        </p:nvSpPr>
        <p:spPr>
          <a:xfrm>
            <a:off x="778510" y="3211830"/>
            <a:ext cx="10812780" cy="3504565"/>
          </a:xfrm>
          <a:prstGeom prst="rect">
            <a:avLst/>
          </a:prstGeom>
          <a:solidFill>
            <a:srgbClr val="FEEECD"/>
          </a:solidFill>
        </p:spPr>
        <p:txBody>
          <a:bodyPr wrap="square" rtlCol="0" anchor="t">
            <a:noAutofit/>
          </a:bodyPr>
          <a:p>
            <a:pPr algn="just"/>
            <a:r>
              <a:rPr lang="en-US" sz="3000" i="1"/>
              <a:t>When learning English, I find ______ the most challenging, and I have done several things to improve it. Firstly</a:t>
            </a:r>
            <a:r>
              <a:rPr lang="en-US" sz="3000"/>
              <a:t>, _________________</a:t>
            </a:r>
            <a:endParaRPr lang="en-US" sz="3000"/>
          </a:p>
          <a:p>
            <a:r>
              <a:rPr lang="en-US" sz="3000"/>
              <a:t>______________________________</a:t>
            </a:r>
            <a:r>
              <a:rPr lang="en-US" sz="3000">
                <a:sym typeface="+mn-ea"/>
              </a:rPr>
              <a:t>_________________________</a:t>
            </a:r>
            <a:endParaRPr lang="en-US" sz="3000"/>
          </a:p>
          <a:p>
            <a:r>
              <a:rPr lang="en-US" sz="3000">
                <a:sym typeface="+mn-ea"/>
              </a:rPr>
              <a:t>______________________________</a:t>
            </a:r>
            <a:r>
              <a:rPr lang="en-US" sz="3000">
                <a:sym typeface="+mn-ea"/>
              </a:rPr>
              <a:t>_________________________</a:t>
            </a:r>
            <a:endParaRPr lang="en-US" sz="3000">
              <a:sym typeface="+mn-ea"/>
            </a:endParaRPr>
          </a:p>
          <a:p>
            <a:r>
              <a:rPr lang="en-US" sz="3000">
                <a:sym typeface="+mn-ea"/>
              </a:rPr>
              <a:t>______________________________</a:t>
            </a:r>
            <a:r>
              <a:rPr lang="en-US" sz="3000">
                <a:sym typeface="+mn-ea"/>
              </a:rPr>
              <a:t>_________________________</a:t>
            </a:r>
            <a:endParaRPr lang="en-US" sz="3000"/>
          </a:p>
          <a:p>
            <a:r>
              <a:rPr lang="en-US" sz="3000">
                <a:sym typeface="+mn-ea"/>
              </a:rPr>
              <a:t>______________________________</a:t>
            </a:r>
            <a:r>
              <a:rPr lang="en-US" sz="3000">
                <a:sym typeface="+mn-ea"/>
              </a:rPr>
              <a:t>_________________________</a:t>
            </a:r>
            <a:endParaRPr lang="en-US" sz="3000"/>
          </a:p>
          <a:p>
            <a:r>
              <a:rPr lang="en-US" sz="3000">
                <a:sym typeface="+mn-ea"/>
              </a:rPr>
              <a:t>______________________________</a:t>
            </a:r>
            <a:r>
              <a:rPr lang="en-US" sz="3000">
                <a:sym typeface="+mn-ea"/>
              </a:rPr>
              <a:t>_________________________</a:t>
            </a:r>
            <a:endParaRPr lang="en-US" sz="3000"/>
          </a:p>
          <a:p>
            <a:endParaRPr lang="en-US" sz="3000"/>
          </a:p>
        </p:txBody>
      </p:sp>
      <p:sp>
        <p:nvSpPr>
          <p:cNvPr id="6" name="Text Box 5"/>
          <p:cNvSpPr txBox="1"/>
          <p:nvPr/>
        </p:nvSpPr>
        <p:spPr>
          <a:xfrm>
            <a:off x="271780" y="7218680"/>
            <a:ext cx="11692890" cy="4681220"/>
          </a:xfrm>
          <a:prstGeom prst="rect">
            <a:avLst/>
          </a:prstGeom>
          <a:solidFill>
            <a:srgbClr val="FEEECD"/>
          </a:solidFill>
        </p:spPr>
        <p:txBody>
          <a:bodyPr wrap="square" rtlCol="0" anchor="t">
            <a:noAutofit/>
          </a:bodyPr>
          <a:p>
            <a:pPr algn="just"/>
            <a:r>
              <a:rPr lang="en-US" sz="300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r>
              <a:rPr lang="en-US" sz="3000" b="1" i="1"/>
              <a:t>(121 words)</a:t>
            </a:r>
            <a:endParaRPr lang="en-US" sz="3000" b="1" i="1"/>
          </a:p>
        </p:txBody>
      </p:sp>
      <p:sp>
        <p:nvSpPr>
          <p:cNvPr id="2" name="Text Box 1"/>
          <p:cNvSpPr txBox="1"/>
          <p:nvPr/>
        </p:nvSpPr>
        <p:spPr>
          <a:xfrm>
            <a:off x="840740" y="2580640"/>
            <a:ext cx="11123930" cy="583565"/>
          </a:xfrm>
          <a:prstGeom prst="rect">
            <a:avLst/>
          </a:prstGeom>
          <a:noFill/>
          <a:ln w="9525">
            <a:noFill/>
          </a:ln>
        </p:spPr>
        <p:txBody>
          <a:bodyPr wrap="square">
            <a:spAutoFit/>
          </a:bodyPr>
          <a:p>
            <a:pPr marL="1270" indent="-1270" algn="just"/>
            <a:r>
              <a:rPr lang="en-US" sz="3200">
                <a:solidFill>
                  <a:srgbClr val="000000"/>
                </a:solidFill>
                <a:latin typeface="Calibri" panose="020F0502020204030204" pitchFamily="34" charset="0"/>
                <a:cs typeface="Calibri" panose="020F0502020204030204" pitchFamily="34" charset="0"/>
              </a:rPr>
              <a:t>- You can start your paragraph as follows:</a:t>
            </a:r>
            <a:endParaRPr lang="en-US" sz="320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bldLvl="0" animBg="1"/>
      <p:bldP spid="3" grpId="1" animBg="1"/>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71780" y="1563370"/>
            <a:ext cx="11692890" cy="5072380"/>
          </a:xfrm>
          <a:prstGeom prst="rect">
            <a:avLst/>
          </a:prstGeom>
          <a:solidFill>
            <a:srgbClr val="FEEECD"/>
          </a:solidFill>
        </p:spPr>
        <p:txBody>
          <a:bodyPr wrap="square" rtlCol="0" anchor="t">
            <a:noAutofit/>
          </a:bodyPr>
          <a:p>
            <a:pPr algn="just"/>
            <a:r>
              <a:rPr lang="en-US" sz="3000"/>
              <a:t>When learning English, I find grammar the most challenging and I have done several things to improve it. Firstly, I have a good grammar book. I do the exercises in the book, and whenever I have a grammatical question, I quickly refer to it. The book makes me more confident in writing and speaking. Secondly, I read English books. When I read, I come across different grammar rules. This helps me learn and remember grammar naturally.  Last but not least, I learn grammar from teachers and friends. Sometimes I meet a difficult grammatical point and cannot understand it even after I consult in my grammar book. In this case I ask my friends and teachers for help. These are the three things I have done to improve my English grammar. </a:t>
            </a:r>
            <a:r>
              <a:rPr lang="en-US" sz="3000" b="1" i="1"/>
              <a:t>(130 words)</a:t>
            </a:r>
            <a:endParaRPr lang="en-US" sz="3000" b="1" i="1"/>
          </a:p>
        </p:txBody>
      </p:sp>
      <p:sp>
        <p:nvSpPr>
          <p:cNvPr id="2" name="TextBox 11"/>
          <p:cNvSpPr txBox="1"/>
          <p:nvPr/>
        </p:nvSpPr>
        <p:spPr>
          <a:xfrm>
            <a:off x="777875" y="1007110"/>
            <a:ext cx="2287905" cy="556260"/>
          </a:xfrm>
          <a:prstGeom prst="rect">
            <a:avLst/>
          </a:prstGeom>
          <a:noFill/>
          <a:effectLst/>
        </p:spPr>
        <p:txBody>
          <a:bodyPr wrap="square" rtlCol="0">
            <a:noAutofit/>
          </a:bodyPr>
          <a:p>
            <a:pPr algn="just"/>
            <a:r>
              <a:rPr lang="en-US" sz="3200" b="1" i="1" dirty="0">
                <a:solidFill>
                  <a:srgbClr val="FF0000"/>
                </a:solidFill>
                <a:effectLst>
                  <a:glow rad="88900">
                    <a:schemeClr val="bg1"/>
                  </a:glow>
                </a:effectLst>
                <a:cs typeface="Arial" panose="020B0604020202020204" pitchFamily="34" charset="0"/>
              </a:rPr>
              <a:t>Example:</a:t>
            </a:r>
            <a:endParaRPr lang="en-US" sz="3200" b="1" i="1" dirty="0">
              <a:solidFill>
                <a:srgbClr val="FF0000"/>
              </a:solidFill>
              <a:effectLst>
                <a:glow rad="88900">
                  <a:schemeClr val="bg1"/>
                </a:glow>
              </a:effectLst>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US" b="1" dirty="0">
              <a:solidFill>
                <a:schemeClr val="tx1"/>
              </a:solidFill>
            </a:endParaRP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a:t>
            </a:r>
            <a:endParaRPr lang="en-US" altLang="en-GB" dirty="0">
              <a:solidFill>
                <a:schemeClr val="tx1"/>
              </a:solidFill>
            </a:endParaRPr>
          </a:p>
        </p:txBody>
      </p:sp>
      <p:sp>
        <p:nvSpPr>
          <p:cNvPr id="21" name="Rectangle 20"/>
          <p:cNvSpPr/>
          <p:nvPr/>
        </p:nvSpPr>
        <p:spPr>
          <a:xfrm>
            <a:off x="5570855" y="1715770"/>
            <a:ext cx="6329680" cy="1918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pairs. Look at the pictures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Trang talking. Decide if the statements are true (T) or false (F)</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each blank with no more than TWO words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65775" y="3769995"/>
            <a:ext cx="6327775" cy="11664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Discuss the questions below</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most challenging thing you face when learning English and what you have done to improve it.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1948341"/>
            <a:ext cx="11445622" cy="4246245"/>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gn="just">
              <a:lnSpc>
                <a:spcPct val="150000"/>
              </a:lnSpc>
              <a:buFont typeface="Wingdings" panose="05000000000000000000" pitchFamily="2" charset="2"/>
              <a:buChar char="ü"/>
            </a:pPr>
            <a:r>
              <a:rPr lang="en-US" sz="3600" dirty="0">
                <a:sym typeface="+mn-ea"/>
              </a:rPr>
              <a:t>Listen for specific information about ways to improve one’s English vocabulary;</a:t>
            </a:r>
            <a:endParaRPr lang="en-US" sz="3600" dirty="0">
              <a:sym typeface="+mn-ea"/>
            </a:endParaRPr>
          </a:p>
          <a:p>
            <a:pPr marL="457200" indent="-457200" algn="just">
              <a:lnSpc>
                <a:spcPct val="150000"/>
              </a:lnSpc>
              <a:buFont typeface="Wingdings" panose="05000000000000000000" pitchFamily="2" charset="2"/>
              <a:buChar char="ü"/>
            </a:pPr>
            <a:r>
              <a:rPr lang="en-US" sz="3600" dirty="0">
                <a:sym typeface="+mn-ea"/>
              </a:rPr>
              <a:t>Write a paragraph about ways to improve an area of English learning.</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753235"/>
          </a:xfrm>
          <a:prstGeom prst="rect">
            <a:avLst/>
          </a:prstGeom>
          <a:noFill/>
        </p:spPr>
        <p:txBody>
          <a:bodyPr wrap="square" rtlCol="0">
            <a:spAutoFit/>
          </a:bodyPr>
          <a:lstStyle/>
          <a:p>
            <a:pPr>
              <a:lnSpc>
                <a:spcPct val="150000"/>
              </a:lnSpc>
            </a:pPr>
            <a:r>
              <a:rPr lang="en-US" sz="3600"/>
              <a:t>- Rewrite the paragraph in the notebooks.</a:t>
            </a:r>
            <a:endParaRPr lang="en-US" sz="3600"/>
          </a:p>
          <a:p>
            <a:pPr>
              <a:lnSpc>
                <a:spcPct val="150000"/>
              </a:lnSpc>
            </a:pPr>
            <a:r>
              <a:rPr lang="en-US" sz="3600"/>
              <a:t>- Do exercises in the workbook.</a:t>
            </a: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9000"/>
          </a:stretch>
        </a:blipFill>
        <a:effectLst/>
      </p:bgPr>
    </p:bg>
    <p:spTree>
      <p:nvGrpSpPr>
        <p:cNvPr id="1" name=""/>
        <p:cNvGrpSpPr/>
        <p:nvPr/>
      </p:nvGrpSpPr>
      <p:grpSpPr>
        <a:xfrm>
          <a:off x="0" y="0"/>
          <a:ext cx="0" cy="0"/>
          <a:chOff x="0" y="0"/>
          <a:chExt cx="0" cy="0"/>
        </a:xfrm>
      </p:grpSpPr>
      <p:sp>
        <p:nvSpPr>
          <p:cNvPr id="29" name="Rectangles 28"/>
          <p:cNvSpPr/>
          <p:nvPr/>
        </p:nvSpPr>
        <p:spPr>
          <a:xfrm>
            <a:off x="-26670" y="-60960"/>
            <a:ext cx="1155700" cy="6958965"/>
          </a:xfrm>
          <a:prstGeom prst="rect">
            <a:avLst/>
          </a:prstGeom>
          <a:solidFill>
            <a:srgbClr val="CCDAC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nvGrpSpPr>
          <p:cNvPr id="17" name="Group 16"/>
          <p:cNvGrpSpPr/>
          <p:nvPr/>
        </p:nvGrpSpPr>
        <p:grpSpPr>
          <a:xfrm>
            <a:off x="3703320" y="1129665"/>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1866265" y="1023620"/>
            <a:ext cx="2089150" cy="860425"/>
          </a:xfrm>
          <a:prstGeom prst="rect">
            <a:avLst/>
          </a:prstGeom>
          <a:noFill/>
        </p:spPr>
        <p:txBody>
          <a:bodyPr wrap="square" rtlCol="0">
            <a:spAutoFit/>
          </a:bodyPr>
          <a:lstStyle/>
          <a:p>
            <a:pPr algn="ctr"/>
            <a:r>
              <a:rPr lang="en-US" sz="5000" b="1" dirty="0">
                <a:solidFill>
                  <a:srgbClr val="FF0000"/>
                </a:solidFill>
                <a:latin typeface="Myriad Pro" pitchFamily="34" charset="0"/>
              </a:rPr>
              <a:t>Unit</a:t>
            </a:r>
            <a:endParaRPr lang="en-US" sz="5000" b="1" dirty="0">
              <a:solidFill>
                <a:srgbClr val="FF0000"/>
              </a:solidFill>
              <a:latin typeface="Myriad Pro" pitchFamily="34" charset="0"/>
            </a:endParaRPr>
          </a:p>
        </p:txBody>
      </p:sp>
      <p:sp>
        <p:nvSpPr>
          <p:cNvPr id="25" name="TextBox 16"/>
          <p:cNvSpPr txBox="1"/>
          <p:nvPr/>
        </p:nvSpPr>
        <p:spPr>
          <a:xfrm>
            <a:off x="3685540" y="1113155"/>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9</a:t>
            </a:r>
            <a:endParaRPr lang="en-US" sz="4000" b="1" dirty="0">
              <a:solidFill>
                <a:schemeClr val="bg1"/>
              </a:solidFill>
              <a:latin typeface="Myriad Pro" pitchFamily="34" charset="0"/>
            </a:endParaRPr>
          </a:p>
        </p:txBody>
      </p:sp>
      <p:sp>
        <p:nvSpPr>
          <p:cNvPr id="26" name="TextBox 40"/>
          <p:cNvSpPr txBox="1"/>
          <p:nvPr/>
        </p:nvSpPr>
        <p:spPr>
          <a:xfrm>
            <a:off x="-758190" y="1884045"/>
            <a:ext cx="8524875" cy="768350"/>
          </a:xfrm>
          <a:prstGeom prst="rect">
            <a:avLst/>
          </a:prstGeom>
          <a:noFill/>
        </p:spPr>
        <p:txBody>
          <a:bodyPr wrap="square" rtlCol="0">
            <a:spAutoFit/>
          </a:bodyPr>
          <a:lstStyle/>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WORLD ENGLISHES</a:t>
            </a:r>
            <a:endPar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endParaRPr>
          </a:p>
        </p:txBody>
      </p:sp>
      <p:grpSp>
        <p:nvGrpSpPr>
          <p:cNvPr id="7" name="Group 6"/>
          <p:cNvGrpSpPr/>
          <p:nvPr/>
        </p:nvGrpSpPr>
        <p:grpSpPr>
          <a:xfrm>
            <a:off x="1216025" y="2773045"/>
            <a:ext cx="3924300" cy="941070"/>
            <a:chOff x="11456" y="4149"/>
            <a:chExt cx="6180" cy="1482"/>
          </a:xfrm>
        </p:grpSpPr>
        <p:sp>
          <p:nvSpPr>
            <p:cNvPr id="35"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endParaRPr lang="en-US" sz="2600" b="1" dirty="0">
                <a:solidFill>
                  <a:schemeClr val="bg1"/>
                </a:solidFill>
              </a:endParaRPr>
            </a:p>
          </p:txBody>
        </p:sp>
        <p:grpSp>
          <p:nvGrpSpPr>
            <p:cNvPr id="37" name="Group 36"/>
            <p:cNvGrpSpPr/>
            <p:nvPr/>
          </p:nvGrpSpPr>
          <p:grpSpPr>
            <a:xfrm>
              <a:off x="11456" y="4149"/>
              <a:ext cx="1324" cy="1483"/>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sp useBgFill="1">
        <p:nvSpPr>
          <p:cNvPr id="14" name="Regular Pentagon 13"/>
          <p:cNvSpPr/>
          <p:nvPr/>
        </p:nvSpPr>
        <p:spPr>
          <a:xfrm rot="4080000">
            <a:off x="309245" y="795655"/>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16" name="Regular Pentagon 15"/>
          <p:cNvSpPr/>
          <p:nvPr/>
        </p:nvSpPr>
        <p:spPr>
          <a:xfrm rot="16860000">
            <a:off x="3305175" y="255143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18" name="Regular Pentagon 17"/>
          <p:cNvSpPr/>
          <p:nvPr/>
        </p:nvSpPr>
        <p:spPr>
          <a:xfrm rot="11700000">
            <a:off x="1379220" y="113030"/>
            <a:ext cx="3303270" cy="330327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19" name="Regular Pentagon 18"/>
          <p:cNvSpPr/>
          <p:nvPr/>
        </p:nvSpPr>
        <p:spPr>
          <a:xfrm rot="11700000">
            <a:off x="4813935" y="161163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21" name="Regular Pentagon 20"/>
          <p:cNvSpPr/>
          <p:nvPr/>
        </p:nvSpPr>
        <p:spPr>
          <a:xfrm rot="4740000">
            <a:off x="3374390" y="94107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23" name="Regular Pentagon 22"/>
          <p:cNvSpPr/>
          <p:nvPr/>
        </p:nvSpPr>
        <p:spPr>
          <a:xfrm rot="14940000">
            <a:off x="2430780" y="130810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27" name="Regular Pentagon 26"/>
          <p:cNvSpPr/>
          <p:nvPr/>
        </p:nvSpPr>
        <p:spPr>
          <a:xfrm rot="19500000">
            <a:off x="2633345" y="259969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28" name="Regular Pentagon 27"/>
          <p:cNvSpPr/>
          <p:nvPr/>
        </p:nvSpPr>
        <p:spPr>
          <a:xfrm rot="9600000">
            <a:off x="3801110" y="247523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13" name="Regular Pentagon 12"/>
          <p:cNvSpPr/>
          <p:nvPr/>
        </p:nvSpPr>
        <p:spPr>
          <a:xfrm rot="17400000">
            <a:off x="675005" y="2101215"/>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par>
    </p:tnLst>
    <p:bldLst>
      <p:bldP spid="24" grpId="1"/>
      <p:bldP spid="25" grpId="1"/>
      <p:bldP spid="2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9000"/>
          </a:stretch>
        </a:blipFill>
        <a:effectLst/>
      </p:bgPr>
    </p:bg>
    <p:spTree>
      <p:nvGrpSpPr>
        <p:cNvPr id="1" name=""/>
        <p:cNvGrpSpPr/>
        <p:nvPr/>
      </p:nvGrpSpPr>
      <p:grpSpPr>
        <a:xfrm>
          <a:off x="0" y="0"/>
          <a:ext cx="0" cy="0"/>
          <a:chOff x="0" y="0"/>
          <a:chExt cx="0" cy="0"/>
        </a:xfrm>
      </p:grpSpPr>
      <p:sp>
        <p:nvSpPr>
          <p:cNvPr id="29" name="Rectangles 28"/>
          <p:cNvSpPr/>
          <p:nvPr/>
        </p:nvSpPr>
        <p:spPr>
          <a:xfrm>
            <a:off x="-26670" y="-60960"/>
            <a:ext cx="1155700" cy="6958965"/>
          </a:xfrm>
          <a:prstGeom prst="rect">
            <a:avLst/>
          </a:prstGeom>
          <a:solidFill>
            <a:srgbClr val="CCDAC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nvGrpSpPr>
          <p:cNvPr id="17" name="Group 16"/>
          <p:cNvGrpSpPr/>
          <p:nvPr/>
        </p:nvGrpSpPr>
        <p:grpSpPr>
          <a:xfrm>
            <a:off x="3512820" y="1574165"/>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1675765" y="1468120"/>
            <a:ext cx="2089150" cy="860425"/>
          </a:xfrm>
          <a:prstGeom prst="rect">
            <a:avLst/>
          </a:prstGeom>
          <a:noFill/>
        </p:spPr>
        <p:txBody>
          <a:bodyPr wrap="square" rtlCol="0">
            <a:spAutoFit/>
          </a:bodyPr>
          <a:lstStyle/>
          <a:p>
            <a:pPr algn="ctr"/>
            <a:r>
              <a:rPr lang="en-US" sz="5000" b="1" dirty="0">
                <a:solidFill>
                  <a:srgbClr val="FF0000"/>
                </a:solidFill>
                <a:latin typeface="Myriad Pro" pitchFamily="34" charset="0"/>
              </a:rPr>
              <a:t>Unit</a:t>
            </a:r>
            <a:endParaRPr lang="en-US" sz="5000" b="1" dirty="0">
              <a:solidFill>
                <a:srgbClr val="FF0000"/>
              </a:solidFill>
              <a:latin typeface="Myriad Pro" pitchFamily="34" charset="0"/>
            </a:endParaRPr>
          </a:p>
        </p:txBody>
      </p:sp>
      <p:sp>
        <p:nvSpPr>
          <p:cNvPr id="25" name="TextBox 16"/>
          <p:cNvSpPr txBox="1"/>
          <p:nvPr/>
        </p:nvSpPr>
        <p:spPr>
          <a:xfrm>
            <a:off x="3495040" y="1557655"/>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9</a:t>
            </a:r>
            <a:endParaRPr lang="en-US" sz="4000" b="1" dirty="0">
              <a:solidFill>
                <a:schemeClr val="bg1"/>
              </a:solidFill>
              <a:latin typeface="Myriad Pro" pitchFamily="34" charset="0"/>
            </a:endParaRPr>
          </a:p>
        </p:txBody>
      </p:sp>
      <p:sp>
        <p:nvSpPr>
          <p:cNvPr id="26" name="TextBox 40"/>
          <p:cNvSpPr txBox="1"/>
          <p:nvPr/>
        </p:nvSpPr>
        <p:spPr>
          <a:xfrm>
            <a:off x="-948690" y="2328545"/>
            <a:ext cx="8524875" cy="768350"/>
          </a:xfrm>
          <a:prstGeom prst="rect">
            <a:avLst/>
          </a:prstGeom>
          <a:noFill/>
        </p:spPr>
        <p:txBody>
          <a:bodyPr wrap="square" rtlCol="0">
            <a:spAutoFit/>
          </a:bodyPr>
          <a:lstStyle/>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WORLD ENGLISHES</a:t>
            </a:r>
            <a:endPar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endParaRPr>
          </a:p>
        </p:txBody>
      </p:sp>
      <p:grpSp>
        <p:nvGrpSpPr>
          <p:cNvPr id="7" name="Group 6"/>
          <p:cNvGrpSpPr/>
          <p:nvPr/>
        </p:nvGrpSpPr>
        <p:grpSpPr>
          <a:xfrm>
            <a:off x="1025525" y="3217545"/>
            <a:ext cx="3924300" cy="941070"/>
            <a:chOff x="11456" y="4149"/>
            <a:chExt cx="6180" cy="1482"/>
          </a:xfrm>
        </p:grpSpPr>
        <p:sp>
          <p:nvSpPr>
            <p:cNvPr id="35"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endParaRPr lang="en-US" sz="2600" b="1" dirty="0">
                <a:solidFill>
                  <a:schemeClr val="bg1"/>
                </a:solidFill>
              </a:endParaRPr>
            </a:p>
          </p:txBody>
        </p:sp>
        <p:grpSp>
          <p:nvGrpSpPr>
            <p:cNvPr id="37" name="Group 36"/>
            <p:cNvGrpSpPr/>
            <p:nvPr/>
          </p:nvGrpSpPr>
          <p:grpSpPr>
            <a:xfrm>
              <a:off x="11456" y="4149"/>
              <a:ext cx="1324" cy="1483"/>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sp useBgFill="1">
        <p:nvSpPr>
          <p:cNvPr id="13" name="Regular Pentagon 12"/>
          <p:cNvSpPr/>
          <p:nvPr/>
        </p:nvSpPr>
        <p:spPr>
          <a:xfrm>
            <a:off x="1562100" y="406400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14" name="Regular Pentagon 13"/>
          <p:cNvSpPr/>
          <p:nvPr/>
        </p:nvSpPr>
        <p:spPr>
          <a:xfrm rot="9600000">
            <a:off x="9639300" y="-15494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16" name="Regular Pentagon 15"/>
          <p:cNvSpPr/>
          <p:nvPr/>
        </p:nvSpPr>
        <p:spPr>
          <a:xfrm rot="11700000">
            <a:off x="9715500" y="4862195"/>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18" name="Regular Pentagon 17"/>
          <p:cNvSpPr/>
          <p:nvPr/>
        </p:nvSpPr>
        <p:spPr>
          <a:xfrm rot="11700000">
            <a:off x="765810" y="-378460"/>
            <a:ext cx="1337310" cy="133731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19" name="Regular Pentagon 18"/>
          <p:cNvSpPr/>
          <p:nvPr/>
        </p:nvSpPr>
        <p:spPr>
          <a:xfrm rot="13440000">
            <a:off x="6489065" y="2667635"/>
            <a:ext cx="1668780" cy="166878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21" name="Regular Pentagon 20"/>
          <p:cNvSpPr/>
          <p:nvPr/>
        </p:nvSpPr>
        <p:spPr>
          <a:xfrm rot="9600000">
            <a:off x="7285355" y="343535"/>
            <a:ext cx="1855470" cy="205359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23" name="Regular Pentagon 22"/>
          <p:cNvSpPr/>
          <p:nvPr/>
        </p:nvSpPr>
        <p:spPr>
          <a:xfrm rot="9600000">
            <a:off x="7838440" y="269621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27" name="Regular Pentagon 26"/>
          <p:cNvSpPr/>
          <p:nvPr/>
        </p:nvSpPr>
        <p:spPr>
          <a:xfrm rot="9600000">
            <a:off x="6010275" y="4438650"/>
            <a:ext cx="2654300" cy="265430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useBgFill="1">
        <p:nvSpPr>
          <p:cNvPr id="28" name="Regular Pentagon 27"/>
          <p:cNvSpPr/>
          <p:nvPr/>
        </p:nvSpPr>
        <p:spPr>
          <a:xfrm rot="6840000">
            <a:off x="4752340" y="4716145"/>
            <a:ext cx="1558290" cy="1558290"/>
          </a:xfrm>
          <a:prstGeom prst="pentagon">
            <a:avLst/>
          </a:prstGeom>
          <a:ln>
            <a:noFill/>
          </a:ln>
          <a:effectLst>
            <a:outerShdw blurRad="228600" dir="9000000" sx="102000" sy="102000" algn="ctr" rotWithShape="0">
              <a:prstClr val="black">
                <a:alpha val="3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24" grpId="1"/>
      <p:bldP spid="25" grpId="1"/>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4246245"/>
          </a:xfrm>
          <a:prstGeom prst="rect">
            <a:avLst/>
          </a:prstGeom>
          <a:noFill/>
        </p:spPr>
        <p:txBody>
          <a:bodyPr wrap="square" rtlCol="0">
            <a:spAutoFit/>
          </a:bodyPr>
          <a:lstStyle/>
          <a:p>
            <a:pPr algn="just">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Listen for specific information about ways to improve one’s English vocabulary;</a:t>
            </a:r>
            <a:endParaRPr lang="en-US" sz="3600" dirty="0"/>
          </a:p>
          <a:p>
            <a:pPr marL="457200" indent="-457200" algn="just">
              <a:lnSpc>
                <a:spcPct val="150000"/>
              </a:lnSpc>
              <a:buFont typeface="Courier New" panose="02070309020205020404" pitchFamily="49" charset="0"/>
              <a:buChar char="o"/>
            </a:pPr>
            <a:r>
              <a:rPr lang="en-US" sz="3600" dirty="0"/>
              <a:t>Write a paragraph about ways to improve an area of English learning.</a:t>
            </a:r>
            <a:endParaRPr lang="en-US" sz="3600" dirty="0"/>
          </a:p>
        </p:txBody>
      </p:sp>
      <p:sp>
        <p:nvSpPr>
          <p:cNvPr id="3" name="Text Box 2"/>
          <p:cNvSpPr txBox="1"/>
          <p:nvPr/>
        </p:nvSpPr>
        <p:spPr>
          <a:xfrm>
            <a:off x="12386310" y="112331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US" b="1" dirty="0">
              <a:solidFill>
                <a:schemeClr val="tx1"/>
              </a:solidFill>
            </a:endParaRP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a:t>
            </a:r>
            <a:endParaRPr lang="en-US" altLang="en-GB" dirty="0">
              <a:solidFill>
                <a:schemeClr val="tx1"/>
              </a:solidFill>
            </a:endParaRPr>
          </a:p>
        </p:txBody>
      </p:sp>
      <p:sp>
        <p:nvSpPr>
          <p:cNvPr id="21" name="Rectangle 20"/>
          <p:cNvSpPr/>
          <p:nvPr/>
        </p:nvSpPr>
        <p:spPr>
          <a:xfrm>
            <a:off x="5570855" y="1715770"/>
            <a:ext cx="6329680" cy="1918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pairs. Look at the pictures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Trang talking. Decide if the statements are true (T) or false (F)</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each blank with no more than TWO words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65775" y="3769995"/>
            <a:ext cx="6327775" cy="11664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Discuss the questions below</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most challenging thing you face when learning English and what you have done to improve it.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2988945" y="4734560"/>
            <a:ext cx="6612890" cy="1353820"/>
          </a:xfrm>
          <a:prstGeom prst="rect">
            <a:avLst/>
          </a:prstGeom>
          <a:noFill/>
        </p:spPr>
        <p:txBody>
          <a:bodyPr wrap="square">
            <a:noAutofit/>
          </a:bodyPr>
          <a:lstStyle/>
          <a:p>
            <a:pPr algn="ctr">
              <a:lnSpc>
                <a:spcPct val="200000"/>
              </a:lnSpc>
            </a:pPr>
            <a:r>
              <a:rPr lang="en-US" sz="4800" b="1" dirty="0">
                <a:solidFill>
                  <a:srgbClr val="FF0000"/>
                </a:solidFill>
              </a:rPr>
              <a:t>BRAINSTORM</a:t>
            </a:r>
            <a:endParaRPr lang="en-US" sz="4800" b="1" dirty="0">
              <a:solidFill>
                <a:srgbClr val="FF0000"/>
              </a:solidFill>
            </a:endParaRPr>
          </a:p>
        </p:txBody>
      </p:sp>
      <p:pic>
        <p:nvPicPr>
          <p:cNvPr id="7" name="Content Placeholder 6" descr="brainstorming-5626904-4688470"/>
          <p:cNvPicPr>
            <a:picLocks noGrp="1" noChangeAspect="1"/>
          </p:cNvPicPr>
          <p:nvPr>
            <p:ph idx="1"/>
          </p:nvPr>
        </p:nvPicPr>
        <p:blipFill>
          <a:blip r:embed="rId1"/>
          <a:stretch>
            <a:fillRect/>
          </a:stretch>
        </p:blipFill>
        <p:spPr>
          <a:xfrm>
            <a:off x="3952875" y="1075690"/>
            <a:ext cx="4286250" cy="4286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Box 20"/>
          <p:cNvSpPr txBox="1"/>
          <p:nvPr/>
        </p:nvSpPr>
        <p:spPr>
          <a:xfrm>
            <a:off x="576580" y="4937760"/>
            <a:ext cx="3458210" cy="1353820"/>
          </a:xfrm>
          <a:prstGeom prst="rect">
            <a:avLst/>
          </a:prstGeom>
          <a:noFill/>
        </p:spPr>
        <p:txBody>
          <a:bodyPr wrap="square">
            <a:noAutofit/>
          </a:bodyPr>
          <a:lstStyle/>
          <a:p>
            <a:pPr algn="ctr">
              <a:lnSpc>
                <a:spcPct val="100000"/>
              </a:lnSpc>
            </a:pPr>
            <a:r>
              <a:rPr lang="en-US" sz="3600" b="1" dirty="0">
                <a:solidFill>
                  <a:srgbClr val="FF0000"/>
                </a:solidFill>
              </a:rPr>
              <a:t>BRAINSTORM</a:t>
            </a:r>
            <a:endParaRPr lang="en-US" sz="3600" b="1" dirty="0">
              <a:solidFill>
                <a:srgbClr val="FF0000"/>
              </a:solidFill>
            </a:endParaRPr>
          </a:p>
        </p:txBody>
      </p:sp>
      <p:pic>
        <p:nvPicPr>
          <p:cNvPr id="7" name="Content Placeholder 6" descr="brainstorming-5626904-4688470"/>
          <p:cNvPicPr>
            <a:picLocks noChangeAspect="1"/>
          </p:cNvPicPr>
          <p:nvPr/>
        </p:nvPicPr>
        <p:blipFill>
          <a:blip r:embed="rId1"/>
          <a:stretch>
            <a:fillRect/>
          </a:stretch>
        </p:blipFill>
        <p:spPr>
          <a:xfrm>
            <a:off x="328295" y="1689735"/>
            <a:ext cx="3248025" cy="3248025"/>
          </a:xfrm>
          <a:prstGeom prst="rect">
            <a:avLst/>
          </a:prstGeom>
        </p:spPr>
      </p:pic>
      <p:sp>
        <p:nvSpPr>
          <p:cNvPr id="2" name="Text Box 1"/>
          <p:cNvSpPr txBox="1"/>
          <p:nvPr/>
        </p:nvSpPr>
        <p:spPr>
          <a:xfrm>
            <a:off x="4034790" y="1112520"/>
            <a:ext cx="3349625" cy="783590"/>
          </a:xfrm>
          <a:prstGeom prst="rect">
            <a:avLst/>
          </a:prstGeom>
          <a:noFill/>
        </p:spPr>
        <p:txBody>
          <a:bodyPr wrap="square" rtlCol="0" anchor="t">
            <a:spAutoFit/>
          </a:bodyPr>
          <a:p>
            <a:pPr algn="just"/>
            <a:r>
              <a:rPr lang="en-US" sz="4500" i="1">
                <a:solidFill>
                  <a:srgbClr val="FF0000"/>
                </a:solidFill>
                <a:latin typeface="Calibri" panose="020F0502020204030204" pitchFamily="34" charset="0"/>
                <a:cs typeface="Calibri" panose="020F0502020204030204" pitchFamily="34" charset="0"/>
              </a:rPr>
              <a:t>Questions:</a:t>
            </a:r>
            <a:endParaRPr lang="en-US" sz="4500" i="1">
              <a:solidFill>
                <a:srgbClr val="FF0000"/>
              </a:solidFill>
              <a:latin typeface="Calibri" panose="020F0502020204030204" pitchFamily="34" charset="0"/>
              <a:cs typeface="Calibri" panose="020F0502020204030204" pitchFamily="34" charset="0"/>
            </a:endParaRPr>
          </a:p>
        </p:txBody>
      </p:sp>
      <p:sp>
        <p:nvSpPr>
          <p:cNvPr id="5" name="Text Box 4"/>
          <p:cNvSpPr txBox="1"/>
          <p:nvPr/>
        </p:nvSpPr>
        <p:spPr>
          <a:xfrm>
            <a:off x="4117340" y="2061845"/>
            <a:ext cx="8073390" cy="645160"/>
          </a:xfrm>
          <a:prstGeom prst="rect">
            <a:avLst/>
          </a:prstGeom>
          <a:noFill/>
        </p:spPr>
        <p:txBody>
          <a:bodyPr wrap="square" rtlCol="0" anchor="t">
            <a:spAutoFit/>
          </a:bodyPr>
          <a:p>
            <a:pPr algn="just"/>
            <a:r>
              <a:rPr lang="en-US" sz="3600" i="1">
                <a:solidFill>
                  <a:schemeClr val="tx1"/>
                </a:solidFill>
                <a:latin typeface="Calibri" panose="020F0502020204030204" pitchFamily="34" charset="0"/>
                <a:cs typeface="Calibri" panose="020F0502020204030204" pitchFamily="34" charset="0"/>
              </a:rPr>
              <a:t>- How long have you learnt English?</a:t>
            </a:r>
            <a:endParaRPr lang="en-US" sz="3600" i="1">
              <a:solidFill>
                <a:schemeClr val="tx1"/>
              </a:solidFill>
              <a:latin typeface="Calibri" panose="020F0502020204030204" pitchFamily="34" charset="0"/>
              <a:cs typeface="Calibri" panose="020F0502020204030204" pitchFamily="34" charset="0"/>
            </a:endParaRPr>
          </a:p>
        </p:txBody>
      </p:sp>
      <p:sp>
        <p:nvSpPr>
          <p:cNvPr id="6" name="Text Box 5"/>
          <p:cNvSpPr txBox="1"/>
          <p:nvPr/>
        </p:nvSpPr>
        <p:spPr>
          <a:xfrm>
            <a:off x="4034155" y="2698750"/>
            <a:ext cx="8073390" cy="1137285"/>
          </a:xfrm>
          <a:prstGeom prst="rect">
            <a:avLst/>
          </a:prstGeom>
          <a:noFill/>
        </p:spPr>
        <p:txBody>
          <a:bodyPr wrap="square" rtlCol="0" anchor="t">
            <a:spAutoFit/>
          </a:bodyPr>
          <a:p>
            <a:pPr algn="just"/>
            <a:r>
              <a:rPr lang="en-US" sz="3400" i="1">
                <a:solidFill>
                  <a:schemeClr val="tx1"/>
                </a:solidFill>
                <a:latin typeface="Calibri" panose="020F0502020204030204" pitchFamily="34" charset="0"/>
                <a:cs typeface="Calibri" panose="020F0502020204030204" pitchFamily="34" charset="0"/>
              </a:rPr>
              <a:t>-  What are some difficulties you have met when learning English?</a:t>
            </a:r>
            <a:endParaRPr lang="en-US" sz="3400" i="1">
              <a:solidFill>
                <a:schemeClr val="tx1"/>
              </a:solidFill>
              <a:latin typeface="Calibri" panose="020F0502020204030204" pitchFamily="34" charset="0"/>
              <a:cs typeface="Calibri" panose="020F0502020204030204" pitchFamily="34" charset="0"/>
            </a:endParaRPr>
          </a:p>
        </p:txBody>
      </p:sp>
      <p:sp>
        <p:nvSpPr>
          <p:cNvPr id="9" name="Text Box 8"/>
          <p:cNvSpPr txBox="1"/>
          <p:nvPr/>
        </p:nvSpPr>
        <p:spPr>
          <a:xfrm>
            <a:off x="9217025" y="1703070"/>
            <a:ext cx="4064000" cy="368300"/>
          </a:xfrm>
          <a:prstGeom prst="rect">
            <a:avLst/>
          </a:prstGeom>
          <a:noFill/>
        </p:spPr>
        <p:txBody>
          <a:bodyPr wrap="square" rtlCol="0">
            <a:spAutoFit/>
          </a:bodyPr>
          <a:p>
            <a:endParaRPr lang="en-US"/>
          </a:p>
        </p:txBody>
      </p:sp>
      <p:pic>
        <p:nvPicPr>
          <p:cNvPr id="4" name="Picture 3"/>
          <p:cNvPicPr>
            <a:picLocks noChangeAspect="1"/>
          </p:cNvPicPr>
          <p:nvPr/>
        </p:nvPicPr>
        <p:blipFill>
          <a:blip r:embed="rId2"/>
          <a:srcRect l="3904" t="7838" r="3933" b="9696"/>
          <a:stretch>
            <a:fillRect/>
          </a:stretch>
        </p:blipFill>
        <p:spPr>
          <a:xfrm rot="10980000">
            <a:off x="-6513830" y="1163320"/>
            <a:ext cx="2258695" cy="1446530"/>
          </a:xfrm>
          <a:prstGeom prst="rect">
            <a:avLst/>
          </a:prstGeom>
        </p:spPr>
      </p:pic>
      <p:pic>
        <p:nvPicPr>
          <p:cNvPr id="10" name="Picture 9"/>
          <p:cNvPicPr>
            <a:picLocks noChangeAspect="1"/>
          </p:cNvPicPr>
          <p:nvPr/>
        </p:nvPicPr>
        <p:blipFill>
          <a:blip r:embed="rId3"/>
          <a:stretch>
            <a:fillRect/>
          </a:stretch>
        </p:blipFill>
        <p:spPr>
          <a:xfrm rot="8580000">
            <a:off x="13089255" y="6392545"/>
            <a:ext cx="2635250" cy="15989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sym typeface="+mn-ea"/>
            </a:endParaRPr>
          </a:p>
        </p:txBody>
      </p:sp>
      <p:sp>
        <p:nvSpPr>
          <p:cNvPr id="12" name="TextBox 11"/>
          <p:cNvSpPr txBox="1"/>
          <p:nvPr/>
        </p:nvSpPr>
        <p:spPr>
          <a:xfrm>
            <a:off x="1149350" y="109220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Work in pairs. Look at the pictures and answer the questions.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2" name="Picture 1"/>
          <p:cNvPicPr>
            <a:picLocks noChangeAspect="1"/>
          </p:cNvPicPr>
          <p:nvPr/>
        </p:nvPicPr>
        <p:blipFill>
          <a:blip r:embed="rId1"/>
          <a:srcRect l="3904" t="7838" r="3933" b="9696"/>
          <a:stretch>
            <a:fillRect/>
          </a:stretch>
        </p:blipFill>
        <p:spPr>
          <a:xfrm>
            <a:off x="419735" y="1927860"/>
            <a:ext cx="5237480" cy="3354070"/>
          </a:xfrm>
          <a:prstGeom prst="rect">
            <a:avLst/>
          </a:prstGeom>
        </p:spPr>
      </p:pic>
      <p:pic>
        <p:nvPicPr>
          <p:cNvPr id="5" name="Picture 4"/>
          <p:cNvPicPr>
            <a:picLocks noChangeAspect="1"/>
          </p:cNvPicPr>
          <p:nvPr/>
        </p:nvPicPr>
        <p:blipFill>
          <a:blip r:embed="rId2"/>
          <a:stretch>
            <a:fillRect/>
          </a:stretch>
        </p:blipFill>
        <p:spPr>
          <a:xfrm>
            <a:off x="6078855" y="1927860"/>
            <a:ext cx="5276215" cy="32010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sym typeface="+mn-ea"/>
            </a:endParaRPr>
          </a:p>
        </p:txBody>
      </p:sp>
      <p:sp>
        <p:nvSpPr>
          <p:cNvPr id="12" name="TextBox 11"/>
          <p:cNvSpPr txBox="1"/>
          <p:nvPr/>
        </p:nvSpPr>
        <p:spPr>
          <a:xfrm>
            <a:off x="1149350" y="109220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Work in pairs. Look at the pictures and answer the questions.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 Box 2"/>
          <p:cNvSpPr txBox="1"/>
          <p:nvPr/>
        </p:nvSpPr>
        <p:spPr>
          <a:xfrm>
            <a:off x="577850" y="1719580"/>
            <a:ext cx="3349625" cy="583565"/>
          </a:xfrm>
          <a:prstGeom prst="rect">
            <a:avLst/>
          </a:prstGeom>
          <a:noFill/>
        </p:spPr>
        <p:txBody>
          <a:bodyPr wrap="square" rtlCol="0" anchor="t">
            <a:spAutoFit/>
          </a:bodyPr>
          <a:p>
            <a:pPr algn="just"/>
            <a:r>
              <a:rPr lang="en-US" sz="3200" b="1" i="1">
                <a:solidFill>
                  <a:srgbClr val="FF0000"/>
                </a:solidFill>
                <a:latin typeface="Calibri" panose="020F0502020204030204" pitchFamily="34" charset="0"/>
                <a:cs typeface="Calibri" panose="020F0502020204030204" pitchFamily="34" charset="0"/>
              </a:rPr>
              <a:t>Questions:</a:t>
            </a:r>
            <a:endParaRPr lang="en-US" sz="3200" b="1" i="1">
              <a:solidFill>
                <a:srgbClr val="FF0000"/>
              </a:solidFill>
              <a:latin typeface="Calibri" panose="020F0502020204030204" pitchFamily="34" charset="0"/>
              <a:cs typeface="Calibri" panose="020F0502020204030204" pitchFamily="34" charset="0"/>
            </a:endParaRPr>
          </a:p>
        </p:txBody>
      </p:sp>
      <p:sp>
        <p:nvSpPr>
          <p:cNvPr id="100" name="Text Box 99"/>
          <p:cNvSpPr txBox="1"/>
          <p:nvPr/>
        </p:nvSpPr>
        <p:spPr>
          <a:xfrm>
            <a:off x="530860" y="2204085"/>
            <a:ext cx="10970895" cy="1076325"/>
          </a:xfrm>
          <a:prstGeom prst="rect">
            <a:avLst/>
          </a:prstGeom>
          <a:noFill/>
          <a:ln w="9525">
            <a:noFill/>
          </a:ln>
        </p:spPr>
        <p:txBody>
          <a:bodyPr wrap="square">
            <a:spAutoFit/>
          </a:bodyPr>
          <a:p>
            <a:pPr marL="635" indent="-635"/>
            <a:r>
              <a:rPr lang="en-US" sz="3200" b="0" i="1">
                <a:latin typeface="Calibri" panose="020F0502020204030204" pitchFamily="34" charset="0"/>
                <a:cs typeface="Calibri" panose="020F0502020204030204" pitchFamily="34" charset="0"/>
              </a:rPr>
              <a:t>1.What are the girls in the pictures doing?2.How can these activities help them learn English?</a:t>
            </a:r>
            <a:endParaRPr lang="en-US" sz="3200" b="0" i="1">
              <a:latin typeface="Calibri" panose="020F0502020204030204" pitchFamily="34" charset="0"/>
              <a:cs typeface="Calibri" panose="020F0502020204030204" pitchFamily="34" charset="0"/>
            </a:endParaRPr>
          </a:p>
        </p:txBody>
      </p:sp>
      <p:sp>
        <p:nvSpPr>
          <p:cNvPr id="4" name="Text Box 3"/>
          <p:cNvSpPr txBox="1"/>
          <p:nvPr/>
        </p:nvSpPr>
        <p:spPr>
          <a:xfrm>
            <a:off x="631190" y="3289935"/>
            <a:ext cx="10970895" cy="2061210"/>
          </a:xfrm>
          <a:prstGeom prst="rect">
            <a:avLst/>
          </a:prstGeom>
          <a:solidFill>
            <a:srgbClr val="CCDAC1"/>
          </a:solidFill>
          <a:ln w="9525">
            <a:noFill/>
          </a:ln>
        </p:spPr>
        <p:txBody>
          <a:bodyPr wrap="square">
            <a:spAutoFit/>
          </a:bodyPr>
          <a:p>
            <a:pPr marL="635" indent="-635" algn="just"/>
            <a:r>
              <a:rPr lang="en-US" sz="3200" b="0" i="1">
                <a:solidFill>
                  <a:srgbClr val="FF0000"/>
                </a:solidFill>
                <a:latin typeface="Calibri" panose="020F0502020204030204" pitchFamily="34" charset="0"/>
                <a:cs typeface="Calibri" panose="020F0502020204030204" pitchFamily="34" charset="0"/>
              </a:rPr>
              <a:t>1st picture: a girl is looking up words in a dictionary. She can understand the meaning and use of the words together with some expressions with the words, etc. This helps her learn vocabulary better.</a:t>
            </a:r>
            <a:endParaRPr lang="en-US" sz="3200" b="0" i="1">
              <a:solidFill>
                <a:srgbClr val="FF0000"/>
              </a:solidFill>
              <a:latin typeface="Calibri" panose="020F0502020204030204" pitchFamily="34" charset="0"/>
              <a:cs typeface="Calibri" panose="020F0502020204030204" pitchFamily="34" charset="0"/>
            </a:endParaRPr>
          </a:p>
        </p:txBody>
      </p:sp>
      <p:sp>
        <p:nvSpPr>
          <p:cNvPr id="7" name="Text Box 6"/>
          <p:cNvSpPr txBox="1"/>
          <p:nvPr/>
        </p:nvSpPr>
        <p:spPr>
          <a:xfrm>
            <a:off x="551815" y="5451475"/>
            <a:ext cx="11050270" cy="1076325"/>
          </a:xfrm>
          <a:prstGeom prst="rect">
            <a:avLst/>
          </a:prstGeom>
          <a:solidFill>
            <a:srgbClr val="FEEECD"/>
          </a:solidFill>
          <a:ln w="9525">
            <a:noFill/>
          </a:ln>
        </p:spPr>
        <p:txBody>
          <a:bodyPr wrap="square">
            <a:spAutoFit/>
          </a:bodyPr>
          <a:p>
            <a:pPr marL="635" indent="-635" algn="just"/>
            <a:r>
              <a:rPr lang="en-US" sz="3200" b="0" i="1">
                <a:solidFill>
                  <a:srgbClr val="FF0000"/>
                </a:solidFill>
                <a:latin typeface="Calibri" panose="020F0502020204030204" pitchFamily="34" charset="0"/>
                <a:cs typeface="Calibri" panose="020F0502020204030204" pitchFamily="34" charset="0"/>
              </a:rPr>
              <a:t>2nd picture: a girl is writing new words in a notebook. This helps her remember the words better. </a:t>
            </a:r>
            <a:endParaRPr lang="en-US" sz="3200" b="0" i="1">
              <a:solidFill>
                <a:srgbClr val="FF0000"/>
              </a:solidFill>
              <a:latin typeface="Calibri" panose="020F0502020204030204" pitchFamily="34" charset="0"/>
              <a:cs typeface="Calibri" panose="020F0502020204030204" pitchFamily="34" charset="0"/>
            </a:endParaRPr>
          </a:p>
        </p:txBody>
      </p:sp>
      <p:graphicFrame>
        <p:nvGraphicFramePr>
          <p:cNvPr id="2" name="Table 1"/>
          <p:cNvGraphicFramePr/>
          <p:nvPr/>
        </p:nvGraphicFramePr>
        <p:xfrm>
          <a:off x="0" y="7352665"/>
          <a:ext cx="10881360" cy="3765550"/>
        </p:xfrm>
        <a:graphic>
          <a:graphicData uri="http://schemas.openxmlformats.org/drawingml/2006/table">
            <a:tbl>
              <a:tblPr firstRow="1" bandRow="1">
                <a:tableStyleId>{5C22544A-7EE6-4342-B048-85BDC9FD1C3A}</a:tableStyleId>
              </a:tblPr>
              <a:tblGrid>
                <a:gridCol w="9456420"/>
                <a:gridCol w="686435"/>
                <a:gridCol w="738505"/>
              </a:tblGrid>
              <a:tr h="579120">
                <a:tc>
                  <a:txBody>
                    <a:bodyPr/>
                    <a:p>
                      <a:pPr>
                        <a:buNone/>
                      </a:pPr>
                      <a:endParaRPr lang="en-US" sz="3200"/>
                    </a:p>
                  </a:txBody>
                  <a:tcPr>
                    <a:solidFill>
                      <a:srgbClr val="A5F1E9"/>
                    </a:solidFill>
                  </a:tcPr>
                </a:tc>
                <a:tc>
                  <a:txBody>
                    <a:bodyPr/>
                    <a:p>
                      <a:pPr algn="ctr">
                        <a:buNone/>
                      </a:pPr>
                      <a:r>
                        <a:rPr lang="en-US" sz="3200">
                          <a:solidFill>
                            <a:schemeClr val="tx1"/>
                          </a:solidFill>
                        </a:rPr>
                        <a:t>T</a:t>
                      </a:r>
                      <a:endParaRPr lang="en-US" sz="3200">
                        <a:solidFill>
                          <a:schemeClr val="tx1"/>
                        </a:solidFill>
                      </a:endParaRPr>
                    </a:p>
                  </a:txBody>
                  <a:tcPr anchor="ctr" anchorCtr="0">
                    <a:solidFill>
                      <a:srgbClr val="A5F1E9"/>
                    </a:solidFill>
                  </a:tcPr>
                </a:tc>
                <a:tc>
                  <a:txBody>
                    <a:bodyPr/>
                    <a:p>
                      <a:pPr algn="ctr">
                        <a:buNone/>
                      </a:pPr>
                      <a:r>
                        <a:rPr lang="en-US" sz="3200">
                          <a:solidFill>
                            <a:schemeClr val="tx1"/>
                          </a:solidFill>
                        </a:rPr>
                        <a:t>F</a:t>
                      </a:r>
                      <a:endParaRPr lang="en-US" sz="3200">
                        <a:solidFill>
                          <a:schemeClr val="tx1"/>
                        </a:solidFill>
                      </a:endParaRPr>
                    </a:p>
                  </a:txBody>
                  <a:tcPr anchor="ctr" anchorCtr="0">
                    <a:solidFill>
                      <a:srgbClr val="A5F1E9"/>
                    </a:solidFill>
                  </a:tcPr>
                </a:tc>
              </a:tr>
              <a:tr h="789305">
                <a:tc>
                  <a:txBody>
                    <a:bodyPr/>
                    <a:p>
                      <a:pPr algn="just">
                        <a:buNone/>
                      </a:pPr>
                      <a:r>
                        <a:rPr lang="en-US" sz="3200" b="1"/>
                        <a:t>1.</a:t>
                      </a:r>
                      <a:r>
                        <a:rPr lang="en-US" sz="3200"/>
                        <a:t> Trang has studied English for seven years.</a:t>
                      </a:r>
                      <a:endParaRPr lang="en-US" sz="3200"/>
                    </a:p>
                  </a:txBody>
                  <a:tcPr>
                    <a:solidFill>
                      <a:srgbClr val="7FE9DE"/>
                    </a:solidFill>
                  </a:tcPr>
                </a:tc>
                <a:tc>
                  <a:txBody>
                    <a:bodyPr/>
                    <a:p>
                      <a:pPr algn="ctr">
                        <a:buNone/>
                      </a:pPr>
                      <a:endParaRPr lang="en-US" sz="3200"/>
                    </a:p>
                  </a:txBody>
                  <a:tcPr anchor="ctr" anchorCtr="0">
                    <a:solidFill>
                      <a:srgbClr val="7FE9DE"/>
                    </a:solidFill>
                  </a:tcPr>
                </a:tc>
                <a:tc>
                  <a:txBody>
                    <a:bodyPr/>
                    <a:p>
                      <a:pPr algn="ctr">
                        <a:buNone/>
                      </a:pPr>
                      <a:endParaRPr lang="en-US" sz="3200"/>
                    </a:p>
                  </a:txBody>
                  <a:tcPr anchor="ctr" anchorCtr="0">
                    <a:solidFill>
                      <a:srgbClr val="7FE9DE"/>
                    </a:solidFill>
                  </a:tcPr>
                </a:tc>
              </a:tr>
              <a:tr h="1066800">
                <a:tc>
                  <a:txBody>
                    <a:bodyPr/>
                    <a:p>
                      <a:pPr algn="just">
                        <a:buNone/>
                      </a:pPr>
                      <a:r>
                        <a:rPr lang="en-US" sz="3200" b="1"/>
                        <a:t>2.</a:t>
                      </a:r>
                      <a:r>
                        <a:rPr lang="en-US" sz="3200"/>
                        <a:t> She talks about how she has learnt English vocabulary and grammar</a:t>
                      </a:r>
                      <a:endParaRPr lang="en-US" sz="3200"/>
                    </a:p>
                  </a:txBody>
                  <a:tcPr>
                    <a:solidFill>
                      <a:srgbClr val="FFF6BF"/>
                    </a:solidFill>
                  </a:tcPr>
                </a:tc>
                <a:tc>
                  <a:txBody>
                    <a:bodyPr/>
                    <a:p>
                      <a:pPr algn="ctr">
                        <a:buNone/>
                      </a:pPr>
                      <a:endParaRPr lang="en-US" sz="3200"/>
                    </a:p>
                  </a:txBody>
                  <a:tcPr anchor="ctr" anchorCtr="0">
                    <a:solidFill>
                      <a:srgbClr val="FFF6BF"/>
                    </a:solidFill>
                  </a:tcPr>
                </a:tc>
                <a:tc>
                  <a:txBody>
                    <a:bodyPr/>
                    <a:p>
                      <a:pPr algn="ctr">
                        <a:buNone/>
                      </a:pPr>
                      <a:endParaRPr lang="en-US" sz="3200"/>
                    </a:p>
                  </a:txBody>
                  <a:tcPr anchor="ctr" anchorCtr="0">
                    <a:solidFill>
                      <a:srgbClr val="FFF6BF"/>
                    </a:solidFill>
                  </a:tcPr>
                </a:tc>
              </a:tr>
              <a:tr h="682625">
                <a:tc>
                  <a:txBody>
                    <a:bodyPr/>
                    <a:p>
                      <a:pPr algn="just">
                        <a:buNone/>
                      </a:pPr>
                      <a:r>
                        <a:rPr lang="en-US" sz="3200" b="1"/>
                        <a:t>3.</a:t>
                      </a:r>
                      <a:r>
                        <a:rPr lang="en-US" sz="3200"/>
                        <a:t> She has learnt new words from reading English books</a:t>
                      </a:r>
                      <a:endParaRPr lang="en-US" sz="3200"/>
                    </a:p>
                  </a:txBody>
                  <a:tcPr>
                    <a:solidFill>
                      <a:srgbClr val="FFEBAD"/>
                    </a:solidFill>
                  </a:tcPr>
                </a:tc>
                <a:tc>
                  <a:txBody>
                    <a:bodyPr/>
                    <a:p>
                      <a:pPr algn="ctr">
                        <a:buNone/>
                      </a:pPr>
                      <a:endParaRPr lang="en-US" sz="3200"/>
                    </a:p>
                  </a:txBody>
                  <a:tcPr anchor="ctr" anchorCtr="0">
                    <a:solidFill>
                      <a:srgbClr val="FFEBAD"/>
                    </a:solidFill>
                  </a:tcPr>
                </a:tc>
                <a:tc>
                  <a:txBody>
                    <a:bodyPr/>
                    <a:p>
                      <a:pPr algn="ctr">
                        <a:buNone/>
                      </a:pPr>
                      <a:endParaRPr lang="en-US" sz="3200"/>
                    </a:p>
                  </a:txBody>
                  <a:tcPr anchor="ctr" anchorCtr="0">
                    <a:solidFill>
                      <a:srgbClr val="FFEBAD"/>
                    </a:solidFill>
                  </a:tcPr>
                </a:tc>
              </a:tr>
              <a:tr h="647700">
                <a:tc>
                  <a:txBody>
                    <a:bodyPr/>
                    <a:p>
                      <a:pPr>
                        <a:buNone/>
                      </a:pPr>
                      <a:r>
                        <a:rPr lang="en-US" sz="3200" b="1"/>
                        <a:t>4.</a:t>
                      </a:r>
                      <a:r>
                        <a:rPr lang="en-US" sz="3200"/>
                        <a:t> She is confident about her English vocabulary now</a:t>
                      </a:r>
                      <a:endParaRPr lang="en-US" sz="3200"/>
                    </a:p>
                  </a:txBody>
                  <a:tcPr>
                    <a:solidFill>
                      <a:srgbClr val="7FE9DE"/>
                    </a:solidFill>
                  </a:tcPr>
                </a:tc>
                <a:tc>
                  <a:txBody>
                    <a:bodyPr/>
                    <a:p>
                      <a:pPr algn="ctr">
                        <a:buNone/>
                      </a:pPr>
                      <a:endParaRPr lang="en-US" sz="3200"/>
                    </a:p>
                  </a:txBody>
                  <a:tcPr anchor="ctr" anchorCtr="0">
                    <a:solidFill>
                      <a:srgbClr val="7FE9DE"/>
                    </a:solidFill>
                  </a:tcPr>
                </a:tc>
                <a:tc>
                  <a:txBody>
                    <a:bodyPr/>
                    <a:p>
                      <a:pPr algn="ctr">
                        <a:buNone/>
                      </a:pPr>
                      <a:endParaRPr lang="en-US" sz="3200"/>
                    </a:p>
                  </a:txBody>
                  <a:tcPr anchor="ctr" anchorCtr="0">
                    <a:solidFill>
                      <a:srgbClr val="7FE9DE"/>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6571</Words>
  <PresentationFormat>Widescreen</PresentationFormat>
  <Paragraphs>286</Paragraphs>
  <Slides>20</Slides>
  <Notes>21</Notes>
  <HiddenSlides>0</HiddenSlides>
  <MMClips>3</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20</vt:i4>
      </vt:variant>
    </vt:vector>
  </HeadingPairs>
  <TitlesOfParts>
    <vt:vector size="37" baseType="lpstr">
      <vt:lpstr>Arial</vt:lpstr>
      <vt:lpstr>SimSun</vt:lpstr>
      <vt:lpstr>Wingdings</vt:lpstr>
      <vt:lpstr>Myriad Pro</vt:lpstr>
      <vt:lpstr>Segoe Print</vt:lpstr>
      <vt:lpstr>Courier New</vt:lpstr>
      <vt:lpstr>Adobe Gothic Std B</vt:lpstr>
      <vt:lpstr>Yu Gothic UI Semibold</vt:lpstr>
      <vt:lpstr>Calibri</vt:lpstr>
      <vt:lpstr>Microsoft YaHei</vt:lpstr>
      <vt:lpstr>Arial Unicode MS</vt:lpstr>
      <vt:lpstr>Calibri Light</vt:lpstr>
      <vt:lpstr>Algerian</vt:lpstr>
      <vt:lpstr>Arial Black</vt:lpstr>
      <vt:lpstr>Cooper Black</vt:lpstr>
      <vt:lpstr>Bahnschrift Condensed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2024-03-12T07:40:02Z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1033-12.2.0.13489</vt:lpwstr>
  </property>
</Properties>
</file>