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24385588" cy="13717588"/>
  <p:notesSz cx="6797675" cy="9928225"/>
  <p:embeddedFontLst>
    <p:embeddedFont>
      <p:font typeface="Questrial" charset="0"/>
      <p:regular r:id="rId26"/>
    </p:embeddedFont>
    <p:embeddedFont>
      <p:font typeface="Tahoma" pitchFamily="34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-438" y="13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314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22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4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3798957" y="352932"/>
            <a:ext cx="213793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CÂN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BẰNG TRONG DUNG DỊCH NƯỚC</a:t>
            </a:r>
            <a:endParaRPr sz="5400" b="1" i="0" u="none" strike="noStrike" cap="none" dirty="0">
              <a:solidFill>
                <a:schemeClr val="lt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1</a:t>
            </a:r>
            <a:endParaRPr sz="3600" b="1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2</a:t>
            </a:r>
            <a:endParaRPr sz="3600" b="1" i="0" u="none" strike="noStrike" cap="none" dirty="0">
              <a:solidFill>
                <a:schemeClr val="lt1"/>
              </a:solidFill>
              <a:latin typeface="Times New Roman" pitchFamily="18" charset="0"/>
              <a:ea typeface="Questrial"/>
              <a:cs typeface="Times New Roman" pitchFamily="18" charset="0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=""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323343"/>
            <a:ext cx="24398907" cy="9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Chương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1: CÂN BẰNG HÓA HỌC</a:t>
            </a:r>
            <a:endParaRPr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5"/>
            <a:ext cx="18975066" cy="2157473"/>
            <a:chOff x="3024409" y="3659657"/>
            <a:chExt cx="18976301" cy="2157614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7"/>
              <a:ext cx="18976301" cy="2157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rPr>
                <a:t> 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rPr>
                <a:t>2</a:t>
              </a:r>
              <a:endParaRPr sz="60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rPr>
                <a:t>CÂN BẰNG TRONG DUNG DỊCH NƯỚC</a:t>
              </a:r>
              <a:endParaRPr sz="60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Sự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điện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li</a:t>
              </a:r>
              <a:endParaRPr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Thuyết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acid – base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của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Bronsted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- Lowry</a:t>
              </a:r>
              <a:endParaRPr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pH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ý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nghĩa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pH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trong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thực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tiễn</a:t>
              </a:r>
              <a:endParaRPr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Sự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thủy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phân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của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các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ion</a:t>
              </a:r>
              <a:endParaRPr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12219054"/>
            <a:ext cx="21372886" cy="872688"/>
            <a:chOff x="7459670" y="9982199"/>
            <a:chExt cx="21376749" cy="872846"/>
          </a:xfrm>
        </p:grpSpPr>
        <p:sp>
          <p:nvSpPr>
            <p:cNvPr id="214" name="Google Shape;214;p1"/>
            <p:cNvSpPr/>
            <p:nvPr/>
          </p:nvSpPr>
          <p:spPr>
            <a:xfrm>
              <a:off x="9125652" y="9996883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Chuẩn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độ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 acid - base</a:t>
              </a:r>
              <a:endParaRPr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012869" y="3909450"/>
            <a:ext cx="23888456" cy="9197120"/>
            <a:chOff x="4246174" y="2981971"/>
            <a:chExt cx="16171704" cy="1162156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7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4" y="2981971"/>
              <a:ext cx="3043174" cy="1392459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03016" y="4118440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821" y="5394959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giá trị pH vào bảng: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09723"/>
              </p:ext>
            </p:extLst>
          </p:nvPr>
        </p:nvGraphicFramePr>
        <p:xfrm>
          <a:off x="6015428" y="6905720"/>
          <a:ext cx="10478180" cy="3609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007"/>
                <a:gridCol w="2619007"/>
                <a:gridCol w="2619007"/>
                <a:gridCol w="2621159"/>
              </a:tblGrid>
              <a:tr h="1203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bọt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tiểu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3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 non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3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 dày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 già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= ?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548290" y="3754844"/>
            <a:ext cx="23549367" cy="9380390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960" y="4069080"/>
            <a:ext cx="4952537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nl-NL" sz="3600" b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 = [H</a:t>
            </a:r>
            <a:r>
              <a:rPr lang="nl-NL" sz="36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]. [OH</a:t>
            </a:r>
            <a:r>
              <a:rPr lang="nl-NL" sz="36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nl-NL" sz="3600" b="1" baseline="30000" dirty="0" smtClean="0">
                <a:latin typeface="Times New Roman" pitchFamily="18" charset="0"/>
                <a:cs typeface="Times New Roman" pitchFamily="18" charset="0"/>
              </a:rPr>
              <a:t>-14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pH = - lg[H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Hay: [H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] = 10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-pH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nl-NL" sz="3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] = 10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M thì pH = 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4780" y="4346079"/>
            <a:ext cx="10856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- Môi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trường acid [H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] &gt; 10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nl-NL" sz="3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M pH&lt;7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- Môi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trường base[H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] &lt; 10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nl-NL" sz="3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M pH&gt;7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- Môi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trường trung 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] = [OH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] = 10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nl-NL" sz="3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pH=7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960" y="6789420"/>
            <a:ext cx="495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Thang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pH: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10" y="7680960"/>
            <a:ext cx="1745129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8" y="5031150"/>
            <a:ext cx="23549367" cy="7851987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oogle Shape;247;p3"/>
          <p:cNvGrpSpPr/>
          <p:nvPr/>
        </p:nvGrpSpPr>
        <p:grpSpPr>
          <a:xfrm>
            <a:off x="1504358" y="3475070"/>
            <a:ext cx="9443728" cy="971306"/>
            <a:chOff x="166396" y="8755081"/>
            <a:chExt cx="4167639" cy="781943"/>
          </a:xfrm>
        </p:grpSpPr>
        <p:sp>
          <p:nvSpPr>
            <p:cNvPr id="30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1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932210" y="3671829"/>
            <a:ext cx="779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Ý nghĩa của pH trong thực tiễn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5731" y="5671813"/>
            <a:ext cx="1696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liên quan đến sức khỏe con người, sự phát triển của cây cối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2651093" y="6178379"/>
            <a:ext cx="14302378" cy="2150076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oogle Shape;247;p3"/>
          <p:cNvGrpSpPr/>
          <p:nvPr/>
        </p:nvGrpSpPr>
        <p:grpSpPr>
          <a:xfrm>
            <a:off x="1504358" y="3475070"/>
            <a:ext cx="9443728" cy="971306"/>
            <a:chOff x="166396" y="8755081"/>
            <a:chExt cx="4167639" cy="781943"/>
          </a:xfrm>
        </p:grpSpPr>
        <p:sp>
          <p:nvSpPr>
            <p:cNvPr id="30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1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932210" y="3671829"/>
            <a:ext cx="779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Ý nghĩa của pH trong thực tiễn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oogle Shape;247;p3"/>
          <p:cNvGrpSpPr/>
          <p:nvPr/>
        </p:nvGrpSpPr>
        <p:grpSpPr>
          <a:xfrm>
            <a:off x="1656758" y="4566602"/>
            <a:ext cx="6251566" cy="971306"/>
            <a:chOff x="166396" y="8755081"/>
            <a:chExt cx="4167639" cy="781943"/>
          </a:xfrm>
        </p:grpSpPr>
        <p:sp>
          <p:nvSpPr>
            <p:cNvPr id="46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7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48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3084610" y="4763361"/>
            <a:ext cx="361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 định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1741" y="6796216"/>
            <a:ext cx="1475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Dùng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chỉ thị màu giấy quỳ tím, phenolphtalein, giấy pH.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Dùng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máy đo pH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44" grpId="0"/>
      <p:bldP spid="6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8" y="3608173"/>
            <a:ext cx="23549367" cy="9274965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61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Xác định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89714" y="3428986"/>
            <a:ext cx="300595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3756" y="4226009"/>
            <a:ext cx="21679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chất chỉ thị màu từ hoa đậu biếc hoặc bắp cải tím. </a:t>
            </a:r>
            <a:endParaRPr lang="nl-NL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hiện theo nhóm, lớp chia thành 4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nhóm.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iến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trước ở nhà, đến tiết học đưa sản phẩm đến để đo giá trị pH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711" y="6065814"/>
            <a:ext cx="21927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Chuẩn bị: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665" y="5426338"/>
            <a:ext cx="2008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Hoa đậu biếc (50g) hoặc bắp cải tím (100g).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Cốc thủy tinh (250ml), nước sôi, đũa thủy tinh, lưới(vải) lọc.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Các cốc đã được dán nhãn sẵn gồm giấm ăn, nước C sũi, nước rửa bát, nước soda, nước muối.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Giấy đo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83538" y="8723203"/>
            <a:ext cx="201389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Cách tiến hành: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759" y="8492371"/>
            <a:ext cx="18640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Ngâm hoa đậu biếc (hoặc bắp cải tím) 10 phút, lọc lấy nước lọc, dùng làm chất chỉ thị.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Dùng giấy pH để xác định pH của các dung dịch.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Cho chất chỉ thị (nước lọc ở trên) lần lượt vào từng dung dịch: giấm ăn, nước C sũi, nước rửa bát, nước soda, nước muối. Quan sát sự đổi màu của dung dịch.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9" grpId="0" animBg="1"/>
      <p:bldP spid="2" grpId="0"/>
      <p:bldP spid="3" grpId="0" animBg="1"/>
      <p:bldP spid="6" grpId="0"/>
      <p:bldP spid="5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864899" y="1563301"/>
            <a:ext cx="18337837" cy="848659"/>
            <a:chOff x="1031644" y="1892299"/>
            <a:chExt cx="18339030" cy="848559"/>
          </a:xfrm>
        </p:grpSpPr>
        <p:sp>
          <p:nvSpPr>
            <p:cNvPr id="244" name="Google Shape;244;p3"/>
            <p:cNvSpPr/>
            <p:nvPr/>
          </p:nvSpPr>
          <p:spPr>
            <a:xfrm>
              <a:off x="1031644" y="1936186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129953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351958" y="2457680"/>
            <a:ext cx="6739891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8" y="3608173"/>
            <a:ext cx="23549367" cy="9274965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1843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 pH và ý nghĩa của pH trong thực tiễn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54439"/>
            <a:ext cx="361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Xác định pH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89714" y="3428986"/>
            <a:ext cx="300595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6507" y="4226009"/>
            <a:ext cx="2250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chất chỉ thị màu từ hoa đậu biếc hoặc bắp cải tím. </a:t>
            </a:r>
            <a:endParaRPr lang="nl-N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hiện theo nhóm, lớp chia thành 4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nhóm.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iến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trước ở nhà, đến tiết học đưa sản phẩm đến để đo giá trị pH</a:t>
            </a:r>
          </a:p>
          <a:p>
            <a:pPr marL="571500" indent="-571500">
              <a:buFontTx/>
              <a:buChar char="-"/>
            </a:pP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Dùng chất chỉ thị đã làm để đo pH, xác định môi 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trường.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9712" y="5980335"/>
            <a:ext cx="100641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Làm thí nghiệm đo pH và hoàn thành vào bảng sau: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31338"/>
              </p:ext>
            </p:extLst>
          </p:nvPr>
        </p:nvGraphicFramePr>
        <p:xfrm>
          <a:off x="2792690" y="6993925"/>
          <a:ext cx="19968456" cy="531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6025"/>
                <a:gridCol w="3326025"/>
                <a:gridCol w="3326025"/>
                <a:gridCol w="3330127"/>
                <a:gridCol w="3330127"/>
                <a:gridCol w="3330127"/>
              </a:tblGrid>
              <a:tr h="1309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Giấm ăn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C sủi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rửa chén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muối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soda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9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9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chỉ thị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9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(acid, base) 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9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9" grpId="0" animBg="1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12884288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6" y="4241101"/>
            <a:ext cx="23549367" cy="8768518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4697" y="4571412"/>
            <a:ext cx="20089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Lớp chia thành 4 nhóm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hực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hiện thí nghiệm xác định pH của dung dịch muối Na</a:t>
            </a:r>
            <a:r>
              <a:rPr lang="nl-NL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, AlCl</a:t>
            </a:r>
            <a:r>
              <a:rPr lang="nl-NL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, FeCl</a:t>
            </a:r>
            <a:r>
              <a:rPr lang="nl-NL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6247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thủy phân của các ion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925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Môi trường của một số dung dịch muối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605" y="5853546"/>
            <a:ext cx="1479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- Hoàn thành bảng sau: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467" y="3789974"/>
            <a:ext cx="35843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32326"/>
              </p:ext>
            </p:extLst>
          </p:nvPr>
        </p:nvGraphicFramePr>
        <p:xfrm>
          <a:off x="2124967" y="6635574"/>
          <a:ext cx="20932741" cy="564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210"/>
                <a:gridCol w="4216363"/>
                <a:gridCol w="4599667"/>
                <a:gridCol w="4216363"/>
                <a:gridCol w="2683138"/>
              </a:tblGrid>
              <a:tr h="1157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 được tạo bởi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 pH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quỳ tím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7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- Bm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7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-By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7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 -Bm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7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 -By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12884288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24697" y="1624857"/>
            <a:ext cx="6247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thủy phân của các ion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925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Môi trường của một số dung dịch muối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77816"/>
              </p:ext>
            </p:extLst>
          </p:nvPr>
        </p:nvGraphicFramePr>
        <p:xfrm>
          <a:off x="1332019" y="3929447"/>
          <a:ext cx="10978910" cy="8007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036"/>
                <a:gridCol w="3660437"/>
                <a:gridCol w="3660437"/>
              </a:tblGrid>
              <a:tr h="856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thủy phân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7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Cation của base mạnh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tính</a:t>
                      </a:r>
                      <a:endParaRPr lang="en-US" sz="3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nl-NL" sz="3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lang="nl-NL" sz="3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7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Cation của base yếu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</a:t>
                      </a:r>
                      <a:endParaRPr lang="en-US" sz="3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nl-NL" sz="3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Fe</a:t>
                      </a:r>
                      <a:r>
                        <a:rPr lang="nl-NL" sz="3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7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Anion của </a:t>
                      </a:r>
                      <a:r>
                        <a:rPr lang="nl-NL" sz="3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 </a:t>
                      </a: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Trungt tính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nl-NL" sz="3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</a:t>
                      </a:r>
                      <a:r>
                        <a:rPr lang="nl-NL" sz="3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nl-NL" sz="3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7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Anion của </a:t>
                      </a:r>
                      <a:r>
                        <a:rPr lang="nl-NL" sz="3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 </a:t>
                      </a: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nl-NL" sz="3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nl-NL" sz="3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56996"/>
              </p:ext>
            </p:extLst>
          </p:nvPr>
        </p:nvGraphicFramePr>
        <p:xfrm>
          <a:off x="13024023" y="4053015"/>
          <a:ext cx="9885403" cy="7933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198"/>
                <a:gridCol w="1781496"/>
                <a:gridCol w="1969021"/>
                <a:gridCol w="1875259"/>
                <a:gridCol w="946165"/>
                <a:gridCol w="667264"/>
              </a:tblGrid>
              <a:tr h="1735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 được tạo bởi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 pH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quỳ tím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5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- Bm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tính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36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-By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7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 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36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 -Bm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7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 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 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5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 -By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Tùy thuộc vào acid, base tạo nên muối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12884288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24697" y="1624857"/>
            <a:ext cx="6247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thủy phân của các ion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925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Môi trường của một số dung dịch muối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4200" y="3642185"/>
            <a:ext cx="5149981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Ví dụ 1: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dịch Na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PTDL: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→ 2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6031" y="3568043"/>
            <a:ext cx="94158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trung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có tính base: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 + 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↔ HCO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+ OH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nl-NL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nl-NL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Vậy dung dịch Na</a:t>
            </a:r>
            <a:r>
              <a:rPr lang="nl-NL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môi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trường base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671920" y="4793675"/>
            <a:ext cx="899561" cy="275786"/>
            <a:chOff x="2779810" y="4833257"/>
            <a:chExt cx="899561" cy="52200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12865" y="6364790"/>
            <a:ext cx="5149981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Ví dụ 2: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dịch AlCl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nl-NL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PTDL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AlCl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nl-NL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+  3Cl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6031" y="6364330"/>
            <a:ext cx="9415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 trung tính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  có tính acid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nl-NL" sz="36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nl-NL" sz="36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Vậy dung dịch AlCl</a:t>
            </a:r>
            <a:r>
              <a:rPr lang="nl-NL" sz="3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có môi trường acid.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oogle Shape;247;p3"/>
          <p:cNvGrpSpPr/>
          <p:nvPr/>
        </p:nvGrpSpPr>
        <p:grpSpPr>
          <a:xfrm>
            <a:off x="613409" y="8843342"/>
            <a:ext cx="7492622" cy="971306"/>
            <a:chOff x="166396" y="8755081"/>
            <a:chExt cx="4167639" cy="781943"/>
          </a:xfrm>
        </p:grpSpPr>
        <p:sp>
          <p:nvSpPr>
            <p:cNvPr id="3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3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4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4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5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5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3204064" y="8964333"/>
            <a:ext cx="4626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Ý nghĩa thực tiễn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019" y="10033686"/>
            <a:ext cx="1895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Đất có nhiều ion Al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nl-NL" sz="3600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là đất chua... khử chua bằng vôi.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Dùng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phèn chua, phèn nhôm, phèn sắt làm keo tụ xử lý nước, chất bền màu trong công nghiệp nhuộm...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 animBg="1"/>
      <p:bldP spid="2" grpId="0"/>
      <p:bldP spid="35" grpId="0" animBg="1"/>
      <p:bldP spid="3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8337002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6" y="4241101"/>
            <a:ext cx="23549367" cy="8768518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4697" y="4571412"/>
            <a:ext cx="20089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Lớp chia thành 4 nhóm</a:t>
            </a: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hiểu chuẩn độ là gì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dụng cụ dùng để chuẩn độ, cách tiến hành chuẩn độ như thế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Thực hành chuẩn độ xác định nồng độ của HCl bằng dung dịch NaOH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acid - base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31630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Nguyên tắc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6330" y="6472566"/>
            <a:ext cx="147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- Hoàn thành bảng sau: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467" y="3789974"/>
            <a:ext cx="35843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00926"/>
              </p:ext>
            </p:extLst>
          </p:nvPr>
        </p:nvGraphicFramePr>
        <p:xfrm>
          <a:off x="2866768" y="7339914"/>
          <a:ext cx="18757555" cy="4917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6468"/>
                <a:gridCol w="3942809"/>
                <a:gridCol w="3614241"/>
                <a:gridCol w="3785828"/>
                <a:gridCol w="3928209"/>
              </a:tblGrid>
              <a:tr h="1426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nl-NL" sz="4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HCl </a:t>
                      </a: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nl-NL" sz="4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 </a:t>
                      </a: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nl-NL" sz="40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tb NaOH </a:t>
                      </a: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nl-NL" sz="40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(mL)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3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 1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3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 2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3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 3</a:t>
                      </a:r>
                      <a:endParaRPr lang="en-US" sz="4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"/>
          <p:cNvGrpSpPr/>
          <p:nvPr/>
        </p:nvGrpSpPr>
        <p:grpSpPr>
          <a:xfrm>
            <a:off x="10151872" y="1692469"/>
            <a:ext cx="416763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Khởi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động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2914650"/>
            <a:ext cx="23549364" cy="9886951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=""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89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8" y="4127752"/>
            <a:ext cx="23170790" cy="9331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43099" y="3004225"/>
            <a:ext cx="20488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nl-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trao đổi theo nhóm 2 bàn (4 học sinh), trả lời câu </a:t>
            </a:r>
            <a:r>
              <a:rPr lang="nl-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 hình 2.1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8337002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24697" y="1624857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acid - base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31630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Nguyên tắc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284" y="4021262"/>
            <a:ext cx="1754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Chuẩn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độ là phương pháp xác định nồng độ của một chất từ dung dịch có nồng độ cho trước.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202" y="5221591"/>
            <a:ext cx="1746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Ví dụ: xác định nồng độ NaOH bằng dung dịch HCl có nồng độ cho trước.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. C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. C </a:t>
            </a:r>
            <a:r>
              <a:rPr lang="nl-NL" sz="3600" baseline="-25000" dirty="0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609293" y="1563301"/>
            <a:ext cx="18593443" cy="830997"/>
            <a:chOff x="776024" y="1892299"/>
            <a:chExt cx="18594650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776024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8337002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24697" y="1624857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acid - base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64" y="2608719"/>
            <a:ext cx="31630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Nguyên tắc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oogle Shape;247;p3"/>
          <p:cNvGrpSpPr/>
          <p:nvPr/>
        </p:nvGrpSpPr>
        <p:grpSpPr>
          <a:xfrm>
            <a:off x="613409" y="3727544"/>
            <a:ext cx="10903088" cy="971306"/>
            <a:chOff x="166396" y="8755081"/>
            <a:chExt cx="4167639" cy="781943"/>
          </a:xfrm>
        </p:grpSpPr>
        <p:sp>
          <p:nvSpPr>
            <p:cNvPr id="26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7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8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9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0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1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2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3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4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5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6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7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8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39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2416004" y="3884133"/>
            <a:ext cx="78053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Thực hành chuẩn độ acid - base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2682" y="5041557"/>
            <a:ext cx="10929361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bị dụng cụ: pipette, burette, bình tam giác, giá đỡ, kẹp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Hóa chất: dung dịch HCl 0,1M, NaOH, phenolphthalein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Lắp dụng cụ như hình 2.6; hình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2.7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70" y="7068065"/>
            <a:ext cx="20903759" cy="6425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2744" y="5041557"/>
            <a:ext cx="10651525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Tiến hành chuẩn độ.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Thực hiện lặt lại thí nghiệm 3 lần sau đó lấy giá trị trung bình.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Điền kết quả vào bảng, tính 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" grpId="0"/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"/>
          <p:cNvGrpSpPr/>
          <p:nvPr/>
        </p:nvGrpSpPr>
        <p:grpSpPr>
          <a:xfrm>
            <a:off x="10151872" y="1692469"/>
            <a:ext cx="4676236" cy="971306"/>
            <a:chOff x="166396" y="8755081"/>
            <a:chExt cx="467623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445811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91051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LUYỆN TẬP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" name="Pentagon 27">
            <a:extLst>
              <a:ext uri="{FF2B5EF4-FFF2-40B4-BE49-F238E27FC236}">
                <a16:creationId xmlns="" xmlns:a16="http://schemas.microsoft.com/office/drawing/2014/main" id="{18156D04-FC30-5A8A-4EEC-4C279C15DA41}"/>
              </a:ext>
            </a:extLst>
          </p:cNvPr>
          <p:cNvSpPr/>
          <p:nvPr/>
        </p:nvSpPr>
        <p:spPr bwMode="auto">
          <a:xfrm>
            <a:off x="827856" y="3426684"/>
            <a:ext cx="3336295" cy="1139545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54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="" xmlns:a16="http://schemas.microsoft.com/office/drawing/2014/main" id="{3DA598D7-E157-2F81-C735-F58B72B6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38" y="3504253"/>
            <a:ext cx="174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4423" y="3365900"/>
            <a:ext cx="10354962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KI, HF, K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KNO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Pentagon 27">
            <a:extLst>
              <a:ext uri="{FF2B5EF4-FFF2-40B4-BE49-F238E27FC236}">
                <a16:creationId xmlns="" xmlns:a16="http://schemas.microsoft.com/office/drawing/2014/main" id="{18156D04-FC30-5A8A-4EEC-4C279C15DA41}"/>
              </a:ext>
            </a:extLst>
          </p:cNvPr>
          <p:cNvSpPr/>
          <p:nvPr/>
        </p:nvSpPr>
        <p:spPr bwMode="auto">
          <a:xfrm>
            <a:off x="930828" y="4963068"/>
            <a:ext cx="3336295" cy="1139545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54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="" xmlns:a16="http://schemas.microsoft.com/office/drawing/2014/main" id="{3DA598D7-E157-2F81-C735-F58B72B6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09" y="5043199"/>
            <a:ext cx="174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753" y="5086803"/>
            <a:ext cx="13854225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acid –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acid – base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Lowry: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NH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Cu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S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7">
            <a:extLst>
              <a:ext uri="{FF2B5EF4-FFF2-40B4-BE49-F238E27FC236}">
                <a16:creationId xmlns="" xmlns:a16="http://schemas.microsoft.com/office/drawing/2014/main" id="{18156D04-FC30-5A8A-4EEC-4C279C15DA41}"/>
              </a:ext>
            </a:extLst>
          </p:cNvPr>
          <p:cNvSpPr/>
          <p:nvPr/>
        </p:nvSpPr>
        <p:spPr bwMode="auto">
          <a:xfrm>
            <a:off x="934944" y="6993732"/>
            <a:ext cx="3336295" cy="1139545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54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="" xmlns:a16="http://schemas.microsoft.com/office/drawing/2014/main" id="{3DA598D7-E157-2F81-C735-F58B72B6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525" y="7073863"/>
            <a:ext cx="174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5753" y="6530155"/>
            <a:ext cx="1167943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-4,67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X?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X?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c.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 (acid, base hay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27">
            <a:extLst>
              <a:ext uri="{FF2B5EF4-FFF2-40B4-BE49-F238E27FC236}">
                <a16:creationId xmlns="" xmlns:a16="http://schemas.microsoft.com/office/drawing/2014/main" id="{18156D04-FC30-5A8A-4EEC-4C279C15DA41}"/>
              </a:ext>
            </a:extLst>
          </p:cNvPr>
          <p:cNvSpPr/>
          <p:nvPr/>
        </p:nvSpPr>
        <p:spPr bwMode="auto">
          <a:xfrm>
            <a:off x="1087344" y="9246822"/>
            <a:ext cx="3336295" cy="1139545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54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="" xmlns:a16="http://schemas.microsoft.com/office/drawing/2014/main" id="{3DA598D7-E157-2F81-C735-F58B72B6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25" y="9326953"/>
            <a:ext cx="174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5753" y="9232067"/>
            <a:ext cx="11457015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pH = 4,0. Cho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 (acid, base hay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b. Cho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/lit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GB" sz="3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Pentagon 27">
            <a:extLst>
              <a:ext uri="{FF2B5EF4-FFF2-40B4-BE49-F238E27FC236}">
                <a16:creationId xmlns="" xmlns:a16="http://schemas.microsoft.com/office/drawing/2014/main" id="{18156D04-FC30-5A8A-4EEC-4C279C15DA41}"/>
              </a:ext>
            </a:extLst>
          </p:cNvPr>
          <p:cNvSpPr/>
          <p:nvPr/>
        </p:nvSpPr>
        <p:spPr bwMode="auto">
          <a:xfrm>
            <a:off x="1239744" y="11326914"/>
            <a:ext cx="3336295" cy="1139545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543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="" xmlns:a16="http://schemas.microsoft.com/office/drawing/2014/main" id="{3DA598D7-E157-2F81-C735-F58B72B6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325" y="11407045"/>
            <a:ext cx="174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7546" y="11184619"/>
            <a:ext cx="12406184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(acid, base,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acid – base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Lowry: K</a:t>
            </a:r>
            <a:r>
              <a:rPr lang="en-GB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Al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; CH</a:t>
            </a:r>
            <a:r>
              <a:rPr lang="en-GB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COONa,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 animBg="1"/>
      <p:bldP spid="27" grpId="0" animBg="1"/>
      <p:bldP spid="28" grpId="0"/>
      <p:bldP spid="4" grpId="0" animBg="1"/>
      <p:bldP spid="30" grpId="0" animBg="1"/>
      <p:bldP spid="31" grpId="0"/>
      <p:bldP spid="5" grpId="0" animBg="1"/>
      <p:bldP spid="33" grpId="0" animBg="1"/>
      <p:bldP spid="34" grpId="0"/>
      <p:bldP spid="10" grpId="0" animBg="1"/>
      <p:bldP spid="36" grpId="0" animBg="1"/>
      <p:bldP spid="37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"/>
          <p:cNvGrpSpPr/>
          <p:nvPr/>
        </p:nvGrpSpPr>
        <p:grpSpPr>
          <a:xfrm>
            <a:off x="10151872" y="1692469"/>
            <a:ext cx="4676236" cy="971306"/>
            <a:chOff x="166396" y="8755081"/>
            <a:chExt cx="467623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445811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91051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VẬN DỤNG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77080" y="3113903"/>
            <a:ext cx="523926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713" y="4670853"/>
            <a:ext cx="14185557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- Lớp chia thành 4 nhóm</a:t>
            </a:r>
          </a:p>
          <a:p>
            <a:pPr marL="571500" indent="-571500">
              <a:buFontTx/>
              <a:buChar char="-"/>
            </a:pP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Yêu cầu: Tìm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hiểu, biên soạn và trình bày bài thuyết trình giá trị pH với chăm sóc sức khỏe, chăm sóc sắc đẹp</a:t>
            </a:r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vi-VN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Ự ĐIỆN LI</a:t>
              </a: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45817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569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tượng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</a:t>
              </a:r>
              <a:endParaRPr sz="4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97132" y="3676321"/>
            <a:ext cx="23997310" cy="9197120"/>
            <a:chOff x="4172483" y="2981971"/>
            <a:chExt cx="16245395" cy="1162156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6"/>
              <a:ext cx="15942152" cy="11079984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3" y="2981971"/>
              <a:ext cx="14411720" cy="1392459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=""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172483" y="3269844"/>
              <a:ext cx="15612038" cy="816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2177278">
                <a:buClrTx/>
                <a:defRPr/>
              </a:pPr>
              <a:r>
                <a:rPr kumimoji="0" lang="en-US" altLang="vi-VN" sz="36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Thí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kumimoji="0" lang="en-US" altLang="vi-VN" sz="36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nghiệm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kumimoji="0" lang="en-US" altLang="vi-VN" sz="36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thử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kumimoji="0" lang="en-US" altLang="vi-VN" sz="36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tính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kumimoji="0" lang="en-US" altLang="vi-VN" sz="36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dẫn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kumimoji="0" lang="en-US" altLang="vi-VN" sz="36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điện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(aq)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NaCl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(s)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NaCl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(aq), 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NaOH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(aq)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nl-NL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HCl (aq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), C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11(aq)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C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nl-NL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nl-NL" sz="36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(aq) </a:t>
              </a:r>
              <a:r>
                <a:rPr kumimoji="0" lang="en-US" altLang="vi-VN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88238" y="5387878"/>
            <a:ext cx="637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thành 4 nhóm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818" y="6161302"/>
            <a:ext cx="2148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Học 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 thực hiện thí nghiệm hình </a:t>
            </a:r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kern="12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thử</a:t>
            </a:r>
            <a:r>
              <a:rPr lang="en-US" altLang="vi-VN" sz="3200" kern="12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vi-VN" sz="3200" kern="12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vi-VN" sz="3200" kern="12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vi-VN" sz="3200" kern="12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dẫn</a:t>
            </a:r>
            <a:r>
              <a:rPr lang="en-US" altLang="vi-VN" sz="3200" kern="12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vi-VN" sz="3200" kern="12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điện</a:t>
            </a:r>
            <a:r>
              <a:rPr lang="en-US" altLang="vi-VN" sz="3200" kern="12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O, NaCl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NaCl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(aq), 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HCl (aq), C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11(aq)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nl-NL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(aq) </a:t>
            </a:r>
            <a:r>
              <a:rPr lang="en-US" altLang="vi-VN" sz="3200" kern="12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3200" kern="12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610" y="7058671"/>
            <a:ext cx="14453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Nêu hiện tượng, giải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thích hiện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tượng,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luận?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610" y="6504023"/>
            <a:ext cx="19138217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Khái niệm chất điện li, chất không điện li?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Sự điện li là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Chất điện li mạnh trong nước phân li như thế nào? Gồm những hợp chất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Chất điện li yếu gồm những chất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Viết phương trình điện li của các chất điện li trong nước: NaCl, NaOH, HCl, CH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COOH, HF, KNO</a:t>
            </a:r>
            <a:r>
              <a:rPr lang="nl-NL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nl-NL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nl-NL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vi-VN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Ự ĐIỆN LI</a:t>
              </a: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45817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569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tượng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</a:t>
              </a:r>
              <a:endParaRPr sz="4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012869" y="3909450"/>
            <a:ext cx="23888456" cy="9197120"/>
            <a:chOff x="4246174" y="2981971"/>
            <a:chExt cx="16171704" cy="1162156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7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4" y="2981971"/>
              <a:ext cx="3043174" cy="1392459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ound Same Side Corner Rectangle 68">
            <a:extLst>
              <a:ext uri="{FF2B5EF4-FFF2-40B4-BE49-F238E27FC236}">
                <a16:creationId xmlns="" xmlns:a16="http://schemas.microsoft.com/office/drawing/2014/main" id="{DDCBD178-4112-FB05-E2E3-FE4129E24692}"/>
              </a:ext>
            </a:extLst>
          </p:cNvPr>
          <p:cNvSpPr/>
          <p:nvPr/>
        </p:nvSpPr>
        <p:spPr>
          <a:xfrm>
            <a:off x="945076" y="5200321"/>
            <a:ext cx="4563098" cy="1101969"/>
          </a:xfrm>
          <a:prstGeom prst="round2Same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b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3016" y="4118440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428" y="7184571"/>
            <a:ext cx="15719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3429" y="8703483"/>
            <a:ext cx="12627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vi-VN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Ự ĐIỆN LI</a:t>
              </a: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45817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569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</a:t>
              </a:r>
              <a:endParaRPr sz="4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012869" y="3909450"/>
            <a:ext cx="23888456" cy="9197120"/>
            <a:chOff x="4246174" y="2981971"/>
            <a:chExt cx="16171704" cy="1162156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7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4" y="2981971"/>
              <a:ext cx="5946666" cy="1392459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03016" y="4118440"/>
            <a:ext cx="671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4869" y="5333999"/>
            <a:ext cx="15719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li.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3428" y="6126313"/>
            <a:ext cx="1262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base,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697" y="6711088"/>
            <a:ext cx="21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920" y="7311252"/>
            <a:ext cx="18793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→ H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 OH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925" y="9122229"/>
            <a:ext cx="1341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965" y="10101943"/>
            <a:ext cx="1184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sacharose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ethanol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vi-VN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S</a:t>
              </a: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rPr>
                <a:t>Ự ĐIỆN LI</a:t>
              </a: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402523"/>
            <a:ext cx="9458179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569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0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0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</a:t>
              </a:r>
              <a:endParaRPr sz="4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012867" y="3386946"/>
            <a:ext cx="23888456" cy="9719624"/>
            <a:chOff x="4246174" y="2321731"/>
            <a:chExt cx="16171704" cy="1228180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7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4" y="2321731"/>
              <a:ext cx="5946666" cy="1392458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03016" y="3508852"/>
            <a:ext cx="671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 Same Side Corner Rectangle 68">
            <a:extLst>
              <a:ext uri="{FF2B5EF4-FFF2-40B4-BE49-F238E27FC236}">
                <a16:creationId xmlns="" xmlns:a16="http://schemas.microsoft.com/office/drawing/2014/main" id="{DDCBD178-4112-FB05-E2E3-FE4129E24692}"/>
              </a:ext>
            </a:extLst>
          </p:cNvPr>
          <p:cNvSpPr/>
          <p:nvPr/>
        </p:nvSpPr>
        <p:spPr>
          <a:xfrm>
            <a:off x="1424197" y="4542785"/>
            <a:ext cx="8784273" cy="1101969"/>
          </a:xfrm>
          <a:prstGeom prst="round2Same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238" y="4701533"/>
            <a:ext cx="800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8584" y="5705923"/>
            <a:ext cx="1573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ion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3016" y="6356369"/>
            <a:ext cx="1948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acid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HNO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…); base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KOH, Ba(OH)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0227" y="6988276"/>
            <a:ext cx="1426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→”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3672" y="7598232"/>
            <a:ext cx="944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2Na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3016" y="8183007"/>
            <a:ext cx="21557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ion,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6467" y="9260225"/>
            <a:ext cx="1768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COOH, HF,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S…Base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9506" y="9866772"/>
            <a:ext cx="1794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“ ↔ 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58143"/>
              </p:ext>
            </p:extLst>
          </p:nvPr>
        </p:nvGraphicFramePr>
        <p:xfrm>
          <a:off x="12134850" y="6750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50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44935"/>
              </p:ext>
            </p:extLst>
          </p:nvPr>
        </p:nvGraphicFramePr>
        <p:xfrm>
          <a:off x="12134850" y="6750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50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4869" y="10580917"/>
            <a:ext cx="14566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COOH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                 HF</a:t>
            </a:r>
            <a:r>
              <a:rPr lang="en-GB" sz="3200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↔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GB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GB" sz="32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14822534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6" name="Group 66">
            <a:extLst>
              <a:ext uri="{FF2B5EF4-FFF2-40B4-BE49-F238E27FC236}">
                <a16:creationId xmlns=""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012869" y="3909450"/>
            <a:ext cx="23888456" cy="9197120"/>
            <a:chOff x="4246174" y="2981971"/>
            <a:chExt cx="16171704" cy="11621569"/>
          </a:xfrm>
        </p:grpSpPr>
        <p:sp>
          <p:nvSpPr>
            <p:cNvPr id="7" name="Rounded Rectangle 67">
              <a:extLst>
                <a:ext uri="{FF2B5EF4-FFF2-40B4-BE49-F238E27FC236}">
                  <a16:creationId xmlns=""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475726" y="3523557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=""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46174" y="2981971"/>
              <a:ext cx="3043174" cy="1392459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03016" y="4118440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0521" y="5856514"/>
            <a:ext cx="15719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- Viết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phương trình điện li của HCl, NaOH, Na</a:t>
            </a:r>
            <a:r>
              <a:rPr lang="nl-NL" sz="4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40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, nhận xét sự có mặt của các ion trong từng dung dịch. </a:t>
            </a:r>
            <a:endParaRPr lang="nl-NL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biết các chất trên thuộc loại acid hay base theo kiến thức đã học ở lớp 8?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007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 acid – base của Bronsted - Lowry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08719"/>
            <a:ext cx="1232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acid – base theo thuyết Bronsted – Lowry.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327708"/>
            <a:ext cx="14822534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534010" y="3473631"/>
            <a:ext cx="23549367" cy="9427199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007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 acid – base của Bronsted - Lowry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448699"/>
            <a:ext cx="1232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Khái niệm acid – base theo thuyết Bronsted – Lowry.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313" y="3580311"/>
            <a:ext cx="5149981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Ví dụ 1: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HCl + 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→   H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nl-NL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79810" y="4673237"/>
            <a:ext cx="899561" cy="275786"/>
            <a:chOff x="2779810" y="4833257"/>
            <a:chExt cx="899561" cy="522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281160" y="3826532"/>
            <a:ext cx="7402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HCl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HCl là acid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H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là base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2311" y="5729584"/>
            <a:ext cx="5149981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dụ 2: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OH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  H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75520" y="6813165"/>
            <a:ext cx="899561" cy="275786"/>
            <a:chOff x="2779810" y="4833257"/>
            <a:chExt cx="899561" cy="5220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509978" y="5729584"/>
            <a:ext cx="10584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Chiều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thuận: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là acid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Chiều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nghịch: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OH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75284" y="10457104"/>
            <a:ext cx="5465696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dụ 4.1: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+ 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  H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38737" y="8025137"/>
            <a:ext cx="10921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Chiều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thuận: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là acid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- Chiều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nghịch: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OH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nl-NL" sz="32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HCO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75284" y="8054697"/>
            <a:ext cx="5465696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dụ 3: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  + CO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OH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  H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127920" y="11488155"/>
            <a:ext cx="899561" cy="275786"/>
            <a:chOff x="2779810" y="4833257"/>
            <a:chExt cx="899561" cy="52200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633552" y="10528148"/>
            <a:ext cx="5465696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dụ 4.2: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 +  HCO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            H</a:t>
            </a:r>
            <a:r>
              <a:rPr lang="nl-NL" sz="32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662180" y="11623243"/>
            <a:ext cx="899561" cy="275786"/>
            <a:chOff x="2779810" y="4833257"/>
            <a:chExt cx="899561" cy="5220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697346" y="10708843"/>
            <a:ext cx="8048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vừa có thể cho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vừa có thể nhận H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 Vậy HCO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nl-NL" sz="3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O có tính lưỡng tính.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017157" y="9085748"/>
            <a:ext cx="899561" cy="275786"/>
            <a:chOff x="2779810" y="4833257"/>
            <a:chExt cx="899561" cy="52200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779810" y="4833257"/>
              <a:ext cx="0" cy="52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18588" y="5355265"/>
              <a:ext cx="860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3679371" y="4833257"/>
              <a:ext cx="0" cy="52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23" grpId="0"/>
      <p:bldP spid="44" grpId="0" animBg="1"/>
      <p:bldP spid="24" grpId="0"/>
      <p:bldP spid="50" grpId="0" animBg="1"/>
      <p:bldP spid="25" grpId="0"/>
      <p:bldP spid="56" grpId="0" animBg="1"/>
      <p:bldP spid="6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461009" y="1563301"/>
            <a:ext cx="18741727" cy="830997"/>
            <a:chOff x="627728" y="1892299"/>
            <a:chExt cx="18742946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627728" y="1905000"/>
              <a:ext cx="1445547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endParaRPr lang="vi-VN" sz="4800" b="1" dirty="0">
                <a:solidFill>
                  <a:srgbClr val="135F82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461009" y="2487728"/>
            <a:ext cx="14822534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solidFill>
                    <a:schemeClr val="bg1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</p:grpSp>
      <p:sp>
        <p:nvSpPr>
          <p:cNvPr id="7" name="Rounded Rectangle 67">
            <a:extLst>
              <a:ext uri="{FF2B5EF4-FFF2-40B4-BE49-F238E27FC236}">
                <a16:creationId xmlns="" xmlns:a16="http://schemas.microsoft.com/office/drawing/2014/main" id="{F9C92ECB-EE71-DCD9-8B68-92F02E9C75C6}"/>
              </a:ext>
            </a:extLst>
          </p:cNvPr>
          <p:cNvSpPr/>
          <p:nvPr/>
        </p:nvSpPr>
        <p:spPr>
          <a:xfrm>
            <a:off x="1351956" y="4241101"/>
            <a:ext cx="23549367" cy="8768518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0521" y="5856514"/>
            <a:ext cx="1571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Đúng cho cả dung môi không </a:t>
            </a:r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nl-NL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697" y="1624857"/>
            <a:ext cx="1007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 acid – base của Bronsted - Lowry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810" y="2608719"/>
            <a:ext cx="9159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Ưu điểm của thuyết Bronsted - Lowry.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521" y="6858000"/>
            <a:ext cx="1479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- NH</a:t>
            </a:r>
            <a:r>
              <a:rPr lang="nl-NL" sz="40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nl-NL" sz="40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4000" i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 không có nhóm OH nhưng cũng là base.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2348</Words>
  <Application>Microsoft Office PowerPoint</Application>
  <PresentationFormat>Custom</PresentationFormat>
  <Paragraphs>357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Questrial</vt:lpstr>
      <vt:lpstr>Times New Roman</vt:lpstr>
      <vt:lpstr>Tahoma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Dang Le Phan Danh</cp:lastModifiedBy>
  <cp:revision>52</cp:revision>
  <dcterms:created xsi:type="dcterms:W3CDTF">2013-08-07T06:38:09Z</dcterms:created>
  <dcterms:modified xsi:type="dcterms:W3CDTF">2023-05-02T14:32:18Z</dcterms:modified>
</cp:coreProperties>
</file>