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952" r:id="rId2"/>
    <p:sldId id="808" r:id="rId3"/>
    <p:sldId id="809" r:id="rId4"/>
    <p:sldId id="1001" r:id="rId5"/>
    <p:sldId id="937" r:id="rId6"/>
    <p:sldId id="852" r:id="rId7"/>
    <p:sldId id="962" r:id="rId8"/>
    <p:sldId id="910" r:id="rId9"/>
    <p:sldId id="1002" r:id="rId10"/>
    <p:sldId id="897" r:id="rId11"/>
    <p:sldId id="963" r:id="rId12"/>
    <p:sldId id="1003" r:id="rId13"/>
    <p:sldId id="1004" r:id="rId14"/>
    <p:sldId id="988" r:id="rId15"/>
    <p:sldId id="989" r:id="rId16"/>
    <p:sldId id="964" r:id="rId17"/>
    <p:sldId id="965" r:id="rId18"/>
    <p:sldId id="966" r:id="rId19"/>
    <p:sldId id="967" r:id="rId20"/>
    <p:sldId id="1005" r:id="rId21"/>
    <p:sldId id="1006" r:id="rId22"/>
    <p:sldId id="968" r:id="rId23"/>
    <p:sldId id="969" r:id="rId24"/>
    <p:sldId id="970" r:id="rId25"/>
    <p:sldId id="973" r:id="rId26"/>
    <p:sldId id="990" r:id="rId27"/>
    <p:sldId id="1007" r:id="rId28"/>
    <p:sldId id="1008" r:id="rId29"/>
    <p:sldId id="1009" r:id="rId30"/>
    <p:sldId id="1010" r:id="rId31"/>
    <p:sldId id="1011" r:id="rId32"/>
    <p:sldId id="1012" r:id="rId33"/>
    <p:sldId id="956" r:id="rId3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808"/>
            <p14:sldId id="809"/>
            <p14:sldId id="1001"/>
            <p14:sldId id="937"/>
            <p14:sldId id="852"/>
            <p14:sldId id="962"/>
            <p14:sldId id="910"/>
            <p14:sldId id="1002"/>
            <p14:sldId id="897"/>
            <p14:sldId id="963"/>
            <p14:sldId id="1003"/>
            <p14:sldId id="1004"/>
            <p14:sldId id="988"/>
            <p14:sldId id="989"/>
            <p14:sldId id="964"/>
            <p14:sldId id="965"/>
            <p14:sldId id="966"/>
            <p14:sldId id="967"/>
            <p14:sldId id="1005"/>
            <p14:sldId id="1006"/>
            <p14:sldId id="968"/>
            <p14:sldId id="969"/>
            <p14:sldId id="970"/>
            <p14:sldId id="973"/>
            <p14:sldId id="990"/>
            <p14:sldId id="1007"/>
            <p14:sldId id="1008"/>
            <p14:sldId id="1009"/>
            <p14:sldId id="1010"/>
            <p14:sldId id="1011"/>
            <p14:sldId id="1012"/>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EFBE8"/>
    <a:srgbClr val="FEF5E6"/>
    <a:srgbClr val="FDEDD3"/>
    <a:srgbClr val="1D5E75"/>
    <a:srgbClr val="255997"/>
    <a:srgbClr val="FDEED3"/>
    <a:srgbClr val="FBE99F"/>
    <a:srgbClr val="E3E6E2"/>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0" autoAdjust="0"/>
    <p:restoredTop sz="93915" autoAdjust="0"/>
  </p:normalViewPr>
  <p:slideViewPr>
    <p:cSldViewPr>
      <p:cViewPr>
        <p:scale>
          <a:sx n="100" d="100"/>
          <a:sy n="100" d="100"/>
        </p:scale>
        <p:origin x="-420"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07/08/2023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07/08/2023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07/08/2023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07/08/2023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07/08/2023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457451"/>
            <a:ext cx="6248400" cy="971550"/>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3812" y="1785172"/>
            <a:ext cx="67056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0812" y="2362200"/>
            <a:ext cx="1336386"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r="7181" b="29819"/>
          <a:stretch/>
        </p:blipFill>
        <p:spPr bwMode="auto">
          <a:xfrm>
            <a:off x="5408614" y="2605088"/>
            <a:ext cx="60118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505" y="22860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50376" y="2743200"/>
            <a:ext cx="5639236" cy="1446550"/>
          </a:xfrm>
          <a:prstGeom prst="rect">
            <a:avLst/>
          </a:prstGeom>
          <a:noFill/>
        </p:spPr>
        <p:txBody>
          <a:bodyPr wrap="square" rtlCol="0">
            <a:spAutoFit/>
          </a:bodyPr>
          <a:lstStyle/>
          <a:p>
            <a:pPr marL="342900" indent="-342900" algn="just">
              <a:buFont typeface="Arial" pitchFamily="34" charset="0"/>
              <a:buChar char="•"/>
            </a:pPr>
            <a:r>
              <a:rPr lang="en-US" sz="2200" b="1" smtClean="0">
                <a:latin typeface="Arial" pitchFamily="34" charset="0"/>
                <a:cs typeface="Arial" pitchFamily="34" charset="0"/>
              </a:rPr>
              <a:t>Bản vẽ kỹ thuật ở Hình 3.32a có 2 nét đứt mảnh. Hai nét đứt mảnh này thể hiện 2 cạnh bị che khuất ở phần dưới của khối chữ T.</a:t>
            </a:r>
            <a:endParaRPr lang="vi-VN" sz="2200" b="1">
              <a:latin typeface="Arial" pitchFamily="34" charset="0"/>
              <a:cs typeface="Arial" pitchFamily="34" charset="0"/>
            </a:endParaRPr>
          </a:p>
        </p:txBody>
      </p:sp>
      <p:grpSp>
        <p:nvGrpSpPr>
          <p:cNvPr id="2" name="Group 1"/>
          <p:cNvGrpSpPr/>
          <p:nvPr/>
        </p:nvGrpSpPr>
        <p:grpSpPr>
          <a:xfrm>
            <a:off x="150376" y="572445"/>
            <a:ext cx="11735236" cy="1523605"/>
            <a:chOff x="150376" y="733406"/>
            <a:chExt cx="11735236" cy="1523605"/>
          </a:xfrm>
        </p:grpSpPr>
        <p:sp>
          <p:nvSpPr>
            <p:cNvPr id="8" name="Rounded Rectangle 7"/>
            <p:cNvSpPr/>
            <p:nvPr/>
          </p:nvSpPr>
          <p:spPr>
            <a:xfrm>
              <a:off x="1742930" y="892231"/>
              <a:ext cx="10142682" cy="136478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2" y="951536"/>
              <a:ext cx="9829800" cy="127725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Trên bản vẽ kỹ thuật ở Hình 3.32 có bao nhiêu nét đứt mảnh? Các nét đứt mảnh đó thể hiện đường bao khuất hay cạnh khuất nào ?</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pic>
        <p:nvPicPr>
          <p:cNvPr id="2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699" y="2027093"/>
            <a:ext cx="62865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12" y="19290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2"/>
              <a:ext cx="9982199" cy="1001946"/>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1848" y="914400"/>
              <a:ext cx="9602789" cy="923307"/>
            </a:xfrm>
            <a:prstGeom prst="rect">
              <a:avLst/>
            </a:prstGeom>
            <a:noFill/>
          </p:spPr>
          <p:txBody>
            <a:bodyPr wrap="square" lIns="121899" tIns="60949" rIns="121899" bIns="60949" rtlCol="0">
              <a:spAutoFit/>
            </a:bodyPr>
            <a:lstStyle/>
            <a:p>
              <a:pPr algn="just"/>
              <a:r>
                <a:rPr lang="en-US" sz="2600" b="1">
                  <a:latin typeface="Arial" pitchFamily="34" charset="0"/>
                  <a:cs typeface="Arial" pitchFamily="34" charset="0"/>
                </a:rPr>
                <a:t>Trên bản vẽ kĩ thuật ở Hình 3.32 có bao nhiêu nét liền mảnh</a:t>
              </a:r>
              <a:r>
                <a:rPr lang="en-US" sz="2600" b="1" smtClean="0">
                  <a:latin typeface="Arial" pitchFamily="34" charset="0"/>
                  <a:cs typeface="Arial" pitchFamily="34" charset="0"/>
                </a:rPr>
                <a:t>?</a:t>
              </a:r>
              <a:endParaRPr lang="en-US" sz="26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pic>
        <p:nvPicPr>
          <p:cNvPr id="2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699" y="1828800"/>
            <a:ext cx="62865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292469" y="2438400"/>
            <a:ext cx="5639236" cy="769441"/>
          </a:xfrm>
          <a:prstGeom prst="rect">
            <a:avLst/>
          </a:prstGeom>
          <a:noFill/>
        </p:spPr>
        <p:txBody>
          <a:bodyPr wrap="square" rtlCol="0">
            <a:spAutoFit/>
          </a:bodyPr>
          <a:lstStyle/>
          <a:p>
            <a:pPr marL="342900" indent="-342900" algn="just">
              <a:buFont typeface="Arial" pitchFamily="34" charset="0"/>
              <a:buChar char="•"/>
            </a:pPr>
            <a:r>
              <a:rPr lang="en-US" sz="2200" b="1">
                <a:latin typeface="Arial" pitchFamily="34" charset="0"/>
                <a:cs typeface="Arial" pitchFamily="34" charset="0"/>
              </a:rPr>
              <a:t>Bản vẽ kĩ thuật ở Hình 3.32 có 21 nét liền mảnh.</a:t>
            </a:r>
            <a:endParaRPr lang="vi-VN" sz="2200" b="1">
              <a:latin typeface="Arial" pitchFamily="34" charset="0"/>
              <a:cs typeface="Arial" pitchFamily="34" charset="0"/>
            </a:endParaRPr>
          </a:p>
        </p:txBody>
      </p:sp>
    </p:spTree>
    <p:extLst>
      <p:ext uri="{BB962C8B-B14F-4D97-AF65-F5344CB8AC3E}">
        <p14:creationId xmlns:p14="http://schemas.microsoft.com/office/powerpoint/2010/main" val="36058129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9812" y="19812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306550" y="792480"/>
            <a:ext cx="11558425" cy="103632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065212" y="792480"/>
            <a:ext cx="10648950" cy="861774"/>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b="1">
                <a:latin typeface="Arial" pitchFamily="34" charset="0"/>
                <a:cs typeface="Arial" pitchFamily="34" charset="0"/>
              </a:rPr>
              <a:t>Quan sát bản vẽ kĩ thuật trong Hình 3.32 và cho biết các kich thước được viết ở vị trí nào của đường kích thước.</a:t>
            </a:r>
          </a:p>
        </p:txBody>
      </p:sp>
      <p:sp>
        <p:nvSpPr>
          <p:cNvPr id="11" name="TextBox 10"/>
          <p:cNvSpPr txBox="1"/>
          <p:nvPr/>
        </p:nvSpPr>
        <p:spPr>
          <a:xfrm>
            <a:off x="306550" y="2384339"/>
            <a:ext cx="5690600" cy="1200329"/>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Nếu đường kích thước nằm dọc thì các chữ số kích thước nằm bên trái so với đường kích thước.</a:t>
            </a:r>
            <a:endParaRPr lang="en-US" b="1">
              <a:solidFill>
                <a:schemeClr val="accent2">
                  <a:lumMod val="75000"/>
                </a:schemeClr>
              </a:solidFill>
              <a:latin typeface="Arial" pitchFamily="34" charset="0"/>
              <a:cs typeface="Arial" pitchFamily="34" charset="0"/>
            </a:endParaRPr>
          </a:p>
        </p:txBody>
      </p:sp>
      <p:sp>
        <p:nvSpPr>
          <p:cNvPr id="14"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5762" y="1752600"/>
            <a:ext cx="62865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 r="11070" b="29238"/>
          <a:stretch/>
        </p:blipFill>
        <p:spPr bwMode="auto">
          <a:xfrm>
            <a:off x="483726" y="792480"/>
            <a:ext cx="141968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04962" y="3598554"/>
            <a:ext cx="5690600" cy="1200329"/>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Nếu đường kích thước nằm ngang thì các chữ số kích thước nằm bên trên so với đường kích thước. </a:t>
            </a:r>
            <a:endParaRPr lang="en-US"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651788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08212" y="3523384"/>
            <a:ext cx="8161338" cy="3122027"/>
            <a:chOff x="2208212" y="3523384"/>
            <a:chExt cx="8161338" cy="3122027"/>
          </a:xfrm>
        </p:grpSpPr>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2" y="3523384"/>
              <a:ext cx="8161338"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32412" y="6306857"/>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3.37</a:t>
              </a:r>
              <a:endParaRPr lang="en-US" sz="1600" b="1">
                <a:solidFill>
                  <a:srgbClr val="FF0000"/>
                </a:solidFill>
                <a:latin typeface="Arial" pitchFamily="34" charset="0"/>
                <a:cs typeface="Arial" pitchFamily="34" charset="0"/>
              </a:endParaRPr>
            </a:p>
          </p:txBody>
        </p:sp>
      </p:grpSp>
      <p:sp>
        <p:nvSpPr>
          <p:cNvPr id="14"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304962" y="685800"/>
                <a:ext cx="11656850" cy="3139321"/>
              </a:xfrm>
              <a:prstGeom prst="rect">
                <a:avLst/>
              </a:prstGeom>
              <a:noFill/>
            </p:spPr>
            <p:txBody>
              <a:bodyPr wrap="square" rtlCol="0">
                <a:spAutoFit/>
              </a:bodyPr>
              <a:lstStyle/>
              <a:p>
                <a:pPr marL="342900" indent="-342900" algn="just">
                  <a:buFont typeface="Arial" pitchFamily="34" charset="0"/>
                  <a:buChar char="•"/>
                </a:pPr>
                <a:r>
                  <a:rPr lang="vi-VN" sz="2200" b="1">
                    <a:latin typeface="Arial" pitchFamily="34" charset="0"/>
                    <a:cs typeface="Arial" pitchFamily="34" charset="0"/>
                  </a:rPr>
                  <a:t>Đường kích thước được vẽ bằng nét liền mảnh và </a:t>
                </a:r>
                <a:r>
                  <a:rPr lang="en-US" sz="2200" b="1" smtClean="0">
                    <a:latin typeface="Arial" pitchFamily="34" charset="0"/>
                    <a:cs typeface="Arial" pitchFamily="34" charset="0"/>
                  </a:rPr>
                  <a:t>t</a:t>
                </a:r>
                <a:r>
                  <a:rPr lang="vi-VN" sz="2200" b="1" smtClean="0">
                    <a:latin typeface="Arial" pitchFamily="34" charset="0"/>
                    <a:cs typeface="Arial" pitchFamily="34" charset="0"/>
                  </a:rPr>
                  <a:t>hường </a:t>
                </a:r>
                <a:r>
                  <a:rPr lang="vi-VN" sz="2200" b="1">
                    <a:latin typeface="Arial" pitchFamily="34" charset="0"/>
                    <a:cs typeface="Arial" pitchFamily="34" charset="0"/>
                  </a:rPr>
                  <a:t>song song với kích thước được </a:t>
                </a:r>
                <a:r>
                  <a:rPr lang="vi-VN" sz="2200" b="1" smtClean="0">
                    <a:latin typeface="Arial" pitchFamily="34" charset="0"/>
                    <a:cs typeface="Arial" pitchFamily="34" charset="0"/>
                  </a:rPr>
                  <a:t>viết</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Ở</a:t>
                </a:r>
                <a:r>
                  <a:rPr lang="vi-VN" sz="2200" b="1" smtClean="0">
                    <a:latin typeface="Arial" pitchFamily="34" charset="0"/>
                    <a:cs typeface="Arial" pitchFamily="34" charset="0"/>
                  </a:rPr>
                  <a:t> </a:t>
                </a:r>
                <a:r>
                  <a:rPr lang="vi-VN" sz="2200" b="1">
                    <a:latin typeface="Arial" pitchFamily="34" charset="0"/>
                    <a:cs typeface="Arial" pitchFamily="34" charset="0"/>
                  </a:rPr>
                  <a:t>đầu mút của đường kích thước có vẽ mũi </a:t>
                </a:r>
                <a:r>
                  <a:rPr lang="vi-VN" sz="2200" b="1" smtClean="0">
                    <a:latin typeface="Arial" pitchFamily="34" charset="0"/>
                    <a:cs typeface="Arial" pitchFamily="34" charset="0"/>
                  </a:rPr>
                  <a:t>tên</a:t>
                </a:r>
                <a:endParaRPr lang="en-US" sz="2200" b="1" smtClean="0">
                  <a:latin typeface="Arial" pitchFamily="34" charset="0"/>
                  <a:cs typeface="Arial" pitchFamily="34" charset="0"/>
                </a:endParaRPr>
              </a:p>
              <a:p>
                <a:pPr marL="342900" indent="-342900" algn="just">
                  <a:buFont typeface="Arial" pitchFamily="34" charset="0"/>
                  <a:buChar char="•"/>
                </a:pPr>
                <a:r>
                  <a:rPr lang="en-US" sz="2200" b="1">
                    <a:latin typeface="Arial" pitchFamily="34" charset="0"/>
                    <a:cs typeface="Arial" pitchFamily="34" charset="0"/>
                  </a:rPr>
                  <a:t>Đ</a:t>
                </a:r>
                <a:r>
                  <a:rPr lang="vi-VN" sz="2200" b="1" smtClean="0">
                    <a:latin typeface="Arial" pitchFamily="34" charset="0"/>
                    <a:cs typeface="Arial" pitchFamily="34" charset="0"/>
                  </a:rPr>
                  <a:t>ường </a:t>
                </a:r>
                <a:r>
                  <a:rPr lang="en-US" sz="2200" b="1" smtClean="0">
                    <a:latin typeface="Arial" pitchFamily="34" charset="0"/>
                    <a:cs typeface="Arial" pitchFamily="34" charset="0"/>
                  </a:rPr>
                  <a:t>dóng</a:t>
                </a:r>
                <a:r>
                  <a:rPr lang="vi-VN" sz="2200" b="1" smtClean="0">
                    <a:latin typeface="Arial" pitchFamily="34" charset="0"/>
                    <a:cs typeface="Arial" pitchFamily="34" charset="0"/>
                  </a:rPr>
                  <a:t> </a:t>
                </a:r>
                <a:r>
                  <a:rPr lang="vi-VN" sz="2200" b="1">
                    <a:latin typeface="Arial" pitchFamily="34" charset="0"/>
                    <a:cs typeface="Arial" pitchFamily="34" charset="0"/>
                  </a:rPr>
                  <a:t>kích thước được vẽ bằng nét liền mảnh và vượt quá đường kích thước từ 2 mm đến 4 </a:t>
                </a:r>
                <a:r>
                  <a:rPr lang="vi-VN" sz="2200" b="1" smtClean="0">
                    <a:latin typeface="Arial" pitchFamily="34" charset="0"/>
                    <a:cs typeface="Arial" pitchFamily="34" charset="0"/>
                  </a:rPr>
                  <a:t>mm</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a:latin typeface="Arial" pitchFamily="34" charset="0"/>
                    <a:cs typeface="Arial" pitchFamily="34" charset="0"/>
                  </a:rPr>
                  <a:t>Đ</a:t>
                </a:r>
                <a:r>
                  <a:rPr lang="vi-VN" sz="2200" b="1" smtClean="0">
                    <a:latin typeface="Arial" pitchFamily="34" charset="0"/>
                    <a:cs typeface="Arial" pitchFamily="34" charset="0"/>
                  </a:rPr>
                  <a:t>ường </a:t>
                </a:r>
                <a:r>
                  <a:rPr lang="en-US" sz="2200" b="1" smtClean="0">
                    <a:latin typeface="Arial" pitchFamily="34" charset="0"/>
                    <a:cs typeface="Arial" pitchFamily="34" charset="0"/>
                  </a:rPr>
                  <a:t>dó</a:t>
                </a:r>
                <a:r>
                  <a:rPr lang="vi-VN" sz="2200" b="1" smtClean="0">
                    <a:latin typeface="Arial" pitchFamily="34" charset="0"/>
                    <a:cs typeface="Arial" pitchFamily="34" charset="0"/>
                  </a:rPr>
                  <a:t>ng </a:t>
                </a:r>
                <a:r>
                  <a:rPr lang="vi-VN" sz="2200" b="1">
                    <a:latin typeface="Arial" pitchFamily="34" charset="0"/>
                    <a:cs typeface="Arial" pitchFamily="34" charset="0"/>
                  </a:rPr>
                  <a:t>kích thước thường được vẽ vuông góc với đường kích thước </a:t>
                </a:r>
                <a:endParaRPr lang="en-US" sz="2200" b="1">
                  <a:latin typeface="Arial" pitchFamily="34" charset="0"/>
                  <a:cs typeface="Arial" pitchFamily="34" charset="0"/>
                </a:endParaRPr>
              </a:p>
              <a:p>
                <a:pPr marL="342900" indent="-342900" algn="just">
                  <a:buFont typeface="Arial" pitchFamily="34" charset="0"/>
                  <a:buChar char="•"/>
                </a:pPr>
                <a:r>
                  <a:rPr lang="en-US" sz="2200" b="1" smtClean="0">
                    <a:latin typeface="Arial" pitchFamily="34" charset="0"/>
                    <a:cs typeface="Arial" pitchFamily="34" charset="0"/>
                  </a:rPr>
                  <a:t>V</a:t>
                </a:r>
                <a:r>
                  <a:rPr lang="vi-VN" sz="2200" b="1" smtClean="0">
                    <a:latin typeface="Arial" pitchFamily="34" charset="0"/>
                    <a:cs typeface="Arial" pitchFamily="34" charset="0"/>
                  </a:rPr>
                  <a:t>ị </a:t>
                </a:r>
                <a:r>
                  <a:rPr lang="vi-VN" sz="2200" b="1">
                    <a:latin typeface="Arial" pitchFamily="34" charset="0"/>
                    <a:cs typeface="Arial" pitchFamily="34" charset="0"/>
                  </a:rPr>
                  <a:t>trí của chỉ số kích thước phụ thuộc vào đường kích thước và được viết theo hướng dẫn trong hình </a:t>
                </a:r>
                <a:r>
                  <a:rPr lang="vi-VN" sz="2200" b="1" smtClean="0">
                    <a:latin typeface="Arial" pitchFamily="34" charset="0"/>
                    <a:cs typeface="Arial" pitchFamily="34" charset="0"/>
                  </a:rPr>
                  <a:t>3.37a</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T</a:t>
                </a:r>
                <a:r>
                  <a:rPr lang="vi-VN" sz="2200" b="1" smtClean="0">
                    <a:latin typeface="Arial" pitchFamily="34" charset="0"/>
                    <a:cs typeface="Arial" pitchFamily="34" charset="0"/>
                  </a:rPr>
                  <a:t>rước </a:t>
                </a:r>
                <a:r>
                  <a:rPr lang="vi-VN" sz="2200" b="1">
                    <a:latin typeface="Arial" pitchFamily="34" charset="0"/>
                    <a:cs typeface="Arial" pitchFamily="34" charset="0"/>
                  </a:rPr>
                  <a:t>chữ số kích thước thể hiện đường kính của đường </a:t>
                </a:r>
                <a:r>
                  <a:rPr lang="vi-VN" sz="2200" b="1" smtClean="0">
                    <a:latin typeface="Arial" pitchFamily="34" charset="0"/>
                    <a:cs typeface="Arial" pitchFamily="34" charset="0"/>
                  </a:rPr>
                  <a:t>tròn</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v</a:t>
                </a:r>
                <a:r>
                  <a:rPr lang="vi-VN" sz="2200" b="1" smtClean="0">
                    <a:latin typeface="Arial" pitchFamily="34" charset="0"/>
                    <a:cs typeface="Arial" pitchFamily="34" charset="0"/>
                  </a:rPr>
                  <a:t>iết </a:t>
                </a:r>
                <a:r>
                  <a:rPr lang="vi-VN" sz="2200" b="1">
                    <a:latin typeface="Arial" pitchFamily="34" charset="0"/>
                    <a:cs typeface="Arial" pitchFamily="34" charset="0"/>
                  </a:rPr>
                  <a:t>ký hiệu </a:t>
                </a:r>
                <a14:m>
                  <m:oMath xmlns:m="http://schemas.openxmlformats.org/officeDocument/2006/math">
                    <m:r>
                      <a:rPr lang="vi-VN" sz="2200" b="1" i="1" smtClean="0">
                        <a:latin typeface="Cambria Math"/>
                        <a:ea typeface="Cambria Math"/>
                        <a:cs typeface="Arial" pitchFamily="34" charset="0"/>
                      </a:rPr>
                      <m:t>∅</m:t>
                    </m:r>
                  </m:oMath>
                </a14:m>
                <a:r>
                  <a:rPr lang="en-US" sz="2200" b="1" smtClean="0">
                    <a:latin typeface="Arial" pitchFamily="34" charset="0"/>
                    <a:cs typeface="Arial" pitchFamily="34" charset="0"/>
                  </a:rPr>
                  <a:t> ,</a:t>
                </a:r>
                <a:r>
                  <a:rPr lang="vi-VN" sz="2200" b="1" smtClean="0">
                    <a:latin typeface="Arial" pitchFamily="34" charset="0"/>
                    <a:cs typeface="Arial" pitchFamily="34" charset="0"/>
                  </a:rPr>
                  <a:t>trước </a:t>
                </a:r>
                <a:r>
                  <a:rPr lang="vi-VN" sz="2200" b="1">
                    <a:latin typeface="Arial" pitchFamily="34" charset="0"/>
                    <a:cs typeface="Arial" pitchFamily="34" charset="0"/>
                  </a:rPr>
                  <a:t>chỉ số kích thước thể hiện bán kính của cung tròn viết kí hiệu </a:t>
                </a:r>
                <a:r>
                  <a:rPr lang="en-US" sz="2200" b="1" smtClean="0">
                    <a:latin typeface="Arial" pitchFamily="34" charset="0"/>
                    <a:cs typeface="Arial" pitchFamily="34" charset="0"/>
                  </a:rPr>
                  <a:t>R )H 3.37b)</a:t>
                </a:r>
                <a:r>
                  <a:rPr lang="vi-VN" sz="2200" b="1" smtClean="0">
                    <a:latin typeface="Arial" pitchFamily="34" charset="0"/>
                    <a:cs typeface="Arial" pitchFamily="34" charset="0"/>
                  </a:rPr>
                  <a:t> </a:t>
                </a:r>
                <a:endParaRPr lang="en-US" sz="2200" b="1">
                  <a:solidFill>
                    <a:schemeClr val="accent2">
                      <a:lumMod val="75000"/>
                    </a:schemeClr>
                  </a:solidFill>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04962" y="685800"/>
                <a:ext cx="11656850" cy="3139321"/>
              </a:xfrm>
              <a:prstGeom prst="rect">
                <a:avLst/>
              </a:prstGeom>
              <a:blipFill rotWithShape="1">
                <a:blip r:embed="rId4"/>
                <a:stretch>
                  <a:fillRect l="-575" t="-973" r="-732" b="-3113"/>
                </a:stretch>
              </a:blipFill>
            </p:spPr>
            <p:txBody>
              <a:bodyPr/>
              <a:lstStyle/>
              <a:p>
                <a:r>
                  <a:rPr lang="en-US">
                    <a:noFill/>
                  </a:rPr>
                  <a:t> </a:t>
                </a:r>
              </a:p>
            </p:txBody>
          </p:sp>
        </mc:Fallback>
      </mc:AlternateContent>
    </p:spTree>
    <p:extLst>
      <p:ext uri="{BB962C8B-B14F-4D97-AF65-F5344CB8AC3E}">
        <p14:creationId xmlns:p14="http://schemas.microsoft.com/office/powerpoint/2010/main" val="18301522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217" y="22860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058717" y="2743200"/>
            <a:ext cx="6477000" cy="1200329"/>
          </a:xfrm>
          <a:prstGeom prst="rect">
            <a:avLst/>
          </a:prstGeom>
          <a:noFill/>
        </p:spPr>
        <p:txBody>
          <a:bodyPr wrap="square" rtlCol="0">
            <a:spAutoFit/>
          </a:bodyPr>
          <a:lstStyle/>
          <a:p>
            <a:pPr marL="342900" indent="-342900" algn="just">
              <a:buFont typeface="Arial" pitchFamily="34" charset="0"/>
              <a:buChar char="•"/>
            </a:pPr>
            <a:r>
              <a:rPr lang="en-US" b="1" smtClean="0">
                <a:latin typeface="Arial" pitchFamily="34" charset="0"/>
                <a:cs typeface="Arial" pitchFamily="34" charset="0"/>
              </a:rPr>
              <a:t>Kí hiệu A ứng với đường dóng kích thước và kí hiệu B ứng với chữ số kích thước.</a:t>
            </a:r>
            <a:endParaRPr lang="vi-VN" b="1">
              <a:latin typeface="Arial" pitchFamily="34" charset="0"/>
              <a:cs typeface="Arial" pitchFamily="34" charset="0"/>
            </a:endParaRPr>
          </a:p>
        </p:txBody>
      </p:sp>
      <p:grpSp>
        <p:nvGrpSpPr>
          <p:cNvPr id="2" name="Group 1"/>
          <p:cNvGrpSpPr/>
          <p:nvPr/>
        </p:nvGrpSpPr>
        <p:grpSpPr>
          <a:xfrm>
            <a:off x="150376" y="705795"/>
            <a:ext cx="11735236" cy="1523605"/>
            <a:chOff x="150376" y="866756"/>
            <a:chExt cx="11735236" cy="1523605"/>
          </a:xfrm>
        </p:grpSpPr>
        <p:sp>
          <p:nvSpPr>
            <p:cNvPr id="8" name="Rounded Rectangle 7"/>
            <p:cNvSpPr/>
            <p:nvPr/>
          </p:nvSpPr>
          <p:spPr>
            <a:xfrm>
              <a:off x="1742930" y="892231"/>
              <a:ext cx="10142682" cy="142191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2" y="987277"/>
              <a:ext cx="9829800" cy="1231084"/>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Hình 3.37b thể hiện một phần bản vẽ kỹ thuật. Trong hai kí hiệu A, B kí hiệu nào ứng với dóng kích thước và kí hiệu nào ứng với chữ số kích thước ?</a:t>
              </a:r>
              <a:endParaRPr lang="vi-VN"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866756"/>
              <a:ext cx="1515280" cy="1523605"/>
            </a:xfrm>
            <a:prstGeom prst="rect">
              <a:avLst/>
            </a:prstGeom>
          </p:spPr>
        </p:pic>
        <p:sp>
          <p:nvSpPr>
            <p:cNvPr id="23" name="Rectangle 22"/>
            <p:cNvSpPr/>
            <p:nvPr/>
          </p:nvSpPr>
          <p:spPr>
            <a:xfrm>
              <a:off x="578154" y="129847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17742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7837487" y="2286000"/>
            <a:ext cx="3895725" cy="3119854"/>
            <a:chOff x="7837487" y="2362200"/>
            <a:chExt cx="3895725" cy="3119854"/>
          </a:xfrm>
        </p:grpSpPr>
        <p:pic>
          <p:nvPicPr>
            <p:cNvPr id="419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7487" y="2362200"/>
              <a:ext cx="38957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156400" y="51435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3.37b</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544801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674" y="20809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1454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1848" y="914400"/>
              <a:ext cx="9602789" cy="861752"/>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Trong Hình 3.37b, kí hiệu nào trong hai kí hiệu C, D ứng với đường kích thước và kí hiệu nào ứng với chữ số kích thước?</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141412" y="2568654"/>
            <a:ext cx="6563148" cy="1107996"/>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Quan sát Hình 3.37b, ta thấy kí hiệu D ứng với đường kích thước, kí hiệu C ứng với chữ số kích thước.</a:t>
            </a:r>
          </a:p>
        </p:txBody>
      </p:sp>
      <p:sp>
        <p:nvSpPr>
          <p:cNvPr id="14"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grpSp>
        <p:nvGrpSpPr>
          <p:cNvPr id="19" name="Group 18"/>
          <p:cNvGrpSpPr/>
          <p:nvPr/>
        </p:nvGrpSpPr>
        <p:grpSpPr>
          <a:xfrm>
            <a:off x="7837487" y="2286000"/>
            <a:ext cx="3895725" cy="3119854"/>
            <a:chOff x="7837487" y="2362200"/>
            <a:chExt cx="3895725" cy="3119854"/>
          </a:xfrm>
        </p:grpSpPr>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7487" y="2362200"/>
              <a:ext cx="38957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9156400" y="51435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3.37b</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15511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6113" y="283644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19994" y="3276600"/>
            <a:ext cx="6105986" cy="707886"/>
          </a:xfrm>
          <a:prstGeom prst="rect">
            <a:avLst/>
          </a:prstGeom>
          <a:noFill/>
        </p:spPr>
        <p:txBody>
          <a:bodyPr wrap="square" rtlCol="0">
            <a:spAutoFit/>
          </a:bodyPr>
          <a:lstStyle/>
          <a:p>
            <a:pPr algn="just"/>
            <a:r>
              <a:rPr lang="vi-VN" sz="2000" b="1">
                <a:latin typeface="Arial" pitchFamily="34" charset="0"/>
                <a:cs typeface="Arial" pitchFamily="34" charset="0"/>
              </a:rPr>
              <a:t>a) Các hình biểu diễn trong bản vẽ giúp hình dung được hình dạng và cấu tạo của vật thể.</a:t>
            </a:r>
            <a:endParaRPr lang="en-US" sz="2000" b="1">
              <a:solidFill>
                <a:schemeClr val="accent2">
                  <a:lumMod val="75000"/>
                </a:schemeClr>
              </a:solidFill>
              <a:latin typeface="Arial" pitchFamily="34" charset="0"/>
              <a:cs typeface="Arial" pitchFamily="34" charset="0"/>
            </a:endParaRPr>
          </a:p>
        </p:txBody>
      </p:sp>
      <p:sp>
        <p:nvSpPr>
          <p:cNvPr id="12" name="AutoShape 4"/>
          <p:cNvSpPr>
            <a:spLocks noChangeArrowheads="1"/>
          </p:cNvSpPr>
          <p:nvPr/>
        </p:nvSpPr>
        <p:spPr bwMode="gray">
          <a:xfrm>
            <a:off x="447214" y="95249"/>
            <a:ext cx="6637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NGUYÊN TẮC CƠ BẢN TRONG VẼ KỸ THUẬT</a:t>
            </a:r>
            <a:endParaRPr lang="vi-VN" sz="1900" b="1">
              <a:solidFill>
                <a:schemeClr val="bg1"/>
              </a:solidFill>
              <a:latin typeface="Arial" pitchFamily="34" charset="0"/>
              <a:cs typeface="Arial" pitchFamily="34" charset="0"/>
            </a:endParaRPr>
          </a:p>
        </p:txBody>
      </p:sp>
      <p:sp>
        <p:nvSpPr>
          <p:cNvPr id="22" name="TextBox 21"/>
          <p:cNvSpPr txBox="1"/>
          <p:nvPr/>
        </p:nvSpPr>
        <p:spPr>
          <a:xfrm>
            <a:off x="419994" y="4108300"/>
            <a:ext cx="6131617" cy="707886"/>
          </a:xfrm>
          <a:prstGeom prst="rect">
            <a:avLst/>
          </a:prstGeom>
          <a:noFill/>
        </p:spPr>
        <p:txBody>
          <a:bodyPr wrap="square" rtlCol="0">
            <a:spAutoFit/>
          </a:bodyPr>
          <a:lstStyle/>
          <a:p>
            <a:pPr algn="just"/>
            <a:r>
              <a:rPr lang="vi-VN" sz="2000" b="1">
                <a:latin typeface="Arial" pitchFamily="34" charset="0"/>
                <a:cs typeface="Arial" pitchFamily="34" charset="0"/>
              </a:rPr>
              <a:t>b) Không có kích thước nào của vật thể mà em không thể xác định được từ bản vẽ.</a:t>
            </a:r>
            <a:endParaRPr lang="en-US" sz="2000" b="1">
              <a:solidFill>
                <a:schemeClr val="accent2">
                  <a:lumMod val="75000"/>
                </a:schemeClr>
              </a:solidFill>
              <a:latin typeface="Arial" pitchFamily="34" charset="0"/>
              <a:cs typeface="Arial" pitchFamily="34" charset="0"/>
            </a:endParaRPr>
          </a:p>
        </p:txBody>
      </p:sp>
      <p:grpSp>
        <p:nvGrpSpPr>
          <p:cNvPr id="15" name="Group 14"/>
          <p:cNvGrpSpPr/>
          <p:nvPr/>
        </p:nvGrpSpPr>
        <p:grpSpPr>
          <a:xfrm>
            <a:off x="289088" y="685800"/>
            <a:ext cx="11558425" cy="2057400"/>
            <a:chOff x="289088" y="1156173"/>
            <a:chExt cx="11558425" cy="2057400"/>
          </a:xfrm>
        </p:grpSpPr>
        <p:sp>
          <p:nvSpPr>
            <p:cNvPr id="16" name="Rounded Rectangle 15"/>
            <p:cNvSpPr/>
            <p:nvPr/>
          </p:nvSpPr>
          <p:spPr>
            <a:xfrm>
              <a:off x="289088" y="1156173"/>
              <a:ext cx="11558425" cy="20574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912812" y="1158911"/>
              <a:ext cx="10934700" cy="1969770"/>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b="1">
                  <a:latin typeface="Arial" pitchFamily="34" charset="0"/>
                  <a:cs typeface="Arial" pitchFamily="34" charset="0"/>
                </a:rPr>
                <a:t>Quan sát bản vẽ kĩ thuật trong Hình 3.32 và trả lời các câu hỏi sau:</a:t>
              </a:r>
            </a:p>
            <a:p>
              <a:pPr marL="457200" indent="-457200">
                <a:buAutoNum type="alphaLcParenR"/>
              </a:pPr>
              <a:r>
                <a:rPr lang="vi-VN" b="1" smtClean="0">
                  <a:latin typeface="Arial" pitchFamily="34" charset="0"/>
                  <a:cs typeface="Arial" pitchFamily="34" charset="0"/>
                </a:rPr>
                <a:t>Các </a:t>
              </a:r>
              <a:r>
                <a:rPr lang="vi-VN" b="1">
                  <a:latin typeface="Arial" pitchFamily="34" charset="0"/>
                  <a:cs typeface="Arial" pitchFamily="34" charset="0"/>
                </a:rPr>
                <a:t>hình biểu diễn trong bản vẽ có giúp hình dung được hình dạng và cấu tạo của vật thể hay không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Có </a:t>
              </a:r>
              <a:r>
                <a:rPr lang="vi-VN" b="1">
                  <a:latin typeface="Arial" pitchFamily="34" charset="0"/>
                  <a:cs typeface="Arial" pitchFamily="34" charset="0"/>
                </a:rPr>
                <a:t>kích thước nào của vật thể mà em không thể xác định được từ bản vẽ hay không</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2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316" r="14090" b="30085"/>
            <a:stretch/>
          </p:blipFill>
          <p:spPr bwMode="auto">
            <a:xfrm>
              <a:off x="612448" y="1156173"/>
              <a:ext cx="129522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4012" y="2733675"/>
            <a:ext cx="5715000" cy="406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7002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47214" y="770431"/>
            <a:ext cx="11819398" cy="2810209"/>
            <a:chOff x="536012" y="4495800"/>
            <a:chExt cx="11819398" cy="2810209"/>
          </a:xfrm>
        </p:grpSpPr>
        <p:sp>
          <p:nvSpPr>
            <p:cNvPr id="21" name="Rounded Rectangle 20"/>
            <p:cNvSpPr/>
            <p:nvPr/>
          </p:nvSpPr>
          <p:spPr>
            <a:xfrm>
              <a:off x="536012" y="4495800"/>
              <a:ext cx="11362198" cy="258237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1154010" y="4650938"/>
              <a:ext cx="9906000" cy="492443"/>
            </a:xfrm>
            <a:prstGeom prst="rect">
              <a:avLst/>
            </a:prstGeom>
            <a:noFill/>
          </p:spPr>
          <p:txBody>
            <a:bodyPr wrap="square" rtlCol="0">
              <a:spAutoFit/>
            </a:bodyPr>
            <a:lstStyle/>
            <a:p>
              <a:pPr algn="just"/>
              <a:r>
                <a:rPr lang="en-US" sz="2600" b="1" smtClean="0">
                  <a:latin typeface="Arial" pitchFamily="34" charset="0"/>
                  <a:cs typeface="Arial" pitchFamily="34" charset="0"/>
                </a:rPr>
                <a:t>     Bản vẽ kỹ thuật cần đảm bảo các nguyên tắc cơ bản sau :</a:t>
              </a:r>
              <a:endParaRPr lang="vi-VN" sz="2600"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007855" y="5858969"/>
              <a:ext cx="1347555" cy="1447040"/>
            </a:xfrm>
            <a:prstGeom prst="rect">
              <a:avLst/>
            </a:prstGeom>
          </p:spPr>
        </p:pic>
        <p:sp>
          <p:nvSpPr>
            <p:cNvPr id="13" name="TextBox 12"/>
            <p:cNvSpPr txBox="1"/>
            <p:nvPr/>
          </p:nvSpPr>
          <p:spPr>
            <a:xfrm>
              <a:off x="598023" y="5096969"/>
              <a:ext cx="11053464" cy="892552"/>
            </a:xfrm>
            <a:prstGeom prst="rect">
              <a:avLst/>
            </a:prstGeom>
            <a:noFill/>
          </p:spPr>
          <p:txBody>
            <a:bodyPr wrap="square" rtlCol="0">
              <a:spAutoFit/>
            </a:bodyPr>
            <a:lstStyle/>
            <a:p>
              <a:pPr marL="342900" indent="-342900" algn="just">
                <a:buFont typeface="Arial" pitchFamily="34" charset="0"/>
                <a:buChar char="•"/>
              </a:pPr>
              <a:r>
                <a:rPr lang="en-US" sz="2600" b="1" smtClean="0">
                  <a:latin typeface="Arial" pitchFamily="34" charset="0"/>
                  <a:cs typeface="Arial" pitchFamily="34" charset="0"/>
                </a:rPr>
                <a:t>Nguyên tắc phản chuyển : các hình biểu diễn trên bản vẽ kỹ thuật xác định duy nhất hình dạng và cấu tạo của vật thể được biểu diễn</a:t>
              </a:r>
              <a:endParaRPr lang="vi-VN" sz="2600" b="1">
                <a:latin typeface="Arial" pitchFamily="34" charset="0"/>
                <a:cs typeface="Arial" pitchFamily="34" charset="0"/>
              </a:endParaRPr>
            </a:p>
          </p:txBody>
        </p:sp>
        <p:sp>
          <p:nvSpPr>
            <p:cNvPr id="14" name="TextBox 13"/>
            <p:cNvSpPr txBox="1"/>
            <p:nvPr/>
          </p:nvSpPr>
          <p:spPr>
            <a:xfrm>
              <a:off x="598022" y="6011369"/>
              <a:ext cx="10175869" cy="892552"/>
            </a:xfrm>
            <a:prstGeom prst="rect">
              <a:avLst/>
            </a:prstGeom>
            <a:noFill/>
          </p:spPr>
          <p:txBody>
            <a:bodyPr wrap="square" rtlCol="0">
              <a:spAutoFit/>
            </a:bodyPr>
            <a:lstStyle/>
            <a:p>
              <a:pPr marL="342900" indent="-342900" algn="just">
                <a:buFont typeface="Arial" pitchFamily="34" charset="0"/>
                <a:buChar char="•"/>
              </a:pPr>
              <a:r>
                <a:rPr lang="en-US" sz="2600" b="1" smtClean="0">
                  <a:latin typeface="Arial" pitchFamily="34" charset="0"/>
                  <a:cs typeface="Arial" pitchFamily="34" charset="0"/>
                </a:rPr>
                <a:t>Nguyên tắc đầy đủ : các kích thước của vật thể được biểu diễn đầy đủ trên bản vẽ kỹ thuật .</a:t>
              </a:r>
              <a:endParaRPr lang="vi-VN" sz="2600" b="1">
                <a:latin typeface="Arial" pitchFamily="34" charset="0"/>
                <a:cs typeface="Arial" pitchFamily="34" charset="0"/>
              </a:endParaRPr>
            </a:p>
          </p:txBody>
        </p:sp>
      </p:grpSp>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4" y="95249"/>
            <a:ext cx="6637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NGUYÊN TẮC CƠ BẢN TRONG VẼ KỸ THUẬT</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918998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2"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62340" y="2685633"/>
            <a:ext cx="4870146" cy="2800767"/>
          </a:xfrm>
          <a:prstGeom prst="rect">
            <a:avLst/>
          </a:prstGeom>
          <a:noFill/>
        </p:spPr>
        <p:txBody>
          <a:bodyPr wrap="square" rtlCol="0">
            <a:spAutoFit/>
          </a:bodyPr>
          <a:lstStyle/>
          <a:p>
            <a:pPr marL="342900" indent="-342900" algn="just">
              <a:buFont typeface="Wingdings" pitchFamily="2" charset="2"/>
              <a:buChar char="v"/>
            </a:pPr>
            <a:r>
              <a:rPr lang="en-US" sz="2200" b="1">
                <a:latin typeface="Arial" pitchFamily="34" charset="0"/>
                <a:cs typeface="Arial" pitchFamily="34" charset="0"/>
              </a:rPr>
              <a:t>Bản vẽ trong Hình 3.38a thể hiện duy nhất vật thể cần được biểu diễn, đồng thời các kích thước của vật thể có thể được xác định đầy đủ từ bản vẽ</a:t>
            </a:r>
            <a:br>
              <a:rPr lang="en-US" sz="2200" b="1">
                <a:latin typeface="Arial" pitchFamily="34" charset="0"/>
                <a:cs typeface="Arial" pitchFamily="34" charset="0"/>
              </a:rPr>
            </a:br>
            <a:r>
              <a:rPr lang="en-US" sz="2200" b="1">
                <a:latin typeface="Arial" pitchFamily="34" charset="0"/>
                <a:cs typeface="Arial" pitchFamily="34" charset="0"/>
              </a:rPr>
              <a:t>Do đó bản vẽ trong Hình 3.38a </a:t>
            </a:r>
            <a:r>
              <a:rPr lang="en-US" sz="2200" b="1" smtClean="0">
                <a:latin typeface="Arial" pitchFamily="34" charset="0"/>
                <a:cs typeface="Arial" pitchFamily="34" charset="0"/>
              </a:rPr>
              <a:t>đáp ứng đầy đủ các nguyên tắc cơ bản của bản vẽ kỹ thuật </a:t>
            </a:r>
            <a:endParaRPr lang="vi-VN" sz="2200" b="1" baseline="-25000">
              <a:latin typeface="Arial" pitchFamily="34" charset="0"/>
              <a:cs typeface="Arial" pitchFamily="34" charset="0"/>
            </a:endParaRPr>
          </a:p>
        </p:txBody>
      </p:sp>
      <p:grpSp>
        <p:nvGrpSpPr>
          <p:cNvPr id="2" name="Group 1"/>
          <p:cNvGrpSpPr/>
          <p:nvPr/>
        </p:nvGrpSpPr>
        <p:grpSpPr>
          <a:xfrm>
            <a:off x="150376" y="572445"/>
            <a:ext cx="11735236" cy="1523605"/>
            <a:chOff x="150376" y="733406"/>
            <a:chExt cx="11735236" cy="1523605"/>
          </a:xfrm>
        </p:grpSpPr>
        <p:sp>
          <p:nvSpPr>
            <p:cNvPr id="8" name="Rounded Rectangle 7"/>
            <p:cNvSpPr/>
            <p:nvPr/>
          </p:nvSpPr>
          <p:spPr>
            <a:xfrm>
              <a:off x="1742930" y="892231"/>
              <a:ext cx="10142682" cy="136478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79612" y="922961"/>
              <a:ext cx="9753600" cy="127725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Hình 3.38a thể hiện một phần của bản vẽ. Bản vẽ đó có đáp ứng được các nguyên tắc cơ bản của vẽ kĩ thuật hay không ? Giải thích vì sao ?</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AutoShape 4"/>
          <p:cNvSpPr>
            <a:spLocks noChangeArrowheads="1"/>
          </p:cNvSpPr>
          <p:nvPr/>
        </p:nvSpPr>
        <p:spPr bwMode="gray">
          <a:xfrm>
            <a:off x="447214" y="95249"/>
            <a:ext cx="6637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NGUYÊN TẮC CƠ BẢN TRONG VẼ KỸ THUẬT</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5655974" y="2209800"/>
            <a:ext cx="6458238" cy="3403023"/>
            <a:chOff x="5561012" y="2209800"/>
            <a:chExt cx="6458238" cy="3403023"/>
          </a:xfrm>
        </p:grpSpPr>
        <p:pic>
          <p:nvPicPr>
            <p:cNvPr id="45059" name="Picture 3"/>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5561012" y="2209800"/>
              <a:ext cx="6458238" cy="340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999412" y="5062954"/>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3.38</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2216170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2" y="22479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290673"/>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3437" y="895350"/>
              <a:ext cx="9753600" cy="1231084"/>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Hình 3.38b thể hiện một phần của bản vẽ. Bản vẽ đó có đáp ứng được các nguyên tắc cơ bản của vẽ kĩ thuật hay không? Giải thích vì sao.</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261704" y="2629436"/>
            <a:ext cx="7271108" cy="1015663"/>
          </a:xfrm>
          <a:prstGeom prst="rect">
            <a:avLst/>
          </a:prstGeom>
          <a:noFill/>
        </p:spPr>
        <p:txBody>
          <a:bodyPr wrap="square" rtlCol="0">
            <a:spAutoFit/>
          </a:bodyPr>
          <a:lstStyle/>
          <a:p>
            <a:pPr marL="342900" indent="-342900" algn="just">
              <a:buFont typeface="Wingdings" pitchFamily="2" charset="2"/>
              <a:buChar char="v"/>
            </a:pPr>
            <a:r>
              <a:rPr lang="vi-VN" sz="2000" b="1">
                <a:latin typeface="Arial" pitchFamily="34" charset="0"/>
                <a:cs typeface="Arial" pitchFamily="34" charset="0"/>
              </a:rPr>
              <a:t>Bản vẽ trong Hình 3.38b thể hiện duy nhất vật thể cần được biểu diễn, đồng thời các kích thước của vật thể có thể được xác định đầy đủ từ bản vẽ.</a:t>
            </a:r>
          </a:p>
        </p:txBody>
      </p:sp>
      <p:sp>
        <p:nvSpPr>
          <p:cNvPr id="18" name="AutoShape 4"/>
          <p:cNvSpPr>
            <a:spLocks noChangeArrowheads="1"/>
          </p:cNvSpPr>
          <p:nvPr/>
        </p:nvSpPr>
        <p:spPr bwMode="gray">
          <a:xfrm>
            <a:off x="447214" y="95249"/>
            <a:ext cx="6637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NGUYÊN TẮC CƠ BẢN TRONG VẼ KỸ THUẬT</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8837612" y="2209800"/>
            <a:ext cx="2857500" cy="3844587"/>
            <a:chOff x="8837612" y="2135959"/>
            <a:chExt cx="2857500" cy="3844587"/>
          </a:xfrm>
        </p:grpSpPr>
        <p:pic>
          <p:nvPicPr>
            <p:cNvPr id="460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7612" y="2135959"/>
              <a:ext cx="28575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752012" y="5641992"/>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3.38b</a:t>
              </a:r>
              <a:endParaRPr lang="en-US" sz="1600" b="1">
                <a:solidFill>
                  <a:srgbClr val="FF0000"/>
                </a:solidFill>
                <a:latin typeface="Arial" pitchFamily="34" charset="0"/>
                <a:cs typeface="Arial" pitchFamily="34" charset="0"/>
              </a:endParaRPr>
            </a:p>
          </p:txBody>
        </p:sp>
      </p:grpSp>
      <p:sp>
        <p:nvSpPr>
          <p:cNvPr id="21" name="TextBox 20"/>
          <p:cNvSpPr txBox="1"/>
          <p:nvPr/>
        </p:nvSpPr>
        <p:spPr>
          <a:xfrm>
            <a:off x="1522412" y="3645099"/>
            <a:ext cx="7010400" cy="707886"/>
          </a:xfrm>
          <a:prstGeom prst="rect">
            <a:avLst/>
          </a:prstGeom>
          <a:noFill/>
        </p:spPr>
        <p:txBody>
          <a:bodyPr wrap="square" rtlCol="0">
            <a:spAutoFit/>
          </a:bodyPr>
          <a:lstStyle/>
          <a:p>
            <a:pPr algn="just"/>
            <a:r>
              <a:rPr lang="vi-VN" sz="2000" b="1">
                <a:latin typeface="Arial" pitchFamily="34" charset="0"/>
                <a:cs typeface="Arial" pitchFamily="34" charset="0"/>
              </a:rPr>
              <a:t>Do đó bản vẽ trong Hình 3.38b đáp ứng được các nguyên tắc cơ bản của vẽ kĩ thuật</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22" name="TextBox 21"/>
          <p:cNvSpPr txBox="1"/>
          <p:nvPr/>
        </p:nvSpPr>
        <p:spPr>
          <a:xfrm>
            <a:off x="281356" y="4861292"/>
            <a:ext cx="8773742" cy="1631216"/>
          </a:xfrm>
          <a:prstGeom prst="rect">
            <a:avLst/>
          </a:prstGeom>
          <a:solidFill>
            <a:schemeClr val="accent6">
              <a:lumMod val="20000"/>
              <a:lumOff val="80000"/>
            </a:schemeClr>
          </a:solidFill>
        </p:spPr>
        <p:txBody>
          <a:bodyPr wrap="square" rtlCol="0">
            <a:spAutoFit/>
          </a:bodyPr>
          <a:lstStyle/>
          <a:p>
            <a:pPr marL="342900" indent="-342900" algn="just">
              <a:buFont typeface="Wingdings" pitchFamily="2" charset="2"/>
              <a:buChar char="v"/>
            </a:pPr>
            <a:r>
              <a:rPr lang="vi-VN" sz="2000" b="1">
                <a:solidFill>
                  <a:schemeClr val="accent2">
                    <a:lumMod val="75000"/>
                  </a:schemeClr>
                </a:solidFill>
                <a:latin typeface="Arial" pitchFamily="34" charset="0"/>
                <a:cs typeface="Arial" pitchFamily="34" charset="0"/>
              </a:rPr>
              <a:t>Nhận </a:t>
            </a:r>
            <a:r>
              <a:rPr lang="vi-VN" sz="2000" b="1" smtClean="0">
                <a:solidFill>
                  <a:schemeClr val="accent2">
                    <a:lumMod val="75000"/>
                  </a:schemeClr>
                </a:solidFill>
                <a:latin typeface="Arial" pitchFamily="34" charset="0"/>
                <a:cs typeface="Arial" pitchFamily="34" charset="0"/>
              </a:rPr>
              <a:t>xét</a:t>
            </a:r>
            <a:r>
              <a:rPr lang="en-US" sz="2000" b="1" smtClean="0">
                <a:solidFill>
                  <a:schemeClr val="accent2">
                    <a:lumMod val="75000"/>
                  </a:schemeClr>
                </a:solidFill>
                <a:latin typeface="Arial" pitchFamily="34" charset="0"/>
                <a:cs typeface="Arial" pitchFamily="34" charset="0"/>
              </a:rPr>
              <a:t> </a:t>
            </a:r>
            <a:r>
              <a:rPr lang="en-US" sz="2000" b="1" smtClean="0">
                <a:latin typeface="Arial" pitchFamily="34" charset="0"/>
                <a:cs typeface="Arial" pitchFamily="34" charset="0"/>
              </a:rPr>
              <a:t>: </a:t>
            </a:r>
            <a:r>
              <a:rPr lang="vi-VN" sz="2000" b="1" smtClean="0">
                <a:latin typeface="Arial" pitchFamily="34" charset="0"/>
                <a:cs typeface="Arial" pitchFamily="34" charset="0"/>
              </a:rPr>
              <a:t> </a:t>
            </a:r>
            <a:r>
              <a:rPr lang="en-US" sz="2000" b="1" smtClean="0">
                <a:latin typeface="Arial" pitchFamily="34" charset="0"/>
                <a:cs typeface="Arial" pitchFamily="34" charset="0"/>
              </a:rPr>
              <a:t>B</a:t>
            </a:r>
            <a:r>
              <a:rPr lang="vi-VN" sz="2000" b="1" smtClean="0">
                <a:latin typeface="Arial" pitchFamily="34" charset="0"/>
                <a:cs typeface="Arial" pitchFamily="34" charset="0"/>
              </a:rPr>
              <a:t>ản </a:t>
            </a:r>
            <a:r>
              <a:rPr lang="vi-VN" sz="2000" b="1">
                <a:latin typeface="Arial" pitchFamily="34" charset="0"/>
                <a:cs typeface="Arial" pitchFamily="34" charset="0"/>
              </a:rPr>
              <a:t>vẽ kỹ thuật không nhất thiết phải thể hiện đầy đủ cả ba hình chiếu vuông góc hoặc phải thể hiện đầy đủ cả hình chiếu vuông góc và hình chiếu trục đo của vật </a:t>
            </a:r>
            <a:r>
              <a:rPr lang="vi-VN" sz="2000" b="1" smtClean="0">
                <a:latin typeface="Arial" pitchFamily="34" charset="0"/>
                <a:cs typeface="Arial" pitchFamily="34" charset="0"/>
              </a:rPr>
              <a:t>thể</a:t>
            </a:r>
            <a:r>
              <a:rPr lang="en-US" sz="2000" b="1" smtClean="0">
                <a:latin typeface="Arial" pitchFamily="34" charset="0"/>
                <a:cs typeface="Arial" pitchFamily="34" charset="0"/>
              </a:rPr>
              <a:t>.</a:t>
            </a:r>
            <a:r>
              <a:rPr lang="vi-VN" sz="2000" b="1" smtClean="0">
                <a:latin typeface="Arial" pitchFamily="34" charset="0"/>
                <a:cs typeface="Arial" pitchFamily="34" charset="0"/>
              </a:rPr>
              <a:t> </a:t>
            </a:r>
            <a:r>
              <a:rPr lang="en-US" sz="2000" b="1">
                <a:latin typeface="Arial" pitchFamily="34" charset="0"/>
                <a:cs typeface="Arial" pitchFamily="34" charset="0"/>
              </a:rPr>
              <a:t>Đ</a:t>
            </a:r>
            <a:r>
              <a:rPr lang="vi-VN" sz="2000" b="1" smtClean="0">
                <a:latin typeface="Arial" pitchFamily="34" charset="0"/>
                <a:cs typeface="Arial" pitchFamily="34" charset="0"/>
              </a:rPr>
              <a:t>ối </a:t>
            </a:r>
            <a:r>
              <a:rPr lang="vi-VN" sz="2000" b="1">
                <a:latin typeface="Arial" pitchFamily="34" charset="0"/>
                <a:cs typeface="Arial" pitchFamily="34" charset="0"/>
              </a:rPr>
              <a:t>với một số vật thể đơn giản thì hai hoặc ba hình chiếu là đủ để giúp người đọc bản vẽ hình dung đầy đủ về vật thể </a:t>
            </a:r>
          </a:p>
        </p:txBody>
      </p:sp>
    </p:spTree>
    <p:extLst>
      <p:ext uri="{BB962C8B-B14F-4D97-AF65-F5344CB8AC3E}">
        <p14:creationId xmlns:p14="http://schemas.microsoft.com/office/powerpoint/2010/main" val="27046505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455612" y="809625"/>
            <a:ext cx="11181001" cy="1850500"/>
            <a:chOff x="531812" y="879996"/>
            <a:chExt cx="11181001" cy="1850500"/>
          </a:xfrm>
        </p:grpSpPr>
        <p:grpSp>
          <p:nvGrpSpPr>
            <p:cNvPr id="2" name="Group 1"/>
            <p:cNvGrpSpPr/>
            <p:nvPr/>
          </p:nvGrpSpPr>
          <p:grpSpPr>
            <a:xfrm>
              <a:off x="531812" y="879996"/>
              <a:ext cx="10744200" cy="1781175"/>
              <a:chOff x="608012" y="851627"/>
              <a:chExt cx="10744200" cy="1781175"/>
            </a:xfrm>
          </p:grpSpPr>
          <p:sp>
            <p:nvSpPr>
              <p:cNvPr id="3" name="Rounded Rectangle 2"/>
              <p:cNvSpPr/>
              <p:nvPr/>
            </p:nvSpPr>
            <p:spPr>
              <a:xfrm>
                <a:off x="608012" y="851627"/>
                <a:ext cx="10744200" cy="1781175"/>
              </a:xfrm>
              <a:prstGeom prst="roundRect">
                <a:avLst>
                  <a:gd name="adj" fmla="val 4061"/>
                </a:avLst>
              </a:prstGeom>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6612" y="956164"/>
                <a:ext cx="9753600" cy="1600438"/>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vi-VN" b="1">
                    <a:latin typeface="Arial" pitchFamily="34" charset="0"/>
                    <a:cs typeface="Arial" pitchFamily="34" charset="0"/>
                  </a:rPr>
                  <a:t>Bản vẽ kĩ thuật của một vật thể là tài liệu mô tả chính xác hình dạng, kết cấu và kích thước của vật thể đó. Bản vẽ kĩ thuật cần tuân thủ các nguyên tắc nào? Làm thế nào để đọc được thông tin từ một bản vẽ kĩ thuật và lập một bản vẽ kĩ thuật đơn giản?</a:t>
                </a:r>
              </a:p>
            </p:txBody>
          </p:sp>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09212" y="1060971"/>
              <a:ext cx="1503601" cy="1669525"/>
            </a:xfrm>
            <a:prstGeom prst="rect">
              <a:avLst/>
            </a:prstGeom>
          </p:spPr>
        </p:pic>
      </p:grpSp>
      <p:pic>
        <p:nvPicPr>
          <p:cNvPr id="327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8174" y="2533650"/>
            <a:ext cx="62865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771"/>
                                        </p:tgtEl>
                                        <p:attrNameLst>
                                          <p:attrName>style.visibility</p:attrName>
                                        </p:attrNameLst>
                                      </p:cBhvr>
                                      <p:to>
                                        <p:strVal val="visible"/>
                                      </p:to>
                                    </p:set>
                                    <p:animEffect transition="in" filter="wipe(left)">
                                      <p:cBhvr>
                                        <p:cTn id="11"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2" y="254668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03212" y="2940210"/>
            <a:ext cx="6001842" cy="1446550"/>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Hình hộp chữ nhật và hình trụ với chiều cao 60 mm trong hình 3.39a đều có hình chiếu đứng và hình chiếu cạnh được thể hiện như trong bảng vẽ ở hình </a:t>
            </a:r>
            <a:r>
              <a:rPr lang="en-US" sz="2200" b="1" smtClean="0">
                <a:latin typeface="Arial" pitchFamily="34" charset="0"/>
                <a:cs typeface="Arial" pitchFamily="34" charset="0"/>
              </a:rPr>
              <a:t>3.39b</a:t>
            </a:r>
            <a:endParaRPr lang="vi-VN" sz="2200" b="1" baseline="-25000">
              <a:latin typeface="Arial" pitchFamily="34" charset="0"/>
              <a:cs typeface="Arial" pitchFamily="34" charset="0"/>
            </a:endParaRPr>
          </a:p>
        </p:txBody>
      </p:sp>
      <p:grpSp>
        <p:nvGrpSpPr>
          <p:cNvPr id="2" name="Group 1"/>
          <p:cNvGrpSpPr/>
          <p:nvPr/>
        </p:nvGrpSpPr>
        <p:grpSpPr>
          <a:xfrm>
            <a:off x="172815" y="762395"/>
            <a:ext cx="11735236" cy="1708840"/>
            <a:chOff x="150376" y="876092"/>
            <a:chExt cx="11735236" cy="1708840"/>
          </a:xfrm>
        </p:grpSpPr>
        <p:sp>
          <p:nvSpPr>
            <p:cNvPr id="8" name="Rounded Rectangle 7"/>
            <p:cNvSpPr/>
            <p:nvPr/>
          </p:nvSpPr>
          <p:spPr>
            <a:xfrm>
              <a:off x="1742930" y="892231"/>
              <a:ext cx="10142682" cy="163093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79612" y="922961"/>
              <a:ext cx="9753600" cy="1661971"/>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Hãy quan sát một hình hộp chữ nhật có đáy là hình vuông và một hình trụ có chiều cao bằng </a:t>
              </a:r>
              <a:r>
                <a:rPr lang="vi-VN" b="1" smtClean="0">
                  <a:latin typeface="Arial" pitchFamily="34" charset="0"/>
                  <a:cs typeface="Arial" pitchFamily="34" charset="0"/>
                </a:rPr>
                <a:t>nhau</a:t>
              </a:r>
              <a:r>
                <a:rPr lang="en-US" b="1" smtClean="0">
                  <a:latin typeface="Arial" pitchFamily="34" charset="0"/>
                  <a:cs typeface="Arial" pitchFamily="34" charset="0"/>
                </a:rPr>
                <a:t> (H 3.39a).</a:t>
              </a:r>
              <a:r>
                <a:rPr lang="vi-VN" b="1" smtClean="0">
                  <a:latin typeface="Arial" pitchFamily="34" charset="0"/>
                  <a:cs typeface="Arial" pitchFamily="34" charset="0"/>
                </a:rPr>
                <a:t> </a:t>
              </a:r>
              <a:r>
                <a:rPr lang="en-US" b="1" smtClean="0">
                  <a:latin typeface="Arial" pitchFamily="34" charset="0"/>
                  <a:cs typeface="Arial" pitchFamily="34" charset="0"/>
                </a:rPr>
                <a:t>T</a:t>
              </a:r>
              <a:r>
                <a:rPr lang="vi-VN" b="1" smtClean="0">
                  <a:latin typeface="Arial" pitchFamily="34" charset="0"/>
                  <a:cs typeface="Arial" pitchFamily="34" charset="0"/>
                </a:rPr>
                <a:t>ừ </a:t>
              </a:r>
              <a:r>
                <a:rPr lang="vi-VN" b="1">
                  <a:latin typeface="Arial" pitchFamily="34" charset="0"/>
                  <a:cs typeface="Arial" pitchFamily="34" charset="0"/>
                </a:rPr>
                <a:t>đó </a:t>
              </a:r>
              <a:r>
                <a:rPr lang="en-US" b="1" smtClean="0">
                  <a:latin typeface="Arial" pitchFamily="34" charset="0"/>
                  <a:cs typeface="Arial" pitchFamily="34" charset="0"/>
                </a:rPr>
                <a:t>g</a:t>
              </a:r>
              <a:r>
                <a:rPr lang="vi-VN" b="1" smtClean="0">
                  <a:latin typeface="Arial" pitchFamily="34" charset="0"/>
                  <a:cs typeface="Arial" pitchFamily="34" charset="0"/>
                </a:rPr>
                <a:t>iải </a:t>
              </a:r>
              <a:r>
                <a:rPr lang="vi-VN" b="1">
                  <a:latin typeface="Arial" pitchFamily="34" charset="0"/>
                  <a:cs typeface="Arial" pitchFamily="34" charset="0"/>
                </a:rPr>
                <a:t>thích vì sao hình biểu diễn được thể hiện trong hình 3.39b không đáp ứng nguyên tắc phản chuyển trong vẽ kỹ thuật </a:t>
              </a:r>
              <a:r>
                <a:rPr lang="en-US" b="1" smtClean="0">
                  <a:latin typeface="Arial" pitchFamily="34" charset="0"/>
                  <a:cs typeface="Arial" pitchFamily="34" charset="0"/>
                </a:rPr>
                <a:t>.</a:t>
              </a:r>
              <a:endParaRPr lang="vi-VN"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876092"/>
              <a:ext cx="1515280" cy="1523605"/>
            </a:xfrm>
            <a:prstGeom prst="rect">
              <a:avLst/>
            </a:prstGeom>
          </p:spPr>
        </p:pic>
        <p:sp>
          <p:nvSpPr>
            <p:cNvPr id="23" name="Rectangle 22"/>
            <p:cNvSpPr/>
            <p:nvPr/>
          </p:nvSpPr>
          <p:spPr>
            <a:xfrm>
              <a:off x="578154" y="1307814"/>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186757"/>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AutoShape 4"/>
          <p:cNvSpPr>
            <a:spLocks noChangeArrowheads="1"/>
          </p:cNvSpPr>
          <p:nvPr/>
        </p:nvSpPr>
        <p:spPr bwMode="gray">
          <a:xfrm>
            <a:off x="447214" y="95249"/>
            <a:ext cx="6637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NGUYÊN TẮC CƠ BẢN TRONG VẼ KỸ THUẬT</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6567198" y="2508588"/>
            <a:ext cx="5394614" cy="2368212"/>
            <a:chOff x="6567198" y="2438400"/>
            <a:chExt cx="5394614" cy="2368212"/>
          </a:xfrm>
        </p:grpSpPr>
        <p:pic>
          <p:nvPicPr>
            <p:cNvPr id="4710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10117"/>
            <a:stretch/>
          </p:blipFill>
          <p:spPr bwMode="auto">
            <a:xfrm>
              <a:off x="6567198" y="2438400"/>
              <a:ext cx="5394614"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123063" y="4468058"/>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3.39</a:t>
              </a:r>
              <a:endParaRPr lang="en-US" sz="1600" b="1">
                <a:solidFill>
                  <a:srgbClr val="FF0000"/>
                </a:solidFill>
                <a:latin typeface="Arial" pitchFamily="34" charset="0"/>
                <a:cs typeface="Arial" pitchFamily="34" charset="0"/>
              </a:endParaRPr>
            </a:p>
          </p:txBody>
        </p:sp>
        <p:sp>
          <p:nvSpPr>
            <p:cNvPr id="16" name="TextBox 15"/>
            <p:cNvSpPr txBox="1"/>
            <p:nvPr/>
          </p:nvSpPr>
          <p:spPr>
            <a:xfrm>
              <a:off x="7902576" y="4298781"/>
              <a:ext cx="533400"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a)</a:t>
              </a:r>
              <a:endParaRPr lang="en-US" sz="1600" b="1">
                <a:solidFill>
                  <a:srgbClr val="FF0000"/>
                </a:solidFill>
                <a:latin typeface="Arial" pitchFamily="34" charset="0"/>
                <a:cs typeface="Arial" pitchFamily="34" charset="0"/>
              </a:endParaRPr>
            </a:p>
          </p:txBody>
        </p:sp>
        <p:sp>
          <p:nvSpPr>
            <p:cNvPr id="20" name="TextBox 19"/>
            <p:cNvSpPr txBox="1"/>
            <p:nvPr/>
          </p:nvSpPr>
          <p:spPr>
            <a:xfrm>
              <a:off x="10895012" y="4298781"/>
              <a:ext cx="533400"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b)</a:t>
              </a:r>
              <a:endParaRPr lang="en-US" sz="1600" b="1">
                <a:solidFill>
                  <a:srgbClr val="FF0000"/>
                </a:solidFill>
                <a:latin typeface="Arial" pitchFamily="34" charset="0"/>
                <a:cs typeface="Arial" pitchFamily="34" charset="0"/>
              </a:endParaRPr>
            </a:p>
          </p:txBody>
        </p:sp>
      </p:grpSp>
      <p:sp>
        <p:nvSpPr>
          <p:cNvPr id="21" name="TextBox 20"/>
          <p:cNvSpPr txBox="1"/>
          <p:nvPr/>
        </p:nvSpPr>
        <p:spPr>
          <a:xfrm>
            <a:off x="617572" y="4419600"/>
            <a:ext cx="6162640" cy="1107996"/>
          </a:xfrm>
          <a:prstGeom prst="rect">
            <a:avLst/>
          </a:prstGeom>
          <a:noFill/>
        </p:spPr>
        <p:txBody>
          <a:bodyPr wrap="square" rtlCol="0">
            <a:spAutoFit/>
          </a:bodyPr>
          <a:lstStyle/>
          <a:p>
            <a:pPr algn="just"/>
            <a:r>
              <a:rPr lang="en-US" sz="2200" b="1" smtClean="0">
                <a:latin typeface="Arial" pitchFamily="34" charset="0"/>
                <a:cs typeface="Arial" pitchFamily="34" charset="0"/>
              </a:rPr>
              <a:t>D</a:t>
            </a:r>
            <a:r>
              <a:rPr lang="vi-VN" sz="2200" b="1" smtClean="0">
                <a:latin typeface="Arial" pitchFamily="34" charset="0"/>
                <a:cs typeface="Arial" pitchFamily="34" charset="0"/>
              </a:rPr>
              <a:t>o </a:t>
            </a:r>
            <a:r>
              <a:rPr lang="vi-VN" sz="2200" b="1">
                <a:latin typeface="Arial" pitchFamily="34" charset="0"/>
                <a:cs typeface="Arial" pitchFamily="34" charset="0"/>
              </a:rPr>
              <a:t>đó bản vẽ trong hình 3.39b không xác định duy nhất vật thể được biểu diễn và vì vậy không đáp ứng nguyên tắc </a:t>
            </a:r>
            <a:r>
              <a:rPr lang="en-US" sz="2200" b="1" smtClean="0">
                <a:latin typeface="Arial" pitchFamily="34" charset="0"/>
                <a:cs typeface="Arial" pitchFamily="34" charset="0"/>
              </a:rPr>
              <a:t>phản</a:t>
            </a:r>
            <a:r>
              <a:rPr lang="vi-VN" sz="2200" b="1" smtClean="0">
                <a:latin typeface="Arial" pitchFamily="34" charset="0"/>
                <a:cs typeface="Arial" pitchFamily="34" charset="0"/>
              </a:rPr>
              <a:t> </a:t>
            </a:r>
            <a:r>
              <a:rPr lang="en-US" sz="2200" b="1" smtClean="0">
                <a:latin typeface="Arial" pitchFamily="34" charset="0"/>
                <a:cs typeface="Arial" pitchFamily="34" charset="0"/>
              </a:rPr>
              <a:t>c</a:t>
            </a:r>
            <a:r>
              <a:rPr lang="vi-VN" sz="2200" b="1" smtClean="0">
                <a:latin typeface="Arial" pitchFamily="34" charset="0"/>
                <a:cs typeface="Arial" pitchFamily="34" charset="0"/>
              </a:rPr>
              <a:t>huyển </a:t>
            </a:r>
            <a:endParaRPr lang="vi-VN" sz="2200" b="1" baseline="-25000">
              <a:latin typeface="Arial" pitchFamily="34" charset="0"/>
              <a:cs typeface="Arial" pitchFamily="34" charset="0"/>
            </a:endParaRPr>
          </a:p>
        </p:txBody>
      </p:sp>
    </p:spTree>
    <p:extLst>
      <p:ext uri="{BB962C8B-B14F-4D97-AF65-F5344CB8AC3E}">
        <p14:creationId xmlns:p14="http://schemas.microsoft.com/office/powerpoint/2010/main" val="42244799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237" y="194845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9930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3437" y="895350"/>
              <a:ext cx="9753600" cy="861752"/>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Một phần của bản vẽ được thể hiện trong Hình 3.40. Bản vẽ đó có đáp ứng nguyên tắc đầy đủ trong bản vẽ kĩ thuật không?</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989012" y="2438400"/>
            <a:ext cx="6629400" cy="1323439"/>
          </a:xfrm>
          <a:prstGeom prst="rect">
            <a:avLst/>
          </a:prstGeom>
          <a:noFill/>
        </p:spPr>
        <p:txBody>
          <a:bodyPr wrap="square" rtlCol="0">
            <a:spAutoFit/>
          </a:bodyPr>
          <a:lstStyle/>
          <a:p>
            <a:pPr marL="342900" indent="-342900" algn="just">
              <a:buFont typeface="Wingdings" pitchFamily="2" charset="2"/>
              <a:buChar char="v"/>
            </a:pPr>
            <a:r>
              <a:rPr lang="vi-VN" sz="2000" b="1">
                <a:latin typeface="Arial" pitchFamily="34" charset="0"/>
                <a:cs typeface="Arial" pitchFamily="34" charset="0"/>
              </a:rPr>
              <a:t>Bản vẽ không đáp ứng nguyên tắc đầy đủ trong vẽ kĩ thuật vì thiếu đường kích thước của đáy trên ở hình chiếu đứng và kích thước hai hình nhỏ ở hình chiếu bằng.</a:t>
            </a:r>
          </a:p>
        </p:txBody>
      </p:sp>
      <p:sp>
        <p:nvSpPr>
          <p:cNvPr id="18" name="AutoShape 4"/>
          <p:cNvSpPr>
            <a:spLocks noChangeArrowheads="1"/>
          </p:cNvSpPr>
          <p:nvPr/>
        </p:nvSpPr>
        <p:spPr bwMode="gray">
          <a:xfrm>
            <a:off x="447214" y="95249"/>
            <a:ext cx="6637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NGUYÊN TẮC CƠ BẢN TRONG VẼ KỸ THUẬT</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8075612" y="1948453"/>
            <a:ext cx="3845118" cy="3064112"/>
            <a:chOff x="8151812" y="1948453"/>
            <a:chExt cx="3845118" cy="3064112"/>
          </a:xfrm>
        </p:grpSpPr>
        <p:pic>
          <p:nvPicPr>
            <p:cNvPr id="1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1411"/>
            <a:stretch/>
          </p:blipFill>
          <p:spPr bwMode="auto">
            <a:xfrm>
              <a:off x="10311034" y="1948453"/>
              <a:ext cx="1685896" cy="292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55556" b="-2688"/>
            <a:stretch/>
          </p:blipFill>
          <p:spPr bwMode="auto">
            <a:xfrm>
              <a:off x="8151812" y="2005499"/>
              <a:ext cx="1941735" cy="300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0437812" y="4547771"/>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3.40</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931503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563" y="243393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sp>
        <p:nvSpPr>
          <p:cNvPr id="12" name="TextBox 11"/>
          <p:cNvSpPr txBox="1"/>
          <p:nvPr/>
        </p:nvSpPr>
        <p:spPr>
          <a:xfrm>
            <a:off x="958650" y="2891135"/>
            <a:ext cx="10012562" cy="461665"/>
          </a:xfrm>
          <a:prstGeom prst="rect">
            <a:avLst/>
          </a:prstGeom>
          <a:noFill/>
        </p:spPr>
        <p:txBody>
          <a:bodyPr wrap="square" rtlCol="0">
            <a:spAutoFit/>
          </a:bodyPr>
          <a:lstStyle/>
          <a:p>
            <a:pPr algn="just"/>
            <a:r>
              <a:rPr lang="vi-VN" b="1">
                <a:latin typeface="Arial" pitchFamily="34" charset="0"/>
                <a:cs typeface="Arial" pitchFamily="34" charset="0"/>
              </a:rPr>
              <a:t>a) Vật thể được biểu diễn trên bản vẽ có tên gọi là khối chữ T.</a:t>
            </a:r>
          </a:p>
        </p:txBody>
      </p:sp>
      <p:sp>
        <p:nvSpPr>
          <p:cNvPr id="14" name="TextBox 13"/>
          <p:cNvSpPr txBox="1"/>
          <p:nvPr/>
        </p:nvSpPr>
        <p:spPr>
          <a:xfrm>
            <a:off x="976112" y="3558897"/>
            <a:ext cx="10757100" cy="830997"/>
          </a:xfrm>
          <a:prstGeom prst="rect">
            <a:avLst/>
          </a:prstGeom>
          <a:noFill/>
        </p:spPr>
        <p:txBody>
          <a:bodyPr wrap="square" rtlCol="0">
            <a:spAutoFit/>
          </a:bodyPr>
          <a:lstStyle/>
          <a:p>
            <a:pPr algn="just"/>
            <a:r>
              <a:rPr lang="vi-VN" b="1">
                <a:latin typeface="Arial" pitchFamily="34" charset="0"/>
                <a:cs typeface="Arial" pitchFamily="34" charset="0"/>
              </a:rPr>
              <a:t>b) Bản vẽ thể hiện hình chiếu đứng, hình chiếu cạnh, hình chiếu bằng và hình chiếu trục đo của vật thể</a:t>
            </a:r>
          </a:p>
        </p:txBody>
      </p:sp>
      <p:grpSp>
        <p:nvGrpSpPr>
          <p:cNvPr id="4" name="Group 3"/>
          <p:cNvGrpSpPr/>
          <p:nvPr/>
        </p:nvGrpSpPr>
        <p:grpSpPr>
          <a:xfrm>
            <a:off x="289088" y="685800"/>
            <a:ext cx="11558425" cy="1603176"/>
            <a:chOff x="289088" y="685800"/>
            <a:chExt cx="11558425" cy="1603176"/>
          </a:xfrm>
        </p:grpSpPr>
        <p:sp>
          <p:nvSpPr>
            <p:cNvPr id="17" name="Rounded Rectangle 16"/>
            <p:cNvSpPr/>
            <p:nvPr/>
          </p:nvSpPr>
          <p:spPr>
            <a:xfrm>
              <a:off x="289088" y="685800"/>
              <a:ext cx="11558425" cy="16002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912812" y="688538"/>
              <a:ext cx="10934700" cy="1600438"/>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b="1">
                  <a:latin typeface="Arial" pitchFamily="34" charset="0"/>
                  <a:cs typeface="Arial" pitchFamily="34" charset="0"/>
                </a:rPr>
                <a:t>Quan sát bản vẽ kĩ thuật trong Hình 3.32 và trả lời các câu hỏi sau</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Vật </a:t>
              </a:r>
              <a:r>
                <a:rPr lang="vi-VN" b="1">
                  <a:latin typeface="Arial" pitchFamily="34" charset="0"/>
                  <a:cs typeface="Arial" pitchFamily="34" charset="0"/>
                </a:rPr>
                <a:t>thể được biểu diễn trên bản vẽ có tên gọi là gì</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Bản </a:t>
              </a:r>
              <a:r>
                <a:rPr lang="vi-VN" b="1">
                  <a:latin typeface="Arial" pitchFamily="34" charset="0"/>
                  <a:cs typeface="Arial" pitchFamily="34" charset="0"/>
                </a:rPr>
                <a:t>vẽ thể hiện các hình chiếu nào của vật thể</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Em xác định chiều cao của vật thể từ bản vẽ bằng cách nào?</a:t>
              </a:r>
            </a:p>
          </p:txBody>
        </p:sp>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88" y="688538"/>
              <a:ext cx="1600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781570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61399" y="761999"/>
            <a:ext cx="11352275" cy="4287292"/>
            <a:chOff x="536012" y="4495799"/>
            <a:chExt cx="11352275" cy="4287292"/>
          </a:xfrm>
        </p:grpSpPr>
        <p:sp>
          <p:nvSpPr>
            <p:cNvPr id="25" name="Rounded Rectangle 24"/>
            <p:cNvSpPr/>
            <p:nvPr/>
          </p:nvSpPr>
          <p:spPr>
            <a:xfrm>
              <a:off x="536012" y="4495799"/>
              <a:ext cx="11125201" cy="405712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6" name="TextBox 25"/>
            <p:cNvSpPr txBox="1"/>
            <p:nvPr/>
          </p:nvSpPr>
          <p:spPr>
            <a:xfrm>
              <a:off x="835025" y="4648200"/>
              <a:ext cx="10744200" cy="492443"/>
            </a:xfrm>
            <a:prstGeom prst="rect">
              <a:avLst/>
            </a:prstGeom>
            <a:noFill/>
          </p:spPr>
          <p:txBody>
            <a:bodyPr wrap="square" rtlCol="0">
              <a:spAutoFit/>
            </a:bodyPr>
            <a:lstStyle/>
            <a:p>
              <a:r>
                <a:rPr lang="en-US" sz="2600" b="1" smtClean="0">
                  <a:latin typeface="Arial" pitchFamily="34" charset="0"/>
                  <a:cs typeface="Arial" pitchFamily="34" charset="0"/>
                </a:rPr>
                <a:t>Khi đọc thông tin từ bản vẽ kỹ thuật ta tuân theo trình tự sau:</a:t>
              </a:r>
              <a:endParaRPr lang="vi-VN" sz="2600" b="1">
                <a:latin typeface="Arial" pitchFamily="34" charset="0"/>
                <a:cs typeface="Arial"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63237" y="7467600"/>
              <a:ext cx="1225050" cy="1315491"/>
            </a:xfrm>
            <a:prstGeom prst="rect">
              <a:avLst/>
            </a:prstGeom>
          </p:spPr>
        </p:pic>
        <p:sp>
          <p:nvSpPr>
            <p:cNvPr id="9" name="TextBox 8"/>
            <p:cNvSpPr txBox="1"/>
            <p:nvPr/>
          </p:nvSpPr>
          <p:spPr>
            <a:xfrm>
              <a:off x="835025" y="5105400"/>
              <a:ext cx="10744200"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Khung tên: xác định tên gọi của vật thể, vật liệu sử dụng để chế tạo vật thể, tỉ lệ bản vẽ.</a:t>
              </a:r>
              <a:endParaRPr lang="vi-VN" b="1">
                <a:latin typeface="Arial" pitchFamily="34" charset="0"/>
                <a:cs typeface="Arial" pitchFamily="34" charset="0"/>
              </a:endParaRPr>
            </a:p>
          </p:txBody>
        </p:sp>
        <p:sp>
          <p:nvSpPr>
            <p:cNvPr id="10" name="TextBox 9"/>
            <p:cNvSpPr txBox="1"/>
            <p:nvPr/>
          </p:nvSpPr>
          <p:spPr>
            <a:xfrm>
              <a:off x="835025" y="5936397"/>
              <a:ext cx="10744200"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Hình biểu diễn: xác định tên gọi của các hình chiếu có trong bản vẽ và các hình biểu diễn khác (nếu có)</a:t>
              </a:r>
              <a:endParaRPr lang="vi-VN" b="1">
                <a:latin typeface="Arial" pitchFamily="34" charset="0"/>
                <a:cs typeface="Arial" pitchFamily="34" charset="0"/>
              </a:endParaRPr>
            </a:p>
          </p:txBody>
        </p:sp>
        <p:sp>
          <p:nvSpPr>
            <p:cNvPr id="11" name="TextBox 10"/>
            <p:cNvSpPr txBox="1"/>
            <p:nvPr/>
          </p:nvSpPr>
          <p:spPr>
            <a:xfrm>
              <a:off x="835025" y="6767394"/>
              <a:ext cx="10744200"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Kích thước: xác định kích thước chung của vật thể và kích thước các thành phần</a:t>
              </a:r>
              <a:endParaRPr lang="vi-VN" b="1">
                <a:latin typeface="Arial" pitchFamily="34" charset="0"/>
                <a:cs typeface="Arial" pitchFamily="34" charset="0"/>
              </a:endParaRPr>
            </a:p>
          </p:txBody>
        </p:sp>
        <p:sp>
          <p:nvSpPr>
            <p:cNvPr id="12" name="TextBox 11"/>
            <p:cNvSpPr txBox="1"/>
            <p:nvPr/>
          </p:nvSpPr>
          <p:spPr>
            <a:xfrm>
              <a:off x="835025" y="7585501"/>
              <a:ext cx="8763000"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Yêu cầu kĩ thuật: xác định yêu cầu về gia công, xử lí bề mặt của vật thể</a:t>
              </a:r>
              <a:endParaRPr lang="vi-VN" b="1">
                <a:latin typeface="Arial" pitchFamily="34" charset="0"/>
                <a:cs typeface="Arial" pitchFamily="34" charset="0"/>
              </a:endParaRPr>
            </a:p>
          </p:txBody>
        </p:sp>
      </p:grpSp>
      <p:sp>
        <p:nvSpPr>
          <p:cNvPr id="8"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14306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2403" y="1786064"/>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590214" y="2133600"/>
            <a:ext cx="6028198" cy="400110"/>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Bản vẽ kỹ thuật cho ta các nội dung sau :</a:t>
            </a:r>
            <a:endParaRPr lang="vi-VN" sz="2000"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25556"/>
              <a:ext cx="10142682" cy="94295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284412" y="942758"/>
              <a:ext cx="6858000" cy="553976"/>
            </a:xfrm>
            <a:prstGeom prst="rect">
              <a:avLst/>
            </a:prstGeom>
            <a:noFill/>
          </p:spPr>
          <p:txBody>
            <a:bodyPr wrap="square" lIns="121899" tIns="60949" rIns="121899" bIns="60949" rtlCol="0">
              <a:spAutoFit/>
            </a:bodyPr>
            <a:lstStyle/>
            <a:p>
              <a:pPr algn="just"/>
              <a:r>
                <a:rPr lang="en-US" sz="2800" b="1" smtClean="0">
                  <a:latin typeface="Arial" pitchFamily="34" charset="0"/>
                  <a:cs typeface="Arial" pitchFamily="34" charset="0"/>
                </a:rPr>
                <a:t>Đọc bản vẽ kỹ thuật trong Hình 3.14a</a:t>
              </a:r>
              <a:endParaRPr lang="vi-VN" sz="28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7885112" y="1782365"/>
            <a:ext cx="4000500" cy="3491329"/>
            <a:chOff x="7885112" y="1782365"/>
            <a:chExt cx="4000500" cy="3491329"/>
          </a:xfrm>
        </p:grpSpPr>
        <p:pic>
          <p:nvPicPr>
            <p:cNvPr id="5120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2" y="1782365"/>
              <a:ext cx="40005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447212" y="493514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3.41a</a:t>
              </a:r>
              <a:endParaRPr lang="en-US" sz="1600" b="1">
                <a:solidFill>
                  <a:srgbClr val="FF0000"/>
                </a:solidFill>
                <a:latin typeface="Arial" pitchFamily="34" charset="0"/>
                <a:cs typeface="Arial" pitchFamily="34" charset="0"/>
              </a:endParaRPr>
            </a:p>
          </p:txBody>
        </p:sp>
      </p:grpSp>
      <p:sp>
        <p:nvSpPr>
          <p:cNvPr id="20" name="TextBox 19"/>
          <p:cNvSpPr txBox="1"/>
          <p:nvPr/>
        </p:nvSpPr>
        <p:spPr>
          <a:xfrm>
            <a:off x="531812" y="2576572"/>
            <a:ext cx="7086600" cy="707886"/>
          </a:xfrm>
          <a:prstGeom prst="rect">
            <a:avLst/>
          </a:prstGeom>
          <a:noFill/>
        </p:spPr>
        <p:txBody>
          <a:bodyPr wrap="square" rtlCol="0">
            <a:spAutoFit/>
          </a:bodyPr>
          <a:lstStyle/>
          <a:p>
            <a:pPr marL="342900" indent="-342900">
              <a:buFont typeface="Arial" pitchFamily="34" charset="0"/>
              <a:buChar char="•"/>
            </a:pPr>
            <a:r>
              <a:rPr lang="en-US" sz="2000" b="1" smtClean="0">
                <a:solidFill>
                  <a:schemeClr val="accent2">
                    <a:lumMod val="75000"/>
                  </a:schemeClr>
                </a:solidFill>
                <a:latin typeface="Arial" pitchFamily="34" charset="0"/>
                <a:cs typeface="Arial" pitchFamily="34" charset="0"/>
              </a:rPr>
              <a:t>Khung tên </a:t>
            </a:r>
            <a:r>
              <a:rPr lang="en-US" sz="2000" b="1" smtClean="0">
                <a:latin typeface="Arial" pitchFamily="34" charset="0"/>
                <a:cs typeface="Arial" pitchFamily="34" charset="0"/>
              </a:rPr>
              <a:t>: + Tên gọi vât thể : lăng trụ tam giác đều </a:t>
            </a:r>
            <a:br>
              <a:rPr lang="en-US" sz="2000" b="1" smtClean="0">
                <a:latin typeface="Arial" pitchFamily="34" charset="0"/>
                <a:cs typeface="Arial" pitchFamily="34" charset="0"/>
              </a:rPr>
            </a:br>
            <a:r>
              <a:rPr lang="en-US" sz="2000" b="1" smtClean="0">
                <a:latin typeface="Arial" pitchFamily="34" charset="0"/>
                <a:cs typeface="Arial" pitchFamily="34" charset="0"/>
              </a:rPr>
              <a:t>                     + Vật liệu : sắt  . Tỉ lệ : 1:5</a:t>
            </a:r>
            <a:endParaRPr lang="vi-VN" sz="2000" b="1">
              <a:latin typeface="Arial" pitchFamily="34" charset="0"/>
              <a:cs typeface="Arial" pitchFamily="34" charset="0"/>
            </a:endParaRPr>
          </a:p>
        </p:txBody>
      </p:sp>
      <p:sp>
        <p:nvSpPr>
          <p:cNvPr id="21" name="TextBox 20"/>
          <p:cNvSpPr txBox="1"/>
          <p:nvPr/>
        </p:nvSpPr>
        <p:spPr>
          <a:xfrm>
            <a:off x="531812" y="3342968"/>
            <a:ext cx="6681347" cy="1015663"/>
          </a:xfrm>
          <a:prstGeom prst="rect">
            <a:avLst/>
          </a:prstGeom>
          <a:noFill/>
        </p:spPr>
        <p:txBody>
          <a:bodyPr wrap="square" rtlCol="0">
            <a:spAutoFit/>
          </a:bodyPr>
          <a:lstStyle/>
          <a:p>
            <a:pPr marL="342900" indent="-342900">
              <a:buFont typeface="Arial" pitchFamily="34" charset="0"/>
              <a:buChar char="•"/>
            </a:pPr>
            <a:r>
              <a:rPr lang="en-US" sz="2000" b="1">
                <a:solidFill>
                  <a:schemeClr val="accent2">
                    <a:lumMod val="75000"/>
                  </a:schemeClr>
                </a:solidFill>
                <a:latin typeface="Arial" pitchFamily="34" charset="0"/>
                <a:cs typeface="Arial" pitchFamily="34" charset="0"/>
              </a:rPr>
              <a:t>Hình biểu diễn</a:t>
            </a:r>
            <a:r>
              <a:rPr lang="en-US" sz="2000" b="1" smtClean="0">
                <a:latin typeface="Arial" pitchFamily="34" charset="0"/>
                <a:cs typeface="Arial" pitchFamily="34" charset="0"/>
              </a:rPr>
              <a:t>: + Tên gọi hình chiếu : hình chiếu đứng, hình chiếu bằng, hình chiếu cạnh và hình chiếu trục đo vuông góc đều</a:t>
            </a:r>
            <a:endParaRPr lang="vi-VN" sz="2000" b="1">
              <a:latin typeface="Arial" pitchFamily="34" charset="0"/>
              <a:cs typeface="Arial" pitchFamily="34" charset="0"/>
            </a:endParaRPr>
          </a:p>
        </p:txBody>
      </p:sp>
      <p:sp>
        <p:nvSpPr>
          <p:cNvPr id="25" name="TextBox 24"/>
          <p:cNvSpPr txBox="1"/>
          <p:nvPr/>
        </p:nvSpPr>
        <p:spPr>
          <a:xfrm>
            <a:off x="531812" y="4417141"/>
            <a:ext cx="6681347" cy="707886"/>
          </a:xfrm>
          <a:prstGeom prst="rect">
            <a:avLst/>
          </a:prstGeom>
          <a:noFill/>
        </p:spPr>
        <p:txBody>
          <a:bodyPr wrap="square" rtlCol="0">
            <a:spAutoFit/>
          </a:bodyPr>
          <a:lstStyle/>
          <a:p>
            <a:pPr marL="342900" indent="-342900">
              <a:buFont typeface="Arial" pitchFamily="34" charset="0"/>
              <a:buChar char="•"/>
            </a:pPr>
            <a:r>
              <a:rPr lang="en-US" sz="2000" b="1">
                <a:solidFill>
                  <a:schemeClr val="accent2">
                    <a:lumMod val="75000"/>
                  </a:schemeClr>
                </a:solidFill>
                <a:latin typeface="Arial" pitchFamily="34" charset="0"/>
                <a:cs typeface="Arial" pitchFamily="34" charset="0"/>
              </a:rPr>
              <a:t>Kích thước</a:t>
            </a:r>
            <a:r>
              <a:rPr lang="en-US" sz="2000" b="1" smtClean="0">
                <a:latin typeface="Arial" pitchFamily="34" charset="0"/>
                <a:cs typeface="Arial" pitchFamily="34" charset="0"/>
              </a:rPr>
              <a:t>: + Vật thể có kích thước chung là : cao 40 , ngang 20</a:t>
            </a:r>
            <a:endParaRPr lang="vi-VN" sz="2000" b="1">
              <a:latin typeface="Arial" pitchFamily="34" charset="0"/>
              <a:cs typeface="Arial" pitchFamily="34" charset="0"/>
            </a:endParaRPr>
          </a:p>
        </p:txBody>
      </p:sp>
      <p:sp>
        <p:nvSpPr>
          <p:cNvPr id="26" name="TextBox 25"/>
          <p:cNvSpPr txBox="1"/>
          <p:nvPr/>
        </p:nvSpPr>
        <p:spPr>
          <a:xfrm>
            <a:off x="531812" y="5183537"/>
            <a:ext cx="6681347" cy="707886"/>
          </a:xfrm>
          <a:prstGeom prst="rect">
            <a:avLst/>
          </a:prstGeom>
          <a:noFill/>
        </p:spPr>
        <p:txBody>
          <a:bodyPr wrap="square" rtlCol="0">
            <a:spAutoFit/>
          </a:bodyPr>
          <a:lstStyle/>
          <a:p>
            <a:pPr marL="342900" indent="-342900">
              <a:buFont typeface="Arial" pitchFamily="34" charset="0"/>
              <a:buChar char="•"/>
            </a:pPr>
            <a:r>
              <a:rPr lang="en-US" sz="2000" b="1">
                <a:solidFill>
                  <a:schemeClr val="accent2">
                    <a:lumMod val="75000"/>
                  </a:schemeClr>
                </a:solidFill>
                <a:latin typeface="Arial" pitchFamily="34" charset="0"/>
                <a:cs typeface="Arial" pitchFamily="34" charset="0"/>
              </a:rPr>
              <a:t>Yêu cầu kỹ thuật</a:t>
            </a:r>
            <a:r>
              <a:rPr lang="en-US" sz="2000" b="1" smtClean="0">
                <a:latin typeface="Arial" pitchFamily="34" charset="0"/>
                <a:cs typeface="Arial" pitchFamily="34" charset="0"/>
              </a:rPr>
              <a:t>: + Gia công : làm tù cạnh</a:t>
            </a:r>
            <a:br>
              <a:rPr lang="en-US" sz="2000" b="1" smtClean="0">
                <a:latin typeface="Arial" pitchFamily="34" charset="0"/>
                <a:cs typeface="Arial" pitchFamily="34" charset="0"/>
              </a:rPr>
            </a:br>
            <a:r>
              <a:rPr lang="en-US" sz="2000" b="1" smtClean="0">
                <a:latin typeface="Arial" pitchFamily="34" charset="0"/>
                <a:cs typeface="Arial" pitchFamily="34" charset="0"/>
              </a:rPr>
              <a:t>	              + Xử lí bề mặt: mạ kẽm</a:t>
            </a:r>
            <a:endParaRPr lang="vi-VN" sz="2000" b="1">
              <a:latin typeface="Arial" pitchFamily="34" charset="0"/>
              <a:cs typeface="Arial" pitchFamily="34" charset="0"/>
            </a:endParaRPr>
          </a:p>
        </p:txBody>
      </p:sp>
      <p:sp>
        <p:nvSpPr>
          <p:cNvPr id="31"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840879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1"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412" y="185771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695325"/>
            <a:ext cx="11772899" cy="1481229"/>
            <a:chOff x="150812" y="766671"/>
            <a:chExt cx="11772899" cy="1481229"/>
          </a:xfrm>
        </p:grpSpPr>
        <p:sp>
          <p:nvSpPr>
            <p:cNvPr id="8" name="Rounded Rectangle 7"/>
            <p:cNvSpPr/>
            <p:nvPr/>
          </p:nvSpPr>
          <p:spPr>
            <a:xfrm>
              <a:off x="1941512" y="835761"/>
              <a:ext cx="9982199" cy="98818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289173" y="944713"/>
              <a:ext cx="9286875" cy="553976"/>
            </a:xfrm>
            <a:prstGeom prst="rect">
              <a:avLst/>
            </a:prstGeom>
            <a:noFill/>
          </p:spPr>
          <p:txBody>
            <a:bodyPr wrap="square" lIns="121899" tIns="60949" rIns="121899" bIns="60949" rtlCol="0">
              <a:spAutoFit/>
            </a:bodyPr>
            <a:lstStyle/>
            <a:p>
              <a:pPr algn="just"/>
              <a:r>
                <a:rPr lang="vi-VN" sz="2800" b="1">
                  <a:latin typeface="Arial" pitchFamily="34" charset="0"/>
                  <a:cs typeface="Arial" pitchFamily="34" charset="0"/>
                </a:rPr>
                <a:t>Đọc bản vẽ kỹ thuật trong Hình </a:t>
              </a:r>
              <a:r>
                <a:rPr lang="vi-VN" sz="2800" b="1" smtClean="0">
                  <a:latin typeface="Arial" pitchFamily="34" charset="0"/>
                  <a:cs typeface="Arial" pitchFamily="34" charset="0"/>
                </a:rPr>
                <a:t>3.14</a:t>
              </a:r>
              <a:r>
                <a:rPr lang="en-US" sz="2800" b="1" smtClean="0">
                  <a:latin typeface="Arial" pitchFamily="34" charset="0"/>
                  <a:cs typeface="Arial" pitchFamily="34" charset="0"/>
                </a:rPr>
                <a:t>b</a:t>
              </a:r>
              <a:endParaRPr lang="vi-VN" sz="28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7873998" y="1895236"/>
            <a:ext cx="4048125" cy="3514964"/>
            <a:chOff x="7873998" y="1895236"/>
            <a:chExt cx="4048125" cy="3514964"/>
          </a:xfrm>
        </p:grpSpPr>
        <p:pic>
          <p:nvPicPr>
            <p:cNvPr id="522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3998" y="1895236"/>
              <a:ext cx="404812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9447212" y="50716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3.41b</a:t>
              </a:r>
              <a:endParaRPr lang="en-US" sz="1600" b="1">
                <a:solidFill>
                  <a:srgbClr val="FF0000"/>
                </a:solidFill>
                <a:latin typeface="Arial" pitchFamily="34" charset="0"/>
                <a:cs typeface="Arial" pitchFamily="34" charset="0"/>
              </a:endParaRPr>
            </a:p>
          </p:txBody>
        </p:sp>
      </p:grpSp>
      <p:sp>
        <p:nvSpPr>
          <p:cNvPr id="31" name="TextBox 30"/>
          <p:cNvSpPr txBox="1"/>
          <p:nvPr/>
        </p:nvSpPr>
        <p:spPr>
          <a:xfrm>
            <a:off x="1590214" y="2261977"/>
            <a:ext cx="6028198" cy="400110"/>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Bản vẽ kỹ thuật cho ta các nội dung sau :</a:t>
            </a:r>
            <a:endParaRPr lang="vi-VN" sz="2000" b="1">
              <a:latin typeface="Arial" pitchFamily="34" charset="0"/>
              <a:cs typeface="Arial" pitchFamily="34" charset="0"/>
            </a:endParaRPr>
          </a:p>
        </p:txBody>
      </p:sp>
      <p:sp>
        <p:nvSpPr>
          <p:cNvPr id="32" name="TextBox 31"/>
          <p:cNvSpPr txBox="1"/>
          <p:nvPr/>
        </p:nvSpPr>
        <p:spPr>
          <a:xfrm>
            <a:off x="455612" y="2704949"/>
            <a:ext cx="7147082" cy="707886"/>
          </a:xfrm>
          <a:prstGeom prst="rect">
            <a:avLst/>
          </a:prstGeom>
          <a:noFill/>
        </p:spPr>
        <p:txBody>
          <a:bodyPr wrap="square" rtlCol="0">
            <a:spAutoFit/>
          </a:bodyPr>
          <a:lstStyle/>
          <a:p>
            <a:pPr marL="342900" indent="-342900">
              <a:buFont typeface="Arial" pitchFamily="34" charset="0"/>
              <a:buChar char="•"/>
            </a:pPr>
            <a:r>
              <a:rPr lang="en-US" sz="2000" b="1" smtClean="0">
                <a:solidFill>
                  <a:schemeClr val="accent2">
                    <a:lumMod val="75000"/>
                  </a:schemeClr>
                </a:solidFill>
                <a:latin typeface="Arial" pitchFamily="34" charset="0"/>
                <a:cs typeface="Arial" pitchFamily="34" charset="0"/>
              </a:rPr>
              <a:t>Khung tên </a:t>
            </a:r>
            <a:r>
              <a:rPr lang="en-US" sz="2000" b="1" smtClean="0">
                <a:latin typeface="Arial" pitchFamily="34" charset="0"/>
                <a:cs typeface="Arial" pitchFamily="34" charset="0"/>
              </a:rPr>
              <a:t>: + Tên gọi vât thể : lăng trụ lục giác đều </a:t>
            </a:r>
            <a:br>
              <a:rPr lang="en-US" sz="2000" b="1" smtClean="0">
                <a:latin typeface="Arial" pitchFamily="34" charset="0"/>
                <a:cs typeface="Arial" pitchFamily="34" charset="0"/>
              </a:rPr>
            </a:br>
            <a:r>
              <a:rPr lang="en-US" sz="2000" b="1" smtClean="0">
                <a:latin typeface="Arial" pitchFamily="34" charset="0"/>
                <a:cs typeface="Arial" pitchFamily="34" charset="0"/>
              </a:rPr>
              <a:t>                     + Vật liệu : sắt  . Tỉ lệ : 1:5</a:t>
            </a:r>
            <a:endParaRPr lang="vi-VN" sz="2000" b="1">
              <a:latin typeface="Arial" pitchFamily="34" charset="0"/>
              <a:cs typeface="Arial" pitchFamily="34" charset="0"/>
            </a:endParaRPr>
          </a:p>
        </p:txBody>
      </p:sp>
      <p:sp>
        <p:nvSpPr>
          <p:cNvPr id="33" name="TextBox 32"/>
          <p:cNvSpPr txBox="1"/>
          <p:nvPr/>
        </p:nvSpPr>
        <p:spPr>
          <a:xfrm>
            <a:off x="455612" y="3521153"/>
            <a:ext cx="6681347" cy="1015663"/>
          </a:xfrm>
          <a:prstGeom prst="rect">
            <a:avLst/>
          </a:prstGeom>
          <a:noFill/>
        </p:spPr>
        <p:txBody>
          <a:bodyPr wrap="square" rtlCol="0">
            <a:spAutoFit/>
          </a:bodyPr>
          <a:lstStyle/>
          <a:p>
            <a:pPr marL="342900" indent="-342900">
              <a:buFont typeface="Arial" pitchFamily="34" charset="0"/>
              <a:buChar char="•"/>
            </a:pPr>
            <a:r>
              <a:rPr lang="en-US" sz="2000" b="1">
                <a:solidFill>
                  <a:schemeClr val="accent2">
                    <a:lumMod val="75000"/>
                  </a:schemeClr>
                </a:solidFill>
                <a:latin typeface="Arial" pitchFamily="34" charset="0"/>
                <a:cs typeface="Arial" pitchFamily="34" charset="0"/>
              </a:rPr>
              <a:t>Hình biểu diễn</a:t>
            </a:r>
            <a:r>
              <a:rPr lang="en-US" sz="2000" b="1" smtClean="0">
                <a:latin typeface="Arial" pitchFamily="34" charset="0"/>
                <a:cs typeface="Arial" pitchFamily="34" charset="0"/>
              </a:rPr>
              <a:t>: + Tên gọi hình chiếu : hình chiếu đứng, hình chiếu bằng, hình chiếu cạnh và hình chiếu trục đo vuông góc đều</a:t>
            </a:r>
            <a:endParaRPr lang="vi-VN" sz="2000" b="1">
              <a:latin typeface="Arial" pitchFamily="34" charset="0"/>
              <a:cs typeface="Arial" pitchFamily="34" charset="0"/>
            </a:endParaRPr>
          </a:p>
        </p:txBody>
      </p:sp>
      <p:sp>
        <p:nvSpPr>
          <p:cNvPr id="34" name="TextBox 33"/>
          <p:cNvSpPr txBox="1"/>
          <p:nvPr/>
        </p:nvSpPr>
        <p:spPr>
          <a:xfrm>
            <a:off x="455612" y="4645134"/>
            <a:ext cx="7021668" cy="1015663"/>
          </a:xfrm>
          <a:prstGeom prst="rect">
            <a:avLst/>
          </a:prstGeom>
          <a:noFill/>
        </p:spPr>
        <p:txBody>
          <a:bodyPr wrap="square" rtlCol="0">
            <a:spAutoFit/>
          </a:bodyPr>
          <a:lstStyle/>
          <a:p>
            <a:pPr marL="342900" indent="-342900">
              <a:buFont typeface="Arial" pitchFamily="34" charset="0"/>
              <a:buChar char="•"/>
            </a:pPr>
            <a:r>
              <a:rPr lang="en-US" sz="2000" b="1">
                <a:solidFill>
                  <a:schemeClr val="accent2">
                    <a:lumMod val="75000"/>
                  </a:schemeClr>
                </a:solidFill>
                <a:latin typeface="Arial" pitchFamily="34" charset="0"/>
                <a:cs typeface="Arial" pitchFamily="34" charset="0"/>
              </a:rPr>
              <a:t>Kích thước</a:t>
            </a:r>
            <a:r>
              <a:rPr lang="en-US" sz="2000" b="1" smtClean="0">
                <a:latin typeface="Arial" pitchFamily="34" charset="0"/>
                <a:cs typeface="Arial" pitchFamily="34" charset="0"/>
              </a:rPr>
              <a:t>: + Vật thể có kích thước chung là : cao 40 , ngang 20</a:t>
            </a:r>
            <a:br>
              <a:rPr lang="en-US" sz="2000" b="1" smtClean="0">
                <a:latin typeface="Arial" pitchFamily="34" charset="0"/>
                <a:cs typeface="Arial" pitchFamily="34" charset="0"/>
              </a:rPr>
            </a:br>
            <a:r>
              <a:rPr lang="en-US" sz="2000" b="1" smtClean="0">
                <a:latin typeface="Arial" pitchFamily="34" charset="0"/>
                <a:cs typeface="Arial" pitchFamily="34" charset="0"/>
              </a:rPr>
              <a:t>+ </a:t>
            </a:r>
            <a:r>
              <a:rPr lang="vi-VN" sz="2000" b="1">
                <a:latin typeface="Arial" pitchFamily="34" charset="0"/>
                <a:cs typeface="Arial" pitchFamily="34" charset="0"/>
              </a:rPr>
              <a:t>Vật thể có kích thước các thành phần: cạnh đáy 20.</a:t>
            </a:r>
          </a:p>
        </p:txBody>
      </p:sp>
      <p:sp>
        <p:nvSpPr>
          <p:cNvPr id="35" name="TextBox 34"/>
          <p:cNvSpPr txBox="1"/>
          <p:nvPr/>
        </p:nvSpPr>
        <p:spPr>
          <a:xfrm>
            <a:off x="455612" y="5769114"/>
            <a:ext cx="6681347" cy="707886"/>
          </a:xfrm>
          <a:prstGeom prst="rect">
            <a:avLst/>
          </a:prstGeom>
          <a:noFill/>
        </p:spPr>
        <p:txBody>
          <a:bodyPr wrap="square" rtlCol="0">
            <a:spAutoFit/>
          </a:bodyPr>
          <a:lstStyle/>
          <a:p>
            <a:pPr marL="342900" indent="-342900">
              <a:buFont typeface="Arial" pitchFamily="34" charset="0"/>
              <a:buChar char="•"/>
            </a:pPr>
            <a:r>
              <a:rPr lang="en-US" sz="2000" b="1">
                <a:solidFill>
                  <a:schemeClr val="accent2">
                    <a:lumMod val="75000"/>
                  </a:schemeClr>
                </a:solidFill>
                <a:latin typeface="Arial" pitchFamily="34" charset="0"/>
                <a:cs typeface="Arial" pitchFamily="34" charset="0"/>
              </a:rPr>
              <a:t>Yêu cầu kỹ thuật</a:t>
            </a:r>
            <a:r>
              <a:rPr lang="en-US" sz="2000" b="1" smtClean="0">
                <a:latin typeface="Arial" pitchFamily="34" charset="0"/>
                <a:cs typeface="Arial" pitchFamily="34" charset="0"/>
              </a:rPr>
              <a:t>: + Gia công : làm tù cạnh</a:t>
            </a:r>
            <a:br>
              <a:rPr lang="en-US" sz="2000" b="1" smtClean="0">
                <a:latin typeface="Arial" pitchFamily="34" charset="0"/>
                <a:cs typeface="Arial" pitchFamily="34" charset="0"/>
              </a:rPr>
            </a:br>
            <a:r>
              <a:rPr lang="en-US" sz="2000" b="1" smtClean="0">
                <a:latin typeface="Arial" pitchFamily="34" charset="0"/>
                <a:cs typeface="Arial" pitchFamily="34" charset="0"/>
              </a:rPr>
              <a:t>	              + Xử lí bề mặt: mạ kẽm</a:t>
            </a:r>
            <a:endParaRPr lang="vi-VN" sz="2000" b="1">
              <a:latin typeface="Arial" pitchFamily="34" charset="0"/>
              <a:cs typeface="Arial" pitchFamily="34" charset="0"/>
            </a:endParaRPr>
          </a:p>
        </p:txBody>
      </p:sp>
    </p:spTree>
    <p:extLst>
      <p:ext uri="{BB962C8B-B14F-4D97-AF65-F5344CB8AC3E}">
        <p14:creationId xmlns:p14="http://schemas.microsoft.com/office/powerpoint/2010/main" val="1962011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2" y="2743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893887" y="711936"/>
            <a:ext cx="10144125" cy="1894499"/>
          </a:xfrm>
          <a:prstGeom prst="roundRect">
            <a:avLst>
              <a:gd name="adj" fmla="val 538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054223" y="790575"/>
            <a:ext cx="9831389" cy="1815860"/>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Một nhà máy dự định sử dụng 1 tấn hợp kim để sản xuất các chi tiết máy được mô tả như trong bản vẽ kĩ thuật ở Hình 3.32. Tính số lượng chi tiết máy sản xuất được, biết rằng khối lượng riêng của hợp kim là 7,85 tấn/m3 và giả sử rằng lượng hợp kim hao hụt trong sản xuất là không đáng kể</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 y="70952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1240" b="26976"/>
          <a:stretch/>
        </p:blipFill>
        <p:spPr bwMode="auto">
          <a:xfrm>
            <a:off x="170115" y="1249202"/>
            <a:ext cx="1338563" cy="35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pic>
        <p:nvPicPr>
          <p:cNvPr id="532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8212" y="2535237"/>
            <a:ext cx="6291263"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770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194" y="386381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289088" y="685800"/>
            <a:ext cx="11558425" cy="30480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912812" y="688538"/>
            <a:ext cx="10934700" cy="2954655"/>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sz="2000" b="1">
                <a:latin typeface="Arial" pitchFamily="34" charset="0"/>
                <a:cs typeface="Arial" pitchFamily="34" charset="0"/>
              </a:rPr>
              <a:t>Để lập bản vẽ kĩ thuật gồm các hình chiếu vuông góc và hình chiếu trục đo vuông góc đều của một vật thể ta cần tuân theo thứ tự nào? Sắp xếp các bước sau để nhận được trình tự đúng</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Chọn </a:t>
            </a:r>
            <a:r>
              <a:rPr lang="vi-VN" sz="2000" b="1">
                <a:latin typeface="Arial" pitchFamily="34" charset="0"/>
                <a:cs typeface="Arial" pitchFamily="34" charset="0"/>
              </a:rPr>
              <a:t>hướng chiếu phù hợp</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Chỉnh sửa các nét vẽ và ghi kích thước</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Vẽ hình chiếu vuông góc của mỗi hình khối cấu tạo nên vật thể</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Phân tích vật thể thành các hình khối đơn giản</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Từ các hình chiếu vuông góc và hình biểu diễn của vật thể dựng hình chiếu trục đo</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Kẻ khung bản vẽ, khung tên để hoàn thành bản vẽ.</a:t>
            </a:r>
          </a:p>
        </p:txBody>
      </p:sp>
      <p:sp>
        <p:nvSpPr>
          <p:cNvPr id="15"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sp>
        <p:nvSpPr>
          <p:cNvPr id="12" name="TextBox 11"/>
          <p:cNvSpPr txBox="1"/>
          <p:nvPr/>
        </p:nvSpPr>
        <p:spPr>
          <a:xfrm>
            <a:off x="1816099" y="4272288"/>
            <a:ext cx="7193162" cy="461665"/>
          </a:xfrm>
          <a:prstGeom prst="rect">
            <a:avLst/>
          </a:prstGeom>
          <a:noFill/>
        </p:spPr>
        <p:txBody>
          <a:bodyPr wrap="square" rtlCol="0">
            <a:spAutoFit/>
          </a:bodyPr>
          <a:lstStyle/>
          <a:p>
            <a:pPr algn="just"/>
            <a:r>
              <a:rPr lang="vi-VN" b="1">
                <a:latin typeface="Arial" pitchFamily="34" charset="0"/>
                <a:cs typeface="Arial" pitchFamily="34" charset="0"/>
              </a:rPr>
              <a:t>Trình tự đúng là: </a:t>
            </a:r>
            <a:r>
              <a:rPr lang="vi-VN" b="1">
                <a:solidFill>
                  <a:schemeClr val="accent2">
                    <a:lumMod val="75000"/>
                  </a:schemeClr>
                </a:solidFill>
                <a:latin typeface="Arial" pitchFamily="34" charset="0"/>
                <a:cs typeface="Arial" pitchFamily="34" charset="0"/>
              </a:rPr>
              <a:t>d → a → c → b → e → f.</a:t>
            </a:r>
          </a:p>
        </p:txBody>
      </p:sp>
      <p:pic>
        <p:nvPicPr>
          <p:cNvPr id="54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688538"/>
            <a:ext cx="16652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6395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61399" y="685800"/>
            <a:ext cx="11125201" cy="5887492"/>
            <a:chOff x="536012" y="4495799"/>
            <a:chExt cx="11125201" cy="5887492"/>
          </a:xfrm>
        </p:grpSpPr>
        <p:sp>
          <p:nvSpPr>
            <p:cNvPr id="25" name="Rounded Rectangle 24"/>
            <p:cNvSpPr/>
            <p:nvPr/>
          </p:nvSpPr>
          <p:spPr>
            <a:xfrm>
              <a:off x="536012" y="4495799"/>
              <a:ext cx="11125201" cy="5715001"/>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6" name="TextBox 25"/>
            <p:cNvSpPr txBox="1"/>
            <p:nvPr/>
          </p:nvSpPr>
          <p:spPr>
            <a:xfrm>
              <a:off x="835025" y="4648200"/>
              <a:ext cx="10744200" cy="461665"/>
            </a:xfrm>
            <a:prstGeom prst="rect">
              <a:avLst/>
            </a:prstGeom>
            <a:noFill/>
          </p:spPr>
          <p:txBody>
            <a:bodyPr wrap="square" rtlCol="0">
              <a:spAutoFit/>
            </a:bodyPr>
            <a:lstStyle/>
            <a:p>
              <a:r>
                <a:rPr lang="vi-VN" b="1">
                  <a:latin typeface="Arial" pitchFamily="34" charset="0"/>
                  <a:cs typeface="Arial" pitchFamily="34" charset="0"/>
                </a:rPr>
                <a:t>Khi lập bản vẽ kỹ thuật của một vật thể ta thực hiện theo các bước sau</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36163" y="9067800"/>
              <a:ext cx="1225050" cy="1315491"/>
            </a:xfrm>
            <a:prstGeom prst="rect">
              <a:avLst/>
            </a:prstGeom>
          </p:spPr>
        </p:pic>
        <p:sp>
          <p:nvSpPr>
            <p:cNvPr id="9" name="TextBox 8"/>
            <p:cNvSpPr txBox="1"/>
            <p:nvPr/>
          </p:nvSpPr>
          <p:spPr>
            <a:xfrm>
              <a:off x="835025" y="5105400"/>
              <a:ext cx="10744200" cy="830997"/>
            </a:xfrm>
            <a:prstGeom prst="rect">
              <a:avLst/>
            </a:prstGeom>
            <a:noFill/>
          </p:spPr>
          <p:txBody>
            <a:bodyPr wrap="square" rtlCol="0">
              <a:spAutoFit/>
            </a:bodyPr>
            <a:lstStyle/>
            <a:p>
              <a:pPr marL="342900" indent="-342900">
                <a:buFont typeface="Arial" pitchFamily="34" charset="0"/>
                <a:buChar char="•"/>
              </a:pPr>
              <a:r>
                <a:rPr lang="vi-VN" b="1" i="1">
                  <a:solidFill>
                    <a:schemeClr val="accent2">
                      <a:lumMod val="75000"/>
                    </a:schemeClr>
                  </a:solidFill>
                  <a:latin typeface="Arial" pitchFamily="34" charset="0"/>
                  <a:cs typeface="Arial" pitchFamily="34" charset="0"/>
                </a:rPr>
                <a:t>Bước </a:t>
              </a:r>
              <a:r>
                <a:rPr lang="vi-VN" b="1" i="1" smtClean="0">
                  <a:solidFill>
                    <a:schemeClr val="accent2">
                      <a:lumMod val="75000"/>
                    </a:schemeClr>
                  </a:solidFill>
                  <a:latin typeface="Arial" pitchFamily="34" charset="0"/>
                  <a:cs typeface="Arial" pitchFamily="34" charset="0"/>
                </a:rPr>
                <a:t>1</a:t>
              </a:r>
              <a:r>
                <a:rPr lang="en-US" b="1" smtClean="0">
                  <a:latin typeface="Arial" pitchFamily="34" charset="0"/>
                  <a:cs typeface="Arial" pitchFamily="34" charset="0"/>
                </a:rPr>
                <a:t>: </a:t>
              </a:r>
              <a:r>
                <a:rPr lang="vi-VN" b="1" smtClean="0">
                  <a:latin typeface="Arial" pitchFamily="34" charset="0"/>
                  <a:cs typeface="Arial" pitchFamily="34" charset="0"/>
                </a:rPr>
                <a:t> </a:t>
              </a:r>
              <a:r>
                <a:rPr lang="en-US" b="1" smtClean="0">
                  <a:latin typeface="Arial" pitchFamily="34" charset="0"/>
                  <a:cs typeface="Arial" pitchFamily="34" charset="0"/>
                </a:rPr>
                <a:t>Q</a:t>
              </a:r>
              <a:r>
                <a:rPr lang="vi-VN" b="1" smtClean="0">
                  <a:latin typeface="Arial" pitchFamily="34" charset="0"/>
                  <a:cs typeface="Arial" pitchFamily="34" charset="0"/>
                </a:rPr>
                <a:t>uan </a:t>
              </a:r>
              <a:r>
                <a:rPr lang="vi-VN" b="1">
                  <a:latin typeface="Arial" pitchFamily="34" charset="0"/>
                  <a:cs typeface="Arial" pitchFamily="34" charset="0"/>
                </a:rPr>
                <a:t>sát vật thể và phân tích vật thể thành các hình khối đơn giản </a:t>
              </a:r>
            </a:p>
          </p:txBody>
        </p:sp>
        <p:sp>
          <p:nvSpPr>
            <p:cNvPr id="10" name="TextBox 9"/>
            <p:cNvSpPr txBox="1"/>
            <p:nvPr/>
          </p:nvSpPr>
          <p:spPr>
            <a:xfrm>
              <a:off x="835025" y="5936397"/>
              <a:ext cx="10744200" cy="830997"/>
            </a:xfrm>
            <a:prstGeom prst="rect">
              <a:avLst/>
            </a:prstGeom>
            <a:noFill/>
          </p:spPr>
          <p:txBody>
            <a:bodyPr wrap="square" rtlCol="0">
              <a:spAutoFit/>
            </a:bodyPr>
            <a:lstStyle/>
            <a:p>
              <a:pPr marL="342900" indent="-342900">
                <a:buFont typeface="Arial" pitchFamily="34" charset="0"/>
                <a:buChar char="•"/>
              </a:pPr>
              <a:r>
                <a:rPr lang="vi-VN" b="1" i="1">
                  <a:solidFill>
                    <a:schemeClr val="accent2">
                      <a:lumMod val="75000"/>
                    </a:schemeClr>
                  </a:solidFill>
                  <a:latin typeface="Arial" pitchFamily="34" charset="0"/>
                  <a:cs typeface="Arial" pitchFamily="34" charset="0"/>
                </a:rPr>
                <a:t>Bước 2</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chọn các </a:t>
              </a:r>
              <a:r>
                <a:rPr lang="en-US" b="1" smtClean="0">
                  <a:latin typeface="Arial" pitchFamily="34" charset="0"/>
                  <a:cs typeface="Arial" pitchFamily="34" charset="0"/>
                </a:rPr>
                <a:t>hướng</a:t>
              </a:r>
              <a:r>
                <a:rPr lang="vi-VN" b="1" smtClean="0">
                  <a:latin typeface="Arial" pitchFamily="34" charset="0"/>
                  <a:cs typeface="Arial" pitchFamily="34" charset="0"/>
                </a:rPr>
                <a:t> </a:t>
              </a:r>
              <a:r>
                <a:rPr lang="vi-VN" b="1">
                  <a:latin typeface="Arial" pitchFamily="34" charset="0"/>
                  <a:cs typeface="Arial" pitchFamily="34" charset="0"/>
                </a:rPr>
                <a:t>chiếu phù hợp thường là các hướng vuông góc với các mặt phẳng của vật thể </a:t>
              </a:r>
              <a:r>
                <a:rPr lang="en-US" b="1" smtClean="0">
                  <a:latin typeface="Arial" pitchFamily="34" charset="0"/>
                  <a:cs typeface="Arial" pitchFamily="34" charset="0"/>
                </a:rPr>
                <a:t>.</a:t>
              </a:r>
              <a:endParaRPr lang="vi-VN" b="1">
                <a:latin typeface="Arial" pitchFamily="34" charset="0"/>
                <a:cs typeface="Arial" pitchFamily="34" charset="0"/>
              </a:endParaRPr>
            </a:p>
          </p:txBody>
        </p:sp>
        <p:sp>
          <p:nvSpPr>
            <p:cNvPr id="11" name="TextBox 10"/>
            <p:cNvSpPr txBox="1"/>
            <p:nvPr/>
          </p:nvSpPr>
          <p:spPr>
            <a:xfrm>
              <a:off x="835025" y="6767394"/>
              <a:ext cx="10744200" cy="830997"/>
            </a:xfrm>
            <a:prstGeom prst="rect">
              <a:avLst/>
            </a:prstGeom>
            <a:noFill/>
          </p:spPr>
          <p:txBody>
            <a:bodyPr wrap="square" rtlCol="0">
              <a:spAutoFit/>
            </a:bodyPr>
            <a:lstStyle/>
            <a:p>
              <a:pPr marL="342900" indent="-342900">
                <a:buFont typeface="Arial" pitchFamily="34" charset="0"/>
                <a:buChar char="•"/>
              </a:pPr>
              <a:r>
                <a:rPr lang="vi-VN" b="1" i="1">
                  <a:solidFill>
                    <a:schemeClr val="accent2">
                      <a:lumMod val="75000"/>
                    </a:schemeClr>
                  </a:solidFill>
                  <a:latin typeface="Arial" pitchFamily="34" charset="0"/>
                  <a:cs typeface="Arial" pitchFamily="34" charset="0"/>
                </a:rPr>
                <a:t>Bước 3</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V</a:t>
              </a:r>
              <a:r>
                <a:rPr lang="vi-VN" b="1" smtClean="0">
                  <a:latin typeface="Arial" pitchFamily="34" charset="0"/>
                  <a:cs typeface="Arial" pitchFamily="34" charset="0"/>
                </a:rPr>
                <a:t>ẽ </a:t>
              </a:r>
              <a:r>
                <a:rPr lang="vi-VN" b="1">
                  <a:latin typeface="Arial" pitchFamily="34" charset="0"/>
                  <a:cs typeface="Arial" pitchFamily="34" charset="0"/>
                </a:rPr>
                <a:t>hình chiếu vuông góc của các hình khối cầu tạo nên vật thể</a:t>
              </a:r>
            </a:p>
          </p:txBody>
        </p:sp>
        <p:sp>
          <p:nvSpPr>
            <p:cNvPr id="12" name="TextBox 11"/>
            <p:cNvSpPr txBox="1"/>
            <p:nvPr/>
          </p:nvSpPr>
          <p:spPr>
            <a:xfrm>
              <a:off x="835025" y="7585501"/>
              <a:ext cx="10439400" cy="830997"/>
            </a:xfrm>
            <a:prstGeom prst="rect">
              <a:avLst/>
            </a:prstGeom>
            <a:noFill/>
          </p:spPr>
          <p:txBody>
            <a:bodyPr wrap="square" rtlCol="0">
              <a:spAutoFit/>
            </a:bodyPr>
            <a:lstStyle/>
            <a:p>
              <a:pPr marL="342900" indent="-342900">
                <a:buFont typeface="Arial" pitchFamily="34" charset="0"/>
                <a:buChar char="•"/>
              </a:pPr>
              <a:r>
                <a:rPr lang="en-US" b="1" i="1">
                  <a:solidFill>
                    <a:schemeClr val="accent2">
                      <a:lumMod val="75000"/>
                    </a:schemeClr>
                  </a:solidFill>
                  <a:latin typeface="Arial" pitchFamily="34" charset="0"/>
                  <a:cs typeface="Arial" pitchFamily="34" charset="0"/>
                </a:rPr>
                <a:t>B</a:t>
              </a:r>
              <a:r>
                <a:rPr lang="vi-VN" b="1" i="1">
                  <a:solidFill>
                    <a:schemeClr val="accent2">
                      <a:lumMod val="75000"/>
                    </a:schemeClr>
                  </a:solidFill>
                  <a:latin typeface="Arial" pitchFamily="34" charset="0"/>
                  <a:cs typeface="Arial" pitchFamily="34" charset="0"/>
                </a:rPr>
                <a:t>ước 4</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X</a:t>
              </a:r>
              <a:r>
                <a:rPr lang="vi-VN" b="1" smtClean="0">
                  <a:latin typeface="Arial" pitchFamily="34" charset="0"/>
                  <a:cs typeface="Arial" pitchFamily="34" charset="0"/>
                </a:rPr>
                <a:t>óa </a:t>
              </a:r>
              <a:r>
                <a:rPr lang="vi-VN" b="1">
                  <a:latin typeface="Arial" pitchFamily="34" charset="0"/>
                  <a:cs typeface="Arial" pitchFamily="34" charset="0"/>
                </a:rPr>
                <a:t>các nét thừa chỉnh sửa các nét vẽ theo đúng tiêu chuẩn và ghi kích thước trên các hình chiếu</a:t>
              </a:r>
            </a:p>
          </p:txBody>
        </p:sp>
        <p:sp>
          <p:nvSpPr>
            <p:cNvPr id="13" name="TextBox 12"/>
            <p:cNvSpPr txBox="1"/>
            <p:nvPr/>
          </p:nvSpPr>
          <p:spPr>
            <a:xfrm>
              <a:off x="833437" y="8416498"/>
              <a:ext cx="10136188" cy="830997"/>
            </a:xfrm>
            <a:prstGeom prst="rect">
              <a:avLst/>
            </a:prstGeom>
            <a:noFill/>
          </p:spPr>
          <p:txBody>
            <a:bodyPr wrap="square" rtlCol="0">
              <a:spAutoFit/>
            </a:bodyPr>
            <a:lstStyle/>
            <a:p>
              <a:pPr marL="342900" indent="-342900">
                <a:buFont typeface="Arial" pitchFamily="34" charset="0"/>
                <a:buChar char="•"/>
              </a:pPr>
              <a:r>
                <a:rPr lang="vi-VN" b="1" i="1">
                  <a:solidFill>
                    <a:schemeClr val="accent2">
                      <a:lumMod val="75000"/>
                    </a:schemeClr>
                  </a:solidFill>
                  <a:latin typeface="Arial" pitchFamily="34" charset="0"/>
                  <a:cs typeface="Arial" pitchFamily="34" charset="0"/>
                </a:rPr>
                <a:t>Bước 5</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T</a:t>
              </a:r>
              <a:r>
                <a:rPr lang="vi-VN" b="1" smtClean="0">
                  <a:latin typeface="Arial" pitchFamily="34" charset="0"/>
                  <a:cs typeface="Arial" pitchFamily="34" charset="0"/>
                </a:rPr>
                <a:t>ừ </a:t>
              </a:r>
              <a:r>
                <a:rPr lang="en-US" b="1" smtClean="0">
                  <a:latin typeface="Arial" pitchFamily="34" charset="0"/>
                  <a:cs typeface="Arial" pitchFamily="34" charset="0"/>
                </a:rPr>
                <a:t>ba h</a:t>
              </a:r>
              <a:r>
                <a:rPr lang="vi-VN" b="1" smtClean="0">
                  <a:latin typeface="Arial" pitchFamily="34" charset="0"/>
                  <a:cs typeface="Arial" pitchFamily="34" charset="0"/>
                </a:rPr>
                <a:t>ình </a:t>
              </a:r>
              <a:r>
                <a:rPr lang="vi-VN" b="1">
                  <a:latin typeface="Arial" pitchFamily="34" charset="0"/>
                  <a:cs typeface="Arial" pitchFamily="34" charset="0"/>
                </a:rPr>
                <a:t>chiếu vuông góc vừa </a:t>
              </a:r>
              <a:r>
                <a:rPr lang="vi-VN" b="1" smtClean="0">
                  <a:latin typeface="Arial" pitchFamily="34" charset="0"/>
                  <a:cs typeface="Arial" pitchFamily="34" charset="0"/>
                </a:rPr>
                <a:t>vẽ</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vẽ hình chiếu trục đo vuông góc đều của vật thể</a:t>
              </a:r>
            </a:p>
          </p:txBody>
        </p:sp>
        <p:sp>
          <p:nvSpPr>
            <p:cNvPr id="14" name="TextBox 13"/>
            <p:cNvSpPr txBox="1"/>
            <p:nvPr/>
          </p:nvSpPr>
          <p:spPr>
            <a:xfrm>
              <a:off x="833437" y="9236690"/>
              <a:ext cx="8763000" cy="830997"/>
            </a:xfrm>
            <a:prstGeom prst="rect">
              <a:avLst/>
            </a:prstGeom>
            <a:noFill/>
          </p:spPr>
          <p:txBody>
            <a:bodyPr wrap="square" rtlCol="0">
              <a:spAutoFit/>
            </a:bodyPr>
            <a:lstStyle/>
            <a:p>
              <a:pPr marL="342900" indent="-342900">
                <a:buFont typeface="Arial" pitchFamily="34" charset="0"/>
                <a:buChar char="•"/>
              </a:pPr>
              <a:r>
                <a:rPr lang="en-US" b="1" i="1">
                  <a:solidFill>
                    <a:schemeClr val="accent2">
                      <a:lumMod val="75000"/>
                    </a:schemeClr>
                  </a:solidFill>
                  <a:latin typeface="Arial" pitchFamily="34" charset="0"/>
                  <a:cs typeface="Arial" pitchFamily="34" charset="0"/>
                </a:rPr>
                <a:t>B</a:t>
              </a:r>
              <a:r>
                <a:rPr lang="vi-VN" b="1" i="1">
                  <a:solidFill>
                    <a:schemeClr val="accent2">
                      <a:lumMod val="75000"/>
                    </a:schemeClr>
                  </a:solidFill>
                  <a:latin typeface="Arial" pitchFamily="34" charset="0"/>
                  <a:cs typeface="Arial" pitchFamily="34" charset="0"/>
                </a:rPr>
                <a:t>ước 6</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K</a:t>
              </a:r>
              <a:r>
                <a:rPr lang="vi-VN" b="1" smtClean="0">
                  <a:latin typeface="Arial" pitchFamily="34" charset="0"/>
                  <a:cs typeface="Arial" pitchFamily="34" charset="0"/>
                </a:rPr>
                <a:t>ẻ </a:t>
              </a:r>
              <a:r>
                <a:rPr lang="vi-VN" b="1">
                  <a:latin typeface="Arial" pitchFamily="34" charset="0"/>
                  <a:cs typeface="Arial" pitchFamily="34" charset="0"/>
                </a:rPr>
                <a:t>khung bản </a:t>
              </a:r>
              <a:r>
                <a:rPr lang="vi-VN" b="1" smtClean="0">
                  <a:latin typeface="Arial" pitchFamily="34" charset="0"/>
                  <a:cs typeface="Arial" pitchFamily="34" charset="0"/>
                </a:rPr>
                <a:t>vẽ</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khung </a:t>
              </a:r>
              <a:r>
                <a:rPr lang="vi-VN" b="1" smtClean="0">
                  <a:latin typeface="Arial" pitchFamily="34" charset="0"/>
                  <a:cs typeface="Arial" pitchFamily="34" charset="0"/>
                </a:rPr>
                <a:t>tên</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ghi các nội dung và khung tên để hoàn thành bản vẽ </a:t>
              </a:r>
            </a:p>
          </p:txBody>
        </p:sp>
      </p:grpSp>
      <p:sp>
        <p:nvSpPr>
          <p:cNvPr id="8"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532569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2812" y="25146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065212" y="2807275"/>
            <a:ext cx="7467600" cy="1015663"/>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Bước 1: Nhận thấy vật thể có dạng khối chữ L được bao bởi một hình hộp chữ nhật, phần nằm ngang của vật thể có rãnh cũng là hình hộp chữ nhật ( H 3.43a)</a:t>
            </a:r>
            <a:endParaRPr lang="vi-VN" sz="2000" b="1">
              <a:latin typeface="Arial" pitchFamily="34" charset="0"/>
              <a:cs typeface="Arial" pitchFamily="34" charset="0"/>
            </a:endParaRPr>
          </a:p>
        </p:txBody>
      </p:sp>
      <p:grpSp>
        <p:nvGrpSpPr>
          <p:cNvPr id="2" name="Group 1"/>
          <p:cNvGrpSpPr/>
          <p:nvPr/>
        </p:nvGrpSpPr>
        <p:grpSpPr>
          <a:xfrm>
            <a:off x="150376" y="641293"/>
            <a:ext cx="11735236" cy="1645637"/>
            <a:chOff x="150376" y="733406"/>
            <a:chExt cx="11735236" cy="1645637"/>
          </a:xfrm>
        </p:grpSpPr>
        <p:sp>
          <p:nvSpPr>
            <p:cNvPr id="8" name="Rounded Rectangle 7"/>
            <p:cNvSpPr/>
            <p:nvPr/>
          </p:nvSpPr>
          <p:spPr>
            <a:xfrm>
              <a:off x="1742930" y="825556"/>
              <a:ext cx="10142682" cy="155348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65312" y="901738"/>
              <a:ext cx="9906000" cy="1477305"/>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Lập bản vẽ kỹ thuật của vật thể giá chữ L được cho trong hình </a:t>
              </a:r>
              <a:r>
                <a:rPr lang="vi-VN" sz="2200" b="1" smtClean="0">
                  <a:latin typeface="Arial" pitchFamily="34" charset="0"/>
                  <a:cs typeface="Arial" pitchFamily="34" charset="0"/>
                </a:rPr>
                <a:t>3.42</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K</a:t>
              </a:r>
              <a:r>
                <a:rPr lang="vi-VN" sz="2200" b="1" smtClean="0">
                  <a:latin typeface="Arial" pitchFamily="34" charset="0"/>
                  <a:cs typeface="Arial" pitchFamily="34" charset="0"/>
                </a:rPr>
                <a:t>ích </a:t>
              </a:r>
              <a:r>
                <a:rPr lang="vi-VN" sz="2200" b="1">
                  <a:latin typeface="Arial" pitchFamily="34" charset="0"/>
                  <a:cs typeface="Arial" pitchFamily="34" charset="0"/>
                </a:rPr>
                <a:t>thước của vật thể được cho như </a:t>
              </a:r>
              <a:r>
                <a:rPr lang="vi-VN" sz="2200" b="1" smtClean="0">
                  <a:latin typeface="Arial" pitchFamily="34" charset="0"/>
                  <a:cs typeface="Arial" pitchFamily="34" charset="0"/>
                </a:rPr>
                <a:t>sau</a:t>
              </a:r>
              <a:r>
                <a:rPr lang="en-US" sz="2200" b="1" smtClean="0">
                  <a:latin typeface="Arial" pitchFamily="34" charset="0"/>
                  <a:cs typeface="Arial" pitchFamily="34" charset="0"/>
                </a:rPr>
                <a:t>:</a:t>
              </a:r>
            </a:p>
            <a:p>
              <a:pPr marL="342900" indent="-342900" algn="just">
                <a:buFontTx/>
                <a:buChar char="-"/>
              </a:pPr>
              <a:r>
                <a:rPr lang="en-US" sz="2200" b="1" smtClean="0">
                  <a:latin typeface="Arial" pitchFamily="34" charset="0"/>
                  <a:cs typeface="Arial" pitchFamily="34" charset="0"/>
                </a:rPr>
                <a:t>K</a:t>
              </a:r>
              <a:r>
                <a:rPr lang="vi-VN" sz="2200" b="1" smtClean="0">
                  <a:latin typeface="Arial" pitchFamily="34" charset="0"/>
                  <a:cs typeface="Arial" pitchFamily="34" charset="0"/>
                </a:rPr>
                <a:t>hối </a:t>
              </a:r>
              <a:r>
                <a:rPr lang="vi-VN" sz="2200" b="1">
                  <a:latin typeface="Arial" pitchFamily="34" charset="0"/>
                  <a:cs typeface="Arial" pitchFamily="34" charset="0"/>
                </a:rPr>
                <a:t>chữ L chiều dài </a:t>
              </a:r>
              <a:r>
                <a:rPr lang="vi-VN" sz="2200" b="1" smtClean="0">
                  <a:latin typeface="Arial" pitchFamily="34" charset="0"/>
                  <a:cs typeface="Arial" pitchFamily="34" charset="0"/>
                </a:rPr>
                <a:t>60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cao </a:t>
              </a:r>
              <a:r>
                <a:rPr lang="vi-VN" sz="2200" b="1" smtClean="0">
                  <a:latin typeface="Arial" pitchFamily="34" charset="0"/>
                  <a:cs typeface="Arial" pitchFamily="34" charset="0"/>
                </a:rPr>
                <a:t>60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rộng 30 và bề dày 20 </a:t>
              </a:r>
              <a:endParaRPr lang="en-US" sz="2200" b="1" smtClean="0">
                <a:latin typeface="Arial" pitchFamily="34" charset="0"/>
                <a:cs typeface="Arial" pitchFamily="34" charset="0"/>
              </a:endParaRPr>
            </a:p>
            <a:p>
              <a:pPr marL="342900" indent="-342900" algn="just">
                <a:buFontTx/>
                <a:buChar char="-"/>
              </a:pPr>
              <a:r>
                <a:rPr lang="en-US" sz="2200" b="1" smtClean="0">
                  <a:latin typeface="Arial" pitchFamily="34" charset="0"/>
                  <a:cs typeface="Arial" pitchFamily="34" charset="0"/>
                </a:rPr>
                <a:t>R</a:t>
              </a:r>
              <a:r>
                <a:rPr lang="vi-VN" sz="2200" b="1" smtClean="0">
                  <a:latin typeface="Arial" pitchFamily="34" charset="0"/>
                  <a:cs typeface="Arial" pitchFamily="34" charset="0"/>
                </a:rPr>
                <a:t>ãnh </a:t>
              </a:r>
              <a:r>
                <a:rPr lang="vi-VN" sz="2200" b="1">
                  <a:latin typeface="Arial" pitchFamily="34" charset="0"/>
                  <a:cs typeface="Arial" pitchFamily="34" charset="0"/>
                </a:rPr>
                <a:t>hình hộp chiều rộng </a:t>
              </a:r>
              <a:r>
                <a:rPr lang="vi-VN" sz="2200" b="1" smtClean="0">
                  <a:latin typeface="Arial" pitchFamily="34" charset="0"/>
                  <a:cs typeface="Arial" pitchFamily="34" charset="0"/>
                </a:rPr>
                <a:t>10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dài 30 và chiều cao 20 </a:t>
              </a: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8906487" y="2362200"/>
            <a:ext cx="2636822" cy="2966600"/>
            <a:chOff x="8906487" y="2602925"/>
            <a:chExt cx="2636822" cy="2966600"/>
          </a:xfrm>
        </p:grpSpPr>
        <p:pic>
          <p:nvPicPr>
            <p:cNvPr id="552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6487" y="2602925"/>
              <a:ext cx="2510200" cy="29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0285412" y="5230544"/>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3.42</a:t>
              </a:r>
              <a:endParaRPr lang="en-US" sz="1600" b="1">
                <a:solidFill>
                  <a:srgbClr val="FF0000"/>
                </a:solidFill>
                <a:latin typeface="Arial" pitchFamily="34" charset="0"/>
                <a:cs typeface="Arial" pitchFamily="34" charset="0"/>
              </a:endParaRPr>
            </a:p>
          </p:txBody>
        </p:sp>
      </p:grpSp>
      <p:sp>
        <p:nvSpPr>
          <p:cNvPr id="28" name="TextBox 27"/>
          <p:cNvSpPr txBox="1"/>
          <p:nvPr/>
        </p:nvSpPr>
        <p:spPr>
          <a:xfrm>
            <a:off x="1063624" y="3822938"/>
            <a:ext cx="7467600" cy="707886"/>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Bước 2: Chọn các hướng chiếu lần lượt vuông góc với mặt trước, mặt trên và mặt bên trái của vật thể</a:t>
            </a:r>
            <a:endParaRPr lang="vi-VN" sz="2000" b="1">
              <a:latin typeface="Arial" pitchFamily="34" charset="0"/>
              <a:cs typeface="Arial" pitchFamily="34" charset="0"/>
            </a:endParaRPr>
          </a:p>
        </p:txBody>
      </p:sp>
      <p:grpSp>
        <p:nvGrpSpPr>
          <p:cNvPr id="5" name="Group 4"/>
          <p:cNvGrpSpPr/>
          <p:nvPr/>
        </p:nvGrpSpPr>
        <p:grpSpPr>
          <a:xfrm>
            <a:off x="2741612" y="4530824"/>
            <a:ext cx="4650494" cy="2122805"/>
            <a:chOff x="2741612" y="4530824"/>
            <a:chExt cx="4650494" cy="2122805"/>
          </a:xfrm>
        </p:grpSpPr>
        <p:pic>
          <p:nvPicPr>
            <p:cNvPr id="55301"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b="6075"/>
            <a:stretch/>
          </p:blipFill>
          <p:spPr bwMode="auto">
            <a:xfrm>
              <a:off x="2741612" y="4530824"/>
              <a:ext cx="4650494" cy="210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3732212" y="6305550"/>
              <a:ext cx="570888"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a)</a:t>
              </a:r>
              <a:endParaRPr lang="en-US" sz="1600" b="1">
                <a:solidFill>
                  <a:srgbClr val="FF0000"/>
                </a:solidFill>
                <a:latin typeface="Arial" pitchFamily="34" charset="0"/>
                <a:cs typeface="Arial" pitchFamily="34" charset="0"/>
              </a:endParaRPr>
            </a:p>
          </p:txBody>
        </p:sp>
        <p:sp>
          <p:nvSpPr>
            <p:cNvPr id="30" name="TextBox 29"/>
            <p:cNvSpPr txBox="1"/>
            <p:nvPr/>
          </p:nvSpPr>
          <p:spPr>
            <a:xfrm>
              <a:off x="6323012" y="6315075"/>
              <a:ext cx="570888"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b)</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42735762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sp>
        <p:nvSpPr>
          <p:cNvPr id="23" name="TextBox 22"/>
          <p:cNvSpPr txBox="1"/>
          <p:nvPr/>
        </p:nvSpPr>
        <p:spPr>
          <a:xfrm>
            <a:off x="380041" y="762000"/>
            <a:ext cx="11488738" cy="1200329"/>
          </a:xfrm>
          <a:prstGeom prst="rect">
            <a:avLst/>
          </a:prstGeom>
          <a:noFill/>
        </p:spPr>
        <p:txBody>
          <a:bodyPr wrap="square" rtlCol="0">
            <a:spAutoFit/>
          </a:bodyPr>
          <a:lstStyle/>
          <a:p>
            <a:pPr marL="342900" indent="-342900" algn="just">
              <a:buFont typeface="Arial" pitchFamily="34" charset="0"/>
              <a:buChar char="•"/>
            </a:pPr>
            <a:r>
              <a:rPr lang="en-US" b="1" smtClean="0">
                <a:solidFill>
                  <a:schemeClr val="accent2">
                    <a:lumMod val="75000"/>
                  </a:schemeClr>
                </a:solidFill>
                <a:latin typeface="Arial" pitchFamily="34" charset="0"/>
                <a:cs typeface="Arial" pitchFamily="34" charset="0"/>
              </a:rPr>
              <a:t>Bản vẽ kỹ thuật </a:t>
            </a:r>
            <a:r>
              <a:rPr lang="en-US" b="1" smtClean="0">
                <a:latin typeface="Arial" pitchFamily="34" charset="0"/>
                <a:cs typeface="Arial" pitchFamily="34" charset="0"/>
              </a:rPr>
              <a:t>có khung bản vẽ, khung tên và luôn được vẽ trên một khổ giấy nhất định. Kích thước của các khổ giấy chính được cho như bảng dưới.</a:t>
            </a:r>
            <a:endParaRPr lang="en-US" b="1">
              <a:solidFill>
                <a:schemeClr val="accent2">
                  <a:lumMod val="75000"/>
                </a:schemeClr>
              </a:solidFill>
              <a:latin typeface="Arial" pitchFamily="34" charset="0"/>
              <a:cs typeface="Arial" pitchFamily="34" charset="0"/>
            </a:endParaRPr>
          </a:p>
        </p:txBody>
      </p:sp>
      <p:pic>
        <p:nvPicPr>
          <p:cNvPr id="337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45" t="45106" r="2617"/>
          <a:stretch/>
        </p:blipFill>
        <p:spPr bwMode="auto">
          <a:xfrm>
            <a:off x="1141412" y="2028825"/>
            <a:ext cx="10421132" cy="163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794"/>
                                        </p:tgtEl>
                                        <p:attrNameLst>
                                          <p:attrName>style.visibility</p:attrName>
                                        </p:attrNameLst>
                                      </p:cBhvr>
                                      <p:to>
                                        <p:strVal val="visible"/>
                                      </p:to>
                                    </p:set>
                                    <p:animEffect transition="in" filter="wipe(left)">
                                      <p:cBhvr>
                                        <p:cTn id="11"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065212" y="2438400"/>
            <a:ext cx="7467600" cy="1015663"/>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Bước 3: Lần lượt vẽ hình chiếu vuông góc của hình hộp chữ nhật bao bên ngoài vật thể (H 3.43c) của khối chữ L (H 3.43d) và của rãnh hộp chữ </a:t>
            </a:r>
            <a:r>
              <a:rPr lang="en-US" sz="2000" b="1" smtClean="0">
                <a:latin typeface="Arial" pitchFamily="34" charset="0"/>
                <a:cs typeface="Arial" pitchFamily="34" charset="0"/>
              </a:rPr>
              <a:t>nhật (H 3.43e)</a:t>
            </a:r>
            <a:endParaRPr lang="vi-VN" sz="2000" b="1">
              <a:latin typeface="Arial" pitchFamily="34" charset="0"/>
              <a:cs typeface="Arial" pitchFamily="34" charset="0"/>
            </a:endParaRPr>
          </a:p>
        </p:txBody>
      </p:sp>
      <p:grpSp>
        <p:nvGrpSpPr>
          <p:cNvPr id="2" name="Group 1"/>
          <p:cNvGrpSpPr/>
          <p:nvPr/>
        </p:nvGrpSpPr>
        <p:grpSpPr>
          <a:xfrm>
            <a:off x="150376" y="641293"/>
            <a:ext cx="11735236" cy="1645637"/>
            <a:chOff x="150376" y="733406"/>
            <a:chExt cx="11735236" cy="1645637"/>
          </a:xfrm>
        </p:grpSpPr>
        <p:sp>
          <p:nvSpPr>
            <p:cNvPr id="8" name="Rounded Rectangle 7"/>
            <p:cNvSpPr/>
            <p:nvPr/>
          </p:nvSpPr>
          <p:spPr>
            <a:xfrm>
              <a:off x="1742930" y="825556"/>
              <a:ext cx="10142682" cy="155348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65312" y="901738"/>
              <a:ext cx="9906000" cy="1477305"/>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Lập bản vẽ kỹ thuật của vật thể giá chữ L được cho trong hình </a:t>
              </a:r>
              <a:r>
                <a:rPr lang="vi-VN" sz="2200" b="1" smtClean="0">
                  <a:latin typeface="Arial" pitchFamily="34" charset="0"/>
                  <a:cs typeface="Arial" pitchFamily="34" charset="0"/>
                </a:rPr>
                <a:t>3.42</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K</a:t>
              </a:r>
              <a:r>
                <a:rPr lang="vi-VN" sz="2200" b="1" smtClean="0">
                  <a:latin typeface="Arial" pitchFamily="34" charset="0"/>
                  <a:cs typeface="Arial" pitchFamily="34" charset="0"/>
                </a:rPr>
                <a:t>ích </a:t>
              </a:r>
              <a:r>
                <a:rPr lang="vi-VN" sz="2200" b="1">
                  <a:latin typeface="Arial" pitchFamily="34" charset="0"/>
                  <a:cs typeface="Arial" pitchFamily="34" charset="0"/>
                </a:rPr>
                <a:t>thước của vật thể được cho như </a:t>
              </a:r>
              <a:r>
                <a:rPr lang="vi-VN" sz="2200" b="1" smtClean="0">
                  <a:latin typeface="Arial" pitchFamily="34" charset="0"/>
                  <a:cs typeface="Arial" pitchFamily="34" charset="0"/>
                </a:rPr>
                <a:t>sau</a:t>
              </a:r>
              <a:r>
                <a:rPr lang="en-US" sz="2200" b="1" smtClean="0">
                  <a:latin typeface="Arial" pitchFamily="34" charset="0"/>
                  <a:cs typeface="Arial" pitchFamily="34" charset="0"/>
                </a:rPr>
                <a:t>:</a:t>
              </a:r>
            </a:p>
            <a:p>
              <a:pPr marL="342900" indent="-342900" algn="just">
                <a:buFontTx/>
                <a:buChar char="-"/>
              </a:pPr>
              <a:r>
                <a:rPr lang="en-US" sz="2200" b="1" smtClean="0">
                  <a:latin typeface="Arial" pitchFamily="34" charset="0"/>
                  <a:cs typeface="Arial" pitchFamily="34" charset="0"/>
                </a:rPr>
                <a:t>K</a:t>
              </a:r>
              <a:r>
                <a:rPr lang="vi-VN" sz="2200" b="1" smtClean="0">
                  <a:latin typeface="Arial" pitchFamily="34" charset="0"/>
                  <a:cs typeface="Arial" pitchFamily="34" charset="0"/>
                </a:rPr>
                <a:t>hối </a:t>
              </a:r>
              <a:r>
                <a:rPr lang="vi-VN" sz="2200" b="1">
                  <a:latin typeface="Arial" pitchFamily="34" charset="0"/>
                  <a:cs typeface="Arial" pitchFamily="34" charset="0"/>
                </a:rPr>
                <a:t>chữ L chiều dài </a:t>
              </a:r>
              <a:r>
                <a:rPr lang="vi-VN" sz="2200" b="1" smtClean="0">
                  <a:latin typeface="Arial" pitchFamily="34" charset="0"/>
                  <a:cs typeface="Arial" pitchFamily="34" charset="0"/>
                </a:rPr>
                <a:t>60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cao </a:t>
              </a:r>
              <a:r>
                <a:rPr lang="vi-VN" sz="2200" b="1" smtClean="0">
                  <a:latin typeface="Arial" pitchFamily="34" charset="0"/>
                  <a:cs typeface="Arial" pitchFamily="34" charset="0"/>
                </a:rPr>
                <a:t>60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rộng 30 và bề dày 20 </a:t>
              </a:r>
              <a:endParaRPr lang="en-US" sz="2200" b="1" smtClean="0">
                <a:latin typeface="Arial" pitchFamily="34" charset="0"/>
                <a:cs typeface="Arial" pitchFamily="34" charset="0"/>
              </a:endParaRPr>
            </a:p>
            <a:p>
              <a:pPr marL="342900" indent="-342900" algn="just">
                <a:buFontTx/>
                <a:buChar char="-"/>
              </a:pPr>
              <a:r>
                <a:rPr lang="en-US" sz="2200" b="1" smtClean="0">
                  <a:latin typeface="Arial" pitchFamily="34" charset="0"/>
                  <a:cs typeface="Arial" pitchFamily="34" charset="0"/>
                </a:rPr>
                <a:t>R</a:t>
              </a:r>
              <a:r>
                <a:rPr lang="vi-VN" sz="2200" b="1" smtClean="0">
                  <a:latin typeface="Arial" pitchFamily="34" charset="0"/>
                  <a:cs typeface="Arial" pitchFamily="34" charset="0"/>
                </a:rPr>
                <a:t>ãnh </a:t>
              </a:r>
              <a:r>
                <a:rPr lang="vi-VN" sz="2200" b="1">
                  <a:latin typeface="Arial" pitchFamily="34" charset="0"/>
                  <a:cs typeface="Arial" pitchFamily="34" charset="0"/>
                </a:rPr>
                <a:t>hình hộp chiều rộng </a:t>
              </a:r>
              <a:r>
                <a:rPr lang="vi-VN" sz="2200" b="1" smtClean="0">
                  <a:latin typeface="Arial" pitchFamily="34" charset="0"/>
                  <a:cs typeface="Arial" pitchFamily="34" charset="0"/>
                </a:rPr>
                <a:t>10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dài 30 và chiều cao 20 </a:t>
              </a: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4">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8906487" y="2362200"/>
            <a:ext cx="2636822" cy="2966600"/>
            <a:chOff x="8906487" y="2602925"/>
            <a:chExt cx="2636822" cy="2966600"/>
          </a:xfrm>
        </p:grpSpPr>
        <p:pic>
          <p:nvPicPr>
            <p:cNvPr id="552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6487" y="2602925"/>
              <a:ext cx="2510200" cy="29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0285412" y="5230544"/>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3.42</a:t>
              </a:r>
              <a:endParaRPr lang="en-US" sz="1600" b="1">
                <a:solidFill>
                  <a:srgbClr val="FF0000"/>
                </a:solidFill>
                <a:latin typeface="Arial" pitchFamily="34" charset="0"/>
                <a:cs typeface="Arial" pitchFamily="34" charset="0"/>
              </a:endParaRPr>
            </a:p>
          </p:txBody>
        </p:sp>
      </p:grpSp>
      <p:sp>
        <p:nvSpPr>
          <p:cNvPr id="28" name="TextBox 27"/>
          <p:cNvSpPr txBox="1"/>
          <p:nvPr/>
        </p:nvSpPr>
        <p:spPr>
          <a:xfrm>
            <a:off x="1063624" y="3477161"/>
            <a:ext cx="7467600" cy="1323439"/>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Bước 4 : </a:t>
            </a:r>
            <a:r>
              <a:rPr lang="en-US" sz="2000" b="1" smtClean="0">
                <a:latin typeface="Arial" pitchFamily="34" charset="0"/>
                <a:cs typeface="Arial" pitchFamily="34" charset="0"/>
              </a:rPr>
              <a:t>Xoá các nét thừa, chỉnh sửa các nét vẽ theo quy tắc : các đường vẽ bằng nét liền, các đường khuất vẽ bằng nét đứt. Ghi các kích thước của vật thể trên các hình chiếu </a:t>
            </a:r>
            <a:endParaRPr lang="vi-VN" sz="2000" b="1">
              <a:latin typeface="Arial" pitchFamily="34" charset="0"/>
              <a:cs typeface="Arial" pitchFamily="34" charset="0"/>
            </a:endParaRPr>
          </a:p>
        </p:txBody>
      </p:sp>
      <p:grpSp>
        <p:nvGrpSpPr>
          <p:cNvPr id="3" name="Group 2"/>
          <p:cNvGrpSpPr/>
          <p:nvPr/>
        </p:nvGrpSpPr>
        <p:grpSpPr>
          <a:xfrm>
            <a:off x="3476060" y="4677484"/>
            <a:ext cx="4817604" cy="2180516"/>
            <a:chOff x="3476060" y="4677484"/>
            <a:chExt cx="4817604" cy="2180516"/>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060" y="4677484"/>
              <a:ext cx="4817604" cy="21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4646612" y="6248400"/>
              <a:ext cx="570888"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c)</a:t>
              </a:r>
              <a:endParaRPr lang="en-US" sz="1600" b="1">
                <a:solidFill>
                  <a:srgbClr val="FF0000"/>
                </a:solidFill>
                <a:latin typeface="Arial" pitchFamily="34" charset="0"/>
                <a:cs typeface="Arial" pitchFamily="34" charset="0"/>
              </a:endParaRPr>
            </a:p>
          </p:txBody>
        </p:sp>
        <p:sp>
          <p:nvSpPr>
            <p:cNvPr id="25" name="TextBox 24"/>
            <p:cNvSpPr txBox="1"/>
            <p:nvPr/>
          </p:nvSpPr>
          <p:spPr>
            <a:xfrm>
              <a:off x="7618412" y="6234529"/>
              <a:ext cx="570888"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d)</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24158792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065212" y="2438400"/>
            <a:ext cx="10706100" cy="2862322"/>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Bước </a:t>
            </a:r>
            <a:r>
              <a:rPr lang="en-US" sz="2000" b="1" smtClean="0">
                <a:latin typeface="Arial" pitchFamily="34" charset="0"/>
                <a:cs typeface="Arial" pitchFamily="34" charset="0"/>
              </a:rPr>
              <a:t>5: Vẽ hình chiếu trục đo vuông góc đều của vật thể .</a:t>
            </a:r>
            <a:br>
              <a:rPr lang="en-US" sz="2000" b="1" smtClean="0">
                <a:latin typeface="Arial" pitchFamily="34" charset="0"/>
                <a:cs typeface="Arial" pitchFamily="34" charset="0"/>
              </a:rPr>
            </a:br>
            <a:r>
              <a:rPr lang="en-US" sz="2000" b="1" smtClean="0">
                <a:latin typeface="Arial" pitchFamily="34" charset="0"/>
                <a:cs typeface="Arial" pitchFamily="34" charset="0"/>
              </a:rPr>
              <a:t>- Vẽ 3 trục đo O’x’, O’y’, O’z’ đôi một tạo với nhau một góc 120</a:t>
            </a:r>
            <a:r>
              <a:rPr lang="en-US" sz="2000" b="1" baseline="30000" smtClean="0">
                <a:latin typeface="Arial" pitchFamily="34" charset="0"/>
                <a:cs typeface="Arial" pitchFamily="34" charset="0"/>
              </a:rPr>
              <a:t>0</a:t>
            </a:r>
            <a:r>
              <a:rPr lang="en-US" sz="2000" b="1">
                <a:latin typeface="Arial" pitchFamily="34" charset="0"/>
                <a:cs typeface="Arial" pitchFamily="34" charset="0"/>
              </a:rPr>
              <a:t> . Vẽ hình hộp chữ nhật bao bên ngoài vật thể với các chiều nằm dọc theo các trục đo với các kích thước dài : 60 , rộng : 30, cao : 60</a:t>
            </a:r>
            <a:br>
              <a:rPr lang="en-US" sz="2000" b="1">
                <a:latin typeface="Arial" pitchFamily="34" charset="0"/>
                <a:cs typeface="Arial" pitchFamily="34" charset="0"/>
              </a:rPr>
            </a:br>
            <a:r>
              <a:rPr lang="en-US" sz="2000" b="1">
                <a:latin typeface="Arial" pitchFamily="34" charset="0"/>
                <a:cs typeface="Arial" pitchFamily="34" charset="0"/>
              </a:rPr>
              <a:t>- Trên mặt nằm trong mặt phẳng (O’x’,O’z’) và mặt song song với mp((O’x’,O’z</a:t>
            </a:r>
            <a:r>
              <a:rPr lang="en-US" sz="2000" b="1">
                <a:latin typeface="Arial" pitchFamily="34" charset="0"/>
                <a:cs typeface="Arial" pitchFamily="34" charset="0"/>
              </a:rPr>
              <a:t>’) </a:t>
            </a:r>
            <a:r>
              <a:rPr lang="en-US" sz="2000" b="1" smtClean="0">
                <a:latin typeface="Arial" pitchFamily="34" charset="0"/>
                <a:cs typeface="Arial" pitchFamily="34" charset="0"/>
              </a:rPr>
              <a:t>, vẽ hình chiếu đứng theo đúng các kích thước của vật thể, trên mặt nằm trong mp(O’y’,O’z’) vẽ hình chiếu cạnh theo đúng kích thước của vật thể</a:t>
            </a:r>
            <a:br>
              <a:rPr lang="en-US" sz="2000" b="1" smtClean="0">
                <a:latin typeface="Arial" pitchFamily="34" charset="0"/>
                <a:cs typeface="Arial" pitchFamily="34" charset="0"/>
              </a:rPr>
            </a:br>
            <a:r>
              <a:rPr lang="en-US" sz="2000" b="1" smtClean="0">
                <a:latin typeface="Arial" pitchFamily="34" charset="0"/>
                <a:cs typeface="Arial" pitchFamily="34" charset="0"/>
              </a:rPr>
              <a:t>- Dựa vào hình chiếu bằng để xác đính mặt còn lại. Hoàn thành các nét còn thiếu, xoá các nét thừa, chỉnh sửa các nét vẽ theo tiêu chuẩn của nét vẽ.</a:t>
            </a:r>
            <a:endParaRPr lang="vi-VN" sz="2000" b="1">
              <a:latin typeface="Arial" pitchFamily="34" charset="0"/>
              <a:cs typeface="Arial" pitchFamily="34" charset="0"/>
            </a:endParaRPr>
          </a:p>
        </p:txBody>
      </p:sp>
      <p:grpSp>
        <p:nvGrpSpPr>
          <p:cNvPr id="2" name="Group 1"/>
          <p:cNvGrpSpPr/>
          <p:nvPr/>
        </p:nvGrpSpPr>
        <p:grpSpPr>
          <a:xfrm>
            <a:off x="150376" y="641293"/>
            <a:ext cx="11735236" cy="1645637"/>
            <a:chOff x="150376" y="733406"/>
            <a:chExt cx="11735236" cy="1645637"/>
          </a:xfrm>
        </p:grpSpPr>
        <p:sp>
          <p:nvSpPr>
            <p:cNvPr id="8" name="Rounded Rectangle 7"/>
            <p:cNvSpPr/>
            <p:nvPr/>
          </p:nvSpPr>
          <p:spPr>
            <a:xfrm>
              <a:off x="1742930" y="825556"/>
              <a:ext cx="10142682" cy="155348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65312" y="901738"/>
              <a:ext cx="9906000" cy="1477305"/>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Lập bản vẽ kỹ thuật của vật thể giá chữ L được cho trong hình </a:t>
              </a:r>
              <a:r>
                <a:rPr lang="vi-VN" sz="2200" b="1" smtClean="0">
                  <a:latin typeface="Arial" pitchFamily="34" charset="0"/>
                  <a:cs typeface="Arial" pitchFamily="34" charset="0"/>
                </a:rPr>
                <a:t>3.42</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K</a:t>
              </a:r>
              <a:r>
                <a:rPr lang="vi-VN" sz="2200" b="1" smtClean="0">
                  <a:latin typeface="Arial" pitchFamily="34" charset="0"/>
                  <a:cs typeface="Arial" pitchFamily="34" charset="0"/>
                </a:rPr>
                <a:t>ích </a:t>
              </a:r>
              <a:r>
                <a:rPr lang="vi-VN" sz="2200" b="1">
                  <a:latin typeface="Arial" pitchFamily="34" charset="0"/>
                  <a:cs typeface="Arial" pitchFamily="34" charset="0"/>
                </a:rPr>
                <a:t>thước của vật thể được cho như </a:t>
              </a:r>
              <a:r>
                <a:rPr lang="vi-VN" sz="2200" b="1" smtClean="0">
                  <a:latin typeface="Arial" pitchFamily="34" charset="0"/>
                  <a:cs typeface="Arial" pitchFamily="34" charset="0"/>
                </a:rPr>
                <a:t>sau</a:t>
              </a:r>
              <a:r>
                <a:rPr lang="en-US" sz="2200" b="1" smtClean="0">
                  <a:latin typeface="Arial" pitchFamily="34" charset="0"/>
                  <a:cs typeface="Arial" pitchFamily="34" charset="0"/>
                </a:rPr>
                <a:t>:</a:t>
              </a:r>
            </a:p>
            <a:p>
              <a:pPr marL="342900" indent="-342900" algn="just">
                <a:buFontTx/>
                <a:buChar char="-"/>
              </a:pPr>
              <a:r>
                <a:rPr lang="en-US" sz="2200" b="1" smtClean="0">
                  <a:latin typeface="Arial" pitchFamily="34" charset="0"/>
                  <a:cs typeface="Arial" pitchFamily="34" charset="0"/>
                </a:rPr>
                <a:t>K</a:t>
              </a:r>
              <a:r>
                <a:rPr lang="vi-VN" sz="2200" b="1" smtClean="0">
                  <a:latin typeface="Arial" pitchFamily="34" charset="0"/>
                  <a:cs typeface="Arial" pitchFamily="34" charset="0"/>
                </a:rPr>
                <a:t>hối </a:t>
              </a:r>
              <a:r>
                <a:rPr lang="vi-VN" sz="2200" b="1">
                  <a:latin typeface="Arial" pitchFamily="34" charset="0"/>
                  <a:cs typeface="Arial" pitchFamily="34" charset="0"/>
                </a:rPr>
                <a:t>chữ L chiều dài </a:t>
              </a:r>
              <a:r>
                <a:rPr lang="vi-VN" sz="2200" b="1" smtClean="0">
                  <a:latin typeface="Arial" pitchFamily="34" charset="0"/>
                  <a:cs typeface="Arial" pitchFamily="34" charset="0"/>
                </a:rPr>
                <a:t>60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cao </a:t>
              </a:r>
              <a:r>
                <a:rPr lang="vi-VN" sz="2200" b="1" smtClean="0">
                  <a:latin typeface="Arial" pitchFamily="34" charset="0"/>
                  <a:cs typeface="Arial" pitchFamily="34" charset="0"/>
                </a:rPr>
                <a:t>60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rộng 30 và bề dày 20 </a:t>
              </a:r>
              <a:endParaRPr lang="en-US" sz="2200" b="1" smtClean="0">
                <a:latin typeface="Arial" pitchFamily="34" charset="0"/>
                <a:cs typeface="Arial" pitchFamily="34" charset="0"/>
              </a:endParaRPr>
            </a:p>
            <a:p>
              <a:pPr marL="342900" indent="-342900" algn="just">
                <a:buFontTx/>
                <a:buChar char="-"/>
              </a:pPr>
              <a:r>
                <a:rPr lang="en-US" sz="2200" b="1" smtClean="0">
                  <a:latin typeface="Arial" pitchFamily="34" charset="0"/>
                  <a:cs typeface="Arial" pitchFamily="34" charset="0"/>
                </a:rPr>
                <a:t>R</a:t>
              </a:r>
              <a:r>
                <a:rPr lang="vi-VN" sz="2200" b="1" smtClean="0">
                  <a:latin typeface="Arial" pitchFamily="34" charset="0"/>
                  <a:cs typeface="Arial" pitchFamily="34" charset="0"/>
                </a:rPr>
                <a:t>ãnh </a:t>
              </a:r>
              <a:r>
                <a:rPr lang="vi-VN" sz="2200" b="1">
                  <a:latin typeface="Arial" pitchFamily="34" charset="0"/>
                  <a:cs typeface="Arial" pitchFamily="34" charset="0"/>
                </a:rPr>
                <a:t>hình hộp chiều rộng </a:t>
              </a:r>
              <a:r>
                <a:rPr lang="vi-VN" sz="2200" b="1" smtClean="0">
                  <a:latin typeface="Arial" pitchFamily="34" charset="0"/>
                  <a:cs typeface="Arial" pitchFamily="34" charset="0"/>
                </a:rPr>
                <a:t>10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dài 30 và chiều cao 20 </a:t>
              </a: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4">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sp>
        <p:nvSpPr>
          <p:cNvPr id="28" name="TextBox 27"/>
          <p:cNvSpPr txBox="1"/>
          <p:nvPr/>
        </p:nvSpPr>
        <p:spPr>
          <a:xfrm>
            <a:off x="989012" y="5334000"/>
            <a:ext cx="10823576" cy="707886"/>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Bước </a:t>
            </a:r>
            <a:r>
              <a:rPr lang="en-US" sz="2000" b="1" smtClean="0">
                <a:latin typeface="Arial" pitchFamily="34" charset="0"/>
                <a:cs typeface="Arial" pitchFamily="34" charset="0"/>
              </a:rPr>
              <a:t>6 </a:t>
            </a:r>
            <a:r>
              <a:rPr lang="en-US" sz="2000" b="1" smtClean="0">
                <a:latin typeface="Arial" pitchFamily="34" charset="0"/>
                <a:cs typeface="Arial" pitchFamily="34" charset="0"/>
              </a:rPr>
              <a:t>: </a:t>
            </a:r>
            <a:r>
              <a:rPr lang="en-US" sz="2000" b="1" smtClean="0">
                <a:latin typeface="Arial" pitchFamily="34" charset="0"/>
                <a:cs typeface="Arial" pitchFamily="34" charset="0"/>
              </a:rPr>
              <a:t>Hoàn thành khung tên, khung bản vẽ để được bản vẽ cuối cùng có dạng như Hình 3.45</a:t>
            </a:r>
            <a:endParaRPr lang="vi-VN" sz="2000" b="1">
              <a:latin typeface="Arial" pitchFamily="34" charset="0"/>
              <a:cs typeface="Arial" pitchFamily="34" charset="0"/>
            </a:endParaRPr>
          </a:p>
        </p:txBody>
      </p:sp>
    </p:spTree>
    <p:extLst>
      <p:ext uri="{BB962C8B-B14F-4D97-AF65-F5344CB8AC3E}">
        <p14:creationId xmlns:p14="http://schemas.microsoft.com/office/powerpoint/2010/main" val="31702005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0376" y="641293"/>
            <a:ext cx="11735236" cy="1645637"/>
            <a:chOff x="150376" y="733406"/>
            <a:chExt cx="11735236" cy="1645637"/>
          </a:xfrm>
        </p:grpSpPr>
        <p:sp>
          <p:nvSpPr>
            <p:cNvPr id="8" name="Rounded Rectangle 7"/>
            <p:cNvSpPr/>
            <p:nvPr/>
          </p:nvSpPr>
          <p:spPr>
            <a:xfrm>
              <a:off x="1742930" y="825556"/>
              <a:ext cx="10142682" cy="155348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65312" y="901738"/>
              <a:ext cx="9906000" cy="1477305"/>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Lập bản vẽ kỹ thuật của vật thể giá chữ L được cho trong hình </a:t>
              </a:r>
              <a:r>
                <a:rPr lang="vi-VN" sz="2200" b="1" smtClean="0">
                  <a:latin typeface="Arial" pitchFamily="34" charset="0"/>
                  <a:cs typeface="Arial" pitchFamily="34" charset="0"/>
                </a:rPr>
                <a:t>3.42</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K</a:t>
              </a:r>
              <a:r>
                <a:rPr lang="vi-VN" sz="2200" b="1" smtClean="0">
                  <a:latin typeface="Arial" pitchFamily="34" charset="0"/>
                  <a:cs typeface="Arial" pitchFamily="34" charset="0"/>
                </a:rPr>
                <a:t>ích </a:t>
              </a:r>
              <a:r>
                <a:rPr lang="vi-VN" sz="2200" b="1">
                  <a:latin typeface="Arial" pitchFamily="34" charset="0"/>
                  <a:cs typeface="Arial" pitchFamily="34" charset="0"/>
                </a:rPr>
                <a:t>thước của vật thể được cho như </a:t>
              </a:r>
              <a:r>
                <a:rPr lang="vi-VN" sz="2200" b="1" smtClean="0">
                  <a:latin typeface="Arial" pitchFamily="34" charset="0"/>
                  <a:cs typeface="Arial" pitchFamily="34" charset="0"/>
                </a:rPr>
                <a:t>sau</a:t>
              </a:r>
              <a:r>
                <a:rPr lang="en-US" sz="2200" b="1" smtClean="0">
                  <a:latin typeface="Arial" pitchFamily="34" charset="0"/>
                  <a:cs typeface="Arial" pitchFamily="34" charset="0"/>
                </a:rPr>
                <a:t>:</a:t>
              </a:r>
            </a:p>
            <a:p>
              <a:pPr marL="342900" indent="-342900" algn="just">
                <a:buFontTx/>
                <a:buChar char="-"/>
              </a:pPr>
              <a:r>
                <a:rPr lang="en-US" sz="2200" b="1" smtClean="0">
                  <a:latin typeface="Arial" pitchFamily="34" charset="0"/>
                  <a:cs typeface="Arial" pitchFamily="34" charset="0"/>
                </a:rPr>
                <a:t>K</a:t>
              </a:r>
              <a:r>
                <a:rPr lang="vi-VN" sz="2200" b="1" smtClean="0">
                  <a:latin typeface="Arial" pitchFamily="34" charset="0"/>
                  <a:cs typeface="Arial" pitchFamily="34" charset="0"/>
                </a:rPr>
                <a:t>hối </a:t>
              </a:r>
              <a:r>
                <a:rPr lang="vi-VN" sz="2200" b="1">
                  <a:latin typeface="Arial" pitchFamily="34" charset="0"/>
                  <a:cs typeface="Arial" pitchFamily="34" charset="0"/>
                </a:rPr>
                <a:t>chữ L chiều dài </a:t>
              </a:r>
              <a:r>
                <a:rPr lang="vi-VN" sz="2200" b="1" smtClean="0">
                  <a:latin typeface="Arial" pitchFamily="34" charset="0"/>
                  <a:cs typeface="Arial" pitchFamily="34" charset="0"/>
                </a:rPr>
                <a:t>60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cao </a:t>
              </a:r>
              <a:r>
                <a:rPr lang="vi-VN" sz="2200" b="1" smtClean="0">
                  <a:latin typeface="Arial" pitchFamily="34" charset="0"/>
                  <a:cs typeface="Arial" pitchFamily="34" charset="0"/>
                </a:rPr>
                <a:t>60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rộng 30 và bề dày 20 </a:t>
              </a:r>
              <a:endParaRPr lang="en-US" sz="2200" b="1" smtClean="0">
                <a:latin typeface="Arial" pitchFamily="34" charset="0"/>
                <a:cs typeface="Arial" pitchFamily="34" charset="0"/>
              </a:endParaRPr>
            </a:p>
            <a:p>
              <a:pPr marL="342900" indent="-342900" algn="just">
                <a:buFontTx/>
                <a:buChar char="-"/>
              </a:pPr>
              <a:r>
                <a:rPr lang="en-US" sz="2200" b="1" smtClean="0">
                  <a:latin typeface="Arial" pitchFamily="34" charset="0"/>
                  <a:cs typeface="Arial" pitchFamily="34" charset="0"/>
                </a:rPr>
                <a:t>R</a:t>
              </a:r>
              <a:r>
                <a:rPr lang="vi-VN" sz="2200" b="1" smtClean="0">
                  <a:latin typeface="Arial" pitchFamily="34" charset="0"/>
                  <a:cs typeface="Arial" pitchFamily="34" charset="0"/>
                </a:rPr>
                <a:t>ãnh </a:t>
              </a:r>
              <a:r>
                <a:rPr lang="vi-VN" sz="2200" b="1">
                  <a:latin typeface="Arial" pitchFamily="34" charset="0"/>
                  <a:cs typeface="Arial" pitchFamily="34" charset="0"/>
                </a:rPr>
                <a:t>hình hộp chiều rộng </a:t>
              </a:r>
              <a:r>
                <a:rPr lang="vi-VN" sz="2200" b="1" smtClean="0">
                  <a:latin typeface="Arial" pitchFamily="34" charset="0"/>
                  <a:cs typeface="Arial" pitchFamily="34" charset="0"/>
                </a:rPr>
                <a:t>10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chiều dài 30 và chiều cao 20 </a:t>
              </a: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4">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AutoShape 4"/>
          <p:cNvSpPr>
            <a:spLocks noChangeArrowheads="1"/>
          </p:cNvSpPr>
          <p:nvPr/>
        </p:nvSpPr>
        <p:spPr bwMode="gray">
          <a:xfrm>
            <a:off x="447214" y="95249"/>
            <a:ext cx="6256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ĐỌC VÀ VẼ BẢN VẼ KỸ THUẬT ĐƠN GIẢN</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3575613" y="2362200"/>
            <a:ext cx="7205696" cy="4229358"/>
            <a:chOff x="3575613" y="2362200"/>
            <a:chExt cx="7205696" cy="4229358"/>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613" y="2362200"/>
              <a:ext cx="5788233" cy="422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523412" y="4189848"/>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3.45</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6957636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2211630"/>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2561715"/>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2360615"/>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012" y="762000"/>
            <a:ext cx="11811000" cy="2057400"/>
            <a:chOff x="270038" y="742950"/>
            <a:chExt cx="11811000" cy="2057400"/>
          </a:xfrm>
        </p:grpSpPr>
        <p:sp>
          <p:nvSpPr>
            <p:cNvPr id="17" name="Rounded Rectangle 16"/>
            <p:cNvSpPr/>
            <p:nvPr/>
          </p:nvSpPr>
          <p:spPr>
            <a:xfrm>
              <a:off x="270038" y="742951"/>
              <a:ext cx="11811000" cy="20573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360362" y="742950"/>
              <a:ext cx="11720676" cy="1969770"/>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vi-VN" b="1">
                  <a:latin typeface="Arial" pitchFamily="34" charset="0"/>
                  <a:cs typeface="Arial" pitchFamily="34" charset="0"/>
                </a:rPr>
                <a:t>Quan sát bản vẽ kĩ thuật trong Hình 3.32 và trả lời các câu hỏi sau</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Bản </a:t>
              </a:r>
              <a:r>
                <a:rPr lang="vi-VN" b="1">
                  <a:latin typeface="Arial" pitchFamily="34" charset="0"/>
                  <a:cs typeface="Arial" pitchFamily="34" charset="0"/>
                </a:rPr>
                <a:t>vẽ kĩ thuật được vẽ trên khổ giấy nào</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Các cạnh của khung bản vẽ cách các cạnh của khổ giấy bao nhiêu milimét</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Khung tên được đặt ở vị trí nào của bản vẽ và trình bày những thông tin cơ bản nào?</a:t>
              </a: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4004" b="34426"/>
            <a:stretch/>
          </p:blipFill>
          <p:spPr bwMode="auto">
            <a:xfrm>
              <a:off x="422438" y="792580"/>
              <a:ext cx="1406868"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0012" y="2971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sp>
        <p:nvSpPr>
          <p:cNvPr id="9" name="TextBox 8"/>
          <p:cNvSpPr txBox="1"/>
          <p:nvPr/>
        </p:nvSpPr>
        <p:spPr>
          <a:xfrm>
            <a:off x="447214" y="3429000"/>
            <a:ext cx="11741611" cy="400110"/>
          </a:xfrm>
          <a:prstGeom prst="rect">
            <a:avLst/>
          </a:prstGeom>
          <a:noFill/>
        </p:spPr>
        <p:txBody>
          <a:bodyPr wrap="square" rtlCol="0">
            <a:spAutoFit/>
          </a:bodyPr>
          <a:lstStyle/>
          <a:p>
            <a:pPr algn="just"/>
            <a:r>
              <a:rPr lang="vi-VN" sz="2000" b="1">
                <a:latin typeface="Arial" pitchFamily="34" charset="0"/>
                <a:cs typeface="Arial" pitchFamily="34" charset="0"/>
              </a:rPr>
              <a:t>a) Bản vẽ kĩ thuật được vẽ trên khổ giấy A3 (420 mm × 297 mm).</a:t>
            </a:r>
            <a:endParaRPr lang="en-US" sz="2000" b="1">
              <a:solidFill>
                <a:schemeClr val="accent2">
                  <a:lumMod val="75000"/>
                </a:schemeClr>
              </a:solidFill>
              <a:latin typeface="Arial" pitchFamily="34" charset="0"/>
              <a:cs typeface="Arial" pitchFamily="34" charset="0"/>
            </a:endParaRPr>
          </a:p>
        </p:txBody>
      </p:sp>
      <p:sp>
        <p:nvSpPr>
          <p:cNvPr id="22" name="TextBox 21"/>
          <p:cNvSpPr txBox="1"/>
          <p:nvPr/>
        </p:nvSpPr>
        <p:spPr>
          <a:xfrm>
            <a:off x="455612" y="3886200"/>
            <a:ext cx="11488738" cy="707886"/>
          </a:xfrm>
          <a:prstGeom prst="rect">
            <a:avLst/>
          </a:prstGeom>
          <a:noFill/>
        </p:spPr>
        <p:txBody>
          <a:bodyPr wrap="square" rtlCol="0">
            <a:spAutoFit/>
          </a:bodyPr>
          <a:lstStyle/>
          <a:p>
            <a:pPr algn="just"/>
            <a:r>
              <a:rPr lang="vi-VN" sz="2000" b="1">
                <a:latin typeface="Arial" pitchFamily="34" charset="0"/>
                <a:cs typeface="Arial" pitchFamily="34" charset="0"/>
              </a:rPr>
              <a:t>b) Cạnh của khung bản vẽ cách cạnh trái của khổ giấy là 20 mm; cách cạnh phải của khổ giấy là 10 mm; cách cạnh trên và cạnh dưới của khổ giấy là 10 mm.</a:t>
            </a:r>
            <a:endParaRPr lang="en-US" sz="2000" b="1">
              <a:solidFill>
                <a:schemeClr val="accent2">
                  <a:lumMod val="75000"/>
                </a:schemeClr>
              </a:solidFill>
              <a:latin typeface="Arial" pitchFamily="34" charset="0"/>
              <a:cs typeface="Arial" pitchFamily="34" charset="0"/>
            </a:endParaRPr>
          </a:p>
        </p:txBody>
      </p:sp>
      <p:sp>
        <p:nvSpPr>
          <p:cNvPr id="12" name="TextBox 11"/>
          <p:cNvSpPr txBox="1"/>
          <p:nvPr/>
        </p:nvSpPr>
        <p:spPr>
          <a:xfrm>
            <a:off x="447214" y="4648200"/>
            <a:ext cx="11488738" cy="707886"/>
          </a:xfrm>
          <a:prstGeom prst="rect">
            <a:avLst/>
          </a:prstGeom>
          <a:noFill/>
        </p:spPr>
        <p:txBody>
          <a:bodyPr wrap="square" rtlCol="0">
            <a:spAutoFit/>
          </a:bodyPr>
          <a:lstStyle/>
          <a:p>
            <a:pPr algn="just"/>
            <a:r>
              <a:rPr lang="vi-VN" sz="2000" b="1">
                <a:latin typeface="Arial" pitchFamily="34" charset="0"/>
                <a:cs typeface="Arial" pitchFamily="34" charset="0"/>
              </a:rPr>
              <a:t>c) Khung tên được đặt ở góc dưới bên phải của bản vẽ và trình bày các thông tin cơ bản: - tên vật thể/đề bài </a:t>
            </a:r>
            <a:r>
              <a:rPr lang="vi-VN" sz="2000" b="1" smtClean="0">
                <a:latin typeface="Arial" pitchFamily="34" charset="0"/>
                <a:cs typeface="Arial" pitchFamily="34" charset="0"/>
              </a:rPr>
              <a:t>tập</a:t>
            </a:r>
            <a:r>
              <a:rPr lang="en-US" sz="2000" b="1">
                <a:latin typeface="Arial" pitchFamily="34" charset="0"/>
                <a:cs typeface="Arial" pitchFamily="34" charset="0"/>
              </a:rPr>
              <a:t> </a:t>
            </a:r>
            <a:r>
              <a:rPr lang="vi-VN" sz="2000" b="1" smtClean="0">
                <a:latin typeface="Arial" pitchFamily="34" charset="0"/>
                <a:cs typeface="Arial" pitchFamily="34" charset="0"/>
              </a:rPr>
              <a:t>- </a:t>
            </a:r>
            <a:r>
              <a:rPr lang="vi-VN" sz="2000" b="1">
                <a:latin typeface="Arial" pitchFamily="34" charset="0"/>
                <a:cs typeface="Arial" pitchFamily="34" charset="0"/>
              </a:rPr>
              <a:t>tên vật liệu;</a:t>
            </a:r>
            <a:endParaRPr lang="en-US" sz="2000" b="1">
              <a:solidFill>
                <a:schemeClr val="accent2">
                  <a:lumMod val="75000"/>
                </a:schemeClr>
              </a:solidFill>
              <a:latin typeface="Arial" pitchFamily="34" charset="0"/>
              <a:cs typeface="Arial" pitchFamily="34" charset="0"/>
            </a:endParaRPr>
          </a:p>
        </p:txBody>
      </p:sp>
      <p:sp>
        <p:nvSpPr>
          <p:cNvPr id="13" name="TextBox 12"/>
          <p:cNvSpPr txBox="1"/>
          <p:nvPr/>
        </p:nvSpPr>
        <p:spPr>
          <a:xfrm>
            <a:off x="433305" y="5356086"/>
            <a:ext cx="11488738" cy="707886"/>
          </a:xfrm>
          <a:prstGeom prst="rect">
            <a:avLst/>
          </a:prstGeom>
          <a:noFill/>
        </p:spPr>
        <p:txBody>
          <a:bodyPr wrap="square" rtlCol="0">
            <a:spAutoFit/>
          </a:bodyPr>
          <a:lstStyle/>
          <a:p>
            <a:pPr algn="just"/>
            <a:r>
              <a:rPr lang="en-US" sz="2000" b="1" smtClean="0">
                <a:latin typeface="Arial" pitchFamily="34" charset="0"/>
                <a:cs typeface="Arial" pitchFamily="34" charset="0"/>
              </a:rPr>
              <a:t>- T</a:t>
            </a:r>
            <a:r>
              <a:rPr lang="vi-VN" sz="2000" b="1" smtClean="0">
                <a:latin typeface="Arial" pitchFamily="34" charset="0"/>
                <a:cs typeface="Arial" pitchFamily="34" charset="0"/>
              </a:rPr>
              <a:t>ỉ </a:t>
            </a:r>
            <a:r>
              <a:rPr lang="vi-VN" sz="2000" b="1">
                <a:latin typeface="Arial" pitchFamily="34" charset="0"/>
                <a:cs typeface="Arial" pitchFamily="34" charset="0"/>
              </a:rPr>
              <a:t>lệ của bản vẽ</a:t>
            </a:r>
            <a:r>
              <a:rPr lang="vi-VN" sz="2000" b="1" smtClean="0">
                <a:latin typeface="Arial" pitchFamily="34" charset="0"/>
                <a:cs typeface="Arial" pitchFamily="34" charset="0"/>
              </a:rPr>
              <a:t>;</a:t>
            </a:r>
            <a:r>
              <a:rPr lang="en-US" sz="2000" b="1">
                <a:latin typeface="Arial" pitchFamily="34" charset="0"/>
                <a:cs typeface="Arial" pitchFamily="34" charset="0"/>
              </a:rPr>
              <a:t> kí hiệu số bài tập</a:t>
            </a:r>
            <a:r>
              <a:rPr lang="en-US" sz="2000" b="1" smtClean="0">
                <a:latin typeface="Arial" pitchFamily="34" charset="0"/>
                <a:cs typeface="Arial" pitchFamily="34" charset="0"/>
              </a:rPr>
              <a:t>; </a:t>
            </a:r>
            <a:r>
              <a:rPr lang="vi-VN" sz="2000" b="1">
                <a:latin typeface="Arial" pitchFamily="34" charset="0"/>
                <a:cs typeface="Arial" pitchFamily="34" charset="0"/>
              </a:rPr>
              <a:t>họ, tên người vẽ</a:t>
            </a:r>
            <a:r>
              <a:rPr lang="vi-VN" sz="2000" b="1" smtClean="0">
                <a:latin typeface="Arial" pitchFamily="34" charset="0"/>
                <a:cs typeface="Arial" pitchFamily="34" charset="0"/>
              </a:rPr>
              <a:t>;</a:t>
            </a:r>
            <a:r>
              <a:rPr lang="en-US" sz="2000" b="1">
                <a:latin typeface="Arial" pitchFamily="34" charset="0"/>
                <a:cs typeface="Arial" pitchFamily="34" charset="0"/>
              </a:rPr>
              <a:t> ngày lập bản vẽ</a:t>
            </a:r>
            <a:r>
              <a:rPr lang="en-US" sz="2000" b="1" smtClean="0">
                <a:latin typeface="Arial" pitchFamily="34" charset="0"/>
                <a:cs typeface="Arial" pitchFamily="34" charset="0"/>
              </a:rPr>
              <a:t>; </a:t>
            </a:r>
            <a:r>
              <a:rPr lang="vi-VN" sz="2000" b="1">
                <a:latin typeface="Arial" pitchFamily="34" charset="0"/>
                <a:cs typeface="Arial" pitchFamily="34" charset="0"/>
              </a:rPr>
              <a:t>chữ kí của người kiểm tra</a:t>
            </a:r>
            <a:r>
              <a:rPr lang="vi-VN" sz="2000" b="1" smtClean="0">
                <a:latin typeface="Arial" pitchFamily="34" charset="0"/>
                <a:cs typeface="Arial" pitchFamily="34" charset="0"/>
              </a:rPr>
              <a:t>;</a:t>
            </a:r>
            <a:r>
              <a:rPr lang="en-US" sz="2000" b="1">
                <a:latin typeface="Arial" pitchFamily="34" charset="0"/>
                <a:cs typeface="Arial" pitchFamily="34" charset="0"/>
              </a:rPr>
              <a:t> ngày kiểm tra</a:t>
            </a:r>
            <a:r>
              <a:rPr lang="en-US" sz="2000" b="1" smtClean="0">
                <a:latin typeface="Arial" pitchFamily="34" charset="0"/>
                <a:cs typeface="Arial" pitchFamily="34" charset="0"/>
              </a:rPr>
              <a:t>; </a:t>
            </a:r>
            <a:r>
              <a:rPr lang="vi-VN" sz="2000" b="1">
                <a:latin typeface="Arial" pitchFamily="34" charset="0"/>
                <a:cs typeface="Arial" pitchFamily="34" charset="0"/>
              </a:rPr>
              <a:t>tên trường, lớp. </a:t>
            </a:r>
            <a:endParaRPr lang="en-US" sz="2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1017933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1399" y="762000"/>
            <a:ext cx="11479775" cy="2209040"/>
            <a:chOff x="536012" y="4495800"/>
            <a:chExt cx="11479775" cy="2209040"/>
          </a:xfrm>
        </p:grpSpPr>
        <p:sp>
          <p:nvSpPr>
            <p:cNvPr id="21" name="Rounded Rectangle 20"/>
            <p:cNvSpPr/>
            <p:nvPr/>
          </p:nvSpPr>
          <p:spPr>
            <a:xfrm>
              <a:off x="536012" y="4495800"/>
              <a:ext cx="11125201" cy="19812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8024" y="4650938"/>
              <a:ext cx="10371601" cy="1692771"/>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Mỗi bản vẽ đều có khung bản vẽ, khung tên. Khung bản vẽ cách cạnh trái của khổ giất là 20mm và cách các cạnh còn lại là 10mm. Khung tên ghi các nội dung về quản lí bản vẽ và được đặt ở góc dưới bên phải của bản vẽ.</a:t>
              </a:r>
              <a:endParaRPr lang="vi-VN" sz="2600"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68232" y="5257800"/>
              <a:ext cx="1347555" cy="1447040"/>
            </a:xfrm>
            <a:prstGeom prst="rect">
              <a:avLst/>
            </a:prstGeom>
          </p:spPr>
        </p:pic>
      </p:grpSp>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12" y="704273"/>
            <a:ext cx="11772900" cy="1581727"/>
            <a:chOff x="112712" y="856096"/>
            <a:chExt cx="11772900" cy="1581727"/>
          </a:xfrm>
        </p:grpSpPr>
        <p:sp>
          <p:nvSpPr>
            <p:cNvPr id="8" name="Rounded Rectangle 7"/>
            <p:cNvSpPr/>
            <p:nvPr/>
          </p:nvSpPr>
          <p:spPr>
            <a:xfrm>
              <a:off x="1742930" y="916806"/>
              <a:ext cx="10142682" cy="121621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73281" y="1057316"/>
              <a:ext cx="9919922"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Một bản vẽ kỹ thuật được vẽ trên khổ giấy A3 như trong Hình 3.34a . Xác định kích thước khung bản vẽ của bản vẽ đó.</a:t>
              </a:r>
              <a:endParaRPr lang="vi-VN" sz="2600" b="1">
                <a:latin typeface="Arial" pitchFamily="34" charset="0"/>
                <a:cs typeface="Arial" pitchFamily="34" charset="0"/>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589"/>
            <a:stretch/>
          </p:blipFill>
          <p:spPr bwMode="auto">
            <a:xfrm>
              <a:off x="112712" y="8560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9812" y="21336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6475412" y="2133600"/>
            <a:ext cx="5495925" cy="2395954"/>
            <a:chOff x="6475412" y="2133600"/>
            <a:chExt cx="5495925" cy="2395954"/>
          </a:xfrm>
        </p:grpSpPr>
        <p:pic>
          <p:nvPicPr>
            <p:cNvPr id="358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412" y="2133600"/>
              <a:ext cx="54959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8761412" y="41910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3.34</a:t>
              </a:r>
              <a:endParaRPr lang="en-US" sz="1600" b="1">
                <a:solidFill>
                  <a:srgbClr val="FF0000"/>
                </a:solidFill>
                <a:latin typeface="Arial" pitchFamily="34" charset="0"/>
                <a:cs typeface="Arial" pitchFamily="34" charset="0"/>
              </a:endParaRPr>
            </a:p>
          </p:txBody>
        </p:sp>
      </p:grpSp>
      <p:sp>
        <p:nvSpPr>
          <p:cNvPr id="19" name="TextBox 18"/>
          <p:cNvSpPr txBox="1"/>
          <p:nvPr/>
        </p:nvSpPr>
        <p:spPr>
          <a:xfrm>
            <a:off x="227012" y="2590800"/>
            <a:ext cx="6248401" cy="707886"/>
          </a:xfrm>
          <a:prstGeom prst="rect">
            <a:avLst/>
          </a:prstGeom>
          <a:noFill/>
        </p:spPr>
        <p:txBody>
          <a:bodyPr wrap="square" rtlCol="0">
            <a:spAutoFit/>
          </a:bodyPr>
          <a:lstStyle/>
          <a:p>
            <a:pPr marL="342900" indent="-342900" algn="just">
              <a:buFont typeface="Arial" pitchFamily="34" charset="0"/>
              <a:buChar char="•"/>
            </a:pPr>
            <a:r>
              <a:rPr lang="en-US" sz="2000" b="1" smtClean="0">
                <a:latin typeface="Arial" pitchFamily="34" charset="0"/>
                <a:cs typeface="Arial" pitchFamily="34" charset="0"/>
              </a:rPr>
              <a:t>Khổ giấy A3 có chiều dài là 420mm và chiều rộng là 297mm</a:t>
            </a:r>
            <a:endParaRPr lang="en-US" sz="2000" b="1">
              <a:latin typeface="Arial" pitchFamily="34" charset="0"/>
              <a:cs typeface="Arial" pitchFamily="34" charset="0"/>
            </a:endParaRPr>
          </a:p>
        </p:txBody>
      </p:sp>
      <p:sp>
        <p:nvSpPr>
          <p:cNvPr id="14"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sp>
        <p:nvSpPr>
          <p:cNvPr id="20" name="TextBox 19"/>
          <p:cNvSpPr txBox="1"/>
          <p:nvPr/>
        </p:nvSpPr>
        <p:spPr>
          <a:xfrm>
            <a:off x="447214" y="3352800"/>
            <a:ext cx="6028198" cy="1015663"/>
          </a:xfrm>
          <a:prstGeom prst="rect">
            <a:avLst/>
          </a:prstGeom>
          <a:noFill/>
        </p:spPr>
        <p:txBody>
          <a:bodyPr wrap="square" rtlCol="0">
            <a:spAutoFit/>
          </a:bodyPr>
          <a:lstStyle/>
          <a:p>
            <a:r>
              <a:rPr lang="en-US" sz="2000" b="1" smtClean="0">
                <a:latin typeface="Arial" pitchFamily="34" charset="0"/>
                <a:cs typeface="Arial" pitchFamily="34" charset="0"/>
              </a:rPr>
              <a:t>Do đó chiều dài của khung bản vẽ là </a:t>
            </a:r>
            <a:br>
              <a:rPr lang="en-US" sz="2000" b="1" smtClean="0">
                <a:latin typeface="Arial" pitchFamily="34" charset="0"/>
                <a:cs typeface="Arial" pitchFamily="34" charset="0"/>
              </a:rPr>
            </a:br>
            <a:r>
              <a:rPr lang="en-US" sz="2000" b="1" smtClean="0">
                <a:latin typeface="Arial" pitchFamily="34" charset="0"/>
                <a:cs typeface="Arial" pitchFamily="34" charset="0"/>
              </a:rPr>
              <a:t>	420 – 20 -10 = </a:t>
            </a:r>
            <a:r>
              <a:rPr lang="en-US" sz="2000" b="1" smtClean="0">
                <a:solidFill>
                  <a:schemeClr val="accent2">
                    <a:lumMod val="75000"/>
                  </a:schemeClr>
                </a:solidFill>
                <a:latin typeface="Arial" pitchFamily="34" charset="0"/>
                <a:cs typeface="Arial" pitchFamily="34" charset="0"/>
              </a:rPr>
              <a:t>390</a:t>
            </a:r>
            <a:r>
              <a:rPr lang="en-US" sz="2000" b="1" smtClean="0">
                <a:latin typeface="Arial" pitchFamily="34" charset="0"/>
                <a:cs typeface="Arial" pitchFamily="34" charset="0"/>
              </a:rPr>
              <a:t>mm </a:t>
            </a:r>
            <a:br>
              <a:rPr lang="en-US" sz="2000" b="1" smtClean="0">
                <a:latin typeface="Arial" pitchFamily="34" charset="0"/>
                <a:cs typeface="Arial" pitchFamily="34" charset="0"/>
              </a:rPr>
            </a:br>
            <a:r>
              <a:rPr lang="en-US" sz="2000" b="1" smtClean="0">
                <a:latin typeface="Arial" pitchFamily="34" charset="0"/>
                <a:cs typeface="Arial" pitchFamily="34" charset="0"/>
              </a:rPr>
              <a:t>và chiều rộng là   287 – 10 – 10 = </a:t>
            </a:r>
            <a:r>
              <a:rPr lang="en-US" sz="2000" b="1" smtClean="0">
                <a:solidFill>
                  <a:schemeClr val="accent2">
                    <a:lumMod val="75000"/>
                  </a:schemeClr>
                </a:solidFill>
                <a:latin typeface="Arial" pitchFamily="34" charset="0"/>
                <a:cs typeface="Arial" pitchFamily="34" charset="0"/>
              </a:rPr>
              <a:t>277</a:t>
            </a:r>
            <a:r>
              <a:rPr lang="en-US" sz="2000" b="1" smtClean="0">
                <a:latin typeface="Arial" pitchFamily="34" charset="0"/>
                <a:cs typeface="Arial" pitchFamily="34" charset="0"/>
              </a:rPr>
              <a:t>mm</a:t>
            </a:r>
            <a:endParaRPr lang="en-US" sz="2000" b="1">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612" y="235584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59560"/>
            <a:ext cx="11772899" cy="1488340"/>
            <a:chOff x="150812" y="759560"/>
            <a:chExt cx="11772899" cy="1488340"/>
          </a:xfrm>
        </p:grpSpPr>
        <p:sp>
          <p:nvSpPr>
            <p:cNvPr id="8" name="Rounded Rectangle 7"/>
            <p:cNvSpPr/>
            <p:nvPr/>
          </p:nvSpPr>
          <p:spPr>
            <a:xfrm>
              <a:off x="1941512" y="759560"/>
              <a:ext cx="9982199" cy="14883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1848" y="910472"/>
              <a:ext cx="9821863" cy="1231084"/>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Hình 3.34b thể hiện một bản vẽ kĩ thuật có kích thước khung bản vẽ là 564 mm × 400 mm. </a:t>
              </a:r>
              <a:endParaRPr lang="en-US" b="1" smtClean="0">
                <a:latin typeface="Arial" pitchFamily="34" charset="0"/>
                <a:cs typeface="Arial" pitchFamily="34" charset="0"/>
              </a:endParaRPr>
            </a:p>
            <a:p>
              <a:pPr algn="just"/>
              <a:r>
                <a:rPr lang="vi-VN" b="1" smtClean="0">
                  <a:latin typeface="Arial" pitchFamily="34" charset="0"/>
                  <a:cs typeface="Arial" pitchFamily="34" charset="0"/>
                </a:rPr>
                <a:t>Hỏi </a:t>
              </a:r>
              <a:r>
                <a:rPr lang="vi-VN" b="1">
                  <a:latin typeface="Arial" pitchFamily="34" charset="0"/>
                  <a:cs typeface="Arial" pitchFamily="34" charset="0"/>
                </a:rPr>
                <a:t>bản vẽ đó được vẽ trên khổ giấy nào?</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grpSp>
        <p:nvGrpSpPr>
          <p:cNvPr id="6" name="Group 5"/>
          <p:cNvGrpSpPr/>
          <p:nvPr/>
        </p:nvGrpSpPr>
        <p:grpSpPr>
          <a:xfrm>
            <a:off x="8913812" y="2355840"/>
            <a:ext cx="2800350" cy="2483693"/>
            <a:chOff x="9075736" y="2355840"/>
            <a:chExt cx="2800350" cy="2483693"/>
          </a:xfrm>
        </p:grpSpPr>
        <p:pic>
          <p:nvPicPr>
            <p:cNvPr id="3686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6470"/>
            <a:stretch/>
          </p:blipFill>
          <p:spPr bwMode="auto">
            <a:xfrm>
              <a:off x="9075736" y="2355840"/>
              <a:ext cx="2800350" cy="217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0055821" y="4500979"/>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3.34b</a:t>
              </a:r>
              <a:endParaRPr lang="en-US" sz="1600" b="1">
                <a:solidFill>
                  <a:srgbClr val="FF0000"/>
                </a:solidFill>
                <a:latin typeface="Arial" pitchFamily="34" charset="0"/>
                <a:cs typeface="Arial" pitchFamily="34" charset="0"/>
              </a:endParaRPr>
            </a:p>
          </p:txBody>
        </p:sp>
      </p:grpSp>
      <p:sp>
        <p:nvSpPr>
          <p:cNvPr id="20" name="TextBox 19"/>
          <p:cNvSpPr txBox="1"/>
          <p:nvPr/>
        </p:nvSpPr>
        <p:spPr>
          <a:xfrm>
            <a:off x="989014" y="2819460"/>
            <a:ext cx="6903741" cy="400110"/>
          </a:xfrm>
          <a:prstGeom prst="rect">
            <a:avLst/>
          </a:prstGeom>
          <a:noFill/>
        </p:spPr>
        <p:txBody>
          <a:bodyPr wrap="square" rtlCol="0">
            <a:spAutoFit/>
          </a:bodyPr>
          <a:lstStyle/>
          <a:p>
            <a:pPr marL="342900" indent="-342900" algn="just">
              <a:buFont typeface="Arial" pitchFamily="34" charset="0"/>
              <a:buChar char="•"/>
            </a:pPr>
            <a:r>
              <a:rPr lang="en-US" sz="2000" b="1">
                <a:latin typeface="Arial" pitchFamily="34" charset="0"/>
                <a:cs typeface="Arial" pitchFamily="34" charset="0"/>
              </a:rPr>
              <a:t>Chiều dài của khổ giấy là 564 + 20 + 10 = 594 (mm)</a:t>
            </a:r>
          </a:p>
        </p:txBody>
      </p:sp>
      <p:sp>
        <p:nvSpPr>
          <p:cNvPr id="21" name="TextBox 20"/>
          <p:cNvSpPr txBox="1"/>
          <p:nvPr/>
        </p:nvSpPr>
        <p:spPr>
          <a:xfrm>
            <a:off x="989013" y="3352800"/>
            <a:ext cx="6903741" cy="400110"/>
          </a:xfrm>
          <a:prstGeom prst="rect">
            <a:avLst/>
          </a:prstGeom>
          <a:noFill/>
        </p:spPr>
        <p:txBody>
          <a:bodyPr wrap="square" rtlCol="0">
            <a:spAutoFit/>
          </a:bodyPr>
          <a:lstStyle/>
          <a:p>
            <a:pPr marL="342900" indent="-342900" algn="just">
              <a:buFont typeface="Arial" pitchFamily="34" charset="0"/>
              <a:buChar char="•"/>
            </a:pPr>
            <a:r>
              <a:rPr lang="en-US" sz="2000" b="1">
                <a:latin typeface="Arial" pitchFamily="34" charset="0"/>
                <a:cs typeface="Arial" pitchFamily="34" charset="0"/>
              </a:rPr>
              <a:t>Chiều rộng của khổ giấy là 400 + 10 + 10 = 420 (mm).</a:t>
            </a:r>
          </a:p>
        </p:txBody>
      </p:sp>
      <p:sp>
        <p:nvSpPr>
          <p:cNvPr id="22" name="TextBox 21"/>
          <p:cNvSpPr txBox="1"/>
          <p:nvPr/>
        </p:nvSpPr>
        <p:spPr>
          <a:xfrm>
            <a:off x="989012" y="3886200"/>
            <a:ext cx="8109310" cy="400110"/>
          </a:xfrm>
          <a:prstGeom prst="rect">
            <a:avLst/>
          </a:prstGeom>
          <a:noFill/>
        </p:spPr>
        <p:txBody>
          <a:bodyPr wrap="square" rtlCol="0">
            <a:spAutoFit/>
          </a:bodyPr>
          <a:lstStyle/>
          <a:p>
            <a:pPr marL="342900" indent="-342900" algn="just">
              <a:buFont typeface="Arial" pitchFamily="34" charset="0"/>
              <a:buChar char="•"/>
            </a:pPr>
            <a:r>
              <a:rPr lang="vi-VN" sz="2000" b="1">
                <a:latin typeface="Arial" pitchFamily="34" charset="0"/>
                <a:cs typeface="Arial" pitchFamily="34" charset="0"/>
              </a:rPr>
              <a:t>Do đó, bản vẽ được vẽ trên khổ giấy A2 (594 mm × 420 mm</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Tree>
    <p:extLst>
      <p:ext uri="{BB962C8B-B14F-4D97-AF65-F5344CB8AC3E}">
        <p14:creationId xmlns:p14="http://schemas.microsoft.com/office/powerpoint/2010/main" val="38754222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1675" y="223946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306550" y="750555"/>
            <a:ext cx="11558425" cy="1383045"/>
            <a:chOff x="306550" y="760913"/>
            <a:chExt cx="11558425" cy="1383045"/>
          </a:xfrm>
        </p:grpSpPr>
        <p:sp>
          <p:nvSpPr>
            <p:cNvPr id="17" name="Rounded Rectangle 16"/>
            <p:cNvSpPr/>
            <p:nvPr/>
          </p:nvSpPr>
          <p:spPr>
            <a:xfrm>
              <a:off x="306550" y="802838"/>
              <a:ext cx="11558425" cy="134112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065212" y="802838"/>
              <a:ext cx="10648950" cy="1231106"/>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b="1">
                  <a:latin typeface="Arial" pitchFamily="34" charset="0"/>
                  <a:cs typeface="Arial" pitchFamily="34" charset="0"/>
                </a:rPr>
                <a:t>Quan sát bản vẽ kĩ thuật trong Hình 3.32 và cho biết trên bản vẽ đó có những loại nét vẽ nào? Chiều rộng (hay độ dày) của các nét vẽ đó có giống nhau không?</a:t>
              </a: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455612" y="760913"/>
              <a:ext cx="1511405" cy="5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447214" y="2718807"/>
            <a:ext cx="5549936" cy="1569660"/>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Bản vẽ có các nét: nét liền đậm, nét liền mảnh, nét đứt mảnh. Chiều rộng (hay độ dày) của các nét không giống nhau. </a:t>
            </a:r>
            <a:endParaRPr lang="en-US" b="1">
              <a:solidFill>
                <a:schemeClr val="accent2">
                  <a:lumMod val="75000"/>
                </a:schemeClr>
              </a:solidFill>
              <a:latin typeface="Arial" pitchFamily="34" charset="0"/>
              <a:cs typeface="Arial" pitchFamily="34" charset="0"/>
            </a:endParaRPr>
          </a:p>
        </p:txBody>
      </p:sp>
      <p:sp>
        <p:nvSpPr>
          <p:cNvPr id="14"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5762" y="2063003"/>
            <a:ext cx="62865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051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79412" y="609600"/>
            <a:ext cx="11285998"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Các loại nét vẽ thường dùng được cho trong bảng sau và minh hoạ bởi Hình 3.35</a:t>
            </a:r>
            <a:endParaRPr lang="en-US" b="1">
              <a:solidFill>
                <a:schemeClr val="accent2">
                  <a:lumMod val="75000"/>
                </a:schemeClr>
              </a:solidFill>
              <a:latin typeface="Arial" pitchFamily="34" charset="0"/>
              <a:cs typeface="Arial" pitchFamily="34" charset="0"/>
            </a:endParaRPr>
          </a:p>
        </p:txBody>
      </p:sp>
      <p:sp>
        <p:nvSpPr>
          <p:cNvPr id="14" name="AutoShape 4"/>
          <p:cNvSpPr>
            <a:spLocks noChangeArrowheads="1"/>
          </p:cNvSpPr>
          <p:nvPr/>
        </p:nvSpPr>
        <p:spPr bwMode="gray">
          <a:xfrm>
            <a:off x="447214" y="95249"/>
            <a:ext cx="6713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MỘT SỐ TIÊU CHUẨN CỦA BẢN VẼ KỸ THUẬT</a:t>
            </a:r>
            <a:endParaRPr lang="vi-VN" sz="1900" b="1">
              <a:solidFill>
                <a:schemeClr val="bg1"/>
              </a:solidFill>
              <a:latin typeface="Arial" pitchFamily="34" charset="0"/>
              <a:cs typeface="Arial" pitchFamily="34" charset="0"/>
            </a:endParaRPr>
          </a:p>
        </p:txBody>
      </p:sp>
      <p:pic>
        <p:nvPicPr>
          <p:cNvPr id="378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046"/>
          <a:stretch/>
        </p:blipFill>
        <p:spPr bwMode="auto">
          <a:xfrm>
            <a:off x="181105" y="1440597"/>
            <a:ext cx="7246216" cy="322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7770812" y="2819400"/>
            <a:ext cx="4277591" cy="3880122"/>
            <a:chOff x="303212" y="2005878"/>
            <a:chExt cx="4277591" cy="3880122"/>
          </a:xfrm>
        </p:grpSpPr>
        <p:sp>
          <p:nvSpPr>
            <p:cNvPr id="12" name="TextBox 11"/>
            <p:cNvSpPr txBox="1"/>
            <p:nvPr/>
          </p:nvSpPr>
          <p:spPr>
            <a:xfrm>
              <a:off x="1674812" y="55474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3.35</a:t>
              </a:r>
              <a:endParaRPr lang="en-US" sz="1600" b="1">
                <a:solidFill>
                  <a:srgbClr val="FF0000"/>
                </a:solidFill>
                <a:latin typeface="Arial" pitchFamily="34" charset="0"/>
                <a:cs typeface="Arial" pitchFamily="34" charset="0"/>
              </a:endParaRPr>
            </a:p>
          </p:txBody>
        </p:sp>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2005878"/>
              <a:ext cx="4277591" cy="35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468644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890"/>
                                        </p:tgtEl>
                                        <p:attrNameLst>
                                          <p:attrName>style.visibility</p:attrName>
                                        </p:attrNameLst>
                                      </p:cBhvr>
                                      <p:to>
                                        <p:strVal val="visible"/>
                                      </p:to>
                                    </p:set>
                                    <p:animEffect transition="in" filter="wipe(left)">
                                      <p:cBhvr>
                                        <p:cTn id="11" dur="500"/>
                                        <p:tgtEl>
                                          <p:spTgt spid="3789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42400</TotalTime>
  <Words>3126</Words>
  <PresentationFormat>Custom</PresentationFormat>
  <Paragraphs>211</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2023-08-07T07:16:49Z</dcterms:modified>
</cp:coreProperties>
</file>