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314" r:id="rId2"/>
    <p:sldId id="256" r:id="rId3"/>
    <p:sldId id="316" r:id="rId4"/>
    <p:sldId id="315" r:id="rId5"/>
    <p:sldId id="317" r:id="rId6"/>
    <p:sldId id="318" r:id="rId7"/>
    <p:sldId id="29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30" r:id="rId18"/>
    <p:sldId id="328" r:id="rId19"/>
    <p:sldId id="332" r:id="rId20"/>
    <p:sldId id="331" r:id="rId21"/>
    <p:sldId id="333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99"/>
    <a:srgbClr val="66FFCC"/>
    <a:srgbClr val="CCFFCC"/>
    <a:srgbClr val="FFCC66"/>
    <a:srgbClr val="FF9933"/>
    <a:srgbClr val="FFCCFF"/>
    <a:srgbClr val="CC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77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4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181827" y="241070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2927399"/>
            <a:ext cx="1101271" cy="108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15" y="2799610"/>
            <a:ext cx="1059285" cy="134447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1968" y="1203157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16, </a:t>
            </a:r>
            <a:r>
              <a:rPr lang="en-US" sz="2000" dirty="0" err="1" smtClean="0">
                <a:solidFill>
                  <a:schemeClr val="tx1"/>
                </a:solidFill>
              </a:rPr>
              <a:t>mình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err="1" smtClean="0">
                <a:solidFill>
                  <a:schemeClr val="tx1"/>
                </a:solidFill>
              </a:rPr>
              <a:t>nhân</a:t>
            </a:r>
            <a:r>
              <a:rPr lang="en-US" sz="2000" smtClean="0">
                <a:solidFill>
                  <a:schemeClr val="tx1"/>
                </a:solidFill>
              </a:rPr>
              <a:t> sau.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24978" y="1239252"/>
            <a:ext cx="3689927" cy="9745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597" y="3412060"/>
            <a:ext cx="1764093" cy="1671651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152022" y="2678901"/>
            <a:ext cx="4331620" cy="1324624"/>
          </a:xfrm>
          <a:prstGeom prst="cloudCallout">
            <a:avLst>
              <a:gd name="adj1" fmla="val -60563"/>
              <a:gd name="adj2" fmla="val 142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chemeClr val="tx1"/>
                </a:solidFill>
              </a:rPr>
              <a:t>Theo </a:t>
            </a:r>
            <a:r>
              <a:rPr lang="en-US" sz="2000" i="1" dirty="0" err="1" smtClean="0">
                <a:solidFill>
                  <a:schemeClr val="tx1"/>
                </a:solidFill>
              </a:rPr>
              <a:t>em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Tròn</a:t>
            </a:r>
            <a:r>
              <a:rPr lang="en-US" sz="2000" i="1" dirty="0" smtClean="0">
                <a:solidFill>
                  <a:schemeClr val="tx1"/>
                </a:solidFill>
              </a:rPr>
              <a:t> hay </a:t>
            </a:r>
            <a:r>
              <a:rPr lang="en-US" sz="2000" i="1" dirty="0" err="1" smtClean="0">
                <a:solidFill>
                  <a:schemeClr val="tx1"/>
                </a:solidFill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Vuông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tính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đúng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150126"/>
            <a:ext cx="496904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50"/>
                </a:solidFill>
              </a:rPr>
              <a:t>Luyện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tập</a:t>
            </a:r>
            <a:r>
              <a:rPr lang="en-US" sz="2000" b="1" dirty="0" smtClean="0">
                <a:solidFill>
                  <a:srgbClr val="00B050"/>
                </a:solidFill>
              </a:rPr>
              <a:t> 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ABCD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bên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).    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= 3cm.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896854" y="1466356"/>
            <a:ext cx="4208546" cy="2227480"/>
            <a:chOff x="4896854" y="1466356"/>
            <a:chExt cx="4208546" cy="2227480"/>
          </a:xfrm>
        </p:grpSpPr>
        <p:grpSp>
          <p:nvGrpSpPr>
            <p:cNvPr id="18" name="Group 17"/>
            <p:cNvGrpSpPr/>
            <p:nvPr/>
          </p:nvGrpSpPr>
          <p:grpSpPr>
            <a:xfrm>
              <a:off x="5317959" y="1900990"/>
              <a:ext cx="3441030" cy="1371600"/>
              <a:chOff x="5317959" y="1900990"/>
              <a:chExt cx="3441030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17959" y="1900990"/>
                <a:ext cx="3441030" cy="13426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940843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29401" y="1900990"/>
                <a:ext cx="0" cy="13716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775158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6737" y="1500880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6854" y="2372248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a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83483" y="149191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1</a:t>
              </a:r>
              <a:endParaRPr lang="vi-VN" sz="2000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7327" y="1479744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vi-VN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24137" y="146635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vi-VN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24137" y="3293726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</a:t>
              </a:r>
              <a:endParaRPr lang="vi-VN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51254" y="3270665"/>
              <a:ext cx="48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</a:t>
              </a:r>
              <a:endParaRPr lang="vi-VN" sz="2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93696" y="3243616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Rectangle 28"/>
          <p:cNvSpPr/>
          <p:nvPr/>
        </p:nvSpPr>
        <p:spPr>
          <a:xfrm>
            <a:off x="298676" y="3577493"/>
            <a:ext cx="7747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HCN ABCD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2a</a:t>
            </a:r>
            <a:r>
              <a:rPr lang="en-US" sz="2000" b="1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+ 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đvdt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8784" y="4131491"/>
            <a:ext cx="724921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b) a = 3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1221" y="4557402"/>
            <a:ext cx="62007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=&gt; </a:t>
            </a:r>
            <a:r>
              <a:rPr lang="en-US" sz="2000" dirty="0" err="1">
                <a:ea typeface="Calibri" panose="020F0502020204030204" pitchFamily="34" charset="0"/>
              </a:rPr>
              <a:t>S</a:t>
            </a:r>
            <a:r>
              <a:rPr lang="en-US" sz="2000" baseline="-25000" dirty="0" err="1">
                <a:ea typeface="Calibri" panose="020F0502020204030204" pitchFamily="34" charset="0"/>
              </a:rPr>
              <a:t>hcnABCD</a:t>
            </a:r>
            <a:r>
              <a:rPr lang="en-US" sz="2000" baseline="-25000" dirty="0">
                <a:ea typeface="Calibri" panose="020F0502020204030204" pitchFamily="34" charset="0"/>
              </a:rPr>
              <a:t>  </a:t>
            </a:r>
            <a:r>
              <a:rPr lang="en-US" sz="2000" dirty="0">
                <a:ea typeface="Calibri" panose="020F0502020204030204" pitchFamily="34" charset="0"/>
              </a:rPr>
              <a:t>= 2</a:t>
            </a:r>
            <a:r>
              <a:rPr lang="en-US" sz="2000">
                <a:ea typeface="Calibri" panose="020F0502020204030204" pitchFamily="34" charset="0"/>
              </a:rPr>
              <a:t>. </a:t>
            </a:r>
            <a:r>
              <a:rPr lang="en-US" sz="2000" smtClean="0">
                <a:ea typeface="Calibri" panose="020F0502020204030204" pitchFamily="34" charset="0"/>
              </a:rPr>
              <a:t>3</a:t>
            </a:r>
            <a:r>
              <a:rPr lang="en-US" sz="2000" baseline="30000" smtClean="0">
                <a:ea typeface="Calibri" panose="020F0502020204030204" pitchFamily="34" charset="0"/>
              </a:rPr>
              <a:t>2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2 . 9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18 </a:t>
            </a:r>
            <a:r>
              <a:rPr lang="en-US" sz="2000">
                <a:ea typeface="Calibri" panose="020F0502020204030204" pitchFamily="34" charset="0"/>
              </a:rPr>
              <a:t>+ </a:t>
            </a:r>
            <a:r>
              <a:rPr lang="en-US" sz="2000" smtClean="0">
                <a:ea typeface="Calibri" panose="020F0502020204030204" pitchFamily="34" charset="0"/>
              </a:rPr>
              <a:t>3 </a:t>
            </a:r>
            <a:r>
              <a:rPr lang="en-US" sz="2000">
                <a:ea typeface="Calibri" panose="020F0502020204030204" pitchFamily="34" charset="0"/>
              </a:rPr>
              <a:t>= </a:t>
            </a:r>
            <a:r>
              <a:rPr lang="en-US" sz="2000" smtClean="0">
                <a:ea typeface="Calibri" panose="020F0502020204030204" pitchFamily="34" charset="0"/>
              </a:rPr>
              <a:t>21 (cm</a:t>
            </a:r>
            <a:r>
              <a:rPr lang="en-US" sz="2000" baseline="30000" smtClean="0">
                <a:ea typeface="Calibri" panose="020F050202020403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7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995" y="1144196"/>
            <a:ext cx="434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1.46.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235 + 78 – 142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14 + 2 . 8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{ 2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+ [1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+ (3 -1)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]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} : 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217" y="2868477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5" name="Rectangle 14"/>
          <p:cNvSpPr/>
          <p:nvPr/>
        </p:nvSpPr>
        <p:spPr>
          <a:xfrm>
            <a:off x="-34998" y="3217620"/>
            <a:ext cx="4331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a.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235 + 78 – 142 = 313 – 142 = 171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9018" y="3217620"/>
            <a:ext cx="32602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b.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14 + 2 . 8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 = 14 + 2.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46995" y="37878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c</a:t>
            </a:r>
            <a:r>
              <a:rPr lang="fr-FR" sz="2000" b="1">
                <a:latin typeface="+mn-lt"/>
                <a:ea typeface="Calibri" panose="020F0502020204030204" pitchFamily="34" charset="0"/>
              </a:rPr>
              <a:t>.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{2</a:t>
            </a:r>
            <a:r>
              <a:rPr lang="fr-FR" sz="2000" baseline="30000" smtClean="0">
                <a:latin typeface="+mn-lt"/>
                <a:ea typeface="Calibri" panose="020F0502020204030204" pitchFamily="34" charset="0"/>
              </a:rPr>
              <a:t>3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>
                <a:latin typeface="+mn-lt"/>
                <a:ea typeface="Calibri" panose="020F0502020204030204" pitchFamily="34" charset="0"/>
              </a:rPr>
              <a:t>+ 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[1 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+ ( 3 – 1)</a:t>
            </a:r>
            <a:r>
              <a:rPr lang="fr-FR" sz="20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]} : 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13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4998" y="425339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</a:t>
            </a:r>
            <a:r>
              <a:rPr lang="fr-FR" sz="2000" smtClean="0">
                <a:ea typeface="Calibri" panose="020F0502020204030204" pitchFamily="34" charset="0"/>
              </a:rPr>
              <a:t>{8 </a:t>
            </a:r>
            <a:r>
              <a:rPr lang="fr-FR" sz="2000" dirty="0">
                <a:ea typeface="Calibri" panose="020F0502020204030204" pitchFamily="34" charset="0"/>
              </a:rPr>
              <a:t>+ [ 1 + 2</a:t>
            </a:r>
            <a:r>
              <a:rPr lang="fr-FR" sz="2000" baseline="30000" dirty="0">
                <a:ea typeface="Calibri" panose="020F0502020204030204" pitchFamily="34" charset="0"/>
              </a:rPr>
              <a:t>2</a:t>
            </a:r>
            <a:r>
              <a:rPr lang="fr-FR" sz="2000" dirty="0">
                <a:ea typeface="Calibri" panose="020F0502020204030204" pitchFamily="34" charset="0"/>
              </a:rPr>
              <a:t>]}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7869" y="4264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{ 8 </a:t>
            </a:r>
            <a:r>
              <a:rPr lang="fr-FR" sz="2000">
                <a:ea typeface="Calibri" panose="020F0502020204030204" pitchFamily="34" charset="0"/>
              </a:rPr>
              <a:t>+ </a:t>
            </a:r>
            <a:r>
              <a:rPr lang="fr-FR" sz="2000" smtClean="0">
                <a:ea typeface="Calibri" panose="020F0502020204030204" pitchFamily="34" charset="0"/>
              </a:rPr>
              <a:t>[1 </a:t>
            </a:r>
            <a:r>
              <a:rPr lang="fr-FR" sz="2000" dirty="0">
                <a:ea typeface="Calibri" panose="020F0502020204030204" pitchFamily="34" charset="0"/>
              </a:rPr>
              <a:t>+ 4]}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44787" y="4710478"/>
            <a:ext cx="2021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>
                <a:ea typeface="Calibri" panose="020F0502020204030204" pitchFamily="34" charset="0"/>
              </a:rPr>
              <a:t>= </a:t>
            </a:r>
            <a:r>
              <a:rPr lang="fr-FR" sz="2000" smtClean="0">
                <a:ea typeface="Calibri" panose="020F0502020204030204" pitchFamily="34" charset="0"/>
              </a:rPr>
              <a:t>{8 </a:t>
            </a:r>
            <a:r>
              <a:rPr lang="fr-FR" sz="2000" dirty="0">
                <a:ea typeface="Calibri" panose="020F0502020204030204" pitchFamily="34" charset="0"/>
              </a:rPr>
              <a:t>+ 5}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7956" y="4718349"/>
            <a:ext cx="1514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13 : </a:t>
            </a:r>
            <a:r>
              <a:rPr lang="fr-FR" sz="2000" dirty="0" smtClean="0">
                <a:ea typeface="Calibri" panose="020F0502020204030204" pitchFamily="34" charset="0"/>
              </a:rPr>
              <a:t>13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0891" y="4726852"/>
            <a:ext cx="842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7308" y="3666161"/>
            <a:ext cx="2125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ea typeface="Calibri" panose="020F0502020204030204" pitchFamily="34" charset="0"/>
              </a:rPr>
              <a:t>= 14 + 128 = 142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5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1342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1.47.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1 + 2(a + b) – 4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= 25; b = 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0647" y="2080040"/>
            <a:ext cx="135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7" name="Rectangle 16"/>
          <p:cNvSpPr/>
          <p:nvPr/>
        </p:nvSpPr>
        <p:spPr>
          <a:xfrm>
            <a:off x="1856326" y="2570452"/>
            <a:ext cx="5230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err="1">
                <a:ea typeface="Calibri" panose="020F0502020204030204" pitchFamily="34" charset="0"/>
              </a:rPr>
              <a:t>Thay</a:t>
            </a:r>
            <a:r>
              <a:rPr lang="fr-FR" sz="2000" dirty="0">
                <a:ea typeface="Calibri" panose="020F0502020204030204" pitchFamily="34" charset="0"/>
              </a:rPr>
              <a:t> a =  25 </a:t>
            </a:r>
            <a:r>
              <a:rPr lang="fr-FR" sz="2000" dirty="0" err="1">
                <a:ea typeface="Calibri" panose="020F0502020204030204" pitchFamily="34" charset="0"/>
              </a:rPr>
              <a:t>và</a:t>
            </a:r>
            <a:r>
              <a:rPr lang="fr-FR" sz="2000" dirty="0">
                <a:ea typeface="Calibri" panose="020F0502020204030204" pitchFamily="34" charset="0"/>
              </a:rPr>
              <a:t> b = 9 </a:t>
            </a:r>
            <a:r>
              <a:rPr lang="fr-FR" sz="2000" dirty="0" err="1">
                <a:ea typeface="Calibri" panose="020F0502020204030204" pitchFamily="34" charset="0"/>
              </a:rPr>
              <a:t>vào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biểu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 err="1">
                <a:ea typeface="Calibri" panose="020F0502020204030204" pitchFamily="34" charset="0"/>
              </a:rPr>
              <a:t>thức</a:t>
            </a:r>
            <a:r>
              <a:rPr lang="fr-FR" sz="2000" dirty="0">
                <a:ea typeface="Calibri" panose="020F0502020204030204" pitchFamily="34" charset="0"/>
              </a:rPr>
              <a:t> ta </a:t>
            </a:r>
            <a:r>
              <a:rPr lang="fr-FR" sz="2000" dirty="0" err="1">
                <a:ea typeface="Calibri" panose="020F0502020204030204" pitchFamily="34" charset="0"/>
              </a:rPr>
              <a:t>có</a:t>
            </a:r>
            <a:r>
              <a:rPr lang="fr-FR" sz="2000" dirty="0">
                <a:ea typeface="Calibri" panose="020F0502020204030204" pitchFamily="34" charset="0"/>
              </a:rPr>
              <a:t> </a:t>
            </a:r>
            <a:r>
              <a:rPr lang="fr-FR" sz="2000" dirty="0" smtClean="0">
                <a:ea typeface="Calibri" panose="020F0502020204030204" pitchFamily="34" charset="0"/>
              </a:rPr>
              <a:t>: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4712" y="3084890"/>
            <a:ext cx="3057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smtClean="0">
                <a:ea typeface="Calibri" panose="020F0502020204030204" pitchFamily="34" charset="0"/>
              </a:rPr>
              <a:t>1 + 2 . (</a:t>
            </a:r>
            <a:r>
              <a:rPr lang="fr-FR" sz="2000" dirty="0">
                <a:ea typeface="Calibri" panose="020F0502020204030204" pitchFamily="34" charset="0"/>
              </a:rPr>
              <a:t>25 + 9)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4086" y="357363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 smtClean="0">
                <a:ea typeface="Calibri" panose="020F0502020204030204" pitchFamily="34" charset="0"/>
              </a:rPr>
              <a:t>=  1 + 2. 34 – 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1992" y="40431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1 + 68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4086" y="4494690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69 – </a:t>
            </a:r>
            <a:r>
              <a:rPr lang="fr-FR" sz="2000" dirty="0" smtClean="0">
                <a:ea typeface="Calibri" panose="020F0502020204030204" pitchFamily="34" charset="0"/>
              </a:rPr>
              <a:t>64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4494690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fr-FR" sz="2000" dirty="0">
                <a:ea typeface="Calibri" panose="020F0502020204030204" pitchFamily="34" charset="0"/>
              </a:rPr>
              <a:t>= 5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8" y="3515480"/>
            <a:ext cx="2120341" cy="162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31978"/>
            <a:ext cx="8846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xe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đạp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5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14km/h; 2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tốc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9 km/h.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5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591" y="1293853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Vận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59" y="3499301"/>
            <a:ext cx="2120341" cy="1628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59" y="1187116"/>
            <a:ext cx="135485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Vận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dụng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438" y="1435614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766288" y="1758427"/>
            <a:ext cx="6841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3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đầu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3 = 42 (km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" y="2180773"/>
                <a:ext cx="6841994" cy="498663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58794" y="2546325"/>
            <a:ext cx="68419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Quãng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2 = 18 (km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03" y="2899098"/>
                <a:ext cx="4572000" cy="553998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66288" y="3277221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5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7512" y="3671634"/>
            <a:ext cx="5781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a typeface="Calibri" panose="020F0502020204030204" pitchFamily="34" charset="0"/>
              </a:rPr>
              <a:t>42 + 18 = 60 (km</a:t>
            </a:r>
            <a:r>
              <a:rPr lang="en-US" sz="2000" dirty="0" smtClean="0">
                <a:ea typeface="Calibri" panose="020F0502020204030204" pitchFamily="34" charset="0"/>
              </a:rPr>
              <a:t>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5001" y="4236390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 dirty="0">
                <a:ea typeface="Calibri" panose="020F0502020204030204" pitchFamily="34" charset="0"/>
              </a:rPr>
              <a:t>: 60km.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5053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606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1.48</a:t>
            </a:r>
            <a:r>
              <a:rPr lang="en-US" sz="2400" dirty="0" smtClean="0">
                <a:solidFill>
                  <a:srgbClr val="00B0F0"/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8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, một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1 264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err="1" smtClean="0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</a:rPr>
              <a:t> tháng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164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trung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cửa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vi?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" y="1241663"/>
            <a:ext cx="17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1.48</a:t>
            </a:r>
            <a:r>
              <a:rPr lang="en-US" sz="2400" dirty="0" smtClean="0">
                <a:solidFill>
                  <a:srgbClr val="00B0F0"/>
                </a:solidFill>
              </a:rPr>
              <a:t>.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32" y="2800752"/>
            <a:ext cx="3019569" cy="234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30" y="-14463"/>
            <a:ext cx="2827170" cy="262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1991" y="1337545"/>
            <a:ext cx="12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63201" y="1841827"/>
            <a:ext cx="582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cả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ti vi là </a:t>
            </a:r>
            <a:r>
              <a:rPr lang="fr-FR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936" y="306583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smtClean="0">
                <a:ea typeface="Calibri" panose="020F0502020204030204" pitchFamily="34" charset="0"/>
              </a:rPr>
              <a:t>(1 </a:t>
            </a:r>
            <a:r>
              <a:rPr lang="fr-FR" sz="2000" dirty="0">
                <a:ea typeface="Calibri" panose="020F0502020204030204" pitchFamily="34" charset="0"/>
              </a:rPr>
              <a:t>264 + 164 . 4) : 12 = </a:t>
            </a:r>
            <a:r>
              <a:rPr lang="fr-FR" sz="2000">
                <a:ea typeface="Calibri" panose="020F0502020204030204" pitchFamily="34" charset="0"/>
              </a:rPr>
              <a:t>160 </a:t>
            </a:r>
            <a:r>
              <a:rPr lang="fr-FR" sz="2000" smtClean="0">
                <a:ea typeface="Calibri" panose="020F0502020204030204" pitchFamily="34" charset="0"/>
              </a:rPr>
              <a:t>(ti </a:t>
            </a:r>
            <a:r>
              <a:rPr lang="fr-FR" sz="2000" dirty="0">
                <a:ea typeface="Calibri" panose="020F0502020204030204" pitchFamily="34" charset="0"/>
              </a:rPr>
              <a:t>vi</a:t>
            </a:r>
            <a:r>
              <a:rPr lang="fr-FR" sz="2000" dirty="0" smtClean="0">
                <a:ea typeface="Calibri" panose="020F0502020204030204" pitchFamily="34" charset="0"/>
              </a:rPr>
              <a:t>)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3880" y="3771174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err="1">
                <a:ea typeface="Calibri" panose="020F0502020204030204" pitchFamily="34" charset="0"/>
              </a:rPr>
              <a:t>Đáp</a:t>
            </a:r>
            <a:r>
              <a:rPr lang="fr-FR" sz="2000">
                <a:ea typeface="Calibri" panose="020F0502020204030204" pitchFamily="34" charset="0"/>
              </a:rPr>
              <a:t> </a:t>
            </a:r>
            <a:r>
              <a:rPr lang="fr-FR" sz="2000" smtClean="0">
                <a:ea typeface="Calibri" panose="020F0502020204030204" pitchFamily="34" charset="0"/>
              </a:rPr>
              <a:t>số: </a:t>
            </a:r>
            <a:r>
              <a:rPr lang="fr-FR" sz="2000" dirty="0">
                <a:ea typeface="Calibri" panose="020F0502020204030204" pitchFamily="34" charset="0"/>
              </a:rPr>
              <a:t>160 ti vi.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216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6" y="1357848"/>
            <a:ext cx="6411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1.49.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105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en-US" sz="20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trừ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bếp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vệ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sinh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như sau: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18m</a:t>
            </a:r>
            <a:r>
              <a:rPr lang="en-US" sz="2000" baseline="3000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 được lát bằng gỗ loại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350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2;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tx1">
                    <a:lumMod val="50000"/>
                  </a:schemeClr>
                </a:solidFill>
              </a:rPr>
              <a:t>dùng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gỗ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loại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170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30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nghìn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/m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chi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phí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5" y="2315887"/>
            <a:ext cx="2412694" cy="1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Google Shape;905;p46"/>
          <p:cNvSpPr/>
          <p:nvPr/>
        </p:nvSpPr>
        <p:spPr>
          <a:xfrm>
            <a:off x="264751" y="60420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VẬN DỤNG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88" y="1828800"/>
            <a:ext cx="3148812" cy="2224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29" y="1362701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811733" y="185064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Diện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tích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sàn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cần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lát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: </a:t>
            </a:r>
            <a:r>
              <a:rPr lang="fr-FR" sz="1800" smtClean="0">
                <a:ea typeface="Calibri" panose="020F0502020204030204" pitchFamily="34" charset="0"/>
              </a:rPr>
              <a:t>(105 </a:t>
            </a:r>
            <a:r>
              <a:rPr lang="fr-FR" sz="1800" dirty="0">
                <a:ea typeface="Calibri" panose="020F0502020204030204" pitchFamily="34" charset="0"/>
              </a:rPr>
              <a:t>– 30) m</a:t>
            </a:r>
            <a:r>
              <a:rPr lang="fr-FR" sz="1800" baseline="30000" dirty="0">
                <a:ea typeface="Calibri" panose="020F0502020204030204" pitchFamily="34" charset="0"/>
              </a:rPr>
              <a:t>2 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01" y="2273700"/>
            <a:ext cx="5229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tiền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công</a:t>
            </a:r>
            <a:r>
              <a:rPr lang="fr-FR" sz="1800" dirty="0">
                <a:ea typeface="Calibri" panose="020F0502020204030204" pitchFamily="34" charset="0"/>
              </a:rPr>
              <a:t> là : </a:t>
            </a:r>
            <a:r>
              <a:rPr lang="fr-FR" sz="1800">
                <a:ea typeface="Calibri" panose="020F0502020204030204" pitchFamily="34" charset="0"/>
              </a:rPr>
              <a:t>(</a:t>
            </a:r>
            <a:r>
              <a:rPr lang="fr-FR" sz="1800" smtClean="0">
                <a:ea typeface="Calibri" panose="020F0502020204030204" pitchFamily="34" charset="0"/>
              </a:rPr>
              <a:t>105 - 30</a:t>
            </a:r>
            <a:r>
              <a:rPr lang="fr-FR" sz="1800" dirty="0">
                <a:ea typeface="Calibri" panose="020F0502020204030204" pitchFamily="34" charset="0"/>
              </a:rPr>
              <a:t>). </a:t>
            </a:r>
            <a:r>
              <a:rPr lang="fr-FR" sz="1800">
                <a:ea typeface="Calibri" panose="020F0502020204030204" pitchFamily="34" charset="0"/>
              </a:rPr>
              <a:t>30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009" y="2722325"/>
            <a:ext cx="569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ea typeface="Calibri" panose="020F0502020204030204" pitchFamily="34" charset="0"/>
              </a:rPr>
              <a:t>18m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1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>
                <a:ea typeface="Calibri" panose="020F0502020204030204" pitchFamily="34" charset="0"/>
              </a:rPr>
              <a:t> </a:t>
            </a:r>
            <a:r>
              <a:rPr lang="fr-FR" sz="1800" smtClean="0">
                <a:ea typeface="Calibri" panose="020F0502020204030204" pitchFamily="34" charset="0"/>
              </a:rPr>
              <a:t> </a:t>
            </a:r>
            <a:r>
              <a:rPr lang="fr-FR" sz="1800" dirty="0">
                <a:ea typeface="Calibri" panose="020F0502020204030204" pitchFamily="34" charset="0"/>
              </a:rPr>
              <a:t>18. </a:t>
            </a:r>
            <a:r>
              <a:rPr lang="fr-FR" sz="1800">
                <a:ea typeface="Calibri" panose="020F0502020204030204" pitchFamily="34" charset="0"/>
              </a:rPr>
              <a:t>350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>
                <a:ea typeface="Calibri" panose="020F0502020204030204" pitchFamily="34" charset="0"/>
              </a:rPr>
              <a:t>) </a:t>
            </a:r>
            <a:r>
              <a:rPr lang="fr-FR" sz="1800" dirty="0" smtClean="0">
                <a:ea typeface="Calibri" panose="020F0502020204030204" pitchFamily="34" charset="0"/>
              </a:rPr>
              <a:t>;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01" y="3165820"/>
            <a:ext cx="511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Còn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lại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</a:t>
            </a:r>
            <a:r>
              <a:rPr lang="fr-FR" sz="1800" dirty="0">
                <a:ea typeface="Calibri" panose="020F0502020204030204" pitchFamily="34" charset="0"/>
              </a:rPr>
              <a:t>] m</a:t>
            </a:r>
            <a:r>
              <a:rPr lang="fr-FR" sz="1800" baseline="30000" dirty="0">
                <a:ea typeface="Calibri" panose="020F0502020204030204" pitchFamily="34" charset="0"/>
              </a:rPr>
              <a:t>2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gỗ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loại</a:t>
            </a:r>
            <a:r>
              <a:rPr lang="fr-FR" sz="1800" dirty="0">
                <a:ea typeface="Calibri" panose="020F0502020204030204" pitchFamily="34" charset="0"/>
              </a:rPr>
              <a:t> 2 </a:t>
            </a:r>
            <a:r>
              <a:rPr lang="fr-FR" sz="1800" dirty="0" err="1">
                <a:ea typeface="Calibri" panose="020F0502020204030204" pitchFamily="34" charset="0"/>
              </a:rPr>
              <a:t>có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giá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smtClean="0">
                <a:ea typeface="Calibri" panose="020F0502020204030204" pitchFamily="34" charset="0"/>
              </a:rPr>
              <a:t>là: 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- 18]. 170 </a:t>
            </a:r>
            <a:r>
              <a:rPr lang="fr-FR" sz="1800" dirty="0">
                <a:ea typeface="Calibri" panose="020F0502020204030204" pitchFamily="34" charset="0"/>
              </a:rPr>
              <a:t>(</a:t>
            </a:r>
            <a:r>
              <a:rPr lang="fr-FR" sz="1800" dirty="0" err="1">
                <a:ea typeface="Calibri" panose="020F0502020204030204" pitchFamily="34" charset="0"/>
              </a:rPr>
              <a:t>nghìn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 smtClean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751" y="4037854"/>
            <a:ext cx="96121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ea typeface="Calibri" panose="020F0502020204030204" pitchFamily="34" charset="0"/>
              </a:rPr>
              <a:t>Tổng</a:t>
            </a:r>
            <a:r>
              <a:rPr lang="fr-FR" sz="1800" dirty="0">
                <a:ea typeface="Calibri" panose="020F0502020204030204" pitchFamily="34" charset="0"/>
              </a:rPr>
              <a:t> chi </a:t>
            </a:r>
            <a:r>
              <a:rPr lang="fr-FR" sz="1800" dirty="0" err="1" smtClean="0">
                <a:ea typeface="Calibri" panose="020F0502020204030204" pitchFamily="34" charset="0"/>
              </a:rPr>
              <a:t>phí</a:t>
            </a:r>
            <a:r>
              <a:rPr lang="fr-FR" sz="1800" dirty="0" smtClean="0">
                <a:ea typeface="Calibri" panose="020F0502020204030204" pitchFamily="34" charset="0"/>
              </a:rPr>
              <a:t>: </a:t>
            </a:r>
            <a:r>
              <a:rPr lang="fr-FR" sz="1800" smtClean="0">
                <a:ea typeface="Calibri" panose="020F0502020204030204" pitchFamily="34" charset="0"/>
              </a:rPr>
              <a:t>(105 - 30</a:t>
            </a:r>
            <a:r>
              <a:rPr lang="fr-FR" sz="1800" dirty="0">
                <a:ea typeface="Calibri" panose="020F0502020204030204" pitchFamily="34" charset="0"/>
              </a:rPr>
              <a:t>). 30 + 18. 350 + </a:t>
            </a:r>
            <a:r>
              <a:rPr lang="fr-FR" sz="1800">
                <a:ea typeface="Calibri" panose="020F0502020204030204" pitchFamily="34" charset="0"/>
              </a:rPr>
              <a:t>[(</a:t>
            </a:r>
            <a:r>
              <a:rPr lang="fr-FR" sz="1800" smtClean="0">
                <a:ea typeface="Calibri" panose="020F0502020204030204" pitchFamily="34" charset="0"/>
              </a:rPr>
              <a:t>105 - 30) - 18</a:t>
            </a:r>
            <a:r>
              <a:rPr lang="fr-FR" sz="1800" dirty="0">
                <a:ea typeface="Calibri" panose="020F0502020204030204" pitchFamily="34" charset="0"/>
              </a:rPr>
              <a:t>].170 = 18 </a:t>
            </a:r>
            <a:r>
              <a:rPr lang="fr-FR" sz="1800">
                <a:ea typeface="Calibri" panose="020F0502020204030204" pitchFamily="34" charset="0"/>
              </a:rPr>
              <a:t>240 </a:t>
            </a:r>
            <a:r>
              <a:rPr lang="fr-FR" sz="1800" smtClean="0">
                <a:ea typeface="Calibri" panose="020F0502020204030204" pitchFamily="34" charset="0"/>
              </a:rPr>
              <a:t>(nghìn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r>
              <a:rPr lang="fr-FR" sz="1800" dirty="0" smtClean="0">
                <a:ea typeface="Calibri" panose="020F0502020204030204" pitchFamily="34" charset="0"/>
              </a:rPr>
              <a:t>)</a:t>
            </a:r>
            <a:endParaRPr lang="en-US" sz="1800" dirty="0"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7692" y="4465911"/>
            <a:ext cx="2839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err="1">
                <a:ea typeface="Calibri" panose="020F0502020204030204" pitchFamily="34" charset="0"/>
              </a:rPr>
              <a:t>Đáp</a:t>
            </a:r>
            <a:r>
              <a:rPr lang="fr-FR" sz="1800">
                <a:ea typeface="Calibri" panose="020F0502020204030204" pitchFamily="34" charset="0"/>
              </a:rPr>
              <a:t> </a:t>
            </a:r>
            <a:r>
              <a:rPr lang="fr-FR" sz="1800" smtClean="0">
                <a:ea typeface="Calibri" panose="020F0502020204030204" pitchFamily="34" charset="0"/>
              </a:rPr>
              <a:t>số: 18 </a:t>
            </a:r>
            <a:r>
              <a:rPr lang="fr-FR" sz="1800" dirty="0">
                <a:ea typeface="Calibri" panose="020F0502020204030204" pitchFamily="34" charset="0"/>
              </a:rPr>
              <a:t>240 000 </a:t>
            </a:r>
            <a:r>
              <a:rPr lang="fr-FR" sz="1800" dirty="0" err="1">
                <a:ea typeface="Calibri" panose="020F0502020204030204" pitchFamily="34" charset="0"/>
              </a:rPr>
              <a:t>đồng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4213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4" name="Google Shape;927;p46"/>
          <p:cNvGrpSpPr/>
          <p:nvPr/>
        </p:nvGrpSpPr>
        <p:grpSpPr>
          <a:xfrm>
            <a:off x="257922" y="576148"/>
            <a:ext cx="330270" cy="330251"/>
            <a:chOff x="1923675" y="1633650"/>
            <a:chExt cx="436000" cy="435975"/>
          </a:xfrm>
        </p:grpSpPr>
        <p:sp>
          <p:nvSpPr>
            <p:cNvPr id="5" name="Google Shape;928;p4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29;p4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0;p4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1;p4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2;p4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3;p4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CỦNG CỐ</a:t>
            </a:r>
            <a:endParaRPr lang="vi-V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ngoài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( 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[ ]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{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239" y="3463705"/>
                <a:ext cx="6020161" cy="1330595"/>
              </a:xfrm>
              <a:prstGeom prst="rect">
                <a:avLst/>
              </a:prstGeom>
              <a:blipFill>
                <a:blip r:embed="rId2"/>
                <a:stretch>
                  <a:fillRect l="-1012" r="-1113" b="-9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0" y="2612735"/>
            <a:ext cx="2260746" cy="13084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THỨ TỰ THỰC HIỆN CÁC PHÉP TÍNH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dấu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ngoặc</a:t>
                </a:r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chia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Cộng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trừ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39" y="1419726"/>
                <a:ext cx="5887814" cy="956136"/>
              </a:xfrm>
              <a:prstGeom prst="rect">
                <a:avLst/>
              </a:prstGeom>
              <a:blipFill>
                <a:blip r:embed="rId3"/>
                <a:stretch>
                  <a:fillRect l="-1035" b="-82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2260746" y="1897794"/>
            <a:ext cx="863093" cy="1369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25" idx="1"/>
          </p:cNvCxnSpPr>
          <p:nvPr/>
        </p:nvCxnSpPr>
        <p:spPr>
          <a:xfrm>
            <a:off x="2260746" y="3266952"/>
            <a:ext cx="824493" cy="862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989"/>
            <a:ext cx="6593305" cy="341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BÀI 7: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THỨ TỰ THỰC HIỆN CÁC PHÉP TÍNH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656600" y="4620128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Google Shape;891;p46"/>
          <p:cNvSpPr/>
          <p:nvPr/>
        </p:nvSpPr>
        <p:spPr>
          <a:xfrm>
            <a:off x="248516" y="565770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HƯỚNG DẪN VỀ NHÀ</a:t>
            </a:r>
            <a:endParaRPr lang="vi-VN" sz="32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8852" y="1347536"/>
            <a:ext cx="8920927" cy="3795964"/>
            <a:chOff x="138852" y="1347536"/>
            <a:chExt cx="8920927" cy="3795964"/>
          </a:xfrm>
        </p:grpSpPr>
        <p:grpSp>
          <p:nvGrpSpPr>
            <p:cNvPr id="49" name="Group 48"/>
            <p:cNvGrpSpPr/>
            <p:nvPr/>
          </p:nvGrpSpPr>
          <p:grpSpPr>
            <a:xfrm>
              <a:off x="138852" y="1347536"/>
              <a:ext cx="8920927" cy="3795964"/>
              <a:chOff x="223073" y="1347536"/>
              <a:chExt cx="8920927" cy="37959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3073" y="1347536"/>
                <a:ext cx="2857010" cy="649706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cá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nhân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716302" y="1347536"/>
                <a:ext cx="2922370" cy="649706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Nhiệm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vụ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theo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tổ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3073" y="1913021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Pentagon 31"/>
              <p:cNvSpPr/>
              <p:nvPr/>
            </p:nvSpPr>
            <p:spPr>
              <a:xfrm>
                <a:off x="588833" y="2478506"/>
                <a:ext cx="4283955" cy="685800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tx1"/>
                    </a:solidFill>
                  </a:rPr>
                  <a:t>- Ôn lại toàn bộ nội dung kiến thức đã 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học từ Bài </a:t>
                </a:r>
                <a:r>
                  <a:rPr lang="pt-BR" sz="1800" smtClean="0">
                    <a:solidFill>
                      <a:schemeClr val="tx1"/>
                    </a:solidFill>
                  </a:rPr>
                  <a:t>1 đến </a:t>
                </a:r>
                <a:r>
                  <a:rPr lang="pt-BR" sz="1800" dirty="0">
                    <a:solidFill>
                      <a:schemeClr val="tx1"/>
                    </a:solidFill>
                  </a:rPr>
                  <a:t>Bài 7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23073" y="2821406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Pentagon 36"/>
              <p:cNvSpPr/>
              <p:nvPr/>
            </p:nvSpPr>
            <p:spPr>
              <a:xfrm>
                <a:off x="588832" y="3432010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Luyện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chung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Ôn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chương</a:t>
                </a:r>
                <a:r>
                  <a:rPr lang="en-US" sz="1800" dirty="0">
                    <a:solidFill>
                      <a:schemeClr val="tx1"/>
                    </a:solidFill>
                  </a:rPr>
                  <a:t> I.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23073" y="3705728"/>
                <a:ext cx="365760" cy="914400"/>
                <a:chOff x="716369" y="1913021"/>
                <a:chExt cx="365760" cy="914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716369" y="1913021"/>
                  <a:ext cx="0" cy="91440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716369" y="2827421"/>
                  <a:ext cx="3657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Pentagon 40"/>
              <p:cNvSpPr/>
              <p:nvPr/>
            </p:nvSpPr>
            <p:spPr>
              <a:xfrm>
                <a:off x="588832" y="4397543"/>
                <a:ext cx="4283956" cy="745957"/>
              </a:xfrm>
              <a:prstGeom prst="homePlate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-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Làm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trước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bài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1.50; 1.52; 1.53; 1.56.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25" idx="2"/>
              </p:cNvCxnSpPr>
              <p:nvPr/>
            </p:nvCxnSpPr>
            <p:spPr>
              <a:xfrm>
                <a:off x="7177487" y="1997242"/>
                <a:ext cx="0" cy="481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solidFill>
                    <a:srgbClr val="F3B7F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1800" dirty="0"/>
                      <a:t>- </a:t>
                    </a:r>
                    <a:r>
                      <a:rPr lang="en-US" sz="1800" dirty="0" err="1"/>
                      <a:t>Thiết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kế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sơ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đồ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tư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duy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theo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sáng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riêng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của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mỗi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nhóm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để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tổng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hợp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kiến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thức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từ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Bài</a:t>
                    </a:r>
                    <a:r>
                      <a:rPr lang="en-US" sz="1800" dirty="0"/>
                      <a:t> 1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1800" dirty="0" smtClean="0"/>
                      <a:t> </a:t>
                    </a:r>
                    <a:r>
                      <a:rPr lang="en-US" sz="1800" dirty="0" err="1" smtClean="0"/>
                      <a:t>Bài</a:t>
                    </a:r>
                    <a:r>
                      <a:rPr lang="en-US" sz="1800" dirty="0" smtClean="0"/>
                      <a:t> 7, </a:t>
                    </a:r>
                    <a:r>
                      <a:rPr lang="en-US" sz="1800" dirty="0" err="1" smtClean="0"/>
                      <a:t>trình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 err="1"/>
                      <a:t>bày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ra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giấy</a:t>
                    </a:r>
                    <a:r>
                      <a:rPr lang="en-US" sz="1800" dirty="0"/>
                      <a:t> A0 </a:t>
                    </a:r>
                    <a:r>
                      <a:rPr lang="en-US" sz="1800" dirty="0" err="1"/>
                      <a:t>hoặc</a:t>
                    </a:r>
                    <a:r>
                      <a:rPr lang="en-US" sz="1800" dirty="0"/>
                      <a:t> A1 </a:t>
                    </a:r>
                    <a:r>
                      <a:rPr lang="en-US" sz="1800" dirty="0" err="1"/>
                      <a:t>và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cáo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vào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buổi</a:t>
                    </a:r>
                    <a:r>
                      <a:rPr lang="en-US" sz="1800" dirty="0"/>
                      <a:t> </a:t>
                    </a:r>
                    <a:r>
                      <a:rPr lang="en-US" sz="1800" dirty="0" err="1"/>
                      <a:t>học</a:t>
                    </a:r>
                    <a:r>
                      <a:rPr lang="en-US" sz="1800" dirty="0"/>
                      <a:t> </a:t>
                    </a:r>
                    <a:r>
                      <a:rPr lang="en-US" sz="1800" err="1"/>
                      <a:t>sau</a:t>
                    </a:r>
                    <a:r>
                      <a:rPr lang="en-US" sz="1800" smtClean="0"/>
                      <a:t>.</a:t>
                    </a:r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916" y="2443144"/>
                    <a:ext cx="3918084" cy="216982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44" r="-1400" b="-14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Arrow Connector 51"/>
            <p:cNvCxnSpPr>
              <a:stCxn id="24" idx="3"/>
              <a:endCxn id="25" idx="1"/>
            </p:cNvCxnSpPr>
            <p:nvPr/>
          </p:nvCxnSpPr>
          <p:spPr>
            <a:xfrm>
              <a:off x="2995862" y="1672389"/>
              <a:ext cx="263621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55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Cloud Callout 2"/>
          <p:cNvSpPr/>
          <p:nvPr/>
        </p:nvSpPr>
        <p:spPr>
          <a:xfrm>
            <a:off x="2665927" y="321972"/>
            <a:ext cx="5988676" cy="2794716"/>
          </a:xfrm>
          <a:prstGeom prst="cloudCallout">
            <a:avLst>
              <a:gd name="adj1" fmla="val -43925"/>
              <a:gd name="adj2" fmla="val 715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 smtClean="0">
                <a:solidFill>
                  <a:schemeClr val="tx1"/>
                </a:solidFill>
              </a:rPr>
              <a:t>Em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hiểu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như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thế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nào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là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một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biểu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thức</a:t>
            </a:r>
            <a:r>
              <a:rPr lang="en-US" sz="3200" i="1" dirty="0" smtClean="0">
                <a:solidFill>
                  <a:schemeClr val="tx1"/>
                </a:solidFill>
              </a:rPr>
              <a:t>?</a:t>
            </a:r>
            <a:endParaRPr lang="vi-VN" sz="3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92" y="2870323"/>
            <a:ext cx="2188537" cy="227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454" y="3511450"/>
            <a:ext cx="1952625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941" y="1513559"/>
            <a:ext cx="7575759" cy="1997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Biểu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gồm</a:t>
            </a: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các phép toán cộng, trừ, nhân, chia và nâng lên lũy thừa của các con số hoặc </a:t>
            </a:r>
            <a:r>
              <a:rPr lang="vi-VN" sz="2800" dirty="0" smtClean="0">
                <a:solidFill>
                  <a:schemeClr val="tx1"/>
                </a:solidFill>
              </a:rPr>
              <a:t>chữ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49" t="1818" r="699" b="2831"/>
          <a:stretch/>
        </p:blipFill>
        <p:spPr>
          <a:xfrm>
            <a:off x="2180492" y="104009"/>
            <a:ext cx="2703083" cy="13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187116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</a:t>
            </a:r>
            <a:r>
              <a:rPr lang="nl-NL" sz="2400" b="1" dirty="0" smtClean="0">
                <a:latin typeface="+mn-lt"/>
                <a:ea typeface="Calibri" panose="020F0502020204030204" pitchFamily="34" charset="0"/>
              </a:rPr>
              <a:t>thức không </a:t>
            </a:r>
            <a:r>
              <a:rPr lang="nl-NL" sz="2400" b="1" dirty="0">
                <a:latin typeface="+mn-lt"/>
                <a:ea typeface="Calibri" panose="020F0502020204030204" pitchFamily="34" charset="0"/>
              </a:rPr>
              <a:t>có 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7" y="1896144"/>
            <a:ext cx="877929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phép cộng và phép </a:t>
            </a:r>
            <a:r>
              <a:rPr lang="nl-NL" sz="2000">
                <a:latin typeface="+mn-lt"/>
                <a:ea typeface="Calibri" panose="020F0502020204030204" pitchFamily="34" charset="0"/>
              </a:rPr>
              <a:t>trừ (</a:t>
            </a:r>
            <a:r>
              <a:rPr lang="nl-NL" sz="2000" smtClean="0">
                <a:latin typeface="+mn-lt"/>
                <a:ea typeface="Calibri" panose="020F0502020204030204" pitchFamily="34" charset="0"/>
              </a:rPr>
              <a:t>hoặc </a:t>
            </a:r>
            <a:r>
              <a:rPr lang="nl-NL" sz="2000" dirty="0">
                <a:latin typeface="+mn-lt"/>
                <a:ea typeface="Calibri" panose="020F0502020204030204" pitchFamily="34" charset="0"/>
              </a:rPr>
              <a:t>chỉ có phép nhân và phép chia) thì thực hiên các phép tính từ trái qua </a:t>
            </a:r>
            <a:r>
              <a:rPr lang="nl-NL" sz="2000" dirty="0" smtClean="0">
                <a:latin typeface="+mn-lt"/>
                <a:ea typeface="Calibri" panose="020F0502020204030204" pitchFamily="34" charset="0"/>
              </a:rPr>
              <a:t>phải.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42" y="2974504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724527" y="2911807"/>
            <a:ext cx="4572000" cy="111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52 – 8 + 11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= 44 + 11 = 55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60 : 10 × 5 = 30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247" y="3050308"/>
            <a:ext cx="8779291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, </a:t>
            </a:r>
            <a:r>
              <a:rPr lang="en-US" sz="2000" dirty="0" err="1"/>
              <a:t>nhân</a:t>
            </a:r>
            <a:r>
              <a:rPr lang="en-US" sz="2000" dirty="0"/>
              <a:t>, chia,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,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/>
              <a:t>chia,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.</a:t>
            </a:r>
            <a:endParaRPr lang="vi-VN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47" y="4010033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13" name="Rectangle 12"/>
          <p:cNvSpPr/>
          <p:nvPr/>
        </p:nvSpPr>
        <p:spPr>
          <a:xfrm>
            <a:off x="1574234" y="39496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 + 2 . 4</a:t>
            </a:r>
            <a:r>
              <a:rPr lang="en-US" sz="2000" baseline="30000" dirty="0"/>
              <a:t>2</a:t>
            </a:r>
            <a:r>
              <a:rPr lang="en-US" sz="2000" dirty="0"/>
              <a:t> = 10 + 2. 16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        = 10 + 32 = 42</a:t>
            </a:r>
          </a:p>
        </p:txBody>
      </p:sp>
    </p:spTree>
    <p:extLst>
      <p:ext uri="{BB962C8B-B14F-4D97-AF65-F5344CB8AC3E}">
        <p14:creationId xmlns:p14="http://schemas.microsoft.com/office/powerpoint/2010/main" val="14096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03343" y="1187116"/>
            <a:ext cx="5139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360045" algn="l"/>
                <a:tab pos="720090" algn="l"/>
              </a:tabLst>
            </a:pPr>
            <a:r>
              <a:rPr lang="nl-NL" sz="2400" b="1" dirty="0">
                <a:latin typeface="+mn-lt"/>
                <a:ea typeface="Calibri" panose="020F0502020204030204" pitchFamily="34" charset="0"/>
              </a:rPr>
              <a:t>Đối với biểu </a:t>
            </a:r>
            <a:r>
              <a:rPr lang="nl-NL" sz="2400" b="1" dirty="0" smtClean="0">
                <a:latin typeface="+mn-lt"/>
                <a:ea typeface="Calibri" panose="020F0502020204030204" pitchFamily="34" charset="0"/>
              </a:rPr>
              <a:t>thức có </a:t>
            </a:r>
            <a:r>
              <a:rPr lang="nl-NL" sz="2400" b="1" dirty="0">
                <a:latin typeface="+mn-lt"/>
                <a:ea typeface="Calibri" panose="020F0502020204030204" pitchFamily="34" charset="0"/>
              </a:rPr>
              <a:t>dấu ngoặc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48" y="1714968"/>
            <a:ext cx="8779290" cy="55399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</a:rPr>
              <a:t>Nếu chỉ có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.</a:t>
            </a:r>
            <a:endParaRPr lang="vi-VN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48" y="2388482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108890" y="24213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smtClean="0"/>
              <a:t>(10 </a:t>
            </a:r>
            <a:r>
              <a:rPr lang="en-US" sz="2000" dirty="0"/>
              <a:t>+ 17) : 9 = 27 : 9 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247" y="2299219"/>
            <a:ext cx="8779291" cy="193899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b="1"/>
              <a:t>( </a:t>
            </a:r>
            <a:r>
              <a:rPr lang="en-US" sz="2000" b="1" smtClean="0"/>
              <a:t>)</a:t>
            </a:r>
            <a:r>
              <a:rPr lang="en-US" sz="2000" smtClean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b="1" dirty="0"/>
              <a:t>[ ]</a:t>
            </a:r>
            <a:r>
              <a:rPr lang="en-US" sz="2000" dirty="0"/>
              <a:t>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b="1" dirty="0"/>
              <a:t>{ }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err="1"/>
              <a:t>phép</a:t>
            </a:r>
            <a:r>
              <a:rPr lang="en-US" sz="2000"/>
              <a:t> </a:t>
            </a:r>
            <a:r>
              <a:rPr lang="en-US" sz="2000" smtClean="0"/>
              <a:t>tính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. </a:t>
            </a:r>
            <a:endParaRPr lang="vi-VN" sz="4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5" y="4317246"/>
            <a:ext cx="181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 smtClean="0"/>
              <a:t>Ví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dụ</a:t>
            </a:r>
            <a:r>
              <a:rPr lang="en-US" sz="2000" i="1" u="sng" dirty="0" smtClean="0"/>
              <a:t>:</a:t>
            </a:r>
            <a:endParaRPr lang="vi-VN" sz="2000" i="1" u="sng" dirty="0"/>
          </a:p>
        </p:txBody>
      </p:sp>
      <p:sp>
        <p:nvSpPr>
          <p:cNvPr id="13" name="Rectangle 12"/>
          <p:cNvSpPr/>
          <p:nvPr/>
        </p:nvSpPr>
        <p:spPr>
          <a:xfrm>
            <a:off x="840059" y="4238211"/>
            <a:ext cx="7367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/>
              <a:t>{15 </a:t>
            </a:r>
            <a:r>
              <a:rPr lang="en-US" sz="2000"/>
              <a:t>+ </a:t>
            </a:r>
            <a:r>
              <a:rPr lang="en-US" sz="2000" smtClean="0"/>
              <a:t>2 . [8 - (5 - 3</a:t>
            </a:r>
            <a:r>
              <a:rPr lang="en-US" sz="2000" dirty="0"/>
              <a:t>)]} : 9 </a:t>
            </a:r>
            <a:r>
              <a:rPr lang="en-US" sz="2000" dirty="0" smtClean="0"/>
              <a:t> </a:t>
            </a:r>
            <a:r>
              <a:rPr lang="en-US" sz="2000" smtClean="0"/>
              <a:t>= </a:t>
            </a:r>
            <a:r>
              <a:rPr lang="en-US" sz="2000"/>
              <a:t>{</a:t>
            </a:r>
            <a:r>
              <a:rPr lang="en-US" sz="2000" smtClean="0"/>
              <a:t>15 </a:t>
            </a:r>
            <a:r>
              <a:rPr lang="en-US" sz="2000"/>
              <a:t>+ </a:t>
            </a:r>
            <a:r>
              <a:rPr lang="en-US" sz="2000" smtClean="0"/>
              <a:t>2 . [8 - 2</a:t>
            </a:r>
            <a:r>
              <a:rPr lang="en-US" sz="2000" dirty="0"/>
              <a:t>]} : </a:t>
            </a:r>
            <a:r>
              <a:rPr lang="en-US" sz="2000" dirty="0" smtClean="0"/>
              <a:t>9 </a:t>
            </a:r>
            <a:r>
              <a:rPr lang="en-US" sz="2000" dirty="0"/>
              <a:t>= {15 </a:t>
            </a:r>
            <a:r>
              <a:rPr lang="en-US" sz="2000"/>
              <a:t>+ </a:t>
            </a:r>
            <a:r>
              <a:rPr lang="en-US" sz="2000" smtClean="0"/>
              <a:t>2 . 6</a:t>
            </a:r>
            <a:r>
              <a:rPr lang="en-US" sz="2000" dirty="0"/>
              <a:t>} : 9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2671" y="4659428"/>
            <a:ext cx="51188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= </a:t>
            </a:r>
            <a:r>
              <a:rPr lang="en-US" sz="2000"/>
              <a:t>{</a:t>
            </a:r>
            <a:r>
              <a:rPr lang="en-US" sz="2000" smtClean="0"/>
              <a:t>15 + 12</a:t>
            </a:r>
            <a:r>
              <a:rPr lang="en-US" sz="2000" dirty="0"/>
              <a:t>} : </a:t>
            </a:r>
            <a:r>
              <a:rPr lang="en-US" sz="2000" dirty="0" smtClean="0"/>
              <a:t>9 = </a:t>
            </a:r>
            <a:r>
              <a:rPr lang="en-US" sz="2000" dirty="0"/>
              <a:t>27 : 9 = </a:t>
            </a:r>
            <a:r>
              <a:rPr lang="en-US" sz="2000" dirty="0" smtClean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9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 animBg="1"/>
      <p:bldP spid="12" grpId="0"/>
      <p:bldP spid="12" grpId="1"/>
      <p:bldP spid="13" grpId="0"/>
      <p:bldP spid="1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7094" y="1257089"/>
            <a:ext cx="8472236" cy="553998"/>
            <a:chOff x="264695" y="1455276"/>
            <a:chExt cx="8472236" cy="553998"/>
          </a:xfrm>
        </p:grpSpPr>
        <p:sp>
          <p:nvSpPr>
            <p:cNvPr id="4" name="Rounded Rectangle 3"/>
            <p:cNvSpPr/>
            <p:nvPr/>
          </p:nvSpPr>
          <p:spPr>
            <a:xfrm>
              <a:off x="264695" y="1576137"/>
              <a:ext cx="360947" cy="36094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?</a:t>
              </a:r>
              <a:endParaRPr lang="vi-VN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8120" y="1455276"/>
              <a:ext cx="79288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tình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huống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mở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đầu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bạn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nào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làm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theo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quy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trên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47570" y="1781639"/>
            <a:ext cx="2773660" cy="496996"/>
          </a:xfrm>
          <a:prstGeom prst="rect">
            <a:avLst/>
          </a:prstGeom>
          <a:solidFill>
            <a:srgbClr val="F3B7F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5 + 3 x 2 </a:t>
            </a:r>
            <a:r>
              <a:rPr lang="en-US" sz="2000" b="1" dirty="0" err="1">
                <a:solidFill>
                  <a:srgbClr val="7030A0"/>
                </a:solidFill>
              </a:rPr>
              <a:t>bằng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mấy</a:t>
            </a:r>
            <a:r>
              <a:rPr lang="en-US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0977"/>
            <a:ext cx="913588" cy="903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210" y="3378261"/>
            <a:ext cx="830190" cy="105370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1335" y="2362652"/>
            <a:ext cx="3380874" cy="1010653"/>
          </a:xfrm>
          <a:prstGeom prst="wedgeRoundRectCallout">
            <a:avLst>
              <a:gd name="adj1" fmla="val -44826"/>
              <a:gd name="adj2" fmla="val 9689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</a:rPr>
              <a:t> 16, </a:t>
            </a:r>
            <a:r>
              <a:rPr lang="en-US" sz="2000" dirty="0" err="1" smtClean="0">
                <a:solidFill>
                  <a:schemeClr val="tx1"/>
                </a:solidFill>
              </a:rPr>
              <a:t>mình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nhân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321230" y="2262883"/>
            <a:ext cx="3694431" cy="822158"/>
          </a:xfrm>
          <a:prstGeom prst="wedgeRoundRectCallout">
            <a:avLst>
              <a:gd name="adj1" fmla="val 32066"/>
              <a:gd name="adj2" fmla="val 1098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11,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vi-VN" dirty="0"/>
          </a:p>
        </p:txBody>
      </p:sp>
      <p:sp>
        <p:nvSpPr>
          <p:cNvPr id="14" name="Horizontal Scroll 13"/>
          <p:cNvSpPr/>
          <p:nvPr/>
        </p:nvSpPr>
        <p:spPr>
          <a:xfrm>
            <a:off x="1840408" y="2174774"/>
            <a:ext cx="6011039" cy="2359458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</a:rPr>
              <a:t>Bạn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Vuông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đúng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theo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ước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Vì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thứ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tự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thực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phép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tính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nhân</a:t>
            </a:r>
            <a:r>
              <a:rPr lang="en-US" sz="2000" b="1" i="1" dirty="0">
                <a:solidFill>
                  <a:srgbClr val="FF0000"/>
                </a:solidFill>
              </a:rPr>
              <a:t> chia </a:t>
            </a:r>
            <a:r>
              <a:rPr lang="en-US" sz="2000" b="1" i="1" dirty="0" err="1">
                <a:solidFill>
                  <a:srgbClr val="FF0000"/>
                </a:solidFill>
              </a:rPr>
              <a:t>trước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cộng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trừ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err="1">
                <a:solidFill>
                  <a:srgbClr val="FF0000"/>
                </a:solidFill>
              </a:rPr>
              <a:t>sau</a:t>
            </a:r>
            <a:r>
              <a:rPr lang="en-US" sz="2000" b="1" i="1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smtClean="0">
                <a:solidFill>
                  <a:schemeClr val="tx1"/>
                </a:solidFill>
              </a:rPr>
              <a:t>) 8 + </a:t>
            </a:r>
            <a:r>
              <a:rPr lang="en-US" sz="2400" dirty="0" smtClean="0">
                <a:solidFill>
                  <a:schemeClr val="tx1"/>
                </a:solidFill>
              </a:rPr>
              <a:t>36 : 3 . 2</a:t>
            </a:r>
            <a:r>
              <a:rPr lang="en-US" sz="2400" smtClean="0">
                <a:solidFill>
                  <a:schemeClr val="tx1"/>
                </a:solidFill>
              </a:rPr>
              <a:t>;                                  b) [1 </a:t>
            </a:r>
            <a:r>
              <a:rPr lang="en-US" sz="2400" dirty="0" smtClean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6" y="3226905"/>
            <a:ext cx="227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8 + 36 : </a:t>
            </a:r>
            <a:r>
              <a:rPr lang="en-US" sz="2400" smtClean="0"/>
              <a:t>3 . 2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2323015" y="3223776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+ 12 . 2 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052958" y="322690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8 + </a:t>
            </a:r>
            <a:r>
              <a:rPr lang="en-US" sz="2400" dirty="0" smtClean="0"/>
              <a:t>24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5451098" y="3226905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 </a:t>
            </a:r>
            <a:r>
              <a:rPr lang="en-US" sz="2400" dirty="0" smtClean="0"/>
              <a:t>32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6496" y="4332635"/>
            <a:ext cx="643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Nhân</a:t>
            </a:r>
            <a:r>
              <a:rPr lang="en-US" sz="2400" i="1" dirty="0" smtClean="0">
                <a:solidFill>
                  <a:srgbClr val="C00000"/>
                </a:solidFill>
              </a:rPr>
              <a:t>, chia </a:t>
            </a:r>
            <a:r>
              <a:rPr lang="en-US" sz="2400" i="1" dirty="0" err="1" smtClean="0">
                <a:solidFill>
                  <a:srgbClr val="C00000"/>
                </a:solidFill>
              </a:rPr>
              <a:t>từ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trái</a:t>
            </a:r>
            <a:r>
              <a:rPr lang="en-US" sz="2400" i="1" dirty="0" smtClean="0">
                <a:solidFill>
                  <a:srgbClr val="C00000"/>
                </a:solidFill>
              </a:rPr>
              <a:t> sang </a:t>
            </a:r>
            <a:r>
              <a:rPr lang="en-US" sz="2400" i="1" dirty="0" err="1" smtClean="0">
                <a:solidFill>
                  <a:srgbClr val="C00000"/>
                </a:solidFill>
              </a:rPr>
              <a:t>phải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trước</a:t>
            </a:r>
            <a:r>
              <a:rPr lang="en-US" sz="2400" i="1" dirty="0" smtClean="0">
                <a:solidFill>
                  <a:srgbClr val="C00000"/>
                </a:solidFill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</a:rPr>
              <a:t>cộng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sau</a:t>
            </a:r>
            <a:endParaRPr lang="vi-VN" sz="2400" i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52337" y="3805687"/>
            <a:ext cx="0" cy="457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6496" y="1764966"/>
            <a:ext cx="88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a) 8+ 36 : 3 . 2;                                      b</a:t>
            </a:r>
            <a:r>
              <a:rPr lang="en-US" sz="2400" smtClean="0">
                <a:solidFill>
                  <a:schemeClr val="tx1"/>
                </a:solidFill>
              </a:rPr>
              <a:t>) [1 </a:t>
            </a:r>
            <a:r>
              <a:rPr lang="en-US" sz="2400" dirty="0" smtClean="0">
                <a:solidFill>
                  <a:schemeClr val="tx1"/>
                </a:solidFill>
              </a:rPr>
              <a:t>+2 . (5 . 3 – 2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7094" y="176463"/>
            <a:ext cx="8422106" cy="101065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THỨ TỰ THỰC HIỆN CÁC PHÉP TÍNH</a:t>
            </a:r>
            <a:endParaRPr lang="vi-V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26496" y="1187116"/>
            <a:ext cx="10198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9263" y="276524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6495" y="3226905"/>
            <a:ext cx="396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b</a:t>
            </a:r>
            <a:r>
              <a:rPr lang="en-US" sz="2400" smtClean="0"/>
              <a:t>) </a:t>
            </a:r>
            <a:r>
              <a:rPr lang="en-US" sz="2400" smtClean="0">
                <a:solidFill>
                  <a:schemeClr val="tx1"/>
                </a:solidFill>
              </a:rPr>
              <a:t>[1 + 2 </a:t>
            </a:r>
            <a:r>
              <a:rPr lang="en-US" sz="2400" dirty="0">
                <a:solidFill>
                  <a:schemeClr val="tx1"/>
                </a:solidFill>
              </a:rPr>
              <a:t>. (5 . 3 – 2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)] . 7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48" y="3904013"/>
            <a:ext cx="413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= [1 </a:t>
            </a:r>
            <a:r>
              <a:rPr lang="en-US" sz="2400" dirty="0"/>
              <a:t>+ 2 </a:t>
            </a:r>
            <a:r>
              <a:rPr lang="en-US" sz="2400"/>
              <a:t>. </a:t>
            </a:r>
            <a:r>
              <a:rPr lang="en-US" sz="2400" smtClean="0"/>
              <a:t>(15 – 8)] . 7 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3594820" y="4481390"/>
            <a:ext cx="1209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=  </a:t>
            </a:r>
            <a:r>
              <a:rPr lang="en-US" sz="2400" dirty="0" smtClean="0"/>
              <a:t>105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328" y="3943821"/>
                <a:ext cx="643288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 smtClean="0">
                    <a:solidFill>
                      <a:srgbClr val="C00000"/>
                    </a:solidFill>
                  </a:rPr>
                  <a:t>Thực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hiện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trong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ngoặc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trước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;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trong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ngoặc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i="1" dirty="0" err="1" smtClean="0">
                    <a:solidFill>
                      <a:srgbClr val="C00000"/>
                    </a:solidFill>
                  </a:rPr>
                  <a:t>lũy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thừa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</a:rPr>
                  <a:t> nhân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</a:rPr>
                  <a:t> cộng.</a:t>
                </a:r>
                <a:endParaRPr lang="vi-VN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328" y="3943821"/>
                <a:ext cx="6432885" cy="1131848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652337" y="3805687"/>
            <a:ext cx="0" cy="3657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76230" y="3943821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[1 </a:t>
            </a:r>
            <a:r>
              <a:rPr lang="en-US" sz="2400" dirty="0"/>
              <a:t>+ 2 </a:t>
            </a:r>
            <a:r>
              <a:rPr lang="en-US" sz="2400"/>
              <a:t>. </a:t>
            </a:r>
            <a:r>
              <a:rPr lang="en-US" sz="2400" smtClean="0"/>
              <a:t>7] . 7 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24674" y="4452018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[1 </a:t>
            </a:r>
            <a:r>
              <a:rPr lang="en-US" sz="2400" dirty="0"/>
              <a:t>+ </a:t>
            </a:r>
            <a:r>
              <a:rPr lang="en-US" sz="2400" smtClean="0"/>
              <a:t>14 ] . 7 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2293854" y="4436263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=  </a:t>
            </a:r>
            <a:r>
              <a:rPr lang="en-US" sz="2400" smtClean="0"/>
              <a:t> 15 . 7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346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8" grpId="0"/>
      <p:bldP spid="8" grpId="1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8926" y="1259306"/>
            <a:ext cx="764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Luyện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8" y="2371907"/>
            <a:ext cx="85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25 . 2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+ 125;			b) 2 . 3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+ 5 . (2 + 3)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367" y="1764632"/>
            <a:ext cx="5521023" cy="577850"/>
            <a:chOff x="176462" y="1692442"/>
            <a:chExt cx="5521023" cy="577850"/>
          </a:xfrm>
        </p:grpSpPr>
        <p:sp>
          <p:nvSpPr>
            <p:cNvPr id="7" name="Oval 6"/>
            <p:cNvSpPr/>
            <p:nvPr/>
          </p:nvSpPr>
          <p:spPr>
            <a:xfrm>
              <a:off x="176462" y="1837489"/>
              <a:ext cx="481263" cy="432803"/>
            </a:xfrm>
            <a:prstGeom prst="ellipse">
              <a:avLst/>
            </a:prstGeom>
            <a:solidFill>
              <a:srgbClr val="58B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0372" y="1692442"/>
              <a:ext cx="4907113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giá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trị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biểu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thức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sau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85674" y="2816830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380998" y="3097783"/>
            <a:ext cx="607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25. 2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–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baseline="30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125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209" y="40880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200 - </a:t>
            </a:r>
            <a:r>
              <a:rPr lang="en-US" sz="2400" dirty="0">
                <a:ea typeface="Calibri" panose="020F0502020204030204" pitchFamily="34" charset="0"/>
              </a:rPr>
              <a:t>9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125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044" y="3634607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25 . 8 – </a:t>
            </a:r>
            <a:r>
              <a:rPr lang="en-US" sz="2400" dirty="0">
                <a:ea typeface="Calibri" panose="020F0502020204030204" pitchFamily="34" charset="0"/>
              </a:rPr>
              <a:t>9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+ 125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803" y="4634151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</a:t>
            </a:r>
            <a:r>
              <a:rPr lang="en-US" sz="2400" dirty="0" smtClean="0">
                <a:ea typeface="Calibri" panose="020F0502020204030204" pitchFamily="34" charset="0"/>
              </a:rPr>
              <a:t>191 </a:t>
            </a:r>
            <a:r>
              <a:rPr lang="en-US" sz="2400" dirty="0">
                <a:ea typeface="Calibri" panose="020F0502020204030204" pitchFamily="34" charset="0"/>
              </a:rPr>
              <a:t>+ 125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5940" y="4652962"/>
            <a:ext cx="96372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316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8326" y="3047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2 . 3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5 . (2 + 3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1390" y="35929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2 . 9 + 5 </a:t>
            </a:r>
            <a:r>
              <a:rPr lang="en-US" sz="2400">
                <a:ea typeface="Calibri" panose="020F0502020204030204" pitchFamily="34" charset="0"/>
              </a:rPr>
              <a:t>. </a:t>
            </a:r>
            <a:r>
              <a:rPr lang="en-US" sz="2400" smtClean="0">
                <a:ea typeface="Calibri" panose="020F0502020204030204" pitchFamily="34" charset="0"/>
              </a:rPr>
              <a:t>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1390" y="4084167"/>
            <a:ext cx="208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ea typeface="Calibri" panose="020F0502020204030204" pitchFamily="34" charset="0"/>
              </a:rPr>
              <a:t>= 18 </a:t>
            </a:r>
            <a:r>
              <a:rPr lang="en-US" sz="2400">
                <a:ea typeface="Calibri" panose="020F0502020204030204" pitchFamily="34" charset="0"/>
              </a:rPr>
              <a:t>+ </a:t>
            </a:r>
            <a:r>
              <a:rPr lang="en-US" sz="2400" smtClean="0">
                <a:ea typeface="Calibri" panose="020F0502020204030204" pitchFamily="34" charset="0"/>
              </a:rPr>
              <a:t>25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1390" y="4588075"/>
            <a:ext cx="87716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>
                <a:ea typeface="Calibri" panose="020F0502020204030204" pitchFamily="34" charset="0"/>
              </a:rPr>
              <a:t>=  </a:t>
            </a:r>
            <a:r>
              <a:rPr lang="en-US" sz="2400" smtClean="0">
                <a:ea typeface="Calibri" panose="020F0502020204030204" pitchFamily="34" charset="0"/>
              </a:rPr>
              <a:t>43</a:t>
            </a:r>
            <a:endParaRPr lang="en-US" sz="2400" dirty="0">
              <a:ea typeface="Calibri" panose="020F0502020204030204" pitchFamily="34" charset="0"/>
            </a:endParaRPr>
          </a:p>
        </p:txBody>
      </p:sp>
      <p:grpSp>
        <p:nvGrpSpPr>
          <p:cNvPr id="19" name="Google Shape;892;p46"/>
          <p:cNvGrpSpPr/>
          <p:nvPr/>
        </p:nvGrpSpPr>
        <p:grpSpPr>
          <a:xfrm>
            <a:off x="226487" y="565561"/>
            <a:ext cx="309022" cy="376837"/>
            <a:chOff x="596350" y="929175"/>
            <a:chExt cx="407950" cy="497475"/>
          </a:xfrm>
        </p:grpSpPr>
        <p:sp>
          <p:nvSpPr>
            <p:cNvPr id="20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0312" y="461592"/>
            <a:ext cx="463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LUYỆN TẬP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1562</Words>
  <PresentationFormat>On-screen Show (16:9)</PresentationFormat>
  <Paragraphs>180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Roboto Condensed</vt:lpstr>
      <vt:lpstr>Cambria Math</vt:lpstr>
      <vt:lpstr>Arial</vt:lpstr>
      <vt:lpstr>Symbol</vt:lpstr>
      <vt:lpstr>Arvo</vt:lpstr>
      <vt:lpstr>Calibri</vt:lpstr>
      <vt:lpstr>Roboto Condensed Light</vt:lpstr>
      <vt:lpstr>Wingdings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2022-09-26T03:18:23Z</dcterms:modified>
</cp:coreProperties>
</file>