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8"/>
  </p:notesMasterIdLst>
  <p:sldIdLst>
    <p:sldId id="271" r:id="rId2"/>
    <p:sldId id="323" r:id="rId3"/>
    <p:sldId id="324" r:id="rId4"/>
    <p:sldId id="316" r:id="rId5"/>
    <p:sldId id="338" r:id="rId6"/>
    <p:sldId id="346" r:id="rId7"/>
    <p:sldId id="311" r:id="rId8"/>
    <p:sldId id="340" r:id="rId9"/>
    <p:sldId id="322" r:id="rId10"/>
    <p:sldId id="341" r:id="rId11"/>
    <p:sldId id="342" r:id="rId12"/>
    <p:sldId id="343" r:id="rId13"/>
    <p:sldId id="344" r:id="rId14"/>
    <p:sldId id="325" r:id="rId15"/>
    <p:sldId id="317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913B"/>
    <a:srgbClr val="000000"/>
    <a:srgbClr val="61953D"/>
    <a:srgbClr val="5C8E3A"/>
    <a:srgbClr val="E36427"/>
    <a:srgbClr val="D98F91"/>
    <a:srgbClr val="E0A4A5"/>
    <a:srgbClr val="CB6466"/>
    <a:srgbClr val="4CB15F"/>
    <a:srgbClr val="F26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0" autoAdjust="0"/>
    <p:restoredTop sz="94196" autoAdjust="0"/>
  </p:normalViewPr>
  <p:slideViewPr>
    <p:cSldViewPr snapToGrid="0" showGuides="1">
      <p:cViewPr varScale="1">
        <p:scale>
          <a:sx n="112" d="100"/>
          <a:sy n="112" d="100"/>
        </p:scale>
        <p:origin x="180" y="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24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241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97324" y="1108260"/>
            <a:ext cx="104905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cs typeface="Arial" panose="020B0604020202020204" pitchFamily="34" charset="0"/>
              </a:rPr>
              <a:t>Complete the sentences using the words in Task </a:t>
            </a:r>
            <a:r>
              <a:rPr lang="en-GB" sz="2800" b="1" dirty="0" smtClean="0">
                <a:cs typeface="Arial" panose="020B0604020202020204" pitchFamily="34" charset="0"/>
              </a:rPr>
              <a:t>1.</a:t>
            </a:r>
            <a:r>
              <a:rPr lang="en-GB" sz="2800" dirty="0" smtClean="0">
                <a:cs typeface="Arial" panose="020B0604020202020204" pitchFamily="34" charset="0"/>
              </a:rPr>
              <a:t> 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94643" y="2941983"/>
            <a:ext cx="3392557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Tropical forests</a:t>
            </a:r>
            <a:endParaRPr lang="en-US" sz="3200" b="1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32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conservation</a:t>
            </a:r>
            <a:endParaRPr lang="en-US" sz="3200" b="1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32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native</a:t>
            </a:r>
            <a:endParaRPr lang="en-US" sz="3200" b="1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32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species</a:t>
            </a:r>
            <a:endParaRPr lang="en-US" sz="3200" b="1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32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en-US" sz="32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mammals</a:t>
            </a:r>
          </a:p>
          <a:p>
            <a:endParaRPr lang="en-US" b="1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975" y="2104988"/>
            <a:ext cx="6535062" cy="435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32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3404956"/>
              </p:ext>
            </p:extLst>
          </p:nvPr>
        </p:nvGraphicFramePr>
        <p:xfrm>
          <a:off x="984739" y="1738506"/>
          <a:ext cx="10515600" cy="4267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06868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4000" dirty="0">
                          <a:effectLst/>
                        </a:rPr>
                        <a:t>A compound noun is a noun that is made with two or more words. It is usually formed by: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434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</a:rPr>
                        <a:t>1. noun + noun</a:t>
                      </a:r>
                      <a:endParaRPr lang="en-US" sz="4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4000">
                          <a:solidFill>
                            <a:schemeClr val="tx1"/>
                          </a:solidFill>
                          <a:effectLst/>
                        </a:rPr>
                        <a:t>E.g: bus stop</a:t>
                      </a:r>
                      <a:endParaRPr lang="en-US" sz="4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434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</a:rPr>
                        <a:t>2. </a:t>
                      </a:r>
                      <a:r>
                        <a:rPr lang="en-US" sz="4000" dirty="0" err="1">
                          <a:solidFill>
                            <a:schemeClr val="tx1"/>
                          </a:solidFill>
                          <a:effectLst/>
                        </a:rPr>
                        <a:t>adj</a:t>
                      </a: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</a:rPr>
                        <a:t> + noun</a:t>
                      </a:r>
                      <a:endParaRPr lang="en-US" sz="4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4000">
                          <a:solidFill>
                            <a:schemeClr val="tx1"/>
                          </a:solidFill>
                          <a:effectLst/>
                        </a:rPr>
                        <a:t>E.g: wildlife</a:t>
                      </a:r>
                      <a:endParaRPr lang="en-US" sz="4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3434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</a:rPr>
                        <a:t>3. V-</a:t>
                      </a:r>
                      <a:r>
                        <a:rPr lang="en-US" sz="4000" dirty="0" err="1">
                          <a:solidFill>
                            <a:schemeClr val="tx1"/>
                          </a:solidFill>
                          <a:effectLst/>
                        </a:rPr>
                        <a:t>ing</a:t>
                      </a: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</a:rPr>
                        <a:t> + noun</a:t>
                      </a:r>
                      <a:endParaRPr lang="en-US" sz="4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4000" dirty="0" err="1">
                          <a:solidFill>
                            <a:schemeClr val="tx1"/>
                          </a:solidFill>
                          <a:effectLst/>
                        </a:rPr>
                        <a:t>E.g</a:t>
                      </a: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</a:rPr>
                        <a:t>: washing machine</a:t>
                      </a:r>
                      <a:endParaRPr lang="en-US" sz="4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3434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4000">
                          <a:solidFill>
                            <a:schemeClr val="tx1"/>
                          </a:solidFill>
                          <a:effectLst/>
                        </a:rPr>
                        <a:t>4. noun + V-ing</a:t>
                      </a:r>
                      <a:endParaRPr lang="en-US" sz="4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4000" dirty="0" err="1">
                          <a:solidFill>
                            <a:schemeClr val="tx1"/>
                          </a:solidFill>
                          <a:effectLst/>
                        </a:rPr>
                        <a:t>E.g</a:t>
                      </a: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</a:rPr>
                        <a:t>: film-making</a:t>
                      </a:r>
                      <a:endParaRPr lang="en-US" sz="4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3434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4000">
                          <a:solidFill>
                            <a:schemeClr val="tx1"/>
                          </a:solidFill>
                          <a:effectLst/>
                        </a:rPr>
                        <a:t>5. verb + preposition</a:t>
                      </a:r>
                      <a:endParaRPr lang="en-US" sz="4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4000" dirty="0" err="1">
                          <a:solidFill>
                            <a:schemeClr val="tx1"/>
                          </a:solidFill>
                          <a:effectLst/>
                        </a:rPr>
                        <a:t>E.g</a:t>
                      </a: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</a:rPr>
                        <a:t>: break-out</a:t>
                      </a:r>
                      <a:endParaRPr lang="en-US" sz="4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254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80042" y="1111574"/>
            <a:ext cx="99229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cs typeface="Arial" panose="020B0604020202020204" pitchFamily="34" charset="0"/>
              </a:rPr>
              <a:t>Use the words in the box to make five compound nouns. 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37264" y="4708486"/>
            <a:ext cx="37696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tabLst>
                <a:tab pos="360045" algn="l"/>
              </a:tabLst>
            </a:pPr>
            <a:r>
              <a:rPr lang="vi-VN" sz="400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</a:t>
            </a:r>
            <a:r>
              <a:rPr lang="en-US" sz="400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oca</a:t>
            </a:r>
            <a:r>
              <a:rPr lang="vi-VN" sz="400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tional </a:t>
            </a:r>
            <a:r>
              <a:rPr lang="en-US" sz="400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school </a:t>
            </a:r>
            <a:endParaRPr lang="en-US" sz="4000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38897" y="4107694"/>
            <a:ext cx="43564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endangered species</a:t>
            </a:r>
            <a:endParaRPr lang="en-US" sz="40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38897" y="4843172"/>
            <a:ext cx="33124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life expectancy</a:t>
            </a:r>
            <a:endParaRPr lang="en-US" sz="400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59419" y="5618624"/>
            <a:ext cx="22239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rainforest</a:t>
            </a:r>
            <a:endParaRPr lang="en-US" sz="400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516742" y="4107694"/>
            <a:ext cx="35295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nature</a:t>
            </a:r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0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reserve</a:t>
            </a:r>
            <a:endParaRPr lang="en-US" sz="40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80042" y="1843841"/>
            <a:ext cx="8758328" cy="1736646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endangered	nature		life		rain</a:t>
            </a:r>
          </a:p>
          <a:p>
            <a:r>
              <a:rPr lang="en-US" sz="3200" dirty="0" smtClean="0"/>
              <a:t>vocational		species		reserve	</a:t>
            </a:r>
          </a:p>
          <a:p>
            <a:r>
              <a:rPr lang="en-US" sz="3200" dirty="0" smtClean="0"/>
              <a:t>expectancy	forest		school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234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80042" y="965288"/>
            <a:ext cx="992299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cs typeface="Arial" panose="020B0604020202020204" pitchFamily="34" charset="0"/>
              </a:rPr>
              <a:t>Work in pairs. Use the words in the box to make compound nouns. Then make sentences with them. 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703" y="2137768"/>
            <a:ext cx="10526594" cy="182905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4438" y="4185196"/>
            <a:ext cx="1153343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/>
              <a:t>2. wildlife </a:t>
            </a:r>
            <a:r>
              <a:rPr lang="en-US" sz="3000" dirty="0" smtClean="0"/>
              <a:t>(</a:t>
            </a:r>
            <a:r>
              <a:rPr lang="en-US" sz="3000" b="1" dirty="0" smtClean="0"/>
              <a:t>Wildlife </a:t>
            </a:r>
            <a:r>
              <a:rPr lang="en-US" sz="3000" dirty="0"/>
              <a:t>helps maintain ecological balance and biodiversity.)</a:t>
            </a:r>
          </a:p>
          <a:p>
            <a:r>
              <a:rPr lang="en-US" sz="3000" dirty="0"/>
              <a:t>3. sea level </a:t>
            </a:r>
            <a:r>
              <a:rPr lang="en-US" sz="3000" dirty="0" smtClean="0"/>
              <a:t>(</a:t>
            </a:r>
            <a:r>
              <a:rPr lang="en-US" sz="3000" b="1" dirty="0" smtClean="0"/>
              <a:t>Sea </a:t>
            </a:r>
            <a:r>
              <a:rPr lang="en-US" sz="3000" b="1" dirty="0"/>
              <a:t>level</a:t>
            </a:r>
            <a:r>
              <a:rPr lang="en-US" sz="3000" dirty="0"/>
              <a:t> rise is caused primarily by two factors related to global warming.)</a:t>
            </a:r>
          </a:p>
          <a:p>
            <a:r>
              <a:rPr lang="en-US" sz="3000" dirty="0"/>
              <a:t>4. swimming pool </a:t>
            </a:r>
            <a:r>
              <a:rPr lang="en-US" sz="3000" dirty="0" smtClean="0"/>
              <a:t>(The </a:t>
            </a:r>
            <a:r>
              <a:rPr lang="en-US" sz="3000" dirty="0"/>
              <a:t>resort is famous for its amazing </a:t>
            </a:r>
            <a:r>
              <a:rPr lang="en-US" sz="3000" b="1" dirty="0"/>
              <a:t>swimming pools</a:t>
            </a:r>
            <a:r>
              <a:rPr lang="en-US" sz="3000" dirty="0"/>
              <a:t>.)</a:t>
            </a:r>
          </a:p>
          <a:p>
            <a:r>
              <a:rPr lang="en-US" sz="3000" dirty="0"/>
              <a:t>5. mobile phone (</a:t>
            </a:r>
            <a:r>
              <a:rPr lang="en-US" sz="3000" b="1" dirty="0" smtClean="0"/>
              <a:t>Mobile </a:t>
            </a:r>
            <a:r>
              <a:rPr lang="en-US" sz="3000" b="1" dirty="0"/>
              <a:t>phones</a:t>
            </a:r>
            <a:r>
              <a:rPr lang="en-US" sz="3000" dirty="0"/>
              <a:t> are used for a variety of purposes.)</a:t>
            </a:r>
            <a:endParaRPr lang="en-US" sz="3000" dirty="0">
              <a:solidFill>
                <a:schemeClr val="accent2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23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1427025" y="2163417"/>
            <a:ext cx="101240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cs typeface="Arial" panose="020B0604020202020204" pitchFamily="34" charset="0"/>
              </a:rPr>
              <a:t>What have you learnt today?</a:t>
            </a:r>
            <a:endParaRPr lang="en-US" sz="2800" dirty="0"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cs typeface="Arial" panose="020B0604020202020204" pitchFamily="34" charset="0"/>
              </a:rPr>
              <a:t>Some lexical items about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ecosystem;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Intonation in question tags;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Compound nouns.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930" y="2158230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Prepare for </a:t>
            </a: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Lesson 3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Unit 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57182" y="612130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facebook.com/sachmem.vn/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6612018-5B7D-1955-8A5D-BBCA40730F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57182" y="6154006"/>
            <a:ext cx="5877636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Website: </a:t>
            </a:r>
            <a:r>
              <a:rPr lang="en-US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hoclieu.vn</a:t>
            </a:r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Fanpage</a:t>
            </a:r>
            <a:r>
              <a:rPr lang="en-US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facebook.com</a:t>
            </a:r>
            <a:r>
              <a:rPr lang="en-US" b="1" i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www.tienganhglobalsuccess.vn</a:t>
            </a:r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UTM Facebook K&amp;T" panose="02040603050506020204" pitchFamily="18" charset="0"/>
              </a:rPr>
              <a:t>LANGUAGE</a:t>
            </a:r>
            <a:endParaRPr lang="en-US" sz="3200" dirty="0">
              <a:latin typeface="UTM Facebook K&amp;T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26532"/>
                </a:solidFill>
                <a:latin typeface="Bookman Old Style" pitchFamily="18" charset="0"/>
              </a:rPr>
              <a:t>LESSON 2</a:t>
            </a:r>
            <a:endParaRPr lang="en-US" sz="2400" dirty="0">
              <a:solidFill>
                <a:srgbClr val="F26532"/>
              </a:solidFill>
              <a:latin typeface="Bookman Old Style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The ecosystem</a:t>
            </a:r>
            <a:endParaRPr lang="en-US" sz="4800" dirty="0">
              <a:solidFill>
                <a:schemeClr val="bg1"/>
              </a:solidFill>
              <a:latin typeface="UTM Facebook K&amp;T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447900" y="1023332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124367" y="2061238"/>
            <a:ext cx="2066866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PRONUNCIATION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298285" y="3173092"/>
            <a:ext cx="1950733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VOCABULARY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07694" y="1006636"/>
            <a:ext cx="4879383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smtClean="0">
                <a:solidFill>
                  <a:schemeClr val="tx1"/>
                </a:solidFill>
              </a:rPr>
              <a:t>Categorising </a:t>
            </a:r>
            <a:r>
              <a:rPr lang="en-US" sz="2000">
                <a:solidFill>
                  <a:schemeClr val="tx1"/>
                </a:solidFill>
              </a:rPr>
              <a:t>game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007694" y="1976284"/>
            <a:ext cx="4879384" cy="8703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Task 1: Listen </a:t>
            </a:r>
            <a:r>
              <a:rPr lang="en-US" sz="2000">
                <a:solidFill>
                  <a:schemeClr val="tx1"/>
                </a:solidFill>
              </a:rPr>
              <a:t>and </a:t>
            </a:r>
            <a:r>
              <a:rPr lang="en-US" sz="2000" smtClean="0">
                <a:solidFill>
                  <a:schemeClr val="tx1"/>
                </a:solidFill>
              </a:rPr>
              <a:t>practise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Task </a:t>
            </a:r>
            <a:r>
              <a:rPr lang="en-US" sz="2000" dirty="0">
                <a:solidFill>
                  <a:schemeClr val="tx1"/>
                </a:solidFill>
              </a:rPr>
              <a:t>2: Listen and mark the </a:t>
            </a:r>
            <a:r>
              <a:rPr lang="en-US" sz="2000" dirty="0" smtClean="0">
                <a:solidFill>
                  <a:schemeClr val="tx1"/>
                </a:solidFill>
              </a:rPr>
              <a:t>intonation.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07694" y="2981938"/>
            <a:ext cx="4879385" cy="11117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Task 1: Match the </a:t>
            </a:r>
            <a:r>
              <a:rPr lang="en-US" sz="2000" dirty="0" smtClean="0">
                <a:solidFill>
                  <a:schemeClr val="tx1"/>
                </a:solidFill>
              </a:rPr>
              <a:t>words/phrase </a:t>
            </a:r>
            <a:r>
              <a:rPr lang="en-US" sz="2000" dirty="0">
                <a:solidFill>
                  <a:schemeClr val="tx1"/>
                </a:solidFill>
              </a:rPr>
              <a:t>with their </a:t>
            </a:r>
            <a:r>
              <a:rPr lang="en-US" sz="2000" dirty="0" smtClean="0">
                <a:solidFill>
                  <a:schemeClr val="tx1"/>
                </a:solidFill>
              </a:rPr>
              <a:t>meanings.</a:t>
            </a:r>
            <a:endParaRPr lang="en-US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Task 2: Complete the </a:t>
            </a:r>
            <a:r>
              <a:rPr lang="en-GB" sz="2000" dirty="0" smtClean="0">
                <a:solidFill>
                  <a:schemeClr val="tx1"/>
                </a:solidFill>
              </a:rPr>
              <a:t>sentences.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31667" y="1351034"/>
            <a:ext cx="826133" cy="710204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273653" y="2388940"/>
            <a:ext cx="850715" cy="784152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008233" y="4528313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GRAMMAR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07694" y="5755477"/>
            <a:ext cx="4879382" cy="684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Wrap-up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Homework</a:t>
            </a:r>
            <a:endParaRPr lang="en-GB" sz="2000" dirty="0">
              <a:solidFill>
                <a:schemeClr val="tx1"/>
              </a:solidFill>
            </a:endParaRPr>
          </a:p>
        </p:txBody>
      </p:sp>
      <p:cxnSp>
        <p:nvCxnSpPr>
          <p:cNvPr id="33" name="Curved Connector 32"/>
          <p:cNvCxnSpPr>
            <a:stCxn id="31" idx="1"/>
            <a:endCxn id="34" idx="0"/>
          </p:cNvCxnSpPr>
          <p:nvPr/>
        </p:nvCxnSpPr>
        <p:spPr>
          <a:xfrm rot="10800000" flipV="1">
            <a:off x="2389785" y="4861388"/>
            <a:ext cx="618448" cy="912902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298285" y="5774290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3249018" y="3528195"/>
            <a:ext cx="850715" cy="1000118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007694" y="4334934"/>
            <a:ext cx="4879382" cy="117927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Task 1: M</a:t>
            </a:r>
            <a:r>
              <a:rPr lang="en-US" sz="2000" dirty="0" smtClean="0">
                <a:solidFill>
                  <a:schemeClr val="tx1"/>
                </a:solidFill>
              </a:rPr>
              <a:t>ake </a:t>
            </a:r>
            <a:r>
              <a:rPr lang="en-US" sz="2000" dirty="0">
                <a:solidFill>
                  <a:schemeClr val="tx1"/>
                </a:solidFill>
              </a:rPr>
              <a:t>five compound </a:t>
            </a:r>
            <a:r>
              <a:rPr lang="en-US" sz="2000" dirty="0" smtClean="0">
                <a:solidFill>
                  <a:schemeClr val="tx1"/>
                </a:solidFill>
              </a:rPr>
              <a:t>nouns.</a:t>
            </a:r>
            <a:endParaRPr lang="en-US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Task 2. Use the words </a:t>
            </a:r>
            <a:r>
              <a:rPr lang="en-US" sz="2000" dirty="0" smtClean="0">
                <a:solidFill>
                  <a:schemeClr val="tx1"/>
                </a:solidFill>
              </a:rPr>
              <a:t>to </a:t>
            </a:r>
            <a:r>
              <a:rPr lang="en-US" sz="2000" dirty="0">
                <a:solidFill>
                  <a:schemeClr val="tx1"/>
                </a:solidFill>
              </a:rPr>
              <a:t>make compound nouns. Then make sentences with them.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644085" y="307352"/>
            <a:ext cx="3009261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UTM Facebook K&amp;T" panose="02040603050506020204" pitchFamily="18" charset="0"/>
              </a:rPr>
              <a:t>LANGUAGE</a:t>
            </a:r>
            <a:endParaRPr lang="en-US" sz="2400" dirty="0">
              <a:latin typeface="UTM Facebook K&amp;T" panose="020406030505060202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589409" y="319867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26532"/>
                </a:solidFill>
                <a:latin typeface="Bookman Old Style" pitchFamily="18" charset="0"/>
              </a:rPr>
              <a:t>LESSON 2</a:t>
            </a:r>
            <a:endParaRPr lang="en-US" dirty="0">
              <a:solidFill>
                <a:srgbClr val="F26532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168400" y="1994076"/>
            <a:ext cx="10227733" cy="471152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/>
              <a:t>- Work in groups. </a:t>
            </a:r>
          </a:p>
          <a:p>
            <a:r>
              <a:rPr lang="en-US" sz="4000" dirty="0"/>
              <a:t>- Put plants and animals into correct categories.</a:t>
            </a:r>
          </a:p>
          <a:p>
            <a:r>
              <a:rPr lang="en-US" sz="4000" dirty="0"/>
              <a:t>- The first team to complete the </a:t>
            </a:r>
            <a:r>
              <a:rPr lang="en-US" sz="4000" dirty="0" smtClean="0"/>
              <a:t>task correctly </a:t>
            </a:r>
            <a:r>
              <a:rPr lang="en-US" sz="4000" dirty="0"/>
              <a:t>is the winner. </a:t>
            </a:r>
          </a:p>
          <a:p>
            <a:r>
              <a:rPr lang="en-US" sz="4000" dirty="0"/>
              <a:t>- The winners go to the board and show the correct answers.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91067" y="1089695"/>
            <a:ext cx="5364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CATEGORISING </a:t>
            </a:r>
            <a:r>
              <a:rPr lang="en-US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GAME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91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45915" y="1017136"/>
            <a:ext cx="10120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Put plants and animals into </a:t>
            </a:r>
            <a:r>
              <a:rPr lang="en-US" sz="4000" b="1">
                <a:solidFill>
                  <a:srgbClr val="C00000"/>
                </a:solidFill>
              </a:rPr>
              <a:t>correct </a:t>
            </a:r>
            <a:r>
              <a:rPr lang="en-US" sz="4000" b="1" smtClean="0">
                <a:solidFill>
                  <a:srgbClr val="C00000"/>
                </a:solidFill>
              </a:rPr>
              <a:t>categories.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97467" y="1725022"/>
            <a:ext cx="1080346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salmon		parrot		ant	 	wasp		dolphin</a:t>
            </a:r>
          </a:p>
          <a:p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human		butterfly 	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mushroom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cactus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palm</a:t>
            </a:r>
          </a:p>
          <a:p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squirrel		daisy		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bamboo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oak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deer</a:t>
            </a:r>
          </a:p>
          <a:p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lobster		peacock	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eagle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hedgehog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marigold</a:t>
            </a: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orchid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 owl		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daffodil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squid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oyster</a:t>
            </a: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bat		seagull		crow		snail		beetle</a:t>
            </a:r>
          </a:p>
          <a:p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worm 		poopy 		lily 		seaweed	trout         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	octopus</a:t>
            </a:r>
            <a:endParaRPr lang="en-US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764263"/>
              </p:ext>
            </p:extLst>
          </p:nvPr>
        </p:nvGraphicFramePr>
        <p:xfrm>
          <a:off x="745065" y="3969545"/>
          <a:ext cx="11192933" cy="27699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54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46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63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54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654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654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6092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Mammals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Birds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Insects and invertebrates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Flowers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Trees and other plants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Sea and river creatures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9000">
                <a:tc>
                  <a:txBody>
                    <a:bodyPr/>
                    <a:lstStyle/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707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45915" y="1017136"/>
            <a:ext cx="10120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Put plants and animals into </a:t>
            </a:r>
            <a:r>
              <a:rPr lang="en-US" sz="4000" b="1">
                <a:solidFill>
                  <a:srgbClr val="C00000"/>
                </a:solidFill>
              </a:rPr>
              <a:t>correct </a:t>
            </a:r>
            <a:r>
              <a:rPr lang="en-US" sz="4000" b="1" smtClean="0">
                <a:solidFill>
                  <a:srgbClr val="C00000"/>
                </a:solidFill>
              </a:rPr>
              <a:t>categories.</a:t>
            </a:r>
            <a:endParaRPr lang="en-US" sz="4000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770600"/>
              </p:ext>
            </p:extLst>
          </p:nvPr>
        </p:nvGraphicFramePr>
        <p:xfrm>
          <a:off x="761999" y="1962838"/>
          <a:ext cx="11040533" cy="4387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03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5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17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41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303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888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495623"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+mn-lt"/>
                          <a:ea typeface="Times New Roman" panose="02020603050405020304" pitchFamily="18" charset="0"/>
                        </a:rPr>
                        <a:t>Mammals</a:t>
                      </a:r>
                      <a:endParaRPr lang="en-US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+mn-lt"/>
                          <a:ea typeface="Times New Roman" panose="02020603050405020304" pitchFamily="18" charset="0"/>
                        </a:rPr>
                        <a:t>Birds</a:t>
                      </a:r>
                      <a:endParaRPr lang="en-US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+mn-lt"/>
                          <a:ea typeface="Times New Roman" panose="02020603050405020304" pitchFamily="18" charset="0"/>
                        </a:rPr>
                        <a:t>Insects and invertebrates</a:t>
                      </a:r>
                      <a:endParaRPr lang="en-US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>
                          <a:latin typeface="+mn-lt"/>
                          <a:ea typeface="Times New Roman" panose="02020603050405020304" pitchFamily="18" charset="0"/>
                        </a:rPr>
                        <a:t>Flowers</a:t>
                      </a:r>
                      <a:endParaRPr lang="en-US" sz="28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>
                          <a:latin typeface="+mn-lt"/>
                          <a:ea typeface="Times New Roman" panose="02020603050405020304" pitchFamily="18" charset="0"/>
                        </a:rPr>
                        <a:t>Trees and other plants</a:t>
                      </a:r>
                      <a:endParaRPr lang="en-US" sz="28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>
                          <a:latin typeface="+mn-lt"/>
                          <a:ea typeface="Times New Roman" panose="02020603050405020304" pitchFamily="18" charset="0"/>
                        </a:rPr>
                        <a:t>Sea and river creatures</a:t>
                      </a:r>
                      <a:endParaRPr lang="en-US" sz="280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15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+mn-lt"/>
                          <a:ea typeface="Times New Roman" panose="02020603050405020304" pitchFamily="18" charset="0"/>
                        </a:rPr>
                        <a:t>human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+mn-lt"/>
                          <a:ea typeface="Times New Roman" panose="02020603050405020304" pitchFamily="18" charset="0"/>
                        </a:rPr>
                        <a:t>squirrel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+mn-lt"/>
                          <a:ea typeface="Times New Roman" panose="02020603050405020304" pitchFamily="18" charset="0"/>
                        </a:rPr>
                        <a:t>hedgehog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+mn-lt"/>
                          <a:ea typeface="Times New Roman" panose="02020603050405020304" pitchFamily="18" charset="0"/>
                        </a:rPr>
                        <a:t>deer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+mn-lt"/>
                          <a:ea typeface="Times New Roman" panose="02020603050405020304" pitchFamily="18" charset="0"/>
                        </a:rPr>
                        <a:t>bat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+mn-lt"/>
                          <a:ea typeface="Times New Roman" panose="02020603050405020304" pitchFamily="18" charset="0"/>
                        </a:rPr>
                        <a:t>dolphin</a:t>
                      </a:r>
                      <a:endParaRPr lang="en-US" sz="2800" dirty="0"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+mn-lt"/>
                          <a:ea typeface="Times New Roman" panose="02020603050405020304" pitchFamily="18" charset="0"/>
                        </a:rPr>
                        <a:t>seagull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+mn-lt"/>
                          <a:ea typeface="Times New Roman" panose="02020603050405020304" pitchFamily="18" charset="0"/>
                        </a:rPr>
                        <a:t>crow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+mn-lt"/>
                          <a:ea typeface="Times New Roman" panose="02020603050405020304" pitchFamily="18" charset="0"/>
                        </a:rPr>
                        <a:t>owl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+mn-lt"/>
                          <a:ea typeface="Times New Roman" panose="02020603050405020304" pitchFamily="18" charset="0"/>
                        </a:rPr>
                        <a:t>eagle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+mn-lt"/>
                          <a:ea typeface="Times New Roman" panose="02020603050405020304" pitchFamily="18" charset="0"/>
                        </a:rPr>
                        <a:t>peacock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+mn-lt"/>
                          <a:ea typeface="Times New Roman" panose="02020603050405020304" pitchFamily="18" charset="0"/>
                        </a:rPr>
                        <a:t>parrot</a:t>
                      </a:r>
                      <a:endParaRPr lang="en-US" sz="2800" dirty="0"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+mn-lt"/>
                          <a:ea typeface="Times New Roman" panose="02020603050405020304" pitchFamily="18" charset="0"/>
                        </a:rPr>
                        <a:t>wasp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+mn-lt"/>
                          <a:ea typeface="Times New Roman" panose="02020603050405020304" pitchFamily="18" charset="0"/>
                        </a:rPr>
                        <a:t>butterfly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+mn-lt"/>
                          <a:ea typeface="Times New Roman" panose="02020603050405020304" pitchFamily="18" charset="0"/>
                        </a:rPr>
                        <a:t>snail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+mn-lt"/>
                          <a:ea typeface="Times New Roman" panose="02020603050405020304" pitchFamily="18" charset="0"/>
                        </a:rPr>
                        <a:t>beetle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+mn-lt"/>
                          <a:ea typeface="Times New Roman" panose="02020603050405020304" pitchFamily="18" charset="0"/>
                        </a:rPr>
                        <a:t>worm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+mn-lt"/>
                          <a:ea typeface="Times New Roman" panose="02020603050405020304" pitchFamily="18" charset="0"/>
                        </a:rPr>
                        <a:t>ant</a:t>
                      </a:r>
                      <a:endParaRPr lang="en-US" sz="2800" dirty="0"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+mn-lt"/>
                          <a:ea typeface="Times New Roman" panose="02020603050405020304" pitchFamily="18" charset="0"/>
                        </a:rPr>
                        <a:t>marigold</a:t>
                      </a:r>
                    </a:p>
                    <a:p>
                      <a:r>
                        <a:rPr lang="en-US" sz="2800" dirty="0" smtClean="0">
                          <a:latin typeface="+mn-lt"/>
                          <a:ea typeface="Times New Roman" panose="02020603050405020304" pitchFamily="18" charset="0"/>
                        </a:rPr>
                        <a:t>orchid</a:t>
                      </a:r>
                      <a:endParaRPr lang="en-US" sz="2800" dirty="0"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r>
                        <a:rPr lang="en-US" sz="2800" dirty="0">
                          <a:latin typeface="+mn-lt"/>
                          <a:ea typeface="Times New Roman" panose="02020603050405020304" pitchFamily="18" charset="0"/>
                        </a:rPr>
                        <a:t>daffodil</a:t>
                      </a:r>
                    </a:p>
                    <a:p>
                      <a:r>
                        <a:rPr lang="en-US" sz="2800" dirty="0">
                          <a:latin typeface="+mn-lt"/>
                          <a:ea typeface="Times New Roman" panose="02020603050405020304" pitchFamily="18" charset="0"/>
                        </a:rPr>
                        <a:t>poppy</a:t>
                      </a:r>
                    </a:p>
                    <a:p>
                      <a:r>
                        <a:rPr lang="en-US" sz="2800" dirty="0">
                          <a:latin typeface="+mn-lt"/>
                          <a:ea typeface="Times New Roman" panose="02020603050405020304" pitchFamily="18" charset="0"/>
                        </a:rPr>
                        <a:t>lily</a:t>
                      </a:r>
                    </a:p>
                    <a:p>
                      <a:r>
                        <a:rPr lang="en-US" sz="2800" dirty="0">
                          <a:latin typeface="+mn-lt"/>
                          <a:ea typeface="Times New Roman" panose="02020603050405020304" pitchFamily="18" charset="0"/>
                        </a:rPr>
                        <a:t>daisy</a:t>
                      </a:r>
                      <a:endParaRPr lang="en-US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+mn-lt"/>
                          <a:ea typeface="Times New Roman" panose="02020603050405020304" pitchFamily="18" charset="0"/>
                        </a:rPr>
                        <a:t>cactus</a:t>
                      </a:r>
                    </a:p>
                    <a:p>
                      <a:r>
                        <a:rPr lang="en-US" sz="2800" dirty="0">
                          <a:latin typeface="+mn-lt"/>
                          <a:ea typeface="Times New Roman" panose="02020603050405020304" pitchFamily="18" charset="0"/>
                        </a:rPr>
                        <a:t>palm</a:t>
                      </a:r>
                    </a:p>
                    <a:p>
                      <a:r>
                        <a:rPr lang="en-US" sz="2800" dirty="0">
                          <a:latin typeface="+mn-lt"/>
                          <a:ea typeface="Times New Roman" panose="02020603050405020304" pitchFamily="18" charset="0"/>
                        </a:rPr>
                        <a:t>bamboo</a:t>
                      </a:r>
                    </a:p>
                    <a:p>
                      <a:r>
                        <a:rPr lang="en-US" sz="2800" dirty="0">
                          <a:latin typeface="+mn-lt"/>
                          <a:ea typeface="Times New Roman" panose="02020603050405020304" pitchFamily="18" charset="0"/>
                        </a:rPr>
                        <a:t>oak</a:t>
                      </a:r>
                    </a:p>
                    <a:p>
                      <a:r>
                        <a:rPr lang="en-US" sz="2800" dirty="0">
                          <a:latin typeface="+mn-lt"/>
                          <a:ea typeface="Times New Roman" panose="02020603050405020304" pitchFamily="18" charset="0"/>
                        </a:rPr>
                        <a:t>seaweed</a:t>
                      </a:r>
                    </a:p>
                    <a:p>
                      <a:r>
                        <a:rPr lang="en-US" sz="2800" dirty="0">
                          <a:latin typeface="+mn-lt"/>
                          <a:ea typeface="Times New Roman" panose="02020603050405020304" pitchFamily="18" charset="0"/>
                        </a:rPr>
                        <a:t>mushroom</a:t>
                      </a:r>
                      <a:endParaRPr lang="en-US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+mn-lt"/>
                          <a:ea typeface="Times New Roman" panose="02020603050405020304" pitchFamily="18" charset="0"/>
                        </a:rPr>
                        <a:t>lobster</a:t>
                      </a:r>
                    </a:p>
                    <a:p>
                      <a:r>
                        <a:rPr lang="en-US" sz="2800" dirty="0">
                          <a:latin typeface="+mn-lt"/>
                          <a:ea typeface="Times New Roman" panose="02020603050405020304" pitchFamily="18" charset="0"/>
                        </a:rPr>
                        <a:t>squid</a:t>
                      </a:r>
                    </a:p>
                    <a:p>
                      <a:r>
                        <a:rPr lang="en-US" sz="2800" dirty="0">
                          <a:latin typeface="+mn-lt"/>
                          <a:ea typeface="Times New Roman" panose="02020603050405020304" pitchFamily="18" charset="0"/>
                        </a:rPr>
                        <a:t>trout</a:t>
                      </a:r>
                    </a:p>
                    <a:p>
                      <a:r>
                        <a:rPr lang="en-US" sz="2800" dirty="0">
                          <a:latin typeface="+mn-lt"/>
                          <a:ea typeface="Times New Roman" panose="02020603050405020304" pitchFamily="18" charset="0"/>
                        </a:rPr>
                        <a:t>octopus</a:t>
                      </a:r>
                    </a:p>
                    <a:p>
                      <a:r>
                        <a:rPr lang="en-US" sz="2800" dirty="0">
                          <a:latin typeface="+mn-lt"/>
                          <a:ea typeface="Times New Roman" panose="02020603050405020304" pitchFamily="18" charset="0"/>
                        </a:rPr>
                        <a:t>oyster</a:t>
                      </a:r>
                    </a:p>
                    <a:p>
                      <a:r>
                        <a:rPr lang="en-US" sz="2800" dirty="0">
                          <a:latin typeface="+mn-lt"/>
                          <a:ea typeface="Times New Roman" panose="02020603050405020304" pitchFamily="18" charset="0"/>
                        </a:rPr>
                        <a:t>salmon</a:t>
                      </a:r>
                      <a:endParaRPr lang="en-US" sz="2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84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96240" y="1080773"/>
            <a:ext cx="992299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Listen to these conversations. Pay attention to the intonation of the question tags. Then </a:t>
            </a:r>
            <a:r>
              <a:rPr lang="en-US" sz="2800" b="1" dirty="0" err="1">
                <a:cs typeface="Arial" panose="020B0604020202020204" pitchFamily="34" charset="0"/>
              </a:rPr>
              <a:t>practise</a:t>
            </a:r>
            <a:r>
              <a:rPr lang="en-US" sz="2800" b="1" dirty="0">
                <a:cs typeface="Arial" panose="020B0604020202020204" pitchFamily="34" charset="0"/>
              </a:rPr>
              <a:t> saying them in pairs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PRONUNCIATION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Track 76">
            <a:hlinkClick r:id="" action="ppaction://media"/>
            <a:extLst>
              <a:ext uri="{FF2B5EF4-FFF2-40B4-BE49-F238E27FC236}">
                <a16:creationId xmlns:a16="http://schemas.microsoft.com/office/drawing/2014/main" id="{71D55BD7-46AA-6C06-EA10-B022EF72EB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23564" y="187572"/>
            <a:ext cx="609600" cy="609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2695" y="2253253"/>
            <a:ext cx="1082661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E36427"/>
                </a:solidFill>
              </a:rPr>
              <a:t>1. </a:t>
            </a:r>
            <a:r>
              <a:rPr lang="en-US" sz="2800" b="1" i="1" dirty="0" smtClean="0">
                <a:solidFill>
                  <a:srgbClr val="242021"/>
                </a:solidFill>
              </a:rPr>
              <a:t>A</a:t>
            </a:r>
            <a:r>
              <a:rPr lang="en-US" sz="2800" b="1" i="1" dirty="0">
                <a:solidFill>
                  <a:srgbClr val="242021"/>
                </a:solidFill>
              </a:rPr>
              <a:t>: </a:t>
            </a:r>
            <a:r>
              <a:rPr lang="en-US" sz="2800" dirty="0">
                <a:solidFill>
                  <a:srgbClr val="242021"/>
                </a:solidFill>
              </a:rPr>
              <a:t>So we need to protect local </a:t>
            </a:r>
            <a:r>
              <a:rPr lang="en-US" sz="2800" dirty="0" smtClean="0">
                <a:solidFill>
                  <a:srgbClr val="242021"/>
                </a:solidFill>
              </a:rPr>
              <a:t>ecosystems, don’t </a:t>
            </a:r>
            <a:r>
              <a:rPr lang="en-US" sz="2800" dirty="0">
                <a:solidFill>
                  <a:srgbClr val="242021"/>
                </a:solidFill>
              </a:rPr>
              <a:t>we? </a:t>
            </a:r>
            <a:endParaRPr lang="en-US" sz="2800" dirty="0" smtClean="0">
              <a:solidFill>
                <a:srgbClr val="242021"/>
              </a:solidFill>
            </a:endParaRPr>
          </a:p>
          <a:p>
            <a:pPr marL="352425"/>
            <a:r>
              <a:rPr lang="en-US" sz="2800" b="1" i="1" dirty="0" smtClean="0">
                <a:solidFill>
                  <a:srgbClr val="242021"/>
                </a:solidFill>
              </a:rPr>
              <a:t>B</a:t>
            </a:r>
            <a:r>
              <a:rPr lang="en-US" sz="2800" b="1" i="1" dirty="0">
                <a:solidFill>
                  <a:srgbClr val="242021"/>
                </a:solidFill>
              </a:rPr>
              <a:t>: </a:t>
            </a:r>
            <a:r>
              <a:rPr lang="en-US" sz="2800" dirty="0">
                <a:solidFill>
                  <a:srgbClr val="242021"/>
                </a:solidFill>
              </a:rPr>
              <a:t>Yes, we do.</a:t>
            </a:r>
          </a:p>
          <a:p>
            <a:r>
              <a:rPr lang="en-US" sz="2800" b="1" dirty="0">
                <a:solidFill>
                  <a:srgbClr val="E36427"/>
                </a:solidFill>
              </a:rPr>
              <a:t>2. </a:t>
            </a:r>
            <a:r>
              <a:rPr lang="en-US" sz="2800" b="1" i="1" dirty="0" smtClean="0">
                <a:solidFill>
                  <a:srgbClr val="242021"/>
                </a:solidFill>
              </a:rPr>
              <a:t>A</a:t>
            </a:r>
            <a:r>
              <a:rPr lang="en-US" sz="2800" b="1" i="1" dirty="0">
                <a:solidFill>
                  <a:srgbClr val="242021"/>
                </a:solidFill>
              </a:rPr>
              <a:t>: </a:t>
            </a:r>
            <a:r>
              <a:rPr lang="en-US" sz="2800" dirty="0">
                <a:solidFill>
                  <a:srgbClr val="242021"/>
                </a:solidFill>
              </a:rPr>
              <a:t>You'll take the books back to the </a:t>
            </a:r>
            <a:r>
              <a:rPr lang="en-US" sz="2800" dirty="0" smtClean="0">
                <a:solidFill>
                  <a:srgbClr val="242021"/>
                </a:solidFill>
              </a:rPr>
              <a:t>library, won’t </a:t>
            </a:r>
            <a:r>
              <a:rPr lang="en-US" sz="2800" dirty="0">
                <a:solidFill>
                  <a:srgbClr val="242021"/>
                </a:solidFill>
              </a:rPr>
              <a:t>you?</a:t>
            </a:r>
          </a:p>
          <a:p>
            <a:pPr marL="352425"/>
            <a:r>
              <a:rPr lang="en-US" sz="2800" b="1" i="1" dirty="0" smtClean="0">
                <a:solidFill>
                  <a:srgbClr val="242021"/>
                </a:solidFill>
              </a:rPr>
              <a:t>B</a:t>
            </a:r>
            <a:r>
              <a:rPr lang="en-US" sz="2800" b="1" i="1" dirty="0">
                <a:solidFill>
                  <a:srgbClr val="242021"/>
                </a:solidFill>
              </a:rPr>
              <a:t>: </a:t>
            </a:r>
            <a:r>
              <a:rPr lang="en-US" sz="2800" dirty="0">
                <a:solidFill>
                  <a:srgbClr val="242021"/>
                </a:solidFill>
              </a:rPr>
              <a:t>OK, I’ll do that tomorrow.</a:t>
            </a:r>
          </a:p>
          <a:p>
            <a:r>
              <a:rPr lang="en-US" sz="2800" b="1" dirty="0">
                <a:solidFill>
                  <a:srgbClr val="E36427"/>
                </a:solidFill>
              </a:rPr>
              <a:t>3. </a:t>
            </a:r>
            <a:r>
              <a:rPr lang="en-US" sz="2800" b="1" i="1" dirty="0" smtClean="0">
                <a:solidFill>
                  <a:srgbClr val="242021"/>
                </a:solidFill>
              </a:rPr>
              <a:t>A</a:t>
            </a:r>
            <a:r>
              <a:rPr lang="en-US" sz="2800" b="1" i="1" dirty="0">
                <a:solidFill>
                  <a:srgbClr val="242021"/>
                </a:solidFill>
              </a:rPr>
              <a:t>: </a:t>
            </a:r>
            <a:r>
              <a:rPr lang="en-US" sz="2800" dirty="0">
                <a:solidFill>
                  <a:srgbClr val="242021"/>
                </a:solidFill>
              </a:rPr>
              <a:t>We don’t want our planet to lose </a:t>
            </a:r>
            <a:r>
              <a:rPr lang="en-US" sz="2800" dirty="0" smtClean="0">
                <a:solidFill>
                  <a:srgbClr val="242021"/>
                </a:solidFill>
              </a:rPr>
              <a:t>biodiversity, do </a:t>
            </a:r>
            <a:r>
              <a:rPr lang="en-US" sz="2800" dirty="0">
                <a:solidFill>
                  <a:srgbClr val="242021"/>
                </a:solidFill>
              </a:rPr>
              <a:t>we?</a:t>
            </a:r>
          </a:p>
          <a:p>
            <a:pPr marL="352425"/>
            <a:r>
              <a:rPr lang="en-US" sz="2800" b="1" i="1" dirty="0" smtClean="0">
                <a:solidFill>
                  <a:srgbClr val="242021"/>
                </a:solidFill>
              </a:rPr>
              <a:t>B</a:t>
            </a:r>
            <a:r>
              <a:rPr lang="en-US" sz="2800" b="1" i="1" dirty="0">
                <a:solidFill>
                  <a:srgbClr val="242021"/>
                </a:solidFill>
              </a:rPr>
              <a:t>: </a:t>
            </a:r>
            <a:r>
              <a:rPr lang="en-US" sz="2800" dirty="0">
                <a:solidFill>
                  <a:srgbClr val="242021"/>
                </a:solidFill>
              </a:rPr>
              <a:t>No, we don’t.</a:t>
            </a:r>
          </a:p>
          <a:p>
            <a:r>
              <a:rPr lang="en-US" sz="2800" b="1" dirty="0">
                <a:solidFill>
                  <a:srgbClr val="E36427"/>
                </a:solidFill>
              </a:rPr>
              <a:t>4. </a:t>
            </a:r>
            <a:r>
              <a:rPr lang="en-US" sz="2800" b="1" i="1" dirty="0" smtClean="0">
                <a:solidFill>
                  <a:srgbClr val="242021"/>
                </a:solidFill>
              </a:rPr>
              <a:t>A</a:t>
            </a:r>
            <a:r>
              <a:rPr lang="en-US" sz="2800" b="1" i="1" dirty="0">
                <a:solidFill>
                  <a:srgbClr val="242021"/>
                </a:solidFill>
              </a:rPr>
              <a:t>: </a:t>
            </a:r>
            <a:r>
              <a:rPr lang="en-US" sz="2800" dirty="0">
                <a:solidFill>
                  <a:srgbClr val="242021"/>
                </a:solidFill>
              </a:rPr>
              <a:t>An ecosystem is a community of </a:t>
            </a:r>
            <a:r>
              <a:rPr lang="en-US" sz="2800" dirty="0" smtClean="0">
                <a:solidFill>
                  <a:srgbClr val="242021"/>
                </a:solidFill>
              </a:rPr>
              <a:t>living things</a:t>
            </a:r>
            <a:r>
              <a:rPr lang="en-US" sz="2800" dirty="0">
                <a:solidFill>
                  <a:srgbClr val="242021"/>
                </a:solidFill>
              </a:rPr>
              <a:t>, isn’t it?</a:t>
            </a:r>
          </a:p>
          <a:p>
            <a:pPr marL="352425"/>
            <a:r>
              <a:rPr lang="en-US" sz="2800" b="1" i="1" dirty="0" smtClean="0">
                <a:solidFill>
                  <a:srgbClr val="242021"/>
                </a:solidFill>
              </a:rPr>
              <a:t>B</a:t>
            </a:r>
            <a:r>
              <a:rPr lang="en-US" sz="2800" b="1" i="1" dirty="0">
                <a:solidFill>
                  <a:srgbClr val="242021"/>
                </a:solidFill>
              </a:rPr>
              <a:t>: </a:t>
            </a:r>
            <a:r>
              <a:rPr lang="en-US" sz="2800" dirty="0">
                <a:solidFill>
                  <a:srgbClr val="242021"/>
                </a:solidFill>
              </a:rPr>
              <a:t>No, it isn’t. It’s a community of both living and </a:t>
            </a:r>
            <a:r>
              <a:rPr lang="en-US" sz="2800" dirty="0" smtClean="0">
                <a:solidFill>
                  <a:srgbClr val="242021"/>
                </a:solidFill>
              </a:rPr>
              <a:t>non-living things</a:t>
            </a:r>
            <a:r>
              <a:rPr lang="en-US" sz="2800" dirty="0">
                <a:solidFill>
                  <a:srgbClr val="242021"/>
                </a:solidFill>
              </a:rPr>
              <a:t>.</a:t>
            </a:r>
          </a:p>
          <a:p>
            <a:r>
              <a:rPr lang="en-US" sz="2800" b="1" dirty="0">
                <a:solidFill>
                  <a:srgbClr val="E36427"/>
                </a:solidFill>
              </a:rPr>
              <a:t>5. </a:t>
            </a:r>
            <a:r>
              <a:rPr lang="en-US" sz="2800" b="1" i="1" dirty="0" smtClean="0">
                <a:solidFill>
                  <a:srgbClr val="242021"/>
                </a:solidFill>
              </a:rPr>
              <a:t>A</a:t>
            </a:r>
            <a:r>
              <a:rPr lang="en-US" sz="2800" b="1" i="1" dirty="0">
                <a:solidFill>
                  <a:srgbClr val="242021"/>
                </a:solidFill>
              </a:rPr>
              <a:t>: </a:t>
            </a:r>
            <a:r>
              <a:rPr lang="en-US" sz="2800" dirty="0">
                <a:solidFill>
                  <a:srgbClr val="242021"/>
                </a:solidFill>
              </a:rPr>
              <a:t>You went to </a:t>
            </a:r>
            <a:r>
              <a:rPr lang="en-US" sz="2800" dirty="0" err="1">
                <a:solidFill>
                  <a:srgbClr val="242021"/>
                </a:solidFill>
              </a:rPr>
              <a:t>Cuc</a:t>
            </a:r>
            <a:r>
              <a:rPr lang="en-US" sz="2800" dirty="0">
                <a:solidFill>
                  <a:srgbClr val="242021"/>
                </a:solidFill>
              </a:rPr>
              <a:t> Phuong National </a:t>
            </a:r>
            <a:r>
              <a:rPr lang="en-US" sz="2800" dirty="0" smtClean="0">
                <a:solidFill>
                  <a:srgbClr val="242021"/>
                </a:solidFill>
              </a:rPr>
              <a:t>Park last </a:t>
            </a:r>
            <a:r>
              <a:rPr lang="en-US" sz="2800" dirty="0">
                <a:solidFill>
                  <a:srgbClr val="242021"/>
                </a:solidFill>
              </a:rPr>
              <a:t>weekend, didn’t you? </a:t>
            </a:r>
            <a:endParaRPr lang="en-US" sz="2800" dirty="0" smtClean="0">
              <a:solidFill>
                <a:srgbClr val="242021"/>
              </a:solidFill>
            </a:endParaRPr>
          </a:p>
          <a:p>
            <a:pPr marL="352425"/>
            <a:r>
              <a:rPr lang="en-US" sz="2800" b="1" i="1" dirty="0" smtClean="0">
                <a:solidFill>
                  <a:srgbClr val="242021"/>
                </a:solidFill>
              </a:rPr>
              <a:t>B: </a:t>
            </a:r>
            <a:r>
              <a:rPr lang="en-US" sz="2800" dirty="0">
                <a:solidFill>
                  <a:srgbClr val="242021"/>
                </a:solidFill>
              </a:rPr>
              <a:t>Yes, I did.</a:t>
            </a:r>
            <a:r>
              <a:rPr lang="en-US" sz="2800" dirty="0"/>
              <a:t>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2484" y="2307550"/>
            <a:ext cx="600159" cy="41915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6794" y="4017861"/>
            <a:ext cx="600159" cy="4191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83902" y="5730688"/>
            <a:ext cx="600159" cy="4191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9033164" y="3153689"/>
            <a:ext cx="600159" cy="41915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9242268" y="4866513"/>
            <a:ext cx="600159" cy="41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8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85" y="1798272"/>
            <a:ext cx="1166569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E36427"/>
                </a:solidFill>
              </a:rPr>
              <a:t>1. </a:t>
            </a:r>
            <a:r>
              <a:rPr lang="en-US" sz="3200" b="1" i="1" dirty="0">
                <a:solidFill>
                  <a:srgbClr val="242021"/>
                </a:solidFill>
              </a:rPr>
              <a:t>A: </a:t>
            </a:r>
            <a:r>
              <a:rPr lang="en-US" sz="3200" dirty="0">
                <a:solidFill>
                  <a:srgbClr val="242021"/>
                </a:solidFill>
              </a:rPr>
              <a:t>Sorry, I didn’t hear my alarm this morning.</a:t>
            </a:r>
          </a:p>
          <a:p>
            <a:pPr marL="404813"/>
            <a:r>
              <a:rPr lang="en-US" sz="3200" b="1" i="1" dirty="0">
                <a:solidFill>
                  <a:srgbClr val="242021"/>
                </a:solidFill>
              </a:rPr>
              <a:t>B: </a:t>
            </a:r>
            <a:r>
              <a:rPr lang="en-US" sz="3200" dirty="0">
                <a:solidFill>
                  <a:srgbClr val="242021"/>
                </a:solidFill>
              </a:rPr>
              <a:t>So you were late again, </a:t>
            </a:r>
            <a:r>
              <a:rPr lang="en-US" sz="3200" b="1" dirty="0">
                <a:solidFill>
                  <a:srgbClr val="242021"/>
                </a:solidFill>
              </a:rPr>
              <a:t>weren’t you</a:t>
            </a:r>
            <a:r>
              <a:rPr lang="en-US" sz="3200" dirty="0">
                <a:solidFill>
                  <a:srgbClr val="242021"/>
                </a:solidFill>
              </a:rPr>
              <a:t>?</a:t>
            </a:r>
          </a:p>
          <a:p>
            <a:r>
              <a:rPr lang="en-US" sz="3200" b="1" dirty="0">
                <a:solidFill>
                  <a:srgbClr val="E36427"/>
                </a:solidFill>
              </a:rPr>
              <a:t>2. </a:t>
            </a:r>
            <a:r>
              <a:rPr lang="en-US" sz="3200" b="1" i="1" dirty="0">
                <a:solidFill>
                  <a:srgbClr val="242021"/>
                </a:solidFill>
              </a:rPr>
              <a:t>A: </a:t>
            </a:r>
            <a:r>
              <a:rPr lang="en-US" sz="3200" dirty="0">
                <a:solidFill>
                  <a:srgbClr val="242021"/>
                </a:solidFill>
              </a:rPr>
              <a:t>I couldn’t watch the match last </a:t>
            </a:r>
            <a:r>
              <a:rPr lang="en-US" sz="3200" dirty="0" smtClean="0">
                <a:solidFill>
                  <a:srgbClr val="242021"/>
                </a:solidFill>
              </a:rPr>
              <a:t>night. We </a:t>
            </a:r>
            <a:r>
              <a:rPr lang="en-US" sz="3200" dirty="0">
                <a:solidFill>
                  <a:srgbClr val="242021"/>
                </a:solidFill>
              </a:rPr>
              <a:t>won, </a:t>
            </a:r>
            <a:r>
              <a:rPr lang="en-US" sz="3200" b="1" dirty="0">
                <a:solidFill>
                  <a:srgbClr val="242021"/>
                </a:solidFill>
              </a:rPr>
              <a:t>didn’t we</a:t>
            </a:r>
            <a:r>
              <a:rPr lang="en-US" sz="3200" dirty="0">
                <a:solidFill>
                  <a:srgbClr val="242021"/>
                </a:solidFill>
              </a:rPr>
              <a:t>? </a:t>
            </a:r>
            <a:endParaRPr lang="en-US" sz="3200" dirty="0" smtClean="0">
              <a:solidFill>
                <a:srgbClr val="242021"/>
              </a:solidFill>
            </a:endParaRPr>
          </a:p>
          <a:p>
            <a:pPr marL="404813"/>
            <a:r>
              <a:rPr lang="en-US" sz="3200" b="1" i="1" dirty="0" smtClean="0">
                <a:solidFill>
                  <a:srgbClr val="242021"/>
                </a:solidFill>
              </a:rPr>
              <a:t>B</a:t>
            </a:r>
            <a:r>
              <a:rPr lang="en-US" sz="3200" b="1" i="1" dirty="0">
                <a:solidFill>
                  <a:srgbClr val="242021"/>
                </a:solidFill>
              </a:rPr>
              <a:t>: </a:t>
            </a:r>
            <a:r>
              <a:rPr lang="en-US" sz="3200" dirty="0">
                <a:solidFill>
                  <a:srgbClr val="242021"/>
                </a:solidFill>
              </a:rPr>
              <a:t>Yes, we did.</a:t>
            </a:r>
          </a:p>
          <a:p>
            <a:r>
              <a:rPr lang="en-US" sz="3200" b="1" dirty="0">
                <a:solidFill>
                  <a:srgbClr val="E36427"/>
                </a:solidFill>
              </a:rPr>
              <a:t>3. </a:t>
            </a:r>
            <a:r>
              <a:rPr lang="en-US" sz="3200" b="1" i="1" dirty="0">
                <a:solidFill>
                  <a:srgbClr val="242021"/>
                </a:solidFill>
              </a:rPr>
              <a:t>A: </a:t>
            </a:r>
            <a:r>
              <a:rPr lang="en-US" sz="3200" dirty="0">
                <a:solidFill>
                  <a:srgbClr val="242021"/>
                </a:solidFill>
              </a:rPr>
              <a:t>There are several ecosystems that </a:t>
            </a:r>
            <a:r>
              <a:rPr lang="en-US" sz="3200" dirty="0" smtClean="0">
                <a:solidFill>
                  <a:srgbClr val="242021"/>
                </a:solidFill>
              </a:rPr>
              <a:t>can be </a:t>
            </a:r>
            <a:r>
              <a:rPr lang="en-US" sz="3200" dirty="0">
                <a:solidFill>
                  <a:srgbClr val="242021"/>
                </a:solidFill>
              </a:rPr>
              <a:t>found in Viet Nam.</a:t>
            </a:r>
          </a:p>
          <a:p>
            <a:pPr marL="404813"/>
            <a:r>
              <a:rPr lang="en-US" sz="3200" b="1" i="1" dirty="0">
                <a:solidFill>
                  <a:srgbClr val="242021"/>
                </a:solidFill>
              </a:rPr>
              <a:t>B: </a:t>
            </a:r>
            <a:r>
              <a:rPr lang="en-US" sz="3200" dirty="0">
                <a:solidFill>
                  <a:srgbClr val="242021"/>
                </a:solidFill>
              </a:rPr>
              <a:t>Yes. Viet Nam is biologically diverse, </a:t>
            </a:r>
            <a:r>
              <a:rPr lang="en-US" sz="3200" b="1" dirty="0">
                <a:solidFill>
                  <a:srgbClr val="242021"/>
                </a:solidFill>
              </a:rPr>
              <a:t>isn’t it</a:t>
            </a:r>
            <a:r>
              <a:rPr lang="en-US" sz="3200" dirty="0">
                <a:solidFill>
                  <a:srgbClr val="242021"/>
                </a:solidFill>
              </a:rPr>
              <a:t>?</a:t>
            </a:r>
          </a:p>
          <a:p>
            <a:r>
              <a:rPr lang="en-US" sz="3200" b="1" dirty="0">
                <a:solidFill>
                  <a:srgbClr val="E36427"/>
                </a:solidFill>
              </a:rPr>
              <a:t>4. </a:t>
            </a:r>
            <a:r>
              <a:rPr lang="en-US" sz="3200" b="1" i="1" dirty="0">
                <a:solidFill>
                  <a:srgbClr val="242021"/>
                </a:solidFill>
              </a:rPr>
              <a:t>A: </a:t>
            </a:r>
            <a:r>
              <a:rPr lang="en-US" sz="3200" dirty="0">
                <a:solidFill>
                  <a:srgbClr val="242021"/>
                </a:solidFill>
              </a:rPr>
              <a:t>We are running out of fossil </a:t>
            </a:r>
            <a:r>
              <a:rPr lang="en-US" sz="3200" dirty="0" smtClean="0">
                <a:solidFill>
                  <a:srgbClr val="242021"/>
                </a:solidFill>
              </a:rPr>
              <a:t>fuels, </a:t>
            </a:r>
            <a:r>
              <a:rPr lang="en-US" sz="3200" b="1" dirty="0" smtClean="0">
                <a:solidFill>
                  <a:srgbClr val="242021"/>
                </a:solidFill>
              </a:rPr>
              <a:t>aren’t </a:t>
            </a:r>
            <a:r>
              <a:rPr lang="en-US" sz="3200" b="1" dirty="0">
                <a:solidFill>
                  <a:srgbClr val="242021"/>
                </a:solidFill>
              </a:rPr>
              <a:t>we</a:t>
            </a:r>
            <a:r>
              <a:rPr lang="en-US" sz="3200" dirty="0">
                <a:solidFill>
                  <a:srgbClr val="242021"/>
                </a:solidFill>
              </a:rPr>
              <a:t>?</a:t>
            </a:r>
          </a:p>
          <a:p>
            <a:pPr marL="404813"/>
            <a:r>
              <a:rPr lang="en-US" sz="3200" b="1" i="1" dirty="0">
                <a:solidFill>
                  <a:srgbClr val="242021"/>
                </a:solidFill>
              </a:rPr>
              <a:t>B: </a:t>
            </a:r>
            <a:r>
              <a:rPr lang="en-US" sz="3200" dirty="0">
                <a:solidFill>
                  <a:srgbClr val="242021"/>
                </a:solidFill>
              </a:rPr>
              <a:t>Yes, we are. We should find more alternative sources of energy.</a:t>
            </a:r>
          </a:p>
          <a:p>
            <a:r>
              <a:rPr lang="en-US" sz="3200" b="1" dirty="0">
                <a:solidFill>
                  <a:srgbClr val="E36427"/>
                </a:solidFill>
              </a:rPr>
              <a:t>5. </a:t>
            </a:r>
            <a:r>
              <a:rPr lang="en-US" sz="3200" b="1" i="1" dirty="0">
                <a:solidFill>
                  <a:srgbClr val="242021"/>
                </a:solidFill>
              </a:rPr>
              <a:t>A: </a:t>
            </a:r>
            <a:r>
              <a:rPr lang="en-US" sz="3200" dirty="0">
                <a:solidFill>
                  <a:srgbClr val="242021"/>
                </a:solidFill>
              </a:rPr>
              <a:t>People should stop damaging </a:t>
            </a:r>
            <a:r>
              <a:rPr lang="en-US" sz="3200" dirty="0" smtClean="0">
                <a:solidFill>
                  <a:srgbClr val="242021"/>
                </a:solidFill>
              </a:rPr>
              <a:t>the environment</a:t>
            </a:r>
            <a:r>
              <a:rPr lang="en-US" sz="3200" dirty="0">
                <a:solidFill>
                  <a:srgbClr val="242021"/>
                </a:solidFill>
              </a:rPr>
              <a:t>, </a:t>
            </a:r>
            <a:r>
              <a:rPr lang="en-US" sz="3200" b="1" dirty="0">
                <a:solidFill>
                  <a:srgbClr val="242021"/>
                </a:solidFill>
              </a:rPr>
              <a:t>shouldn’t they</a:t>
            </a:r>
            <a:r>
              <a:rPr lang="en-US" sz="3200" dirty="0">
                <a:solidFill>
                  <a:srgbClr val="242021"/>
                </a:solidFill>
              </a:rPr>
              <a:t>? </a:t>
            </a:r>
            <a:endParaRPr lang="en-US" sz="3200" dirty="0" smtClean="0">
              <a:solidFill>
                <a:srgbClr val="242021"/>
              </a:solidFill>
            </a:endParaRPr>
          </a:p>
          <a:p>
            <a:pPr marL="404813"/>
            <a:r>
              <a:rPr lang="en-US" sz="3200" b="1" i="1" dirty="0" smtClean="0">
                <a:solidFill>
                  <a:srgbClr val="242021"/>
                </a:solidFill>
              </a:rPr>
              <a:t>B</a:t>
            </a:r>
            <a:r>
              <a:rPr lang="en-US" sz="3200" b="1" i="1" dirty="0">
                <a:solidFill>
                  <a:srgbClr val="242021"/>
                </a:solidFill>
              </a:rPr>
              <a:t>: </a:t>
            </a:r>
            <a:r>
              <a:rPr lang="en-US" sz="3200" dirty="0">
                <a:solidFill>
                  <a:srgbClr val="242021"/>
                </a:solidFill>
              </a:rPr>
              <a:t>Yes, I agree with you.</a:t>
            </a:r>
            <a:r>
              <a:rPr lang="en-US" sz="3200" dirty="0"/>
              <a:t>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35734" y="1153970"/>
            <a:ext cx="99229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Mark the intonation in the question </a:t>
            </a:r>
            <a:r>
              <a:rPr lang="en-US" sz="2800" b="1" dirty="0" smtClean="0">
                <a:cs typeface="Arial" panose="020B0604020202020204" pitchFamily="34" charset="0"/>
              </a:rPr>
              <a:t>tags.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PRONUNCIATION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5221" y="2372682"/>
            <a:ext cx="600159" cy="41915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1480" y="5788128"/>
            <a:ext cx="600159" cy="4191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5745" y="4341821"/>
            <a:ext cx="600159" cy="41915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9636" y="4880870"/>
            <a:ext cx="600159" cy="419158"/>
          </a:xfrm>
          <a:prstGeom prst="rect">
            <a:avLst/>
          </a:prstGeom>
        </p:spPr>
      </p:pic>
      <p:pic>
        <p:nvPicPr>
          <p:cNvPr id="2" name="Track 77">
            <a:hlinkClick r:id="" action="ppaction://media"/>
            <a:extLst>
              <a:ext uri="{FF2B5EF4-FFF2-40B4-BE49-F238E27FC236}">
                <a16:creationId xmlns:a16="http://schemas.microsoft.com/office/drawing/2014/main" id="{691850FA-6F44-1B6A-7148-9B08C6CFD9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49046" y="181204"/>
            <a:ext cx="609600" cy="609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10543137" y="2817201"/>
            <a:ext cx="600159" cy="41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21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3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358033" y="1090960"/>
            <a:ext cx="104905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Match the words with their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meanings.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710354" y="2391508"/>
            <a:ext cx="1019908" cy="381586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707234"/>
              </p:ext>
            </p:extLst>
          </p:nvPr>
        </p:nvGraphicFramePr>
        <p:xfrm>
          <a:off x="684195" y="1894431"/>
          <a:ext cx="3008574" cy="4864152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0085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64578">
                <a:tc>
                  <a:txBody>
                    <a:bodyPr/>
                    <a:lstStyle/>
                    <a:p>
                      <a:r>
                        <a:rPr lang="en-US" sz="3000" b="0" dirty="0" smtClean="0"/>
                        <a:t>native (</a:t>
                      </a:r>
                      <a:r>
                        <a:rPr lang="en-US" sz="3000" b="0" dirty="0" err="1" smtClean="0"/>
                        <a:t>adj</a:t>
                      </a:r>
                      <a:r>
                        <a:rPr lang="en-US" sz="3000" b="0" dirty="0" smtClean="0"/>
                        <a:t>)</a:t>
                      </a:r>
                      <a:endParaRPr lang="en-US" sz="3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4578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tropical forest (np)</a:t>
                      </a:r>
                      <a:endParaRPr lang="en-US" sz="3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4578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species (n)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4578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conservation</a:t>
                      </a:r>
                      <a:r>
                        <a:rPr lang="en-US" sz="3000" baseline="0" dirty="0" smtClean="0"/>
                        <a:t> (n)</a:t>
                      </a:r>
                      <a:endParaRPr lang="en-US" sz="3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4578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mammal (n)</a:t>
                      </a:r>
                      <a:endParaRPr lang="en-US" sz="3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376047"/>
              </p:ext>
            </p:extLst>
          </p:nvPr>
        </p:nvGraphicFramePr>
        <p:xfrm>
          <a:off x="4754993" y="1758983"/>
          <a:ext cx="6970974" cy="4946676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6970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64578">
                <a:tc>
                  <a:txBody>
                    <a:bodyPr/>
                    <a:lstStyle/>
                    <a:p>
                      <a:r>
                        <a:rPr lang="en-US" sz="3000" b="0" dirty="0" smtClean="0"/>
                        <a:t>a group of animals</a:t>
                      </a:r>
                      <a:r>
                        <a:rPr lang="en-US" sz="3000" b="0" baseline="0" dirty="0" smtClean="0"/>
                        <a:t> </a:t>
                      </a:r>
                      <a:r>
                        <a:rPr lang="en-US" sz="3000" b="0" dirty="0" smtClean="0"/>
                        <a:t>or plants that have</a:t>
                      </a:r>
                      <a:r>
                        <a:rPr lang="en-US" sz="3000" b="0" baseline="0" dirty="0" smtClean="0"/>
                        <a:t> </a:t>
                      </a:r>
                      <a:r>
                        <a:rPr lang="en-US" sz="3000" b="0" dirty="0" smtClean="0"/>
                        <a:t>similar characteristics</a:t>
                      </a:r>
                      <a:endParaRPr lang="en-US" sz="3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4578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the protection of the</a:t>
                      </a:r>
                      <a:r>
                        <a:rPr lang="en-US" sz="3000" baseline="0" dirty="0" smtClean="0"/>
                        <a:t> </a:t>
                      </a:r>
                      <a:r>
                        <a:rPr lang="en-US" sz="3000" dirty="0" smtClean="0"/>
                        <a:t>natural environment</a:t>
                      </a:r>
                      <a:endParaRPr lang="en-US" sz="3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4578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any animal that</a:t>
                      </a:r>
                      <a:r>
                        <a:rPr lang="en-US" sz="3000" baseline="0" dirty="0" smtClean="0"/>
                        <a:t> </a:t>
                      </a:r>
                      <a:r>
                        <a:rPr lang="en-US" sz="3000" dirty="0" smtClean="0"/>
                        <a:t>gives birth to live</a:t>
                      </a:r>
                      <a:r>
                        <a:rPr lang="en-US" sz="3000" baseline="0" dirty="0" smtClean="0"/>
                        <a:t> </a:t>
                      </a:r>
                      <a:r>
                        <a:rPr lang="en-US" sz="3000" dirty="0" smtClean="0"/>
                        <a:t>young, not eggs,</a:t>
                      </a:r>
                      <a:r>
                        <a:rPr lang="en-US" sz="3000" baseline="0" dirty="0" smtClean="0"/>
                        <a:t> </a:t>
                      </a:r>
                      <a:r>
                        <a:rPr lang="en-US" sz="3000" dirty="0" smtClean="0"/>
                        <a:t>and feeds its young</a:t>
                      </a:r>
                      <a:r>
                        <a:rPr lang="en-US" sz="3000" baseline="0" dirty="0" smtClean="0"/>
                        <a:t> </a:t>
                      </a:r>
                      <a:r>
                        <a:rPr lang="en-US" sz="3000" dirty="0" smtClean="0"/>
                        <a:t>on milk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4578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thick forest that</a:t>
                      </a:r>
                      <a:r>
                        <a:rPr lang="en-US" sz="3000" baseline="0" dirty="0" smtClean="0"/>
                        <a:t> </a:t>
                      </a:r>
                      <a:r>
                        <a:rPr lang="en-US" sz="3000" dirty="0" smtClean="0"/>
                        <a:t>grows in the hot</a:t>
                      </a:r>
                      <a:r>
                        <a:rPr lang="en-US" sz="3000" baseline="0" dirty="0" smtClean="0"/>
                        <a:t> </a:t>
                      </a:r>
                      <a:r>
                        <a:rPr lang="en-US" sz="3000" dirty="0" smtClean="0"/>
                        <a:t>parts of the world</a:t>
                      </a:r>
                      <a:endParaRPr lang="en-US" sz="3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4578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existing naturally in</a:t>
                      </a:r>
                      <a:r>
                        <a:rPr lang="en-US" sz="3000" baseline="0" dirty="0" smtClean="0"/>
                        <a:t> </a:t>
                      </a:r>
                      <a:r>
                        <a:rPr lang="en-US" sz="3000" dirty="0" smtClean="0"/>
                        <a:t>a place</a:t>
                      </a:r>
                      <a:endParaRPr lang="en-US" sz="3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24" name="Straight Arrow Connector 23"/>
          <p:cNvCxnSpPr/>
          <p:nvPr/>
        </p:nvCxnSpPr>
        <p:spPr>
          <a:xfrm>
            <a:off x="3710354" y="3288323"/>
            <a:ext cx="1019908" cy="193430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3710354" y="2303585"/>
            <a:ext cx="1019908" cy="195189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3710354" y="3288323"/>
            <a:ext cx="1143000" cy="193430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16" idx="1"/>
          </p:cNvCxnSpPr>
          <p:nvPr/>
        </p:nvCxnSpPr>
        <p:spPr>
          <a:xfrm flipV="1">
            <a:off x="3710354" y="4232321"/>
            <a:ext cx="1044639" cy="200142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633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3193</TotalTime>
  <Words>838</Words>
  <PresentationFormat>Widescreen</PresentationFormat>
  <Paragraphs>186</Paragraphs>
  <Slides>16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Adobe Gothic Std B</vt:lpstr>
      <vt:lpstr>Montserrat Medium</vt:lpstr>
      <vt:lpstr>Arial</vt:lpstr>
      <vt:lpstr>Berlin Sans FB Demi</vt:lpstr>
      <vt:lpstr>Bookman Old Style</vt:lpstr>
      <vt:lpstr>Calibri</vt:lpstr>
      <vt:lpstr>Calibri Light</vt:lpstr>
      <vt:lpstr>Myriad Pro</vt:lpstr>
      <vt:lpstr>Times New Roman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2023-10-24T03:15:23Z</dcterms:modified>
</cp:coreProperties>
</file>