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02" r:id="rId4"/>
    <p:sldId id="279" r:id="rId5"/>
    <p:sldId id="327" r:id="rId6"/>
    <p:sldId id="365" r:id="rId7"/>
    <p:sldId id="366" r:id="rId8"/>
    <p:sldId id="363" r:id="rId9"/>
    <p:sldId id="355" r:id="rId10"/>
    <p:sldId id="276" r:id="rId11"/>
    <p:sldId id="356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48"/>
    <a:srgbClr val="F58A74"/>
    <a:srgbClr val="F26648"/>
    <a:srgbClr val="FFFFFF"/>
    <a:srgbClr val="F8B417"/>
    <a:srgbClr val="0070C0"/>
    <a:srgbClr val="0087B2"/>
    <a:srgbClr val="6D9FB1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CCF2-A7A9-3C8C-85C3-DA1D9121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8B8A6-3C85-5CAE-256A-3DE2D3FE6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33A8B-281C-8959-E926-2A5AAF1A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98993-1765-60FC-3219-44CA320C6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3D058-31F3-B27B-AC60-50761D8D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72DAD-13C5-E498-D911-B2DFB04CF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7521E-2847-F85F-E9A9-C94DDC0E0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03712-34FE-B492-5F07-EB47B5790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584" y="1180016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correct form of the verb in brackets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01EA51-320E-CE05-B37F-7E1B4439CE67}"/>
              </a:ext>
            </a:extLst>
          </p:cNvPr>
          <p:cNvSpPr txBox="1"/>
          <p:nvPr/>
        </p:nvSpPr>
        <p:spPr>
          <a:xfrm>
            <a:off x="93343" y="1703236"/>
            <a:ext cx="12097485" cy="477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i="0" dirty="0">
                <a:effectLst/>
                <a:latin typeface="ChronicaPro-Bold"/>
              </a:rPr>
              <a:t>I recommend that you (reduce) _____________ your screentime.</a:t>
            </a:r>
          </a:p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</a:t>
            </a:r>
            <a:r>
              <a:rPr lang="en-US" sz="2600" i="0" dirty="0">
                <a:effectLst/>
                <a:latin typeface="ChronicaPro-Bold"/>
              </a:rPr>
              <a:t> It’s so cold outside. We suggest (close) _____________ the window.</a:t>
            </a:r>
          </a:p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i="0" dirty="0">
                <a:effectLst/>
                <a:latin typeface="ChronicaPro-Bold"/>
              </a:rPr>
              <a:t>My teacher advised that I (look) __________ for a part-time job to earn more money.</a:t>
            </a:r>
          </a:p>
          <a:p>
            <a:pPr>
              <a:lnSpc>
                <a:spcPct val="200000"/>
              </a:lnSpc>
            </a:pPr>
            <a:r>
              <a:rPr lang="en-US" sz="2600" i="0" dirty="0">
                <a:effectLst/>
                <a:latin typeface="ChronicaPro-Bold"/>
              </a:rPr>
              <a:t>4. Henry has recommended (choose) _____________ a better smartwatch for your dad.</a:t>
            </a:r>
          </a:p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i="0" dirty="0">
                <a:effectLst/>
                <a:latin typeface="ChronicaPro-Bold"/>
              </a:rPr>
              <a:t>The government advised (travel) _______________ by bus to reduce environmental pollution.</a:t>
            </a:r>
            <a:endParaRPr lang="vi-VN" sz="26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3C616668-CC87-BA47-5F4A-DB92D327073C}"/>
              </a:ext>
            </a:extLst>
          </p:cNvPr>
          <p:cNvSpPr txBox="1"/>
          <p:nvPr/>
        </p:nvSpPr>
        <p:spPr>
          <a:xfrm>
            <a:off x="4723389" y="1995623"/>
            <a:ext cx="3011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(should) reduce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A401B75-95C3-820F-07F4-5EC1C0B0BE74}"/>
              </a:ext>
            </a:extLst>
          </p:cNvPr>
          <p:cNvSpPr txBox="1"/>
          <p:nvPr/>
        </p:nvSpPr>
        <p:spPr>
          <a:xfrm>
            <a:off x="5927721" y="2790049"/>
            <a:ext cx="3011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closing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4CCE642-F2C4-7BD1-03F8-FDBCE8CF045E}"/>
              </a:ext>
            </a:extLst>
          </p:cNvPr>
          <p:cNvSpPr txBox="1"/>
          <p:nvPr/>
        </p:nvSpPr>
        <p:spPr>
          <a:xfrm>
            <a:off x="4740964" y="3602857"/>
            <a:ext cx="3011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(should) look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A60AB7F-3D3B-BE48-A839-D02237B6BE20}"/>
              </a:ext>
            </a:extLst>
          </p:cNvPr>
          <p:cNvSpPr txBox="1"/>
          <p:nvPr/>
        </p:nvSpPr>
        <p:spPr>
          <a:xfrm>
            <a:off x="5336707" y="4403320"/>
            <a:ext cx="3011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choosing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35B82C-4DF1-EF87-0BD9-3B7E46973E1B}"/>
              </a:ext>
            </a:extLst>
          </p:cNvPr>
          <p:cNvSpPr txBox="1"/>
          <p:nvPr/>
        </p:nvSpPr>
        <p:spPr>
          <a:xfrm>
            <a:off x="5191741" y="5203783"/>
            <a:ext cx="3011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travelling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E8D38B7-2217-D12E-B4E2-E958250D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4" y="2174405"/>
            <a:ext cx="11022451" cy="34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109758"/>
            <a:ext cx="1098753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11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40" y="1420471"/>
            <a:ext cx="2461574" cy="16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6546580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5630" y="95637"/>
            <a:ext cx="88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398806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8732" y="2052289"/>
            <a:ext cx="6540369" cy="130953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1: Write the name of an electronic device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- Task 2:  Complete the sentences with the words from the box.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2668" y="3532062"/>
            <a:ext cx="6536433" cy="144672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3: Choose the correct answer A, B, C, or 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4: Fill in each blank with the correct form of the verb in brackets.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624" y="2541341"/>
            <a:ext cx="917957" cy="144672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4386" y="5631072"/>
            <a:ext cx="2129795" cy="700510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 &amp;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CONCOLIDATION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1245096" y="4742036"/>
            <a:ext cx="1391817" cy="108676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8922" y="5218771"/>
            <a:ext cx="6520179" cy="109726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3394" y="3141738"/>
            <a:ext cx="358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792017" y="2726239"/>
            <a:ext cx="537862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as many electronic devices as possible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B3B9D2D-43A2-E905-06A8-70014CACD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80"/>
          <a:stretch/>
        </p:blipFill>
        <p:spPr>
          <a:xfrm>
            <a:off x="555424" y="2451674"/>
            <a:ext cx="10901007" cy="350191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name of an electronic device under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25" y="137711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7490032" y="5204072"/>
            <a:ext cx="549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smartwatch	</a:t>
            </a:r>
            <a:endParaRPr lang="en-US" sz="32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3D25B-FEF7-C32E-C4B8-A438976D9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F58F9B12-34DD-4005-7B14-D7D63647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39" b="31866"/>
          <a:stretch/>
        </p:blipFill>
        <p:spPr>
          <a:xfrm>
            <a:off x="620632" y="2029432"/>
            <a:ext cx="11070554" cy="39090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E705059-923B-A09D-76E4-63F4C5A4AAEC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A6EC5BAD-59E0-C348-CE09-67852D3B0AA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25706544-B149-2548-9E6B-66BA5FF656C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1C3539DC-CFD0-8CFD-391C-76B59261BFA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F9C68B-2A03-64D3-87FB-7714E96DF2C1}"/>
              </a:ext>
            </a:extLst>
          </p:cNvPr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name of an electronic device under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54109F7-226E-E4AB-269A-07F33DD46159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5655A-7ABF-1223-2727-CFAFD72F3065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32365-B645-9B6E-710F-E662C90D1C87}"/>
              </a:ext>
            </a:extLst>
          </p:cNvPr>
          <p:cNvSpPr txBox="1"/>
          <p:nvPr/>
        </p:nvSpPr>
        <p:spPr>
          <a:xfrm>
            <a:off x="450025" y="137711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3188352-56D1-0AF6-B7B1-7C5CB367C995}"/>
              </a:ext>
            </a:extLst>
          </p:cNvPr>
          <p:cNvSpPr txBox="1"/>
          <p:nvPr/>
        </p:nvSpPr>
        <p:spPr>
          <a:xfrm>
            <a:off x="2003632" y="5070258"/>
            <a:ext cx="549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robotic vacuum cleaner</a:t>
            </a:r>
            <a:endParaRPr lang="en-US" sz="32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7C6609-DF24-9088-E6CA-9B285E347E35}"/>
              </a:ext>
            </a:extLst>
          </p:cNvPr>
          <p:cNvSpPr txBox="1"/>
          <p:nvPr/>
        </p:nvSpPr>
        <p:spPr>
          <a:xfrm>
            <a:off x="7498395" y="5070257"/>
            <a:ext cx="549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3D printer </a:t>
            </a:r>
            <a:endParaRPr lang="en-US" sz="32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57635-0109-AC3C-97C8-29164ED3E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A2CBB201-36B6-78A6-74E7-649A32CC1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" t="68596" r="-247" b="-705"/>
          <a:stretch/>
        </p:blipFill>
        <p:spPr>
          <a:xfrm>
            <a:off x="305705" y="2388448"/>
            <a:ext cx="11157102" cy="36778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99D67E5-FC5E-0147-CD99-E6C4CB8EBE6B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59BE5661-002D-6229-6FFB-B63CF6D92B7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5526AB7E-9C45-42BC-7A0E-9B390EF5E38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D885497D-CFBC-25E9-EB64-357CF171D0A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970D73-5E5E-B4C0-D83A-1D384F404479}"/>
              </a:ext>
            </a:extLst>
          </p:cNvPr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name of an electronic device under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9F2CFA5-1B11-ADC5-BADE-0652F6EE4EB2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9E9D75-0643-6D8D-89FC-0BAA72E38F0D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02D81-3D93-E8AF-76CF-E762E01D575A}"/>
              </a:ext>
            </a:extLst>
          </p:cNvPr>
          <p:cNvSpPr txBox="1"/>
          <p:nvPr/>
        </p:nvSpPr>
        <p:spPr>
          <a:xfrm>
            <a:off x="450025" y="137711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84D60C8-7FFC-6CDA-D3EF-895487B4F1EE}"/>
              </a:ext>
            </a:extLst>
          </p:cNvPr>
          <p:cNvSpPr txBox="1"/>
          <p:nvPr/>
        </p:nvSpPr>
        <p:spPr>
          <a:xfrm>
            <a:off x="1602188" y="5016009"/>
            <a:ext cx="549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portable music player</a:t>
            </a:r>
            <a:endParaRPr lang="en-US" sz="32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94B1F7D-916B-3A39-3ACC-6B4B9E844DAF}"/>
              </a:ext>
            </a:extLst>
          </p:cNvPr>
          <p:cNvSpPr txBox="1"/>
          <p:nvPr/>
        </p:nvSpPr>
        <p:spPr>
          <a:xfrm>
            <a:off x="7264527" y="5016009"/>
            <a:ext cx="549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camcorder</a:t>
            </a:r>
            <a:endParaRPr lang="en-US" sz="32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935D307-55B3-8E16-7F3F-C1171F53E814}"/>
              </a:ext>
            </a:extLst>
          </p:cNvPr>
          <p:cNvSpPr txBox="1"/>
          <p:nvPr/>
        </p:nvSpPr>
        <p:spPr>
          <a:xfrm>
            <a:off x="3288836" y="1978386"/>
            <a:ext cx="3784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copper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84B5AE-E9E9-7339-9F96-AE07F0C2716F}"/>
              </a:ext>
            </a:extLst>
          </p:cNvPr>
          <p:cNvSpPr txBox="1"/>
          <p:nvPr/>
        </p:nvSpPr>
        <p:spPr>
          <a:xfrm>
            <a:off x="323634" y="1998857"/>
            <a:ext cx="114598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often use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to make power lines and electrical wires because it is a good conductor of electricity.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can adjust the text size and font to suit my reading preferences on my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My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can track my physical activity, heart rate, and sleep patterns, so it can help me monitor my overall health and fitness.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often use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to make toys for children because it’s durable, lightweight, and easy to mold into different shapes.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If I need a replacement part for a machine or device, I can use my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to create a new one that is a perfect fit.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6BB004-341F-9261-E4F1-98E0F3232369}"/>
              </a:ext>
            </a:extLst>
          </p:cNvPr>
          <p:cNvSpPr txBox="1"/>
          <p:nvPr/>
        </p:nvSpPr>
        <p:spPr>
          <a:xfrm>
            <a:off x="1026018" y="3229892"/>
            <a:ext cx="3784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e-reader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D13D8E-F247-D27E-267A-3C3A9829F780}"/>
              </a:ext>
            </a:extLst>
          </p:cNvPr>
          <p:cNvSpPr txBox="1"/>
          <p:nvPr/>
        </p:nvSpPr>
        <p:spPr>
          <a:xfrm>
            <a:off x="1543738" y="3710065"/>
            <a:ext cx="3784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smartwatch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AE43B3-A4ED-FB82-7CF6-4D29A21BA92D}"/>
              </a:ext>
            </a:extLst>
          </p:cNvPr>
          <p:cNvSpPr txBox="1"/>
          <p:nvPr/>
        </p:nvSpPr>
        <p:spPr>
          <a:xfrm>
            <a:off x="3662469" y="4522589"/>
            <a:ext cx="3784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plastic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45BAC7B-05B9-23E4-D652-62CD1FE406AC}"/>
              </a:ext>
            </a:extLst>
          </p:cNvPr>
          <p:cNvSpPr txBox="1"/>
          <p:nvPr/>
        </p:nvSpPr>
        <p:spPr>
          <a:xfrm>
            <a:off x="1026018" y="5799330"/>
            <a:ext cx="3784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3D printer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8" y="1219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D723F1-7329-1EA9-F38F-FA234A038525}"/>
              </a:ext>
            </a:extLst>
          </p:cNvPr>
          <p:cNvSpPr txBox="1"/>
          <p:nvPr/>
        </p:nvSpPr>
        <p:spPr>
          <a:xfrm>
            <a:off x="498941" y="1922640"/>
            <a:ext cx="112775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My teacher advised I ______ harder to pass the exam.</a:t>
            </a:r>
          </a:p>
          <a:p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studies 		B. study		C. studying 		D. to study</a:t>
            </a: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professor suggested he ______ the	research before March.</a:t>
            </a:r>
          </a:p>
          <a:p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submit 		B. submitting	C. submits 		D. would submit</a:t>
            </a: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3. 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Her leader suggested ______ on time.</a:t>
            </a:r>
          </a:p>
          <a:p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be			B. being		C. is 			D. to be</a:t>
            </a: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4. 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Linh recommended that Nam ______ a new e-reader.</a:t>
            </a:r>
          </a:p>
          <a:p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should buy 	B. bought		C. buying 		D. will buy</a:t>
            </a: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5. 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coaches advised that we ______ a Facebook group.</a:t>
            </a:r>
          </a:p>
          <a:p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creating 		B. created		C. to create 		D. create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CA68C7E2-8F9B-A1DF-C2ED-F727B501E5A5}"/>
              </a:ext>
            </a:extLst>
          </p:cNvPr>
          <p:cNvSpPr/>
          <p:nvPr/>
        </p:nvSpPr>
        <p:spPr>
          <a:xfrm>
            <a:off x="3226483" y="2342077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08A51EFE-DA09-4F71-AA0C-957DCBFAFC6C}"/>
              </a:ext>
            </a:extLst>
          </p:cNvPr>
          <p:cNvSpPr/>
          <p:nvPr/>
        </p:nvSpPr>
        <p:spPr>
          <a:xfrm>
            <a:off x="415512" y="3188876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3E2D373C-BB95-4469-93A8-66282A68350A}"/>
              </a:ext>
            </a:extLst>
          </p:cNvPr>
          <p:cNvSpPr/>
          <p:nvPr/>
        </p:nvSpPr>
        <p:spPr>
          <a:xfrm>
            <a:off x="3153056" y="3959965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03894632-70D7-4264-0036-1FC0BD20A323}"/>
              </a:ext>
            </a:extLst>
          </p:cNvPr>
          <p:cNvSpPr/>
          <p:nvPr/>
        </p:nvSpPr>
        <p:spPr>
          <a:xfrm>
            <a:off x="407277" y="4877256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9C489A2B-1BC2-434D-5CAC-80269EB963CA}"/>
              </a:ext>
            </a:extLst>
          </p:cNvPr>
          <p:cNvSpPr/>
          <p:nvPr/>
        </p:nvSpPr>
        <p:spPr>
          <a:xfrm>
            <a:off x="5847782" y="5788264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4083</TotalTime>
  <Words>661</Words>
  <PresentationFormat>Màn hình rộng</PresentationFormat>
  <Paragraphs>98</Paragraphs>
  <Slides>14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ChronicaPro-Bold</vt:lpstr>
      <vt:lpstr>ChronicaPro-Book</vt:lpstr>
      <vt:lpstr>Myriad Pro</vt:lpstr>
      <vt:lpstr>Source Sans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2024-02-24T04:20:54Z</dcterms:modified>
</cp:coreProperties>
</file>