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9" r:id="rId3"/>
    <p:sldId id="270" r:id="rId4"/>
    <p:sldId id="271" r:id="rId5"/>
    <p:sldId id="257" r:id="rId6"/>
    <p:sldId id="261" r:id="rId7"/>
    <p:sldId id="262" r:id="rId8"/>
    <p:sldId id="264" r:id="rId9"/>
    <p:sldId id="263" r:id="rId10"/>
    <p:sldId id="274" r:id="rId11"/>
    <p:sldId id="265" r:id="rId12"/>
    <p:sldId id="272" r:id="rId13"/>
    <p:sldId id="260" r:id="rId14"/>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FFFFCC"/>
    <a:srgbClr val="FF3300"/>
    <a:srgbClr val="CCFFCC"/>
    <a:srgbClr val="FFCC99"/>
    <a:srgbClr val="FFCC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1" d="100"/>
          <a:sy n="81" d="100"/>
        </p:scale>
        <p:origin x="-498" y="-8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D009A334-8086-49B6-A22D-0CD8F0A12E24}" type="datetimeFigureOut">
              <a:rPr lang="vi-VN" smtClean="0"/>
              <a:pPr/>
              <a:t>22/09/2017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 xmlns:p14="http://schemas.microsoft.com/office/powerpoint/2010/main" val="2107053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009A334-8086-49B6-A22D-0CD8F0A12E24}" type="datetimeFigureOut">
              <a:rPr lang="vi-VN" smtClean="0"/>
              <a:pPr/>
              <a:t>22/09/2017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 xmlns:p14="http://schemas.microsoft.com/office/powerpoint/2010/main" val="4227206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009A334-8086-49B6-A22D-0CD8F0A12E24}" type="datetimeFigureOut">
              <a:rPr lang="vi-VN" smtClean="0"/>
              <a:pPr/>
              <a:t>22/09/2017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 xmlns:p14="http://schemas.microsoft.com/office/powerpoint/2010/main" val="4135673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D009A334-8086-49B6-A22D-0CD8F0A12E24}" type="datetimeFigureOut">
              <a:rPr lang="vi-VN" smtClean="0"/>
              <a:pPr/>
              <a:t>22/09/2017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 xmlns:p14="http://schemas.microsoft.com/office/powerpoint/2010/main" val="2169021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09A334-8086-49B6-A22D-0CD8F0A12E24}" type="datetimeFigureOut">
              <a:rPr lang="vi-VN" smtClean="0"/>
              <a:pPr/>
              <a:t>22/09/2017</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 xmlns:p14="http://schemas.microsoft.com/office/powerpoint/2010/main" val="1437482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D009A334-8086-49B6-A22D-0CD8F0A12E24}" type="datetimeFigureOut">
              <a:rPr lang="vi-VN" smtClean="0"/>
              <a:pPr/>
              <a:t>22/09/2017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 xmlns:p14="http://schemas.microsoft.com/office/powerpoint/2010/main" val="116084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D009A334-8086-49B6-A22D-0CD8F0A12E24}" type="datetimeFigureOut">
              <a:rPr lang="vi-VN" smtClean="0"/>
              <a:pPr/>
              <a:t>22/09/2017</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 xmlns:p14="http://schemas.microsoft.com/office/powerpoint/2010/main" val="2485121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D009A334-8086-49B6-A22D-0CD8F0A12E24}" type="datetimeFigureOut">
              <a:rPr lang="vi-VN" smtClean="0"/>
              <a:pPr/>
              <a:t>22/09/2017</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 xmlns:p14="http://schemas.microsoft.com/office/powerpoint/2010/main" val="1749227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09A334-8086-49B6-A22D-0CD8F0A12E24}" type="datetimeFigureOut">
              <a:rPr lang="vi-VN" smtClean="0"/>
              <a:pPr/>
              <a:t>22/09/2017</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 xmlns:p14="http://schemas.microsoft.com/office/powerpoint/2010/main" val="1045511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09A334-8086-49B6-A22D-0CD8F0A12E24}" type="datetimeFigureOut">
              <a:rPr lang="vi-VN" smtClean="0"/>
              <a:pPr/>
              <a:t>22/09/2017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 xmlns:p14="http://schemas.microsoft.com/office/powerpoint/2010/main" val="2668638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09A334-8086-49B6-A22D-0CD8F0A12E24}" type="datetimeFigureOut">
              <a:rPr lang="vi-VN" smtClean="0"/>
              <a:pPr/>
              <a:t>22/09/2017</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7643735-CDBA-41B8-A698-0D434D2211A1}" type="slidenum">
              <a:rPr lang="vi-VN" smtClean="0"/>
              <a:pPr/>
              <a:t>‹#›</a:t>
            </a:fld>
            <a:endParaRPr lang="vi-VN"/>
          </a:p>
        </p:txBody>
      </p:sp>
    </p:spTree>
    <p:extLst>
      <p:ext uri="{BB962C8B-B14F-4D97-AF65-F5344CB8AC3E}">
        <p14:creationId xmlns="" xmlns:p14="http://schemas.microsoft.com/office/powerpoint/2010/main" val="1083683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09A334-8086-49B6-A22D-0CD8F0A12E24}" type="datetimeFigureOut">
              <a:rPr lang="vi-VN" smtClean="0"/>
              <a:pPr/>
              <a:t>22/09/2017</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643735-CDBA-41B8-A698-0D434D2211A1}" type="slidenum">
              <a:rPr lang="vi-VN" smtClean="0"/>
              <a:pPr/>
              <a:t>‹#›</a:t>
            </a:fld>
            <a:endParaRPr lang="vi-VN"/>
          </a:p>
        </p:txBody>
      </p:sp>
    </p:spTree>
    <p:extLst>
      <p:ext uri="{BB962C8B-B14F-4D97-AF65-F5344CB8AC3E}">
        <p14:creationId xmlns="" xmlns:p14="http://schemas.microsoft.com/office/powerpoint/2010/main" val="1658383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7.jpeg"/><Relationship Id="rId7" Type="http://schemas.openxmlformats.org/officeDocument/2006/relationships/image" Target="../media/image12.jpeg"/><Relationship Id="rId2" Type="http://schemas.openxmlformats.org/officeDocument/2006/relationships/image" Target="../media/image10.gif"/><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15.jpeg"/><Relationship Id="rId5" Type="http://schemas.openxmlformats.org/officeDocument/2006/relationships/image" Target="../media/image11.jpeg"/><Relationship Id="rId10" Type="http://schemas.openxmlformats.org/officeDocument/2006/relationships/image" Target="../media/image14.jpeg"/><Relationship Id="rId4" Type="http://schemas.openxmlformats.org/officeDocument/2006/relationships/image" Target="../media/image3.jpeg"/><Relationship Id="rId9"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2" descr="3963122472009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051" name="Picture 2" descr="Picture16"/>
          <p:cNvPicPr>
            <a:picLocks noChangeAspect="1" noChangeArrowheads="1"/>
          </p:cNvPicPr>
          <p:nvPr/>
        </p:nvPicPr>
        <p:blipFill>
          <a:blip r:embed="rId3"/>
          <a:srcRect/>
          <a:stretch>
            <a:fillRect/>
          </a:stretch>
        </p:blipFill>
        <p:spPr bwMode="auto">
          <a:xfrm>
            <a:off x="838200" y="614363"/>
            <a:ext cx="7543800" cy="5557837"/>
          </a:xfrm>
          <a:prstGeom prst="rect">
            <a:avLst/>
          </a:prstGeom>
          <a:noFill/>
          <a:ln w="9525">
            <a:noFill/>
            <a:miter lim="800000"/>
            <a:headEnd/>
            <a:tailEnd/>
          </a:ln>
        </p:spPr>
      </p:pic>
      <p:sp>
        <p:nvSpPr>
          <p:cNvPr id="16388" name="WordArt 4"/>
          <p:cNvSpPr>
            <a:spLocks noChangeArrowheads="1" noChangeShapeType="1" noTextEdit="1"/>
          </p:cNvSpPr>
          <p:nvPr/>
        </p:nvSpPr>
        <p:spPr bwMode="auto">
          <a:xfrm>
            <a:off x="2209800" y="2133600"/>
            <a:ext cx="4953000" cy="1524000"/>
          </a:xfrm>
          <a:prstGeom prst="rect">
            <a:avLst/>
          </a:prstGeom>
        </p:spPr>
        <p:txBody>
          <a:bodyPr wrap="none" fromWordArt="1">
            <a:prstTxWarp prst="textWave1">
              <a:avLst>
                <a:gd name="adj1" fmla="val 13005"/>
                <a:gd name="adj2" fmla="val -463"/>
              </a:avLst>
            </a:prstTxWarp>
          </a:bodyPr>
          <a:lstStyle/>
          <a:p>
            <a:pPr algn="ctr"/>
            <a:r>
              <a:rPr lang="en-US" sz="3600" kern="10" dirty="0">
                <a:ln w="9525">
                  <a:noFill/>
                  <a:round/>
                  <a:headEnd/>
                  <a:tailEnd/>
                </a:ln>
                <a:solidFill>
                  <a:srgbClr val="FF00FF"/>
                </a:solidFill>
                <a:effectLst>
                  <a:outerShdw dist="53882" dir="2700000" algn="ctr" rotWithShape="0">
                    <a:srgbClr val="C0C0C0">
                      <a:alpha val="79999"/>
                    </a:srgbClr>
                  </a:outerShdw>
                </a:effectLst>
                <a:latin typeface="Times New Roman"/>
                <a:cs typeface="Times New Roman"/>
              </a:rPr>
              <a:t>Welcome to our class</a:t>
            </a:r>
          </a:p>
        </p:txBody>
      </p:sp>
      <p:sp>
        <p:nvSpPr>
          <p:cNvPr id="2054" name="Text Box 3"/>
          <p:cNvSpPr txBox="1">
            <a:spLocks noChangeArrowheads="1"/>
          </p:cNvSpPr>
          <p:nvPr/>
        </p:nvSpPr>
        <p:spPr bwMode="auto">
          <a:xfrm>
            <a:off x="2057400" y="4572000"/>
            <a:ext cx="4283075" cy="461963"/>
          </a:xfrm>
          <a:prstGeom prst="rect">
            <a:avLst/>
          </a:prstGeom>
          <a:noFill/>
          <a:ln w="9525" algn="ctr">
            <a:noFill/>
            <a:miter lim="800000"/>
            <a:headEnd/>
            <a:tailEnd/>
          </a:ln>
        </p:spPr>
        <p:txBody>
          <a:bodyPr>
            <a:spAutoFit/>
          </a:bodyPr>
          <a:lstStyle/>
          <a:p>
            <a:pPr algn="ctr" eaLnBrk="0" hangingPunct="0">
              <a:spcBef>
                <a:spcPct val="50000"/>
              </a:spcBef>
            </a:pPr>
            <a:endParaRPr lang="en-US" sz="2400" b="1">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p:cTn id="6" dur="2000" fill="hold"/>
                                        <p:tgtEl>
                                          <p:spTgt spid="16388"/>
                                        </p:tgtEl>
                                        <p:attrNameLst>
                                          <p:attrName>style.color</p:attrName>
                                        </p:attrNameLst>
                                      </p:cBhvr>
                                      <p:to>
                                        <a:srgbClr val="FF3300"/>
                                      </p:to>
                                    </p:animClr>
                                    <p:set>
                                      <p:cBhvr>
                                        <p:cTn id="7" dur="2000" fill="hold"/>
                                        <p:tgtEl>
                                          <p:spTgt spid="16388"/>
                                        </p:tgtEl>
                                        <p:attrNameLst>
                                          <p:attrName>fill.type</p:attrName>
                                        </p:attrNameLst>
                                      </p:cBhvr>
                                      <p:to>
                                        <p:strVal val="solid"/>
                                      </p:to>
                                    </p:set>
                                    <p:set>
                                      <p:cBhvr>
                                        <p:cTn id="8" dur="2000" fill="hold"/>
                                        <p:tgtEl>
                                          <p:spTgt spid="1638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p:cNvPicPr>
          <p:nvPr/>
        </p:nvPicPr>
        <p:blipFill>
          <a:blip r:embed="rId2"/>
          <a:srcRect/>
          <a:stretch>
            <a:fillRect/>
          </a:stretch>
        </p:blipFill>
        <p:spPr bwMode="auto">
          <a:xfrm>
            <a:off x="0" y="0"/>
            <a:ext cx="9144000" cy="476250"/>
          </a:xfrm>
          <a:prstGeom prst="rect">
            <a:avLst/>
          </a:prstGeom>
          <a:noFill/>
          <a:ln w="9525">
            <a:noFill/>
            <a:miter lim="800000"/>
            <a:headEnd/>
            <a:tailEnd/>
          </a:ln>
        </p:spPr>
      </p:pic>
      <p:pic>
        <p:nvPicPr>
          <p:cNvPr id="18434" name="Picture 2"/>
          <p:cNvPicPr>
            <a:picLocks noChangeAspect="1"/>
          </p:cNvPicPr>
          <p:nvPr/>
        </p:nvPicPr>
        <p:blipFill>
          <a:blip r:embed="rId2"/>
          <a:srcRect/>
          <a:stretch>
            <a:fillRect/>
          </a:stretch>
        </p:blipFill>
        <p:spPr bwMode="auto">
          <a:xfrm>
            <a:off x="0" y="6381750"/>
            <a:ext cx="9144000" cy="476250"/>
          </a:xfrm>
          <a:prstGeom prst="rect">
            <a:avLst/>
          </a:prstGeom>
          <a:noFill/>
          <a:ln w="9525">
            <a:noFill/>
            <a:miter lim="800000"/>
            <a:headEnd/>
            <a:tailEnd/>
          </a:ln>
        </p:spPr>
      </p:pic>
      <p:sp>
        <p:nvSpPr>
          <p:cNvPr id="4" name="Oval 3"/>
          <p:cNvSpPr/>
          <p:nvPr/>
        </p:nvSpPr>
        <p:spPr>
          <a:xfrm>
            <a:off x="1763713" y="1268413"/>
            <a:ext cx="1152525" cy="576262"/>
          </a:xfrm>
          <a:prstGeom prst="ellipse">
            <a:avLst/>
          </a:prstGeom>
          <a:solidFill>
            <a:schemeClr val="accent5">
              <a:lumMod val="40000"/>
              <a:lumOff val="60000"/>
            </a:schemeClr>
          </a:solidFill>
          <a:ln w="190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b="1" dirty="0">
                <a:solidFill>
                  <a:schemeClr val="tx1"/>
                </a:solidFill>
              </a:rPr>
              <a:t>ride</a:t>
            </a:r>
          </a:p>
        </p:txBody>
      </p:sp>
      <p:sp>
        <p:nvSpPr>
          <p:cNvPr id="6" name="Oval 5"/>
          <p:cNvSpPr/>
          <p:nvPr/>
        </p:nvSpPr>
        <p:spPr>
          <a:xfrm>
            <a:off x="2916238" y="549275"/>
            <a:ext cx="1150937" cy="576263"/>
          </a:xfrm>
          <a:prstGeom prst="ellipse">
            <a:avLst/>
          </a:prstGeom>
          <a:solidFill>
            <a:schemeClr val="accent5">
              <a:lumMod val="40000"/>
              <a:lumOff val="60000"/>
            </a:schemeClr>
          </a:solidFill>
          <a:ln w="190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b="1" dirty="0">
              <a:solidFill>
                <a:schemeClr val="tx1"/>
              </a:solidFill>
            </a:endParaRPr>
          </a:p>
        </p:txBody>
      </p:sp>
      <p:sp>
        <p:nvSpPr>
          <p:cNvPr id="7" name="Oval 6"/>
          <p:cNvSpPr/>
          <p:nvPr/>
        </p:nvSpPr>
        <p:spPr>
          <a:xfrm>
            <a:off x="611188" y="549275"/>
            <a:ext cx="1152525" cy="576263"/>
          </a:xfrm>
          <a:prstGeom prst="ellipse">
            <a:avLst/>
          </a:prstGeom>
          <a:solidFill>
            <a:schemeClr val="accent5">
              <a:lumMod val="40000"/>
              <a:lumOff val="60000"/>
            </a:schemeClr>
          </a:solidFill>
          <a:ln w="19050">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b="1" dirty="0">
              <a:solidFill>
                <a:schemeClr val="tx1"/>
              </a:solidFill>
            </a:endParaRPr>
          </a:p>
        </p:txBody>
      </p:sp>
      <p:sp>
        <p:nvSpPr>
          <p:cNvPr id="8" name="Oval 7"/>
          <p:cNvSpPr/>
          <p:nvPr/>
        </p:nvSpPr>
        <p:spPr>
          <a:xfrm>
            <a:off x="6084888" y="1268413"/>
            <a:ext cx="1366837" cy="576262"/>
          </a:xfrm>
          <a:prstGeom prst="ellipse">
            <a:avLst/>
          </a:prstGeom>
          <a:solidFill>
            <a:srgbClr val="FFCCCC"/>
          </a:solidFill>
          <a:ln w="1905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b="1" dirty="0">
                <a:solidFill>
                  <a:schemeClr val="tx1"/>
                </a:solidFill>
              </a:rPr>
              <a:t>put up</a:t>
            </a:r>
          </a:p>
        </p:txBody>
      </p:sp>
      <p:cxnSp>
        <p:nvCxnSpPr>
          <p:cNvPr id="10" name="Straight Connector 9"/>
          <p:cNvCxnSpPr>
            <a:endCxn id="4" idx="1"/>
          </p:cNvCxnSpPr>
          <p:nvPr/>
        </p:nvCxnSpPr>
        <p:spPr>
          <a:xfrm>
            <a:off x="1416050" y="1095375"/>
            <a:ext cx="515938" cy="257175"/>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759075" y="1095375"/>
            <a:ext cx="517525" cy="257175"/>
          </a:xfrm>
          <a:prstGeom prst="line">
            <a:avLst/>
          </a:prstGeom>
          <a:ln>
            <a:solidFill>
              <a:schemeClr val="accent5">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4932363" y="549275"/>
            <a:ext cx="1152525" cy="576263"/>
          </a:xfrm>
          <a:prstGeom prst="ellipse">
            <a:avLst/>
          </a:prstGeom>
          <a:solidFill>
            <a:srgbClr val="FFCCCC"/>
          </a:solidFill>
          <a:ln w="1905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b="1" dirty="0">
              <a:solidFill>
                <a:schemeClr val="tx1"/>
              </a:solidFill>
            </a:endParaRPr>
          </a:p>
        </p:txBody>
      </p:sp>
      <p:sp>
        <p:nvSpPr>
          <p:cNvPr id="18" name="Oval 17"/>
          <p:cNvSpPr/>
          <p:nvPr/>
        </p:nvSpPr>
        <p:spPr>
          <a:xfrm>
            <a:off x="7451725" y="549275"/>
            <a:ext cx="1152525" cy="574675"/>
          </a:xfrm>
          <a:prstGeom prst="ellipse">
            <a:avLst/>
          </a:prstGeom>
          <a:solidFill>
            <a:srgbClr val="FFCCCC"/>
          </a:solidFill>
          <a:ln w="19050">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b="1" dirty="0">
              <a:solidFill>
                <a:schemeClr val="tx1"/>
              </a:solidFill>
            </a:endParaRPr>
          </a:p>
        </p:txBody>
      </p:sp>
      <p:cxnSp>
        <p:nvCxnSpPr>
          <p:cNvPr id="19" name="Straight Connector 18"/>
          <p:cNvCxnSpPr/>
          <p:nvPr/>
        </p:nvCxnSpPr>
        <p:spPr>
          <a:xfrm>
            <a:off x="5700713" y="1095375"/>
            <a:ext cx="515937" cy="287338"/>
          </a:xfrm>
          <a:prstGeom prst="line">
            <a:avLst/>
          </a:prstGeom>
          <a:ln>
            <a:solidFill>
              <a:srgbClr val="FFCCC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335838" y="1095375"/>
            <a:ext cx="515937" cy="287338"/>
          </a:xfrm>
          <a:prstGeom prst="line">
            <a:avLst/>
          </a:prstGeom>
          <a:ln>
            <a:solidFill>
              <a:srgbClr val="FFCCCC"/>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1763713" y="3429000"/>
            <a:ext cx="1152525" cy="576263"/>
          </a:xfrm>
          <a:prstGeom prst="ellipse">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b="1" dirty="0">
                <a:solidFill>
                  <a:schemeClr val="tx1"/>
                </a:solidFill>
              </a:rPr>
              <a:t>herd</a:t>
            </a:r>
          </a:p>
        </p:txBody>
      </p:sp>
      <p:sp>
        <p:nvSpPr>
          <p:cNvPr id="24" name="Oval 23"/>
          <p:cNvSpPr/>
          <p:nvPr/>
        </p:nvSpPr>
        <p:spPr>
          <a:xfrm>
            <a:off x="2916238" y="2708275"/>
            <a:ext cx="1150937" cy="576263"/>
          </a:xfrm>
          <a:prstGeom prst="ellipse">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b="1" dirty="0">
              <a:solidFill>
                <a:schemeClr val="tx1"/>
              </a:solidFill>
            </a:endParaRPr>
          </a:p>
        </p:txBody>
      </p:sp>
      <p:sp>
        <p:nvSpPr>
          <p:cNvPr id="25" name="Oval 24"/>
          <p:cNvSpPr/>
          <p:nvPr/>
        </p:nvSpPr>
        <p:spPr>
          <a:xfrm>
            <a:off x="357158" y="2708275"/>
            <a:ext cx="1643074" cy="576263"/>
          </a:xfrm>
          <a:prstGeom prst="ellipse">
            <a:avLst/>
          </a:prstGeom>
          <a:solidFill>
            <a:srgbClr val="FFC000"/>
          </a:solid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b="1" dirty="0">
              <a:solidFill>
                <a:schemeClr val="tx1"/>
              </a:solidFill>
            </a:endParaRPr>
          </a:p>
        </p:txBody>
      </p:sp>
      <p:cxnSp>
        <p:nvCxnSpPr>
          <p:cNvPr id="26" name="Straight Connector 25"/>
          <p:cNvCxnSpPr>
            <a:endCxn id="23" idx="1"/>
          </p:cNvCxnSpPr>
          <p:nvPr/>
        </p:nvCxnSpPr>
        <p:spPr>
          <a:xfrm>
            <a:off x="1416050" y="3254375"/>
            <a:ext cx="515938" cy="25876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2759075" y="3254375"/>
            <a:ext cx="517525" cy="25876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6084888" y="3429000"/>
            <a:ext cx="1366837" cy="576263"/>
          </a:xfrm>
          <a:prstGeom prst="ellipse">
            <a:avLst/>
          </a:prstGeom>
          <a:solidFill>
            <a:srgbClr val="92D050"/>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b="1" dirty="0">
                <a:solidFill>
                  <a:schemeClr val="tx1"/>
                </a:solidFill>
              </a:rPr>
              <a:t>collect</a:t>
            </a:r>
          </a:p>
        </p:txBody>
      </p:sp>
      <p:sp>
        <p:nvSpPr>
          <p:cNvPr id="29" name="Oval 28"/>
          <p:cNvSpPr/>
          <p:nvPr/>
        </p:nvSpPr>
        <p:spPr>
          <a:xfrm>
            <a:off x="4919663" y="2708275"/>
            <a:ext cx="1165225" cy="576263"/>
          </a:xfrm>
          <a:prstGeom prst="ellipse">
            <a:avLst/>
          </a:prstGeom>
          <a:solidFill>
            <a:srgbClr val="92D050"/>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b="1" dirty="0">
              <a:solidFill>
                <a:schemeClr val="tx1"/>
              </a:solidFill>
            </a:endParaRPr>
          </a:p>
        </p:txBody>
      </p:sp>
      <p:sp>
        <p:nvSpPr>
          <p:cNvPr id="30" name="Oval 29"/>
          <p:cNvSpPr/>
          <p:nvPr/>
        </p:nvSpPr>
        <p:spPr>
          <a:xfrm>
            <a:off x="7451725" y="2708275"/>
            <a:ext cx="1152525" cy="576263"/>
          </a:xfrm>
          <a:prstGeom prst="ellipse">
            <a:avLst/>
          </a:prstGeom>
          <a:solidFill>
            <a:srgbClr val="92D050"/>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b="1" dirty="0">
              <a:solidFill>
                <a:schemeClr val="tx1"/>
              </a:solidFill>
            </a:endParaRPr>
          </a:p>
        </p:txBody>
      </p:sp>
      <p:cxnSp>
        <p:nvCxnSpPr>
          <p:cNvPr id="31" name="Straight Connector 30"/>
          <p:cNvCxnSpPr/>
          <p:nvPr/>
        </p:nvCxnSpPr>
        <p:spPr>
          <a:xfrm>
            <a:off x="5700713" y="3254375"/>
            <a:ext cx="515937" cy="288925"/>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7335838" y="3254375"/>
            <a:ext cx="515937" cy="288925"/>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3924300" y="5589588"/>
            <a:ext cx="1152525" cy="576262"/>
          </a:xfrm>
          <a:prstGeom prst="ellipse">
            <a:avLst/>
          </a:prstGeom>
          <a:solidFill>
            <a:srgbClr val="FF7C80"/>
          </a:solidFill>
          <a:ln w="190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vi-VN" b="1" dirty="0">
                <a:solidFill>
                  <a:schemeClr val="tx1"/>
                </a:solidFill>
              </a:rPr>
              <a:t>pick</a:t>
            </a:r>
          </a:p>
        </p:txBody>
      </p:sp>
      <p:sp>
        <p:nvSpPr>
          <p:cNvPr id="34" name="Oval 33"/>
          <p:cNvSpPr/>
          <p:nvPr/>
        </p:nvSpPr>
        <p:spPr>
          <a:xfrm>
            <a:off x="5076825" y="4868863"/>
            <a:ext cx="1150938" cy="576262"/>
          </a:xfrm>
          <a:prstGeom prst="ellipse">
            <a:avLst/>
          </a:prstGeom>
          <a:solidFill>
            <a:srgbClr val="FF7C80"/>
          </a:solidFill>
          <a:ln w="190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b="1" dirty="0">
              <a:solidFill>
                <a:schemeClr val="tx1"/>
              </a:solidFill>
            </a:endParaRPr>
          </a:p>
        </p:txBody>
      </p:sp>
      <p:sp>
        <p:nvSpPr>
          <p:cNvPr id="35" name="Oval 34"/>
          <p:cNvSpPr/>
          <p:nvPr/>
        </p:nvSpPr>
        <p:spPr>
          <a:xfrm>
            <a:off x="2571737" y="4868863"/>
            <a:ext cx="1643074" cy="576262"/>
          </a:xfrm>
          <a:prstGeom prst="ellipse">
            <a:avLst/>
          </a:prstGeom>
          <a:solidFill>
            <a:srgbClr val="FF7C80"/>
          </a:solidFill>
          <a:ln w="19050">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vi-VN" b="1" dirty="0">
              <a:solidFill>
                <a:schemeClr val="tx1"/>
              </a:solidFill>
            </a:endParaRPr>
          </a:p>
        </p:txBody>
      </p:sp>
      <p:cxnSp>
        <p:nvCxnSpPr>
          <p:cNvPr id="36" name="Straight Connector 35"/>
          <p:cNvCxnSpPr>
            <a:endCxn id="33" idx="1"/>
          </p:cNvCxnSpPr>
          <p:nvPr/>
        </p:nvCxnSpPr>
        <p:spPr>
          <a:xfrm>
            <a:off x="3576638" y="5414963"/>
            <a:ext cx="515937" cy="258762"/>
          </a:xfrm>
          <a:prstGeom prst="line">
            <a:avLst/>
          </a:prstGeom>
          <a:ln>
            <a:solidFill>
              <a:srgbClr val="FF7C8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4919663" y="5414963"/>
            <a:ext cx="515937" cy="258762"/>
          </a:xfrm>
          <a:prstGeom prst="line">
            <a:avLst/>
          </a:prstGeom>
          <a:ln>
            <a:solidFill>
              <a:srgbClr val="FF7C80"/>
            </a:solidFill>
          </a:ln>
        </p:spPr>
        <p:style>
          <a:lnRef idx="1">
            <a:schemeClr val="accent1"/>
          </a:lnRef>
          <a:fillRef idx="0">
            <a:schemeClr val="accent1"/>
          </a:fillRef>
          <a:effectRef idx="0">
            <a:schemeClr val="accent1"/>
          </a:effectRef>
          <a:fontRef idx="minor">
            <a:schemeClr val="tx1"/>
          </a:fontRef>
        </p:style>
      </p:cxnSp>
      <p:sp>
        <p:nvSpPr>
          <p:cNvPr id="38" name="TextBox 37"/>
          <p:cNvSpPr txBox="1">
            <a:spLocks noChangeArrowheads="1"/>
          </p:cNvSpPr>
          <p:nvPr/>
        </p:nvSpPr>
        <p:spPr bwMode="auto">
          <a:xfrm>
            <a:off x="642910" y="642918"/>
            <a:ext cx="1244582" cy="338554"/>
          </a:xfrm>
          <a:prstGeom prst="rect">
            <a:avLst/>
          </a:prstGeom>
          <a:noFill/>
          <a:ln w="9525">
            <a:noFill/>
            <a:miter lim="800000"/>
            <a:headEnd/>
            <a:tailEnd/>
          </a:ln>
        </p:spPr>
        <p:txBody>
          <a:bodyPr wrap="square">
            <a:spAutoFit/>
          </a:bodyPr>
          <a:lstStyle/>
          <a:p>
            <a:pPr algn="ctr"/>
            <a:r>
              <a:rPr lang="vi-VN" sz="1600" b="1" dirty="0"/>
              <a:t>a horse</a:t>
            </a:r>
          </a:p>
        </p:txBody>
      </p:sp>
      <p:sp>
        <p:nvSpPr>
          <p:cNvPr id="39" name="TextBox 38"/>
          <p:cNvSpPr txBox="1">
            <a:spLocks noChangeArrowheads="1"/>
          </p:cNvSpPr>
          <p:nvPr/>
        </p:nvSpPr>
        <p:spPr bwMode="auto">
          <a:xfrm>
            <a:off x="2987675" y="666750"/>
            <a:ext cx="1008063" cy="339725"/>
          </a:xfrm>
          <a:prstGeom prst="rect">
            <a:avLst/>
          </a:prstGeom>
          <a:noFill/>
          <a:ln w="9525">
            <a:noFill/>
            <a:miter lim="800000"/>
            <a:headEnd/>
            <a:tailEnd/>
          </a:ln>
        </p:spPr>
        <p:txBody>
          <a:bodyPr>
            <a:spAutoFit/>
          </a:bodyPr>
          <a:lstStyle/>
          <a:p>
            <a:pPr algn="ctr"/>
            <a:r>
              <a:rPr lang="vi-VN" sz="1600" b="1" dirty="0"/>
              <a:t>a camel</a:t>
            </a:r>
          </a:p>
        </p:txBody>
      </p:sp>
      <p:sp>
        <p:nvSpPr>
          <p:cNvPr id="40" name="TextBox 39"/>
          <p:cNvSpPr txBox="1">
            <a:spLocks noChangeArrowheads="1"/>
          </p:cNvSpPr>
          <p:nvPr/>
        </p:nvSpPr>
        <p:spPr bwMode="auto">
          <a:xfrm>
            <a:off x="7596188" y="666750"/>
            <a:ext cx="863600" cy="339725"/>
          </a:xfrm>
          <a:prstGeom prst="rect">
            <a:avLst/>
          </a:prstGeom>
          <a:noFill/>
          <a:ln w="9525">
            <a:noFill/>
            <a:miter lim="800000"/>
            <a:headEnd/>
            <a:tailEnd/>
          </a:ln>
        </p:spPr>
        <p:txBody>
          <a:bodyPr>
            <a:spAutoFit/>
          </a:bodyPr>
          <a:lstStyle/>
          <a:p>
            <a:pPr algn="ctr"/>
            <a:r>
              <a:rPr lang="vi-VN" sz="1600" b="1" dirty="0"/>
              <a:t>a pole</a:t>
            </a:r>
          </a:p>
        </p:txBody>
      </p:sp>
      <p:sp>
        <p:nvSpPr>
          <p:cNvPr id="41" name="TextBox 40"/>
          <p:cNvSpPr txBox="1">
            <a:spLocks noChangeArrowheads="1"/>
          </p:cNvSpPr>
          <p:nvPr/>
        </p:nvSpPr>
        <p:spPr bwMode="auto">
          <a:xfrm>
            <a:off x="5076825" y="666750"/>
            <a:ext cx="863600" cy="339725"/>
          </a:xfrm>
          <a:prstGeom prst="rect">
            <a:avLst/>
          </a:prstGeom>
          <a:noFill/>
          <a:ln w="9525">
            <a:noFill/>
            <a:miter lim="800000"/>
            <a:headEnd/>
            <a:tailEnd/>
          </a:ln>
        </p:spPr>
        <p:txBody>
          <a:bodyPr>
            <a:spAutoFit/>
          </a:bodyPr>
          <a:lstStyle/>
          <a:p>
            <a:pPr algn="ctr"/>
            <a:r>
              <a:rPr lang="vi-VN" sz="1600" b="1" dirty="0"/>
              <a:t>a tent</a:t>
            </a:r>
          </a:p>
        </p:txBody>
      </p:sp>
      <p:sp>
        <p:nvSpPr>
          <p:cNvPr id="42" name="TextBox 41"/>
          <p:cNvSpPr txBox="1">
            <a:spLocks noChangeArrowheads="1"/>
          </p:cNvSpPr>
          <p:nvPr/>
        </p:nvSpPr>
        <p:spPr bwMode="auto">
          <a:xfrm>
            <a:off x="2916238" y="2827338"/>
            <a:ext cx="1150937" cy="338137"/>
          </a:xfrm>
          <a:prstGeom prst="rect">
            <a:avLst/>
          </a:prstGeom>
          <a:noFill/>
          <a:ln w="9525">
            <a:noFill/>
            <a:miter lim="800000"/>
            <a:headEnd/>
            <a:tailEnd/>
          </a:ln>
        </p:spPr>
        <p:txBody>
          <a:bodyPr>
            <a:spAutoFit/>
          </a:bodyPr>
          <a:lstStyle/>
          <a:p>
            <a:pPr algn="ctr"/>
            <a:r>
              <a:rPr lang="vi-VN" sz="1600" b="1" dirty="0"/>
              <a:t>the cattle</a:t>
            </a:r>
          </a:p>
        </p:txBody>
      </p:sp>
      <p:sp>
        <p:nvSpPr>
          <p:cNvPr id="43" name="TextBox 42"/>
          <p:cNvSpPr txBox="1">
            <a:spLocks noChangeArrowheads="1"/>
          </p:cNvSpPr>
          <p:nvPr/>
        </p:nvSpPr>
        <p:spPr bwMode="auto">
          <a:xfrm>
            <a:off x="357158" y="2857496"/>
            <a:ext cx="1857388" cy="338554"/>
          </a:xfrm>
          <a:prstGeom prst="rect">
            <a:avLst/>
          </a:prstGeom>
          <a:noFill/>
          <a:ln w="9525">
            <a:noFill/>
            <a:miter lim="800000"/>
            <a:headEnd/>
            <a:tailEnd/>
          </a:ln>
        </p:spPr>
        <p:txBody>
          <a:bodyPr wrap="square">
            <a:spAutoFit/>
          </a:bodyPr>
          <a:lstStyle/>
          <a:p>
            <a:pPr algn="ctr"/>
            <a:r>
              <a:rPr lang="vi-VN" sz="1600" b="1" dirty="0"/>
              <a:t>the buffaloes</a:t>
            </a:r>
          </a:p>
        </p:txBody>
      </p:sp>
      <p:sp>
        <p:nvSpPr>
          <p:cNvPr id="44" name="TextBox 43"/>
          <p:cNvSpPr txBox="1">
            <a:spLocks noChangeArrowheads="1"/>
          </p:cNvSpPr>
          <p:nvPr/>
        </p:nvSpPr>
        <p:spPr bwMode="auto">
          <a:xfrm>
            <a:off x="7596188" y="2827338"/>
            <a:ext cx="863600" cy="338137"/>
          </a:xfrm>
          <a:prstGeom prst="rect">
            <a:avLst/>
          </a:prstGeom>
          <a:noFill/>
          <a:ln w="9525">
            <a:noFill/>
            <a:miter lim="800000"/>
            <a:headEnd/>
            <a:tailEnd/>
          </a:ln>
        </p:spPr>
        <p:txBody>
          <a:bodyPr>
            <a:spAutoFit/>
          </a:bodyPr>
          <a:lstStyle/>
          <a:p>
            <a:pPr algn="ctr"/>
            <a:r>
              <a:rPr lang="vi-VN" sz="1600" b="1" dirty="0"/>
              <a:t>water</a:t>
            </a:r>
          </a:p>
        </p:txBody>
      </p:sp>
      <p:sp>
        <p:nvSpPr>
          <p:cNvPr id="45" name="TextBox 44"/>
          <p:cNvSpPr txBox="1">
            <a:spLocks noChangeArrowheads="1"/>
          </p:cNvSpPr>
          <p:nvPr/>
        </p:nvSpPr>
        <p:spPr bwMode="auto">
          <a:xfrm>
            <a:off x="5070475" y="2827338"/>
            <a:ext cx="863600" cy="338137"/>
          </a:xfrm>
          <a:prstGeom prst="rect">
            <a:avLst/>
          </a:prstGeom>
          <a:noFill/>
          <a:ln w="9525">
            <a:noFill/>
            <a:miter lim="800000"/>
            <a:headEnd/>
            <a:tailEnd/>
          </a:ln>
        </p:spPr>
        <p:txBody>
          <a:bodyPr>
            <a:spAutoFit/>
          </a:bodyPr>
          <a:lstStyle/>
          <a:p>
            <a:pPr algn="ctr"/>
            <a:r>
              <a:rPr lang="vi-VN" sz="1600" b="1" dirty="0"/>
              <a:t>hay</a:t>
            </a:r>
          </a:p>
        </p:txBody>
      </p:sp>
      <p:sp>
        <p:nvSpPr>
          <p:cNvPr id="46" name="TextBox 45"/>
          <p:cNvSpPr txBox="1">
            <a:spLocks noChangeArrowheads="1"/>
          </p:cNvSpPr>
          <p:nvPr/>
        </p:nvSpPr>
        <p:spPr bwMode="auto">
          <a:xfrm>
            <a:off x="5219700" y="4987925"/>
            <a:ext cx="865188" cy="338138"/>
          </a:xfrm>
          <a:prstGeom prst="rect">
            <a:avLst/>
          </a:prstGeom>
          <a:noFill/>
          <a:ln w="9525">
            <a:noFill/>
            <a:miter lim="800000"/>
            <a:headEnd/>
            <a:tailEnd/>
          </a:ln>
        </p:spPr>
        <p:txBody>
          <a:bodyPr>
            <a:spAutoFit/>
          </a:bodyPr>
          <a:lstStyle/>
          <a:p>
            <a:pPr algn="ctr"/>
            <a:r>
              <a:rPr lang="vi-VN" sz="1600" b="1" dirty="0"/>
              <a:t>apples</a:t>
            </a:r>
          </a:p>
        </p:txBody>
      </p:sp>
      <p:sp>
        <p:nvSpPr>
          <p:cNvPr id="47" name="TextBox 46"/>
          <p:cNvSpPr txBox="1">
            <a:spLocks noChangeArrowheads="1"/>
          </p:cNvSpPr>
          <p:nvPr/>
        </p:nvSpPr>
        <p:spPr bwMode="auto">
          <a:xfrm>
            <a:off x="2759074" y="4987925"/>
            <a:ext cx="1741487" cy="338554"/>
          </a:xfrm>
          <a:prstGeom prst="rect">
            <a:avLst/>
          </a:prstGeom>
          <a:noFill/>
          <a:ln w="9525">
            <a:noFill/>
            <a:miter lim="800000"/>
            <a:headEnd/>
            <a:tailEnd/>
          </a:ln>
        </p:spPr>
        <p:txBody>
          <a:bodyPr wrap="square">
            <a:spAutoFit/>
          </a:bodyPr>
          <a:lstStyle/>
          <a:p>
            <a:r>
              <a:rPr lang="vi-VN" sz="1600" b="1" dirty="0"/>
              <a:t>wild flowers</a:t>
            </a:r>
          </a:p>
        </p:txBody>
      </p:sp>
    </p:spTree>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22"/>
            <a:ext cx="9144000" cy="476250"/>
          </a:xfrm>
          <a:prstGeom prst="rect">
            <a:avLst/>
          </a:prstGeom>
        </p:spPr>
      </p:pic>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6381328"/>
            <a:ext cx="9144000" cy="476250"/>
          </a:xfrm>
          <a:prstGeom prst="rect">
            <a:avLst/>
          </a:prstGeom>
        </p:spPr>
      </p:pic>
      <p:sp>
        <p:nvSpPr>
          <p:cNvPr id="4" name="TextBox 3"/>
          <p:cNvSpPr txBox="1"/>
          <p:nvPr/>
        </p:nvSpPr>
        <p:spPr>
          <a:xfrm>
            <a:off x="0" y="476672"/>
            <a:ext cx="9144000" cy="461665"/>
          </a:xfrm>
          <a:prstGeom prst="rect">
            <a:avLst/>
          </a:prstGeom>
          <a:noFill/>
        </p:spPr>
        <p:txBody>
          <a:bodyPr wrap="square" rtlCol="0">
            <a:spAutoFit/>
          </a:bodyPr>
          <a:lstStyle/>
          <a:p>
            <a:r>
              <a:rPr lang="en-US" sz="2400" b="1" dirty="0" smtClean="0">
                <a:solidFill>
                  <a:srgbClr val="FF0000"/>
                </a:solidFill>
                <a:latin typeface="Arial" pitchFamily="34" charset="0"/>
                <a:cs typeface="Arial" pitchFamily="34" charset="0"/>
              </a:rPr>
              <a:t>5a</a:t>
            </a:r>
            <a:r>
              <a:rPr lang="en-US" sz="2400" b="1" dirty="0">
                <a:solidFill>
                  <a:srgbClr val="FF0000"/>
                </a:solidFill>
                <a:latin typeface="Arial" pitchFamily="34" charset="0"/>
                <a:cs typeface="Arial" pitchFamily="34" charset="0"/>
              </a:rPr>
              <a:t>. Work in pairs. Discuss and </a:t>
            </a:r>
            <a:r>
              <a:rPr lang="en-US" sz="2400" b="1" dirty="0" smtClean="0">
                <a:solidFill>
                  <a:srgbClr val="FF0000"/>
                </a:solidFill>
                <a:latin typeface="Arial" pitchFamily="34" charset="0"/>
                <a:cs typeface="Arial" pitchFamily="34" charset="0"/>
              </a:rPr>
              <a:t>find.</a:t>
            </a:r>
            <a:endParaRPr lang="vi-VN" sz="2400" b="1" dirty="0" smtClean="0">
              <a:solidFill>
                <a:srgbClr val="FF0000"/>
              </a:solidFill>
              <a:latin typeface="Arial" pitchFamily="34" charset="0"/>
              <a:cs typeface="Arial" pitchFamily="34" charset="0"/>
            </a:endParaRPr>
          </a:p>
        </p:txBody>
      </p:sp>
      <p:sp>
        <p:nvSpPr>
          <p:cNvPr id="5" name="Rectangle 4"/>
          <p:cNvSpPr/>
          <p:nvPr/>
        </p:nvSpPr>
        <p:spPr>
          <a:xfrm>
            <a:off x="0" y="914400"/>
            <a:ext cx="9144000" cy="769441"/>
          </a:xfrm>
          <a:prstGeom prst="rect">
            <a:avLst/>
          </a:prstGeom>
        </p:spPr>
        <p:txBody>
          <a:bodyPr wrap="square">
            <a:spAutoFit/>
          </a:bodyPr>
          <a:lstStyle/>
          <a:p>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two things you like about life in the countryside</a:t>
            </a:r>
          </a:p>
          <a:p>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  two </a:t>
            </a:r>
            <a:r>
              <a:rPr lang="en-US" sz="2200" dirty="0">
                <a:latin typeface="Arial" panose="020B0604020202020204" pitchFamily="34" charset="0"/>
                <a:cs typeface="Arial" panose="020B0604020202020204" pitchFamily="34" charset="0"/>
              </a:rPr>
              <a:t>things you don’t like about life in the countryside</a:t>
            </a:r>
          </a:p>
        </p:txBody>
      </p:sp>
      <p:graphicFrame>
        <p:nvGraphicFramePr>
          <p:cNvPr id="8" name="Table 7"/>
          <p:cNvGraphicFramePr>
            <a:graphicFrameLocks noGrp="1"/>
          </p:cNvGraphicFramePr>
          <p:nvPr/>
        </p:nvGraphicFramePr>
        <p:xfrm>
          <a:off x="152400" y="1828800"/>
          <a:ext cx="8839200" cy="2008239"/>
        </p:xfrm>
        <a:graphic>
          <a:graphicData uri="http://schemas.openxmlformats.org/drawingml/2006/table">
            <a:tbl>
              <a:tblPr firstRow="1" bandRow="1">
                <a:tableStyleId>{5C22544A-7EE6-4342-B048-85BDC9FD1C3A}</a:tableStyleId>
              </a:tblPr>
              <a:tblGrid>
                <a:gridCol w="2946400"/>
                <a:gridCol w="2946400"/>
                <a:gridCol w="2946400"/>
              </a:tblGrid>
              <a:tr h="412955">
                <a:tc>
                  <a:txBody>
                    <a:bodyPr/>
                    <a:lstStyle/>
                    <a:p>
                      <a:r>
                        <a:rPr lang="en-US" dirty="0" smtClean="0"/>
                        <a:t>I like …..</a:t>
                      </a:r>
                      <a:endParaRPr lang="en-US" dirty="0"/>
                    </a:p>
                  </a:txBody>
                  <a:tcPr>
                    <a:solidFill>
                      <a:srgbClr val="002060"/>
                    </a:solidFill>
                  </a:tcPr>
                </a:tc>
                <a:tc>
                  <a:txBody>
                    <a:bodyPr/>
                    <a:lstStyle/>
                    <a:p>
                      <a:r>
                        <a:rPr lang="en-US" dirty="0" smtClean="0"/>
                        <a:t>I don’t like ……</a:t>
                      </a:r>
                      <a:endParaRPr lang="en-US" dirty="0"/>
                    </a:p>
                  </a:txBody>
                  <a:tcPr>
                    <a:solidFill>
                      <a:srgbClr val="002060"/>
                    </a:solidFill>
                  </a:tcPr>
                </a:tc>
                <a:tc>
                  <a:txBody>
                    <a:bodyPr/>
                    <a:lstStyle/>
                    <a:p>
                      <a:r>
                        <a:rPr lang="en-US" dirty="0" smtClean="0"/>
                        <a:t>Because …….</a:t>
                      </a:r>
                      <a:endParaRPr lang="en-US" dirty="0"/>
                    </a:p>
                  </a:txBody>
                  <a:tcPr>
                    <a:solidFill>
                      <a:srgbClr val="002060"/>
                    </a:solidFill>
                  </a:tcPr>
                </a:tc>
              </a:tr>
              <a:tr h="730045">
                <a:tc>
                  <a:txBody>
                    <a:bodyPr/>
                    <a:lstStyle/>
                    <a:p>
                      <a:endParaRPr lang="en-US" dirty="0"/>
                    </a:p>
                  </a:txBody>
                  <a:tcPr>
                    <a:solidFill>
                      <a:srgbClr val="002060"/>
                    </a:solidFill>
                  </a:tcPr>
                </a:tc>
                <a:tc>
                  <a:txBody>
                    <a:bodyPr/>
                    <a:lstStyle/>
                    <a:p>
                      <a:endParaRPr lang="en-US" dirty="0"/>
                    </a:p>
                  </a:txBody>
                  <a:tcPr>
                    <a:solidFill>
                      <a:srgbClr val="002060"/>
                    </a:solidFill>
                  </a:tcPr>
                </a:tc>
                <a:tc>
                  <a:txBody>
                    <a:bodyPr/>
                    <a:lstStyle/>
                    <a:p>
                      <a:endParaRPr lang="en-US" dirty="0"/>
                    </a:p>
                  </a:txBody>
                  <a:tcPr>
                    <a:solidFill>
                      <a:srgbClr val="002060"/>
                    </a:solidFill>
                  </a:tcPr>
                </a:tc>
              </a:tr>
              <a:tr h="865239">
                <a:tc>
                  <a:txBody>
                    <a:bodyPr/>
                    <a:lstStyle/>
                    <a:p>
                      <a:endParaRPr lang="en-US"/>
                    </a:p>
                  </a:txBody>
                  <a:tcPr>
                    <a:solidFill>
                      <a:srgbClr val="002060"/>
                    </a:solidFill>
                  </a:tcPr>
                </a:tc>
                <a:tc>
                  <a:txBody>
                    <a:bodyPr/>
                    <a:lstStyle/>
                    <a:p>
                      <a:endParaRPr lang="en-US" dirty="0"/>
                    </a:p>
                  </a:txBody>
                  <a:tcPr>
                    <a:solidFill>
                      <a:srgbClr val="002060"/>
                    </a:solidFill>
                  </a:tcPr>
                </a:tc>
                <a:tc>
                  <a:txBody>
                    <a:bodyPr/>
                    <a:lstStyle/>
                    <a:p>
                      <a:endParaRPr lang="en-US" dirty="0"/>
                    </a:p>
                  </a:txBody>
                  <a:tcPr>
                    <a:solidFill>
                      <a:srgbClr val="002060"/>
                    </a:solidFill>
                  </a:tcPr>
                </a:tc>
              </a:tr>
            </a:tbl>
          </a:graphicData>
        </a:graphic>
      </p:graphicFrame>
      <p:sp>
        <p:nvSpPr>
          <p:cNvPr id="9" name="Rectangle 8"/>
          <p:cNvSpPr/>
          <p:nvPr/>
        </p:nvSpPr>
        <p:spPr>
          <a:xfrm>
            <a:off x="152400" y="4191000"/>
            <a:ext cx="4697120" cy="400110"/>
          </a:xfrm>
          <a:prstGeom prst="rect">
            <a:avLst/>
          </a:prstGeom>
        </p:spPr>
        <p:txBody>
          <a:bodyPr wrap="none">
            <a:spAutoFit/>
          </a:bodyPr>
          <a:lstStyle/>
          <a:p>
            <a:r>
              <a:rPr lang="en-US" sz="2000" b="1" dirty="0" smtClean="0">
                <a:solidFill>
                  <a:srgbClr val="FF0000"/>
                </a:solidFill>
                <a:latin typeface="Arial" pitchFamily="34" charset="0"/>
                <a:cs typeface="Arial" pitchFamily="34" charset="0"/>
              </a:rPr>
              <a:t>5b. Report your findings to the class.</a:t>
            </a:r>
            <a:endParaRPr lang="vi-VN" sz="2000" b="1" dirty="0" smtClean="0">
              <a:solidFill>
                <a:srgbClr val="FF0000"/>
              </a:solidFill>
              <a:latin typeface="Arial" pitchFamily="34" charset="0"/>
              <a:cs typeface="Arial" pitchFamily="34" charset="0"/>
            </a:endParaRPr>
          </a:p>
        </p:txBody>
      </p:sp>
      <p:sp>
        <p:nvSpPr>
          <p:cNvPr id="11" name="Rectangle 10"/>
          <p:cNvSpPr/>
          <p:nvPr/>
        </p:nvSpPr>
        <p:spPr>
          <a:xfrm>
            <a:off x="152400" y="4724400"/>
            <a:ext cx="7620000" cy="1015663"/>
          </a:xfrm>
          <a:prstGeom prst="rect">
            <a:avLst/>
          </a:prstGeom>
        </p:spPr>
        <p:txBody>
          <a:bodyPr wrap="square">
            <a:spAutoFit/>
          </a:bodyPr>
          <a:lstStyle/>
          <a:p>
            <a:r>
              <a:rPr lang="en-US" sz="2000" b="1" i="1" dirty="0">
                <a:latin typeface="Arial" panose="020B0604020202020204" pitchFamily="34" charset="0"/>
                <a:cs typeface="Arial" panose="020B0604020202020204" pitchFamily="34" charset="0"/>
              </a:rPr>
              <a:t>Example</a:t>
            </a:r>
            <a:r>
              <a:rPr lang="en-US" sz="2000" b="1" i="1"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r>
              <a:rPr lang="en-US" sz="2000" b="1" i="1" dirty="0">
                <a:solidFill>
                  <a:srgbClr val="002060"/>
                </a:solidFill>
                <a:latin typeface="Arial" panose="020B0604020202020204" pitchFamily="34" charset="0"/>
                <a:cs typeface="Arial" panose="020B0604020202020204" pitchFamily="34" charset="0"/>
              </a:rPr>
              <a:t>Both of us love picking fruit in the summer. </a:t>
            </a:r>
            <a:endParaRPr lang="en-US" sz="2000" b="1" i="1" dirty="0" smtClean="0">
              <a:solidFill>
                <a:srgbClr val="002060"/>
              </a:solidFill>
              <a:latin typeface="Arial" panose="020B0604020202020204" pitchFamily="34" charset="0"/>
              <a:cs typeface="Arial" panose="020B0604020202020204" pitchFamily="34" charset="0"/>
            </a:endParaRPr>
          </a:p>
          <a:p>
            <a:r>
              <a:rPr lang="en-US" sz="2000" b="1" i="1" dirty="0" smtClean="0">
                <a:solidFill>
                  <a:srgbClr val="002060"/>
                </a:solidFill>
                <a:latin typeface="Arial" panose="020B0604020202020204" pitchFamily="34" charset="0"/>
                <a:cs typeface="Arial" panose="020B0604020202020204" pitchFamily="34" charset="0"/>
              </a:rPr>
              <a:t>It </a:t>
            </a:r>
            <a:r>
              <a:rPr lang="en-US" sz="2000" b="1" i="1" dirty="0">
                <a:solidFill>
                  <a:srgbClr val="002060"/>
                </a:solidFill>
                <a:latin typeface="Arial" panose="020B0604020202020204" pitchFamily="34" charset="0"/>
                <a:cs typeface="Arial" panose="020B0604020202020204" pitchFamily="34" charset="0"/>
              </a:rPr>
              <a:t>can be hard work but very satisfying.</a:t>
            </a:r>
          </a:p>
        </p:txBody>
      </p:sp>
      <p:pic>
        <p:nvPicPr>
          <p:cNvPr id="12"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486400" y="3886201"/>
            <a:ext cx="3657601" cy="2971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3" name="TextBox 12"/>
          <p:cNvSpPr txBox="1"/>
          <p:nvPr/>
        </p:nvSpPr>
        <p:spPr>
          <a:xfrm>
            <a:off x="152400" y="2286000"/>
            <a:ext cx="297180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smtClean="0"/>
              <a:t>Picking  fruit in the summer </a:t>
            </a:r>
            <a:endParaRPr lang="en-US" dirty="0"/>
          </a:p>
        </p:txBody>
      </p:sp>
      <p:sp>
        <p:nvSpPr>
          <p:cNvPr id="15" name="TextBox 14"/>
          <p:cNvSpPr txBox="1"/>
          <p:nvPr/>
        </p:nvSpPr>
        <p:spPr>
          <a:xfrm>
            <a:off x="6096000" y="2286000"/>
            <a:ext cx="2895600"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dirty="0" smtClean="0"/>
              <a:t>Hard work but satisfying</a:t>
            </a:r>
            <a:endParaRPr lang="en-US" dirty="0"/>
          </a:p>
        </p:txBody>
      </p:sp>
      <p:sp>
        <p:nvSpPr>
          <p:cNvPr id="17" name="TextBox 16"/>
          <p:cNvSpPr txBox="1"/>
          <p:nvPr/>
        </p:nvSpPr>
        <p:spPr>
          <a:xfrm>
            <a:off x="3124200" y="2971800"/>
            <a:ext cx="2895600"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dirty="0" smtClean="0"/>
              <a:t>Swimming in the river</a:t>
            </a:r>
            <a:endParaRPr lang="en-US" dirty="0"/>
          </a:p>
        </p:txBody>
      </p:sp>
      <p:sp>
        <p:nvSpPr>
          <p:cNvPr id="18" name="TextBox 17"/>
          <p:cNvSpPr txBox="1"/>
          <p:nvPr/>
        </p:nvSpPr>
        <p:spPr>
          <a:xfrm>
            <a:off x="6096000" y="2971800"/>
            <a:ext cx="28956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dirty="0" smtClean="0"/>
              <a:t>Dangerous</a:t>
            </a:r>
            <a:endParaRPr lang="en-US" dirty="0"/>
          </a:p>
        </p:txBody>
      </p:sp>
    </p:spTree>
    <p:extLst>
      <p:ext uri="{BB962C8B-B14F-4D97-AF65-F5344CB8AC3E}">
        <p14:creationId xmlns="" xmlns:p14="http://schemas.microsoft.com/office/powerpoint/2010/main" val="12825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linds(horizontal)">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P spid="15"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152400" y="304800"/>
            <a:ext cx="8839200" cy="6096000"/>
          </a:xfrm>
          <a:prstGeom prst="flowChartProcess">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52400" y="304800"/>
            <a:ext cx="5943600" cy="769441"/>
          </a:xfrm>
          <a:prstGeom prst="rect">
            <a:avLst/>
          </a:prstGeom>
          <a:noFill/>
        </p:spPr>
        <p:txBody>
          <a:bodyPr wrap="square" lIns="91440" tIns="45720" rIns="91440" bIns="45720">
            <a:spAutoFit/>
          </a:bodyPr>
          <a:lstStyle/>
          <a:p>
            <a:r>
              <a:rPr lang="en-US" sz="44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rPr>
              <a:t>HOMEWORK</a:t>
            </a:r>
            <a:endParaRPr lang="en-US" sz="4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0000"/>
              </a:solidFill>
              <a:effectLst>
                <a:outerShdw blurRad="41275" dist="12700" dir="12000000" algn="tl" rotWithShape="0">
                  <a:srgbClr val="000000">
                    <a:alpha val="40000"/>
                  </a:srgbClr>
                </a:outerShdw>
              </a:effectLst>
            </a:endParaRPr>
          </a:p>
        </p:txBody>
      </p:sp>
      <p:sp>
        <p:nvSpPr>
          <p:cNvPr id="14" name="TextBox 13"/>
          <p:cNvSpPr txBox="1"/>
          <p:nvPr/>
        </p:nvSpPr>
        <p:spPr>
          <a:xfrm>
            <a:off x="152400" y="1371600"/>
            <a:ext cx="8839200" cy="5170646"/>
          </a:xfrm>
          <a:prstGeom prst="rect">
            <a:avLst/>
          </a:prstGeom>
          <a:noFill/>
        </p:spPr>
        <p:txBody>
          <a:bodyPr wrap="square" rtlCol="0">
            <a:spAutoFit/>
          </a:bodyPr>
          <a:lstStyle/>
          <a:p>
            <a:pPr>
              <a:lnSpc>
                <a:spcPct val="150000"/>
              </a:lnSpc>
              <a:buFont typeface="Wingdings" pitchFamily="2" charset="2"/>
              <a:buChar char="q"/>
            </a:pPr>
            <a:r>
              <a:rPr lang="en-US" sz="2400" dirty="0" smtClean="0"/>
              <a:t> Copy down &amp; Learn by heart the new words.</a:t>
            </a:r>
          </a:p>
          <a:p>
            <a:pPr>
              <a:lnSpc>
                <a:spcPct val="150000"/>
              </a:lnSpc>
              <a:buFont typeface="Wingdings" pitchFamily="2" charset="2"/>
              <a:buChar char="q"/>
            </a:pPr>
            <a:r>
              <a:rPr lang="en-US" sz="2400" dirty="0" smtClean="0"/>
              <a:t> Be ready for SKILLS 2.  </a:t>
            </a:r>
          </a:p>
          <a:p>
            <a:pPr>
              <a:lnSpc>
                <a:spcPct val="150000"/>
              </a:lnSpc>
              <a:buFont typeface="Wingdings" pitchFamily="2" charset="2"/>
              <a:buChar char="q"/>
            </a:pPr>
            <a:r>
              <a:rPr lang="en-US" sz="2400" dirty="0" smtClean="0"/>
              <a:t> Prepare for Project: </a:t>
            </a:r>
            <a:r>
              <a:rPr lang="en-US" sz="2400" b="1" i="1" dirty="0" smtClean="0">
                <a:solidFill>
                  <a:srgbClr val="C00000"/>
                </a:solidFill>
              </a:rPr>
              <a:t>I love the countryside</a:t>
            </a:r>
          </a:p>
          <a:p>
            <a:r>
              <a:rPr lang="en-US" sz="2400" b="1" i="1" dirty="0" smtClean="0">
                <a:solidFill>
                  <a:srgbClr val="FF0000"/>
                </a:solidFill>
              </a:rPr>
              <a:t>* Draw a picture of a place you would like to live in the countryside</a:t>
            </a:r>
          </a:p>
          <a:p>
            <a:r>
              <a:rPr lang="en-US" sz="2400" dirty="0" smtClean="0"/>
              <a:t>- the things you have in your picture</a:t>
            </a:r>
          </a:p>
          <a:p>
            <a:r>
              <a:rPr lang="en-US" sz="2400" dirty="0" smtClean="0">
                <a:sym typeface="Wingdings" pitchFamily="2" charset="2"/>
              </a:rPr>
              <a:t> </a:t>
            </a:r>
            <a:r>
              <a:rPr lang="en-US" sz="2400" b="1" i="1" dirty="0" smtClean="0">
                <a:solidFill>
                  <a:srgbClr val="FF0000"/>
                </a:solidFill>
                <a:sym typeface="Wingdings" pitchFamily="2" charset="2"/>
              </a:rPr>
              <a:t>TALK ABOUT </a:t>
            </a:r>
            <a:r>
              <a:rPr lang="en-US" sz="2400" dirty="0" smtClean="0"/>
              <a:t>the activities you can do there</a:t>
            </a:r>
          </a:p>
          <a:p>
            <a:r>
              <a:rPr lang="en-US" sz="2400" b="1" i="1" dirty="0" smtClean="0"/>
              <a:t>Example:</a:t>
            </a:r>
          </a:p>
          <a:p>
            <a:r>
              <a:rPr lang="en-US" sz="2400" b="1" dirty="0" smtClean="0">
                <a:solidFill>
                  <a:srgbClr val="FF0000"/>
                </a:solidFill>
              </a:rPr>
              <a:t>▪ a wooden house ▪ a beautiful river ▪ a boat  ▪ a field of wild flowers</a:t>
            </a:r>
          </a:p>
          <a:p>
            <a:r>
              <a:rPr lang="en-US" sz="2400" b="1" dirty="0" smtClean="0">
                <a:solidFill>
                  <a:srgbClr val="002060"/>
                </a:solidFill>
              </a:rPr>
              <a:t>▪ biking along the river 	▪ picking wild flowers			</a:t>
            </a:r>
          </a:p>
          <a:p>
            <a:r>
              <a:rPr lang="en-US" sz="2400" b="1" dirty="0" smtClean="0">
                <a:solidFill>
                  <a:srgbClr val="002060"/>
                </a:solidFill>
              </a:rPr>
              <a:t>▪ swimming in the river	▪ boating on the river</a:t>
            </a:r>
          </a:p>
          <a:p>
            <a:pPr>
              <a:lnSpc>
                <a:spcPct val="150000"/>
              </a:lnSpc>
            </a:pPr>
            <a:endParaRPr lang="en-US" sz="3600" dirty="0" smtClean="0"/>
          </a:p>
        </p:txBody>
      </p:sp>
      <p:sp>
        <p:nvSpPr>
          <p:cNvPr id="15" name="Up Arrow Callout 14"/>
          <p:cNvSpPr/>
          <p:nvPr/>
        </p:nvSpPr>
        <p:spPr>
          <a:xfrm>
            <a:off x="152400" y="533400"/>
            <a:ext cx="8839200" cy="5715000"/>
          </a:xfrm>
          <a:prstGeom prst="upArrowCallout">
            <a:avLst>
              <a:gd name="adj1" fmla="val 13178"/>
              <a:gd name="adj2" fmla="val 25657"/>
              <a:gd name="adj3" fmla="val 10550"/>
              <a:gd name="adj4" fmla="val 8501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anim calcmode="lin" valueType="num">
                                      <p:cBhvr additive="base">
                                        <p:cTn id="37"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xEl>
                                              <p:pRg st="6" end="6"/>
                                            </p:txEl>
                                          </p:spTgt>
                                        </p:tgtEl>
                                        <p:attrNameLst>
                                          <p:attrName>style.visibility</p:attrName>
                                        </p:attrNameLst>
                                      </p:cBhvr>
                                      <p:to>
                                        <p:strVal val="visible"/>
                                      </p:to>
                                    </p:set>
                                    <p:anim calcmode="lin" valueType="num">
                                      <p:cBhvr additive="base">
                                        <p:cTn id="43"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xEl>
                                              <p:pRg st="7" end="7"/>
                                            </p:txEl>
                                          </p:spTgt>
                                        </p:tgtEl>
                                        <p:attrNameLst>
                                          <p:attrName>style.visibility</p:attrName>
                                        </p:attrNameLst>
                                      </p:cBhvr>
                                      <p:to>
                                        <p:strVal val="visible"/>
                                      </p:to>
                                    </p:set>
                                    <p:anim calcmode="lin" valueType="num">
                                      <p:cBhvr additive="base">
                                        <p:cTn id="4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4">
                                            <p:txEl>
                                              <p:pRg st="8" end="8"/>
                                            </p:txEl>
                                          </p:spTgt>
                                        </p:tgtEl>
                                        <p:attrNameLst>
                                          <p:attrName>style.visibility</p:attrName>
                                        </p:attrNameLst>
                                      </p:cBhvr>
                                      <p:to>
                                        <p:strVal val="visible"/>
                                      </p:to>
                                    </p:set>
                                    <p:anim calcmode="lin" valueType="num">
                                      <p:cBhvr additive="base">
                                        <p:cTn id="55" dur="500" fill="hold"/>
                                        <p:tgtEl>
                                          <p:spTgt spid="14">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4">
                                            <p:txEl>
                                              <p:pRg st="9" end="9"/>
                                            </p:txEl>
                                          </p:spTgt>
                                        </p:tgtEl>
                                        <p:attrNameLst>
                                          <p:attrName>style.visibility</p:attrName>
                                        </p:attrNameLst>
                                      </p:cBhvr>
                                      <p:to>
                                        <p:strVal val="visible"/>
                                      </p:to>
                                    </p:set>
                                    <p:anim calcmode="lin" valueType="num">
                                      <p:cBhvr additive="base">
                                        <p:cTn id="61"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278535" y="1053000"/>
            <a:ext cx="8586930" cy="4752000"/>
          </a:xfrm>
          <a:prstGeom prst="rect">
            <a:avLst/>
          </a:prstGeom>
        </p:spPr>
      </p:pic>
    </p:spTree>
    <p:extLst>
      <p:ext uri="{BB962C8B-B14F-4D97-AF65-F5344CB8AC3E}">
        <p14:creationId xmlns="" xmlns:p14="http://schemas.microsoft.com/office/powerpoint/2010/main" val="2721244280"/>
      </p:ext>
    </p:extLst>
  </p:cSld>
  <p:clrMapOvr>
    <a:masterClrMapping/>
  </p:clrMapOvr>
  <mc:AlternateContent xmlns:mc="http://schemas.openxmlformats.org/markup-compatibility/2006">
    <mc:Choice xmlns="" xmlns:p14="http://schemas.microsoft.com/office/powerpoint/2010/main" Requires="p14">
      <p:transition spd="slow" p14:dur="2000">
        <p14:shred pattern="rectang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Kết quả hình ảnh cho clip about the life of nomadic people in gobi desert"/>
          <p:cNvPicPr>
            <a:picLocks noGrp="1"/>
          </p:cNvPicPr>
          <p:nvPr>
            <p:ph idx="1"/>
          </p:nvPr>
        </p:nvPicPr>
        <p:blipFill>
          <a:blip r:embed="rId2"/>
          <a:srcRect/>
          <a:stretch>
            <a:fillRect/>
          </a:stretch>
        </p:blipFill>
        <p:spPr bwMode="auto">
          <a:xfrm>
            <a:off x="381000" y="152400"/>
            <a:ext cx="2619375" cy="1743075"/>
          </a:xfrm>
          <a:prstGeom prst="rect">
            <a:avLst/>
          </a:prstGeom>
          <a:noFill/>
          <a:ln w="9525">
            <a:noFill/>
            <a:miter lim="800000"/>
            <a:headEnd/>
            <a:tailEnd/>
          </a:ln>
        </p:spPr>
      </p:pic>
      <p:pic>
        <p:nvPicPr>
          <p:cNvPr id="5" name="Picture 4" descr="Among Goats"/>
          <p:cNvPicPr/>
          <p:nvPr/>
        </p:nvPicPr>
        <p:blipFill>
          <a:blip r:embed="rId3"/>
          <a:srcRect/>
          <a:stretch>
            <a:fillRect/>
          </a:stretch>
        </p:blipFill>
        <p:spPr bwMode="auto">
          <a:xfrm>
            <a:off x="3505200" y="228600"/>
            <a:ext cx="4834509" cy="3352800"/>
          </a:xfrm>
          <a:prstGeom prst="rect">
            <a:avLst/>
          </a:prstGeom>
          <a:noFill/>
          <a:ln w="9525">
            <a:noFill/>
            <a:miter lim="800000"/>
            <a:headEnd/>
            <a:tailEnd/>
          </a:ln>
        </p:spPr>
      </p:pic>
      <p:pic>
        <p:nvPicPr>
          <p:cNvPr id="6" name="Picture 5" descr="Kết quả hình ảnh cho clip about the life of nomadic people in gobi desert"/>
          <p:cNvPicPr/>
          <p:nvPr/>
        </p:nvPicPr>
        <p:blipFill>
          <a:blip r:embed="rId4"/>
          <a:srcRect/>
          <a:stretch>
            <a:fillRect/>
          </a:stretch>
        </p:blipFill>
        <p:spPr bwMode="auto">
          <a:xfrm>
            <a:off x="457200" y="1981200"/>
            <a:ext cx="2621280" cy="1743710"/>
          </a:xfrm>
          <a:prstGeom prst="rect">
            <a:avLst/>
          </a:prstGeom>
          <a:noFill/>
          <a:ln w="9525">
            <a:noFill/>
            <a:miter lim="800000"/>
            <a:headEnd/>
            <a:tailEnd/>
          </a:ln>
        </p:spPr>
      </p:pic>
      <p:pic>
        <p:nvPicPr>
          <p:cNvPr id="7" name="Picture 6" descr="Kết quả hình ảnh cho clip about the life of nomadic people in gobi desert"/>
          <p:cNvPicPr/>
          <p:nvPr/>
        </p:nvPicPr>
        <p:blipFill>
          <a:blip r:embed="rId5"/>
          <a:srcRect/>
          <a:stretch>
            <a:fillRect/>
          </a:stretch>
        </p:blipFill>
        <p:spPr bwMode="auto">
          <a:xfrm>
            <a:off x="381000" y="3962400"/>
            <a:ext cx="2627630" cy="1807210"/>
          </a:xfrm>
          <a:prstGeom prst="rect">
            <a:avLst/>
          </a:prstGeom>
          <a:noFill/>
          <a:ln w="9525">
            <a:noFill/>
            <a:miter lim="800000"/>
            <a:headEnd/>
            <a:tailEnd/>
          </a:ln>
        </p:spPr>
      </p:pic>
      <p:pic>
        <p:nvPicPr>
          <p:cNvPr id="8" name="Picture 7" descr="Kết quả hình ảnh cho clip about the life of nomadic people in gobi desert"/>
          <p:cNvPicPr/>
          <p:nvPr/>
        </p:nvPicPr>
        <p:blipFill>
          <a:blip r:embed="rId6"/>
          <a:srcRect/>
          <a:stretch>
            <a:fillRect/>
          </a:stretch>
        </p:blipFill>
        <p:spPr bwMode="auto">
          <a:xfrm>
            <a:off x="2971800" y="3962400"/>
            <a:ext cx="2968625" cy="1771015"/>
          </a:xfrm>
          <a:prstGeom prst="rect">
            <a:avLst/>
          </a:prstGeom>
          <a:noFill/>
          <a:ln w="9525">
            <a:noFill/>
            <a:miter lim="800000"/>
            <a:headEnd/>
            <a:tailEnd/>
          </a:ln>
        </p:spPr>
      </p:pic>
      <p:pic>
        <p:nvPicPr>
          <p:cNvPr id="9" name="Picture 8" descr="Kết quả hình ảnh cho clip about the life of nomadic people in gobi desert"/>
          <p:cNvPicPr/>
          <p:nvPr/>
        </p:nvPicPr>
        <p:blipFill>
          <a:blip r:embed="rId7"/>
          <a:srcRect/>
          <a:stretch>
            <a:fillRect/>
          </a:stretch>
        </p:blipFill>
        <p:spPr bwMode="auto">
          <a:xfrm>
            <a:off x="6019800" y="3886200"/>
            <a:ext cx="2468880" cy="1847215"/>
          </a:xfrm>
          <a:prstGeom prst="rect">
            <a:avLst/>
          </a:prstGeom>
          <a:noFill/>
          <a:ln w="9525">
            <a:noFill/>
            <a:miter lim="800000"/>
            <a:headEnd/>
            <a:tailEnd/>
          </a:ln>
        </p:spPr>
      </p:pic>
      <p:pic>
        <p:nvPicPr>
          <p:cNvPr id="10" name="Picture 9" descr="Kết quả hình ảnh cho những hình ảnh của người mông cổ trên sa mạc Gobi"/>
          <p:cNvPicPr/>
          <p:nvPr/>
        </p:nvPicPr>
        <p:blipFill>
          <a:blip r:embed="rId8"/>
          <a:srcRect/>
          <a:stretch>
            <a:fillRect/>
          </a:stretch>
        </p:blipFill>
        <p:spPr bwMode="auto">
          <a:xfrm>
            <a:off x="304800" y="152400"/>
            <a:ext cx="8382000" cy="6400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000" fill="hold"/>
                                        <p:tgtEl>
                                          <p:spTgt spid="5"/>
                                        </p:tgtEl>
                                        <p:attrNameLst>
                                          <p:attrName>ppt_x</p:attrName>
                                        </p:attrNameLst>
                                      </p:cBhvr>
                                      <p:tavLst>
                                        <p:tav tm="0">
                                          <p:val>
                                            <p:strVal val="#ppt_x"/>
                                          </p:val>
                                        </p:tav>
                                        <p:tav tm="100000">
                                          <p:val>
                                            <p:strVal val="#ppt_x"/>
                                          </p:val>
                                        </p:tav>
                                      </p:tavLst>
                                    </p:anim>
                                    <p:anim calcmode="lin" valueType="num">
                                      <p:cBhvr additive="base">
                                        <p:cTn id="13" dur="20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2500"/>
                            </p:stCondLst>
                            <p:childTnLst>
                              <p:par>
                                <p:cTn id="15" presetID="2" presetClass="entr" presetSubtype="4"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000" fill="hold"/>
                                        <p:tgtEl>
                                          <p:spTgt spid="6"/>
                                        </p:tgtEl>
                                        <p:attrNameLst>
                                          <p:attrName>ppt_x</p:attrName>
                                        </p:attrNameLst>
                                      </p:cBhvr>
                                      <p:tavLst>
                                        <p:tav tm="0">
                                          <p:val>
                                            <p:strVal val="#ppt_x"/>
                                          </p:val>
                                        </p:tav>
                                        <p:tav tm="100000">
                                          <p:val>
                                            <p:strVal val="#ppt_x"/>
                                          </p:val>
                                        </p:tav>
                                      </p:tavLst>
                                    </p:anim>
                                    <p:anim calcmode="lin" valueType="num">
                                      <p:cBhvr additive="base">
                                        <p:cTn id="18" dur="20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4500"/>
                            </p:stCondLst>
                            <p:childTnLst>
                              <p:par>
                                <p:cTn id="20" presetID="2" presetClass="entr" presetSubtype="4"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2000" fill="hold"/>
                                        <p:tgtEl>
                                          <p:spTgt spid="7"/>
                                        </p:tgtEl>
                                        <p:attrNameLst>
                                          <p:attrName>ppt_x</p:attrName>
                                        </p:attrNameLst>
                                      </p:cBhvr>
                                      <p:tavLst>
                                        <p:tav tm="0">
                                          <p:val>
                                            <p:strVal val="#ppt_x"/>
                                          </p:val>
                                        </p:tav>
                                        <p:tav tm="100000">
                                          <p:val>
                                            <p:strVal val="#ppt_x"/>
                                          </p:val>
                                        </p:tav>
                                      </p:tavLst>
                                    </p:anim>
                                    <p:anim calcmode="lin" valueType="num">
                                      <p:cBhvr additive="base">
                                        <p:cTn id="23" dur="20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6500"/>
                            </p:stCondLst>
                            <p:childTnLst>
                              <p:par>
                                <p:cTn id="25" presetID="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2000" fill="hold"/>
                                        <p:tgtEl>
                                          <p:spTgt spid="8"/>
                                        </p:tgtEl>
                                        <p:attrNameLst>
                                          <p:attrName>ppt_x</p:attrName>
                                        </p:attrNameLst>
                                      </p:cBhvr>
                                      <p:tavLst>
                                        <p:tav tm="0">
                                          <p:val>
                                            <p:strVal val="#ppt_x"/>
                                          </p:val>
                                        </p:tav>
                                        <p:tav tm="100000">
                                          <p:val>
                                            <p:strVal val="#ppt_x"/>
                                          </p:val>
                                        </p:tav>
                                      </p:tavLst>
                                    </p:anim>
                                    <p:anim calcmode="lin" valueType="num">
                                      <p:cBhvr additive="base">
                                        <p:cTn id="28" dur="200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8500"/>
                            </p:stCondLst>
                            <p:childTnLst>
                              <p:par>
                                <p:cTn id="30" presetID="2" presetClass="entr" presetSubtype="4"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2000" fill="hold"/>
                                        <p:tgtEl>
                                          <p:spTgt spid="9"/>
                                        </p:tgtEl>
                                        <p:attrNameLst>
                                          <p:attrName>ppt_x</p:attrName>
                                        </p:attrNameLst>
                                      </p:cBhvr>
                                      <p:tavLst>
                                        <p:tav tm="0">
                                          <p:val>
                                            <p:strVal val="#ppt_x"/>
                                          </p:val>
                                        </p:tav>
                                        <p:tav tm="100000">
                                          <p:val>
                                            <p:strVal val="#ppt_x"/>
                                          </p:val>
                                        </p:tav>
                                      </p:tavLst>
                                    </p:anim>
                                    <p:anim calcmode="lin" valueType="num">
                                      <p:cBhvr additive="base">
                                        <p:cTn id="33" dur="2000" fill="hold"/>
                                        <p:tgtEl>
                                          <p:spTgt spid="9"/>
                                        </p:tgtEl>
                                        <p:attrNameLst>
                                          <p:attrName>ppt_y</p:attrName>
                                        </p:attrNameLst>
                                      </p:cBhvr>
                                      <p:tavLst>
                                        <p:tav tm="0">
                                          <p:val>
                                            <p:strVal val="1+#ppt_h/2"/>
                                          </p:val>
                                        </p:tav>
                                        <p:tav tm="100000">
                                          <p:val>
                                            <p:strVal val="#ppt_y"/>
                                          </p:val>
                                        </p:tav>
                                      </p:tavLst>
                                    </p:anim>
                                  </p:childTnLst>
                                </p:cTn>
                              </p:par>
                            </p:childTnLst>
                          </p:cTn>
                        </p:par>
                        <p:par>
                          <p:cTn id="34" fill="hold">
                            <p:stCondLst>
                              <p:cond delay="10500"/>
                            </p:stCondLst>
                            <p:childTnLst>
                              <p:par>
                                <p:cTn id="35" presetID="2" presetClass="entr" presetSubtype="4"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2000" fill="hold"/>
                                        <p:tgtEl>
                                          <p:spTgt spid="10"/>
                                        </p:tgtEl>
                                        <p:attrNameLst>
                                          <p:attrName>ppt_x</p:attrName>
                                        </p:attrNameLst>
                                      </p:cBhvr>
                                      <p:tavLst>
                                        <p:tav tm="0">
                                          <p:val>
                                            <p:strVal val="#ppt_x"/>
                                          </p:val>
                                        </p:tav>
                                        <p:tav tm="100000">
                                          <p:val>
                                            <p:strVal val="#ppt_x"/>
                                          </p:val>
                                        </p:tav>
                                      </p:tavLst>
                                    </p:anim>
                                    <p:anim calcmode="lin" valueType="num">
                                      <p:cBhvr additive="base">
                                        <p:cTn id="38"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US" dirty="0" smtClean="0"/>
              <a:t>What have you seen in the pictures?</a:t>
            </a:r>
            <a:endParaRPr lang="en-US" dirty="0"/>
          </a:p>
        </p:txBody>
      </p:sp>
      <p:sp>
        <p:nvSpPr>
          <p:cNvPr id="4" name="TextBox 3"/>
          <p:cNvSpPr txBox="1"/>
          <p:nvPr/>
        </p:nvSpPr>
        <p:spPr>
          <a:xfrm>
            <a:off x="2590800" y="1371600"/>
            <a:ext cx="3581400" cy="52322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800" dirty="0" smtClean="0"/>
              <a:t>What place is this?</a:t>
            </a:r>
            <a:endParaRPr lang="en-US" sz="2800" dirty="0"/>
          </a:p>
        </p:txBody>
      </p:sp>
      <p:sp>
        <p:nvSpPr>
          <p:cNvPr id="5" name="TextBox 4"/>
          <p:cNvSpPr txBox="1"/>
          <p:nvPr/>
        </p:nvSpPr>
        <p:spPr>
          <a:xfrm>
            <a:off x="3048000" y="1981200"/>
            <a:ext cx="2667000" cy="52322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sz="2800" dirty="0" smtClean="0"/>
              <a:t>Where is it?</a:t>
            </a:r>
            <a:endParaRPr lang="en-US" sz="2800" dirty="0"/>
          </a:p>
        </p:txBody>
      </p:sp>
      <p:sp>
        <p:nvSpPr>
          <p:cNvPr id="6" name="TextBox 5"/>
          <p:cNvSpPr txBox="1"/>
          <p:nvPr/>
        </p:nvSpPr>
        <p:spPr>
          <a:xfrm>
            <a:off x="1524000" y="2590800"/>
            <a:ext cx="6172200" cy="523220"/>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800" dirty="0" smtClean="0"/>
              <a:t>What is the life? Who are the people?</a:t>
            </a:r>
            <a:endParaRPr lang="en-US" sz="2800" dirty="0"/>
          </a:p>
        </p:txBody>
      </p:sp>
      <p:pic>
        <p:nvPicPr>
          <p:cNvPr id="7" name="Content Placeholder 6" descr="Kết quả hình ảnh cho những hình ảnh của người mông cổ trên sa mạc Gobi"/>
          <p:cNvPicPr>
            <a:picLocks noGrp="1"/>
          </p:cNvPicPr>
          <p:nvPr>
            <p:ph idx="1"/>
          </p:nvPr>
        </p:nvPicPr>
        <p:blipFill>
          <a:blip r:embed="rId2"/>
          <a:srcRect/>
          <a:stretch>
            <a:fillRect/>
          </a:stretch>
        </p:blipFill>
        <p:spPr bwMode="auto">
          <a:xfrm>
            <a:off x="1447800" y="3352800"/>
            <a:ext cx="6400800" cy="3200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2" descr="39631224720098"/>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051" name="Picture 2" descr="Picture16"/>
          <p:cNvPicPr>
            <a:picLocks noChangeAspect="1" noChangeArrowheads="1"/>
          </p:cNvPicPr>
          <p:nvPr/>
        </p:nvPicPr>
        <p:blipFill>
          <a:blip r:embed="rId3"/>
          <a:srcRect/>
          <a:stretch>
            <a:fillRect/>
          </a:stretch>
        </p:blipFill>
        <p:spPr bwMode="auto">
          <a:xfrm>
            <a:off x="685800" y="609600"/>
            <a:ext cx="7543800" cy="5557837"/>
          </a:xfrm>
          <a:prstGeom prst="rect">
            <a:avLst/>
          </a:prstGeom>
          <a:noFill/>
          <a:ln w="9525">
            <a:noFill/>
            <a:miter lim="800000"/>
            <a:headEnd/>
            <a:tailEnd/>
          </a:ln>
        </p:spPr>
      </p:pic>
      <p:sp>
        <p:nvSpPr>
          <p:cNvPr id="2052" name="Text Box 3"/>
          <p:cNvSpPr txBox="1">
            <a:spLocks noChangeArrowheads="1"/>
          </p:cNvSpPr>
          <p:nvPr/>
        </p:nvSpPr>
        <p:spPr bwMode="auto">
          <a:xfrm>
            <a:off x="685800" y="1981200"/>
            <a:ext cx="7162800" cy="2708434"/>
          </a:xfrm>
          <a:prstGeom prst="rect">
            <a:avLst/>
          </a:prstGeom>
          <a:noFill/>
          <a:ln w="9525" algn="ctr">
            <a:noFill/>
            <a:miter lim="800000"/>
            <a:headEnd/>
            <a:tailEnd/>
          </a:ln>
        </p:spPr>
        <p:txBody>
          <a:bodyPr wrap="square">
            <a:spAutoFit/>
          </a:bodyPr>
          <a:lstStyle/>
          <a:p>
            <a:pPr algn="ctr" eaLnBrk="0" hangingPunct="0">
              <a:spcBef>
                <a:spcPct val="50000"/>
              </a:spcBef>
              <a:defRPr/>
            </a:pPr>
            <a:r>
              <a:rPr lang="en-US" sz="3200" b="1" dirty="0">
                <a:latin typeface="Times New Roman" pitchFamily="18" charset="0"/>
                <a:cs typeface="Arial" pitchFamily="34" charset="0"/>
              </a:rPr>
              <a:t>English 8</a:t>
            </a:r>
          </a:p>
          <a:p>
            <a:pPr algn="ctr" eaLnBrk="0" hangingPunct="0">
              <a:spcBef>
                <a:spcPct val="50000"/>
              </a:spcBef>
              <a:defRPr/>
            </a:pPr>
            <a:r>
              <a:rPr lang="en-US" sz="2800" b="1" dirty="0" smtClean="0">
                <a:latin typeface="Times New Roman" pitchFamily="18" charset="0"/>
                <a:cs typeface="Arial" pitchFamily="34" charset="0"/>
              </a:rPr>
              <a:t>UNIT 2 </a:t>
            </a:r>
            <a:r>
              <a:rPr lang="en-US" sz="2800" b="1" dirty="0">
                <a:latin typeface="Times New Roman" pitchFamily="18" charset="0"/>
                <a:cs typeface="Arial" pitchFamily="34" charset="0"/>
              </a:rPr>
              <a:t>. </a:t>
            </a:r>
            <a:r>
              <a:rPr lang="en-US" sz="2800" b="1" dirty="0" smtClean="0">
                <a:ln w="10541" cmpd="sng">
                  <a:solidFill>
                    <a:schemeClr val="accent1">
                      <a:shade val="88000"/>
                      <a:satMod val="110000"/>
                    </a:schemeClr>
                  </a:solidFill>
                  <a:prstDash val="solid"/>
                </a:ln>
                <a:latin typeface="Times New Roman" pitchFamily="18" charset="0"/>
                <a:cs typeface="Times New Roman" pitchFamily="18" charset="0"/>
              </a:rPr>
              <a:t>LIFE IN THE COUNTRYSISE</a:t>
            </a:r>
            <a:endParaRPr lang="en-US" sz="2800" b="1" dirty="0">
              <a:ln w="10541" cmpd="sng">
                <a:solidFill>
                  <a:schemeClr val="accent1">
                    <a:shade val="88000"/>
                    <a:satMod val="110000"/>
                  </a:schemeClr>
                </a:solidFill>
                <a:prstDash val="solid"/>
              </a:ln>
              <a:latin typeface="Times New Roman" pitchFamily="18" charset="0"/>
              <a:cs typeface="Times New Roman" pitchFamily="18" charset="0"/>
            </a:endParaRPr>
          </a:p>
          <a:p>
            <a:pPr algn="ctr" eaLnBrk="0" hangingPunct="0">
              <a:spcBef>
                <a:spcPct val="50000"/>
              </a:spcBef>
              <a:defRPr/>
            </a:pPr>
            <a:r>
              <a:rPr lang="en-US" sz="3200" b="1" dirty="0">
                <a:latin typeface="Times New Roman" pitchFamily="18" charset="0"/>
                <a:cs typeface="Arial" pitchFamily="34" charset="0"/>
              </a:rPr>
              <a:t>PERIOD </a:t>
            </a:r>
            <a:r>
              <a:rPr lang="en-US" sz="3200" b="1" dirty="0" smtClean="0">
                <a:latin typeface="Times New Roman" pitchFamily="18" charset="0"/>
                <a:cs typeface="Arial" pitchFamily="34" charset="0"/>
              </a:rPr>
              <a:t>13: SKILLS 1</a:t>
            </a:r>
            <a:endParaRPr lang="en-US" sz="3200" b="1" dirty="0">
              <a:latin typeface="Times New Roman" pitchFamily="18" charset="0"/>
              <a:cs typeface="Arial" pitchFamily="34" charset="0"/>
            </a:endParaRPr>
          </a:p>
          <a:p>
            <a:pPr algn="ctr" eaLnBrk="0" hangingPunct="0">
              <a:spcBef>
                <a:spcPct val="50000"/>
              </a:spcBef>
              <a:defRPr/>
            </a:pPr>
            <a:endParaRPr lang="en-US" sz="3200" b="1" dirty="0">
              <a:latin typeface="Times New Roman" pitchFamily="18" charset="0"/>
              <a:cs typeface="Arial" pitchFamily="34" charset="0"/>
            </a:endParaRPr>
          </a:p>
        </p:txBody>
      </p:sp>
      <p:sp>
        <p:nvSpPr>
          <p:cNvPr id="2054" name="Text Box 3"/>
          <p:cNvSpPr txBox="1">
            <a:spLocks noChangeArrowheads="1"/>
          </p:cNvSpPr>
          <p:nvPr/>
        </p:nvSpPr>
        <p:spPr bwMode="auto">
          <a:xfrm>
            <a:off x="2057400" y="4572000"/>
            <a:ext cx="4283075" cy="461963"/>
          </a:xfrm>
          <a:prstGeom prst="rect">
            <a:avLst/>
          </a:prstGeom>
          <a:noFill/>
          <a:ln w="9525" algn="ctr">
            <a:noFill/>
            <a:miter lim="800000"/>
            <a:headEnd/>
            <a:tailEnd/>
          </a:ln>
        </p:spPr>
        <p:txBody>
          <a:bodyPr>
            <a:spAutoFit/>
          </a:bodyPr>
          <a:lstStyle/>
          <a:p>
            <a:pPr algn="ctr" eaLnBrk="0" hangingPunct="0">
              <a:spcBef>
                <a:spcPct val="50000"/>
              </a:spcBef>
            </a:pPr>
            <a:endParaRPr lang="en-US" sz="2400" b="1">
              <a:solidFill>
                <a:srgbClr val="FF0000"/>
              </a:solidFill>
              <a:latin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22"/>
            <a:ext cx="9144000" cy="476250"/>
          </a:xfrm>
          <a:prstGeom prst="rect">
            <a:avLst/>
          </a:prstGeom>
        </p:spPr>
      </p:pic>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6381328"/>
            <a:ext cx="9144000" cy="476250"/>
          </a:xfrm>
          <a:prstGeom prst="rect">
            <a:avLst/>
          </a:prstGeom>
        </p:spPr>
      </p:pic>
      <p:sp>
        <p:nvSpPr>
          <p:cNvPr id="6" name="TextBox 5"/>
          <p:cNvSpPr txBox="1"/>
          <p:nvPr/>
        </p:nvSpPr>
        <p:spPr>
          <a:xfrm>
            <a:off x="0" y="457200"/>
            <a:ext cx="9144000" cy="707886"/>
          </a:xfrm>
          <a:prstGeom prst="rect">
            <a:avLst/>
          </a:prstGeom>
          <a:noFill/>
        </p:spPr>
        <p:txBody>
          <a:bodyPr wrap="square" rtlCol="0">
            <a:spAutoFit/>
          </a:bodyPr>
          <a:lstStyle/>
          <a:p>
            <a:r>
              <a:rPr lang="en-US" sz="2000" b="1" dirty="0" smtClean="0">
                <a:solidFill>
                  <a:srgbClr val="002060"/>
                </a:solidFill>
                <a:latin typeface=".VnTimeH" pitchFamily="34" charset="0"/>
                <a:cs typeface="Arial" pitchFamily="34" charset="0"/>
              </a:rPr>
              <a:t>A. Reading : </a:t>
            </a:r>
            <a:r>
              <a:rPr lang="en-US" sz="2000" b="1" dirty="0" smtClean="0">
                <a:solidFill>
                  <a:srgbClr val="FF0000"/>
                </a:solidFill>
                <a:latin typeface="Arial" pitchFamily="34" charset="0"/>
                <a:cs typeface="Arial" pitchFamily="34" charset="0"/>
              </a:rPr>
              <a:t>1. Quickly read the passage and choose the most suitable heading A, B, or C for each paragraph</a:t>
            </a:r>
            <a:r>
              <a:rPr lang="en-US" sz="2000" dirty="0" smtClean="0">
                <a:solidFill>
                  <a:srgbClr val="FF0000"/>
                </a:solidFill>
                <a:latin typeface="Arial" pitchFamily="34" charset="0"/>
                <a:cs typeface="Arial" pitchFamily="34" charset="0"/>
              </a:rPr>
              <a:t>.</a:t>
            </a:r>
            <a:endParaRPr lang="vi-VN" sz="2000" dirty="0" smtClean="0">
              <a:solidFill>
                <a:srgbClr val="FF0000"/>
              </a:solidFill>
              <a:latin typeface="Arial" pitchFamily="34" charset="0"/>
              <a:cs typeface="Arial" pitchFamily="34" charset="0"/>
            </a:endParaRPr>
          </a:p>
        </p:txBody>
      </p:sp>
      <p:sp>
        <p:nvSpPr>
          <p:cNvPr id="7" name="Rectangle 6"/>
          <p:cNvSpPr/>
          <p:nvPr/>
        </p:nvSpPr>
        <p:spPr>
          <a:xfrm>
            <a:off x="0" y="2514600"/>
            <a:ext cx="9144000" cy="3939540"/>
          </a:xfrm>
          <a:prstGeom prst="rect">
            <a:avLst/>
          </a:prstGeom>
        </p:spPr>
        <p:txBody>
          <a:bodyPr wrap="square">
            <a:spAutoFit/>
          </a:bodyPr>
          <a:lstStyle/>
          <a:p>
            <a:pPr algn="just"/>
            <a:r>
              <a:rPr lang="en-US" sz="1600" dirty="0">
                <a:latin typeface="Arial" panose="020B0604020202020204" pitchFamily="34" charset="0"/>
                <a:cs typeface="Arial" panose="020B0604020202020204" pitchFamily="34" charset="0"/>
              </a:rPr>
              <a:t>1. </a:t>
            </a:r>
            <a:r>
              <a:rPr lang="en-US" sz="1600" dirty="0" smtClean="0">
                <a:latin typeface="Arial" panose="020B0604020202020204" pitchFamily="34" charset="0"/>
                <a:cs typeface="Arial" panose="020B0604020202020204" pitchFamily="34" charset="0"/>
              </a:rPr>
              <a:t>________________________________________</a:t>
            </a:r>
            <a:r>
              <a:rPr lang="en-US" sz="1600" dirty="0">
                <a:latin typeface="Arial" panose="020B0604020202020204" pitchFamily="34" charset="0"/>
                <a:cs typeface="Arial" panose="020B0604020202020204" pitchFamily="34" charset="0"/>
              </a:rPr>
              <a:t/>
            </a:r>
            <a:br>
              <a:rPr lang="en-US" sz="1600"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We don’t live a normal life like many other people. We live a nomadic life. This means we move two or three times a year to look for new pastures - grasslands - for our cattle. The cattle provide most of our needs: dairy products, meat, and </a:t>
            </a:r>
            <a:r>
              <a:rPr lang="en-US" dirty="0" smtClean="0">
                <a:latin typeface="Arial" panose="020B0604020202020204" pitchFamily="34" charset="0"/>
                <a:cs typeface="Arial" panose="020B0604020202020204" pitchFamily="34" charset="0"/>
              </a:rPr>
              <a:t>clothing.</a:t>
            </a:r>
          </a:p>
          <a:p>
            <a:pPr algn="just"/>
            <a:r>
              <a:rPr lang="en-US" dirty="0" smtClean="0">
                <a:latin typeface="Arial" panose="020B0604020202020204" pitchFamily="34" charset="0"/>
                <a:cs typeface="Arial" panose="020B0604020202020204" pitchFamily="34" charset="0"/>
              </a:rPr>
              <a:t>2. ______________________________________</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We live in a </a:t>
            </a:r>
            <a:r>
              <a:rPr lang="en-US" i="1" dirty="0" err="1" smtClean="0">
                <a:latin typeface="Arial" panose="020B0604020202020204" pitchFamily="34" charset="0"/>
                <a:cs typeface="Arial" panose="020B0604020202020204" pitchFamily="34" charset="0"/>
              </a:rPr>
              <a:t>ger</a:t>
            </a:r>
            <a:r>
              <a:rPr lang="en-US" dirty="0" smtClean="0">
                <a:latin typeface="Arial" panose="020B0604020202020204" pitchFamily="34" charset="0"/>
                <a:cs typeface="Arial" panose="020B0604020202020204" pitchFamily="34" charset="0"/>
              </a:rPr>
              <a:t>, our traditional circular tent. It keeps us cool in summer and warm in winter, even when the temperature drops to -50°C. It can be put up then taken down and transported.</a:t>
            </a:r>
          </a:p>
          <a:p>
            <a:pPr algn="just"/>
            <a:r>
              <a:rPr lang="en-US" dirty="0" smtClean="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______________________________________</a:t>
            </a:r>
          </a:p>
          <a:p>
            <a:pPr algn="just"/>
            <a:r>
              <a:rPr lang="en-US" dirty="0" smtClean="0">
                <a:latin typeface="Arial" panose="020B0604020202020204" pitchFamily="34" charset="0"/>
                <a:cs typeface="Arial" panose="020B0604020202020204" pitchFamily="34" charset="0"/>
              </a:rPr>
              <a:t>For </a:t>
            </a:r>
            <a:r>
              <a:rPr lang="en-US" dirty="0">
                <a:latin typeface="Arial" panose="020B0604020202020204" pitchFamily="34" charset="0"/>
                <a:cs typeface="Arial" panose="020B0604020202020204" pitchFamily="34" charset="0"/>
              </a:rPr>
              <a:t>most of the year, we are surrounded by vast pastures, rivers and mountains. We see few people from the outside world. When we are small, we play on our land and with the animals. The horse is our best friend. Any nomadic child can ride a horse. We learn from an early age to help in the family, from household chores to heavier work like herding the cattle. We also learn to be brave.</a:t>
            </a:r>
          </a:p>
        </p:txBody>
      </p:sp>
      <p:sp>
        <p:nvSpPr>
          <p:cNvPr id="9" name="Rectangle 8"/>
          <p:cNvSpPr/>
          <p:nvPr/>
        </p:nvSpPr>
        <p:spPr>
          <a:xfrm>
            <a:off x="3581400" y="1066800"/>
            <a:ext cx="5334000" cy="1273492"/>
          </a:xfrm>
          <a:prstGeom prst="rect">
            <a:avLst/>
          </a:prstGeom>
          <a:solidFill>
            <a:srgbClr val="CCFFCC"/>
          </a:solidFill>
          <a:ln>
            <a:solidFill>
              <a:srgbClr val="CC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latin typeface="Arial" panose="020B0604020202020204" pitchFamily="34" charset="0"/>
                <a:cs typeface="Arial" panose="020B0604020202020204" pitchFamily="34" charset="0"/>
              </a:rPr>
              <a:t>A. Nomadic children’s lives</a:t>
            </a:r>
            <a:br>
              <a:rPr lang="en-US" sz="2000" b="1" dirty="0" smtClean="0">
                <a:solidFill>
                  <a:schemeClr val="tx1"/>
                </a:solidFill>
                <a:latin typeface="Arial" panose="020B0604020202020204" pitchFamily="34" charset="0"/>
                <a:cs typeface="Arial" panose="020B0604020202020204" pitchFamily="34" charset="0"/>
              </a:rPr>
            </a:br>
            <a:r>
              <a:rPr lang="en-US" sz="2000" b="1" dirty="0" smtClean="0">
                <a:solidFill>
                  <a:schemeClr val="tx1"/>
                </a:solidFill>
                <a:latin typeface="Arial" panose="020B0604020202020204" pitchFamily="34" charset="0"/>
                <a:cs typeface="Arial" panose="020B0604020202020204" pitchFamily="34" charset="0"/>
              </a:rPr>
              <a:t>B. The importance of cattle to the nomads</a:t>
            </a:r>
            <a:br>
              <a:rPr lang="en-US" sz="2000" b="1" dirty="0" smtClean="0">
                <a:solidFill>
                  <a:schemeClr val="tx1"/>
                </a:solidFill>
                <a:latin typeface="Arial" panose="020B0604020202020204" pitchFamily="34" charset="0"/>
                <a:cs typeface="Arial" panose="020B0604020202020204" pitchFamily="34" charset="0"/>
              </a:rPr>
            </a:br>
            <a:r>
              <a:rPr lang="en-US" sz="2000" b="1" dirty="0" smtClean="0">
                <a:solidFill>
                  <a:schemeClr val="tx1"/>
                </a:solidFill>
                <a:latin typeface="Arial" panose="020B0604020202020204" pitchFamily="34" charset="0"/>
                <a:cs typeface="Arial" panose="020B0604020202020204" pitchFamily="34" charset="0"/>
              </a:rPr>
              <a:t>C. The nomads’ home</a:t>
            </a:r>
            <a:endParaRPr lang="vi-VN" sz="2000" b="1" dirty="0">
              <a:solidFill>
                <a:schemeClr val="tx1"/>
              </a:solidFill>
              <a:latin typeface="Arial" panose="020B0604020202020204" pitchFamily="34" charset="0"/>
              <a:cs typeface="Arial" panose="020B0604020202020204" pitchFamily="34" charset="0"/>
            </a:endParaRPr>
          </a:p>
        </p:txBody>
      </p:sp>
      <p:sp>
        <p:nvSpPr>
          <p:cNvPr id="10" name="Frame 9"/>
          <p:cNvSpPr/>
          <p:nvPr/>
        </p:nvSpPr>
        <p:spPr>
          <a:xfrm>
            <a:off x="0" y="1219200"/>
            <a:ext cx="3275853" cy="1273492"/>
          </a:xfrm>
          <a:prstGeom prst="frame">
            <a:avLst/>
          </a:prstGeom>
          <a:solidFill>
            <a:srgbClr val="FF3300">
              <a:alpha val="87843"/>
            </a:srgbClr>
          </a:solidFill>
          <a:ln>
            <a:solidFill>
              <a:srgbClr val="FF3300">
                <a:alpha val="87843"/>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solidFill>
                  <a:schemeClr val="tx1"/>
                </a:solidFill>
                <a:effectLst>
                  <a:outerShdw blurRad="38100" dist="38100" dir="2700000" algn="tl">
                    <a:srgbClr val="000000">
                      <a:alpha val="43137"/>
                    </a:srgbClr>
                  </a:outerShdw>
                </a:effectLst>
              </a:rPr>
              <a:t>NOMADIC LIFE ON THE </a:t>
            </a:r>
          </a:p>
          <a:p>
            <a:pPr algn="ctr"/>
            <a:r>
              <a:rPr lang="en-US" sz="2200" b="1" dirty="0" smtClean="0">
                <a:solidFill>
                  <a:schemeClr val="tx1"/>
                </a:solidFill>
                <a:effectLst>
                  <a:outerShdw blurRad="38100" dist="38100" dir="2700000" algn="tl">
                    <a:srgbClr val="000000">
                      <a:alpha val="43137"/>
                    </a:srgbClr>
                  </a:outerShdw>
                </a:effectLst>
              </a:rPr>
              <a:t>GOBI HIGHLANDS</a:t>
            </a:r>
            <a:endParaRPr lang="vi-VN" sz="2200" b="1" dirty="0">
              <a:solidFill>
                <a:schemeClr val="tx1"/>
              </a:solidFill>
              <a:effectLst>
                <a:outerShdw blurRad="38100" dist="38100" dir="2700000" algn="tl">
                  <a:srgbClr val="000000">
                    <a:alpha val="43137"/>
                  </a:srgbClr>
                </a:outerShdw>
              </a:effectLst>
            </a:endParaRPr>
          </a:p>
        </p:txBody>
      </p:sp>
      <p:sp>
        <p:nvSpPr>
          <p:cNvPr id="8" name="TextBox 7"/>
          <p:cNvSpPr txBox="1"/>
          <p:nvPr/>
        </p:nvSpPr>
        <p:spPr>
          <a:xfrm>
            <a:off x="3657600" y="2438400"/>
            <a:ext cx="5324311" cy="369332"/>
          </a:xfrm>
          <a:prstGeom prst="rect">
            <a:avLst/>
          </a:prstGeom>
          <a:noFill/>
        </p:spPr>
        <p:txBody>
          <a:bodyPr wrap="square" rtlCol="0">
            <a:spAutoFit/>
          </a:bodyPr>
          <a:lstStyle/>
          <a:p>
            <a:r>
              <a:rPr lang="en-US" b="1" i="1" dirty="0" smtClean="0">
                <a:solidFill>
                  <a:srgbClr val="FF0000"/>
                </a:solidFill>
              </a:rPr>
              <a:t>B. </a:t>
            </a:r>
            <a:r>
              <a:rPr lang="en-US" b="1" i="1" dirty="0">
                <a:solidFill>
                  <a:srgbClr val="FF0000"/>
                </a:solidFill>
                <a:latin typeface="Arial" panose="020B0604020202020204" pitchFamily="34" charset="0"/>
                <a:cs typeface="Arial" panose="020B0604020202020204" pitchFamily="34" charset="0"/>
              </a:rPr>
              <a:t>The importance of cattle to the nomads</a:t>
            </a:r>
            <a:r>
              <a:rPr lang="en-US" b="1" i="1" dirty="0" smtClean="0">
                <a:solidFill>
                  <a:srgbClr val="FF0000"/>
                </a:solidFill>
              </a:rPr>
              <a:t> </a:t>
            </a:r>
            <a:endParaRPr lang="vi-VN" b="1" i="1" dirty="0">
              <a:solidFill>
                <a:srgbClr val="FF0000"/>
              </a:solidFill>
            </a:endParaRPr>
          </a:p>
        </p:txBody>
      </p:sp>
      <p:sp>
        <p:nvSpPr>
          <p:cNvPr id="11" name="TextBox 10"/>
          <p:cNvSpPr txBox="1"/>
          <p:nvPr/>
        </p:nvSpPr>
        <p:spPr>
          <a:xfrm>
            <a:off x="4648200" y="3581400"/>
            <a:ext cx="2691228" cy="369332"/>
          </a:xfrm>
          <a:prstGeom prst="rect">
            <a:avLst/>
          </a:prstGeom>
          <a:noFill/>
        </p:spPr>
        <p:txBody>
          <a:bodyPr wrap="square" rtlCol="0">
            <a:spAutoFit/>
          </a:bodyPr>
          <a:lstStyle/>
          <a:p>
            <a:r>
              <a:rPr lang="en-US" b="1" i="1" dirty="0" smtClean="0">
                <a:solidFill>
                  <a:srgbClr val="FF0000"/>
                </a:solidFill>
                <a:latin typeface="Arial" panose="020B0604020202020204" pitchFamily="34" charset="0"/>
                <a:cs typeface="Arial" panose="020B0604020202020204" pitchFamily="34" charset="0"/>
              </a:rPr>
              <a:t>C. The nomads’ home</a:t>
            </a:r>
            <a:endParaRPr lang="vi-VN" b="1" i="1" dirty="0">
              <a:solidFill>
                <a:srgbClr val="FF0000"/>
              </a:solidFill>
              <a:latin typeface="Arial" panose="020B0604020202020204" pitchFamily="34" charset="0"/>
              <a:cs typeface="Arial" panose="020B0604020202020204" pitchFamily="34" charset="0"/>
            </a:endParaRPr>
          </a:p>
        </p:txBody>
      </p:sp>
      <p:sp>
        <p:nvSpPr>
          <p:cNvPr id="12" name="Rectangle 11"/>
          <p:cNvSpPr/>
          <p:nvPr/>
        </p:nvSpPr>
        <p:spPr>
          <a:xfrm>
            <a:off x="838200" y="4648200"/>
            <a:ext cx="3176895" cy="369332"/>
          </a:xfrm>
          <a:prstGeom prst="rect">
            <a:avLst/>
          </a:prstGeom>
        </p:spPr>
        <p:txBody>
          <a:bodyPr wrap="none">
            <a:spAutoFit/>
          </a:bodyPr>
          <a:lstStyle/>
          <a:p>
            <a:r>
              <a:rPr lang="en-US" b="1" i="1" dirty="0">
                <a:solidFill>
                  <a:srgbClr val="FF0000"/>
                </a:solidFill>
                <a:latin typeface="Arial" panose="020B0604020202020204" pitchFamily="34" charset="0"/>
                <a:cs typeface="Arial" panose="020B0604020202020204" pitchFamily="34" charset="0"/>
              </a:rPr>
              <a:t>A. Nomadic children’s lives</a:t>
            </a:r>
            <a:endParaRPr lang="vi-VN" b="1" i="1" dirty="0">
              <a:solidFill>
                <a:srgbClr val="FF0000"/>
              </a:solidFill>
            </a:endParaRPr>
          </a:p>
        </p:txBody>
      </p:sp>
      <p:sp>
        <p:nvSpPr>
          <p:cNvPr id="14" name="Rectangle 13"/>
          <p:cNvSpPr/>
          <p:nvPr/>
        </p:nvSpPr>
        <p:spPr>
          <a:xfrm>
            <a:off x="1752600" y="3048000"/>
            <a:ext cx="1143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962400" y="3581400"/>
            <a:ext cx="12954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429000" y="4114800"/>
            <a:ext cx="762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066800" y="3581400"/>
            <a:ext cx="7620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3657600" y="4419600"/>
            <a:ext cx="5334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038600" y="6096000"/>
            <a:ext cx="17526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102858416"/>
      </p:ext>
    </p:extLst>
  </p:cSld>
  <p:clrMapOvr>
    <a:masterClrMapping/>
  </p:clrMapOvr>
  <mc:AlternateContent xmlns:mc="http://schemas.openxmlformats.org/markup-compatibility/2006">
    <mc:Choice xmlns=""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xit" presetSubtype="0" fill="hold" grpId="0" nodeType="clickEffect">
                                  <p:stCondLst>
                                    <p:cond delay="0"/>
                                  </p:stCondLst>
                                  <p:childTnLst>
                                    <p:anim calcmode="lin" valueType="num">
                                      <p:cBhvr>
                                        <p:cTn id="24" dur="1000"/>
                                        <p:tgtEl>
                                          <p:spTgt spid="9"/>
                                        </p:tgtEl>
                                        <p:attrNameLst>
                                          <p:attrName>ppt_w</p:attrName>
                                        </p:attrNameLst>
                                      </p:cBhvr>
                                      <p:tavLst>
                                        <p:tav tm="0">
                                          <p:val>
                                            <p:strVal val="ppt_w"/>
                                          </p:val>
                                        </p:tav>
                                        <p:tav tm="100000">
                                          <p:val>
                                            <p:fltVal val="0"/>
                                          </p:val>
                                        </p:tav>
                                      </p:tavLst>
                                    </p:anim>
                                    <p:anim calcmode="lin" valueType="num">
                                      <p:cBhvr>
                                        <p:cTn id="25" dur="1000"/>
                                        <p:tgtEl>
                                          <p:spTgt spid="9"/>
                                        </p:tgtEl>
                                        <p:attrNameLst>
                                          <p:attrName>ppt_h</p:attrName>
                                        </p:attrNameLst>
                                      </p:cBhvr>
                                      <p:tavLst>
                                        <p:tav tm="0">
                                          <p:val>
                                            <p:strVal val="ppt_h"/>
                                          </p:val>
                                        </p:tav>
                                        <p:tav tm="100000">
                                          <p:val>
                                            <p:fltVal val="0"/>
                                          </p:val>
                                        </p:tav>
                                      </p:tavLst>
                                    </p:anim>
                                    <p:anim calcmode="lin" valueType="num">
                                      <p:cBhvr>
                                        <p:cTn id="26" dur="1000"/>
                                        <p:tgtEl>
                                          <p:spTgt spid="9"/>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7" dur="1000"/>
                                        <p:tgtEl>
                                          <p:spTgt spid="9"/>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8" dur="1" fill="hold">
                                          <p:stCondLst>
                                            <p:cond delay="999"/>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additive="base">
                                        <p:cTn id="57" dur="500" fill="hold"/>
                                        <p:tgtEl>
                                          <p:spTgt spid="18"/>
                                        </p:tgtEl>
                                        <p:attrNameLst>
                                          <p:attrName>ppt_x</p:attrName>
                                        </p:attrNameLst>
                                      </p:cBhvr>
                                      <p:tavLst>
                                        <p:tav tm="0">
                                          <p:val>
                                            <p:strVal val="#ppt_x"/>
                                          </p:val>
                                        </p:tav>
                                        <p:tav tm="100000">
                                          <p:val>
                                            <p:strVal val="#ppt_x"/>
                                          </p:val>
                                        </p:tav>
                                      </p:tavLst>
                                    </p:anim>
                                    <p:anim calcmode="lin" valueType="num">
                                      <p:cBhvr additive="base">
                                        <p:cTn id="5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P spid="11" grpId="0"/>
      <p:bldP spid="12" grpId="0"/>
      <p:bldP spid="14" grpId="0" animBg="1"/>
      <p:bldP spid="15" grpId="0" animBg="1"/>
      <p:bldP spid="16" grpId="0" animBg="1"/>
      <p:bldP spid="17"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22"/>
            <a:ext cx="9144000" cy="476250"/>
          </a:xfrm>
          <a:prstGeom prst="rect">
            <a:avLst/>
          </a:prstGeom>
        </p:spPr>
      </p:pic>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6381328"/>
            <a:ext cx="9144000" cy="476250"/>
          </a:xfrm>
          <a:prstGeom prst="rect">
            <a:avLst/>
          </a:prstGeom>
        </p:spPr>
      </p:pic>
      <p:sp>
        <p:nvSpPr>
          <p:cNvPr id="4" name="TextBox 3"/>
          <p:cNvSpPr txBox="1"/>
          <p:nvPr/>
        </p:nvSpPr>
        <p:spPr>
          <a:xfrm>
            <a:off x="0" y="476672"/>
            <a:ext cx="9144000" cy="830997"/>
          </a:xfrm>
          <a:prstGeom prst="rect">
            <a:avLst/>
          </a:prstGeom>
          <a:noFill/>
        </p:spPr>
        <p:txBody>
          <a:bodyPr wrap="square" rtlCol="0">
            <a:spAutoFit/>
          </a:bodyPr>
          <a:lstStyle/>
          <a:p>
            <a:r>
              <a:rPr lang="en-US" sz="2400" b="1" dirty="0" smtClean="0">
                <a:solidFill>
                  <a:srgbClr val="FF0000"/>
                </a:solidFill>
                <a:latin typeface="Arial" pitchFamily="34" charset="0"/>
                <a:cs typeface="Arial" pitchFamily="34" charset="0"/>
              </a:rPr>
              <a:t>2. Match the descriptions with the words/ phrases from the passage.</a:t>
            </a:r>
            <a:endParaRPr lang="vi-VN" sz="2400" b="1" dirty="0" smtClean="0">
              <a:solidFill>
                <a:srgbClr val="FF0000"/>
              </a:solidFill>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 xmlns:p14="http://schemas.microsoft.com/office/powerpoint/2010/main" val="1272534561"/>
              </p:ext>
            </p:extLst>
          </p:nvPr>
        </p:nvGraphicFramePr>
        <p:xfrm>
          <a:off x="304800" y="1412776"/>
          <a:ext cx="8458200" cy="4683224"/>
        </p:xfrm>
        <a:graphic>
          <a:graphicData uri="http://schemas.openxmlformats.org/drawingml/2006/table">
            <a:tbl>
              <a:tblPr firstRow="1" bandRow="1">
                <a:tableStyleId>{5C22544A-7EE6-4342-B048-85BDC9FD1C3A}</a:tableStyleId>
              </a:tblPr>
              <a:tblGrid>
                <a:gridCol w="2438400"/>
                <a:gridCol w="6019800"/>
              </a:tblGrid>
              <a:tr h="932670">
                <a:tc>
                  <a:txBody>
                    <a:bodyPr/>
                    <a:lstStyle/>
                    <a:p>
                      <a:pPr algn="ctr"/>
                      <a:r>
                        <a:rPr lang="en-US" sz="2400" dirty="0" smtClean="0">
                          <a:solidFill>
                            <a:schemeClr val="bg1"/>
                          </a:solidFill>
                        </a:rPr>
                        <a:t>Words/</a:t>
                      </a:r>
                      <a:r>
                        <a:rPr lang="en-US" sz="2400" baseline="0" dirty="0" smtClean="0">
                          <a:solidFill>
                            <a:schemeClr val="bg1"/>
                          </a:solidFill>
                        </a:rPr>
                        <a:t> Phrases</a:t>
                      </a:r>
                      <a:endParaRPr lang="vi-VN" sz="2400" dirty="0">
                        <a:solidFill>
                          <a:schemeClr val="bg1"/>
                        </a:solidFill>
                      </a:endParaRPr>
                    </a:p>
                  </a:txBody>
                  <a:tcPr>
                    <a:solidFill>
                      <a:srgbClr val="0070C0"/>
                    </a:solidFill>
                  </a:tcPr>
                </a:tc>
                <a:tc>
                  <a:txBody>
                    <a:bodyPr/>
                    <a:lstStyle/>
                    <a:p>
                      <a:pPr algn="ctr"/>
                      <a:r>
                        <a:rPr lang="en-US" sz="2400" dirty="0" smtClean="0"/>
                        <a:t>Descriptions</a:t>
                      </a:r>
                      <a:endParaRPr lang="vi-VN" sz="2400" dirty="0"/>
                    </a:p>
                  </a:txBody>
                  <a:tcPr>
                    <a:solidFill>
                      <a:srgbClr val="0070C0"/>
                    </a:solidFill>
                  </a:tcPr>
                </a:tc>
              </a:tr>
              <a:tr h="3750554">
                <a:tc>
                  <a:txBody>
                    <a:bodyPr/>
                    <a:lstStyle/>
                    <a:p>
                      <a:pPr marL="342900" indent="-342900">
                        <a:lnSpc>
                          <a:spcPct val="150000"/>
                        </a:lnSpc>
                        <a:buAutoNum type="arabicPeriod"/>
                      </a:pPr>
                      <a:r>
                        <a:rPr lang="en-US" sz="2400" dirty="0" smtClean="0">
                          <a:solidFill>
                            <a:schemeClr val="tx1"/>
                          </a:solidFill>
                        </a:rPr>
                        <a:t>a </a:t>
                      </a:r>
                      <a:r>
                        <a:rPr lang="en-US" sz="2400" i="1" dirty="0" err="1" smtClean="0">
                          <a:solidFill>
                            <a:schemeClr val="tx1"/>
                          </a:solidFill>
                        </a:rPr>
                        <a:t>ger</a:t>
                      </a:r>
                      <a:endParaRPr lang="en-US" sz="2400" i="1" dirty="0" smtClean="0">
                        <a:solidFill>
                          <a:schemeClr val="tx1"/>
                        </a:solidFill>
                      </a:endParaRPr>
                    </a:p>
                    <a:p>
                      <a:pPr marL="342900" indent="-342900">
                        <a:lnSpc>
                          <a:spcPct val="150000"/>
                        </a:lnSpc>
                        <a:buAutoNum type="arabicPeriod"/>
                      </a:pPr>
                      <a:r>
                        <a:rPr lang="en-US" sz="2400" dirty="0" smtClean="0">
                          <a:solidFill>
                            <a:schemeClr val="tx1"/>
                          </a:solidFill>
                        </a:rPr>
                        <a:t>dairy</a:t>
                      </a:r>
                      <a:r>
                        <a:rPr lang="en-US" sz="2400" baseline="0" dirty="0" smtClean="0">
                          <a:solidFill>
                            <a:schemeClr val="tx1"/>
                          </a:solidFill>
                        </a:rPr>
                        <a:t> products</a:t>
                      </a:r>
                    </a:p>
                    <a:p>
                      <a:pPr marL="342900" indent="-342900">
                        <a:lnSpc>
                          <a:spcPct val="150000"/>
                        </a:lnSpc>
                        <a:buAutoNum type="arabicPeriod"/>
                      </a:pPr>
                      <a:endParaRPr lang="en-US" sz="2400" baseline="0" dirty="0" smtClean="0">
                        <a:solidFill>
                          <a:schemeClr val="tx1"/>
                        </a:solidFill>
                      </a:endParaRPr>
                    </a:p>
                    <a:p>
                      <a:pPr marL="342900" indent="-342900">
                        <a:lnSpc>
                          <a:spcPct val="150000"/>
                        </a:lnSpc>
                        <a:buAutoNum type="arabicPeriod"/>
                      </a:pPr>
                      <a:r>
                        <a:rPr lang="en-US" sz="2400" baseline="0" dirty="0" smtClean="0">
                          <a:solidFill>
                            <a:schemeClr val="tx1"/>
                          </a:solidFill>
                        </a:rPr>
                        <a:t>cattle</a:t>
                      </a:r>
                    </a:p>
                    <a:p>
                      <a:pPr marL="342900" indent="-342900">
                        <a:lnSpc>
                          <a:spcPct val="150000"/>
                        </a:lnSpc>
                        <a:buAutoNum type="arabicPeriod"/>
                      </a:pPr>
                      <a:r>
                        <a:rPr lang="en-US" sz="2400" baseline="0" dirty="0" smtClean="0">
                          <a:solidFill>
                            <a:schemeClr val="tx1"/>
                          </a:solidFill>
                        </a:rPr>
                        <a:t>nomadic life</a:t>
                      </a:r>
                    </a:p>
                    <a:p>
                      <a:pPr marL="342900" indent="-342900">
                        <a:lnSpc>
                          <a:spcPct val="150000"/>
                        </a:lnSpc>
                        <a:buAutoNum type="arabicPeriod"/>
                      </a:pPr>
                      <a:r>
                        <a:rPr lang="en-US" sz="2400" baseline="0" dirty="0" smtClean="0">
                          <a:solidFill>
                            <a:schemeClr val="tx1"/>
                          </a:solidFill>
                        </a:rPr>
                        <a:t>pastures</a:t>
                      </a:r>
                      <a:endParaRPr lang="vi-VN" sz="2400" dirty="0">
                        <a:solidFill>
                          <a:schemeClr val="tx1"/>
                        </a:solidFill>
                      </a:endParaRPr>
                    </a:p>
                  </a:txBody>
                  <a:tcPr>
                    <a:solidFill>
                      <a:srgbClr val="CCECFF"/>
                    </a:solidFill>
                  </a:tcPr>
                </a:tc>
                <a:tc>
                  <a:txBody>
                    <a:bodyPr/>
                    <a:lstStyle/>
                    <a:p>
                      <a:pPr marL="342900" indent="-342900">
                        <a:lnSpc>
                          <a:spcPct val="150000"/>
                        </a:lnSpc>
                        <a:buFont typeface="+mj-lt"/>
                        <a:buAutoNum type="alphaLcPeriod"/>
                      </a:pPr>
                      <a:r>
                        <a:rPr lang="en-US" sz="2400" dirty="0" smtClean="0"/>
                        <a:t>a life</a:t>
                      </a:r>
                      <a:r>
                        <a:rPr lang="en-US" sz="2400" baseline="0" dirty="0" smtClean="0"/>
                        <a:t> on the move</a:t>
                      </a:r>
                    </a:p>
                    <a:p>
                      <a:pPr marL="342900" indent="-342900">
                        <a:lnSpc>
                          <a:spcPct val="150000"/>
                        </a:lnSpc>
                        <a:buFont typeface="+mj-lt"/>
                        <a:buAutoNum type="alphaLcPeriod"/>
                      </a:pPr>
                      <a:r>
                        <a:rPr lang="en-US" sz="2400" baseline="0" dirty="0" smtClean="0"/>
                        <a:t>a circular tent in which Mongolian nomads live</a:t>
                      </a:r>
                    </a:p>
                    <a:p>
                      <a:pPr marL="342900" indent="-342900">
                        <a:lnSpc>
                          <a:spcPct val="150000"/>
                        </a:lnSpc>
                        <a:buFont typeface="+mj-lt"/>
                        <a:buAutoNum type="alphaLcPeriod"/>
                      </a:pPr>
                      <a:r>
                        <a:rPr lang="en-US" sz="2400" baseline="0" dirty="0" smtClean="0"/>
                        <a:t>grasslands</a:t>
                      </a:r>
                    </a:p>
                    <a:p>
                      <a:pPr marL="342900" indent="-342900">
                        <a:lnSpc>
                          <a:spcPct val="150000"/>
                        </a:lnSpc>
                        <a:buFont typeface="+mj-lt"/>
                        <a:buAutoNum type="alphaLcPeriod"/>
                      </a:pPr>
                      <a:r>
                        <a:rPr lang="en-US" sz="2400" baseline="0" dirty="0" smtClean="0"/>
                        <a:t>milk, butter, cheese</a:t>
                      </a:r>
                    </a:p>
                    <a:p>
                      <a:pPr marL="342900" indent="-342900">
                        <a:lnSpc>
                          <a:spcPct val="150000"/>
                        </a:lnSpc>
                        <a:buFont typeface="+mj-lt"/>
                        <a:buAutoNum type="alphaLcPeriod"/>
                      </a:pPr>
                      <a:r>
                        <a:rPr lang="en-US" sz="2400" baseline="0" dirty="0" smtClean="0"/>
                        <a:t>cows, goats, buffaloes ...</a:t>
                      </a:r>
                      <a:endParaRPr lang="vi-VN" sz="2400" dirty="0"/>
                    </a:p>
                  </a:txBody>
                  <a:tcPr>
                    <a:solidFill>
                      <a:srgbClr val="CCECFF"/>
                    </a:solidFill>
                  </a:tcPr>
                </a:tc>
              </a:tr>
            </a:tbl>
          </a:graphicData>
        </a:graphic>
      </p:graphicFrame>
      <p:cxnSp>
        <p:nvCxnSpPr>
          <p:cNvPr id="14" name="Straight Connector 13"/>
          <p:cNvCxnSpPr/>
          <p:nvPr/>
        </p:nvCxnSpPr>
        <p:spPr>
          <a:xfrm>
            <a:off x="1371600" y="2743200"/>
            <a:ext cx="1600200" cy="533400"/>
          </a:xfrm>
          <a:prstGeom prst="line">
            <a:avLst/>
          </a:prstGeom>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rot="16200000" flipH="1">
            <a:off x="1752600" y="3810000"/>
            <a:ext cx="1600200" cy="685800"/>
          </a:xfrm>
          <a:prstGeom prst="line">
            <a:avLst/>
          </a:prstGeom>
        </p:spPr>
        <p:style>
          <a:lnRef idx="3">
            <a:schemeClr val="accent2"/>
          </a:lnRef>
          <a:fillRef idx="0">
            <a:schemeClr val="accent2"/>
          </a:fillRef>
          <a:effectRef idx="2">
            <a:schemeClr val="accent2"/>
          </a:effectRef>
          <a:fontRef idx="minor">
            <a:schemeClr val="tx1"/>
          </a:fontRef>
        </p:style>
      </p:cxnSp>
      <p:cxnSp>
        <p:nvCxnSpPr>
          <p:cNvPr id="18" name="Straight Connector 17"/>
          <p:cNvCxnSpPr/>
          <p:nvPr/>
        </p:nvCxnSpPr>
        <p:spPr>
          <a:xfrm>
            <a:off x="1600200" y="4419600"/>
            <a:ext cx="1295400" cy="990600"/>
          </a:xfrm>
          <a:prstGeom prst="line">
            <a:avLst/>
          </a:prstGeom>
        </p:spPr>
        <p:style>
          <a:lnRef idx="3">
            <a:schemeClr val="accent2"/>
          </a:lnRef>
          <a:fillRef idx="0">
            <a:schemeClr val="accent2"/>
          </a:fillRef>
          <a:effectRef idx="2">
            <a:schemeClr val="accent2"/>
          </a:effectRef>
          <a:fontRef idx="minor">
            <a:schemeClr val="tx1"/>
          </a:fontRef>
        </p:style>
      </p:cxnSp>
      <p:cxnSp>
        <p:nvCxnSpPr>
          <p:cNvPr id="20" name="Straight Connector 19"/>
          <p:cNvCxnSpPr/>
          <p:nvPr/>
        </p:nvCxnSpPr>
        <p:spPr>
          <a:xfrm rot="5400000" flipH="1" flipV="1">
            <a:off x="1485900" y="3543300"/>
            <a:ext cx="2209800" cy="609600"/>
          </a:xfrm>
          <a:prstGeom prst="line">
            <a:avLst/>
          </a:prstGeom>
        </p:spPr>
        <p:style>
          <a:lnRef idx="3">
            <a:schemeClr val="accent2"/>
          </a:lnRef>
          <a:fillRef idx="0">
            <a:schemeClr val="accent2"/>
          </a:fillRef>
          <a:effectRef idx="2">
            <a:schemeClr val="accent2"/>
          </a:effectRef>
          <a:fontRef idx="minor">
            <a:schemeClr val="tx1"/>
          </a:fontRef>
        </p:style>
      </p:cxnSp>
      <p:cxnSp>
        <p:nvCxnSpPr>
          <p:cNvPr id="23" name="Straight Connector 22"/>
          <p:cNvCxnSpPr/>
          <p:nvPr/>
        </p:nvCxnSpPr>
        <p:spPr>
          <a:xfrm flipV="1">
            <a:off x="1828800" y="4495800"/>
            <a:ext cx="1066800" cy="99060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 xmlns:p14="http://schemas.microsoft.com/office/powerpoint/2010/main" val="193273136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22"/>
            <a:ext cx="9144000" cy="476250"/>
          </a:xfrm>
          <a:prstGeom prst="rect">
            <a:avLst/>
          </a:prstGeom>
        </p:spPr>
      </p:pic>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6381328"/>
            <a:ext cx="9144000" cy="476250"/>
          </a:xfrm>
          <a:prstGeom prst="rect">
            <a:avLst/>
          </a:prstGeom>
        </p:spPr>
      </p:pic>
      <p:sp>
        <p:nvSpPr>
          <p:cNvPr id="4" name="TextBox 3"/>
          <p:cNvSpPr txBox="1"/>
          <p:nvPr/>
        </p:nvSpPr>
        <p:spPr>
          <a:xfrm>
            <a:off x="0" y="476672"/>
            <a:ext cx="9144000" cy="830997"/>
          </a:xfrm>
          <a:prstGeom prst="rect">
            <a:avLst/>
          </a:prstGeom>
          <a:noFill/>
        </p:spPr>
        <p:txBody>
          <a:bodyPr wrap="square" rtlCol="0">
            <a:spAutoFit/>
          </a:bodyPr>
          <a:lstStyle/>
          <a:p>
            <a:r>
              <a:rPr lang="en-US" sz="2400" b="1" dirty="0" smtClean="0">
                <a:solidFill>
                  <a:srgbClr val="FF0000"/>
                </a:solidFill>
                <a:latin typeface="Arial" pitchFamily="34" charset="0"/>
                <a:cs typeface="Arial" pitchFamily="34" charset="0"/>
              </a:rPr>
              <a:t>3. Read the passage again and choose the best answer A, B, C, or D.</a:t>
            </a:r>
            <a:endParaRPr lang="vi-VN" sz="2400" b="1" dirty="0" smtClean="0">
              <a:solidFill>
                <a:srgbClr val="FF0000"/>
              </a:solidFill>
              <a:latin typeface="Arial" pitchFamily="34" charset="0"/>
              <a:cs typeface="Arial" pitchFamily="34" charset="0"/>
            </a:endParaRPr>
          </a:p>
        </p:txBody>
      </p:sp>
      <p:sp>
        <p:nvSpPr>
          <p:cNvPr id="5" name="Rectangle 4"/>
          <p:cNvSpPr/>
          <p:nvPr/>
        </p:nvSpPr>
        <p:spPr>
          <a:xfrm>
            <a:off x="381000" y="1524000"/>
            <a:ext cx="7620000" cy="4801314"/>
          </a:xfrm>
          <a:prstGeom prst="rect">
            <a:avLst/>
          </a:prstGeom>
        </p:spPr>
        <p:txBody>
          <a:bodyPr wrap="square">
            <a:spAutoFit/>
          </a:bodyPr>
          <a:lstStyle/>
          <a:p>
            <a:r>
              <a:rPr lang="en-US" b="1" dirty="0" smtClean="0">
                <a:latin typeface="Arial" panose="020B0604020202020204" pitchFamily="34" charset="0"/>
                <a:cs typeface="Arial" panose="020B0604020202020204" pitchFamily="34" charset="0"/>
              </a:rPr>
              <a:t>1.  We </a:t>
            </a:r>
            <a:r>
              <a:rPr lang="en-US" b="1" dirty="0">
                <a:latin typeface="Arial" panose="020B0604020202020204" pitchFamily="34" charset="0"/>
                <a:cs typeface="Arial" panose="020B0604020202020204" pitchFamily="34" charset="0"/>
              </a:rPr>
              <a:t>live __________ other people.</a:t>
            </a:r>
          </a:p>
          <a:p>
            <a:r>
              <a:rPr lang="en-US" dirty="0" smtClean="0">
                <a:latin typeface="Arial" panose="020B0604020202020204" pitchFamily="34" charset="0"/>
                <a:cs typeface="Arial" panose="020B0604020202020204" pitchFamily="34" charset="0"/>
              </a:rPr>
              <a:t>A.  a </a:t>
            </a:r>
            <a:r>
              <a:rPr lang="en-US" dirty="0">
                <a:latin typeface="Arial" panose="020B0604020202020204" pitchFamily="34" charset="0"/>
                <a:cs typeface="Arial" panose="020B0604020202020204" pitchFamily="34" charset="0"/>
              </a:rPr>
              <a:t>different life </a:t>
            </a:r>
            <a:r>
              <a:rPr lang="en-US" dirty="0" smtClean="0">
                <a:latin typeface="Arial" panose="020B0604020202020204" pitchFamily="34" charset="0"/>
                <a:cs typeface="Arial" panose="020B0604020202020204" pitchFamily="34" charset="0"/>
              </a:rPr>
              <a:t>to</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B.  similarly to</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C.  the </a:t>
            </a:r>
            <a:r>
              <a:rPr lang="en-US" dirty="0">
                <a:latin typeface="Arial" panose="020B0604020202020204" pitchFamily="34" charset="0"/>
                <a:cs typeface="Arial" panose="020B0604020202020204" pitchFamily="34" charset="0"/>
              </a:rPr>
              <a:t>same life </a:t>
            </a:r>
            <a:r>
              <a:rPr lang="en-US" dirty="0" smtClean="0">
                <a:latin typeface="Arial" panose="020B0604020202020204" pitchFamily="34" charset="0"/>
                <a:cs typeface="Arial" panose="020B0604020202020204" pitchFamily="34" charset="0"/>
              </a:rPr>
              <a:t>as</a:t>
            </a:r>
            <a:endParaRPr lang="en-US" dirty="0">
              <a:latin typeface="Arial" panose="020B0604020202020204" pitchFamily="34" charset="0"/>
              <a:cs typeface="Arial" panose="020B0604020202020204" pitchFamily="34" charset="0"/>
            </a:endParaRPr>
          </a:p>
          <a:p>
            <a:pPr marL="342900" indent="-342900">
              <a:buAutoNum type="alphaUcPeriod" startAt="4"/>
            </a:pPr>
            <a:r>
              <a:rPr lang="en-US" dirty="0" smtClean="0">
                <a:latin typeface="Arial" panose="020B0604020202020204" pitchFamily="34" charset="0"/>
                <a:cs typeface="Arial" panose="020B0604020202020204" pitchFamily="34" charset="0"/>
              </a:rPr>
              <a:t>in </a:t>
            </a:r>
            <a:r>
              <a:rPr lang="en-US" dirty="0">
                <a:latin typeface="Arial" panose="020B0604020202020204" pitchFamily="34" charset="0"/>
                <a:cs typeface="Arial" panose="020B0604020202020204" pitchFamily="34" charset="0"/>
              </a:rPr>
              <a:t>exactly the same way </a:t>
            </a:r>
            <a:r>
              <a:rPr lang="en-US" dirty="0" smtClean="0">
                <a:latin typeface="Arial" panose="020B0604020202020204" pitchFamily="34" charset="0"/>
                <a:cs typeface="Arial" panose="020B0604020202020204" pitchFamily="34" charset="0"/>
              </a:rPr>
              <a:t>as</a:t>
            </a:r>
          </a:p>
          <a:p>
            <a:pPr marL="342900" indent="-342900">
              <a:buAutoNum type="alphaUcPeriod" startAt="4"/>
            </a:pPr>
            <a:endParaRPr lang="en-US"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2.  We </a:t>
            </a:r>
            <a:r>
              <a:rPr lang="en-US" b="1" dirty="0">
                <a:latin typeface="Arial" panose="020B0604020202020204" pitchFamily="34" charset="0"/>
                <a:cs typeface="Arial" panose="020B0604020202020204" pitchFamily="34" charset="0"/>
              </a:rPr>
              <a:t>have to move in order to </a:t>
            </a:r>
            <a:r>
              <a:rPr lang="en-US" dirty="0">
                <a:latin typeface="Arial" panose="020B0604020202020204" pitchFamily="34" charset="0"/>
                <a:cs typeface="Arial" panose="020B0604020202020204" pitchFamily="34" charset="0"/>
              </a:rPr>
              <a:t>__________.</a:t>
            </a:r>
          </a:p>
          <a:p>
            <a:r>
              <a:rPr lang="en-US" dirty="0">
                <a:latin typeface="Arial" panose="020B0604020202020204" pitchFamily="34" charset="0"/>
                <a:cs typeface="Arial" panose="020B0604020202020204" pitchFamily="34" charset="0"/>
              </a:rPr>
              <a:t>A</a:t>
            </a:r>
            <a:r>
              <a:rPr lang="en-US" dirty="0" smtClean="0">
                <a:latin typeface="Arial" panose="020B0604020202020204" pitchFamily="34" charset="0"/>
                <a:cs typeface="Arial" panose="020B0604020202020204" pitchFamily="34" charset="0"/>
              </a:rPr>
              <a:t>.  change </a:t>
            </a:r>
            <a:r>
              <a:rPr lang="en-US" dirty="0">
                <a:latin typeface="Arial" panose="020B0604020202020204" pitchFamily="34" charset="0"/>
                <a:cs typeface="Arial" panose="020B0604020202020204" pitchFamily="34" charset="0"/>
              </a:rPr>
              <a:t>our lifestyle</a:t>
            </a:r>
          </a:p>
          <a:p>
            <a:r>
              <a:rPr lang="en-US" dirty="0">
                <a:latin typeface="Arial" panose="020B0604020202020204" pitchFamily="34" charset="0"/>
                <a:cs typeface="Arial" panose="020B0604020202020204" pitchFamily="34" charset="0"/>
              </a:rPr>
              <a:t>B</a:t>
            </a:r>
            <a:r>
              <a:rPr lang="en-US" dirty="0" smtClean="0">
                <a:latin typeface="Arial" panose="020B0604020202020204" pitchFamily="34" charset="0"/>
                <a:cs typeface="Arial" panose="020B0604020202020204" pitchFamily="34" charset="0"/>
              </a:rPr>
              <a:t>.  look </a:t>
            </a:r>
            <a:r>
              <a:rPr lang="en-US" dirty="0">
                <a:latin typeface="Arial" panose="020B0604020202020204" pitchFamily="34" charset="0"/>
                <a:cs typeface="Arial" panose="020B0604020202020204" pitchFamily="34" charset="0"/>
              </a:rPr>
              <a:t>for better weather</a:t>
            </a:r>
          </a:p>
          <a:p>
            <a:r>
              <a:rPr lang="en-US" dirty="0">
                <a:latin typeface="Arial" panose="020B0604020202020204" pitchFamily="34" charset="0"/>
                <a:cs typeface="Arial" panose="020B0604020202020204" pitchFamily="34" charset="0"/>
              </a:rPr>
              <a:t>C</a:t>
            </a:r>
            <a:r>
              <a:rPr lang="en-US" dirty="0" smtClean="0">
                <a:latin typeface="Arial" panose="020B0604020202020204" pitchFamily="34" charset="0"/>
                <a:cs typeface="Arial" panose="020B0604020202020204" pitchFamily="34" charset="0"/>
              </a:rPr>
              <a:t>.  look </a:t>
            </a:r>
            <a:r>
              <a:rPr lang="en-US" dirty="0">
                <a:latin typeface="Arial" panose="020B0604020202020204" pitchFamily="34" charset="0"/>
                <a:cs typeface="Arial" panose="020B0604020202020204" pitchFamily="34" charset="0"/>
              </a:rPr>
              <a:t>for food for our cattle</a:t>
            </a:r>
          </a:p>
          <a:p>
            <a:pPr marL="342900" indent="-342900">
              <a:buAutoNum type="alphaUcPeriod" startAt="4"/>
            </a:pPr>
            <a:r>
              <a:rPr lang="en-US" dirty="0" smtClean="0">
                <a:latin typeface="Arial" panose="020B0604020202020204" pitchFamily="34" charset="0"/>
                <a:cs typeface="Arial" panose="020B0604020202020204" pitchFamily="34" charset="0"/>
              </a:rPr>
              <a:t>be </a:t>
            </a:r>
            <a:r>
              <a:rPr lang="en-US" dirty="0">
                <a:latin typeface="Arial" panose="020B0604020202020204" pitchFamily="34" charset="0"/>
                <a:cs typeface="Arial" panose="020B0604020202020204" pitchFamily="34" charset="0"/>
              </a:rPr>
              <a:t>closer to the </a:t>
            </a:r>
            <a:r>
              <a:rPr lang="en-US" dirty="0" smtClean="0">
                <a:latin typeface="Arial" panose="020B0604020202020204" pitchFamily="34" charset="0"/>
                <a:cs typeface="Arial" panose="020B0604020202020204" pitchFamily="34" charset="0"/>
              </a:rPr>
              <a:t>city</a:t>
            </a:r>
          </a:p>
          <a:p>
            <a:pPr marL="342900" indent="-342900">
              <a:buAutoNum type="alphaUcPeriod" startAt="4"/>
            </a:pPr>
            <a:endParaRPr lang="en-US" dirty="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3.  Our </a:t>
            </a:r>
            <a:r>
              <a:rPr lang="en-US" b="1" dirty="0">
                <a:latin typeface="Arial" panose="020B0604020202020204" pitchFamily="34" charset="0"/>
                <a:cs typeface="Arial" panose="020B0604020202020204" pitchFamily="34" charset="0"/>
              </a:rPr>
              <a:t>cattle can provide us with </a:t>
            </a:r>
            <a:r>
              <a:rPr lang="en-US" dirty="0">
                <a:latin typeface="Arial" panose="020B0604020202020204" pitchFamily="34" charset="0"/>
                <a:cs typeface="Arial" panose="020B0604020202020204" pitchFamily="34" charset="0"/>
              </a:rPr>
              <a:t>__________.</a:t>
            </a:r>
          </a:p>
          <a:p>
            <a:r>
              <a:rPr lang="en-US" dirty="0">
                <a:latin typeface="Arial" panose="020B0604020202020204" pitchFamily="34" charset="0"/>
                <a:cs typeface="Arial" panose="020B0604020202020204" pitchFamily="34" charset="0"/>
              </a:rPr>
              <a:t>A</a:t>
            </a:r>
            <a:r>
              <a:rPr lang="en-US" dirty="0" smtClean="0">
                <a:latin typeface="Arial" panose="020B0604020202020204" pitchFamily="34" charset="0"/>
                <a:cs typeface="Arial" panose="020B0604020202020204" pitchFamily="34" charset="0"/>
              </a:rPr>
              <a:t>.  most </a:t>
            </a:r>
            <a:r>
              <a:rPr lang="en-US" dirty="0">
                <a:latin typeface="Arial" panose="020B0604020202020204" pitchFamily="34" charset="0"/>
                <a:cs typeface="Arial" panose="020B0604020202020204" pitchFamily="34" charset="0"/>
              </a:rPr>
              <a:t>of our needs</a:t>
            </a:r>
          </a:p>
          <a:p>
            <a:r>
              <a:rPr lang="en-US" dirty="0" smtClean="0">
                <a:latin typeface="Arial" panose="020B0604020202020204" pitchFamily="34" charset="0"/>
                <a:cs typeface="Arial" panose="020B0604020202020204" pitchFamily="34" charset="0"/>
              </a:rPr>
              <a:t>B.  food </a:t>
            </a:r>
            <a:r>
              <a:rPr lang="en-US" dirty="0">
                <a:latin typeface="Arial" panose="020B0604020202020204" pitchFamily="34" charset="0"/>
                <a:cs typeface="Arial" panose="020B0604020202020204" pitchFamily="34" charset="0"/>
              </a:rPr>
              <a:t>only</a:t>
            </a:r>
          </a:p>
          <a:p>
            <a:r>
              <a:rPr lang="en-US" dirty="0">
                <a:latin typeface="Arial" panose="020B0604020202020204" pitchFamily="34" charset="0"/>
                <a:cs typeface="Arial" panose="020B0604020202020204" pitchFamily="34" charset="0"/>
              </a:rPr>
              <a:t>C</a:t>
            </a:r>
            <a:r>
              <a:rPr lang="en-US" dirty="0" smtClean="0">
                <a:latin typeface="Arial" panose="020B0604020202020204" pitchFamily="34" charset="0"/>
                <a:cs typeface="Arial" panose="020B0604020202020204" pitchFamily="34" charset="0"/>
              </a:rPr>
              <a:t>.  means </a:t>
            </a:r>
            <a:r>
              <a:rPr lang="en-US" dirty="0">
                <a:latin typeface="Arial" panose="020B0604020202020204" pitchFamily="34" charset="0"/>
                <a:cs typeface="Arial" panose="020B0604020202020204" pitchFamily="34" charset="0"/>
              </a:rPr>
              <a:t>of transport only</a:t>
            </a:r>
          </a:p>
          <a:p>
            <a:pPr marL="342900" indent="-342900">
              <a:buAutoNum type="alphaUcPeriod" startAt="4"/>
            </a:pPr>
            <a:r>
              <a:rPr lang="en-US" dirty="0" smtClean="0">
                <a:latin typeface="Arial" panose="020B0604020202020204" pitchFamily="34" charset="0"/>
                <a:cs typeface="Arial" panose="020B0604020202020204" pitchFamily="34" charset="0"/>
              </a:rPr>
              <a:t>anything </a:t>
            </a:r>
            <a:r>
              <a:rPr lang="en-US" dirty="0">
                <a:latin typeface="Arial" panose="020B0604020202020204" pitchFamily="34" charset="0"/>
                <a:cs typeface="Arial" panose="020B0604020202020204" pitchFamily="34" charset="0"/>
              </a:rPr>
              <a:t>we </a:t>
            </a:r>
            <a:r>
              <a:rPr lang="en-US" dirty="0" smtClean="0">
                <a:latin typeface="Arial" panose="020B0604020202020204" pitchFamily="34" charset="0"/>
                <a:cs typeface="Arial" panose="020B0604020202020204" pitchFamily="34" charset="0"/>
              </a:rPr>
              <a:t>want</a:t>
            </a:r>
          </a:p>
        </p:txBody>
      </p:sp>
      <p:sp>
        <p:nvSpPr>
          <p:cNvPr id="6" name="Oval 5"/>
          <p:cNvSpPr/>
          <p:nvPr/>
        </p:nvSpPr>
        <p:spPr>
          <a:xfrm>
            <a:off x="381000" y="1828800"/>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Oval 6"/>
          <p:cNvSpPr/>
          <p:nvPr/>
        </p:nvSpPr>
        <p:spPr>
          <a:xfrm>
            <a:off x="381000" y="3962400"/>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Oval 7"/>
          <p:cNvSpPr/>
          <p:nvPr/>
        </p:nvSpPr>
        <p:spPr>
          <a:xfrm>
            <a:off x="381000" y="5105400"/>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4724400" y="1676400"/>
            <a:ext cx="3810000" cy="646331"/>
          </a:xfrm>
          <a:prstGeom prst="rect">
            <a:avLst/>
          </a:prstGeom>
          <a:noFill/>
        </p:spPr>
        <p:txBody>
          <a:bodyPr wrap="square" rtlCol="0">
            <a:spAutoFit/>
          </a:bodyPr>
          <a:lstStyle/>
          <a:p>
            <a:r>
              <a:rPr lang="en-US" b="1" i="1" dirty="0" smtClean="0">
                <a:solidFill>
                  <a:srgbClr val="002060"/>
                </a:solidFill>
                <a:latin typeface="Arial" panose="020B0604020202020204" pitchFamily="34" charset="0"/>
                <a:cs typeface="Arial" panose="020B0604020202020204" pitchFamily="34" charset="0"/>
              </a:rPr>
              <a:t>We don’t live a normal life like many other people. </a:t>
            </a:r>
            <a:endParaRPr lang="en-US" b="1" i="1" dirty="0">
              <a:solidFill>
                <a:srgbClr val="002060"/>
              </a:solidFill>
            </a:endParaRPr>
          </a:p>
        </p:txBody>
      </p:sp>
      <p:sp>
        <p:nvSpPr>
          <p:cNvPr id="10" name="TextBox 9"/>
          <p:cNvSpPr txBox="1"/>
          <p:nvPr/>
        </p:nvSpPr>
        <p:spPr>
          <a:xfrm>
            <a:off x="5257800" y="3276600"/>
            <a:ext cx="3352800" cy="1200329"/>
          </a:xfrm>
          <a:prstGeom prst="rect">
            <a:avLst/>
          </a:prstGeom>
          <a:noFill/>
        </p:spPr>
        <p:txBody>
          <a:bodyPr wrap="square" rtlCol="0">
            <a:spAutoFit/>
          </a:bodyPr>
          <a:lstStyle/>
          <a:p>
            <a:r>
              <a:rPr lang="en-US" b="1" i="1" dirty="0" smtClean="0">
                <a:solidFill>
                  <a:srgbClr val="002060"/>
                </a:solidFill>
                <a:latin typeface="Arial" panose="020B0604020202020204" pitchFamily="34" charset="0"/>
                <a:cs typeface="Arial" panose="020B0604020202020204" pitchFamily="34" charset="0"/>
              </a:rPr>
              <a:t>This means we move two or three times a year to look for new pastures - grasslands - for our cattle. </a:t>
            </a:r>
            <a:endParaRPr lang="en-US" b="1" i="1" dirty="0">
              <a:solidFill>
                <a:srgbClr val="002060"/>
              </a:solidFill>
            </a:endParaRPr>
          </a:p>
        </p:txBody>
      </p:sp>
      <p:sp>
        <p:nvSpPr>
          <p:cNvPr id="11" name="TextBox 10"/>
          <p:cNvSpPr txBox="1"/>
          <p:nvPr/>
        </p:nvSpPr>
        <p:spPr>
          <a:xfrm>
            <a:off x="5486400" y="5029200"/>
            <a:ext cx="3352800" cy="923330"/>
          </a:xfrm>
          <a:prstGeom prst="rect">
            <a:avLst/>
          </a:prstGeom>
          <a:noFill/>
        </p:spPr>
        <p:txBody>
          <a:bodyPr wrap="square" rtlCol="0">
            <a:spAutoFit/>
          </a:bodyPr>
          <a:lstStyle/>
          <a:p>
            <a:r>
              <a:rPr lang="en-US" b="1" i="1" dirty="0" smtClean="0">
                <a:solidFill>
                  <a:srgbClr val="002060"/>
                </a:solidFill>
                <a:latin typeface="Arial" panose="020B0604020202020204" pitchFamily="34" charset="0"/>
                <a:cs typeface="Arial" panose="020B0604020202020204" pitchFamily="34" charset="0"/>
              </a:rPr>
              <a:t>The cattle provide most of our needs: dairy products, meat, and clothing.</a:t>
            </a:r>
            <a:endParaRPr lang="en-US" b="1" i="1" dirty="0">
              <a:solidFill>
                <a:srgbClr val="002060"/>
              </a:solidFill>
            </a:endParaRPr>
          </a:p>
        </p:txBody>
      </p:sp>
    </p:spTree>
    <p:extLst>
      <p:ext uri="{BB962C8B-B14F-4D97-AF65-F5344CB8AC3E}">
        <p14:creationId xmlns="" xmlns:p14="http://schemas.microsoft.com/office/powerpoint/2010/main" val="3208855992"/>
      </p:ext>
    </p:extLst>
  </p:cSld>
  <p:clrMapOvr>
    <a:masterClrMapping/>
  </p:clrMapOvr>
  <mc:AlternateContent xmlns:mc="http://schemas.openxmlformats.org/markup-compatibility/2006">
    <mc:Choice xmlns=""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heel(1)">
                                      <p:cBhvr>
                                        <p:cTn id="30" dur="1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22"/>
            <a:ext cx="9144000" cy="476250"/>
          </a:xfrm>
          <a:prstGeom prst="rect">
            <a:avLst/>
          </a:prstGeom>
        </p:spPr>
      </p:pic>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6381328"/>
            <a:ext cx="9144000" cy="476250"/>
          </a:xfrm>
          <a:prstGeom prst="rect">
            <a:avLst/>
          </a:prstGeom>
        </p:spPr>
      </p:pic>
      <p:sp>
        <p:nvSpPr>
          <p:cNvPr id="5" name="Rectangle 4"/>
          <p:cNvSpPr/>
          <p:nvPr/>
        </p:nvSpPr>
        <p:spPr>
          <a:xfrm>
            <a:off x="304800" y="876782"/>
            <a:ext cx="8839200" cy="4801314"/>
          </a:xfrm>
          <a:prstGeom prst="rect">
            <a:avLst/>
          </a:prstGeom>
        </p:spPr>
        <p:txBody>
          <a:bodyPr wrap="square">
            <a:spAutoFit/>
          </a:bodyPr>
          <a:lstStyle/>
          <a:p>
            <a:r>
              <a:rPr lang="en-US" b="1" dirty="0" smtClean="0">
                <a:solidFill>
                  <a:srgbClr val="002060"/>
                </a:solidFill>
                <a:latin typeface="Arial" panose="020B0604020202020204" pitchFamily="34" charset="0"/>
                <a:cs typeface="Arial" panose="020B0604020202020204" pitchFamily="34" charset="0"/>
              </a:rPr>
              <a:t>4.  When </a:t>
            </a:r>
            <a:r>
              <a:rPr lang="en-US" b="1" dirty="0">
                <a:solidFill>
                  <a:srgbClr val="002060"/>
                </a:solidFill>
                <a:latin typeface="Arial" panose="020B0604020202020204" pitchFamily="34" charset="0"/>
                <a:cs typeface="Arial" panose="020B0604020202020204" pitchFamily="34" charset="0"/>
              </a:rPr>
              <a:t>we move to a new place, we </a:t>
            </a:r>
            <a:r>
              <a:rPr lang="en-US" dirty="0">
                <a:latin typeface="Arial" panose="020B0604020202020204" pitchFamily="34" charset="0"/>
                <a:cs typeface="Arial" panose="020B0604020202020204" pitchFamily="34" charset="0"/>
              </a:rPr>
              <a:t>__________.</a:t>
            </a:r>
          </a:p>
          <a:p>
            <a:r>
              <a:rPr lang="en-US" dirty="0" smtClean="0">
                <a:latin typeface="Arial" panose="020B0604020202020204" pitchFamily="34" charset="0"/>
                <a:cs typeface="Arial" panose="020B0604020202020204" pitchFamily="34" charset="0"/>
              </a:rPr>
              <a:t>A.  have </a:t>
            </a:r>
            <a:r>
              <a:rPr lang="en-US" dirty="0">
                <a:latin typeface="Arial" panose="020B0604020202020204" pitchFamily="34" charset="0"/>
                <a:cs typeface="Arial" panose="020B0604020202020204" pitchFamily="34" charset="0"/>
              </a:rPr>
              <a:t>to make a new </a:t>
            </a:r>
            <a:r>
              <a:rPr lang="en-US" i="1" dirty="0" err="1">
                <a:latin typeface="Arial" panose="020B0604020202020204" pitchFamily="34" charset="0"/>
                <a:cs typeface="Arial" panose="020B0604020202020204" pitchFamily="34" charset="0"/>
              </a:rPr>
              <a:t>ger</a:t>
            </a:r>
            <a:endParaRPr lang="en-US" i="1"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B.  put </a:t>
            </a:r>
            <a:r>
              <a:rPr lang="en-US" dirty="0">
                <a:latin typeface="Arial" panose="020B0604020202020204" pitchFamily="34" charset="0"/>
                <a:cs typeface="Arial" panose="020B0604020202020204" pitchFamily="34" charset="0"/>
              </a:rPr>
              <a:t>up the </a:t>
            </a:r>
            <a:r>
              <a:rPr lang="en-US" i="1" dirty="0" err="1" smtClean="0">
                <a:latin typeface="Arial" panose="020B0604020202020204" pitchFamily="34" charset="0"/>
                <a:cs typeface="Arial" panose="020B0604020202020204" pitchFamily="34" charset="0"/>
              </a:rPr>
              <a:t>ger</a:t>
            </a:r>
            <a:endParaRPr lang="en-US" i="1" dirty="0" smtClean="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C.  buy a new </a:t>
            </a:r>
            <a:r>
              <a:rPr lang="en-US" i="1" dirty="0" err="1" smtClean="0">
                <a:latin typeface="Arial" panose="020B0604020202020204" pitchFamily="34" charset="0"/>
                <a:cs typeface="Arial" panose="020B0604020202020204" pitchFamily="34" charset="0"/>
              </a:rPr>
              <a:t>ger</a:t>
            </a:r>
            <a:endParaRPr lang="en-US" i="1" dirty="0" smtClean="0">
              <a:latin typeface="Arial" panose="020B0604020202020204" pitchFamily="34" charset="0"/>
              <a:cs typeface="Arial" panose="020B0604020202020204" pitchFamily="34" charset="0"/>
            </a:endParaRPr>
          </a:p>
          <a:p>
            <a:pPr marL="342900" indent="-342900">
              <a:buAutoNum type="alphaUcPeriod" startAt="4"/>
            </a:pPr>
            <a:r>
              <a:rPr lang="en-US" dirty="0" smtClean="0">
                <a:latin typeface="Arial" panose="020B0604020202020204" pitchFamily="34" charset="0"/>
                <a:cs typeface="Arial" panose="020B0604020202020204" pitchFamily="34" charset="0"/>
              </a:rPr>
              <a:t>share a </a:t>
            </a:r>
            <a:r>
              <a:rPr lang="en-US" i="1" dirty="0" err="1" smtClean="0">
                <a:latin typeface="Arial" panose="020B0604020202020204" pitchFamily="34" charset="0"/>
                <a:cs typeface="Arial" panose="020B0604020202020204" pitchFamily="34" charset="0"/>
              </a:rPr>
              <a:t>ger</a:t>
            </a:r>
            <a:r>
              <a:rPr lang="en-US" dirty="0" smtClean="0">
                <a:latin typeface="Arial" panose="020B0604020202020204" pitchFamily="34" charset="0"/>
                <a:cs typeface="Arial" panose="020B0604020202020204" pitchFamily="34" charset="0"/>
              </a:rPr>
              <a:t> with our </a:t>
            </a:r>
            <a:r>
              <a:rPr lang="en-US" dirty="0" err="1" smtClean="0">
                <a:latin typeface="Arial" panose="020B0604020202020204" pitchFamily="34" charset="0"/>
                <a:cs typeface="Arial" panose="020B0604020202020204" pitchFamily="34" charset="0"/>
              </a:rPr>
              <a:t>neighbours</a:t>
            </a:r>
            <a:endParaRPr lang="en-US" dirty="0" smtClean="0">
              <a:latin typeface="Arial" panose="020B0604020202020204" pitchFamily="34" charset="0"/>
              <a:cs typeface="Arial" panose="020B0604020202020204" pitchFamily="34" charset="0"/>
            </a:endParaRPr>
          </a:p>
          <a:p>
            <a:pPr marL="342900" indent="-342900">
              <a:buAutoNum type="alphaUcPeriod" startAt="4"/>
            </a:pP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5</a:t>
            </a:r>
            <a:r>
              <a:rPr lang="en-US" b="1" dirty="0" smtClean="0">
                <a:latin typeface="Arial" panose="020B0604020202020204" pitchFamily="34" charset="0"/>
                <a:cs typeface="Arial" panose="020B0604020202020204" pitchFamily="34" charset="0"/>
              </a:rPr>
              <a:t>.  Nomadic </a:t>
            </a:r>
            <a:r>
              <a:rPr lang="en-US" b="1" dirty="0">
                <a:latin typeface="Arial" panose="020B0604020202020204" pitchFamily="34" charset="0"/>
                <a:cs typeface="Arial" panose="020B0604020202020204" pitchFamily="34" charset="0"/>
              </a:rPr>
              <a:t>children </a:t>
            </a:r>
            <a:r>
              <a:rPr lang="en-US" dirty="0">
                <a:latin typeface="Arial" panose="020B0604020202020204" pitchFamily="34" charset="0"/>
                <a:cs typeface="Arial" panose="020B0604020202020204" pitchFamily="34" charset="0"/>
              </a:rPr>
              <a:t>__________.</a:t>
            </a:r>
          </a:p>
          <a:p>
            <a:r>
              <a:rPr lang="en-US" dirty="0" smtClean="0">
                <a:latin typeface="Arial" panose="020B0604020202020204" pitchFamily="34" charset="0"/>
                <a:cs typeface="Arial" panose="020B0604020202020204" pitchFamily="34" charset="0"/>
              </a:rPr>
              <a:t>A.  play </a:t>
            </a:r>
            <a:r>
              <a:rPr lang="en-US" dirty="0">
                <a:latin typeface="Arial" panose="020B0604020202020204" pitchFamily="34" charset="0"/>
                <a:cs typeface="Arial" panose="020B0604020202020204" pitchFamily="34" charset="0"/>
              </a:rPr>
              <a:t>the same games as other children in the world</a:t>
            </a:r>
          </a:p>
          <a:p>
            <a:r>
              <a:rPr lang="en-US" dirty="0" smtClean="0">
                <a:latin typeface="Arial" panose="020B0604020202020204" pitchFamily="34" charset="0"/>
                <a:cs typeface="Arial" panose="020B0604020202020204" pitchFamily="34" charset="0"/>
              </a:rPr>
              <a:t>B.  use </a:t>
            </a:r>
            <a:r>
              <a:rPr lang="en-US" dirty="0">
                <a:latin typeface="Arial" panose="020B0604020202020204" pitchFamily="34" charset="0"/>
                <a:cs typeface="Arial" panose="020B0604020202020204" pitchFamily="34" charset="0"/>
              </a:rPr>
              <a:t>nature and their animals as playthings</a:t>
            </a:r>
          </a:p>
          <a:p>
            <a:r>
              <a:rPr lang="en-US" dirty="0" smtClean="0">
                <a:latin typeface="Arial" panose="020B0604020202020204" pitchFamily="34" charset="0"/>
                <a:cs typeface="Arial" panose="020B0604020202020204" pitchFamily="34" charset="0"/>
              </a:rPr>
              <a:t>C.  do </a:t>
            </a:r>
            <a:r>
              <a:rPr lang="en-US" dirty="0">
                <a:latin typeface="Arial" panose="020B0604020202020204" pitchFamily="34" charset="0"/>
                <a:cs typeface="Arial" panose="020B0604020202020204" pitchFamily="34" charset="0"/>
              </a:rPr>
              <a:t>not like toys</a:t>
            </a:r>
          </a:p>
          <a:p>
            <a:pPr marL="342900" indent="-342900">
              <a:buAutoNum type="alphaUcPeriod" startAt="4"/>
            </a:pPr>
            <a:r>
              <a:rPr lang="en-US" dirty="0" smtClean="0">
                <a:latin typeface="Arial" panose="020B0604020202020204" pitchFamily="34" charset="0"/>
                <a:cs typeface="Arial" panose="020B0604020202020204" pitchFamily="34" charset="0"/>
              </a:rPr>
              <a:t>spend </a:t>
            </a:r>
            <a:r>
              <a:rPr lang="en-US" dirty="0">
                <a:latin typeface="Arial" panose="020B0604020202020204" pitchFamily="34" charset="0"/>
                <a:cs typeface="Arial" panose="020B0604020202020204" pitchFamily="34" charset="0"/>
              </a:rPr>
              <a:t>all their time helping with </a:t>
            </a:r>
            <a:r>
              <a:rPr lang="en-US" dirty="0" smtClean="0">
                <a:latin typeface="Arial" panose="020B0604020202020204" pitchFamily="34" charset="0"/>
                <a:cs typeface="Arial" panose="020B0604020202020204" pitchFamily="34" charset="0"/>
              </a:rPr>
              <a:t>housework</a:t>
            </a:r>
          </a:p>
          <a:p>
            <a:pPr marL="342900" indent="-342900">
              <a:buAutoNum type="alphaUcPeriod" startAt="4"/>
            </a:pP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6</a:t>
            </a:r>
            <a:r>
              <a:rPr lang="en-US" b="1" dirty="0" smtClean="0">
                <a:latin typeface="Arial" panose="020B0604020202020204" pitchFamily="34" charset="0"/>
                <a:cs typeface="Arial" panose="020B0604020202020204" pitchFamily="34" charset="0"/>
              </a:rPr>
              <a:t>.  Mongolian </a:t>
            </a:r>
            <a:r>
              <a:rPr lang="en-US" b="1" dirty="0">
                <a:latin typeface="Arial" panose="020B0604020202020204" pitchFamily="34" charset="0"/>
                <a:cs typeface="Arial" panose="020B0604020202020204" pitchFamily="34" charset="0"/>
              </a:rPr>
              <a:t>children in the Gobi learn __________.</a:t>
            </a:r>
          </a:p>
          <a:p>
            <a:r>
              <a:rPr lang="en-US" dirty="0" smtClean="0">
                <a:latin typeface="Arial" panose="020B0604020202020204" pitchFamily="34" charset="0"/>
                <a:cs typeface="Arial" panose="020B0604020202020204" pitchFamily="34" charset="0"/>
              </a:rPr>
              <a:t>A.  to </a:t>
            </a:r>
            <a:r>
              <a:rPr lang="en-US" dirty="0">
                <a:latin typeface="Arial" panose="020B0604020202020204" pitchFamily="34" charset="0"/>
                <a:cs typeface="Arial" panose="020B0604020202020204" pitchFamily="34" charset="0"/>
              </a:rPr>
              <a:t>ride a goat</a:t>
            </a:r>
          </a:p>
          <a:p>
            <a:r>
              <a:rPr lang="en-US" dirty="0" smtClean="0">
                <a:latin typeface="Arial" panose="020B0604020202020204" pitchFamily="34" charset="0"/>
                <a:cs typeface="Arial" panose="020B0604020202020204" pitchFamily="34" charset="0"/>
              </a:rPr>
              <a:t>B.  to </a:t>
            </a:r>
            <a:r>
              <a:rPr lang="en-US" dirty="0">
                <a:latin typeface="Arial" panose="020B0604020202020204" pitchFamily="34" charset="0"/>
                <a:cs typeface="Arial" panose="020B0604020202020204" pitchFamily="34" charset="0"/>
              </a:rPr>
              <a:t>live in the mountains</a:t>
            </a:r>
          </a:p>
          <a:p>
            <a:r>
              <a:rPr lang="en-US" dirty="0" smtClean="0">
                <a:latin typeface="Arial" panose="020B0604020202020204" pitchFamily="34" charset="0"/>
                <a:cs typeface="Arial" panose="020B0604020202020204" pitchFamily="34" charset="0"/>
              </a:rPr>
              <a:t>C.  to </a:t>
            </a:r>
            <a:r>
              <a:rPr lang="en-US" dirty="0">
                <a:latin typeface="Arial" panose="020B0604020202020204" pitchFamily="34" charset="0"/>
                <a:cs typeface="Arial" panose="020B0604020202020204" pitchFamily="34" charset="0"/>
              </a:rPr>
              <a:t>be generous</a:t>
            </a:r>
          </a:p>
          <a:p>
            <a:r>
              <a:rPr lang="en-US" dirty="0" smtClean="0">
                <a:latin typeface="Arial" panose="020B0604020202020204" pitchFamily="34" charset="0"/>
                <a:cs typeface="Arial" panose="020B0604020202020204" pitchFamily="34" charset="0"/>
              </a:rPr>
              <a:t>D.  to </a:t>
            </a:r>
            <a:r>
              <a:rPr lang="en-US" dirty="0">
                <a:latin typeface="Arial" panose="020B0604020202020204" pitchFamily="34" charset="0"/>
                <a:cs typeface="Arial" panose="020B0604020202020204" pitchFamily="34" charset="0"/>
              </a:rPr>
              <a:t>help with household chores</a:t>
            </a:r>
            <a:endParaRPr lang="en-US" dirty="0" smtClean="0">
              <a:latin typeface="Arial" panose="020B0604020202020204" pitchFamily="34" charset="0"/>
              <a:cs typeface="Arial" panose="020B0604020202020204" pitchFamily="34" charset="0"/>
            </a:endParaRPr>
          </a:p>
        </p:txBody>
      </p:sp>
      <p:sp>
        <p:nvSpPr>
          <p:cNvPr id="6" name="Oval 5"/>
          <p:cNvSpPr/>
          <p:nvPr/>
        </p:nvSpPr>
        <p:spPr>
          <a:xfrm>
            <a:off x="304800" y="1447800"/>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Oval 6"/>
          <p:cNvSpPr/>
          <p:nvPr/>
        </p:nvSpPr>
        <p:spPr>
          <a:xfrm>
            <a:off x="304800" y="3048000"/>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Oval 7"/>
          <p:cNvSpPr/>
          <p:nvPr/>
        </p:nvSpPr>
        <p:spPr>
          <a:xfrm>
            <a:off x="304800" y="5334000"/>
            <a:ext cx="360040" cy="3600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Picture 8" descr="Kết quả hình ảnh cho clip about the life of nomadic people in gobi desert"/>
          <p:cNvPicPr/>
          <p:nvPr/>
        </p:nvPicPr>
        <p:blipFill>
          <a:blip r:embed="rId3"/>
          <a:srcRect/>
          <a:stretch>
            <a:fillRect/>
          </a:stretch>
        </p:blipFill>
        <p:spPr bwMode="auto">
          <a:xfrm>
            <a:off x="7467600" y="4648200"/>
            <a:ext cx="1676400" cy="1542415"/>
          </a:xfrm>
          <a:prstGeom prst="rect">
            <a:avLst/>
          </a:prstGeom>
          <a:noFill/>
          <a:ln w="9525">
            <a:noFill/>
            <a:miter lim="800000"/>
            <a:headEnd/>
            <a:tailEnd/>
          </a:ln>
        </p:spPr>
      </p:pic>
      <p:pic>
        <p:nvPicPr>
          <p:cNvPr id="11" name="Picture 10" descr="Kết quả hình ảnh cho clip about the life of nomadic people in gobi desert"/>
          <p:cNvPicPr/>
          <p:nvPr/>
        </p:nvPicPr>
        <p:blipFill>
          <a:blip r:embed="rId4"/>
          <a:srcRect/>
          <a:stretch>
            <a:fillRect/>
          </a:stretch>
        </p:blipFill>
        <p:spPr bwMode="auto">
          <a:xfrm>
            <a:off x="7208520" y="2971800"/>
            <a:ext cx="1935480" cy="1591310"/>
          </a:xfrm>
          <a:prstGeom prst="rect">
            <a:avLst/>
          </a:prstGeom>
          <a:noFill/>
          <a:ln w="9525">
            <a:noFill/>
            <a:miter lim="800000"/>
            <a:headEnd/>
            <a:tailEnd/>
          </a:ln>
        </p:spPr>
      </p:pic>
      <p:pic>
        <p:nvPicPr>
          <p:cNvPr id="12" name="Picture 11" descr="Kết quả hình ảnh cho những hình ảnh của người mông cổ trên sa mạc Gobi"/>
          <p:cNvPicPr/>
          <p:nvPr/>
        </p:nvPicPr>
        <p:blipFill>
          <a:blip r:embed="rId5"/>
          <a:srcRect/>
          <a:stretch>
            <a:fillRect/>
          </a:stretch>
        </p:blipFill>
        <p:spPr bwMode="auto">
          <a:xfrm>
            <a:off x="7239000" y="2895600"/>
            <a:ext cx="1905000" cy="1749425"/>
          </a:xfrm>
          <a:prstGeom prst="rect">
            <a:avLst/>
          </a:prstGeom>
          <a:noFill/>
          <a:ln w="9525">
            <a:noFill/>
            <a:miter lim="800000"/>
            <a:headEnd/>
            <a:tailEnd/>
          </a:ln>
        </p:spPr>
      </p:pic>
      <p:pic>
        <p:nvPicPr>
          <p:cNvPr id="13" name="Picture 12" descr="Among Goats"/>
          <p:cNvPicPr/>
          <p:nvPr/>
        </p:nvPicPr>
        <p:blipFill>
          <a:blip r:embed="rId6"/>
          <a:srcRect/>
          <a:stretch>
            <a:fillRect/>
          </a:stretch>
        </p:blipFill>
        <p:spPr bwMode="auto">
          <a:xfrm>
            <a:off x="4419600" y="4495800"/>
            <a:ext cx="4724400" cy="2209800"/>
          </a:xfrm>
          <a:prstGeom prst="rect">
            <a:avLst/>
          </a:prstGeom>
          <a:noFill/>
          <a:ln w="9525">
            <a:noFill/>
            <a:miter lim="800000"/>
            <a:headEnd/>
            <a:tailEnd/>
          </a:ln>
        </p:spPr>
      </p:pic>
      <p:sp>
        <p:nvSpPr>
          <p:cNvPr id="14" name="TextBox 13"/>
          <p:cNvSpPr txBox="1"/>
          <p:nvPr/>
        </p:nvSpPr>
        <p:spPr>
          <a:xfrm>
            <a:off x="4648200" y="457200"/>
            <a:ext cx="3048000" cy="584775"/>
          </a:xfrm>
          <a:prstGeom prst="rect">
            <a:avLst/>
          </a:prstGeom>
          <a:noFill/>
        </p:spPr>
        <p:txBody>
          <a:bodyPr wrap="square" rtlCol="0">
            <a:spAutoFit/>
          </a:bodyPr>
          <a:lstStyle/>
          <a:p>
            <a:r>
              <a:rPr lang="en-US" sz="1600" i="1" dirty="0" smtClean="0">
                <a:solidFill>
                  <a:srgbClr val="FF0000"/>
                </a:solidFill>
                <a:latin typeface="Arial" panose="020B0604020202020204" pitchFamily="34" charset="0"/>
                <a:cs typeface="Arial" panose="020B0604020202020204" pitchFamily="34" charset="0"/>
              </a:rPr>
              <a:t>It can be </a:t>
            </a:r>
            <a:r>
              <a:rPr lang="en-US" sz="1600" b="1" i="1" dirty="0" smtClean="0">
                <a:solidFill>
                  <a:srgbClr val="002060"/>
                </a:solidFill>
                <a:latin typeface="Arial" panose="020B0604020202020204" pitchFamily="34" charset="0"/>
                <a:cs typeface="Arial" panose="020B0604020202020204" pitchFamily="34" charset="0"/>
              </a:rPr>
              <a:t>put up </a:t>
            </a:r>
            <a:r>
              <a:rPr lang="en-US" sz="1600" i="1" dirty="0" smtClean="0">
                <a:solidFill>
                  <a:srgbClr val="FF0000"/>
                </a:solidFill>
                <a:latin typeface="Arial" panose="020B0604020202020204" pitchFamily="34" charset="0"/>
                <a:cs typeface="Arial" panose="020B0604020202020204" pitchFamily="34" charset="0"/>
              </a:rPr>
              <a:t>then </a:t>
            </a:r>
            <a:r>
              <a:rPr lang="en-US" sz="1600" b="1" i="1" dirty="0" smtClean="0">
                <a:solidFill>
                  <a:srgbClr val="002060"/>
                </a:solidFill>
                <a:latin typeface="Arial" panose="020B0604020202020204" pitchFamily="34" charset="0"/>
                <a:cs typeface="Arial" panose="020B0604020202020204" pitchFamily="34" charset="0"/>
              </a:rPr>
              <a:t>taken down</a:t>
            </a:r>
            <a:r>
              <a:rPr lang="en-US" sz="1600" i="1" dirty="0" smtClean="0">
                <a:solidFill>
                  <a:srgbClr val="FF0000"/>
                </a:solidFill>
                <a:latin typeface="Arial" panose="020B0604020202020204" pitchFamily="34" charset="0"/>
                <a:cs typeface="Arial" panose="020B0604020202020204" pitchFamily="34" charset="0"/>
              </a:rPr>
              <a:t> and </a:t>
            </a:r>
            <a:r>
              <a:rPr lang="en-US" sz="1600" b="1" i="1" dirty="0" smtClean="0">
                <a:solidFill>
                  <a:srgbClr val="002060"/>
                </a:solidFill>
                <a:latin typeface="Arial" panose="020B0604020202020204" pitchFamily="34" charset="0"/>
                <a:cs typeface="Arial" panose="020B0604020202020204" pitchFamily="34" charset="0"/>
              </a:rPr>
              <a:t>transported</a:t>
            </a:r>
            <a:r>
              <a:rPr lang="en-US" sz="1600" i="1" dirty="0" smtClean="0">
                <a:solidFill>
                  <a:srgbClr val="FF0000"/>
                </a:solidFill>
                <a:latin typeface="Arial" panose="020B0604020202020204" pitchFamily="34" charset="0"/>
                <a:cs typeface="Arial" panose="020B0604020202020204" pitchFamily="34" charset="0"/>
              </a:rPr>
              <a:t>.</a:t>
            </a:r>
            <a:endParaRPr lang="en-US" sz="1600" i="1" dirty="0">
              <a:solidFill>
                <a:srgbClr val="FF0000"/>
              </a:solidFill>
            </a:endParaRPr>
          </a:p>
        </p:txBody>
      </p:sp>
      <p:pic>
        <p:nvPicPr>
          <p:cNvPr id="5122" name="Picture 2" descr="Hình ảnh có liên quan"/>
          <p:cNvPicPr>
            <a:picLocks noChangeAspect="1" noChangeArrowheads="1"/>
          </p:cNvPicPr>
          <p:nvPr/>
        </p:nvPicPr>
        <p:blipFill>
          <a:blip r:embed="rId7"/>
          <a:srcRect/>
          <a:stretch>
            <a:fillRect/>
          </a:stretch>
        </p:blipFill>
        <p:spPr bwMode="auto">
          <a:xfrm>
            <a:off x="4419600" y="1371600"/>
            <a:ext cx="2647950" cy="1266825"/>
          </a:xfrm>
          <a:prstGeom prst="rect">
            <a:avLst/>
          </a:prstGeom>
          <a:noFill/>
        </p:spPr>
      </p:pic>
      <p:sp>
        <p:nvSpPr>
          <p:cNvPr id="15" name="TextBox 14"/>
          <p:cNvSpPr txBox="1"/>
          <p:nvPr/>
        </p:nvSpPr>
        <p:spPr>
          <a:xfrm>
            <a:off x="7239000" y="1295400"/>
            <a:ext cx="1752600" cy="830997"/>
          </a:xfrm>
          <a:prstGeom prst="rect">
            <a:avLst/>
          </a:prstGeom>
          <a:noFill/>
        </p:spPr>
        <p:txBody>
          <a:bodyPr wrap="square" rtlCol="0">
            <a:spAutoFit/>
          </a:bodyPr>
          <a:lstStyle/>
          <a:p>
            <a:r>
              <a:rPr lang="en-US" sz="1600" i="1" dirty="0" smtClean="0">
                <a:solidFill>
                  <a:srgbClr val="FF0000"/>
                </a:solidFill>
              </a:rPr>
              <a:t>It keeps us </a:t>
            </a:r>
            <a:r>
              <a:rPr lang="en-US" sz="1600" b="1" i="1" dirty="0" smtClean="0">
                <a:solidFill>
                  <a:srgbClr val="002060"/>
                </a:solidFill>
              </a:rPr>
              <a:t>cool in summer</a:t>
            </a:r>
            <a:r>
              <a:rPr lang="en-US" sz="1600" i="1" dirty="0" smtClean="0">
                <a:solidFill>
                  <a:srgbClr val="FF0000"/>
                </a:solidFill>
              </a:rPr>
              <a:t> and </a:t>
            </a:r>
            <a:r>
              <a:rPr lang="en-US" sz="1600" b="1" i="1" dirty="0" smtClean="0">
                <a:solidFill>
                  <a:srgbClr val="002060"/>
                </a:solidFill>
              </a:rPr>
              <a:t>warm in summer</a:t>
            </a:r>
            <a:r>
              <a:rPr lang="en-US" sz="1600" i="1" dirty="0" smtClean="0">
                <a:solidFill>
                  <a:srgbClr val="FF0000"/>
                </a:solidFill>
              </a:rPr>
              <a:t>.</a:t>
            </a:r>
            <a:endParaRPr lang="en-US" sz="1600" i="1" dirty="0">
              <a:solidFill>
                <a:srgbClr val="FF0000"/>
              </a:solidFill>
            </a:endParaRPr>
          </a:p>
        </p:txBody>
      </p:sp>
      <p:pic>
        <p:nvPicPr>
          <p:cNvPr id="16" name="Picture 15" descr="Milking goats"/>
          <p:cNvPicPr/>
          <p:nvPr/>
        </p:nvPicPr>
        <p:blipFill>
          <a:blip r:embed="rId8"/>
          <a:srcRect/>
          <a:stretch>
            <a:fillRect/>
          </a:stretch>
        </p:blipFill>
        <p:spPr bwMode="auto">
          <a:xfrm>
            <a:off x="4419600" y="4343400"/>
            <a:ext cx="4724400" cy="2514600"/>
          </a:xfrm>
          <a:prstGeom prst="rect">
            <a:avLst/>
          </a:prstGeom>
          <a:noFill/>
          <a:ln w="9525">
            <a:noFill/>
            <a:miter lim="800000"/>
            <a:headEnd/>
            <a:tailEnd/>
          </a:ln>
        </p:spPr>
      </p:pic>
      <p:pic>
        <p:nvPicPr>
          <p:cNvPr id="17" name="Picture 16" descr="Kết quả hình ảnh cho clip about the life of nomadic people in gobi desert"/>
          <p:cNvPicPr/>
          <p:nvPr/>
        </p:nvPicPr>
        <p:blipFill>
          <a:blip r:embed="rId9"/>
          <a:srcRect/>
          <a:stretch>
            <a:fillRect/>
          </a:stretch>
        </p:blipFill>
        <p:spPr bwMode="auto">
          <a:xfrm>
            <a:off x="4419600" y="4364990"/>
            <a:ext cx="4724400" cy="2493010"/>
          </a:xfrm>
          <a:prstGeom prst="rect">
            <a:avLst/>
          </a:prstGeom>
          <a:noFill/>
          <a:ln w="9525">
            <a:noFill/>
            <a:miter lim="800000"/>
            <a:headEnd/>
            <a:tailEnd/>
          </a:ln>
        </p:spPr>
      </p:pic>
      <p:pic>
        <p:nvPicPr>
          <p:cNvPr id="18" name="Picture 17" descr="Kết quả hình ảnh cho clip about the life of nomadic people in gobi desert"/>
          <p:cNvPicPr/>
          <p:nvPr/>
        </p:nvPicPr>
        <p:blipFill>
          <a:blip r:embed="rId10"/>
          <a:srcRect/>
          <a:stretch>
            <a:fillRect/>
          </a:stretch>
        </p:blipFill>
        <p:spPr bwMode="auto">
          <a:xfrm>
            <a:off x="4724400" y="2971800"/>
            <a:ext cx="2560320" cy="1600200"/>
          </a:xfrm>
          <a:prstGeom prst="rect">
            <a:avLst/>
          </a:prstGeom>
          <a:noFill/>
          <a:ln w="9525">
            <a:noFill/>
            <a:miter lim="800000"/>
            <a:headEnd/>
            <a:tailEnd/>
          </a:ln>
        </p:spPr>
      </p:pic>
      <p:pic>
        <p:nvPicPr>
          <p:cNvPr id="19" name="Picture 18" descr="Kết quả hình ảnh cho clip about the life of nomadic people in gobi desert"/>
          <p:cNvPicPr/>
          <p:nvPr/>
        </p:nvPicPr>
        <p:blipFill>
          <a:blip r:embed="rId11"/>
          <a:srcRect/>
          <a:stretch>
            <a:fillRect/>
          </a:stretch>
        </p:blipFill>
        <p:spPr bwMode="auto">
          <a:xfrm>
            <a:off x="6687185" y="2743200"/>
            <a:ext cx="2456815" cy="1789430"/>
          </a:xfrm>
          <a:prstGeom prst="rect">
            <a:avLst/>
          </a:prstGeom>
          <a:noFill/>
          <a:ln w="9525">
            <a:noFill/>
            <a:miter lim="800000"/>
            <a:headEnd/>
            <a:tailEnd/>
          </a:ln>
        </p:spPr>
      </p:pic>
    </p:spTree>
    <p:extLst>
      <p:ext uri="{BB962C8B-B14F-4D97-AF65-F5344CB8AC3E}">
        <p14:creationId xmlns="" xmlns:p14="http://schemas.microsoft.com/office/powerpoint/2010/main" val="243892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5122"/>
                                        </p:tgtEl>
                                        <p:attrNameLst>
                                          <p:attrName>style.visibility</p:attrName>
                                        </p:attrNameLst>
                                      </p:cBhvr>
                                      <p:to>
                                        <p:strVal val="visible"/>
                                      </p:to>
                                    </p:set>
                                    <p:anim calcmode="lin" valueType="num">
                                      <p:cBhvr additive="base">
                                        <p:cTn id="18" dur="500" fill="hold"/>
                                        <p:tgtEl>
                                          <p:spTgt spid="5122"/>
                                        </p:tgtEl>
                                        <p:attrNameLst>
                                          <p:attrName>ppt_x</p:attrName>
                                        </p:attrNameLst>
                                      </p:cBhvr>
                                      <p:tavLst>
                                        <p:tav tm="0">
                                          <p:val>
                                            <p:strVal val="#ppt_x"/>
                                          </p:val>
                                        </p:tav>
                                        <p:tav tm="100000">
                                          <p:val>
                                            <p:strVal val="#ppt_x"/>
                                          </p:val>
                                        </p:tav>
                                      </p:tavLst>
                                    </p:anim>
                                    <p:anim calcmode="lin" valueType="num">
                                      <p:cBhvr additive="base">
                                        <p:cTn id="19"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5">
                                            <p:txEl>
                                              <p:pRg st="0" end="0"/>
                                            </p:txEl>
                                          </p:spTgt>
                                        </p:tgtEl>
                                        <p:attrNameLst>
                                          <p:attrName>style.visibility</p:attrName>
                                        </p:attrNameLst>
                                      </p:cBhvr>
                                      <p:to>
                                        <p:strVal val="visible"/>
                                      </p:to>
                                    </p:set>
                                    <p:anim calcmode="lin" valueType="num">
                                      <p:cBhvr additive="base">
                                        <p:cTn id="24"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heel(1)">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heel(1)">
                                      <p:cBhvr>
                                        <p:cTn id="59" dur="10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additive="base">
                                        <p:cTn id="64" dur="500" fill="hold"/>
                                        <p:tgtEl>
                                          <p:spTgt spid="9"/>
                                        </p:tgtEl>
                                        <p:attrNameLst>
                                          <p:attrName>ppt_x</p:attrName>
                                        </p:attrNameLst>
                                      </p:cBhvr>
                                      <p:tavLst>
                                        <p:tav tm="0">
                                          <p:val>
                                            <p:strVal val="#ppt_x"/>
                                          </p:val>
                                        </p:tav>
                                        <p:tav tm="100000">
                                          <p:val>
                                            <p:strVal val="#ppt_x"/>
                                          </p:val>
                                        </p:tav>
                                      </p:tavLst>
                                    </p:anim>
                                    <p:anim calcmode="lin" valueType="num">
                                      <p:cBhvr additive="base">
                                        <p:cTn id="6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additive="base">
                                        <p:cTn id="70" dur="500" fill="hold"/>
                                        <p:tgtEl>
                                          <p:spTgt spid="13"/>
                                        </p:tgtEl>
                                        <p:attrNameLst>
                                          <p:attrName>ppt_x</p:attrName>
                                        </p:attrNameLst>
                                      </p:cBhvr>
                                      <p:tavLst>
                                        <p:tav tm="0">
                                          <p:val>
                                            <p:strVal val="#ppt_x"/>
                                          </p:val>
                                        </p:tav>
                                        <p:tav tm="100000">
                                          <p:val>
                                            <p:strVal val="#ppt_x"/>
                                          </p:val>
                                        </p:tav>
                                      </p:tavLst>
                                    </p:anim>
                                    <p:anim calcmode="lin" valueType="num">
                                      <p:cBhvr additive="base">
                                        <p:cTn id="7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additive="base">
                                        <p:cTn id="76" dur="500" fill="hold"/>
                                        <p:tgtEl>
                                          <p:spTgt spid="16"/>
                                        </p:tgtEl>
                                        <p:attrNameLst>
                                          <p:attrName>ppt_x</p:attrName>
                                        </p:attrNameLst>
                                      </p:cBhvr>
                                      <p:tavLst>
                                        <p:tav tm="0">
                                          <p:val>
                                            <p:strVal val="#ppt_x"/>
                                          </p:val>
                                        </p:tav>
                                        <p:tav tm="100000">
                                          <p:val>
                                            <p:strVal val="#ppt_x"/>
                                          </p:val>
                                        </p:tav>
                                      </p:tavLst>
                                    </p:anim>
                                    <p:anim calcmode="lin" valueType="num">
                                      <p:cBhvr additive="base">
                                        <p:cTn id="7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17"/>
                                        </p:tgtEl>
                                        <p:attrNameLst>
                                          <p:attrName>style.visibility</p:attrName>
                                        </p:attrNameLst>
                                      </p:cBhvr>
                                      <p:to>
                                        <p:strVal val="visible"/>
                                      </p:to>
                                    </p:set>
                                    <p:anim calcmode="lin" valueType="num">
                                      <p:cBhvr additive="base">
                                        <p:cTn id="82" dur="500" fill="hold"/>
                                        <p:tgtEl>
                                          <p:spTgt spid="17"/>
                                        </p:tgtEl>
                                        <p:attrNameLst>
                                          <p:attrName>ppt_x</p:attrName>
                                        </p:attrNameLst>
                                      </p:cBhvr>
                                      <p:tavLst>
                                        <p:tav tm="0">
                                          <p:val>
                                            <p:strVal val="#ppt_x"/>
                                          </p:val>
                                        </p:tav>
                                        <p:tav tm="100000">
                                          <p:val>
                                            <p:strVal val="#ppt_x"/>
                                          </p:val>
                                        </p:tav>
                                      </p:tavLst>
                                    </p:anim>
                                    <p:anim calcmode="lin" valueType="num">
                                      <p:cBhvr additive="base">
                                        <p:cTn id="8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422"/>
            <a:ext cx="9144000" cy="476250"/>
          </a:xfrm>
          <a:prstGeom prst="rect">
            <a:avLst/>
          </a:prstGeom>
        </p:spPr>
      </p:pic>
      <p:pic>
        <p:nvPicPr>
          <p:cNvPr id="3" name="Picture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6381328"/>
            <a:ext cx="9144000" cy="476250"/>
          </a:xfrm>
          <a:prstGeom prst="rect">
            <a:avLst/>
          </a:prstGeom>
        </p:spPr>
      </p:pic>
      <p:sp>
        <p:nvSpPr>
          <p:cNvPr id="4" name="TextBox 3"/>
          <p:cNvSpPr txBox="1"/>
          <p:nvPr/>
        </p:nvSpPr>
        <p:spPr>
          <a:xfrm>
            <a:off x="1905000" y="381000"/>
            <a:ext cx="7239000" cy="769441"/>
          </a:xfrm>
          <a:prstGeom prst="rect">
            <a:avLst/>
          </a:prstGeom>
          <a:noFill/>
        </p:spPr>
        <p:txBody>
          <a:bodyPr wrap="square" rtlCol="0">
            <a:spAutoFit/>
          </a:bodyPr>
          <a:lstStyle/>
          <a:p>
            <a:r>
              <a:rPr lang="en-US" sz="2200" b="1" dirty="0" smtClean="0">
                <a:solidFill>
                  <a:srgbClr val="FF0000"/>
                </a:solidFill>
                <a:latin typeface="Arial" pitchFamily="34" charset="0"/>
                <a:cs typeface="Arial" pitchFamily="34" charset="0"/>
              </a:rPr>
              <a:t>4. Work in pairs</a:t>
            </a:r>
            <a:r>
              <a:rPr lang="en-US" sz="2200" dirty="0" smtClean="0">
                <a:solidFill>
                  <a:srgbClr val="FF0000"/>
                </a:solidFill>
                <a:latin typeface="Arial" pitchFamily="34" charset="0"/>
                <a:cs typeface="Arial" pitchFamily="34" charset="0"/>
              </a:rPr>
              <a:t>: </a:t>
            </a:r>
            <a:r>
              <a:rPr lang="en-US" sz="2200" i="1" dirty="0" smtClean="0">
                <a:solidFill>
                  <a:schemeClr val="tx2"/>
                </a:solidFill>
                <a:latin typeface="Arial" pitchFamily="34" charset="0"/>
                <a:cs typeface="Arial" pitchFamily="34" charset="0"/>
              </a:rPr>
              <a:t>Interview your partner to find out what he/ she likes/ doesn’t like about the life of the nomads.</a:t>
            </a:r>
            <a:endParaRPr lang="vi-VN" sz="2200" i="1" dirty="0" smtClean="0">
              <a:solidFill>
                <a:schemeClr val="tx2"/>
              </a:solidFill>
              <a:latin typeface="Arial" pitchFamily="34" charset="0"/>
              <a:cs typeface="Arial" pitchFamily="34" charset="0"/>
            </a:endParaRPr>
          </a:p>
        </p:txBody>
      </p:sp>
      <p:sp>
        <p:nvSpPr>
          <p:cNvPr id="5" name="Rectangle 4"/>
          <p:cNvSpPr/>
          <p:nvPr/>
        </p:nvSpPr>
        <p:spPr>
          <a:xfrm>
            <a:off x="0" y="457200"/>
            <a:ext cx="1901290" cy="584775"/>
          </a:xfrm>
          <a:prstGeom prst="rect">
            <a:avLst/>
          </a:prstGeom>
          <a:noFill/>
        </p:spPr>
        <p:txBody>
          <a:bodyPr wrap="none" lIns="91440" tIns="45720" rIns="91440" bIns="45720">
            <a:spAutoFit/>
          </a:bodyPr>
          <a:lstStyle/>
          <a:p>
            <a:pPr algn="ctr"/>
            <a:r>
              <a:rPr lang="en-US" sz="3200" b="1" i="1" u="sng"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rPr>
              <a:t>speaking</a:t>
            </a:r>
            <a:endParaRPr lang="en-US" sz="3200" b="1" i="1" u="sng"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outerShdw blurRad="38100" dist="38100" dir="2700000" algn="tl">
                  <a:srgbClr val="000000">
                    <a:alpha val="43137"/>
                  </a:srgbClr>
                </a:outerShdw>
                <a:reflection blurRad="12700" stA="28000" endPos="45000" dist="1000" dir="5400000" sy="-100000" algn="bl" rotWithShape="0"/>
              </a:effectLst>
            </a:endParaRPr>
          </a:p>
        </p:txBody>
      </p:sp>
      <p:sp>
        <p:nvSpPr>
          <p:cNvPr id="6" name="Rectangle 5"/>
          <p:cNvSpPr/>
          <p:nvPr/>
        </p:nvSpPr>
        <p:spPr>
          <a:xfrm>
            <a:off x="4572000" y="1371600"/>
            <a:ext cx="4572000" cy="2308324"/>
          </a:xfrm>
          <a:prstGeom prst="rect">
            <a:avLst/>
          </a:prstGeom>
        </p:spPr>
        <p:txBody>
          <a:bodyPr wrap="square">
            <a:spAutoFit/>
          </a:bodyPr>
          <a:lstStyle/>
          <a:p>
            <a:r>
              <a:rPr lang="en-US" b="1" i="1" dirty="0">
                <a:latin typeface="Arial" panose="020B0604020202020204" pitchFamily="34" charset="0"/>
                <a:cs typeface="Arial" panose="020B0604020202020204" pitchFamily="34" charset="0"/>
              </a:rPr>
              <a:t>Example</a:t>
            </a:r>
            <a:r>
              <a:rPr lang="en-US" b="1" i="1"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A:</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What </a:t>
            </a:r>
            <a:r>
              <a:rPr lang="en-US" dirty="0">
                <a:latin typeface="Arial" panose="020B0604020202020204" pitchFamily="34" charset="0"/>
                <a:cs typeface="Arial" panose="020B0604020202020204" pitchFamily="34" charset="0"/>
              </a:rPr>
              <a:t>do </a:t>
            </a:r>
            <a:r>
              <a:rPr lang="en-US" u="sng" dirty="0">
                <a:solidFill>
                  <a:srgbClr val="FF0000"/>
                </a:solidFill>
                <a:latin typeface="Arial" panose="020B0604020202020204" pitchFamily="34" charset="0"/>
                <a:cs typeface="Arial" panose="020B0604020202020204" pitchFamily="34" charset="0"/>
              </a:rPr>
              <a:t>you like </a:t>
            </a:r>
            <a:r>
              <a:rPr lang="en-US" dirty="0">
                <a:latin typeface="Arial" panose="020B0604020202020204" pitchFamily="34" charset="0"/>
                <a:cs typeface="Arial" panose="020B0604020202020204" pitchFamily="34" charset="0"/>
              </a:rPr>
              <a:t>about their nomadic life?</a:t>
            </a:r>
          </a:p>
          <a:p>
            <a:r>
              <a:rPr lang="en-US" b="1" dirty="0">
                <a:latin typeface="Arial" panose="020B0604020202020204" pitchFamily="34" charset="0"/>
                <a:cs typeface="Arial" panose="020B0604020202020204" pitchFamily="34" charset="0"/>
              </a:rPr>
              <a:t>B:</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Well</a:t>
            </a:r>
            <a:r>
              <a:rPr lang="en-US" dirty="0">
                <a:latin typeface="Arial" panose="020B0604020202020204" pitchFamily="34" charset="0"/>
                <a:cs typeface="Arial" panose="020B0604020202020204" pitchFamily="34" charset="0"/>
              </a:rPr>
              <a:t>, the children learn to ride a horse.</a:t>
            </a:r>
          </a:p>
          <a:p>
            <a:r>
              <a:rPr lang="en-US" b="1" dirty="0">
                <a:latin typeface="Arial" panose="020B0604020202020204" pitchFamily="34" charset="0"/>
                <a:cs typeface="Arial" panose="020B0604020202020204" pitchFamily="34" charset="0"/>
              </a:rPr>
              <a:t>A:</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And </a:t>
            </a:r>
            <a:r>
              <a:rPr lang="en-US" dirty="0">
                <a:latin typeface="Arial" panose="020B0604020202020204" pitchFamily="34" charset="0"/>
                <a:cs typeface="Arial" panose="020B0604020202020204" pitchFamily="34" charset="0"/>
              </a:rPr>
              <a:t>what </a:t>
            </a:r>
            <a:r>
              <a:rPr lang="en-US" u="sng" dirty="0">
                <a:solidFill>
                  <a:srgbClr val="FF0000"/>
                </a:solidFill>
                <a:latin typeface="Arial" panose="020B0604020202020204" pitchFamily="34" charset="0"/>
                <a:cs typeface="Arial" panose="020B0604020202020204" pitchFamily="34" charset="0"/>
              </a:rPr>
              <a:t>don’t you like </a:t>
            </a:r>
            <a:r>
              <a:rPr lang="en-US" dirty="0">
                <a:latin typeface="Arial" panose="020B0604020202020204" pitchFamily="34" charset="0"/>
                <a:cs typeface="Arial" panose="020B0604020202020204" pitchFamily="34" charset="0"/>
              </a:rPr>
              <a:t>about it?</a:t>
            </a:r>
          </a:p>
          <a:p>
            <a:r>
              <a:rPr lang="en-US" b="1" dirty="0">
                <a:latin typeface="Arial" panose="020B0604020202020204" pitchFamily="34" charset="0"/>
                <a:cs typeface="Arial" panose="020B0604020202020204" pitchFamily="34" charset="0"/>
              </a:rPr>
              <a:t>B:</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    They </a:t>
            </a:r>
            <a:r>
              <a:rPr lang="en-US" dirty="0">
                <a:latin typeface="Arial" panose="020B0604020202020204" pitchFamily="34" charset="0"/>
                <a:cs typeface="Arial" panose="020B0604020202020204" pitchFamily="34" charset="0"/>
              </a:rPr>
              <a:t>can’t live permanently in one place.</a:t>
            </a:r>
          </a:p>
        </p:txBody>
      </p:sp>
      <p:graphicFrame>
        <p:nvGraphicFramePr>
          <p:cNvPr id="7" name="Table 6"/>
          <p:cNvGraphicFramePr>
            <a:graphicFrameLocks noGrp="1"/>
          </p:cNvGraphicFramePr>
          <p:nvPr/>
        </p:nvGraphicFramePr>
        <p:xfrm>
          <a:off x="152400" y="1371600"/>
          <a:ext cx="4343400" cy="1727200"/>
        </p:xfrm>
        <a:graphic>
          <a:graphicData uri="http://schemas.openxmlformats.org/drawingml/2006/table">
            <a:tbl>
              <a:tblPr firstRow="1" bandRow="1">
                <a:tableStyleId>{5C22544A-7EE6-4342-B048-85BDC9FD1C3A}</a:tableStyleId>
              </a:tblPr>
              <a:tblGrid>
                <a:gridCol w="2209800"/>
                <a:gridCol w="2133600"/>
              </a:tblGrid>
              <a:tr h="609600">
                <a:tc>
                  <a:txBody>
                    <a:bodyPr/>
                    <a:lstStyle/>
                    <a:p>
                      <a:pPr algn="ctr"/>
                      <a:r>
                        <a:rPr lang="en-US" dirty="0" smtClean="0"/>
                        <a:t>I like …..</a:t>
                      </a:r>
                      <a:endParaRPr lang="en-US" dirty="0"/>
                    </a:p>
                  </a:txBody>
                  <a:tcPr>
                    <a:solidFill>
                      <a:srgbClr val="002060"/>
                    </a:solidFill>
                  </a:tcPr>
                </a:tc>
                <a:tc>
                  <a:txBody>
                    <a:bodyPr/>
                    <a:lstStyle/>
                    <a:p>
                      <a:pPr algn="ctr"/>
                      <a:r>
                        <a:rPr lang="en-US" dirty="0" smtClean="0"/>
                        <a:t>I don’t like ……</a:t>
                      </a:r>
                      <a:endParaRPr lang="en-US" dirty="0"/>
                    </a:p>
                  </a:txBody>
                  <a:tcPr>
                    <a:solidFill>
                      <a:srgbClr val="002060"/>
                    </a:solidFill>
                  </a:tcPr>
                </a:tc>
              </a:tr>
              <a:tr h="1117600">
                <a:tc>
                  <a:txBody>
                    <a:bodyPr/>
                    <a:lstStyle/>
                    <a:p>
                      <a:pPr algn="ctr"/>
                      <a:endParaRPr lang="en-US" dirty="0"/>
                    </a:p>
                  </a:txBody>
                  <a:tcPr>
                    <a:solidFill>
                      <a:srgbClr val="002060"/>
                    </a:solidFill>
                  </a:tcPr>
                </a:tc>
                <a:tc>
                  <a:txBody>
                    <a:bodyPr/>
                    <a:lstStyle/>
                    <a:p>
                      <a:pPr algn="ctr"/>
                      <a:endParaRPr lang="en-US" dirty="0"/>
                    </a:p>
                  </a:txBody>
                  <a:tcPr>
                    <a:solidFill>
                      <a:srgbClr val="002060"/>
                    </a:solidFill>
                  </a:tcPr>
                </a:tc>
              </a:tr>
            </a:tbl>
          </a:graphicData>
        </a:graphic>
      </p:graphicFrame>
      <p:sp>
        <p:nvSpPr>
          <p:cNvPr id="8" name="TextBox 7"/>
          <p:cNvSpPr txBox="1"/>
          <p:nvPr/>
        </p:nvSpPr>
        <p:spPr>
          <a:xfrm>
            <a:off x="228600" y="4038600"/>
            <a:ext cx="8382000" cy="1569660"/>
          </a:xfrm>
          <a:prstGeom prst="rect">
            <a:avLst/>
          </a:prstGeom>
          <a:noFill/>
        </p:spPr>
        <p:txBody>
          <a:bodyPr wrap="square" rtlCol="0">
            <a:spAutoFit/>
          </a:bodyPr>
          <a:lstStyle/>
          <a:p>
            <a:r>
              <a:rPr lang="en-US" sz="2400" b="1" i="1" dirty="0" smtClean="0">
                <a:solidFill>
                  <a:srgbClr val="002060"/>
                </a:solidFill>
              </a:rPr>
              <a:t>* Imagine you are a nomadic child. Shortly tell us about your life in Gobi highlands. </a:t>
            </a:r>
          </a:p>
          <a:p>
            <a:r>
              <a:rPr lang="en-US" sz="2400" b="1" i="1" dirty="0" smtClean="0">
                <a:solidFill>
                  <a:srgbClr val="C00000"/>
                </a:solidFill>
              </a:rPr>
              <a:t>Start like this: </a:t>
            </a:r>
          </a:p>
          <a:p>
            <a:r>
              <a:rPr lang="en-US" sz="2400" b="1" i="1" dirty="0" smtClean="0">
                <a:solidFill>
                  <a:srgbClr val="002060"/>
                </a:solidFill>
              </a:rPr>
              <a:t>I am a nomad in Gobi Highlands ………..</a:t>
            </a:r>
            <a:endParaRPr lang="en-US" sz="2400" b="1" i="1" dirty="0">
              <a:solidFill>
                <a:srgbClr val="002060"/>
              </a:solidFill>
            </a:endParaRPr>
          </a:p>
        </p:txBody>
      </p:sp>
      <p:sp>
        <p:nvSpPr>
          <p:cNvPr id="9" name="TextBox 8"/>
          <p:cNvSpPr txBox="1"/>
          <p:nvPr/>
        </p:nvSpPr>
        <p:spPr>
          <a:xfrm>
            <a:off x="152400" y="2514600"/>
            <a:ext cx="2209800" cy="584775"/>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en-US" sz="1600" dirty="0" smtClean="0"/>
              <a:t>Children play on vast  pastures</a:t>
            </a:r>
            <a:endParaRPr lang="en-US" sz="1600" dirty="0"/>
          </a:p>
        </p:txBody>
      </p:sp>
      <p:sp>
        <p:nvSpPr>
          <p:cNvPr id="11" name="TextBox 10"/>
          <p:cNvSpPr txBox="1"/>
          <p:nvPr/>
        </p:nvSpPr>
        <p:spPr>
          <a:xfrm>
            <a:off x="152400" y="1981201"/>
            <a:ext cx="2209800"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600" dirty="0" smtClean="0"/>
              <a:t>Children learn to ride a horse</a:t>
            </a:r>
            <a:endParaRPr lang="en-US" sz="1600" dirty="0"/>
          </a:p>
        </p:txBody>
      </p:sp>
      <p:sp>
        <p:nvSpPr>
          <p:cNvPr id="12" name="TextBox 11"/>
          <p:cNvSpPr txBox="1"/>
          <p:nvPr/>
        </p:nvSpPr>
        <p:spPr>
          <a:xfrm>
            <a:off x="2362200" y="1981200"/>
            <a:ext cx="2133600" cy="584775"/>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1600" dirty="0" smtClean="0"/>
              <a:t>It’s very hot in summer and very cold in winter</a:t>
            </a:r>
            <a:endParaRPr lang="en-US" sz="1600" dirty="0"/>
          </a:p>
        </p:txBody>
      </p:sp>
    </p:spTree>
    <p:extLst>
      <p:ext uri="{BB962C8B-B14F-4D97-AF65-F5344CB8AC3E}">
        <p14:creationId xmlns="" xmlns:p14="http://schemas.microsoft.com/office/powerpoint/2010/main" val="3371810443"/>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1" end="1"/>
                                            </p:txEl>
                                          </p:spTgt>
                                        </p:tgtEl>
                                        <p:attrNameLst>
                                          <p:attrName>style.visibility</p:attrName>
                                        </p:attrNameLst>
                                      </p:cBhvr>
                                      <p:to>
                                        <p:strVal val="visible"/>
                                      </p:to>
                                    </p:set>
                                    <p:anim calcmode="lin" valueType="num">
                                      <p:cBhvr additive="base">
                                        <p:cTn id="2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1" end="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 calcmode="lin" valueType="num">
                                      <p:cBhvr additive="base">
                                        <p:cTn id="3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2" end="2"/>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 calcmode="lin" valueType="num">
                                      <p:cBhvr additive="base">
                                        <p:cTn id="3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 calcmode="lin" valueType="num">
                                      <p:cBhvr additive="base">
                                        <p:cTn id="4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8">
                                            <p:txEl>
                                              <p:pRg st="0" end="0"/>
                                            </p:txEl>
                                          </p:spTgt>
                                        </p:tgtEl>
                                        <p:attrNameLst>
                                          <p:attrName>style.visibility</p:attrName>
                                        </p:attrNameLst>
                                      </p:cBhvr>
                                      <p:to>
                                        <p:strVal val="visible"/>
                                      </p:to>
                                    </p:set>
                                    <p:anim calcmode="lin" valueType="num">
                                      <p:cBhvr additive="base">
                                        <p:cTn id="4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8">
                                            <p:txEl>
                                              <p:pRg st="1" end="1"/>
                                            </p:txEl>
                                          </p:spTgt>
                                        </p:tgtEl>
                                        <p:attrNameLst>
                                          <p:attrName>style.visibility</p:attrName>
                                        </p:attrNameLst>
                                      </p:cBhvr>
                                      <p:to>
                                        <p:strVal val="visible"/>
                                      </p:to>
                                    </p:set>
                                    <p:anim calcmode="lin" valueType="num">
                                      <p:cBhvr additive="base">
                                        <p:cTn id="5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8">
                                            <p:txEl>
                                              <p:pRg st="2" end="2"/>
                                            </p:txEl>
                                          </p:spTgt>
                                        </p:tgtEl>
                                        <p:attrNameLst>
                                          <p:attrName>style.visibility</p:attrName>
                                        </p:attrNameLst>
                                      </p:cBhvr>
                                      <p:to>
                                        <p:strVal val="visible"/>
                                      </p:to>
                                    </p:set>
                                    <p:anim calcmode="lin" valueType="num">
                                      <p:cBhvr additive="base">
                                        <p:cTn id="5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1145</TotalTime>
  <Words>724</Words>
  <Application>Microsoft Office PowerPoint</Application>
  <PresentationFormat>On-screen Show (4:3)</PresentationFormat>
  <Paragraphs>128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What have you seen in the pictures?</vt:lpstr>
      <vt:lpstr>Slide 4</vt:lpstr>
      <vt:lpstr>Slide 5</vt:lpstr>
      <vt:lpstr>Slide 6</vt:lpstr>
      <vt:lpstr>Slide 7</vt:lpstr>
      <vt:lpstr>Slide 8</vt:lpstr>
      <vt:lpstr>Slide 9</vt:lpstr>
      <vt:lpstr>Slide 10</vt:lpstr>
      <vt:lpstr>Slide 11</vt:lpstr>
      <vt:lpstr>Slide 12</vt:lpstr>
      <vt:lpstr>Slide 13</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MR-THANH</cp:lastModifiedBy>
  <cp:revision>55</cp:revision>
  <dcterms:created xsi:type="dcterms:W3CDTF">2016-09-15T13:50:11Z</dcterms:created>
  <dcterms:modified xsi:type="dcterms:W3CDTF">2017-09-22T01:40:14Z</dcterms:modified>
</cp:coreProperties>
</file>