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1"/>
  </p:notesMasterIdLst>
  <p:sldIdLst>
    <p:sldId id="301" r:id="rId3"/>
    <p:sldId id="258" r:id="rId4"/>
    <p:sldId id="304" r:id="rId5"/>
    <p:sldId id="307" r:id="rId6"/>
    <p:sldId id="309" r:id="rId7"/>
    <p:sldId id="305" r:id="rId8"/>
    <p:sldId id="310" r:id="rId9"/>
    <p:sldId id="311" r:id="rId10"/>
    <p:sldId id="336" r:id="rId11"/>
    <p:sldId id="338" r:id="rId12"/>
    <p:sldId id="339" r:id="rId13"/>
    <p:sldId id="287" r:id="rId14"/>
    <p:sldId id="324" r:id="rId15"/>
    <p:sldId id="325" r:id="rId16"/>
    <p:sldId id="326" r:id="rId17"/>
    <p:sldId id="327" r:id="rId18"/>
    <p:sldId id="329" r:id="rId19"/>
    <p:sldId id="277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291" autoAdjust="0"/>
  </p:normalViewPr>
  <p:slideViewPr>
    <p:cSldViewPr>
      <p:cViewPr varScale="1">
        <p:scale>
          <a:sx n="23" d="100"/>
          <a:sy n="23" d="100"/>
        </p:scale>
        <p:origin x="106" y="49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3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 err="1"/>
              <a:t>Clichhhk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1149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58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9" Type="http://schemas.openxmlformats.org/officeDocument/2006/relationships/image" Target="../media/image9.wmf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413716"/>
            <a:ext cx="19877574" cy="8091814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676400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8" y="305274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63551" y="4032255"/>
            <a:ext cx="16894308" cy="1270215"/>
            <a:chOff x="4173855" y="4032254"/>
            <a:chExt cx="16894308" cy="1270215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73855" y="4032254"/>
              <a:ext cx="1689430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HOÁN VỊ - CHỈNH HỢP – TỔ HỢP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779893"/>
            <a:chOff x="12784885" y="1066801"/>
            <a:chExt cx="1814128" cy="1779893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07896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44780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6494656"/>
            <a:ext cx="4189707" cy="907184"/>
            <a:chOff x="7459670" y="7086600"/>
            <a:chExt cx="419019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255740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 HỢP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526056" y="7611475"/>
            <a:ext cx="10608467" cy="902891"/>
            <a:chOff x="644526" y="2725657"/>
            <a:chExt cx="10608467" cy="902891"/>
          </a:xfrm>
        </p:grpSpPr>
        <p:sp>
          <p:nvSpPr>
            <p:cNvPr id="89" name="TextBox 88"/>
            <p:cNvSpPr txBox="1"/>
            <p:nvPr/>
          </p:nvSpPr>
          <p:spPr>
            <a:xfrm>
              <a:off x="2261393" y="2725657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63871" y="8683722"/>
            <a:ext cx="10337797" cy="845231"/>
            <a:chOff x="644526" y="2783317"/>
            <a:chExt cx="10337797" cy="845231"/>
          </a:xfrm>
        </p:grpSpPr>
        <p:sp>
          <p:nvSpPr>
            <p:cNvPr id="93" name="TextBox 92"/>
            <p:cNvSpPr txBox="1"/>
            <p:nvPr/>
          </p:nvSpPr>
          <p:spPr>
            <a:xfrm>
              <a:off x="1990723" y="2783317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560937" y="9720628"/>
            <a:ext cx="10253661" cy="954685"/>
            <a:chOff x="644526" y="2766774"/>
            <a:chExt cx="10253661" cy="954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906587" y="2766774"/>
                  <a:ext cx="8991600" cy="954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chất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sup>
                      </m:sSubSup>
                    </m:oMath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954685"/>
                </a:xfrm>
                <a:prstGeom prst="rect">
                  <a:avLst/>
                </a:prstGeom>
                <a:blipFill>
                  <a:blip r:embed="rId5"/>
                  <a:stretch>
                    <a:fillRect l="-1153" t="-4459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26056" y="10983992"/>
            <a:ext cx="10253661" cy="861774"/>
            <a:chOff x="644526" y="2766774"/>
            <a:chExt cx="10253661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á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BB782-FD57-4A5D-B27A-24BF6B9E2BDD}"/>
              </a:ext>
            </a:extLst>
          </p:cNvPr>
          <p:cNvSpPr txBox="1"/>
          <p:nvPr/>
        </p:nvSpPr>
        <p:spPr>
          <a:xfrm>
            <a:off x="9068284" y="5343755"/>
            <a:ext cx="6309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24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39540"/>
            <a:ext cx="22122428" cy="4470860"/>
            <a:chOff x="1175570" y="3048677"/>
            <a:chExt cx="22124988" cy="4808628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32387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4" cy="969507"/>
              <a:chOff x="1175570" y="1834705"/>
              <a:chExt cx="3903664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1" y="1958752"/>
                <a:ext cx="2843803" cy="5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7315200"/>
            <a:ext cx="22059471" cy="4243216"/>
            <a:chOff x="1270511" y="5867400"/>
            <a:chExt cx="22062025" cy="516685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48952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0" y="1572067"/>
            <a:ext cx="10752008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40309" y="3613574"/>
                <a:ext cx="21791137" cy="300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6/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55.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09" y="3613574"/>
                <a:ext cx="21791137" cy="3001271"/>
              </a:xfrm>
              <a:prstGeom prst="rect">
                <a:avLst/>
              </a:prstGeom>
              <a:blipFill>
                <a:blip r:embed="rId2"/>
                <a:stretch>
                  <a:fillRect r="-1875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6230" y="8610600"/>
                <a:ext cx="20734261" cy="206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30" y="8610600"/>
                <a:ext cx="20734261" cy="2065437"/>
              </a:xfrm>
              <a:prstGeom prst="rect">
                <a:avLst/>
              </a:prstGeom>
              <a:blipFill>
                <a:blip r:embed="rId3"/>
                <a:stretch>
                  <a:fillRect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9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54164" y="2385261"/>
            <a:ext cx="22122428" cy="4529145"/>
            <a:chOff x="1175570" y="3048677"/>
            <a:chExt cx="22124988" cy="5476808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499205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3040" y="1880568"/>
                <a:ext cx="2843803" cy="56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054165" y="7239610"/>
            <a:ext cx="22226570" cy="6171589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0" y="1572067"/>
            <a:ext cx="10752008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54164" y="3886593"/>
            <a:ext cx="21791137" cy="30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Bài 7/55. Trong mặt phẳng có bao nhiêu hình chữ nhật được tạo thành từ 4 đường thẳng song song với nhau và 5 đường thẳng vuông góc với 4 đường thẳng song song đó?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527" y="7758117"/>
            <a:ext cx="21707558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E3347A-1CCA-4020-9CDC-CF87B5BE4A25}"/>
                  </a:ext>
                </a:extLst>
              </p:cNvPr>
              <p:cNvSpPr/>
              <p:nvPr/>
            </p:nvSpPr>
            <p:spPr>
              <a:xfrm>
                <a:off x="1295400" y="9829800"/>
                <a:ext cx="21707558" cy="1034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E3347A-1CCA-4020-9CDC-CF87B5BE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829800"/>
                <a:ext cx="21707558" cy="1034835"/>
              </a:xfrm>
              <a:prstGeom prst="rect">
                <a:avLst/>
              </a:prstGeom>
              <a:blipFill>
                <a:blip r:embed="rId2"/>
                <a:stretch>
                  <a:fillRect b="-2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71DD7F-0B8A-4FF9-B1B7-9B0466C5B66C}"/>
                  </a:ext>
                </a:extLst>
              </p:cNvPr>
              <p:cNvSpPr/>
              <p:nvPr/>
            </p:nvSpPr>
            <p:spPr>
              <a:xfrm>
                <a:off x="1295400" y="10896600"/>
                <a:ext cx="21707558" cy="1060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71DD7F-0B8A-4FF9-B1B7-9B0466C5B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0896600"/>
                <a:ext cx="21707558" cy="1060996"/>
              </a:xfrm>
              <a:prstGeom prst="rect">
                <a:avLst/>
              </a:prstGeom>
              <a:blipFill>
                <a:blip r:embed="rId3"/>
                <a:stretch>
                  <a:fillRect b="-2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C4F0EF-3FC5-4A16-808F-4462F139896E}"/>
                  </a:ext>
                </a:extLst>
              </p:cNvPr>
              <p:cNvSpPr/>
              <p:nvPr/>
            </p:nvSpPr>
            <p:spPr>
              <a:xfrm>
                <a:off x="1381042" y="12011005"/>
                <a:ext cx="21707558" cy="1060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hcn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C4F0EF-3FC5-4A16-808F-4462F1398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42" y="12011005"/>
                <a:ext cx="21707558" cy="1060996"/>
              </a:xfrm>
              <a:prstGeom prst="rect">
                <a:avLst/>
              </a:prstGeom>
              <a:blipFill>
                <a:blip r:embed="rId4"/>
                <a:stretch>
                  <a:fillRect b="-24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80203" y="7620001"/>
            <a:ext cx="22263489" cy="4712350"/>
            <a:chOff x="1079709" y="7162799"/>
            <a:chExt cx="22266066" cy="622982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974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079709" y="7162799"/>
              <a:ext cx="3760010" cy="1073366"/>
              <a:chOff x="1083463" y="6305962"/>
              <a:chExt cx="3760010" cy="113992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79714" y="5339334"/>
                <a:ext cx="1080297" cy="304722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69449" y="6305962"/>
                <a:ext cx="2438472" cy="108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083463" y="6358802"/>
                <a:ext cx="918145" cy="100828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290487" y="6365594"/>
                <a:ext cx="575125" cy="108029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67795" y="2534028"/>
            <a:ext cx="22175897" cy="4662728"/>
            <a:chOff x="1175570" y="2468560"/>
            <a:chExt cx="22178464" cy="466737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42633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33992" y="3050961"/>
                <a:ext cx="17789320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tổ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sinh. Hỏi có bao nhiêu cách chọn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từ tổ đó để giữ hai chức vụ tổ trưởng và tổ phó.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92" y="3050961"/>
                <a:ext cx="17789320" cy="1985608"/>
              </a:xfrm>
              <a:prstGeom prst="rect">
                <a:avLst/>
              </a:prstGeom>
              <a:blipFill>
                <a:blip r:embed="rId2"/>
                <a:stretch>
                  <a:fillRect l="-1405" r="-2262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7518268" y="556548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792960"/>
                <a:ext cx="5257800" cy="77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792960"/>
                <a:ext cx="5257800" cy="779059"/>
              </a:xfrm>
              <a:prstGeom prst="rect">
                <a:avLst/>
              </a:prstGeom>
              <a:blipFill>
                <a:blip r:embed="rId3"/>
                <a:stretch>
                  <a:fillRect t="-16406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780348"/>
                <a:ext cx="52578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780348"/>
                <a:ext cx="5257800" cy="811056"/>
              </a:xfrm>
              <a:prstGeom prst="rect">
                <a:avLst/>
              </a:prstGeom>
              <a:blipFill>
                <a:blip r:embed="rId4"/>
                <a:stretch>
                  <a:fillRect t="-12782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709107"/>
                <a:ext cx="38862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709107"/>
                <a:ext cx="3886200" cy="811056"/>
              </a:xfrm>
              <a:prstGeom prst="rect">
                <a:avLst/>
              </a:prstGeom>
              <a:blipFill>
                <a:blip r:embed="rId5"/>
                <a:stretch>
                  <a:fillRect t="-13534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5630573"/>
                <a:ext cx="3886200" cy="815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bSup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5630573"/>
                <a:ext cx="3886200" cy="815544"/>
              </a:xfrm>
              <a:prstGeom prst="rect">
                <a:avLst/>
              </a:prstGeom>
              <a:blipFill>
                <a:blip r:embed="rId6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500393" y="8167906"/>
                <a:ext cx="21233672" cy="3075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từ một tổ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và phân công giữ chức vụ tổ trưởng, tổ phó là một chỉnh hợp chập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10 phần tử. Số cách chọn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93" y="8167906"/>
                <a:ext cx="21233672" cy="3075907"/>
              </a:xfrm>
              <a:prstGeom prst="rect">
                <a:avLst/>
              </a:prstGeom>
              <a:blipFill>
                <a:blip r:embed="rId7"/>
                <a:stretch>
                  <a:fillRect r="-804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29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67795" y="6829284"/>
            <a:ext cx="22122428" cy="5590117"/>
            <a:chOff x="1220787" y="7178643"/>
            <a:chExt cx="22124988" cy="739024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7" y="7178643"/>
              <a:ext cx="3427332" cy="1073236"/>
              <a:chOff x="1224541" y="6322794"/>
              <a:chExt cx="3427332" cy="113979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54168" y="5464880"/>
                <a:ext cx="1139790" cy="285562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83119" y="6322794"/>
                <a:ext cx="2278452" cy="1080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7"/>
                <a:ext cx="811881" cy="113978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67795" y="2729872"/>
            <a:ext cx="22175897" cy="3966895"/>
            <a:chOff x="1175570" y="2468560"/>
            <a:chExt cx="22178464" cy="428235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8783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56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954000" y="4876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041812"/>
                <a:ext cx="5257800" cy="770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041812"/>
                <a:ext cx="5257800" cy="770788"/>
              </a:xfrm>
              <a:prstGeom prst="rect">
                <a:avLst/>
              </a:prstGeom>
              <a:blipFill>
                <a:blip r:embed="rId2"/>
                <a:stretch>
                  <a:fillRect t="-1732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029200"/>
                <a:ext cx="5257800" cy="81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029200"/>
                <a:ext cx="5257800" cy="817531"/>
              </a:xfrm>
              <a:prstGeom prst="rect">
                <a:avLst/>
              </a:prstGeom>
              <a:blipFill>
                <a:blip r:embed="rId3"/>
                <a:stretch>
                  <a:fillRect t="-11194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4957959"/>
                <a:ext cx="3886200" cy="81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4957959"/>
                <a:ext cx="3886200" cy="817531"/>
              </a:xfrm>
              <a:prstGeom prst="rect">
                <a:avLst/>
              </a:prstGeom>
              <a:blipFill>
                <a:blip r:embed="rId4"/>
                <a:stretch>
                  <a:fillRect t="-11194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4879425"/>
                <a:ext cx="3886200" cy="781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879425"/>
                <a:ext cx="3886200" cy="781496"/>
              </a:xfrm>
              <a:prstGeom prst="rect">
                <a:avLst/>
              </a:prstGeom>
              <a:blipFill>
                <a:blip r:embed="rId5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139304" y="7752968"/>
                <a:ext cx="20712439" cy="206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mỗi cách lấy 5 phần tử tùy ý trong một tập hợp gồm 12 phần tử là một tổ hợp chập 5 của 12 phần tử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04" y="7752968"/>
                <a:ext cx="20712439" cy="2069990"/>
              </a:xfrm>
              <a:prstGeom prst="rect">
                <a:avLst/>
              </a:prstGeom>
              <a:blipFill>
                <a:blip r:embed="rId6"/>
                <a:stretch>
                  <a:fillRect b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7371" y="3803042"/>
                <a:ext cx="18817317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lấy ra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tùy ý từ một tập hợp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 tử bằng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371" y="3803042"/>
                <a:ext cx="18817317" cy="759375"/>
              </a:xfrm>
              <a:prstGeom prst="rect">
                <a:avLst/>
              </a:prstGeom>
              <a:blipFill>
                <a:blip r:embed="rId7"/>
                <a:stretch>
                  <a:fillRect l="-1296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016493"/>
            <a:ext cx="22122427" cy="6699507"/>
            <a:chOff x="1220788" y="7140205"/>
            <a:chExt cx="22124987" cy="742868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40205"/>
              <a:ext cx="3531262" cy="920167"/>
              <a:chOff x="1224542" y="6281969"/>
              <a:chExt cx="3531262" cy="977230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07829" y="5311220"/>
                <a:ext cx="936399" cy="295955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71661" y="6281969"/>
                <a:ext cx="2278452" cy="906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841429" cy="93640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667227"/>
            <a:ext cx="22175897" cy="3850212"/>
            <a:chOff x="1175570" y="2468560"/>
            <a:chExt cx="22178464" cy="390359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3499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13561" y="1940530"/>
                <a:ext cx="1946745" cy="58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1471" y="3048000"/>
                <a:ext cx="22572222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lớp học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nam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nữ. Hỏi có bao nhiêu cách chọn ra một học sinh trong lớp học này đi dự trại hè của trường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1" y="3048000"/>
                <a:ext cx="22572222" cy="1985608"/>
              </a:xfrm>
              <a:prstGeom prst="rect">
                <a:avLst/>
              </a:prstGeom>
              <a:blipFill>
                <a:blip r:embed="rId2"/>
                <a:stretch>
                  <a:fillRect l="-1108" r="-1810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2359253" y="532586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486400"/>
            <a:ext cx="52578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562600"/>
            <a:ext cx="52578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643759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643759"/>
                <a:ext cx="3886200" cy="759375"/>
              </a:xfrm>
              <a:prstGeom prst="rect">
                <a:avLst/>
              </a:prstGeom>
              <a:blipFill>
                <a:blip r:embed="rId3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562600"/>
            <a:ext cx="3886200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97217" y="7572620"/>
                <a:ext cx="22120729" cy="410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1. Số học sinh trong lớp là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số cách chọn ra một học sinh trong lớp học này đi dự trại hè của trường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17" y="7572620"/>
                <a:ext cx="22120729" cy="4107984"/>
              </a:xfrm>
              <a:prstGeom prst="rect">
                <a:avLst/>
              </a:prstGeom>
              <a:blipFill>
                <a:blip r:embed="rId4"/>
                <a:stretch>
                  <a:fillRect r="-1516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5430" y="11438242"/>
                <a:ext cx="21867335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2. Số học sinh trong lớp là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ra, có 35 cách lấy ra một bạn để tham dự trại hè.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30" y="11438242"/>
                <a:ext cx="21867335" cy="1985608"/>
              </a:xfrm>
              <a:prstGeom prst="rect">
                <a:avLst/>
              </a:prstGeom>
              <a:blipFill>
                <a:blip r:embed="rId5"/>
                <a:stretch>
                  <a:fillRect r="-641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81469" y="6743694"/>
            <a:ext cx="22122428" cy="6243505"/>
            <a:chOff x="1220787" y="7137119"/>
            <a:chExt cx="22124988" cy="743177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7" y="7137119"/>
              <a:ext cx="3632606" cy="910062"/>
              <a:chOff x="1224541" y="6278696"/>
              <a:chExt cx="3632606" cy="96649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65500" y="5253548"/>
                <a:ext cx="922400" cy="30608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4060" y="6278696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781787" cy="92239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6"/>
                <a:ext cx="561958" cy="75741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667226"/>
            <a:ext cx="22175897" cy="3912811"/>
            <a:chOff x="1175570" y="2468560"/>
            <a:chExt cx="22178464" cy="417481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707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64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1471" y="3048000"/>
            <a:ext cx="22572222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indent="-628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	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bạn có 13 cuốn vở. Hỏi có bao nhiêu cách chọn 5 cuốn viết các môn tự nhiên, 4 cuốn viết các môn xã hội và 4 cuốn viết các môn còn lại?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7993086" y="528378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486400"/>
            <a:ext cx="5257800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pt-BR" sz="4400" b="1" dirty="0"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657946575</a:t>
            </a:r>
            <a:r>
              <a:rPr lang="pt-BR" sz="4400" b="1" dirty="0">
                <a:effectLst/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Cambria" panose="0204050305040603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486400"/>
            <a:ext cx="5257800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pt-BR" sz="4400" b="1" dirty="0"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6306300</a:t>
            </a:r>
            <a:r>
              <a:rPr lang="pt-BR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Cambria" panose="0204050305040603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486400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𝟑𝟔𝟎𝟑𝟔𝟎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486400"/>
                <a:ext cx="3886200" cy="759375"/>
              </a:xfrm>
              <a:prstGeom prst="rect">
                <a:avLst/>
              </a:prstGeom>
              <a:blipFill>
                <a:blip r:embed="rId2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562600"/>
            <a:ext cx="3886200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pt-BR" sz="4400" b="1" dirty="0"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90090</a:t>
            </a:r>
            <a:r>
              <a:rPr lang="pt-BR" sz="4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21264" y="7779847"/>
                <a:ext cx="21526711" cy="82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họn 5 cuốn viết các môn tự nhiên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 cuốn vở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4" y="7779847"/>
                <a:ext cx="21526711" cy="823302"/>
              </a:xfrm>
              <a:prstGeom prst="rect">
                <a:avLst/>
              </a:prstGeom>
              <a:blipFill>
                <a:blip r:embed="rId3"/>
                <a:stretch>
                  <a:fillRect t="-11111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6058682" y="12039600"/>
            <a:ext cx="2859757" cy="751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80541" y="11811000"/>
                <a:ext cx="10206448" cy="823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𝟗𝟎𝟎𝟗𝟎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41" y="11811000"/>
                <a:ext cx="10206448" cy="823302"/>
              </a:xfrm>
              <a:prstGeom prst="rect">
                <a:avLst/>
              </a:prstGeom>
              <a:blipFill>
                <a:blip r:embed="rId4"/>
                <a:stretch>
                  <a:fillRect t="-11852" r="-149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27FA0D6-732A-4D61-BBEF-1558896E8118}"/>
                  </a:ext>
                </a:extLst>
              </p:cNvPr>
              <p:cNvSpPr/>
              <p:nvPr/>
            </p:nvSpPr>
            <p:spPr>
              <a:xfrm>
                <a:off x="1199842" y="9012401"/>
                <a:ext cx="21526711" cy="80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cuốn viết các môn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xã hội từ 8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cuốn vở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27FA0D6-732A-4D61-BBEF-1558896E8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42" y="9012401"/>
                <a:ext cx="21526711" cy="809965"/>
              </a:xfrm>
              <a:prstGeom prst="rect">
                <a:avLst/>
              </a:prstGeom>
              <a:blipFill>
                <a:blip r:embed="rId5"/>
                <a:stretch>
                  <a:fillRect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2432DF5-8885-484A-9ACC-E6E6A6ACC6D4}"/>
                  </a:ext>
                </a:extLst>
              </p:cNvPr>
              <p:cNvSpPr/>
              <p:nvPr/>
            </p:nvSpPr>
            <p:spPr>
              <a:xfrm>
                <a:off x="1185987" y="10349474"/>
                <a:ext cx="21526711" cy="801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cuốn viết các môn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 lại từ 4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cuốn vở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2432DF5-8885-484A-9ACC-E6E6A6AC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87" y="10349474"/>
                <a:ext cx="21526711" cy="801501"/>
              </a:xfrm>
              <a:prstGeom prst="rect">
                <a:avLst/>
              </a:prstGeom>
              <a:blipFill>
                <a:blip r:embed="rId6"/>
                <a:stretch>
                  <a:fillRect t="-13740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4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57670" y="6507479"/>
            <a:ext cx="23490177" cy="6979921"/>
            <a:chOff x="1220788" y="7162799"/>
            <a:chExt cx="23492895" cy="798115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7" y="7418548"/>
              <a:ext cx="23491196" cy="77254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9"/>
              <a:ext cx="3305491" cy="910032"/>
              <a:chOff x="1224542" y="6305967"/>
              <a:chExt cx="3305491" cy="96646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590722" y="2209800"/>
            <a:ext cx="23488478" cy="4145782"/>
            <a:chOff x="1175570" y="2468560"/>
            <a:chExt cx="23491197" cy="451854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789599"/>
              <a:ext cx="23491197" cy="419751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58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17997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6505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4478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799" y="2523123"/>
            <a:ext cx="23743047" cy="300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indent="-6286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lớp có 30 học sinh gồm 12 học sinh nam, 18 học sinh nữ, cần chọn ra 5 học sinh gồm cả nam và nữ đi thi giới thiệu sách. Hỏi có bao nhiêu cách chọn để trong đó có ít nhất 3 nữ?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396975" y="5523598"/>
            <a:ext cx="5257800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53856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6641221" y="5510986"/>
            <a:ext cx="5257800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90576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1987670" y="5439745"/>
            <a:ext cx="3886200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28800.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016870" y="5361211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14400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870" y="5361211"/>
                <a:ext cx="3886200" cy="759375"/>
              </a:xfrm>
              <a:prstGeom prst="rect">
                <a:avLst/>
              </a:prstGeom>
              <a:blipFill>
                <a:blip r:embed="rId2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505200" y="6535432"/>
            <a:ext cx="1187908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hợp 1: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3 nữ, 2 nam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63A04C7-66FA-45F0-8287-FC06E842227C}"/>
                  </a:ext>
                </a:extLst>
              </p:cNvPr>
              <p:cNvSpPr/>
              <p:nvPr/>
            </p:nvSpPr>
            <p:spPr>
              <a:xfrm>
                <a:off x="-46037" y="7302182"/>
                <a:ext cx="17822686" cy="1050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63A04C7-66FA-45F0-8287-FC06E8422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37" y="7302182"/>
                <a:ext cx="17822686" cy="1050224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6F97CC-2067-47CA-A959-7429119D861B}"/>
                  </a:ext>
                </a:extLst>
              </p:cNvPr>
              <p:cNvSpPr/>
              <p:nvPr/>
            </p:nvSpPr>
            <p:spPr>
              <a:xfrm>
                <a:off x="-46037" y="8454037"/>
                <a:ext cx="17822686" cy="1037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6F97CC-2067-47CA-A959-7429119D8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37" y="8454037"/>
                <a:ext cx="17822686" cy="1037785"/>
              </a:xfrm>
              <a:prstGeom prst="rect">
                <a:avLst/>
              </a:prstGeom>
              <a:blipFill>
                <a:blip r:embed="rId4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DCA7B7-6A81-49FF-972F-2035F222360D}"/>
                  </a:ext>
                </a:extLst>
              </p:cNvPr>
              <p:cNvSpPr/>
              <p:nvPr/>
            </p:nvSpPr>
            <p:spPr>
              <a:xfrm>
                <a:off x="16906626" y="8528610"/>
                <a:ext cx="7992887" cy="963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lvl="0"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DCA7B7-6A81-49FF-972F-2035F2223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626" y="8528610"/>
                <a:ext cx="7992887" cy="963212"/>
              </a:xfrm>
              <a:prstGeom prst="rect">
                <a:avLst/>
              </a:prstGeom>
              <a:blipFill>
                <a:blip r:embed="rId5"/>
                <a:stretch>
                  <a:fillRect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75050348-EDCE-4047-BF8C-5CB2D56963D7}"/>
              </a:ext>
            </a:extLst>
          </p:cNvPr>
          <p:cNvSpPr/>
          <p:nvPr/>
        </p:nvSpPr>
        <p:spPr>
          <a:xfrm>
            <a:off x="0" y="9565818"/>
            <a:ext cx="22120729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hợp 2: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4 nữ, 1 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E0DECA-B385-414F-98C3-06B9C6F3DE5A}"/>
                  </a:ext>
                </a:extLst>
              </p:cNvPr>
              <p:cNvSpPr/>
              <p:nvPr/>
            </p:nvSpPr>
            <p:spPr>
              <a:xfrm>
                <a:off x="0" y="10362084"/>
                <a:ext cx="22120729" cy="80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E0DECA-B385-414F-98C3-06B9C6F3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62084"/>
                <a:ext cx="22120729" cy="809965"/>
              </a:xfrm>
              <a:prstGeom prst="rect">
                <a:avLst/>
              </a:prstGeom>
              <a:blipFill>
                <a:blip r:embed="rId6"/>
                <a:stretch>
                  <a:fillRect t="-13534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D7E29E-CBEE-49ED-A70F-EDC8989EF6F5}"/>
                  </a:ext>
                </a:extLst>
              </p:cNvPr>
              <p:cNvSpPr/>
              <p:nvPr/>
            </p:nvSpPr>
            <p:spPr>
              <a:xfrm>
                <a:off x="-1" y="11433564"/>
                <a:ext cx="17373601" cy="805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D7E29E-CBEE-49ED-A70F-EDC8989EF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433564"/>
                <a:ext cx="17373601" cy="805285"/>
              </a:xfrm>
              <a:prstGeom prst="rect">
                <a:avLst/>
              </a:prstGeom>
              <a:blipFill>
                <a:blip r:embed="rId7"/>
                <a:stretch>
                  <a:fillRect t="-13636" r="-2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9B5D173-3477-4626-A2C8-7306A4F8EAAC}"/>
                  </a:ext>
                </a:extLst>
              </p:cNvPr>
              <p:cNvSpPr/>
              <p:nvPr/>
            </p:nvSpPr>
            <p:spPr>
              <a:xfrm>
                <a:off x="16898850" y="11477636"/>
                <a:ext cx="7115957" cy="746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9B5D173-3477-4626-A2C8-7306A4F8E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850" y="11477636"/>
                <a:ext cx="7115957" cy="746102"/>
              </a:xfrm>
              <a:prstGeom prst="rect">
                <a:avLst/>
              </a:prstGeom>
              <a:blipFill>
                <a:blip r:embed="rId8"/>
                <a:stretch>
                  <a:fillRect t="-12295" b="-3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B1D6650-D12F-4BFE-ABD2-C1F65DC5CD3B}"/>
                  </a:ext>
                </a:extLst>
              </p:cNvPr>
              <p:cNvSpPr/>
              <p:nvPr/>
            </p:nvSpPr>
            <p:spPr>
              <a:xfrm>
                <a:off x="1621975" y="12544436"/>
                <a:ext cx="22120729" cy="749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𝟗𝟎𝟓𝟕𝟔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B1D6650-D12F-4BFE-ABD2-C1F65DC5C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75" y="12544436"/>
                <a:ext cx="22120729" cy="749885"/>
              </a:xfrm>
              <a:prstGeom prst="rect">
                <a:avLst/>
              </a:prstGeom>
              <a:blipFill>
                <a:blip r:embed="rId9"/>
                <a:stretch>
                  <a:fillRect t="-12195" b="-30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4B1BE942-6297-424F-A4DE-B85AB05EDC0E}"/>
              </a:ext>
            </a:extLst>
          </p:cNvPr>
          <p:cNvSpPr/>
          <p:nvPr/>
        </p:nvSpPr>
        <p:spPr>
          <a:xfrm>
            <a:off x="6916692" y="533481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862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  <p:bldP spid="46" grpId="0"/>
      <p:bldP spid="47" grpId="0"/>
      <p:bldP spid="48" grpId="0"/>
      <p:bldP spid="37" grpId="0"/>
      <p:bldP spid="38" grpId="0"/>
      <p:bldP spid="50" grpId="0"/>
      <p:bldP spid="43" grpId="0"/>
      <p:bldP spid="49" grpId="0"/>
      <p:bldP spid="51" grpId="0"/>
      <p:bldP spid="52" grpId="0"/>
      <p:bldP spid="53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9">
            <a:extLst>
              <a:ext uri="{FF2B5EF4-FFF2-40B4-BE49-F238E27FC236}">
                <a16:creationId xmlns:a16="http://schemas.microsoft.com/office/drawing/2014/main" id="{0BF5F0F0-0099-47FC-AFDF-BB6AFF27ADF8}"/>
              </a:ext>
            </a:extLst>
          </p:cNvPr>
          <p:cNvGrpSpPr/>
          <p:nvPr/>
        </p:nvGrpSpPr>
        <p:grpSpPr>
          <a:xfrm>
            <a:off x="1080203" y="2601917"/>
            <a:ext cx="22175897" cy="4930197"/>
            <a:chOff x="1175570" y="2468560"/>
            <a:chExt cx="22178464" cy="4860078"/>
          </a:xfrm>
        </p:grpSpPr>
        <p:sp>
          <p:nvSpPr>
            <p:cNvPr id="49" name="Rounded Rectangle 6">
              <a:extLst>
                <a:ext uri="{FF2B5EF4-FFF2-40B4-BE49-F238E27FC236}">
                  <a16:creationId xmlns:a16="http://schemas.microsoft.com/office/drawing/2014/main" id="{BC708E2E-20AD-4FE5-A86F-B038DBCCFD3F}"/>
                </a:ext>
              </a:extLst>
            </p:cNvPr>
            <p:cNvSpPr/>
            <p:nvPr/>
          </p:nvSpPr>
          <p:spPr>
            <a:xfrm>
              <a:off x="1175570" y="2872595"/>
              <a:ext cx="22178464" cy="445604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2">
              <a:extLst>
                <a:ext uri="{FF2B5EF4-FFF2-40B4-BE49-F238E27FC236}">
                  <a16:creationId xmlns:a16="http://schemas.microsoft.com/office/drawing/2014/main" id="{5255EC44-4297-4DD2-AD47-F2CA5A68218A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E9492794-3C88-41B2-A02E-8C52877BD0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B8694D-9F49-48AA-B85F-E97F4C0D80F8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1946745" cy="82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63" name="Round Diagonal Corner Rectangle 10">
                <a:extLst>
                  <a:ext uri="{FF2B5EF4-FFF2-40B4-BE49-F238E27FC236}">
                    <a16:creationId xmlns:a16="http://schemas.microsoft.com/office/drawing/2014/main" id="{747A7A74-D83F-4105-BB2C-3D48C9E36A00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60EDE2DD-AC56-4C3A-A801-328C8C2FCD8B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5" name="Freeform 15">
                  <a:extLst>
                    <a:ext uri="{FF2B5EF4-FFF2-40B4-BE49-F238E27FC236}">
                      <a16:creationId xmlns:a16="http://schemas.microsoft.com/office/drawing/2014/main" id="{9CC903D1-FFC1-4775-8000-B312F59A00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6">
                  <a:extLst>
                    <a:ext uri="{FF2B5EF4-FFF2-40B4-BE49-F238E27FC236}">
                      <a16:creationId xmlns:a16="http://schemas.microsoft.com/office/drawing/2014/main" id="{8BB2CA2F-61DF-4E1B-B471-DB18D87716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7">
                  <a:extLst>
                    <a:ext uri="{FF2B5EF4-FFF2-40B4-BE49-F238E27FC236}">
                      <a16:creationId xmlns:a16="http://schemas.microsoft.com/office/drawing/2014/main" id="{960D7286-FFC3-4FBB-95CE-1D7C1A66D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8">
                  <a:extLst>
                    <a:ext uri="{FF2B5EF4-FFF2-40B4-BE49-F238E27FC236}">
                      <a16:creationId xmlns:a16="http://schemas.microsoft.com/office/drawing/2014/main" id="{80CAF00B-046C-43D7-94E6-0A101B2C4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9">
                  <a:extLst>
                    <a:ext uri="{FF2B5EF4-FFF2-40B4-BE49-F238E27FC236}">
                      <a16:creationId xmlns:a16="http://schemas.microsoft.com/office/drawing/2014/main" id="{80E022FF-715C-4C11-A443-AEA20FA5F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20">
                  <a:extLst>
                    <a:ext uri="{FF2B5EF4-FFF2-40B4-BE49-F238E27FC236}">
                      <a16:creationId xmlns:a16="http://schemas.microsoft.com/office/drawing/2014/main" id="{C4757013-89CE-4C39-817B-BA93C9C6D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21">
                  <a:extLst>
                    <a:ext uri="{FF2B5EF4-FFF2-40B4-BE49-F238E27FC236}">
                      <a16:creationId xmlns:a16="http://schemas.microsoft.com/office/drawing/2014/main" id="{2D6F3AA5-C710-46E8-A016-4B0FAB043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8094352" y="618561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6519176"/>
            <a:ext cx="52578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24412</a:t>
            </a:r>
            <a:r>
              <a:rPr lang="pt-BR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6506564"/>
            <a:ext cx="52578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23314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2573000" y="6435323"/>
            <a:ext cx="3886200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32512</a:t>
            </a:r>
            <a:r>
              <a:rPr lang="en-US" b="1" dirty="0"/>
              <a:t>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6356789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24480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6356789"/>
                <a:ext cx="3886200" cy="759375"/>
              </a:xfrm>
              <a:prstGeom prst="rect">
                <a:avLst/>
              </a:prstGeom>
              <a:blipFill>
                <a:blip r:embed="rId3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05630" y="2994471"/>
            <a:ext cx="22175897" cy="350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indent="-630555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	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Toán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B7CA6E-1388-4F06-A0B2-FEB9E5D33550}"/>
              </a:ext>
            </a:extLst>
          </p:cNvPr>
          <p:cNvGrpSpPr/>
          <p:nvPr/>
        </p:nvGrpSpPr>
        <p:grpSpPr>
          <a:xfrm>
            <a:off x="1080203" y="7625551"/>
            <a:ext cx="22122427" cy="6090449"/>
            <a:chOff x="1220788" y="7162800"/>
            <a:chExt cx="22124987" cy="5557087"/>
          </a:xfrm>
        </p:grpSpPr>
        <p:sp>
          <p:nvSpPr>
            <p:cNvPr id="38" name="Rounded Rectangle 30">
              <a:extLst>
                <a:ext uri="{FF2B5EF4-FFF2-40B4-BE49-F238E27FC236}">
                  <a16:creationId xmlns:a16="http://schemas.microsoft.com/office/drawing/2014/main" id="{BED7A622-6521-479E-B074-30306E488A9F}"/>
                </a:ext>
              </a:extLst>
            </p:cNvPr>
            <p:cNvSpPr/>
            <p:nvPr/>
          </p:nvSpPr>
          <p:spPr>
            <a:xfrm>
              <a:off x="1222486" y="7418547"/>
              <a:ext cx="22123289" cy="53013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0">
              <a:extLst>
                <a:ext uri="{FF2B5EF4-FFF2-40B4-BE49-F238E27FC236}">
                  <a16:creationId xmlns:a16="http://schemas.microsoft.com/office/drawing/2014/main" id="{04B8F46B-EF34-4E61-848A-767DEE08C6A4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1BB0EE4B-80BF-470D-8AD7-15BB98D2C4A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2C8B66C-64E5-45EC-AEEF-82A95664F7A7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74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34">
                <a:extLst>
                  <a:ext uri="{FF2B5EF4-FFF2-40B4-BE49-F238E27FC236}">
                    <a16:creationId xmlns:a16="http://schemas.microsoft.com/office/drawing/2014/main" id="{FE7C3D5A-277B-40E3-836B-6FDD3477F94B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6D19BED3-62A3-498B-95CB-ED12265817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0C2C796-AE17-47FA-BB03-DCEB2735C658}"/>
                  </a:ext>
                </a:extLst>
              </p:cNvPr>
              <p:cNvSpPr/>
              <p:nvPr/>
            </p:nvSpPr>
            <p:spPr>
              <a:xfrm>
                <a:off x="1026253" y="8458200"/>
                <a:ext cx="22466055" cy="82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lấy 5 cuốn sách và đem tặng cho 5 học sinh: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𝟑𝟎𝟐𝟒𝟎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0C2C796-AE17-47FA-BB03-DCEB2735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53" y="8458200"/>
                <a:ext cx="22466055" cy="823302"/>
              </a:xfrm>
              <a:prstGeom prst="rect">
                <a:avLst/>
              </a:prstGeom>
              <a:blipFill>
                <a:blip r:embed="rId4"/>
                <a:stretch>
                  <a:fillRect t="-1185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A4271EE7-69E5-497F-8BF4-41E6F186B793}"/>
              </a:ext>
            </a:extLst>
          </p:cNvPr>
          <p:cNvSpPr/>
          <p:nvPr/>
        </p:nvSpPr>
        <p:spPr>
          <a:xfrm>
            <a:off x="19628587" y="12811984"/>
            <a:ext cx="2859757" cy="751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3B34E02-1CC4-4770-A016-C379647812FB}"/>
                  </a:ext>
                </a:extLst>
              </p:cNvPr>
              <p:cNvSpPr/>
              <p:nvPr/>
            </p:nvSpPr>
            <p:spPr>
              <a:xfrm>
                <a:off x="838200" y="9296400"/>
                <a:ext cx="21867335" cy="81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sao cho không còn sách Đại số: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3B34E02-1CC4-4770-A016-C37964781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400"/>
                <a:ext cx="21867335" cy="811889"/>
              </a:xfrm>
              <a:prstGeom prst="rect">
                <a:avLst/>
              </a:prstGeom>
              <a:blipFill>
                <a:blip r:embed="rId5"/>
                <a:stretch>
                  <a:fillRect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4C884A1-9C63-43C6-AD08-C5CBC861667B}"/>
                  </a:ext>
                </a:extLst>
              </p:cNvPr>
              <p:cNvSpPr/>
              <p:nvPr/>
            </p:nvSpPr>
            <p:spPr>
              <a:xfrm>
                <a:off x="1005471" y="10237944"/>
                <a:ext cx="20293889" cy="811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sao cho không còn sách Giải tích: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4C884A1-9C63-43C6-AD08-C5CBC8616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71" y="10237944"/>
                <a:ext cx="20293889" cy="811056"/>
              </a:xfrm>
              <a:prstGeom prst="rect">
                <a:avLst/>
              </a:prstGeom>
              <a:blipFill>
                <a:blip r:embed="rId6"/>
                <a:stretch>
                  <a:fillRect t="-12687" r="-270" b="-3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9BA182F-F420-4626-9326-F3012407BBEE}"/>
                  </a:ext>
                </a:extLst>
              </p:cNvPr>
              <p:cNvSpPr/>
              <p:nvPr/>
            </p:nvSpPr>
            <p:spPr>
              <a:xfrm>
                <a:off x="1026253" y="11032945"/>
                <a:ext cx="20635329" cy="802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sao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còn sách Hình học: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9BA182F-F420-4626-9326-F3012407B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53" y="11032945"/>
                <a:ext cx="20635329" cy="802143"/>
              </a:xfrm>
              <a:prstGeom prst="rect">
                <a:avLst/>
              </a:prstGeom>
              <a:blipFill>
                <a:blip r:embed="rId7"/>
                <a:stretch>
                  <a:fillRect t="-13740" r="-295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0FFAFDB-D6F0-41D5-92DB-5F905655EC92}"/>
                  </a:ext>
                </a:extLst>
              </p:cNvPr>
              <p:cNvSpPr/>
              <p:nvPr/>
            </p:nvSpPr>
            <p:spPr>
              <a:xfrm>
                <a:off x="743761" y="11966025"/>
                <a:ext cx="22061745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số cách tặng thỏa yêu cầu Câu toán: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𝟐𝟒𝟒𝟖𝟎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tặng.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0FFAFDB-D6F0-41D5-92DB-5F905655E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61" y="11966025"/>
                <a:ext cx="22061745" cy="759375"/>
              </a:xfrm>
              <a:prstGeom prst="rect">
                <a:avLst/>
              </a:prstGeom>
              <a:blipFill>
                <a:blip r:embed="rId8"/>
                <a:stretch>
                  <a:fillRect t="-19200" r="-19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2" grpId="0"/>
      <p:bldP spid="54" grpId="0"/>
      <p:bldP spid="55" grpId="0" animBg="1"/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130786" y="2533650"/>
            <a:ext cx="22122428" cy="10737849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2819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733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4953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590800" y="5844333"/>
                <a:ext cx="20421600" cy="1229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844333"/>
                <a:ext cx="20421600" cy="1229183"/>
              </a:xfrm>
              <a:prstGeom prst="rect">
                <a:avLst/>
              </a:prstGeom>
              <a:blipFill>
                <a:blip r:embed="rId3"/>
                <a:stretch>
                  <a:fillRect r="-1522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819400" y="10818716"/>
            <a:ext cx="188160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04655" y="8409768"/>
                <a:ext cx="18716876" cy="211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Tính chất 1: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		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Tính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55" y="8409768"/>
                <a:ext cx="18716876" cy="2115387"/>
              </a:xfrm>
              <a:prstGeom prst="rect">
                <a:avLst/>
              </a:prstGeom>
              <a:blipFill>
                <a:blip r:embed="rId4"/>
                <a:stretch>
                  <a:fillRect l="-1303" b="-1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A56C58-A328-458A-BE24-B1F4E1ED5682}"/>
                  </a:ext>
                </a:extLst>
              </p:cNvPr>
              <p:cNvSpPr txBox="1"/>
              <p:nvPr/>
            </p:nvSpPr>
            <p:spPr>
              <a:xfrm>
                <a:off x="2493818" y="7055839"/>
                <a:ext cx="8991600" cy="954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Tính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A56C58-A328-458A-BE24-B1F4E1ED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8" y="7055839"/>
                <a:ext cx="8991600" cy="954685"/>
              </a:xfrm>
              <a:prstGeom prst="rect">
                <a:avLst/>
              </a:prstGeom>
              <a:blipFill>
                <a:blip r:embed="rId5"/>
                <a:stretch>
                  <a:fillRect l="-3051" t="-4459" b="-29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TỔ HỢP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3129" y="9997159"/>
            <a:ext cx="23668517" cy="3424744"/>
            <a:chOff x="1076414" y="4334859"/>
            <a:chExt cx="22581769" cy="3424744"/>
          </a:xfrm>
        </p:grpSpPr>
        <p:grpSp>
          <p:nvGrpSpPr>
            <p:cNvPr id="22" name="Group 5"/>
            <p:cNvGrpSpPr/>
            <p:nvPr/>
          </p:nvGrpSpPr>
          <p:grpSpPr>
            <a:xfrm>
              <a:off x="1360187" y="4527666"/>
              <a:ext cx="22297996" cy="3231937"/>
              <a:chOff x="569384" y="1027472"/>
              <a:chExt cx="8780716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69384" y="1027472"/>
                <a:ext cx="8780716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347152" cy="824978"/>
              <a:chOff x="166396" y="8712046"/>
              <a:chExt cx="434715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2902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33600" y="10967961"/>
                <a:ext cx="20544672" cy="1998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tập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Mỗi tập con gồm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một tổ hợp chập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đã cho.</a:t>
                </a:r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0967961"/>
                <a:ext cx="20544672" cy="1998881"/>
              </a:xfrm>
              <a:prstGeom prst="rect">
                <a:avLst/>
              </a:prstGeom>
              <a:blipFill>
                <a:blip r:embed="rId3"/>
                <a:stretch>
                  <a:fillRect r="-1988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397668" y="3335986"/>
            <a:ext cx="23400000" cy="3997513"/>
            <a:chOff x="1268078" y="3405486"/>
            <a:chExt cx="21884370" cy="3997513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0"/>
              <a:ext cx="21884370" cy="36120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4402809" cy="940513"/>
              <a:chOff x="1311958" y="3405486"/>
              <a:chExt cx="4402809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71818" y="2220650"/>
                <a:ext cx="793396" cy="3391676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0671" y="3527166"/>
                <a:ext cx="346409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VD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7303" y="4378215"/>
                <a:ext cx="20981085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03" y="4378215"/>
                <a:ext cx="20981085" cy="3009029"/>
              </a:xfrm>
              <a:prstGeom prst="rect">
                <a:avLst/>
              </a:prstGeom>
              <a:blipFill>
                <a:blip r:embed="rId4"/>
                <a:stretch>
                  <a:fillRect r="-1162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10">
            <a:extLst>
              <a:ext uri="{FF2B5EF4-FFF2-40B4-BE49-F238E27FC236}">
                <a16:creationId xmlns:a16="http://schemas.microsoft.com/office/drawing/2014/main" id="{2C9A3762-B596-43C9-B0A9-C44D163AF66C}"/>
              </a:ext>
            </a:extLst>
          </p:cNvPr>
          <p:cNvGrpSpPr/>
          <p:nvPr/>
        </p:nvGrpSpPr>
        <p:grpSpPr>
          <a:xfrm>
            <a:off x="406384" y="7446104"/>
            <a:ext cx="23400000" cy="2238658"/>
            <a:chOff x="1270511" y="5867400"/>
            <a:chExt cx="21819676" cy="2398229"/>
          </a:xfrm>
        </p:grpSpPr>
        <p:sp>
          <p:nvSpPr>
            <p:cNvPr id="94" name="Rounded Rectangle 52">
              <a:extLst>
                <a:ext uri="{FF2B5EF4-FFF2-40B4-BE49-F238E27FC236}">
                  <a16:creationId xmlns:a16="http://schemas.microsoft.com/office/drawing/2014/main" id="{E655EC82-11A2-495C-A41F-D0AE04121275}"/>
                </a:ext>
              </a:extLst>
            </p:cNvPr>
            <p:cNvSpPr/>
            <p:nvPr/>
          </p:nvSpPr>
          <p:spPr>
            <a:xfrm>
              <a:off x="1272210" y="6139009"/>
              <a:ext cx="21817977" cy="212662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60">
              <a:extLst>
                <a:ext uri="{FF2B5EF4-FFF2-40B4-BE49-F238E27FC236}">
                  <a16:creationId xmlns:a16="http://schemas.microsoft.com/office/drawing/2014/main" id="{26E23665-1124-400C-8C29-7F23AB03CF5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620D984B-6DED-4E38-83D0-32F734DAE0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AB8FB0-642D-4258-ABA4-9436904032E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58">
                <a:extLst>
                  <a:ext uri="{FF2B5EF4-FFF2-40B4-BE49-F238E27FC236}">
                    <a16:creationId xmlns:a16="http://schemas.microsoft.com/office/drawing/2014/main" id="{C8F09274-D220-47BA-840B-ED6876CE253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B07CFB80-3C22-4460-9B09-3136C946B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B8465E-22DB-4B56-B9B2-28E5419D5158}"/>
                  </a:ext>
                </a:extLst>
              </p:cNvPr>
              <p:cNvSpPr/>
              <p:nvPr/>
            </p:nvSpPr>
            <p:spPr>
              <a:xfrm>
                <a:off x="2099061" y="8185092"/>
                <a:ext cx="2061460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tam giác tạo được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B8465E-22DB-4B56-B9B2-28E5419D5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61" y="8185092"/>
                <a:ext cx="20614602" cy="977704"/>
              </a:xfrm>
              <a:prstGeom prst="rect">
                <a:avLst/>
              </a:prstGeom>
              <a:blipFill>
                <a:blip r:embed="rId5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01847" y="3674765"/>
            <a:ext cx="21948825" cy="4859635"/>
            <a:chOff x="1390107" y="4067569"/>
            <a:chExt cx="21948825" cy="5011518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5003046"/>
              <a:chOff x="1232452" y="2495616"/>
              <a:chExt cx="21948825" cy="500304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464037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57801" cy="969285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772478" y="4067569"/>
              <a:ext cx="2056903" cy="82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2776" y="4939259"/>
                <a:ext cx="21018447" cy="300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 vậy, tập hợp không có phần tử nào là tập rỗng nên ta quy ước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tổ hợp chập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là tập rỗng.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76" y="4939259"/>
                <a:ext cx="21018447" cy="3001271"/>
              </a:xfrm>
              <a:prstGeom prst="rect">
                <a:avLst/>
              </a:prstGeom>
              <a:blipFill>
                <a:blip r:embed="rId3"/>
                <a:stretch>
                  <a:fillRect r="-1943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B93A25A1-C34C-4195-8182-6A52FE36F068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91" name="Rounded Rectangle 2">
              <a:extLst>
                <a:ext uri="{FF2B5EF4-FFF2-40B4-BE49-F238E27FC236}">
                  <a16:creationId xmlns:a16="http://schemas.microsoft.com/office/drawing/2014/main" id="{A25638A7-5644-4DE1-B624-3CFC5482CD11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87FCDA3-8236-44DC-A934-3D8E48FA30CC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A11ABC-1D4E-4E69-B614-566A871970E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TỔ HỢP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1213" y="6392990"/>
            <a:ext cx="22332048" cy="6833860"/>
            <a:chOff x="1300323" y="5836709"/>
            <a:chExt cx="21843199" cy="8151900"/>
          </a:xfrm>
        </p:grpSpPr>
        <p:sp>
          <p:nvSpPr>
            <p:cNvPr id="53" name="Rounded Rectangle 52"/>
            <p:cNvSpPr/>
            <p:nvPr/>
          </p:nvSpPr>
          <p:spPr>
            <a:xfrm>
              <a:off x="1325545" y="5952068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0323" y="5836709"/>
              <a:ext cx="4824520" cy="1007727"/>
              <a:chOff x="1254353" y="6275276"/>
              <a:chExt cx="4824520" cy="10077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663510" y="4845161"/>
                <a:ext cx="937727" cy="389299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3782543" cy="954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</a:t>
                </a: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54353" y="6275276"/>
                <a:ext cx="961333" cy="10077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50102" y="3587584"/>
            <a:ext cx="22240058" cy="2701759"/>
            <a:chOff x="1323891" y="11008231"/>
            <a:chExt cx="21526087" cy="2500203"/>
          </a:xfrm>
        </p:grpSpPr>
        <p:sp>
          <p:nvSpPr>
            <p:cNvPr id="51" name="Rounded Rectangle 50"/>
            <p:cNvSpPr/>
            <p:nvPr/>
          </p:nvSpPr>
          <p:spPr>
            <a:xfrm>
              <a:off x="1323892" y="11294682"/>
              <a:ext cx="21526086" cy="221375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2"/>
            <p:cNvGrpSpPr/>
            <p:nvPr/>
          </p:nvGrpSpPr>
          <p:grpSpPr>
            <a:xfrm>
              <a:off x="1323891" y="11008231"/>
              <a:ext cx="4814802" cy="780389"/>
              <a:chOff x="1323891" y="11008231"/>
              <a:chExt cx="4814802" cy="7803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5400000">
                <a:off x="3341097" y="8991025"/>
                <a:ext cx="780389" cy="481480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7989" y="11017125"/>
                <a:ext cx="2244122" cy="740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67222" y="7398696"/>
                <a:ext cx="186983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22" y="7398696"/>
                <a:ext cx="18698348" cy="769441"/>
              </a:xfrm>
              <a:prstGeom prst="rect">
                <a:avLst/>
              </a:prstGeom>
              <a:blipFill>
                <a:blip r:embed="rId3"/>
                <a:stretch>
                  <a:fillRect l="-130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39464" y="8253131"/>
                <a:ext cx="22505072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64" y="8253131"/>
                <a:ext cx="22505072" cy="759375"/>
              </a:xfrm>
              <a:prstGeom prst="rect">
                <a:avLst/>
              </a:prstGeom>
              <a:blipFill>
                <a:blip r:embed="rId4"/>
                <a:stretch>
                  <a:fillRect t="-19355" r="-70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39782" y="9106654"/>
                <a:ext cx="21894644" cy="78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82" y="9106654"/>
                <a:ext cx="21894644" cy="781624"/>
              </a:xfrm>
              <a:prstGeom prst="rect">
                <a:avLst/>
              </a:prstGeom>
              <a:blipFill>
                <a:blip r:embed="rId5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39782" y="10020628"/>
                <a:ext cx="16306799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82" y="10020628"/>
                <a:ext cx="16306799" cy="768031"/>
              </a:xfrm>
              <a:prstGeom prst="rect">
                <a:avLst/>
              </a:prstGeom>
              <a:blipFill>
                <a:blip r:embed="rId6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79966" y="4183347"/>
                <a:ext cx="18516600" cy="208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66" y="4183347"/>
                <a:ext cx="18516600" cy="2083647"/>
              </a:xfrm>
              <a:prstGeom prst="rect">
                <a:avLst/>
              </a:prstGeom>
              <a:blipFill>
                <a:blip r:embed="rId7"/>
                <a:stretch>
                  <a:fillRect t="-5556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AA6A4F5-53FB-4912-9F3B-2C098AAAF4C7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3B51BFA1-EF4D-453E-B63F-69BE38586A10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9AC22E-A7C0-4B41-9353-8B1652177C6F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79B743-0D46-47CE-8EDC-ADA40D794037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TỔ HỢP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EA72A2-3014-4385-95BC-AD93DCCDB7AE}"/>
                  </a:ext>
                </a:extLst>
              </p:cNvPr>
              <p:cNvSpPr/>
              <p:nvPr/>
            </p:nvSpPr>
            <p:spPr>
              <a:xfrm>
                <a:off x="1119000" y="10829623"/>
                <a:ext cx="21915426" cy="78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EA72A2-3014-4385-95BC-AD93DCCD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00" y="10829623"/>
                <a:ext cx="21915426" cy="781624"/>
              </a:xfrm>
              <a:prstGeom prst="rect">
                <a:avLst/>
              </a:prstGeom>
              <a:blipFill>
                <a:blip r:embed="rId8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40D58F-0F20-402C-8715-F5BA36348F66}"/>
                  </a:ext>
                </a:extLst>
              </p:cNvPr>
              <p:cNvSpPr/>
              <p:nvPr/>
            </p:nvSpPr>
            <p:spPr>
              <a:xfrm>
                <a:off x="6019800" y="11681075"/>
                <a:ext cx="6947836" cy="1358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40D58F-0F20-402C-8715-F5BA36348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1681075"/>
                <a:ext cx="6947836" cy="1358705"/>
              </a:xfrm>
              <a:prstGeom prst="rect">
                <a:avLst/>
              </a:prstGeom>
              <a:blipFill>
                <a:blip r:embed="rId9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2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954685"/>
            <a:chOff x="644526" y="2766774"/>
            <a:chExt cx="10253661" cy="954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954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Tính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chất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5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5400" b="1" i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5400" b="1" i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5400" b="1" i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𝐤</m:t>
                          </m:r>
                        </m:sup>
                      </m:sSub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954685"/>
                </a:xfrm>
                <a:prstGeom prst="rect">
                  <a:avLst/>
                </a:prstGeom>
                <a:blipFill>
                  <a:blip r:embed="rId4"/>
                  <a:stretch>
                    <a:fillRect l="-1153" t="-4459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42940" y="3735775"/>
            <a:ext cx="21948825" cy="1346901"/>
            <a:chOff x="1390107" y="4038600"/>
            <a:chExt cx="21948825" cy="1374009"/>
          </a:xfrm>
        </p:grpSpPr>
        <p:grpSp>
          <p:nvGrpSpPr>
            <p:cNvPr id="40" name="Group 39"/>
            <p:cNvGrpSpPr/>
            <p:nvPr/>
          </p:nvGrpSpPr>
          <p:grpSpPr>
            <a:xfrm>
              <a:off x="1390107" y="4076041"/>
              <a:ext cx="21948825" cy="1336568"/>
              <a:chOff x="1232452" y="2495616"/>
              <a:chExt cx="21948825" cy="133656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232452" y="2858285"/>
                <a:ext cx="21948825" cy="97389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76153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661194" y="4038600"/>
              <a:ext cx="4724773" cy="816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81487" y="4220902"/>
                <a:ext cx="9770367" cy="787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87" y="4220902"/>
                <a:ext cx="9770367" cy="787267"/>
              </a:xfrm>
              <a:prstGeom prst="rect">
                <a:avLst/>
              </a:prstGeom>
              <a:blipFill>
                <a:blip r:embed="rId5"/>
                <a:stretch>
                  <a:fillRect t="-12308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7DA403B-4A00-4CFC-9A9E-6368BB2F0044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BFF3CE19-FE1C-427A-A2CA-BD5FB44BC1B0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74C523-EE94-45DF-955F-405FE97AB96F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526786-2A34-4BEC-BB86-B72E9525650E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TỔ HỢP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D2CC44-6B24-44A5-8ACE-61C721AAC076}"/>
              </a:ext>
            </a:extLst>
          </p:cNvPr>
          <p:cNvGrpSpPr/>
          <p:nvPr/>
        </p:nvGrpSpPr>
        <p:grpSpPr>
          <a:xfrm>
            <a:off x="609600" y="5181600"/>
            <a:ext cx="21948825" cy="1346901"/>
            <a:chOff x="1390107" y="4038600"/>
            <a:chExt cx="21948825" cy="13740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CCE65C-6F68-4091-B7CB-EF4E52707CDA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1336568"/>
              <a:chOff x="1232452" y="2495616"/>
              <a:chExt cx="21948825" cy="1336568"/>
            </a:xfrm>
          </p:grpSpPr>
          <p:sp>
            <p:nvSpPr>
              <p:cNvPr id="36" name="Rounded Rectangle 41">
                <a:extLst>
                  <a:ext uri="{FF2B5EF4-FFF2-40B4-BE49-F238E27FC236}">
                    <a16:creationId xmlns:a16="http://schemas.microsoft.com/office/drawing/2014/main" id="{83F8E094-6575-4AD4-BFAA-38CBDEE2DCAC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7389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8C5AC27B-A05A-49B0-A35A-965C93F29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76153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11CAD0-1375-423F-B6C5-52F105EF2941}"/>
                </a:ext>
              </a:extLst>
            </p:cNvPr>
            <p:cNvSpPr txBox="1"/>
            <p:nvPr/>
          </p:nvSpPr>
          <p:spPr>
            <a:xfrm>
              <a:off x="1661194" y="4038600"/>
              <a:ext cx="4724773" cy="816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8CF5C2F-81C8-4280-8B9F-A8E0AE0BDBAE}"/>
                  </a:ext>
                </a:extLst>
              </p:cNvPr>
              <p:cNvSpPr/>
              <p:nvPr/>
            </p:nvSpPr>
            <p:spPr>
              <a:xfrm>
                <a:off x="7256482" y="5666727"/>
                <a:ext cx="9753696" cy="823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8CF5C2F-81C8-4280-8B9F-A8E0AE0BD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82" y="5666727"/>
                <a:ext cx="9753696" cy="823495"/>
              </a:xfrm>
              <a:prstGeom prst="rect">
                <a:avLst/>
              </a:prstGeom>
              <a:blipFill>
                <a:blip r:embed="rId6"/>
                <a:stretch>
                  <a:fillRect t="-9630" b="-3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>
            <a:extLst>
              <a:ext uri="{FF2B5EF4-FFF2-40B4-BE49-F238E27FC236}">
                <a16:creationId xmlns:a16="http://schemas.microsoft.com/office/drawing/2014/main" id="{B14BBBF3-1889-44C5-83D3-2470B869951E}"/>
              </a:ext>
            </a:extLst>
          </p:cNvPr>
          <p:cNvGrpSpPr/>
          <p:nvPr/>
        </p:nvGrpSpPr>
        <p:grpSpPr>
          <a:xfrm>
            <a:off x="609600" y="6583133"/>
            <a:ext cx="21948824" cy="1982969"/>
            <a:chOff x="1268078" y="3405486"/>
            <a:chExt cx="21948824" cy="1982969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65EF894D-685F-4063-BF20-58087D898FC9}"/>
                </a:ext>
              </a:extLst>
            </p:cNvPr>
            <p:cNvSpPr/>
            <p:nvPr/>
          </p:nvSpPr>
          <p:spPr>
            <a:xfrm>
              <a:off x="1268078" y="3790950"/>
              <a:ext cx="21948824" cy="15975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>
              <a:extLst>
                <a:ext uri="{FF2B5EF4-FFF2-40B4-BE49-F238E27FC236}">
                  <a16:creationId xmlns:a16="http://schemas.microsoft.com/office/drawing/2014/main" id="{767AABC1-75F5-4B58-8ADE-6BC720D141D5}"/>
                </a:ext>
              </a:extLst>
            </p:cNvPr>
            <p:cNvGrpSpPr/>
            <p:nvPr/>
          </p:nvGrpSpPr>
          <p:grpSpPr>
            <a:xfrm>
              <a:off x="1268078" y="3405486"/>
              <a:ext cx="5174168" cy="940513"/>
              <a:chOff x="1311958" y="3405486"/>
              <a:chExt cx="5174168" cy="94051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5D959CE2-43A2-40EB-97EA-F734606C5EA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70695" y="2921773"/>
                <a:ext cx="793396" cy="198943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A6E70F-AB63-412A-A3BF-54774449865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423545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49" name="Group 70">
                <a:extLst>
                  <a:ext uri="{FF2B5EF4-FFF2-40B4-BE49-F238E27FC236}">
                    <a16:creationId xmlns:a16="http://schemas.microsoft.com/office/drawing/2014/main" id="{515EE7BD-99DE-421D-A70A-DD6542F2D89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AC31A9A-DE7C-4AEA-9CA7-8AB3A4997B1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13">
                  <a:extLst>
                    <a:ext uri="{FF2B5EF4-FFF2-40B4-BE49-F238E27FC236}">
                      <a16:creationId xmlns:a16="http://schemas.microsoft.com/office/drawing/2014/main" id="{A36029C5-FF82-4D74-B675-7625E5CC70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C3D34831-2E09-4F00-9AC3-8CBA696283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F2EED8B9-9B8F-4733-B5C5-EEAE00CBDE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9B6545E6-5685-40D8-A1AA-72C22ED6D2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7">
                  <a:extLst>
                    <a:ext uri="{FF2B5EF4-FFF2-40B4-BE49-F238E27FC236}">
                      <a16:creationId xmlns:a16="http://schemas.microsoft.com/office/drawing/2014/main" id="{FA45763B-7275-4839-B8A8-A3FC0F1D49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8">
                  <a:extLst>
                    <a:ext uri="{FF2B5EF4-FFF2-40B4-BE49-F238E27FC236}">
                      <a16:creationId xmlns:a16="http://schemas.microsoft.com/office/drawing/2014/main" id="{B7B9DC44-73A1-46AD-9BA2-110656A298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D8F0E50D-3466-4C36-B3D1-D5681690E1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B785305C-E3A6-4941-AC85-C0C3E3E618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B13BDC5E-D18D-4DA1-8342-B4B4301FF7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2">
                  <a:extLst>
                    <a:ext uri="{FF2B5EF4-FFF2-40B4-BE49-F238E27FC236}">
                      <a16:creationId xmlns:a16="http://schemas.microsoft.com/office/drawing/2014/main" id="{181C5CDB-3381-4D96-9DB4-D7C4FF1D77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357B2A21-2324-45D2-B692-A6B401F7C3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id="{00EE9E67-DCAC-4D61-88AE-BE9EF27824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96A912C0-E8D0-4BF0-8030-AFEA4013B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9157741B-34CC-41D6-878C-77DD8C0CC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7">
                  <a:extLst>
                    <a:ext uri="{FF2B5EF4-FFF2-40B4-BE49-F238E27FC236}">
                      <a16:creationId xmlns:a16="http://schemas.microsoft.com/office/drawing/2014/main" id="{A4FF7717-E1EA-455B-8FD5-F5B915D41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8">
                  <a:extLst>
                    <a:ext uri="{FF2B5EF4-FFF2-40B4-BE49-F238E27FC236}">
                      <a16:creationId xmlns:a16="http://schemas.microsoft.com/office/drawing/2014/main" id="{7A6B90B0-C236-4DCE-AA9C-A092DE2B0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9">
                  <a:extLst>
                    <a:ext uri="{FF2B5EF4-FFF2-40B4-BE49-F238E27FC236}">
                      <a16:creationId xmlns:a16="http://schemas.microsoft.com/office/drawing/2014/main" id="{C40A88E2-0B25-46D8-AC18-820106903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0">
                  <a:extLst>
                    <a:ext uri="{FF2B5EF4-FFF2-40B4-BE49-F238E27FC236}">
                      <a16:creationId xmlns:a16="http://schemas.microsoft.com/office/drawing/2014/main" id="{ECDF0D94-2DBD-4740-800E-C0A141ED3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1D6E798B-9834-4CCB-AE24-6109089CF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2">
                  <a:extLst>
                    <a:ext uri="{FF2B5EF4-FFF2-40B4-BE49-F238E27FC236}">
                      <a16:creationId xmlns:a16="http://schemas.microsoft.com/office/drawing/2014/main" id="{98E293CC-DC3A-4C9E-BBF1-00CD6ED4F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3">
                  <a:extLst>
                    <a:ext uri="{FF2B5EF4-FFF2-40B4-BE49-F238E27FC236}">
                      <a16:creationId xmlns:a16="http://schemas.microsoft.com/office/drawing/2014/main" id="{4CEF35CD-9C78-4150-9A27-3150B7295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4">
                  <a:extLst>
                    <a:ext uri="{FF2B5EF4-FFF2-40B4-BE49-F238E27FC236}">
                      <a16:creationId xmlns:a16="http://schemas.microsoft.com/office/drawing/2014/main" id="{3B734640-BB7E-422D-B52A-90377C89A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93662728-9720-4AE6-8B82-DE17A70B0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A291614F-A92D-4971-99C4-7080300C6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9EEAB5B-9A38-4733-BA2C-046AC5E1C8C2}"/>
                  </a:ext>
                </a:extLst>
              </p:cNvPr>
              <p:cNvSpPr/>
              <p:nvPr/>
            </p:nvSpPr>
            <p:spPr>
              <a:xfrm>
                <a:off x="1210382" y="7162800"/>
                <a:ext cx="20981085" cy="106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9EEAB5B-9A38-4733-BA2C-046AC5E1C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82" y="7162800"/>
                <a:ext cx="20981085" cy="1061316"/>
              </a:xfrm>
              <a:prstGeom prst="rect">
                <a:avLst/>
              </a:prstGeom>
              <a:blipFill>
                <a:blip r:embed="rId7"/>
                <a:stretch>
                  <a:fillRect b="-24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0">
            <a:extLst>
              <a:ext uri="{FF2B5EF4-FFF2-40B4-BE49-F238E27FC236}">
                <a16:creationId xmlns:a16="http://schemas.microsoft.com/office/drawing/2014/main" id="{94F8A5D3-CF00-499B-8AEA-AB50D46014A4}"/>
              </a:ext>
            </a:extLst>
          </p:cNvPr>
          <p:cNvGrpSpPr/>
          <p:nvPr/>
        </p:nvGrpSpPr>
        <p:grpSpPr>
          <a:xfrm>
            <a:off x="597017" y="8717486"/>
            <a:ext cx="21961407" cy="4803860"/>
            <a:chOff x="1270511" y="5867400"/>
            <a:chExt cx="20507826" cy="5084411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F3C26F47-9883-45D2-8C0C-2F904355B0F3}"/>
                </a:ext>
              </a:extLst>
            </p:cNvPr>
            <p:cNvSpPr/>
            <p:nvPr/>
          </p:nvSpPr>
          <p:spPr>
            <a:xfrm>
              <a:off x="1270511" y="6220877"/>
              <a:ext cx="20507826" cy="47309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8155E0CD-19D3-4CF1-8965-603F07771F4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789339"/>
              <a:chOff x="1224541" y="6305967"/>
              <a:chExt cx="3568119" cy="1789339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CC5A05B-EFF7-4465-A001-B9C98A74CB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99EC261-5400-4E79-8E3C-182E175C56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496330" cy="178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87">
                <a:extLst>
                  <a:ext uri="{FF2B5EF4-FFF2-40B4-BE49-F238E27FC236}">
                    <a16:creationId xmlns:a16="http://schemas.microsoft.com/office/drawing/2014/main" id="{B5AECED2-815E-48C4-99DA-62FF13B905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935DF56B-225B-41CD-9E6E-DDC341F1A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54331" cy="7566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4A0B181-B6D0-46CA-B9AB-7635FAB0D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8F9A976-1AA9-4F79-BF84-7C5A8A2C4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FF4368-40B2-4AF1-A027-12DBBE6F0D35}"/>
                  </a:ext>
                </a:extLst>
              </p:cNvPr>
              <p:cNvSpPr/>
              <p:nvPr/>
            </p:nvSpPr>
            <p:spPr>
              <a:xfrm>
                <a:off x="7848600" y="9712880"/>
                <a:ext cx="20981085" cy="106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FF4368-40B2-4AF1-A027-12DBBE6F0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712880"/>
                <a:ext cx="20981085" cy="1061316"/>
              </a:xfrm>
              <a:prstGeom prst="rect">
                <a:avLst/>
              </a:prstGeom>
              <a:blipFill>
                <a:blip r:embed="rId11"/>
                <a:stretch>
                  <a:fillRect b="-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76CF30-C05A-44EB-9216-FF3DE6DBD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289808"/>
              </p:ext>
            </p:extLst>
          </p:nvPr>
        </p:nvGraphicFramePr>
        <p:xfrm>
          <a:off x="-1587" y="7110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" y="7110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CD3D42D-0BED-4653-B293-88A6EE6FC767}"/>
                  </a:ext>
                </a:extLst>
              </p:cNvPr>
              <p:cNvSpPr/>
              <p:nvPr/>
            </p:nvSpPr>
            <p:spPr>
              <a:xfrm>
                <a:off x="7827818" y="10809397"/>
                <a:ext cx="20981085" cy="1069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CD3D42D-0BED-4653-B293-88A6EE6FC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18" y="10809397"/>
                <a:ext cx="20981085" cy="1069075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86FA5D-A065-4240-86E1-4FD110F458F7}"/>
                  </a:ext>
                </a:extLst>
              </p:cNvPr>
              <p:cNvSpPr/>
              <p:nvPr/>
            </p:nvSpPr>
            <p:spPr>
              <a:xfrm>
                <a:off x="7788343" y="11892212"/>
                <a:ext cx="20981085" cy="106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86FA5D-A065-4240-86E1-4FD110F45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343" y="11892212"/>
                <a:ext cx="20981085" cy="1061316"/>
              </a:xfrm>
              <a:prstGeom prst="rect">
                <a:avLst/>
              </a:prstGeom>
              <a:blipFill>
                <a:blip r:embed="rId14"/>
                <a:stretch>
                  <a:fillRect b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0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82" grpId="0"/>
      <p:bldP spid="90" grpId="0"/>
      <p:bldP spid="98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859929" y="3461659"/>
            <a:ext cx="22675769" cy="1973516"/>
            <a:chOff x="1268077" y="3405486"/>
            <a:chExt cx="22687275" cy="187489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7" y="3790951"/>
              <a:ext cx="22687275" cy="148943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88758" cy="940513"/>
              <a:chOff x="1311958" y="3405486"/>
              <a:chExt cx="328875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899007" y="2693458"/>
                <a:ext cx="826209" cy="247887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87899" y="3526566"/>
                <a:ext cx="2312817" cy="556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51272" y="4535006"/>
                <a:ext cx="19928102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nhiêu cách chọn hai học sinh từ một nhóm gồm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72" y="4535006"/>
                <a:ext cx="19928102" cy="759375"/>
              </a:xfrm>
              <a:prstGeom prst="rect">
                <a:avLst/>
              </a:prstGeom>
              <a:blipFill>
                <a:blip r:embed="rId3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A166568-D1FB-4FE6-8E2F-6A36EE3C0A2E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C2CF834-B586-4FB9-8FE1-627E6E62CDEE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93654A-ABD6-420D-97DC-5AF1D4A6A93E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D9B88AB-AE39-4793-BABE-C50CE2EA470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TỔ HỢP</a:t>
              </a:r>
            </a:p>
          </p:txBody>
        </p:sp>
      </p:grpSp>
      <p:grpSp>
        <p:nvGrpSpPr>
          <p:cNvPr id="104" name="Group 10">
            <a:extLst>
              <a:ext uri="{FF2B5EF4-FFF2-40B4-BE49-F238E27FC236}">
                <a16:creationId xmlns:a16="http://schemas.microsoft.com/office/drawing/2014/main" id="{AFD1890D-84BE-49FD-8472-9BCB68CD01E1}"/>
              </a:ext>
            </a:extLst>
          </p:cNvPr>
          <p:cNvGrpSpPr/>
          <p:nvPr/>
        </p:nvGrpSpPr>
        <p:grpSpPr>
          <a:xfrm>
            <a:off x="838200" y="5668297"/>
            <a:ext cx="22677441" cy="4161503"/>
            <a:chOff x="1270511" y="5867400"/>
            <a:chExt cx="23059412" cy="4458134"/>
          </a:xfrm>
        </p:grpSpPr>
        <p:sp>
          <p:nvSpPr>
            <p:cNvPr id="105" name="Rounded Rectangle 52">
              <a:extLst>
                <a:ext uri="{FF2B5EF4-FFF2-40B4-BE49-F238E27FC236}">
                  <a16:creationId xmlns:a16="http://schemas.microsoft.com/office/drawing/2014/main" id="{ED438CC0-2850-4E15-A0CF-FCF4C717BDB0}"/>
                </a:ext>
              </a:extLst>
            </p:cNvPr>
            <p:cNvSpPr/>
            <p:nvPr/>
          </p:nvSpPr>
          <p:spPr>
            <a:xfrm>
              <a:off x="1272210" y="6139009"/>
              <a:ext cx="23057713" cy="41865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 60">
              <a:extLst>
                <a:ext uri="{FF2B5EF4-FFF2-40B4-BE49-F238E27FC236}">
                  <a16:creationId xmlns:a16="http://schemas.microsoft.com/office/drawing/2014/main" id="{D352D71D-9361-45BA-8F22-C4CBDEA1EF5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DE8A3FC4-75DA-4B99-8723-CC91A8FF74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A85FD43-8416-43A1-AC71-8D028A1C08E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 Diagonal Corner Rectangle 58">
                <a:extLst>
                  <a:ext uri="{FF2B5EF4-FFF2-40B4-BE49-F238E27FC236}">
                    <a16:creationId xmlns:a16="http://schemas.microsoft.com/office/drawing/2014/main" id="{B38366BF-6614-4177-956F-28EFCA49893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55167C53-9508-4073-89FA-8F93ADF83B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EEEECF2-262A-487D-A749-D15DD591D320}"/>
              </a:ext>
            </a:extLst>
          </p:cNvPr>
          <p:cNvSpPr/>
          <p:nvPr/>
        </p:nvSpPr>
        <p:spPr>
          <a:xfrm>
            <a:off x="1155839" y="6642686"/>
            <a:ext cx="20614602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>
              <a:lnSpc>
                <a:spcPct val="150000"/>
              </a:lnSpc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41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41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09740FE-A921-44BA-82CB-E7AF610D12E9}"/>
                  </a:ext>
                </a:extLst>
              </p:cNvPr>
              <p:cNvSpPr/>
              <p:nvPr/>
            </p:nvSpPr>
            <p:spPr>
              <a:xfrm>
                <a:off x="1111035" y="8708463"/>
                <a:ext cx="20614602" cy="805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07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số cách chọn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</m:sub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09740FE-A921-44BA-82CB-E7AF610D1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35" y="8708463"/>
                <a:ext cx="20614602" cy="805285"/>
              </a:xfrm>
              <a:prstGeom prst="rect">
                <a:avLst/>
              </a:prstGeom>
              <a:blipFill>
                <a:blip r:embed="rId4"/>
                <a:stretch>
                  <a:fillRect t="-13636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6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11883" y="7130661"/>
            <a:ext cx="21720345" cy="6204339"/>
            <a:chOff x="1270511" y="5867400"/>
            <a:chExt cx="21819676" cy="66465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3749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52465" y="3545807"/>
            <a:ext cx="21779763" cy="3312192"/>
            <a:chOff x="1268078" y="3405486"/>
            <a:chExt cx="21841827" cy="275176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3663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87441" cy="940513"/>
              <a:chOff x="1311958" y="3405486"/>
              <a:chExt cx="348744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86024" y="2618782"/>
                <a:ext cx="664820" cy="276193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04003" y="3620823"/>
                <a:ext cx="2312818" cy="664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1768096" y="4679614"/>
            <a:ext cx="19928102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một hộp chứa 10 thẻ đánh số từ 1 đến 10.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lấy ra hai thẻ có số ghi trên thẻ đều là số nguyên tố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4036" y="7987085"/>
                <a:ext cx="20614602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xét: trong tập các số tự nhiên từ 1 đến 10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nguyên tố: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6" y="7987085"/>
                <a:ext cx="20614602" cy="1483868"/>
              </a:xfrm>
              <a:prstGeom prst="rect">
                <a:avLst/>
              </a:prstGeom>
              <a:blipFill>
                <a:blip r:embed="rId3"/>
                <a:stretch>
                  <a:fillRect t="-94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E228053-82CA-40B0-A52D-1AFC60EB476D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100" name="Rounded Rectangle 2">
              <a:extLst>
                <a:ext uri="{FF2B5EF4-FFF2-40B4-BE49-F238E27FC236}">
                  <a16:creationId xmlns:a16="http://schemas.microsoft.com/office/drawing/2014/main" id="{A4C7F79F-E8EB-4167-B67C-A6953298C621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ED8227-37AC-41B2-9186-6E60D5484E2E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95FC05-BDC2-4DCE-9680-2DD6B073101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TỔ HỢP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D931407-9C4A-4263-BBB2-E81714C27A34}"/>
                  </a:ext>
                </a:extLst>
              </p:cNvPr>
              <p:cNvSpPr/>
              <p:nvPr/>
            </p:nvSpPr>
            <p:spPr>
              <a:xfrm>
                <a:off x="705927" y="9688365"/>
                <a:ext cx="2061460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Mỗi cách lấy ra hai thẻ có số ghi trên thẻ đều là số nguyên tố là một tổ hợp chập hai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D931407-9C4A-4263-BBB2-E81714C27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7" y="9688365"/>
                <a:ext cx="20614602" cy="1993366"/>
              </a:xfrm>
              <a:prstGeom prst="rect">
                <a:avLst/>
              </a:prstGeom>
              <a:blipFill>
                <a:blip r:embed="rId4"/>
                <a:stretch>
                  <a:fillRect r="-59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A4B08E9-21AB-432D-B26D-7D8FB1AE27CA}"/>
                  </a:ext>
                </a:extLst>
              </p:cNvPr>
              <p:cNvSpPr/>
              <p:nvPr/>
            </p:nvSpPr>
            <p:spPr>
              <a:xfrm>
                <a:off x="705927" y="12143938"/>
                <a:ext cx="20614602" cy="802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 hai thẻ có số ghi trên thẻ đều là số nguyên tố.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A4B08E9-21AB-432D-B26D-7D8FB1AE2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7" y="12143938"/>
                <a:ext cx="20614602" cy="802977"/>
              </a:xfrm>
              <a:prstGeom prst="rect">
                <a:avLst/>
              </a:prstGeom>
              <a:blipFill>
                <a:blip r:embed="rId5"/>
                <a:stretch>
                  <a:fillRect t="-12879" r="-11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03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32871" y="6561933"/>
            <a:ext cx="21817977" cy="6977525"/>
            <a:chOff x="1248360" y="5787236"/>
            <a:chExt cx="21817977" cy="8181315"/>
          </a:xfrm>
        </p:grpSpPr>
        <p:sp>
          <p:nvSpPr>
            <p:cNvPr id="53" name="Rounded Rectangle 52"/>
            <p:cNvSpPr/>
            <p:nvPr/>
          </p:nvSpPr>
          <p:spPr>
            <a:xfrm>
              <a:off x="1248360" y="5932010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87236"/>
              <a:ext cx="3568119" cy="938276"/>
              <a:chOff x="1224541" y="6225803"/>
              <a:chExt cx="3568119" cy="93827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7" y="6225803"/>
                <a:ext cx="2372765" cy="93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32871" y="3303329"/>
            <a:ext cx="21841827" cy="3181693"/>
            <a:chOff x="1268078" y="3405486"/>
            <a:chExt cx="21841827" cy="294080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255533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28" cy="940513"/>
              <a:chOff x="1311958" y="3405486"/>
              <a:chExt cx="325152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04976" y="2687488"/>
                <a:ext cx="826208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383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82503" y="6659245"/>
                <a:ext cx="20614602" cy="104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trí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có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03" y="6659245"/>
                <a:ext cx="20614602" cy="1044581"/>
              </a:xfrm>
              <a:prstGeom prst="rect">
                <a:avLst/>
              </a:prstGeom>
              <a:blipFill>
                <a:blip r:embed="rId3"/>
                <a:stretch>
                  <a:fillRect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38068" y="9308210"/>
                <a:ext cx="21293458" cy="811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bài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toán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𝟏𝟐𝟔𝟎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68" y="9308210"/>
                <a:ext cx="21293458" cy="811056"/>
              </a:xfrm>
              <a:prstGeom prst="rect">
                <a:avLst/>
              </a:prstGeom>
              <a:blipFill>
                <a:blip r:embed="rId4"/>
                <a:stretch>
                  <a:fillRect t="-13534" r="-229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754510" y="4190825"/>
            <a:ext cx="20904537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440180" algn="l"/>
                <a:tab pos="3240405" algn="ctr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2, 3, 4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9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lần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lần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lần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31F102-8533-4FB9-AA22-59EDACFBE252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92" name="Rounded Rectangle 2">
              <a:extLst>
                <a:ext uri="{FF2B5EF4-FFF2-40B4-BE49-F238E27FC236}">
                  <a16:creationId xmlns:a16="http://schemas.microsoft.com/office/drawing/2014/main" id="{0FF05D82-A40A-4C67-8CC1-EE0156EF7989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1F3C086-49E1-4E72-8143-C0606B740528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9A96208-C4D4-4C96-84B7-01DB84426FD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TỔ HỢP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6A84823-B07C-406E-98E2-3ACB63ABAE91}"/>
                  </a:ext>
                </a:extLst>
              </p:cNvPr>
              <p:cNvSpPr/>
              <p:nvPr/>
            </p:nvSpPr>
            <p:spPr>
              <a:xfrm>
                <a:off x="4282503" y="7483598"/>
                <a:ext cx="20614602" cy="1039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trí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có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6A84823-B07C-406E-98E2-3ACB63ABA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03" y="7483598"/>
                <a:ext cx="20614602" cy="1039002"/>
              </a:xfrm>
              <a:prstGeom prst="rect">
                <a:avLst/>
              </a:prstGeom>
              <a:blipFill>
                <a:blip r:embed="rId5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0D2A4F5-6A68-4528-9DD1-1A8311E88A27}"/>
                  </a:ext>
                </a:extLst>
              </p:cNvPr>
              <p:cNvSpPr/>
              <p:nvPr/>
            </p:nvSpPr>
            <p:spPr>
              <a:xfrm>
                <a:off x="4282503" y="8335664"/>
                <a:ext cx="20614602" cy="1032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trí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có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0D2A4F5-6A68-4528-9DD1-1A8311E88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03" y="8335664"/>
                <a:ext cx="20614602" cy="1032847"/>
              </a:xfrm>
              <a:prstGeom prst="rect">
                <a:avLst/>
              </a:prstGeom>
              <a:blipFill>
                <a:blip r:embed="rId6"/>
                <a:stretch>
                  <a:fillRect b="-2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704E7FE-A861-44F8-8285-768CAF2C7CEE}"/>
              </a:ext>
            </a:extLst>
          </p:cNvPr>
          <p:cNvSpPr/>
          <p:nvPr/>
        </p:nvSpPr>
        <p:spPr>
          <a:xfrm>
            <a:off x="1449822" y="11211164"/>
            <a:ext cx="212092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9068052-D2F7-426E-8A08-8F74B2A491FF}"/>
                  </a:ext>
                </a:extLst>
              </p:cNvPr>
              <p:cNvSpPr/>
              <p:nvPr/>
            </p:nvSpPr>
            <p:spPr>
              <a:xfrm>
                <a:off x="1132871" y="10886286"/>
                <a:ext cx="21798927" cy="220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07000"/>
                  </a:lnSpc>
                  <a:tabLst>
                    <a:tab pos="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2, 3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3, 4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 lvl="0">
                  <a:lnSpc>
                    <a:spcPct val="107000"/>
                  </a:lnSpc>
                  <a:tabLst>
                    <a:tab pos="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!−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𝟏𝟐𝟔𝟎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9068052-D2F7-426E-8A08-8F74B2A49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71" y="10886286"/>
                <a:ext cx="21798927" cy="2208361"/>
              </a:xfrm>
              <a:prstGeom prst="rect">
                <a:avLst/>
              </a:prstGeom>
              <a:blipFill>
                <a:blip r:embed="rId7"/>
                <a:stretch>
                  <a:fillRect t="-6630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5" grpId="0"/>
      <p:bldP spid="10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190634" y="2454063"/>
            <a:ext cx="22122428" cy="4526627"/>
            <a:chOff x="1175570" y="3048677"/>
            <a:chExt cx="22124988" cy="5023346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53859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4" cy="969507"/>
              <a:chOff x="1175570" y="1834705"/>
              <a:chExt cx="3903664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1" y="1958752"/>
                <a:ext cx="2843803" cy="5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7264400"/>
            <a:ext cx="22059471" cy="6146801"/>
            <a:chOff x="1270511" y="5805542"/>
            <a:chExt cx="22062025" cy="7484806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05542"/>
              <a:ext cx="3568119" cy="936929"/>
              <a:chOff x="1224541" y="6244109"/>
              <a:chExt cx="3568119" cy="936929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244109"/>
                <a:ext cx="2278452" cy="93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0690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70020" y="2963757"/>
                <a:ext cx="21720696" cy="401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5/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55.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lọ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lọ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20" y="2963757"/>
                <a:ext cx="21720696" cy="4016933"/>
              </a:xfrm>
              <a:prstGeom prst="rect">
                <a:avLst/>
              </a:prstGeom>
              <a:blipFill>
                <a:blip r:embed="rId2"/>
                <a:stretch>
                  <a:fillRect r="-1852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1263" y="8467657"/>
                <a:ext cx="21791136" cy="227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		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3" y="8467657"/>
                <a:ext cx="21791136" cy="2277355"/>
              </a:xfrm>
              <a:prstGeom prst="rect">
                <a:avLst/>
              </a:prstGeom>
              <a:blipFill>
                <a:blip r:embed="rId3"/>
                <a:stretch>
                  <a:fillRect t="-6150" r="-1147" b="-10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7762" y="10924802"/>
                <a:ext cx="21707558" cy="2265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3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 lvl="0"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		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762" y="10924802"/>
                <a:ext cx="21707558" cy="2265044"/>
              </a:xfrm>
              <a:prstGeom prst="rect">
                <a:avLst/>
              </a:prstGeom>
              <a:blipFill>
                <a:blip r:embed="rId4"/>
                <a:stretch>
                  <a:fillRect t="-6183" r="-871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3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1875</TotalTime>
  <Words>2114</Words>
  <PresentationFormat>Custom</PresentationFormat>
  <Paragraphs>227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2021-09-12T10:39:33Z</dcterms:modified>
</cp:coreProperties>
</file>