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14" r:id="rId3"/>
    <p:sldMasterId id="2147483726" r:id="rId4"/>
  </p:sldMasterIdLst>
  <p:notesMasterIdLst>
    <p:notesMasterId r:id="rId27"/>
  </p:notesMasterIdLst>
  <p:sldIdLst>
    <p:sldId id="288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5" r:id="rId14"/>
    <p:sldId id="272" r:id="rId15"/>
    <p:sldId id="276" r:id="rId16"/>
    <p:sldId id="277" r:id="rId17"/>
    <p:sldId id="278" r:id="rId18"/>
    <p:sldId id="280" r:id="rId19"/>
    <p:sldId id="281" r:id="rId20"/>
    <p:sldId id="283" r:id="rId21"/>
    <p:sldId id="284" r:id="rId22"/>
    <p:sldId id="289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CC586-0746-461B-8887-A67C6717CE3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16B20-8E67-437A-8B68-65E63D56B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2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5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4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9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8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C56B90-4281-41A6-B61C-5A42D88B82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4C306-0A39-4CAF-8F95-1D11A5E317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0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6768E-657C-41D3-9B0F-E2248A5F42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F2DD32-DF05-40E5-96F2-2533A69D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E8C19-5E24-46E9-AD90-A81EC78B4DA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BA9D3-6E52-441C-871E-F6B38E2221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0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18F6F-538D-447E-97FC-90A6EDB4E7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F73D2-8320-455C-8F7F-6A73B2CA47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9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4BCEC7-9491-4731-AF5D-095F6B6876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8CFDA-7BC0-4EF6-BDC3-8F36132CEF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2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E9CE31-AD2B-4D72-85E7-4780E30E2F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4CFD0A-A7BB-4853-8CBD-9D1822AABB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7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63E6A-BE61-4407-AB66-92D0389EB1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E486E-04AB-4A04-B54E-933EC8A016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72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EC5F5-57DE-4F09-AA2D-721463DF47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F30F1-E776-4A64-B489-E1F427A1B2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41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664FD-69B8-44A0-8124-38920180AF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D789-E61E-4783-9043-DF7DB573CC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85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7D501-8526-4911-A15E-D96E880F5D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0D1EDC-594C-42C8-ACC8-9EC4EE74EA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7BDB-FEBB-4706-B0B6-BEDF487557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5E90FD-9582-4D70-9653-3741547BB9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40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6287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E3C5E-BFCB-4641-9B4B-4328745A8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6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447AD1-5C5C-48B8-9E07-4502857738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6516E3-7498-41AC-8762-C2D3E2BF9FA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4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821936-341E-461E-B413-89602C0A136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4FFA604-2FED-48FE-9F54-B671B4E8EBE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03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3FAF9A-FC0C-4EE0-87BD-D0F0F322DB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D21654-5774-4EED-AADC-F17FE105C7F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2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A2A16C-C95C-4851-AF95-EF88AA0851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6942A9-0625-4B09-99E9-B9859B7ECBB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01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24AEF1-8B79-4924-A8C8-126137BF36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95C993-D65A-4804-A7CA-49D5935BFA21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87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079747-7C9B-4FA7-891B-7F31A4308E4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6956F9-CE5D-4E0B-B827-B91182181A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5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416167-6FAB-44AF-B315-66138CBFE4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CF1C45-79C4-474B-92E6-88FFB2930C4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8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258F55-0C40-42D4-BE7D-1005BC8B9C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E31B0F-1E56-43FA-BAA1-80709AF97D7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5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978338-20A3-4B6A-9BF7-013541DBF3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9922E3-9337-42C4-9ED5-2D4F9554AC4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7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A4F11E-0889-44B0-BE7C-A4C7C08BF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16A0B2-6A75-48FE-A9B1-6851ACE640B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5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489FA9-58C2-4ABF-B8DC-6C6D6FC022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DF8EFE-E5FF-4E68-BB8F-FDD3EDAC55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3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16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90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1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14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4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9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15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27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3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36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5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10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6287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F169B64-C199-4A29-9111-EBCE55ED5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7FFEC-9472-4F66-A0EB-7EA2874CC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7B8F8-7302-43D6-BCC8-F37842CB77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006F64-A7B0-4B36-8881-E7419BD3B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0DE4D4-2917-4A6E-BA29-3F6C84B564F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1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GA%20dien%20tu\CONGNGHE\Cong%20he%209\Thi%20day%2009%20bai%208\Trai%20dat%20nay%20la%20cua%20chung%20minh.mp3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slide" Target="slide11.xm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7.xml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24" Type="http://schemas.openxmlformats.org/officeDocument/2006/relationships/image" Target="../media/image5.png"/><Relationship Id="rId5" Type="http://schemas.openxmlformats.org/officeDocument/2006/relationships/slide" Target="slide4.xml"/><Relationship Id="rId15" Type="http://schemas.openxmlformats.org/officeDocument/2006/relationships/image" Target="../media/image11.png"/><Relationship Id="rId23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slide" Target="slide8.xml"/><Relationship Id="rId22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2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6492240" y="1166842"/>
            <a:ext cx="58572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 CÁC SỐ NGUYÊN</a:t>
            </a:r>
          </a:p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alt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91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Phép nhân các số tự nhiên có những tính chất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6312024" y="1700808"/>
            <a:ext cx="3600400" cy="216579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3.Nhân với số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4.PP đối với phép cộng và phép trừ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152119" y="4337518"/>
            <a:ext cx="3600400" cy="2285351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.PP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đối với phép cộng và phép trừ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952927" y="1700808"/>
            <a:ext cx="3600400" cy="216579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3.Nhân với số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600056" y="4245429"/>
            <a:ext cx="3600400" cy="230678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7" y="5465333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423593" y="2526735"/>
            <a:ext cx="6413041" cy="2016224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/>
              </a:rPr>
              <a:t>Yeah!!!</a:t>
            </a:r>
          </a:p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/>
              </a:rPr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5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utoShape 3"/>
          <p:cNvSpPr>
            <a:spLocks noChangeArrowheads="1"/>
          </p:cNvSpPr>
          <p:nvPr/>
        </p:nvSpPr>
        <p:spPr bwMode="ltGray">
          <a:xfrm rot="5400000" flipH="1">
            <a:off x="-498475" y="1824037"/>
            <a:ext cx="4032250" cy="374967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gray">
          <a:xfrm>
            <a:off x="3652838" y="3227389"/>
            <a:ext cx="6507162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gray">
          <a:xfrm>
            <a:off x="3143250" y="1935163"/>
            <a:ext cx="6865938" cy="6477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NHÂN HAI SỐ NGUYÊN KHÁC DẤU</a:t>
            </a:r>
          </a:p>
        </p:txBody>
      </p:sp>
      <p:grpSp>
        <p:nvGrpSpPr>
          <p:cNvPr id="8197" name="Group 70"/>
          <p:cNvGrpSpPr>
            <a:grpSpLocks/>
          </p:cNvGrpSpPr>
          <p:nvPr/>
        </p:nvGrpSpPr>
        <p:grpSpPr bwMode="auto">
          <a:xfrm>
            <a:off x="2570163" y="1936750"/>
            <a:ext cx="609600" cy="604838"/>
            <a:chOff x="2078" y="1680"/>
            <a:chExt cx="1615" cy="1615"/>
          </a:xfrm>
        </p:grpSpPr>
        <p:sp>
          <p:nvSpPr>
            <p:cNvPr id="8215" name="Oval 7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Oval 7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Oval 74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Oval 76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198" name="Group 77"/>
          <p:cNvGrpSpPr>
            <a:grpSpLocks/>
          </p:cNvGrpSpPr>
          <p:nvPr/>
        </p:nvGrpSpPr>
        <p:grpSpPr bwMode="auto">
          <a:xfrm>
            <a:off x="3065463" y="3254375"/>
            <a:ext cx="609600" cy="604838"/>
            <a:chOff x="2078" y="1680"/>
            <a:chExt cx="1615" cy="1615"/>
          </a:xfrm>
        </p:grpSpPr>
        <p:sp>
          <p:nvSpPr>
            <p:cNvPr id="8209" name="Oval 7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Oval 7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Oval 81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Oval 83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223" name="AutoShape 29"/>
          <p:cNvSpPr>
            <a:spLocks noChangeArrowheads="1"/>
          </p:cNvSpPr>
          <p:nvPr/>
        </p:nvSpPr>
        <p:spPr bwMode="gray">
          <a:xfrm>
            <a:off x="3219450" y="4672014"/>
            <a:ext cx="7448550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CHẤT CỦA PHÉP NHÂN CÁC SỐ  NGUYÊN</a:t>
            </a:r>
          </a:p>
        </p:txBody>
      </p:sp>
      <p:grpSp>
        <p:nvGrpSpPr>
          <p:cNvPr id="8200" name="Group 94"/>
          <p:cNvGrpSpPr>
            <a:grpSpLocks/>
          </p:cNvGrpSpPr>
          <p:nvPr/>
        </p:nvGrpSpPr>
        <p:grpSpPr bwMode="auto">
          <a:xfrm>
            <a:off x="2644775" y="4591050"/>
            <a:ext cx="609600" cy="604838"/>
            <a:chOff x="2078" y="1680"/>
            <a:chExt cx="1615" cy="1615"/>
          </a:xfrm>
        </p:grpSpPr>
        <p:sp>
          <p:nvSpPr>
            <p:cNvPr id="8203" name="Oval 9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4" name="Oval 9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6" name="Oval 98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Oval 10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1489076" y="2913064"/>
            <a:ext cx="1604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PHÉP NHÂN CÁC SỐ NGUYÊN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3900488" y="3351214"/>
            <a:ext cx="6292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NHÂN HAI SỐ NGUYÊN CÙNG DẤU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88" y="622300"/>
            <a:ext cx="7358062" cy="467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08188" y="1100139"/>
            <a:ext cx="917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1" t="40195" r="23747" b="51021"/>
          <a:stretch>
            <a:fillRect/>
          </a:stretch>
        </p:blipFill>
        <p:spPr bwMode="auto">
          <a:xfrm>
            <a:off x="493713" y="1661707"/>
            <a:ext cx="1514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8188" y="1936840"/>
            <a:ext cx="881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 thành bảng sau: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28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60637"/>
          <a:ext cx="10861589" cy="6188267"/>
        </p:xfrm>
        <a:graphic>
          <a:graphicData uri="http://schemas.openxmlformats.org/drawingml/2006/table">
            <a:tbl>
              <a:tblPr firstRow="1" firstCol="1" bandRow="1"/>
              <a:tblGrid>
                <a:gridCol w="6162670">
                  <a:extLst>
                    <a:ext uri="{9D8B030D-6E8A-4147-A177-3AD203B41FA5}">
                      <a16:colId xmlns:a16="http://schemas.microsoft.com/office/drawing/2014/main" val="2913914445"/>
                    </a:ext>
                  </a:extLst>
                </a:gridCol>
                <a:gridCol w="1321829">
                  <a:extLst>
                    <a:ext uri="{9D8B030D-6E8A-4147-A177-3AD203B41FA5}">
                      <a16:colId xmlns:a16="http://schemas.microsoft.com/office/drawing/2014/main" val="3920605217"/>
                    </a:ext>
                  </a:extLst>
                </a:gridCol>
                <a:gridCol w="3377090">
                  <a:extLst>
                    <a:ext uri="{9D8B030D-6E8A-4147-A177-3AD203B41FA5}">
                      <a16:colId xmlns:a16="http://schemas.microsoft.com/office/drawing/2014/main" val="3011372781"/>
                    </a:ext>
                  </a:extLst>
                </a:gridCol>
              </a:tblGrid>
              <a:tr h="420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A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B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20188"/>
                  </a:ext>
                </a:extLst>
              </a:tr>
              <a:tr h="108999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AutoNum type="alphaLcParenR"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. 7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7 . (- 4)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= 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7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(- 4)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hợp: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(a.b) . c = a. (b.c)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52605"/>
                  </a:ext>
                </a:extLst>
              </a:tr>
              <a:tr h="1436383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[(-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. 4] . (- 5)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. [4 . (- 5)]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r>
                        <a:rPr lang="vi-VN" sz="1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vi-VN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[(- 3) . 4] . (- 5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. [4 . (- 5)]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 hoán: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a.b = b.a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77767"/>
                  </a:ext>
                </a:extLst>
              </a:tr>
              <a:tr h="12445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phối của phép nhân đối với phép cộng, phép trừ: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a.(b+c) = a.b + a.c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0297"/>
                  </a:ext>
                </a:extLst>
              </a:tr>
              <a:tr h="9395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. 1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Vậy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1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08850"/>
                  </a:ext>
                </a:extLst>
              </a:tr>
              <a:tr h="17953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. (7 + 3) =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. 7 + 7 . (- 4) . 3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(7 + 3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 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 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. 7 + 7 + (- 4) . 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 với số 1: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a.1 =1.a. = a.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18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1108" y="809367"/>
            <a:ext cx="1346886" cy="63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655" y="624701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(4 . 7)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076" y="58317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964" y="1070230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0939" y="2525251"/>
            <a:ext cx="1379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(- 3) . (- 20)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3524" y="1976524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12 . 5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2635" y="2000440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0148" y="253081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5964" y="1515759"/>
            <a:ext cx="911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7277" y="100640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53374" y="2527092"/>
            <a:ext cx="963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3 . 20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45957" y="2000440"/>
            <a:ext cx="1307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(- 12) . (- 5)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5957" y="3083280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5965" y="3591492"/>
            <a:ext cx="1109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(4 .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5260" y="359149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42303" y="4059466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23350" y="5386244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22669" y="4494181"/>
            <a:ext cx="1307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(- 4) . (10)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72949" y="451797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75437" y="489677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36114" y="4911104"/>
            <a:ext cx="1349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- 28 + (- 12)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triped Right Arrow 57"/>
          <p:cNvSpPr/>
          <p:nvPr/>
        </p:nvSpPr>
        <p:spPr bwMode="auto">
          <a:xfrm rot="18918589" flipV="1">
            <a:off x="6344464" y="4465549"/>
            <a:ext cx="1887317" cy="189923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triped Right Arrow 58"/>
          <p:cNvSpPr/>
          <p:nvPr/>
        </p:nvSpPr>
        <p:spPr bwMode="auto">
          <a:xfrm rot="1774266" flipV="1">
            <a:off x="6501671" y="4374113"/>
            <a:ext cx="1599645" cy="224440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triped Right Arrow 60"/>
          <p:cNvSpPr/>
          <p:nvPr/>
        </p:nvSpPr>
        <p:spPr bwMode="auto">
          <a:xfrm rot="19438626" flipV="1">
            <a:off x="6365324" y="2162128"/>
            <a:ext cx="1816585" cy="21924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Striped Right Arrow 61"/>
          <p:cNvSpPr/>
          <p:nvPr/>
        </p:nvSpPr>
        <p:spPr bwMode="auto">
          <a:xfrm rot="2065894" flipV="1">
            <a:off x="6473796" y="1844467"/>
            <a:ext cx="1599645" cy="224440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2" grpId="0" animBg="1"/>
      <p:bldP spid="33" grpId="0" animBg="1"/>
      <p:bldP spid="36" grpId="0" animBg="1"/>
      <p:bldP spid="37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67988" y="604591"/>
            <a:ext cx="9288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98606" y="1742303"/>
            <a:ext cx="9845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8606" y="918558"/>
            <a:ext cx="9143998" cy="448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iao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hoán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a.b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= b.a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k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ết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a.b) . c = a. (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b.c)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 với số 1: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a.1 =1.a. = a.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p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hân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phối của phép nhân đối với phép cộng, phép trừ: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.(b+c) = a.b + a.c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6950" y="1127811"/>
            <a:ext cx="624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</a:t>
            </a:r>
            <a:r>
              <a:rPr kumimoji="0" lang="vi-VN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hép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 các số nguyên cũng có các tính chất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51" y="5517357"/>
            <a:ext cx="10345783" cy="117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851" y="5209097"/>
            <a:ext cx="6096000" cy="14568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* Lưu ý: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 0 = 0.a =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a.b = 0 thì hoặc a =  0 hoặc b = 0.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209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67988" y="604591"/>
            <a:ext cx="9288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18903" y="1115221"/>
            <a:ext cx="10025593" cy="108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51" y="5517357"/>
            <a:ext cx="10345783" cy="117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950" y="1453775"/>
            <a:ext cx="1021268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</a:t>
            </a: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(-7) . 4 . (-5)</a:t>
            </a:r>
          </a:p>
          <a:p>
            <a:pPr marL="342900" indent="-342900">
              <a:buAutoNum type="alphaLcParenR"/>
            </a:pP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(-8) . 4 + (-8) . 6</a:t>
            </a:r>
          </a:p>
          <a:p>
            <a:pPr marL="342900" indent="-342900">
              <a:buAutoNum type="alphaLcParenR"/>
            </a:pP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(- 411) . 92 . 0</a:t>
            </a:r>
          </a:p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 marL="342900" indent="-342900">
              <a:buAutoNum type="alphaLcParenR"/>
            </a:pP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. 4 . (-5</a:t>
            </a: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(-7) . [4 . (-5)] = (-7) . (- 20) = 140</a:t>
            </a:r>
          </a:p>
          <a:p>
            <a:pPr marL="342900" indent="-342900">
              <a:buFontTx/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(-8) . 4 + (-8) . </a:t>
            </a: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  (- 8) . ( 4 + 6) = (- 8) . 10 = -80</a:t>
            </a:r>
          </a:p>
          <a:p>
            <a:pPr marL="342900" indent="-342900">
              <a:buFontTx/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(- 411) . 92 . </a:t>
            </a: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= 0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86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88" y="622300"/>
            <a:ext cx="7358062" cy="467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Luyện tập, 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08188" y="1100139"/>
            <a:ext cx="917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1438" y="1633539"/>
            <a:ext cx="101855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(SGK) </a:t>
            </a:r>
            <a:r>
              <a:rPr lang="vi-VN" sz="2800" b="1" u="sng" dirty="0" smtClean="0">
                <a:solidFill>
                  <a:srgbClr val="0070C0"/>
                </a:solidFill>
                <a:latin typeface="+mj-lt"/>
              </a:rPr>
              <a:t>Tính một cách hợp lí:</a:t>
            </a:r>
          </a:p>
          <a:p>
            <a:pPr marL="514350" indent="-514350">
              <a:buAutoNum type="alphaLcParenR"/>
            </a:pPr>
            <a:r>
              <a:rPr lang="vi-VN" sz="2800" dirty="0" smtClean="0">
                <a:solidFill>
                  <a:srgbClr val="0070C0"/>
                </a:solidFill>
              </a:rPr>
              <a:t>(- </a:t>
            </a:r>
            <a:r>
              <a:rPr lang="vi-VN" sz="2800" dirty="0">
                <a:solidFill>
                  <a:srgbClr val="0070C0"/>
                </a:solidFill>
              </a:rPr>
              <a:t>6) . (- 3) . (- 5) </a:t>
            </a:r>
            <a:r>
              <a:rPr lang="vi-VN" sz="2800" dirty="0" smtClean="0">
                <a:solidFill>
                  <a:srgbClr val="0070C0"/>
                </a:solidFill>
              </a:rPr>
              <a:t>         </a:t>
            </a:r>
            <a:r>
              <a:rPr lang="vi-VN" sz="2800" dirty="0" smtClean="0">
                <a:solidFill>
                  <a:srgbClr val="FF0000"/>
                </a:solidFill>
              </a:rPr>
              <a:t>(Nhóm 1, 2)</a:t>
            </a:r>
          </a:p>
          <a:p>
            <a:pPr marL="514350" indent="-514350">
              <a:buFontTx/>
              <a:buAutoNum type="alphaLcParenR"/>
            </a:pPr>
            <a:r>
              <a:rPr lang="vi-VN" sz="2800" dirty="0" smtClean="0">
                <a:solidFill>
                  <a:srgbClr val="0070C0"/>
                </a:solidFill>
              </a:rPr>
              <a:t>b</a:t>
            </a:r>
            <a:r>
              <a:rPr lang="vi-VN" sz="2800" dirty="0">
                <a:solidFill>
                  <a:srgbClr val="0070C0"/>
                </a:solidFill>
              </a:rPr>
              <a:t>) 41 . 81 </a:t>
            </a:r>
            <a:r>
              <a:rPr lang="vi-VN" sz="2800" dirty="0" smtClean="0">
                <a:solidFill>
                  <a:srgbClr val="0070C0"/>
                </a:solidFill>
              </a:rPr>
              <a:t>- </a:t>
            </a:r>
            <a:r>
              <a:rPr lang="vi-VN" sz="2800" dirty="0">
                <a:solidFill>
                  <a:srgbClr val="0070C0"/>
                </a:solidFill>
              </a:rPr>
              <a:t>41 . (- 19) </a:t>
            </a:r>
            <a:r>
              <a:rPr lang="vi-VN" sz="2800" dirty="0" smtClean="0">
                <a:solidFill>
                  <a:srgbClr val="FF0000"/>
                </a:solidFill>
              </a:rPr>
              <a:t>(Nhóm 3, 4)</a:t>
            </a:r>
            <a:endParaRPr lang="vi-VN" sz="2800" dirty="0" smtClean="0">
              <a:solidFill>
                <a:srgbClr val="0070C0"/>
              </a:solidFill>
            </a:endParaRPr>
          </a:p>
          <a:p>
            <a:r>
              <a:rPr lang="vi-VN" sz="2800" b="1" u="sng" dirty="0" smtClean="0">
                <a:solidFill>
                  <a:srgbClr val="0070C0"/>
                </a:solidFill>
                <a:latin typeface="+mj-lt"/>
              </a:rPr>
              <a:t>Giải:</a:t>
            </a:r>
          </a:p>
          <a:p>
            <a:r>
              <a:rPr lang="vi-VN" sz="2800" dirty="0">
                <a:solidFill>
                  <a:srgbClr val="0070C0"/>
                </a:solidFill>
              </a:rPr>
              <a:t>a) (- 6) . (- 3) . (- 5) = </a:t>
            </a:r>
            <a:r>
              <a:rPr lang="vi-VN" sz="2800" dirty="0" smtClean="0">
                <a:solidFill>
                  <a:srgbClr val="0070C0"/>
                </a:solidFill>
              </a:rPr>
              <a:t>                    = 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vi-VN" sz="2800" dirty="0">
                <a:solidFill>
                  <a:srgbClr val="0070C0"/>
                </a:solidFill>
              </a:rPr>
              <a:t>b) 41 . 81 </a:t>
            </a:r>
            <a:r>
              <a:rPr lang="vi-VN" sz="2800" dirty="0" smtClean="0">
                <a:solidFill>
                  <a:srgbClr val="0070C0"/>
                </a:solidFill>
              </a:rPr>
              <a:t>- </a:t>
            </a:r>
            <a:r>
              <a:rPr lang="vi-VN" sz="2800" dirty="0">
                <a:solidFill>
                  <a:srgbClr val="0070C0"/>
                </a:solidFill>
              </a:rPr>
              <a:t>41 . (- 19) = </a:t>
            </a:r>
            <a:r>
              <a:rPr lang="vi-VN" sz="2800" dirty="0" smtClean="0">
                <a:solidFill>
                  <a:srgbClr val="0070C0"/>
                </a:solidFill>
              </a:rPr>
              <a:t>                            =                   =</a:t>
            </a:r>
            <a:endParaRPr lang="vi-VN" sz="2800" b="1" dirty="0">
              <a:solidFill>
                <a:srgbClr val="0070C0"/>
              </a:solidFill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1469" y="3695123"/>
            <a:ext cx="2908750" cy="5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 . [81 – (- 19)]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6469" y="3350186"/>
            <a:ext cx="1828800" cy="47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- (6 . 3 . 5)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5379" y="3695123"/>
            <a:ext cx="1579057" cy="5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41 . 100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66179" y="3333717"/>
            <a:ext cx="1219200" cy="448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accent2">
                    <a:lumMod val="75000"/>
                  </a:schemeClr>
                </a:solidFill>
              </a:rPr>
              <a:t>-90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05042" y="3828956"/>
            <a:ext cx="1327042" cy="738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4100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9675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3233" y="611190"/>
            <a:ext cx="7358062" cy="395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Luyện tập, 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119" y="916612"/>
            <a:ext cx="108221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Bài 7 (SGK) Tính một cách hợp lí:</a:t>
            </a:r>
          </a:p>
          <a:p>
            <a:pPr marL="514350" indent="-514350">
              <a:buAutoNum type="alphaLcParenR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(-16) . (-7) . 5</a:t>
            </a:r>
          </a:p>
          <a:p>
            <a:pPr marL="514350" indent="-514350">
              <a:buAutoNum type="alphaLcParenR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11 . (-12) + 11 . (-18)</a:t>
            </a:r>
          </a:p>
          <a:p>
            <a:pPr marL="514350" indent="-514350">
              <a:buAutoNum type="alphaLcParenR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87 . (-19) – 37 . (-19)</a:t>
            </a:r>
          </a:p>
          <a:p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Giải:</a:t>
            </a:r>
          </a:p>
          <a:p>
            <a:endParaRPr lang="vi-VN" sz="2800" b="1" dirty="0" smtClean="0">
              <a:solidFill>
                <a:srgbClr val="0070C0"/>
              </a:solidFill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729" y="26863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(- 16) . (- 7) . 5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[(- 16) . 5] . (- 7)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560.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729" y="3697166"/>
            <a:ext cx="6096000" cy="19354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11 . (- 12) + 11 . (- 18)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11 . [(- 12) + (- 18)]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11 . [- (12 + 18)]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11 . (- 30) = - 330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997" y="530128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87 . (- 19) – 37 . (- 19)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(- 19) . (87 – 37)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(- 19) . 50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- 950.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61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2" y="660678"/>
            <a:ext cx="10134599" cy="528292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&gt;, &lt;, = ”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&gt;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&lt;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&gt;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4)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&lt;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5)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0 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38401" y="-673239"/>
            <a:ext cx="640663" cy="58447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703734" y="1600200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703734" y="24518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703734" y="33662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703734" y="42044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703734" y="507110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1" y="66696"/>
            <a:ext cx="1459195" cy="11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703734" y="1353246"/>
            <a:ext cx="7620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646880" y="2236572"/>
            <a:ext cx="8872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668843" y="3137446"/>
            <a:ext cx="7227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714299" y="3989081"/>
            <a:ext cx="7172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697172" y="4832292"/>
            <a:ext cx="7751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</p:spTree>
    <p:extLst>
      <p:ext uri="{BB962C8B-B14F-4D97-AF65-F5344CB8AC3E}">
        <p14:creationId xmlns:p14="http://schemas.microsoft.com/office/powerpoint/2010/main" val="33850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3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3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1" grpId="0" animBg="1" autoUpdateAnimBg="0"/>
      <p:bldP spid="19466" grpId="0" animBg="1" autoUpdateAnimBg="0"/>
      <p:bldP spid="19468" grpId="0" animBg="1" autoUpdateAnimBg="0"/>
      <p:bldP spid="19469" grpId="0" animBg="1" autoUpdateAnimBg="0"/>
      <p:bldP spid="19470" grpId="0" animBg="1" autoUpdateAnimBg="0"/>
      <p:bldP spid="19471" grpId="0" animBg="1" autoUpdateAnimBg="0"/>
      <p:bldP spid="13" grpId="0"/>
      <p:bldP spid="14" grpId="0" autoUpdateAnimBg="0"/>
      <p:bldP spid="15" grpId="0" autoUpdateAnimBg="0"/>
      <p:bldP spid="17" grpId="0" autoUpdateAnimBg="0"/>
      <p:bldP spid="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6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1464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</a:t>
            </a:r>
          </a:p>
          <a:p>
            <a:pPr algn="ctr" defTabSz="914400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74" y="5326804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1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83" y="3134183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4" descr="A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so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838200"/>
            <a:ext cx="8991600" cy="2514600"/>
          </a:xfrm>
        </p:spPr>
        <p:txBody>
          <a:bodyPr/>
          <a:lstStyle/>
          <a:p>
            <a:pPr marL="0" indent="0">
              <a:buNone/>
            </a:pPr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Ôn lại các tính chất của phép nhân trong Z.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bài tập: </a:t>
            </a:r>
            <a:endParaRPr lang="vi-VN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tập bội và ước của số tự nhiên, tính chất chia hết của một tổng.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</a:t>
            </a:r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 chia hết hai số nguyên. Quan hệ chia hết trong tập hợp số nguyên</a:t>
            </a:r>
          </a:p>
          <a:p>
            <a:pPr>
              <a:buFontTx/>
              <a:buChar char="-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200400" y="381000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1175" y="2286001"/>
            <a:ext cx="3810000" cy="4238625"/>
          </a:xfrm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4965700" y="2343151"/>
            <a:ext cx="5702300" cy="35337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/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2495551" y="73026"/>
            <a:ext cx="7466013" cy="14843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37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VNI-Cooper"/>
              </a:rPr>
              <a:t>Baøi hoïc ñaõ </a:t>
            </a:r>
          </a:p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VNI-Cooper"/>
              </a:rPr>
              <a:t>KEÁT THUÙC</a:t>
            </a:r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5867400" y="3028951"/>
            <a:ext cx="3829050" cy="22002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Tr©n träng c¶m ¬n c¸c thÇy c« gi¸o</a:t>
            </a:r>
          </a:p>
          <a:p>
            <a:pPr algn="ctr"/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c¶m ¬n toµn thÓ c¸c em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.VnTimeH"/>
            </a:endParaRPr>
          </a:p>
        </p:txBody>
      </p:sp>
      <p:pic>
        <p:nvPicPr>
          <p:cNvPr id="99335" name="Trai dat nay la cua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013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290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" fill="hold"/>
                                        <p:tgtEl>
                                          <p:spTgt spid="99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5"/>
                </p:tgtEl>
              </p:cMediaNode>
            </p:audio>
          </p:childTnLst>
        </p:cTn>
      </p:par>
    </p:tnLst>
    <p:bldLst>
      <p:bldP spid="49165" grpId="0" animBg="1"/>
      <p:bldP spid="49166" grpId="0" animBg="1"/>
      <p:bldP spid="491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80" y="1127037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00" y="1519442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1275837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99" y="3574814"/>
            <a:ext cx="1054968" cy="1006340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60" y="4305696"/>
            <a:ext cx="966829" cy="922264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3" y="4266316"/>
            <a:ext cx="1008112" cy="961644"/>
          </a:xfrm>
          <a:prstGeom prst="rect">
            <a:avLst/>
          </a:prstGeom>
        </p:spPr>
      </p:pic>
      <p:pic>
        <p:nvPicPr>
          <p:cNvPr id="13" name="Picture 1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7" y="5465333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815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566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43168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dirty="0" smtClean="0">
                <a:solidFill>
                  <a:schemeClr val="bg1"/>
                </a:solidFill>
                <a:latin typeface="Calibri"/>
              </a:rPr>
              <a:t>T</a:t>
            </a:r>
            <a:r>
              <a:rPr lang="vi-VN" sz="3200" dirty="0" smtClean="0">
                <a:solidFill>
                  <a:schemeClr val="bg1"/>
                </a:solidFill>
                <a:latin typeface="Calibri"/>
              </a:rPr>
              <a:t>ính: (-4) . 7</a:t>
            </a:r>
            <a:endParaRPr lang="en-US" sz="3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prstClr val="black"/>
                </a:solidFill>
                <a:latin typeface="Calibri"/>
              </a:rPr>
              <a:t>-28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294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312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91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Tính: 7 . (- 4)</a:t>
            </a: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6277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latin typeface="Times New Roman" panose="02020603050405020304" pitchFamily="18" charset="0"/>
              </a:rPr>
              <a:t>- 28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294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2238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9171" y="324433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83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schemeClr val="bg1"/>
                </a:solidFill>
                <a:latin typeface="Calibri"/>
              </a:rPr>
              <a:t>Tính:[(-3) . 4] . (-5)</a:t>
            </a: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46125" y="3657600"/>
            <a:ext cx="3600400" cy="126709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244595" y="1593670"/>
            <a:ext cx="3735257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200" dirty="0" smtClean="0">
                <a:solidFill>
                  <a:prstClr val="black"/>
                </a:solidFill>
                <a:latin typeface="Calibri"/>
              </a:rPr>
              <a:t>20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334676" y="1593670"/>
            <a:ext cx="3488055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200" dirty="0" smtClean="0">
                <a:solidFill>
                  <a:prstClr val="black"/>
                </a:solidFill>
                <a:latin typeface="Calibri"/>
              </a:rPr>
              <a:t>- 60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446880" y="36576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prstClr val="black"/>
                </a:solidFill>
                <a:latin typeface="Calibri"/>
              </a:rPr>
              <a:t>- 75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17204" y="264581"/>
            <a:ext cx="7889349" cy="11481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prstClr val="white"/>
                </a:solidFill>
                <a:latin typeface="Calibri"/>
              </a:rPr>
              <a:t>Tính: (-4) . 7 + (-4) . 3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 smtClean="0">
                <a:solidFill>
                  <a:prstClr val="black"/>
                </a:solidFill>
                <a:latin typeface="Calibri"/>
              </a:rPr>
              <a:t>- 40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455715" y="1700808"/>
            <a:ext cx="3735256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 smtClean="0">
                <a:solidFill>
                  <a:prstClr val="black"/>
                </a:solidFill>
                <a:latin typeface="Calibri"/>
              </a:rPr>
              <a:t>40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307614" y="352122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 smtClean="0">
                <a:solidFill>
                  <a:prstClr val="black"/>
                </a:solidFill>
                <a:latin typeface="Calibri"/>
              </a:rPr>
              <a:t>16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312024" y="357866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 smtClean="0">
                <a:solidFill>
                  <a:prstClr val="black"/>
                </a:solidFill>
                <a:latin typeface="Calibri"/>
              </a:rPr>
              <a:t>-16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4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83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Tính:(-3) . </a:t>
            </a:r>
            <a:r>
              <a:rPr lang="vi-VN" sz="3600" dirty="0">
                <a:solidFill>
                  <a:prstClr val="white"/>
                </a:solidFill>
                <a:latin typeface="Calibri"/>
              </a:rPr>
              <a:t>[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. (-5)]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46125" y="3657600"/>
            <a:ext cx="3600400" cy="126709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60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244595" y="1593670"/>
            <a:ext cx="3735257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 smtClean="0">
                <a:solidFill>
                  <a:prstClr val="black"/>
                </a:solidFill>
                <a:latin typeface="Calibri"/>
              </a:rPr>
              <a:t>80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334676" y="1593670"/>
            <a:ext cx="3488055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- 60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446880" y="36576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- 75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17204" y="264581"/>
            <a:ext cx="7889349" cy="11481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Tính: (-4) . ( 7 +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455715" y="1700808"/>
            <a:ext cx="3735256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307614" y="352122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312024" y="357866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673</TotalTime>
  <Words>1232</Words>
  <PresentationFormat>Widescreen</PresentationFormat>
  <Paragraphs>212</Paragraphs>
  <Slides>22</Slides>
  <Notes>5</Notes>
  <HiddenSlides>0</HiddenSlides>
  <MMClips>32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.VnTime</vt:lpstr>
      <vt:lpstr>.VnTimeH</vt:lpstr>
      <vt:lpstr>Arial</vt:lpstr>
      <vt:lpstr>Calibri</vt:lpstr>
      <vt:lpstr>Calibri Light</vt:lpstr>
      <vt:lpstr>Cambria Math</vt:lpstr>
      <vt:lpstr>Symbol</vt:lpstr>
      <vt:lpstr>Times New Roman</vt:lpstr>
      <vt:lpstr>VNI-Cooper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2021-08-16T09:22:53Z</dcterms:created>
  <dcterms:modified xsi:type="dcterms:W3CDTF">2021-08-19T10:28:53Z</dcterms:modified>
</cp:coreProperties>
</file>