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304" r:id="rId3"/>
    <p:sldId id="302" r:id="rId4"/>
    <p:sldId id="292" r:id="rId5"/>
    <p:sldId id="407" r:id="rId6"/>
    <p:sldId id="280" r:id="rId7"/>
    <p:sldId id="290" r:id="rId8"/>
    <p:sldId id="281" r:id="rId9"/>
    <p:sldId id="408" r:id="rId10"/>
    <p:sldId id="401" r:id="rId11"/>
    <p:sldId id="409" r:id="rId12"/>
    <p:sldId id="405" r:id="rId13"/>
    <p:sldId id="287" r:id="rId14"/>
    <p:sldId id="406" r:id="rId15"/>
    <p:sldId id="299" r:id="rId16"/>
    <p:sldId id="315" r:id="rId17"/>
    <p:sldId id="367" r:id="rId18"/>
    <p:sldId id="331" r:id="rId19"/>
    <p:sldId id="295" r:id="rId20"/>
    <p:sldId id="329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ễn Thị Huỳnh Lộc - Viện Ngôn ngữ" initials="NTHLVNn" lastIdx="1" clrIdx="1">
    <p:extLst>
      <p:ext uri="{19B8F6BF-5375-455C-9EA6-DF929625EA0E}">
        <p15:presenceInfo xmlns:p15="http://schemas.microsoft.com/office/powerpoint/2012/main" userId="S::nguyenthihuynhloc@vanlanguni.edu.vn::adef5ce8-8209-4174-8558-55e0cbbb5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57"/>
  </p:normalViewPr>
  <p:slideViewPr>
    <p:cSldViewPr snapToGrid="0">
      <p:cViewPr varScale="1">
        <p:scale>
          <a:sx n="64" d="100"/>
          <a:sy n="64" d="100"/>
        </p:scale>
        <p:origin x="7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F016AD7-0118-E53F-5FF7-13A28B9D9462}"/>
              </a:ext>
            </a:extLst>
          </p:cNvPr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CE883-79BF-1BF8-FC20-BD34EF874084}"/>
              </a:ext>
            </a:extLst>
          </p:cNvPr>
          <p:cNvSpPr txBox="1"/>
          <p:nvPr userDrawn="1"/>
        </p:nvSpPr>
        <p:spPr>
          <a:xfrm>
            <a:off x="165100" y="44450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B8297-BF0D-17B2-420A-0A2E89D3D7BD}"/>
              </a:ext>
            </a:extLst>
          </p:cNvPr>
          <p:cNvSpPr txBox="1"/>
          <p:nvPr userDrawn="1"/>
        </p:nvSpPr>
        <p:spPr>
          <a:xfrm>
            <a:off x="9855704" y="31883"/>
            <a:ext cx="233826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Lesson 6b – Grammar (Cont.)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405CA5-F88F-34D5-BAB1-321DD7E7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73824" y="2013202"/>
            <a:ext cx="6288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</a:t>
            </a:r>
            <a:r>
              <a:rPr lang="en-US" sz="4800" b="1">
                <a:solidFill>
                  <a:srgbClr val="FF0000"/>
                </a:solidFill>
              </a:rPr>
              <a:t>Be green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6b: Grammar (Cont.)</a:t>
            </a:r>
          </a:p>
          <a:p>
            <a:pPr algn="ctr"/>
            <a:r>
              <a:rPr lang="en-US" sz="4800" b="1" dirty="0">
                <a:solidFill>
                  <a:srgbClr val="00B0F0"/>
                </a:solidFill>
              </a:rPr>
              <a:t>Page 99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91932-493B-EE7A-1554-75C86AC9E69D}"/>
              </a:ext>
            </a:extLst>
          </p:cNvPr>
          <p:cNvSpPr txBox="1"/>
          <p:nvPr/>
        </p:nvSpPr>
        <p:spPr>
          <a:xfrm>
            <a:off x="361333" y="1348353"/>
            <a:ext cx="1153580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CC"/>
                </a:solidFill>
              </a:rPr>
              <a:t>1</a:t>
            </a:r>
            <a:r>
              <a:rPr lang="en-US" sz="3200" dirty="0">
                <a:solidFill>
                  <a:srgbClr val="0000CC"/>
                </a:solidFill>
              </a:rPr>
              <a:t>. _________________ (</a:t>
            </a:r>
            <a:r>
              <a:rPr lang="en-US" sz="3200" b="1" dirty="0">
                <a:solidFill>
                  <a:srgbClr val="0000CC"/>
                </a:solidFill>
              </a:rPr>
              <a:t>you/see</a:t>
            </a:r>
            <a:r>
              <a:rPr lang="en-US" sz="3200" dirty="0">
                <a:solidFill>
                  <a:srgbClr val="0000CC"/>
                </a:solidFill>
              </a:rPr>
              <a:t>) the news last night?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CC"/>
                </a:solidFill>
              </a:rPr>
              <a:t>2</a:t>
            </a:r>
            <a:r>
              <a:rPr lang="en-US" sz="3200" dirty="0">
                <a:solidFill>
                  <a:srgbClr val="0000CC"/>
                </a:solidFill>
              </a:rPr>
              <a:t>. They _________________ (</a:t>
            </a:r>
            <a:r>
              <a:rPr lang="en-US" sz="3200" b="1" dirty="0">
                <a:solidFill>
                  <a:srgbClr val="0000CC"/>
                </a:solidFill>
              </a:rPr>
              <a:t>visit</a:t>
            </a:r>
            <a:r>
              <a:rPr lang="en-US" sz="3200" dirty="0">
                <a:solidFill>
                  <a:srgbClr val="0000CC"/>
                </a:solidFill>
              </a:rPr>
              <a:t>) the Amazon rainforest last year.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CC"/>
                </a:solidFill>
              </a:rPr>
              <a:t>3</a:t>
            </a:r>
            <a:r>
              <a:rPr lang="en-US" sz="3200" dirty="0">
                <a:solidFill>
                  <a:srgbClr val="0000CC"/>
                </a:solidFill>
              </a:rPr>
              <a:t>. I _________________ (</a:t>
            </a:r>
            <a:r>
              <a:rPr lang="en-US" sz="3200" b="1" dirty="0">
                <a:solidFill>
                  <a:srgbClr val="0000CC"/>
                </a:solidFill>
              </a:rPr>
              <a:t>not/catch</a:t>
            </a:r>
            <a:r>
              <a:rPr lang="en-US" sz="3200" dirty="0">
                <a:solidFill>
                  <a:srgbClr val="0000CC"/>
                </a:solidFill>
              </a:rPr>
              <a:t>) the bus to school yesterday.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CC"/>
                </a:solidFill>
              </a:rPr>
              <a:t>4</a:t>
            </a:r>
            <a:r>
              <a:rPr lang="en-US" sz="3200" dirty="0">
                <a:solidFill>
                  <a:srgbClr val="0000CC"/>
                </a:solidFill>
              </a:rPr>
              <a:t>. Last week, we _________________ (</a:t>
            </a:r>
            <a:r>
              <a:rPr lang="en-US" sz="3200" b="1" dirty="0">
                <a:solidFill>
                  <a:srgbClr val="0000CC"/>
                </a:solidFill>
              </a:rPr>
              <a:t>do</a:t>
            </a:r>
            <a:r>
              <a:rPr lang="en-US" sz="3200" dirty="0">
                <a:solidFill>
                  <a:srgbClr val="0000CC"/>
                </a:solidFill>
              </a:rPr>
              <a:t>) a project about air pollution in our city.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00CC"/>
                </a:solidFill>
              </a:rPr>
              <a:t>5</a:t>
            </a:r>
            <a:r>
              <a:rPr lang="en-US" sz="3200" dirty="0">
                <a:solidFill>
                  <a:srgbClr val="0000CC"/>
                </a:solidFill>
              </a:rPr>
              <a:t>. _________________ (</a:t>
            </a:r>
            <a:r>
              <a:rPr lang="en-US" sz="3200" b="1" dirty="0">
                <a:solidFill>
                  <a:srgbClr val="0000CC"/>
                </a:solidFill>
              </a:rPr>
              <a:t>Tom/</a:t>
            </a:r>
            <a:r>
              <a:rPr lang="en-US" sz="3200" b="1" dirty="0" err="1">
                <a:solidFill>
                  <a:srgbClr val="0000CC"/>
                </a:solidFill>
              </a:rPr>
              <a:t>organise</a:t>
            </a:r>
            <a:r>
              <a:rPr lang="en-US" sz="3200" dirty="0">
                <a:solidFill>
                  <a:srgbClr val="0000CC"/>
                </a:solidFill>
              </a:rPr>
              <a:t>) a clean-up day last month?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D0D4C-480F-D9FC-166D-CDB817ED093F}"/>
              </a:ext>
            </a:extLst>
          </p:cNvPr>
          <p:cNvSpPr txBox="1"/>
          <p:nvPr/>
        </p:nvSpPr>
        <p:spPr>
          <a:xfrm>
            <a:off x="2564085" y="614491"/>
            <a:ext cx="9134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Put the verbs in brackets into the Past Simple.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30700-54B5-AA5F-D4A0-C5107005476C}"/>
              </a:ext>
            </a:extLst>
          </p:cNvPr>
          <p:cNvSpPr/>
          <p:nvPr/>
        </p:nvSpPr>
        <p:spPr>
          <a:xfrm>
            <a:off x="86720" y="277744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 </a:t>
            </a:r>
          </a:p>
          <a:p>
            <a:pPr algn="ctr"/>
            <a:r>
              <a:rPr lang="en-US" b="1" dirty="0"/>
              <a:t>WB p. 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A4AA7-427E-CEA7-74E9-8AAE92812CEE}"/>
              </a:ext>
            </a:extLst>
          </p:cNvPr>
          <p:cNvSpPr txBox="1"/>
          <p:nvPr/>
        </p:nvSpPr>
        <p:spPr>
          <a:xfrm>
            <a:off x="1511807" y="1348353"/>
            <a:ext cx="247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 you see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01734-E13E-013B-2571-6679ED289AAE}"/>
              </a:ext>
            </a:extLst>
          </p:cNvPr>
          <p:cNvSpPr txBox="1"/>
          <p:nvPr/>
        </p:nvSpPr>
        <p:spPr>
          <a:xfrm>
            <a:off x="3170936" y="1988787"/>
            <a:ext cx="155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visited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DC496-7DD0-149E-0172-4FAFEA238A32}"/>
              </a:ext>
            </a:extLst>
          </p:cNvPr>
          <p:cNvSpPr txBox="1"/>
          <p:nvPr/>
        </p:nvSpPr>
        <p:spPr>
          <a:xfrm>
            <a:off x="1609722" y="2629221"/>
            <a:ext cx="237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didn’t catch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C1370-D44F-B806-7B43-ACD4FE04DB05}"/>
              </a:ext>
            </a:extLst>
          </p:cNvPr>
          <p:cNvSpPr txBox="1"/>
          <p:nvPr/>
        </p:nvSpPr>
        <p:spPr>
          <a:xfrm>
            <a:off x="4602821" y="3252359"/>
            <a:ext cx="903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112ED-36A8-5C0B-CE0B-E1966B4EEA83}"/>
              </a:ext>
            </a:extLst>
          </p:cNvPr>
          <p:cNvSpPr txBox="1"/>
          <p:nvPr/>
        </p:nvSpPr>
        <p:spPr>
          <a:xfrm>
            <a:off x="1086969" y="4396302"/>
            <a:ext cx="31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 Tom </a:t>
            </a:r>
            <a:r>
              <a:rPr lang="en-US" sz="3200" dirty="0" err="1">
                <a:solidFill>
                  <a:srgbClr val="FF0000"/>
                </a:solidFill>
              </a:rPr>
              <a:t>organise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C5B069-AAB7-5E2C-2628-02B65C9AC1D2}"/>
              </a:ext>
            </a:extLst>
          </p:cNvPr>
          <p:cNvSpPr/>
          <p:nvPr/>
        </p:nvSpPr>
        <p:spPr>
          <a:xfrm>
            <a:off x="86720" y="277744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 </a:t>
            </a:r>
          </a:p>
          <a:p>
            <a:pPr algn="ctr"/>
            <a:r>
              <a:rPr lang="en-US" b="1" dirty="0"/>
              <a:t>WB p. 49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9C47B-671C-5BE2-2025-66383B785599}"/>
              </a:ext>
            </a:extLst>
          </p:cNvPr>
          <p:cNvSpPr txBox="1"/>
          <p:nvPr/>
        </p:nvSpPr>
        <p:spPr>
          <a:xfrm>
            <a:off x="2354094" y="396354"/>
            <a:ext cx="9134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Put the verbs in brackets into the Future Simple, </a:t>
            </a:r>
            <a:r>
              <a:rPr lang="en-US" sz="2800" b="1" i="1" dirty="0">
                <a:solidFill>
                  <a:srgbClr val="0070C0"/>
                </a:solidFill>
              </a:rPr>
              <a:t>be going to</a:t>
            </a:r>
            <a:r>
              <a:rPr lang="en-US" sz="2800" b="1" dirty="0">
                <a:solidFill>
                  <a:srgbClr val="0070C0"/>
                </a:solidFill>
              </a:rPr>
              <a:t>, the Present Continuous or the Present Simple.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25A9C-C4C1-5082-CA02-0377B61C9A4D}"/>
              </a:ext>
            </a:extLst>
          </p:cNvPr>
          <p:cNvSpPr txBox="1"/>
          <p:nvPr/>
        </p:nvSpPr>
        <p:spPr>
          <a:xfrm>
            <a:off x="432916" y="1412706"/>
            <a:ext cx="11326167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</a:rPr>
              <a:t>1</a:t>
            </a:r>
            <a:r>
              <a:rPr lang="en-US" sz="2800" dirty="0">
                <a:solidFill>
                  <a:srgbClr val="0000CC"/>
                </a:solidFill>
              </a:rPr>
              <a:t>. A: ________________ (</a:t>
            </a:r>
            <a:r>
              <a:rPr lang="en-US" sz="2800" b="1" dirty="0">
                <a:solidFill>
                  <a:srgbClr val="0000CC"/>
                </a:solidFill>
              </a:rPr>
              <a:t>Andy/take</a:t>
            </a:r>
            <a:r>
              <a:rPr lang="en-US" sz="2800" dirty="0">
                <a:solidFill>
                  <a:srgbClr val="0000CC"/>
                </a:solidFill>
              </a:rPr>
              <a:t>) the train to the cinema this evening?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CC"/>
                </a:solidFill>
              </a:rPr>
              <a:t>B: I’m sure his mum ________________ (</a:t>
            </a:r>
            <a:r>
              <a:rPr lang="en-US" sz="2800" b="1" dirty="0">
                <a:solidFill>
                  <a:srgbClr val="0000CC"/>
                </a:solidFill>
              </a:rPr>
              <a:t>give</a:t>
            </a:r>
            <a:r>
              <a:rPr lang="en-US" sz="2800" dirty="0">
                <a:solidFill>
                  <a:srgbClr val="0000CC"/>
                </a:solidFill>
              </a:rPr>
              <a:t>) him a lift in her car.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. A: I hear you quit your job and you ________________ (</a:t>
            </a:r>
            <a:r>
              <a:rPr lang="en-US" sz="2800" b="1" dirty="0">
                <a:solidFill>
                  <a:srgbClr val="0000CC"/>
                </a:solidFill>
              </a:rPr>
              <a:t>not/look</a:t>
            </a:r>
            <a:r>
              <a:rPr lang="en-US" sz="2800" dirty="0">
                <a:solidFill>
                  <a:srgbClr val="0000CC"/>
                </a:solidFill>
              </a:rPr>
              <a:t>) for a new one.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CC"/>
                </a:solidFill>
              </a:rPr>
              <a:t>B: That’s right. I ________________ (</a:t>
            </a:r>
            <a:r>
              <a:rPr lang="en-US" sz="2800" b="1" dirty="0">
                <a:solidFill>
                  <a:srgbClr val="0000CC"/>
                </a:solidFill>
              </a:rPr>
              <a:t>study</a:t>
            </a:r>
            <a:r>
              <a:rPr lang="en-US" sz="2800" dirty="0">
                <a:solidFill>
                  <a:srgbClr val="0000CC"/>
                </a:solidFill>
              </a:rPr>
              <a:t>) zoology at university. The course ________________ (</a:t>
            </a:r>
            <a:r>
              <a:rPr lang="en-US" sz="2800" b="1" dirty="0">
                <a:solidFill>
                  <a:srgbClr val="0000CC"/>
                </a:solidFill>
              </a:rPr>
              <a:t>start</a:t>
            </a:r>
            <a:r>
              <a:rPr lang="en-US" sz="2800" dirty="0">
                <a:solidFill>
                  <a:srgbClr val="0000CC"/>
                </a:solidFill>
              </a:rPr>
              <a:t>) in September.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CC"/>
                </a:solidFill>
              </a:rPr>
              <a:t>3</a:t>
            </a:r>
            <a:r>
              <a:rPr lang="en-US" sz="2800" dirty="0">
                <a:solidFill>
                  <a:srgbClr val="0000CC"/>
                </a:solidFill>
              </a:rPr>
              <a:t>. A: My parents ________________ (</a:t>
            </a:r>
            <a:r>
              <a:rPr lang="en-US" sz="2800" b="1" dirty="0">
                <a:solidFill>
                  <a:srgbClr val="0000CC"/>
                </a:solidFill>
              </a:rPr>
              <a:t>see</a:t>
            </a:r>
            <a:r>
              <a:rPr lang="en-US" sz="2800" dirty="0">
                <a:solidFill>
                  <a:srgbClr val="0000CC"/>
                </a:solidFill>
              </a:rPr>
              <a:t>) a play at the theatre tonight and I don’t want to stay at home on my own.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CC"/>
                </a:solidFill>
              </a:rPr>
              <a:t>B: Don’t worry – I ________________ (</a:t>
            </a:r>
            <a:r>
              <a:rPr lang="en-US" sz="2800" b="1" dirty="0">
                <a:solidFill>
                  <a:srgbClr val="0000CC"/>
                </a:solidFill>
              </a:rPr>
              <a:t>come</a:t>
            </a:r>
            <a:r>
              <a:rPr lang="en-US" sz="2800" dirty="0">
                <a:solidFill>
                  <a:srgbClr val="0000CC"/>
                </a:solidFill>
              </a:rPr>
              <a:t>) to your house and we can watch a film together.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D3F90-0836-B3BF-BDBF-54376BB18430}"/>
              </a:ext>
            </a:extLst>
          </p:cNvPr>
          <p:cNvSpPr txBox="1"/>
          <p:nvPr/>
        </p:nvSpPr>
        <p:spPr>
          <a:xfrm>
            <a:off x="1497633" y="1412706"/>
            <a:ext cx="23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Andy taking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196D8-966D-6D5B-FEA0-94803ADA448A}"/>
              </a:ext>
            </a:extLst>
          </p:cNvPr>
          <p:cNvSpPr txBox="1"/>
          <p:nvPr/>
        </p:nvSpPr>
        <p:spPr>
          <a:xfrm>
            <a:off x="4088715" y="1925745"/>
            <a:ext cx="160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will give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5ABA7-86B4-6B89-C661-ED7DC2269B5E}"/>
              </a:ext>
            </a:extLst>
          </p:cNvPr>
          <p:cNvSpPr txBox="1"/>
          <p:nvPr/>
        </p:nvSpPr>
        <p:spPr>
          <a:xfrm>
            <a:off x="6095999" y="2445515"/>
            <a:ext cx="2516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are not looking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1DA73-78EC-F447-4DF5-5E7610CA1C51}"/>
              </a:ext>
            </a:extLst>
          </p:cNvPr>
          <p:cNvSpPr txBox="1"/>
          <p:nvPr/>
        </p:nvSpPr>
        <p:spPr>
          <a:xfrm>
            <a:off x="2742709" y="3353889"/>
            <a:ext cx="308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am going to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3CAEE-680A-3E84-FF39-7F1A8F415769}"/>
              </a:ext>
            </a:extLst>
          </p:cNvPr>
          <p:cNvSpPr txBox="1"/>
          <p:nvPr/>
        </p:nvSpPr>
        <p:spPr>
          <a:xfrm>
            <a:off x="1390504" y="3785791"/>
            <a:ext cx="157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EF8D1-40C0-3CA5-8A06-A095D93C8291}"/>
              </a:ext>
            </a:extLst>
          </p:cNvPr>
          <p:cNvSpPr txBox="1"/>
          <p:nvPr/>
        </p:nvSpPr>
        <p:spPr>
          <a:xfrm>
            <a:off x="3423188" y="4288808"/>
            <a:ext cx="1944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are seeing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1D0A9-DF4E-5F13-5BD8-B08627032E1B}"/>
              </a:ext>
            </a:extLst>
          </p:cNvPr>
          <p:cNvSpPr txBox="1"/>
          <p:nvPr/>
        </p:nvSpPr>
        <p:spPr>
          <a:xfrm>
            <a:off x="3717586" y="5222378"/>
            <a:ext cx="17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 come</a:t>
            </a:r>
          </a:p>
        </p:txBody>
      </p:sp>
    </p:spTree>
    <p:extLst>
      <p:ext uri="{BB962C8B-B14F-4D97-AF65-F5344CB8AC3E}">
        <p14:creationId xmlns:p14="http://schemas.microsoft.com/office/powerpoint/2010/main" val="27010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2452E-3410-A473-06A1-477ED163C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34" y="285947"/>
            <a:ext cx="9770132" cy="6572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7D2EDB-FCB7-7733-9AAA-C1938E7AA2D9}"/>
              </a:ext>
            </a:extLst>
          </p:cNvPr>
          <p:cNvSpPr/>
          <p:nvPr/>
        </p:nvSpPr>
        <p:spPr>
          <a:xfrm>
            <a:off x="3463048" y="2509736"/>
            <a:ext cx="428016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3DD12-80FB-F4F1-9DF5-5753C1BBA418}"/>
              </a:ext>
            </a:extLst>
          </p:cNvPr>
          <p:cNvSpPr/>
          <p:nvPr/>
        </p:nvSpPr>
        <p:spPr>
          <a:xfrm>
            <a:off x="10308078" y="2130357"/>
            <a:ext cx="538262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9AFF8-EC2B-FAAD-20FF-BBBC2A34CB28}"/>
              </a:ext>
            </a:extLst>
          </p:cNvPr>
          <p:cNvSpPr/>
          <p:nvPr/>
        </p:nvSpPr>
        <p:spPr>
          <a:xfrm>
            <a:off x="3891064" y="2928025"/>
            <a:ext cx="515566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EECAAE-DD2A-336E-28AC-C49A14F7FAAE}"/>
              </a:ext>
            </a:extLst>
          </p:cNvPr>
          <p:cNvSpPr/>
          <p:nvPr/>
        </p:nvSpPr>
        <p:spPr>
          <a:xfrm>
            <a:off x="7527589" y="2928024"/>
            <a:ext cx="380998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20AD79-6EE9-83EB-1A84-9E49112095D0}"/>
              </a:ext>
            </a:extLst>
          </p:cNvPr>
          <p:cNvSpPr/>
          <p:nvPr/>
        </p:nvSpPr>
        <p:spPr>
          <a:xfrm>
            <a:off x="10483336" y="3292811"/>
            <a:ext cx="380998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DA71F-183E-7208-93DD-0E58F0C39541}"/>
              </a:ext>
            </a:extLst>
          </p:cNvPr>
          <p:cNvSpPr/>
          <p:nvPr/>
        </p:nvSpPr>
        <p:spPr>
          <a:xfrm>
            <a:off x="3557242" y="3756496"/>
            <a:ext cx="849387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685C32-5177-FED1-2B5A-C611B73D0322}"/>
              </a:ext>
            </a:extLst>
          </p:cNvPr>
          <p:cNvSpPr/>
          <p:nvPr/>
        </p:nvSpPr>
        <p:spPr>
          <a:xfrm>
            <a:off x="5557898" y="4126147"/>
            <a:ext cx="1056911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F86DB8-C558-132C-B726-BA93E7EA8AAE}"/>
              </a:ext>
            </a:extLst>
          </p:cNvPr>
          <p:cNvSpPr/>
          <p:nvPr/>
        </p:nvSpPr>
        <p:spPr>
          <a:xfrm>
            <a:off x="9883384" y="4085614"/>
            <a:ext cx="980950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D1F92-EA27-6ECF-8A93-CA519C7AABC0}"/>
              </a:ext>
            </a:extLst>
          </p:cNvPr>
          <p:cNvSpPr/>
          <p:nvPr/>
        </p:nvSpPr>
        <p:spPr>
          <a:xfrm>
            <a:off x="3557242" y="4474723"/>
            <a:ext cx="849387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AF4543-02F5-1184-5B97-102832B61720}"/>
              </a:ext>
            </a:extLst>
          </p:cNvPr>
          <p:cNvSpPr/>
          <p:nvPr/>
        </p:nvSpPr>
        <p:spPr>
          <a:xfrm>
            <a:off x="10439640" y="4494178"/>
            <a:ext cx="849387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0EB1F6-2D0B-A24C-2AB9-5A39645C8DEF}"/>
              </a:ext>
            </a:extLst>
          </p:cNvPr>
          <p:cNvSpPr/>
          <p:nvPr/>
        </p:nvSpPr>
        <p:spPr>
          <a:xfrm>
            <a:off x="3575236" y="4902739"/>
            <a:ext cx="1181590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EAD2A-F3F9-DC02-20B1-2662250BB25C}"/>
              </a:ext>
            </a:extLst>
          </p:cNvPr>
          <p:cNvSpPr/>
          <p:nvPr/>
        </p:nvSpPr>
        <p:spPr>
          <a:xfrm>
            <a:off x="10495613" y="4868688"/>
            <a:ext cx="1181590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ADA27-1E8A-C57C-8B30-24D77991D110}"/>
              </a:ext>
            </a:extLst>
          </p:cNvPr>
          <p:cNvSpPr/>
          <p:nvPr/>
        </p:nvSpPr>
        <p:spPr>
          <a:xfrm>
            <a:off x="3558373" y="5272390"/>
            <a:ext cx="848256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F8E4CB-8374-6C5D-0866-95171B88995E}"/>
              </a:ext>
            </a:extLst>
          </p:cNvPr>
          <p:cNvSpPr/>
          <p:nvPr/>
        </p:nvSpPr>
        <p:spPr>
          <a:xfrm>
            <a:off x="3982501" y="5685816"/>
            <a:ext cx="677048" cy="36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77B99-1959-7673-8FAE-9EF5924A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2" y="910030"/>
            <a:ext cx="1828800" cy="781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6A973-83D3-C662-0665-3241C1F68FA3}"/>
              </a:ext>
            </a:extLst>
          </p:cNvPr>
          <p:cNvSpPr txBox="1"/>
          <p:nvPr/>
        </p:nvSpPr>
        <p:spPr>
          <a:xfrm>
            <a:off x="2402732" y="700391"/>
            <a:ext cx="8818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Take turns to tell your partner about your plan for the next holiday. Try to use a variety of tenses.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49D8B-B773-75F3-DB5A-A4E6E85B64CD}"/>
              </a:ext>
            </a:extLst>
          </p:cNvPr>
          <p:cNvSpPr txBox="1"/>
          <p:nvPr/>
        </p:nvSpPr>
        <p:spPr>
          <a:xfrm>
            <a:off x="1057072" y="2338714"/>
            <a:ext cx="95331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Where are you going to go for your next holiday?</a:t>
            </a:r>
          </a:p>
          <a:p>
            <a:pPr marL="342900" indent="-342900"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What is special about this place?</a:t>
            </a:r>
          </a:p>
          <a:p>
            <a:pPr marL="342900" indent="-342900"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Who are you going to go with?</a:t>
            </a:r>
          </a:p>
          <a:p>
            <a:pPr marL="342900" indent="-342900">
              <a:buFontTx/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Where are you going to stay?</a:t>
            </a:r>
          </a:p>
          <a:p>
            <a:pPr marL="342900" indent="-342900">
              <a:buFontTx/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What are you going to do?</a:t>
            </a:r>
          </a:p>
          <a:p>
            <a:pPr marL="342900" indent="-342900">
              <a:buFontTx/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(Your ideas)</a:t>
            </a:r>
          </a:p>
        </p:txBody>
      </p:sp>
    </p:spTree>
    <p:extLst>
      <p:ext uri="{BB962C8B-B14F-4D97-AF65-F5344CB8AC3E}">
        <p14:creationId xmlns:p14="http://schemas.microsoft.com/office/powerpoint/2010/main" val="389503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C7619-563D-4788-BDA9-C0E4484EB0A1}"/>
              </a:ext>
            </a:extLst>
          </p:cNvPr>
          <p:cNvSpPr txBox="1"/>
          <p:nvPr/>
        </p:nvSpPr>
        <p:spPr>
          <a:xfrm>
            <a:off x="251879" y="506437"/>
            <a:ext cx="11479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Challenge your class by giving report on your partner’s plan for his/her next holiday. The whole class guess the correct place.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1B94-932C-46CD-AEAF-909CC288F051}"/>
              </a:ext>
            </a:extLst>
          </p:cNvPr>
          <p:cNvSpPr txBox="1"/>
          <p:nvPr/>
        </p:nvSpPr>
        <p:spPr>
          <a:xfrm>
            <a:off x="544286" y="2107475"/>
            <a:ext cx="10508342" cy="24006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Hi, my name is ……. My friend’s name is ……. This summer holiday, he/she is going to a place which is famous for …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He/She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going to go with ….. They are going to stay in …. They are going to go swimming in the sea and play in a theme park. I think they will have a lot of fun there. </a:t>
            </a:r>
          </a:p>
        </p:txBody>
      </p:sp>
    </p:spTree>
    <p:extLst>
      <p:ext uri="{BB962C8B-B14F-4D97-AF65-F5344CB8AC3E}">
        <p14:creationId xmlns:p14="http://schemas.microsoft.com/office/powerpoint/2010/main" val="373330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6BCC-E466-CE26-B290-0C6C06478FE6}"/>
              </a:ext>
            </a:extLst>
          </p:cNvPr>
          <p:cNvSpPr/>
          <p:nvPr/>
        </p:nvSpPr>
        <p:spPr>
          <a:xfrm>
            <a:off x="822131" y="750491"/>
            <a:ext cx="10547738" cy="44319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about your plan for the next holiday. Remember to include “</a:t>
            </a:r>
            <a:r>
              <a:rPr lang="en-US" sz="3600" b="1" i="1" dirty="0">
                <a:solidFill>
                  <a:srgbClr val="0070C0"/>
                </a:solidFill>
              </a:rPr>
              <a:t>Where? When? What? Who? How?</a:t>
            </a:r>
            <a:r>
              <a:rPr lang="en-US" sz="3600" i="1" dirty="0">
                <a:solidFill>
                  <a:srgbClr val="0070C0"/>
                </a:solidFill>
              </a:rPr>
              <a:t>” and use a variety of tenses. (Please write at least 40 words).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Sample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 am going to </a:t>
            </a:r>
            <a:r>
              <a:rPr lang="en-US" sz="2800" dirty="0" err="1">
                <a:solidFill>
                  <a:srgbClr val="FF0000"/>
                </a:solidFill>
              </a:rPr>
              <a:t>Nha</a:t>
            </a:r>
            <a:r>
              <a:rPr lang="en-US" sz="2800" dirty="0">
                <a:solidFill>
                  <a:srgbClr val="FF0000"/>
                </a:solidFill>
              </a:rPr>
              <a:t> Trang this summer holiday with my family. This city is famous for the beautiful beaches and coral reef. We are going to stay in a hotel near the beach. We are going to go swimming in the sea and play in Wonderworld …. I think I will have a lot of fun in </a:t>
            </a:r>
            <a:r>
              <a:rPr lang="en-US" sz="2800" dirty="0" err="1">
                <a:solidFill>
                  <a:srgbClr val="FF0000"/>
                </a:solidFill>
              </a:rPr>
              <a:t>Nha</a:t>
            </a:r>
            <a:r>
              <a:rPr lang="en-US" sz="2800" dirty="0">
                <a:solidFill>
                  <a:srgbClr val="FF0000"/>
                </a:solidFill>
              </a:rPr>
              <a:t> Trang. </a:t>
            </a:r>
            <a:r>
              <a:rPr lang="en-US" sz="2800" i="1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935" y="439413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EFBC6-0E5E-51A8-083A-178156DC5DA2}"/>
              </a:ext>
            </a:extLst>
          </p:cNvPr>
          <p:cNvSpPr/>
          <p:nvPr/>
        </p:nvSpPr>
        <p:spPr>
          <a:xfrm>
            <a:off x="1431991" y="1950982"/>
            <a:ext cx="8433369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To revise/</a:t>
            </a:r>
            <a:r>
              <a:rPr lang="en-US" sz="3200" dirty="0" err="1">
                <a:solidFill>
                  <a:srgbClr val="0070C0"/>
                </a:solidFill>
              </a:rPr>
              <a:t>practise</a:t>
            </a:r>
            <a:r>
              <a:rPr lang="en-US" sz="3200" dirty="0">
                <a:solidFill>
                  <a:srgbClr val="0070C0"/>
                </a:solidFill>
              </a:rPr>
              <a:t> the Present Simple, the Present Continuous, the Past Simple, the Future Simple and </a:t>
            </a:r>
            <a:r>
              <a:rPr lang="en-US" sz="3200" i="1" dirty="0">
                <a:solidFill>
                  <a:srgbClr val="0070C0"/>
                </a:solidFill>
              </a:rPr>
              <a:t>be going to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B4028B4-6BAB-2B18-3005-F3168C29A494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C0399A4-A9DE-13D4-B758-D26672F77F5E}"/>
              </a:ext>
            </a:extLst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E2DB75C9-9087-0FBF-B5ED-FC76AEA98D02}"/>
              </a:ext>
            </a:extLst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DCC670A-555F-0D5C-5EB2-108D73C19004}"/>
              </a:ext>
            </a:extLst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91E1FF9B-28F1-A9B1-2172-89A1B77A66E5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251" y="476561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grammar points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49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100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7 Right On Notebook</a:t>
            </a:r>
            <a:r>
              <a:rPr lang="en-US" sz="3600" i="1" dirty="0">
                <a:solidFill>
                  <a:srgbClr val="0070C0"/>
                </a:solidFill>
              </a:rPr>
              <a:t> (page 46).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988" y="4110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2560" y="1381472"/>
            <a:ext cx="52346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 revise/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the Present Simple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the Present Continuous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the Past Simple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the Future Simple and </a:t>
            </a:r>
            <a:r>
              <a:rPr lang="en-US" sz="3600" b="1" i="1" dirty="0">
                <a:solidFill>
                  <a:srgbClr val="0070C0"/>
                </a:solidFill>
              </a:rPr>
              <a:t>be going to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D47E-1F61-DE5F-0CA9-680EAF889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2" y="411086"/>
            <a:ext cx="5858872" cy="60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AB096E-BC9C-5D3B-82AF-3A8407B863BD}"/>
              </a:ext>
            </a:extLst>
          </p:cNvPr>
          <p:cNvSpPr/>
          <p:nvPr/>
        </p:nvSpPr>
        <p:spPr>
          <a:xfrm>
            <a:off x="3217355" y="417270"/>
            <a:ext cx="4769224" cy="7724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Work in pairs.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49523-C4EB-24C4-8E88-10F4E620CAB4}"/>
              </a:ext>
            </a:extLst>
          </p:cNvPr>
          <p:cNvSpPr txBox="1"/>
          <p:nvPr/>
        </p:nvSpPr>
        <p:spPr>
          <a:xfrm>
            <a:off x="651501" y="1395443"/>
            <a:ext cx="105054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00CC"/>
                </a:solidFill>
              </a:rPr>
              <a:t>1. When did you last see a film?</a:t>
            </a:r>
          </a:p>
          <a:p>
            <a:endParaRPr lang="en-US" sz="3000" i="1" dirty="0">
              <a:solidFill>
                <a:srgbClr val="0000CC"/>
              </a:solidFill>
            </a:endParaRPr>
          </a:p>
          <a:p>
            <a:r>
              <a:rPr lang="en-US" sz="3000" i="1" dirty="0">
                <a:solidFill>
                  <a:srgbClr val="0000CC"/>
                </a:solidFill>
              </a:rPr>
              <a:t>2. What type of books do you like reading?</a:t>
            </a:r>
          </a:p>
          <a:p>
            <a:endParaRPr lang="en-US" sz="3000" i="1" dirty="0">
              <a:solidFill>
                <a:srgbClr val="0000CC"/>
              </a:solidFill>
            </a:endParaRPr>
          </a:p>
          <a:p>
            <a:r>
              <a:rPr lang="en-US" sz="3000" i="1" dirty="0">
                <a:solidFill>
                  <a:srgbClr val="0000CC"/>
                </a:solidFill>
              </a:rPr>
              <a:t>3. What will the weather be like tomorrow?</a:t>
            </a:r>
          </a:p>
          <a:p>
            <a:endParaRPr lang="en-US" sz="3000" i="1" dirty="0">
              <a:solidFill>
                <a:srgbClr val="0000CC"/>
              </a:solidFill>
            </a:endParaRPr>
          </a:p>
          <a:p>
            <a:r>
              <a:rPr lang="en-US" sz="3000" i="1" dirty="0">
                <a:solidFill>
                  <a:srgbClr val="0000CC"/>
                </a:solidFill>
              </a:rPr>
              <a:t>4. What are your parents doing now?</a:t>
            </a:r>
          </a:p>
          <a:p>
            <a:endParaRPr lang="en-US" sz="3000" i="1" dirty="0">
              <a:solidFill>
                <a:srgbClr val="0000CC"/>
              </a:solidFill>
            </a:endParaRPr>
          </a:p>
          <a:p>
            <a:r>
              <a:rPr lang="en-US" sz="3000" i="1" dirty="0">
                <a:solidFill>
                  <a:srgbClr val="0000CC"/>
                </a:solidFill>
              </a:rPr>
              <a:t>5. What are you going to do this weekend?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BAAC6-D23C-99CF-1228-E1A27490D2C1}"/>
              </a:ext>
            </a:extLst>
          </p:cNvPr>
          <p:cNvSpPr txBox="1"/>
          <p:nvPr/>
        </p:nvSpPr>
        <p:spPr>
          <a:xfrm>
            <a:off x="1035008" y="1854706"/>
            <a:ext cx="7371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 last time I saw a film was </a:t>
            </a:r>
            <a:r>
              <a:rPr lang="en-US" sz="3000" u="sng" dirty="0">
                <a:solidFill>
                  <a:srgbClr val="FF0000"/>
                </a:solidFill>
              </a:rPr>
              <a:t>yesterday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707ED-D610-9EE5-0BB0-55C39EB5C807}"/>
              </a:ext>
            </a:extLst>
          </p:cNvPr>
          <p:cNvSpPr txBox="1"/>
          <p:nvPr/>
        </p:nvSpPr>
        <p:spPr>
          <a:xfrm>
            <a:off x="1035007" y="2777856"/>
            <a:ext cx="6429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 like </a:t>
            </a:r>
            <a:r>
              <a:rPr lang="en-US" sz="3000" u="sng" dirty="0">
                <a:solidFill>
                  <a:srgbClr val="FF0000"/>
                </a:solidFill>
              </a:rPr>
              <a:t>reading comic books</a:t>
            </a:r>
            <a:r>
              <a:rPr lang="en-US" sz="3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A5089-6896-3636-4F6B-A779EA155CC8}"/>
              </a:ext>
            </a:extLst>
          </p:cNvPr>
          <p:cNvSpPr txBox="1"/>
          <p:nvPr/>
        </p:nvSpPr>
        <p:spPr>
          <a:xfrm>
            <a:off x="1035007" y="3705842"/>
            <a:ext cx="6429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 will be </a:t>
            </a:r>
            <a:r>
              <a:rPr lang="en-US" sz="3000" u="sng" dirty="0">
                <a:solidFill>
                  <a:srgbClr val="FF0000"/>
                </a:solidFill>
              </a:rPr>
              <a:t>very hot tomorrow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A1E69-2E0E-1A89-F6A2-D7A75F49CB4F}"/>
              </a:ext>
            </a:extLst>
          </p:cNvPr>
          <p:cNvSpPr txBox="1"/>
          <p:nvPr/>
        </p:nvSpPr>
        <p:spPr>
          <a:xfrm>
            <a:off x="1035007" y="4582839"/>
            <a:ext cx="6429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My parents are </a:t>
            </a:r>
            <a:r>
              <a:rPr lang="en-US" sz="3000" u="sng" dirty="0">
                <a:solidFill>
                  <a:srgbClr val="FF0000"/>
                </a:solidFill>
              </a:rPr>
              <a:t>working now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B89FF-2D44-38B1-CA67-F7230A76452C}"/>
              </a:ext>
            </a:extLst>
          </p:cNvPr>
          <p:cNvSpPr txBox="1"/>
          <p:nvPr/>
        </p:nvSpPr>
        <p:spPr>
          <a:xfrm>
            <a:off x="1035007" y="5531691"/>
            <a:ext cx="6429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 am going to </a:t>
            </a:r>
            <a:r>
              <a:rPr lang="en-US" sz="3000" u="sng" dirty="0">
                <a:solidFill>
                  <a:srgbClr val="FF0000"/>
                </a:solidFill>
              </a:rPr>
              <a:t>read a book this weekend</a:t>
            </a:r>
            <a:r>
              <a:rPr lang="en-US" sz="3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8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747290-991F-2E4E-3D88-07D25CF06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74794"/>
              </p:ext>
            </p:extLst>
          </p:nvPr>
        </p:nvGraphicFramePr>
        <p:xfrm>
          <a:off x="874643" y="1354655"/>
          <a:ext cx="10555355" cy="39866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66931">
                  <a:extLst>
                    <a:ext uri="{9D8B030D-6E8A-4147-A177-3AD203B41FA5}">
                      <a16:colId xmlns:a16="http://schemas.microsoft.com/office/drawing/2014/main" val="3401298131"/>
                    </a:ext>
                  </a:extLst>
                </a:gridCol>
                <a:gridCol w="6788424">
                  <a:extLst>
                    <a:ext uri="{9D8B030D-6E8A-4147-A177-3AD203B41FA5}">
                      <a16:colId xmlns:a16="http://schemas.microsoft.com/office/drawing/2014/main" val="143194836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Tenses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Examples</a:t>
                      </a:r>
                      <a:endParaRPr lang="en-US" sz="32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507647"/>
                  </a:ext>
                </a:extLst>
              </a:tr>
              <a:tr h="690155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 like reading comic books.</a:t>
                      </a:r>
                      <a:endParaRPr lang="en-US" sz="32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652731"/>
                  </a:ext>
                </a:extLst>
              </a:tr>
              <a:tr h="779577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My parents are working now.</a:t>
                      </a:r>
                      <a:endParaRPr lang="en-US" sz="32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310813"/>
                  </a:ext>
                </a:extLst>
              </a:tr>
              <a:tr h="207416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 last time I saw a film was yesterday.</a:t>
                      </a:r>
                      <a:endParaRPr lang="en-US" sz="32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35578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will be very hot tomorrow. </a:t>
                      </a:r>
                      <a:endParaRPr lang="en-US" sz="32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975688"/>
                  </a:ext>
                </a:extLst>
              </a:tr>
              <a:tr h="779577"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 am going to read a book this weekend. </a:t>
                      </a:r>
                      <a:endParaRPr lang="en-US" sz="32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1363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DD35C4-D91F-2FE8-E944-1DB03DFC19A1}"/>
              </a:ext>
            </a:extLst>
          </p:cNvPr>
          <p:cNvSpPr txBox="1"/>
          <p:nvPr/>
        </p:nvSpPr>
        <p:spPr>
          <a:xfrm>
            <a:off x="2061884" y="397803"/>
            <a:ext cx="10130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CC"/>
                </a:solidFill>
              </a:rPr>
              <a:t>Identify the tense and form of each example.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94372-5B63-0B48-11CD-5329D4ED4F3C}"/>
              </a:ext>
            </a:extLst>
          </p:cNvPr>
          <p:cNvSpPr txBox="1"/>
          <p:nvPr/>
        </p:nvSpPr>
        <p:spPr>
          <a:xfrm>
            <a:off x="1405518" y="1954285"/>
            <a:ext cx="310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Present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6BAE4-1432-349B-7AEB-2CCF7FF49D19}"/>
              </a:ext>
            </a:extLst>
          </p:cNvPr>
          <p:cNvSpPr txBox="1"/>
          <p:nvPr/>
        </p:nvSpPr>
        <p:spPr>
          <a:xfrm>
            <a:off x="1010791" y="2675838"/>
            <a:ext cx="3626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Present Continuous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540B72-783D-C4BF-BA91-A0CEF5743359}"/>
              </a:ext>
            </a:extLst>
          </p:cNvPr>
          <p:cNvSpPr txBox="1"/>
          <p:nvPr/>
        </p:nvSpPr>
        <p:spPr>
          <a:xfrm>
            <a:off x="1580397" y="3413867"/>
            <a:ext cx="248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Past Simple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1349F-052C-3FCC-B445-28113DF7A527}"/>
              </a:ext>
            </a:extLst>
          </p:cNvPr>
          <p:cNvSpPr txBox="1"/>
          <p:nvPr/>
        </p:nvSpPr>
        <p:spPr>
          <a:xfrm>
            <a:off x="1405518" y="3957423"/>
            <a:ext cx="28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Future Simple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3396C-46FB-82D3-31C5-2F0EDA45909F}"/>
              </a:ext>
            </a:extLst>
          </p:cNvPr>
          <p:cNvSpPr txBox="1"/>
          <p:nvPr/>
        </p:nvSpPr>
        <p:spPr>
          <a:xfrm>
            <a:off x="1755280" y="4621887"/>
            <a:ext cx="248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be going to</a:t>
            </a:r>
          </a:p>
        </p:txBody>
      </p:sp>
    </p:spTree>
    <p:extLst>
      <p:ext uri="{BB962C8B-B14F-4D97-AF65-F5344CB8AC3E}">
        <p14:creationId xmlns:p14="http://schemas.microsoft.com/office/powerpoint/2010/main" val="5842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2A509-9F00-F5B2-BDA7-A55D8C12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33" y="504825"/>
            <a:ext cx="9334500" cy="5848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E029AD-AF13-686E-3FD0-AFCDA793E137}"/>
              </a:ext>
            </a:extLst>
          </p:cNvPr>
          <p:cNvSpPr txBox="1"/>
          <p:nvPr/>
        </p:nvSpPr>
        <p:spPr>
          <a:xfrm>
            <a:off x="1562912" y="2610441"/>
            <a:ext cx="475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Are you going to recycle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C41A2-1C4A-A951-6A85-85DAAACFE5F0}"/>
              </a:ext>
            </a:extLst>
          </p:cNvPr>
          <p:cNvSpPr txBox="1"/>
          <p:nvPr/>
        </p:nvSpPr>
        <p:spPr>
          <a:xfrm>
            <a:off x="2668623" y="3642611"/>
            <a:ext cx="475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isn’t going to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4E53A-822A-7E27-AFC2-26B135BDA8F5}"/>
              </a:ext>
            </a:extLst>
          </p:cNvPr>
          <p:cNvSpPr txBox="1"/>
          <p:nvPr/>
        </p:nvSpPr>
        <p:spPr>
          <a:xfrm>
            <a:off x="3455436" y="4968669"/>
            <a:ext cx="197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won’t rain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46672-285A-0BEB-BD89-B2A955E0A6A6}"/>
              </a:ext>
            </a:extLst>
          </p:cNvPr>
          <p:cNvSpPr txBox="1"/>
          <p:nvPr/>
        </p:nvSpPr>
        <p:spPr>
          <a:xfrm>
            <a:off x="1856767" y="5871632"/>
            <a:ext cx="305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am not going to spend</a:t>
            </a:r>
          </a:p>
        </p:txBody>
      </p:sp>
    </p:spTree>
    <p:extLst>
      <p:ext uri="{BB962C8B-B14F-4D97-AF65-F5344CB8AC3E}">
        <p14:creationId xmlns:p14="http://schemas.microsoft.com/office/powerpoint/2010/main" val="26446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7196</TotalTime>
  <Words>851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417</cp:revision>
  <dcterms:created xsi:type="dcterms:W3CDTF">2020-12-08T03:17:05Z</dcterms:created>
  <dcterms:modified xsi:type="dcterms:W3CDTF">2022-12-21T03:08:52Z</dcterms:modified>
</cp:coreProperties>
</file>