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4" r:id="rId2"/>
    <p:sldId id="284" r:id="rId3"/>
    <p:sldId id="265" r:id="rId4"/>
    <p:sldId id="266" r:id="rId5"/>
    <p:sldId id="267" r:id="rId6"/>
    <p:sldId id="257" r:id="rId7"/>
    <p:sldId id="258" r:id="rId8"/>
    <p:sldId id="259" r:id="rId9"/>
    <p:sldId id="260" r:id="rId10"/>
    <p:sldId id="262" r:id="rId11"/>
    <p:sldId id="285" r:id="rId12"/>
    <p:sldId id="288" r:id="rId13"/>
    <p:sldId id="268" r:id="rId14"/>
    <p:sldId id="269" r:id="rId15"/>
    <p:sldId id="270" r:id="rId16"/>
    <p:sldId id="286" r:id="rId17"/>
    <p:sldId id="287" r:id="rId18"/>
    <p:sldId id="272" r:id="rId19"/>
    <p:sldId id="274" r:id="rId20"/>
    <p:sldId id="275" r:id="rId21"/>
    <p:sldId id="289" r:id="rId22"/>
    <p:sldId id="276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7" autoAdjust="0"/>
    <p:restoredTop sz="94670" autoAdjust="0"/>
  </p:normalViewPr>
  <p:slideViewPr>
    <p:cSldViewPr snapToGrid="0" showGuides="1">
      <p:cViewPr varScale="1">
        <p:scale>
          <a:sx n="91" d="100"/>
          <a:sy n="91" d="100"/>
        </p:scale>
        <p:origin x="912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-16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21DEF-4371-4093-AC95-E5430819B2C0}" type="datetimeFigureOut">
              <a:rPr lang="vi-VN" smtClean="0"/>
              <a:t>24/08/2021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B5304-C374-4439-A997-D93127DBFB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22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B5304-C374-4439-A997-D93127DBFB4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75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B5304-C374-4439-A997-D93127DBFB46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784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B5304-C374-4439-A997-D93127DBFB46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920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 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B5304-C374-4439-A997-D93127DBFB46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56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0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7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0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7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F40E-121A-4C5E-A831-15CDF3F0F34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1E6B8-2733-47D2-B5F5-4EA8E3C4D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jpg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microsoft.com/office/2007/relationships/hdphoto" Target="../media/hdphoto1.wdp"/><Relationship Id="rId4" Type="http://schemas.openxmlformats.org/officeDocument/2006/relationships/tags" Target="../tags/tag4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54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6.bin"/><Relationship Id="rId2" Type="http://schemas.openxmlformats.org/officeDocument/2006/relationships/audio" Target="../media/media2.mp3"/><Relationship Id="rId16" Type="http://schemas.openxmlformats.org/officeDocument/2006/relationships/image" Target="../media/image53.wmf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4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Relationship Id="rId14" Type="http://schemas.openxmlformats.org/officeDocument/2006/relationships/image" Target="../media/image52.w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7.xml"/><Relationship Id="rId7" Type="http://schemas.microsoft.com/office/2007/relationships/hdphoto" Target="../media/hdphoto9.wdp"/><Relationship Id="rId12" Type="http://schemas.openxmlformats.org/officeDocument/2006/relationships/image" Target="../media/image56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oleObject" Target="../embeddings/oleObject8.bin"/><Relationship Id="rId5" Type="http://schemas.openxmlformats.org/officeDocument/2006/relationships/slide" Target="slide7.xml"/><Relationship Id="rId10" Type="http://schemas.openxmlformats.org/officeDocument/2006/relationships/image" Target="../media/image55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9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11" Type="http://schemas.openxmlformats.org/officeDocument/2006/relationships/image" Target="../media/image74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Bay-Cao-Tieng-Hat-Uoc-Mo.mp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21.bin"/><Relationship Id="rId3" Type="http://schemas.openxmlformats.org/officeDocument/2006/relationships/slide" Target="slide14.xml"/><Relationship Id="rId21" Type="http://schemas.openxmlformats.org/officeDocument/2006/relationships/image" Target="../media/image84.wmf"/><Relationship Id="rId7" Type="http://schemas.openxmlformats.org/officeDocument/2006/relationships/image" Target="../media/image79.gi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82.wmf"/><Relationship Id="rId2" Type="http://schemas.openxmlformats.org/officeDocument/2006/relationships/image" Target="../media/image14.png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11" Type="http://schemas.openxmlformats.org/officeDocument/2006/relationships/image" Target="../media/image80.wmf"/><Relationship Id="rId5" Type="http://schemas.openxmlformats.org/officeDocument/2006/relationships/image" Target="../media/image77.png"/><Relationship Id="rId15" Type="http://schemas.openxmlformats.org/officeDocument/2006/relationships/image" Target="../media/image81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83.wmf"/><Relationship Id="rId4" Type="http://schemas.openxmlformats.org/officeDocument/2006/relationships/image" Target="../media/image76.png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61.png"/><Relationship Id="rId7" Type="http://schemas.openxmlformats.org/officeDocument/2006/relationships/image" Target="../media/image87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92.png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8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3.jpeg"/><Relationship Id="rId12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9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microsoft.com/office/2007/relationships/hdphoto" Target="../media/hdphoto6.wdp"/><Relationship Id="rId23" Type="http://schemas.openxmlformats.org/officeDocument/2006/relationships/slide" Target="slide11.xml"/><Relationship Id="rId10" Type="http://schemas.openxmlformats.org/officeDocument/2006/relationships/image" Target="../media/image39.png"/><Relationship Id="rId19" Type="http://schemas.microsoft.com/office/2007/relationships/hdphoto" Target="../media/hdphoto8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image" Target="../media/image47.wmf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4.jpg"/><Relationship Id="rId9" Type="http://schemas.openxmlformats.org/officeDocument/2006/relationships/image" Target="../media/image46.emf"/><Relationship Id="rId14" Type="http://schemas.openxmlformats.org/officeDocument/2006/relationships/image" Target="../media/image49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Triangular Prism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6596" y="1530870"/>
            <a:ext cx="4095404" cy="3539982"/>
          </a:xfrm>
          <a:prstGeom prst="rect">
            <a:avLst/>
          </a:prstGeom>
        </p:spPr>
      </p:pic>
      <p:pic>
        <p:nvPicPr>
          <p:cNvPr id="29" name="Kiểu 3D 28" descr="Drafting Compass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0485" y="1489602"/>
            <a:ext cx="2313860" cy="4599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7882" y="381005"/>
            <a:ext cx="79051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TRƯỜNG THCS ...........................</a:t>
            </a: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A1793-B808-459B-83CC-3B2E095A5E81}"/>
              </a:ext>
            </a:extLst>
          </p:cNvPr>
          <p:cNvSpPr txBox="1"/>
          <p:nvPr/>
        </p:nvSpPr>
        <p:spPr>
          <a:xfrm>
            <a:off x="1196036" y="4578320"/>
            <a:ext cx="1073403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VIÊN:......</a:t>
            </a:r>
          </a:p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6/...</a:t>
            </a:r>
            <a:endParaRPr lang="en-US" sz="32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406456" y="2454475"/>
            <a:ext cx="734402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.......................</a:t>
            </a:r>
            <a:endParaRPr lang="en-US" sz="3600" b="1" dirty="0">
              <a:ln/>
              <a:solidFill>
                <a:srgbClr val="00B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2406456" y="3428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5999634" y="0"/>
            <a:ext cx="3827558" cy="6914582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" y="2457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2" y="1229"/>
            <a:ext cx="2392123" cy="6855542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3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2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5" y="3118514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0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3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9" y="23880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3" y="39832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41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-0.40586 0.00116 " pathEditMode="relative" rAng="0" ptsTypes="AA">
                                      <p:cBhvr>
                                        <p:cTn id="43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45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47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49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8789" y="4607771"/>
            <a:ext cx="21854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5065" y="1729444"/>
            <a:ext cx="4627265" cy="284098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80" y="1248017"/>
            <a:ext cx="6532434" cy="3359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300668"/>
              </p:ext>
            </p:extLst>
          </p:nvPr>
        </p:nvGraphicFramePr>
        <p:xfrm>
          <a:off x="1356725" y="2245226"/>
          <a:ext cx="111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17440" imgH="355320" progId="Equation.DSMT4">
                  <p:embed/>
                </p:oleObj>
              </mc:Choice>
              <mc:Fallback>
                <p:oleObj name="Equation" r:id="rId11" imgW="1117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56725" y="2245226"/>
                        <a:ext cx="1117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407584"/>
              </p:ext>
            </p:extLst>
          </p:nvPr>
        </p:nvGraphicFramePr>
        <p:xfrm>
          <a:off x="1363663" y="2773363"/>
          <a:ext cx="1104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04840" imgH="355320" progId="Equation.DSMT4">
                  <p:embed/>
                </p:oleObj>
              </mc:Choice>
              <mc:Fallback>
                <p:oleObj name="Equation" r:id="rId13" imgW="11048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63663" y="2773363"/>
                        <a:ext cx="1104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072439"/>
              </p:ext>
            </p:extLst>
          </p:nvPr>
        </p:nvGraphicFramePr>
        <p:xfrm>
          <a:off x="1370013" y="3270250"/>
          <a:ext cx="1092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91880" imgH="342720" progId="Equation.DSMT4">
                  <p:embed/>
                </p:oleObj>
              </mc:Choice>
              <mc:Fallback>
                <p:oleObj name="Equation" r:id="rId15" imgW="1091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70013" y="3270250"/>
                        <a:ext cx="1092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796474"/>
              </p:ext>
            </p:extLst>
          </p:nvPr>
        </p:nvGraphicFramePr>
        <p:xfrm>
          <a:off x="1344613" y="3748088"/>
          <a:ext cx="114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3000" imgH="355320" progId="Equation.DSMT4">
                  <p:embed/>
                </p:oleObj>
              </mc:Choice>
              <mc:Fallback>
                <p:oleObj name="Equation" r:id="rId17" imgW="1143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344613" y="3748088"/>
                        <a:ext cx="1143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20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8885" y="4607771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4907" y="2229632"/>
            <a:ext cx="3812579" cy="234079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44979" y="1248017"/>
            <a:ext cx="7421783" cy="3218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0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3177" y="4768525"/>
            <a:ext cx="2416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B  </a:t>
            </a: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5518" y="1252603"/>
            <a:ext cx="9578689" cy="331644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hình bình hành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PQRS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                     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Không tính được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422638"/>
              </p:ext>
            </p:extLst>
          </p:nvPr>
        </p:nvGraphicFramePr>
        <p:xfrm>
          <a:off x="1288878" y="274039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63560" imgH="342720" progId="Equation.DSMT4">
                  <p:embed/>
                </p:oleObj>
              </mc:Choice>
              <mc:Fallback>
                <p:oleObj name="Equation" r:id="rId9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8878" y="274039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6263524" y="2642110"/>
            <a:ext cx="3657600" cy="2062102"/>
            <a:chOff x="6324600" y="2666763"/>
            <a:chExt cx="3657600" cy="2062102"/>
          </a:xfrm>
        </p:grpSpPr>
        <p:grpSp>
          <p:nvGrpSpPr>
            <p:cNvPr id="31" name="Group 4"/>
            <p:cNvGrpSpPr>
              <a:grpSpLocks/>
            </p:cNvGrpSpPr>
            <p:nvPr/>
          </p:nvGrpSpPr>
          <p:grpSpPr bwMode="auto">
            <a:xfrm>
              <a:off x="7010400" y="2666763"/>
              <a:ext cx="2555081" cy="1700286"/>
              <a:chOff x="336" y="1506"/>
              <a:chExt cx="1392" cy="1182"/>
            </a:xfrm>
          </p:grpSpPr>
          <p:sp>
            <p:nvSpPr>
              <p:cNvPr id="37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auto">
              <a:xfrm>
                <a:off x="876" y="1506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Times New Roman" pitchFamily="18" charset="0"/>
                  </a:rPr>
                  <a:t>9 cm</a:t>
                </a:r>
              </a:p>
            </p:txBody>
          </p:sp>
        </p:grp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>
                  <a:latin typeface="Times New Roman" pitchFamily="18" charset="0"/>
                </a:rPr>
                <a:t>6 cm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11615" y="2777879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5600" y="4262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91600" y="4267200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97615" y="2738735"/>
              <a:ext cx="4845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Q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7462108" y="3112073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470198" y="4220456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7325856" y="4418486"/>
            <a:ext cx="352887" cy="38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809079"/>
              </p:ext>
            </p:extLst>
          </p:nvPr>
        </p:nvGraphicFramePr>
        <p:xfrm>
          <a:off x="1296988" y="3263900"/>
          <a:ext cx="165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0960" imgH="342720" progId="Equation.DSMT4">
                  <p:embed/>
                </p:oleObj>
              </mc:Choice>
              <mc:Fallback>
                <p:oleObj name="Equation" r:id="rId11" imgW="16509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96988" y="3263900"/>
                        <a:ext cx="16510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43374"/>
              </p:ext>
            </p:extLst>
          </p:nvPr>
        </p:nvGraphicFramePr>
        <p:xfrm>
          <a:off x="1282700" y="3787775"/>
          <a:ext cx="166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560" imgH="342720" progId="Equation.DSMT4">
                  <p:embed/>
                </p:oleObj>
              </mc:Choice>
              <mc:Fallback>
                <p:oleObj name="Equation" r:id="rId13" imgW="16635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82700" y="3787775"/>
                        <a:ext cx="1663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28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4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06D3E0-29AA-451B-B931-DC2223ED7067}"/>
              </a:ext>
            </a:extLst>
          </p:cNvPr>
          <p:cNvSpPr/>
          <p:nvPr/>
        </p:nvSpPr>
        <p:spPr>
          <a:xfrm>
            <a:off x="7147087" y="-428114"/>
            <a:ext cx="4376857" cy="112523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2" y="0"/>
            <a:ext cx="11735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065757" y="899755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660722" y="2541657"/>
            <a:ext cx="45980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5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93" y="0"/>
            <a:ext cx="2082307" cy="2082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63" y="0"/>
            <a:ext cx="2369935" cy="2374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34" y="3754867"/>
            <a:ext cx="310313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160864" y="112910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7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601069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3" y="1615236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4" y="2202807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8199" y="1615236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ABCD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EGHI.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NP. 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RSTU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0864" y="4323199"/>
            <a:ext cx="6339596" cy="23907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062" y="15653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61" y="1218152"/>
            <a:ext cx="6339596" cy="2056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76090" y="1218152"/>
            <a:ext cx="5299001" cy="5117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5861" y="3584165"/>
            <a:ext cx="6339596" cy="2165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4756" y="3807912"/>
            <a:ext cx="2163515" cy="173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312" y="2410826"/>
            <a:ext cx="2363739" cy="1489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9684" y="2227927"/>
            <a:ext cx="2624876" cy="17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-42216" y="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160864" y="523220"/>
            <a:ext cx="39476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85322" y="1774515"/>
            <a:ext cx="5299001" cy="41684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ABCD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CD; AD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EFGH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HG; EH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FG.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MNPQ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PQ; MQ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NP.</a:t>
            </a: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5861" y="4285621"/>
            <a:ext cx="6339596" cy="2165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9" y="962900"/>
            <a:ext cx="5912285" cy="289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271" y="-306609"/>
            <a:ext cx="1659658" cy="15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117" y="780860"/>
            <a:ext cx="1485938" cy="1117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48602" y="2171014"/>
            <a:ext cx="1175851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2: </a:t>
            </a:r>
            <a:r>
              <a:rPr lang="en-US" sz="28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Vẽ hình bình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1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977543"/>
              </p:ext>
            </p:extLst>
          </p:nvPr>
        </p:nvGraphicFramePr>
        <p:xfrm>
          <a:off x="7658622" y="2256037"/>
          <a:ext cx="3454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54200" imgH="406080" progId="Equation.DSMT4">
                  <p:embed/>
                </p:oleObj>
              </mc:Choice>
              <mc:Fallback>
                <p:oleObj name="Equation" r:id="rId4" imgW="34542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8622" y="2256037"/>
                        <a:ext cx="34544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896941"/>
              </p:ext>
            </p:extLst>
          </p:nvPr>
        </p:nvGraphicFramePr>
        <p:xfrm>
          <a:off x="6055509" y="2287787"/>
          <a:ext cx="115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600" imgH="342720" progId="Equation.DSMT4">
                  <p:embed/>
                </p:oleObj>
              </mc:Choice>
              <mc:Fallback>
                <p:oleObj name="Equation" r:id="rId6" imgW="1155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55509" y="2287787"/>
                        <a:ext cx="115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61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C2E7C-1E4C-4B29-83AF-067D1A92FBAF}"/>
              </a:ext>
            </a:extLst>
          </p:cNvPr>
          <p:cNvSpPr txBox="1"/>
          <p:nvPr/>
        </p:nvSpPr>
        <p:spPr>
          <a:xfrm>
            <a:off x="0" y="646853"/>
            <a:ext cx="358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FDFA-014A-4739-A06B-521202C646EF}"/>
              </a:ext>
            </a:extLst>
          </p:cNvPr>
          <p:cNvSpPr txBox="1"/>
          <p:nvPr/>
        </p:nvSpPr>
        <p:spPr>
          <a:xfrm>
            <a:off x="245085" y="1139837"/>
            <a:ext cx="9279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Nhận biết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DE55E1E-8210-4B2F-87F7-0C373B5BB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88" y="74613"/>
            <a:ext cx="12216143" cy="504000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5000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2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216568" y="2666368"/>
            <a:ext cx="117905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(SGK-Tr104):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11E1E-2A44-439E-984D-38CC9CA66CC4}"/>
              </a:ext>
            </a:extLst>
          </p:cNvPr>
          <p:cNvSpPr txBox="1"/>
          <p:nvPr/>
        </p:nvSpPr>
        <p:spPr>
          <a:xfrm>
            <a:off x="228600" y="1641610"/>
            <a:ext cx="8915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Vẽ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311DC-3681-4B49-AD6D-1A2EDE7AFEA8}"/>
              </a:ext>
            </a:extLst>
          </p:cNvPr>
          <p:cNvSpPr txBox="1"/>
          <p:nvPr/>
        </p:nvSpPr>
        <p:spPr>
          <a:xfrm>
            <a:off x="245612" y="2164830"/>
            <a:ext cx="10276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3: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Tính chu vi và diện tích hình bình hành.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3" name="WordArt 51">
            <a:extLst>
              <a:ext uri="{FF2B5EF4-FFF2-40B4-BE49-F238E27FC236}">
                <a16:creationId xmlns:a16="http://schemas.microsoft.com/office/drawing/2014/main" id="{B36C478D-CA53-4958-94CA-852F29E2C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64" y="-23603"/>
            <a:ext cx="11846256" cy="5264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6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245916"/>
              </p:ext>
            </p:extLst>
          </p:nvPr>
        </p:nvGraphicFramePr>
        <p:xfrm>
          <a:off x="380017" y="3139963"/>
          <a:ext cx="3741046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428920" imgH="1504800" progId="Paint.Picture">
                  <p:embed/>
                </p:oleObj>
              </mc:Choice>
              <mc:Fallback>
                <p:oleObj name="Bitmap Image" r:id="rId3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17" y="3139963"/>
                        <a:ext cx="3741046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431692"/>
              </p:ext>
            </p:extLst>
          </p:nvPr>
        </p:nvGraphicFramePr>
        <p:xfrm>
          <a:off x="1093788" y="5189538"/>
          <a:ext cx="1752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52480" imgH="520560" progId="Equation.DSMT4">
                  <p:embed/>
                </p:oleObj>
              </mc:Choice>
              <mc:Fallback>
                <p:oleObj name="Equation" r:id="rId5" imgW="17524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3788" y="5189538"/>
                        <a:ext cx="17526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182549"/>
              </p:ext>
            </p:extLst>
          </p:nvPr>
        </p:nvGraphicFramePr>
        <p:xfrm>
          <a:off x="563584" y="5822150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314520" imgH="406080" progId="Equation.DSMT4">
                  <p:embed/>
                </p:oleObj>
              </mc:Choice>
              <mc:Fallback>
                <p:oleObj name="Equation" r:id="rId7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3584" y="5822150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35591"/>
              </p:ext>
            </p:extLst>
          </p:nvPr>
        </p:nvGraphicFramePr>
        <p:xfrm>
          <a:off x="1066800" y="6176963"/>
          <a:ext cx="14478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560" imgH="520560" progId="Equation.DSMT4">
                  <p:embed/>
                </p:oleObj>
              </mc:Choice>
              <mc:Fallback>
                <p:oleObj name="Equation" r:id="rId9" imgW="14475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6800" y="6176963"/>
                        <a:ext cx="14478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9906" y="1114801"/>
            <a:ext cx="3103133" cy="310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970" y="4388804"/>
            <a:ext cx="2024047" cy="24569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32538" y="3585666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13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7" descr="ARTEQ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2827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Bay-Cao-Tieng-Hat-Uoc-Mo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27"/>
          <p:cNvSpPr>
            <a:spLocks noChangeArrowheads="1" noChangeShapeType="1" noTextEdit="1"/>
          </p:cNvSpPr>
          <p:nvPr/>
        </p:nvSpPr>
        <p:spPr bwMode="auto">
          <a:xfrm>
            <a:off x="3361151" y="76200"/>
            <a:ext cx="601980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6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1282996" y="2351240"/>
            <a:ext cx="10596281" cy="23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HÌNH HỌC TRỰC QUAN</a:t>
            </a:r>
          </a:p>
          <a:p>
            <a:pPr algn="ctr">
              <a:buFontTx/>
              <a:buNone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30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2"/>
                </p:tgtEl>
              </p:cMediaNode>
            </p:audio>
          </p:childTnLst>
        </p:cTn>
      </p:par>
    </p:tnLst>
    <p:bldLst>
      <p:bldP spid="4123" grpId="0" animBg="1"/>
      <p:bldP spid="41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oy, doll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271F02E9-11F4-4391-8E6A-B4C1A8675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3" y="-117068"/>
            <a:ext cx="1935486" cy="1935486"/>
          </a:xfrm>
          <a:prstGeom prst="rect">
            <a:avLst/>
          </a:prstGeom>
        </p:spPr>
      </p:pic>
      <p:pic>
        <p:nvPicPr>
          <p:cNvPr id="26" name="Picture 2" descr="Tham luận về chủ đề &quot;Đổi mới, sáng tạo trong dạy và học ...">
            <a:extLst>
              <a:ext uri="{FF2B5EF4-FFF2-40B4-BE49-F238E27FC236}">
                <a16:creationId xmlns:a16="http://schemas.microsoft.com/office/drawing/2014/main" id="{3FDA4CED-A9C4-4ABC-948B-8B0DBEA7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324"/>
            <a:ext cx="4876800" cy="183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719290" y="1291235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75F538E-DB4D-4964-8206-042DBC6A2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404838"/>
            <a:ext cx="2029326" cy="245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20" y="25522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797863"/>
              </p:ext>
            </p:extLst>
          </p:nvPr>
        </p:nvGraphicFramePr>
        <p:xfrm>
          <a:off x="7507326" y="2049278"/>
          <a:ext cx="4656599" cy="231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428920" imgH="1504800" progId="Paint.Picture">
                  <p:embed/>
                </p:oleObj>
              </mc:Choice>
              <mc:Fallback>
                <p:oleObj name="Bitmap Image" r:id="rId8" imgW="2428920" imgH="1504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326" y="2049278"/>
                        <a:ext cx="4656599" cy="23179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529679"/>
              </p:ext>
            </p:extLst>
          </p:nvPr>
        </p:nvGraphicFramePr>
        <p:xfrm>
          <a:off x="7462714" y="4500674"/>
          <a:ext cx="2692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92080" imgH="622080" progId="Equation.DSMT4">
                  <p:embed/>
                </p:oleObj>
              </mc:Choice>
              <mc:Fallback>
                <p:oleObj name="Equation" r:id="rId10" imgW="26920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62714" y="4500674"/>
                        <a:ext cx="2692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72910"/>
              </p:ext>
            </p:extLst>
          </p:nvPr>
        </p:nvGraphicFramePr>
        <p:xfrm>
          <a:off x="7402780" y="5183324"/>
          <a:ext cx="3314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314520" imgH="406080" progId="Equation.DSMT4">
                  <p:embed/>
                </p:oleObj>
              </mc:Choice>
              <mc:Fallback>
                <p:oleObj name="Equation" r:id="rId12" imgW="331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02780" y="5183324"/>
                        <a:ext cx="3314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62783"/>
              </p:ext>
            </p:extLst>
          </p:nvPr>
        </p:nvGraphicFramePr>
        <p:xfrm>
          <a:off x="7442446" y="5487179"/>
          <a:ext cx="2374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374560" imgH="622080" progId="Equation.DSMT4">
                  <p:embed/>
                </p:oleObj>
              </mc:Choice>
              <mc:Fallback>
                <p:oleObj name="Equation" r:id="rId14" imgW="2374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42446" y="5487179"/>
                        <a:ext cx="23749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375365" y="1308154"/>
            <a:ext cx="6538586" cy="1020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 là đường cao của hình bình hành BEGC cũng chính là đường cao của hình bình hành ABCD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endParaRPr lang="en-US" sz="2800" dirty="0">
              <a:effectLst/>
              <a:latin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</a:endParaRPr>
          </a:p>
          <a:p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mảnh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ban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endParaRPr lang="en-US" sz="2800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79902" y="2480154"/>
            <a:ext cx="192690" cy="175364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99943"/>
              </p:ext>
            </p:extLst>
          </p:nvPr>
        </p:nvGraphicFramePr>
        <p:xfrm>
          <a:off x="2179638" y="3749675"/>
          <a:ext cx="2705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05040" imgH="431640" progId="Equation.DSMT4">
                  <p:embed/>
                </p:oleObj>
              </mc:Choice>
              <mc:Fallback>
                <p:oleObj name="Equation" r:id="rId16" imgW="2705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79638" y="3749675"/>
                        <a:ext cx="2705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69445"/>
              </p:ext>
            </p:extLst>
          </p:nvPr>
        </p:nvGraphicFramePr>
        <p:xfrm>
          <a:off x="2313140" y="4207988"/>
          <a:ext cx="2438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438280" imgH="393480" progId="Equation.DSMT4">
                  <p:embed/>
                </p:oleObj>
              </mc:Choice>
              <mc:Fallback>
                <p:oleObj name="Equation" r:id="rId18" imgW="243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13140" y="4207988"/>
                        <a:ext cx="2438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05069"/>
              </p:ext>
            </p:extLst>
          </p:nvPr>
        </p:nvGraphicFramePr>
        <p:xfrm>
          <a:off x="825534" y="4989999"/>
          <a:ext cx="5130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130720" imgH="596880" progId="Equation.DSMT4">
                  <p:embed/>
                </p:oleObj>
              </mc:Choice>
              <mc:Fallback>
                <p:oleObj name="Equation" r:id="rId20" imgW="51307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25534" y="4989999"/>
                        <a:ext cx="51308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15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85" y="87434"/>
            <a:ext cx="1485938" cy="1117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0096707-D91F-4336-A2ED-71E00679E7F9}"/>
                  </a:ext>
                </a:extLst>
              </p:cNvPr>
              <p:cNvSpPr/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  <a:alpha val="0"/>
                    </a:schemeClr>
                  </a:gs>
                  <a:gs pos="56000">
                    <a:schemeClr val="bg1">
                      <a:alpha val="59000"/>
                      <a:lumMod val="20000"/>
                      <a:lumOff val="80000"/>
                    </a:schemeClr>
                  </a:gs>
                  <a:gs pos="100000">
                    <a:srgbClr val="F8FEB0">
                      <a:alpha val="37000"/>
                      <a:lumMod val="0"/>
                      <a:lumOff val="100000"/>
                    </a:srgbClr>
                  </a:gs>
                </a:gsLst>
                <a:lin ang="2700000" scaled="1"/>
                <a:tileRect/>
              </a:gradFill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just"/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thửa ruộng</a:t>
                </a:r>
                <a:r>
                  <a:rPr lang="en-US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spc="-90" dirty="0" err="1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chu vi là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4800</m:t>
                    </m:r>
                  </m:oMath>
                </a14:m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cm, có độ dài một cạnh gấp </a:t>
                </a:r>
                <a14:m>
                  <m:oMath xmlns:m="http://schemas.openxmlformats.org/officeDocument/2006/math">
                    <m:r>
                      <a:rPr lang="vi-VN" sz="3000" b="0" i="1" spc="-90" smtClean="0">
                        <a:ln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3000" spc="-90" dirty="0">
                    <a:ln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lần cạnh kia. Tính chiều dài các cạnh của thửa ruộng đó.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0096707-D91F-4336-A2ED-71E00679E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82591"/>
                <a:ext cx="7685454" cy="147732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3: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1714689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13" y="1204586"/>
            <a:ext cx="4286250" cy="5653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độ dài cạnh ngắn hơn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độ dài cạnh còn lại là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 chu vi của thửa ruộng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=4800:2=2400 </m:t>
                      </m:r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vi-VN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</m:t>
                    </m:r>
                  </m:oMath>
                </a14:m>
                <a:endParaRPr lang="vi-VN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=2400:6=400 </m:t>
                    </m:r>
                    <m:d>
                      <m:dPr>
                        <m:ctrlPr>
                          <a:rPr lang="vi-V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=4(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 dài cạnh còn lại là: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400.5=2000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</m:d>
                      <m:r>
                        <a:rPr lang="vi-VN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=20</m:t>
                      </m:r>
                      <m:d>
                        <m:dPr>
                          <m:ctrlP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vi-VN" sz="3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thửa ruộng có một cạnh dài 4m và một cạnh dài 20m.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0" y="2268687"/>
                <a:ext cx="7497563" cy="4708981"/>
              </a:xfrm>
              <a:prstGeom prst="rect">
                <a:avLst/>
              </a:prstGeom>
              <a:blipFill rotWithShape="0">
                <a:blip r:embed="rId5"/>
                <a:stretch>
                  <a:fillRect l="-1951" t="-1682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2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1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C85AB7-4E3B-4271-8A7B-AA311F4A4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04" y="137866"/>
            <a:ext cx="1485938" cy="111715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0096707-D91F-4336-A2ED-71E00679E7F9}"/>
              </a:ext>
            </a:extLst>
          </p:cNvPr>
          <p:cNvSpPr/>
          <p:nvPr/>
        </p:nvSpPr>
        <p:spPr>
          <a:xfrm>
            <a:off x="-1" y="582591"/>
            <a:ext cx="7340253" cy="147732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0"/>
                </a:schemeClr>
              </a:gs>
              <a:gs pos="56000">
                <a:schemeClr val="bg1">
                  <a:alpha val="59000"/>
                  <a:lumMod val="20000"/>
                  <a:lumOff val="80000"/>
                </a:schemeClr>
              </a:gs>
              <a:gs pos="100000">
                <a:srgbClr val="F8FEB0">
                  <a:alpha val="37000"/>
                  <a:lumMod val="0"/>
                  <a:lumOff val="10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vi-VN" sz="3000" spc="-9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Một mảnh bìa hình bình hành diện tích              , có độ một cạnh là     cm và chiều cao ứng với cạnh còn lại là          . Tính chu vi mảnh bìa đó?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4B4EB1-E5EF-4E18-A7A7-7D37C7EC4A6C}"/>
              </a:ext>
            </a:extLst>
          </p:cNvPr>
          <p:cNvSpPr/>
          <p:nvPr/>
        </p:nvSpPr>
        <p:spPr>
          <a:xfrm>
            <a:off x="0" y="59371"/>
            <a:ext cx="34851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4:</a:t>
            </a:r>
            <a:endParaRPr lang="en-US" sz="2800" b="1" cap="none" spc="0" dirty="0">
              <a:ln/>
              <a:solidFill>
                <a:srgbClr val="0000FF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84206"/>
              </p:ext>
            </p:extLst>
          </p:nvPr>
        </p:nvGraphicFramePr>
        <p:xfrm>
          <a:off x="3011051" y="1204587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304560" progId="Equation.DSMT4">
                  <p:embed/>
                </p:oleObj>
              </mc:Choice>
              <mc:Fallback>
                <p:oleObj name="Equation" r:id="rId4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11051" y="1204587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883236"/>
              </p:ext>
            </p:extLst>
          </p:nvPr>
        </p:nvGraphicFramePr>
        <p:xfrm>
          <a:off x="5844977" y="530820"/>
          <a:ext cx="115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55600" imgH="507960" progId="Equation.DSMT4">
                  <p:embed/>
                </p:oleObj>
              </mc:Choice>
              <mc:Fallback>
                <p:oleObj name="Equation" r:id="rId6" imgW="11556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44977" y="530820"/>
                        <a:ext cx="11557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188076"/>
              </p:ext>
            </p:extLst>
          </p:nvPr>
        </p:nvGraphicFramePr>
        <p:xfrm>
          <a:off x="2266864" y="1642998"/>
          <a:ext cx="609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09480" imgH="317160" progId="Equation.DSMT4">
                  <p:embed/>
                </p:oleObj>
              </mc:Choice>
              <mc:Fallback>
                <p:oleObj name="Equation" r:id="rId8" imgW="609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66864" y="1642998"/>
                        <a:ext cx="609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7970066" y="935774"/>
            <a:ext cx="3240881" cy="1242849"/>
            <a:chOff x="6324600" y="3124201"/>
            <a:chExt cx="3240881" cy="1242849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7010400" y="3124201"/>
              <a:ext cx="2555081" cy="1242849"/>
              <a:chOff x="336" y="1824"/>
              <a:chExt cx="1392" cy="864"/>
            </a:xfrm>
          </p:grpSpPr>
          <p:sp>
            <p:nvSpPr>
              <p:cNvPr id="41" name="AutoShape 7"/>
              <p:cNvSpPr>
                <a:spLocks noChangeArrowheads="1"/>
              </p:cNvSpPr>
              <p:nvPr/>
            </p:nvSpPr>
            <p:spPr bwMode="auto">
              <a:xfrm>
                <a:off x="336" y="1824"/>
                <a:ext cx="1392" cy="864"/>
              </a:xfrm>
              <a:prstGeom prst="flowChartInputOutpu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>
                <a:off x="638" y="2064"/>
                <a:ext cx="528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Times New Roman" pitchFamily="18" charset="0"/>
                  </a:rPr>
                  <a:t>1dm</a:t>
                </a:r>
              </a:p>
            </p:txBody>
          </p:sp>
        </p:grp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6324600" y="3335254"/>
              <a:ext cx="969169" cy="4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dirty="0">
                  <a:latin typeface="Times New Roman" pitchFamily="18" charset="0"/>
                </a:rPr>
                <a:t>14 cm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9182142" y="935774"/>
            <a:ext cx="12526" cy="12428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207194" y="2040517"/>
            <a:ext cx="152400" cy="121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B8332B-7CAB-4A20-9FEA-96D7C006838D}"/>
              </a:ext>
            </a:extLst>
          </p:cNvPr>
          <p:cNvSpPr txBox="1"/>
          <p:nvPr/>
        </p:nvSpPr>
        <p:spPr>
          <a:xfrm>
            <a:off x="2637300" y="2115521"/>
            <a:ext cx="1790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180 :10=18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14+18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 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2893512"/>
                <a:ext cx="6538586" cy="3670126"/>
              </a:xfrm>
              <a:prstGeom prst="rect">
                <a:avLst/>
              </a:prstGeom>
              <a:blipFill rotWithShape="0">
                <a:blip r:embed="rId11"/>
                <a:stretch>
                  <a:fillRect l="-18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10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/>
      <p:bldP spid="44" grpId="0" animBg="1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410C50-04E5-4DD6-AD2B-0349A732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743" y="805421"/>
            <a:ext cx="2034875" cy="61148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B7395C-2467-425F-B5D3-FD3455552338}"/>
              </a:ext>
            </a:extLst>
          </p:cNvPr>
          <p:cNvSpPr/>
          <p:nvPr/>
        </p:nvSpPr>
        <p:spPr>
          <a:xfrm>
            <a:off x="1850602" y="137861"/>
            <a:ext cx="10211962" cy="2830807"/>
          </a:xfrm>
          <a:custGeom>
            <a:avLst/>
            <a:gdLst>
              <a:gd name="connsiteX0" fmla="*/ 0 w 3795107"/>
              <a:gd name="connsiteY0" fmla="*/ 0 h 6684291"/>
              <a:gd name="connsiteX1" fmla="*/ 580109 w 3795107"/>
              <a:gd name="connsiteY1" fmla="*/ 0 h 6684291"/>
              <a:gd name="connsiteX2" fmla="*/ 1198169 w 3795107"/>
              <a:gd name="connsiteY2" fmla="*/ 0 h 6684291"/>
              <a:gd name="connsiteX3" fmla="*/ 1664425 w 3795107"/>
              <a:gd name="connsiteY3" fmla="*/ 0 h 6684291"/>
              <a:gd name="connsiteX4" fmla="*/ 2092730 w 3795107"/>
              <a:gd name="connsiteY4" fmla="*/ 0 h 6684291"/>
              <a:gd name="connsiteX5" fmla="*/ 2710791 w 3795107"/>
              <a:gd name="connsiteY5" fmla="*/ 0 h 6684291"/>
              <a:gd name="connsiteX6" fmla="*/ 3214998 w 3795107"/>
              <a:gd name="connsiteY6" fmla="*/ 0 h 6684291"/>
              <a:gd name="connsiteX7" fmla="*/ 3795107 w 3795107"/>
              <a:gd name="connsiteY7" fmla="*/ 0 h 6684291"/>
              <a:gd name="connsiteX8" fmla="*/ 3795107 w 3795107"/>
              <a:gd name="connsiteY8" fmla="*/ 356496 h 6684291"/>
              <a:gd name="connsiteX9" fmla="*/ 3795107 w 3795107"/>
              <a:gd name="connsiteY9" fmla="*/ 913520 h 6684291"/>
              <a:gd name="connsiteX10" fmla="*/ 3795107 w 3795107"/>
              <a:gd name="connsiteY10" fmla="*/ 1270015 h 6684291"/>
              <a:gd name="connsiteX11" fmla="*/ 3795107 w 3795107"/>
              <a:gd name="connsiteY11" fmla="*/ 1893882 h 6684291"/>
              <a:gd name="connsiteX12" fmla="*/ 3795107 w 3795107"/>
              <a:gd name="connsiteY12" fmla="*/ 2450907 h 6684291"/>
              <a:gd name="connsiteX13" fmla="*/ 3795107 w 3795107"/>
              <a:gd name="connsiteY13" fmla="*/ 3007931 h 6684291"/>
              <a:gd name="connsiteX14" fmla="*/ 3795107 w 3795107"/>
              <a:gd name="connsiteY14" fmla="*/ 3564955 h 6684291"/>
              <a:gd name="connsiteX15" fmla="*/ 3795107 w 3795107"/>
              <a:gd name="connsiteY15" fmla="*/ 4055137 h 6684291"/>
              <a:gd name="connsiteX16" fmla="*/ 3795107 w 3795107"/>
              <a:gd name="connsiteY16" fmla="*/ 4545318 h 6684291"/>
              <a:gd name="connsiteX17" fmla="*/ 3795107 w 3795107"/>
              <a:gd name="connsiteY17" fmla="*/ 5236028 h 6684291"/>
              <a:gd name="connsiteX18" fmla="*/ 3795107 w 3795107"/>
              <a:gd name="connsiteY18" fmla="*/ 5793052 h 6684291"/>
              <a:gd name="connsiteX19" fmla="*/ 3795107 w 3795107"/>
              <a:gd name="connsiteY19" fmla="*/ 6684291 h 6684291"/>
              <a:gd name="connsiteX20" fmla="*/ 3366802 w 3795107"/>
              <a:gd name="connsiteY20" fmla="*/ 6684291 h 6684291"/>
              <a:gd name="connsiteX21" fmla="*/ 2824644 w 3795107"/>
              <a:gd name="connsiteY21" fmla="*/ 6684291 h 6684291"/>
              <a:gd name="connsiteX22" fmla="*/ 2282486 w 3795107"/>
              <a:gd name="connsiteY22" fmla="*/ 6684291 h 6684291"/>
              <a:gd name="connsiteX23" fmla="*/ 1854181 w 3795107"/>
              <a:gd name="connsiteY23" fmla="*/ 6684291 h 6684291"/>
              <a:gd name="connsiteX24" fmla="*/ 1274072 w 3795107"/>
              <a:gd name="connsiteY24" fmla="*/ 6684291 h 6684291"/>
              <a:gd name="connsiteX25" fmla="*/ 693962 w 3795107"/>
              <a:gd name="connsiteY25" fmla="*/ 6684291 h 6684291"/>
              <a:gd name="connsiteX26" fmla="*/ 0 w 3795107"/>
              <a:gd name="connsiteY26" fmla="*/ 6684291 h 6684291"/>
              <a:gd name="connsiteX27" fmla="*/ 0 w 3795107"/>
              <a:gd name="connsiteY27" fmla="*/ 5993581 h 6684291"/>
              <a:gd name="connsiteX28" fmla="*/ 0 w 3795107"/>
              <a:gd name="connsiteY28" fmla="*/ 5302871 h 6684291"/>
              <a:gd name="connsiteX29" fmla="*/ 0 w 3795107"/>
              <a:gd name="connsiteY29" fmla="*/ 4679004 h 6684291"/>
              <a:gd name="connsiteX30" fmla="*/ 0 w 3795107"/>
              <a:gd name="connsiteY30" fmla="*/ 4255665 h 6684291"/>
              <a:gd name="connsiteX31" fmla="*/ 0 w 3795107"/>
              <a:gd name="connsiteY31" fmla="*/ 3899170 h 6684291"/>
              <a:gd name="connsiteX32" fmla="*/ 0 w 3795107"/>
              <a:gd name="connsiteY32" fmla="*/ 3275303 h 6684291"/>
              <a:gd name="connsiteX33" fmla="*/ 0 w 3795107"/>
              <a:gd name="connsiteY33" fmla="*/ 2918807 h 6684291"/>
              <a:gd name="connsiteX34" fmla="*/ 0 w 3795107"/>
              <a:gd name="connsiteY34" fmla="*/ 2294940 h 6684291"/>
              <a:gd name="connsiteX35" fmla="*/ 0 w 3795107"/>
              <a:gd name="connsiteY35" fmla="*/ 1604230 h 6684291"/>
              <a:gd name="connsiteX36" fmla="*/ 0 w 3795107"/>
              <a:gd name="connsiteY36" fmla="*/ 913520 h 6684291"/>
              <a:gd name="connsiteX37" fmla="*/ 0 w 3795107"/>
              <a:gd name="connsiteY37" fmla="*/ 557024 h 6684291"/>
              <a:gd name="connsiteX38" fmla="*/ 0 w 3795107"/>
              <a:gd name="connsiteY38" fmla="*/ 0 h 668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95107" h="6684291" fill="none" extrusionOk="0">
                <a:moveTo>
                  <a:pt x="0" y="0"/>
                </a:moveTo>
                <a:cubicBezTo>
                  <a:pt x="148977" y="-47898"/>
                  <a:pt x="297094" y="35363"/>
                  <a:pt x="580109" y="0"/>
                </a:cubicBezTo>
                <a:cubicBezTo>
                  <a:pt x="863124" y="-35363"/>
                  <a:pt x="936461" y="49556"/>
                  <a:pt x="1198169" y="0"/>
                </a:cubicBezTo>
                <a:cubicBezTo>
                  <a:pt x="1459877" y="-49556"/>
                  <a:pt x="1567481" y="5837"/>
                  <a:pt x="1664425" y="0"/>
                </a:cubicBezTo>
                <a:cubicBezTo>
                  <a:pt x="1761369" y="-5837"/>
                  <a:pt x="1986279" y="21607"/>
                  <a:pt x="2092730" y="0"/>
                </a:cubicBezTo>
                <a:cubicBezTo>
                  <a:pt x="2199181" y="-21607"/>
                  <a:pt x="2440767" y="44085"/>
                  <a:pt x="2710791" y="0"/>
                </a:cubicBezTo>
                <a:cubicBezTo>
                  <a:pt x="2980815" y="-44085"/>
                  <a:pt x="3065059" y="50572"/>
                  <a:pt x="3214998" y="0"/>
                </a:cubicBezTo>
                <a:cubicBezTo>
                  <a:pt x="3364937" y="-50572"/>
                  <a:pt x="3613520" y="35687"/>
                  <a:pt x="3795107" y="0"/>
                </a:cubicBezTo>
                <a:cubicBezTo>
                  <a:pt x="3815471" y="172850"/>
                  <a:pt x="3768749" y="232499"/>
                  <a:pt x="3795107" y="356496"/>
                </a:cubicBezTo>
                <a:cubicBezTo>
                  <a:pt x="3821465" y="480493"/>
                  <a:pt x="3791067" y="636055"/>
                  <a:pt x="3795107" y="913520"/>
                </a:cubicBezTo>
                <a:cubicBezTo>
                  <a:pt x="3799147" y="1190985"/>
                  <a:pt x="3775147" y="1158620"/>
                  <a:pt x="3795107" y="1270015"/>
                </a:cubicBezTo>
                <a:cubicBezTo>
                  <a:pt x="3815067" y="1381410"/>
                  <a:pt x="3766839" y="1696432"/>
                  <a:pt x="3795107" y="1893882"/>
                </a:cubicBezTo>
                <a:cubicBezTo>
                  <a:pt x="3823375" y="2091332"/>
                  <a:pt x="3789466" y="2210458"/>
                  <a:pt x="3795107" y="2450907"/>
                </a:cubicBezTo>
                <a:cubicBezTo>
                  <a:pt x="3800748" y="2691356"/>
                  <a:pt x="3774696" y="2814375"/>
                  <a:pt x="3795107" y="3007931"/>
                </a:cubicBezTo>
                <a:cubicBezTo>
                  <a:pt x="3815518" y="3201487"/>
                  <a:pt x="3774646" y="3356546"/>
                  <a:pt x="3795107" y="3564955"/>
                </a:cubicBezTo>
                <a:cubicBezTo>
                  <a:pt x="3815568" y="3773364"/>
                  <a:pt x="3774066" y="3844251"/>
                  <a:pt x="3795107" y="4055137"/>
                </a:cubicBezTo>
                <a:cubicBezTo>
                  <a:pt x="3816148" y="4266023"/>
                  <a:pt x="3769894" y="4377263"/>
                  <a:pt x="3795107" y="4545318"/>
                </a:cubicBezTo>
                <a:cubicBezTo>
                  <a:pt x="3820320" y="4713373"/>
                  <a:pt x="3761686" y="4943727"/>
                  <a:pt x="3795107" y="5236028"/>
                </a:cubicBezTo>
                <a:cubicBezTo>
                  <a:pt x="3828528" y="5528329"/>
                  <a:pt x="3787109" y="5575476"/>
                  <a:pt x="3795107" y="5793052"/>
                </a:cubicBezTo>
                <a:cubicBezTo>
                  <a:pt x="3803105" y="6010628"/>
                  <a:pt x="3717821" y="6302128"/>
                  <a:pt x="3795107" y="6684291"/>
                </a:cubicBezTo>
                <a:cubicBezTo>
                  <a:pt x="3687615" y="6713585"/>
                  <a:pt x="3485787" y="6640837"/>
                  <a:pt x="3366802" y="6684291"/>
                </a:cubicBezTo>
                <a:cubicBezTo>
                  <a:pt x="3247817" y="6727745"/>
                  <a:pt x="3075411" y="6669674"/>
                  <a:pt x="2824644" y="6684291"/>
                </a:cubicBezTo>
                <a:cubicBezTo>
                  <a:pt x="2573877" y="6698908"/>
                  <a:pt x="2529820" y="6657562"/>
                  <a:pt x="2282486" y="6684291"/>
                </a:cubicBezTo>
                <a:cubicBezTo>
                  <a:pt x="2035152" y="6711020"/>
                  <a:pt x="2062820" y="6646411"/>
                  <a:pt x="1854181" y="6684291"/>
                </a:cubicBezTo>
                <a:cubicBezTo>
                  <a:pt x="1645542" y="6722171"/>
                  <a:pt x="1464307" y="6619535"/>
                  <a:pt x="1274072" y="6684291"/>
                </a:cubicBezTo>
                <a:cubicBezTo>
                  <a:pt x="1083837" y="6749047"/>
                  <a:pt x="938545" y="6683135"/>
                  <a:pt x="693962" y="6684291"/>
                </a:cubicBezTo>
                <a:cubicBezTo>
                  <a:pt x="449379" y="6685447"/>
                  <a:pt x="318972" y="6650613"/>
                  <a:pt x="0" y="6684291"/>
                </a:cubicBezTo>
                <a:cubicBezTo>
                  <a:pt x="-8856" y="6356592"/>
                  <a:pt x="18731" y="6230547"/>
                  <a:pt x="0" y="5993581"/>
                </a:cubicBezTo>
                <a:cubicBezTo>
                  <a:pt x="-18731" y="5756615"/>
                  <a:pt x="59104" y="5543545"/>
                  <a:pt x="0" y="5302871"/>
                </a:cubicBezTo>
                <a:cubicBezTo>
                  <a:pt x="-59104" y="5062197"/>
                  <a:pt x="3445" y="4889982"/>
                  <a:pt x="0" y="4679004"/>
                </a:cubicBezTo>
                <a:cubicBezTo>
                  <a:pt x="-3445" y="4468026"/>
                  <a:pt x="22945" y="4383114"/>
                  <a:pt x="0" y="4255665"/>
                </a:cubicBezTo>
                <a:cubicBezTo>
                  <a:pt x="-22945" y="4128216"/>
                  <a:pt x="28384" y="3985928"/>
                  <a:pt x="0" y="3899170"/>
                </a:cubicBezTo>
                <a:cubicBezTo>
                  <a:pt x="-28384" y="3812412"/>
                  <a:pt x="69866" y="3508427"/>
                  <a:pt x="0" y="3275303"/>
                </a:cubicBezTo>
                <a:cubicBezTo>
                  <a:pt x="-69866" y="3042179"/>
                  <a:pt x="31004" y="3012299"/>
                  <a:pt x="0" y="2918807"/>
                </a:cubicBezTo>
                <a:cubicBezTo>
                  <a:pt x="-31004" y="2825315"/>
                  <a:pt x="20957" y="2528821"/>
                  <a:pt x="0" y="2294940"/>
                </a:cubicBezTo>
                <a:cubicBezTo>
                  <a:pt x="-20957" y="2061059"/>
                  <a:pt x="62163" y="1815701"/>
                  <a:pt x="0" y="1604230"/>
                </a:cubicBezTo>
                <a:cubicBezTo>
                  <a:pt x="-62163" y="1392759"/>
                  <a:pt x="66846" y="1051674"/>
                  <a:pt x="0" y="913520"/>
                </a:cubicBezTo>
                <a:cubicBezTo>
                  <a:pt x="-66846" y="775366"/>
                  <a:pt x="5328" y="688533"/>
                  <a:pt x="0" y="557024"/>
                </a:cubicBezTo>
                <a:cubicBezTo>
                  <a:pt x="-5328" y="425515"/>
                  <a:pt x="13862" y="201630"/>
                  <a:pt x="0" y="0"/>
                </a:cubicBezTo>
                <a:close/>
              </a:path>
              <a:path w="3795107" h="6684291" stroke="0" extrusionOk="0">
                <a:moveTo>
                  <a:pt x="0" y="0"/>
                </a:moveTo>
                <a:cubicBezTo>
                  <a:pt x="144251" y="-15760"/>
                  <a:pt x="318212" y="20088"/>
                  <a:pt x="618060" y="0"/>
                </a:cubicBezTo>
                <a:cubicBezTo>
                  <a:pt x="917908" y="-20088"/>
                  <a:pt x="1058233" y="37378"/>
                  <a:pt x="1198169" y="0"/>
                </a:cubicBezTo>
                <a:cubicBezTo>
                  <a:pt x="1338105" y="-37378"/>
                  <a:pt x="1468644" y="36849"/>
                  <a:pt x="1626474" y="0"/>
                </a:cubicBezTo>
                <a:cubicBezTo>
                  <a:pt x="1784304" y="-36849"/>
                  <a:pt x="1940754" y="52650"/>
                  <a:pt x="2130682" y="0"/>
                </a:cubicBezTo>
                <a:cubicBezTo>
                  <a:pt x="2320610" y="-52650"/>
                  <a:pt x="2503847" y="7469"/>
                  <a:pt x="2634889" y="0"/>
                </a:cubicBezTo>
                <a:cubicBezTo>
                  <a:pt x="2765931" y="-7469"/>
                  <a:pt x="2938696" y="49033"/>
                  <a:pt x="3177047" y="0"/>
                </a:cubicBezTo>
                <a:cubicBezTo>
                  <a:pt x="3415398" y="-49033"/>
                  <a:pt x="3546309" y="57759"/>
                  <a:pt x="3795107" y="0"/>
                </a:cubicBezTo>
                <a:cubicBezTo>
                  <a:pt x="3826511" y="137921"/>
                  <a:pt x="3760472" y="315736"/>
                  <a:pt x="3795107" y="490181"/>
                </a:cubicBezTo>
                <a:cubicBezTo>
                  <a:pt x="3829742" y="664626"/>
                  <a:pt x="3781764" y="789596"/>
                  <a:pt x="3795107" y="913520"/>
                </a:cubicBezTo>
                <a:cubicBezTo>
                  <a:pt x="3808450" y="1037444"/>
                  <a:pt x="3766970" y="1129686"/>
                  <a:pt x="3795107" y="1336858"/>
                </a:cubicBezTo>
                <a:cubicBezTo>
                  <a:pt x="3823244" y="1544030"/>
                  <a:pt x="3752890" y="1759598"/>
                  <a:pt x="3795107" y="2027568"/>
                </a:cubicBezTo>
                <a:cubicBezTo>
                  <a:pt x="3837324" y="2295538"/>
                  <a:pt x="3772054" y="2218219"/>
                  <a:pt x="3795107" y="2384064"/>
                </a:cubicBezTo>
                <a:cubicBezTo>
                  <a:pt x="3818160" y="2549909"/>
                  <a:pt x="3740044" y="2762458"/>
                  <a:pt x="3795107" y="3074774"/>
                </a:cubicBezTo>
                <a:cubicBezTo>
                  <a:pt x="3850170" y="3387090"/>
                  <a:pt x="3793463" y="3264200"/>
                  <a:pt x="3795107" y="3431269"/>
                </a:cubicBezTo>
                <a:cubicBezTo>
                  <a:pt x="3796751" y="3598338"/>
                  <a:pt x="3757647" y="3761090"/>
                  <a:pt x="3795107" y="3988294"/>
                </a:cubicBezTo>
                <a:cubicBezTo>
                  <a:pt x="3832567" y="4215498"/>
                  <a:pt x="3793195" y="4297986"/>
                  <a:pt x="3795107" y="4411632"/>
                </a:cubicBezTo>
                <a:cubicBezTo>
                  <a:pt x="3797019" y="4525278"/>
                  <a:pt x="3754462" y="4934306"/>
                  <a:pt x="3795107" y="5102342"/>
                </a:cubicBezTo>
                <a:cubicBezTo>
                  <a:pt x="3835752" y="5270378"/>
                  <a:pt x="3725328" y="5480693"/>
                  <a:pt x="3795107" y="5793052"/>
                </a:cubicBezTo>
                <a:cubicBezTo>
                  <a:pt x="3864886" y="6105411"/>
                  <a:pt x="3716066" y="6277097"/>
                  <a:pt x="3795107" y="6684291"/>
                </a:cubicBezTo>
                <a:cubicBezTo>
                  <a:pt x="3580488" y="6721685"/>
                  <a:pt x="3503678" y="6658023"/>
                  <a:pt x="3214998" y="6684291"/>
                </a:cubicBezTo>
                <a:cubicBezTo>
                  <a:pt x="2926318" y="6710559"/>
                  <a:pt x="2916345" y="6651440"/>
                  <a:pt x="2786693" y="6684291"/>
                </a:cubicBezTo>
                <a:cubicBezTo>
                  <a:pt x="2657042" y="6717142"/>
                  <a:pt x="2528575" y="6653279"/>
                  <a:pt x="2320437" y="6684291"/>
                </a:cubicBezTo>
                <a:cubicBezTo>
                  <a:pt x="2112299" y="6715303"/>
                  <a:pt x="1982186" y="6649213"/>
                  <a:pt x="1816230" y="6684291"/>
                </a:cubicBezTo>
                <a:cubicBezTo>
                  <a:pt x="1650274" y="6719369"/>
                  <a:pt x="1475056" y="6641757"/>
                  <a:pt x="1312023" y="6684291"/>
                </a:cubicBezTo>
                <a:cubicBezTo>
                  <a:pt x="1148990" y="6726825"/>
                  <a:pt x="1027813" y="6651356"/>
                  <a:pt x="845767" y="6684291"/>
                </a:cubicBezTo>
                <a:cubicBezTo>
                  <a:pt x="663721" y="6717226"/>
                  <a:pt x="279550" y="6632110"/>
                  <a:pt x="0" y="6684291"/>
                </a:cubicBezTo>
                <a:cubicBezTo>
                  <a:pt x="-1425" y="6497348"/>
                  <a:pt x="5337" y="6239133"/>
                  <a:pt x="0" y="6127267"/>
                </a:cubicBezTo>
                <a:cubicBezTo>
                  <a:pt x="-5337" y="6015401"/>
                  <a:pt x="70790" y="5765446"/>
                  <a:pt x="0" y="5503400"/>
                </a:cubicBezTo>
                <a:cubicBezTo>
                  <a:pt x="-70790" y="5241354"/>
                  <a:pt x="34051" y="5294203"/>
                  <a:pt x="0" y="5146904"/>
                </a:cubicBezTo>
                <a:cubicBezTo>
                  <a:pt x="-34051" y="4999605"/>
                  <a:pt x="42678" y="4938399"/>
                  <a:pt x="0" y="4790409"/>
                </a:cubicBezTo>
                <a:cubicBezTo>
                  <a:pt x="-42678" y="4642420"/>
                  <a:pt x="49496" y="4264929"/>
                  <a:pt x="0" y="4099698"/>
                </a:cubicBezTo>
                <a:cubicBezTo>
                  <a:pt x="-49496" y="3934467"/>
                  <a:pt x="23661" y="3854074"/>
                  <a:pt x="0" y="3743203"/>
                </a:cubicBezTo>
                <a:cubicBezTo>
                  <a:pt x="-23661" y="3632333"/>
                  <a:pt x="20882" y="3419240"/>
                  <a:pt x="0" y="3319865"/>
                </a:cubicBezTo>
                <a:cubicBezTo>
                  <a:pt x="-20882" y="3220490"/>
                  <a:pt x="31395" y="2905294"/>
                  <a:pt x="0" y="2629154"/>
                </a:cubicBezTo>
                <a:cubicBezTo>
                  <a:pt x="-31395" y="2353014"/>
                  <a:pt x="8383" y="2313169"/>
                  <a:pt x="0" y="2138973"/>
                </a:cubicBezTo>
                <a:cubicBezTo>
                  <a:pt x="-8383" y="1964777"/>
                  <a:pt x="3105" y="1795752"/>
                  <a:pt x="0" y="1581949"/>
                </a:cubicBezTo>
                <a:cubicBezTo>
                  <a:pt x="-3105" y="1368146"/>
                  <a:pt x="33210" y="1227774"/>
                  <a:pt x="0" y="1091768"/>
                </a:cubicBezTo>
                <a:cubicBezTo>
                  <a:pt x="-33210" y="955762"/>
                  <a:pt x="4688" y="866421"/>
                  <a:pt x="0" y="735272"/>
                </a:cubicBezTo>
                <a:cubicBezTo>
                  <a:pt x="-4688" y="604123"/>
                  <a:pt x="65394" y="226763"/>
                  <a:pt x="0" y="0"/>
                </a:cubicBezTo>
                <a:close/>
              </a:path>
            </a:pathLst>
          </a:custGeom>
          <a:solidFill>
            <a:schemeClr val="bg2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741793661">
                  <a:custGeom>
                    <a:avLst/>
                    <a:gdLst>
                      <a:gd name="connsiteX0" fmla="*/ 0 w 10003017"/>
                      <a:gd name="connsiteY0" fmla="*/ 0 h 3325511"/>
                      <a:gd name="connsiteX1" fmla="*/ 152903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387036 w 10003017"/>
                      <a:gd name="connsiteY3" fmla="*/ 0 h 3325511"/>
                      <a:gd name="connsiteX4" fmla="*/ 5515948 w 10003017"/>
                      <a:gd name="connsiteY4" fmla="*/ 0 h 3325511"/>
                      <a:gd name="connsiteX5" fmla="*/ 7145012 w 10003017"/>
                      <a:gd name="connsiteY5" fmla="*/ 0 h 3325511"/>
                      <a:gd name="connsiteX6" fmla="*/ 847398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17736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31846 h 3325511"/>
                      <a:gd name="connsiteX11" fmla="*/ 10003017 w 10003017"/>
                      <a:gd name="connsiteY11" fmla="*/ 942227 h 3325511"/>
                      <a:gd name="connsiteX12" fmla="*/ 10003017 w 10003017"/>
                      <a:gd name="connsiteY12" fmla="*/ 1219354 h 3325511"/>
                      <a:gd name="connsiteX13" fmla="*/ 10003017 w 10003017"/>
                      <a:gd name="connsiteY13" fmla="*/ 1496479 h 3325511"/>
                      <a:gd name="connsiteX14" fmla="*/ 10003017 w 10003017"/>
                      <a:gd name="connsiteY14" fmla="*/ 1773605 h 3325511"/>
                      <a:gd name="connsiteX15" fmla="*/ 10003017 w 10003017"/>
                      <a:gd name="connsiteY15" fmla="*/ 2017476 h 3325511"/>
                      <a:gd name="connsiteX16" fmla="*/ 10003017 w 10003017"/>
                      <a:gd name="connsiteY16" fmla="*/ 2261347 h 3325511"/>
                      <a:gd name="connsiteX17" fmla="*/ 10003017 w 10003017"/>
                      <a:gd name="connsiteY17" fmla="*/ 260498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874104 w 10003017"/>
                      <a:gd name="connsiteY20" fmla="*/ 3325511 h 3325511"/>
                      <a:gd name="connsiteX21" fmla="*/ 7445102 w 10003017"/>
                      <a:gd name="connsiteY21" fmla="*/ 3325511 h 3325511"/>
                      <a:gd name="connsiteX22" fmla="*/ 6016100 w 10003017"/>
                      <a:gd name="connsiteY22" fmla="*/ 3325511 h 3325511"/>
                      <a:gd name="connsiteX23" fmla="*/ 4887188 w 10003017"/>
                      <a:gd name="connsiteY23" fmla="*/ 3325511 h 3325511"/>
                      <a:gd name="connsiteX24" fmla="*/ 3358156 w 10003017"/>
                      <a:gd name="connsiteY24" fmla="*/ 3325511 h 3325511"/>
                      <a:gd name="connsiteX25" fmla="*/ 1829121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2981874 h 3325511"/>
                      <a:gd name="connsiteX28" fmla="*/ 0 w 10003017"/>
                      <a:gd name="connsiteY28" fmla="*/ 2638238 h 3325511"/>
                      <a:gd name="connsiteX29" fmla="*/ 0 w 10003017"/>
                      <a:gd name="connsiteY29" fmla="*/ 2327857 h 3325511"/>
                      <a:gd name="connsiteX30" fmla="*/ 0 w 10003017"/>
                      <a:gd name="connsiteY30" fmla="*/ 2117241 h 3325511"/>
                      <a:gd name="connsiteX31" fmla="*/ 0 w 10003017"/>
                      <a:gd name="connsiteY31" fmla="*/ 1939881 h 3325511"/>
                      <a:gd name="connsiteX32" fmla="*/ 0 w 10003017"/>
                      <a:gd name="connsiteY32" fmla="*/ 1629500 h 3325511"/>
                      <a:gd name="connsiteX33" fmla="*/ 0 w 10003017"/>
                      <a:gd name="connsiteY33" fmla="*/ 1452139 h 3325511"/>
                      <a:gd name="connsiteX34" fmla="*/ 0 w 10003017"/>
                      <a:gd name="connsiteY34" fmla="*/ 1141758 h 3325511"/>
                      <a:gd name="connsiteX35" fmla="*/ 0 w 10003017"/>
                      <a:gd name="connsiteY35" fmla="*/ 798122 h 3325511"/>
                      <a:gd name="connsiteX36" fmla="*/ 0 w 10003017"/>
                      <a:gd name="connsiteY36" fmla="*/ 454486 h 3325511"/>
                      <a:gd name="connsiteX37" fmla="*/ 0 w 10003017"/>
                      <a:gd name="connsiteY37" fmla="*/ 277125 h 3325511"/>
                      <a:gd name="connsiteX38" fmla="*/ 0 w 10003017"/>
                      <a:gd name="connsiteY38" fmla="*/ 0 h 3325511"/>
                      <a:gd name="connsiteX0" fmla="*/ 0 w 10003017"/>
                      <a:gd name="connsiteY0" fmla="*/ 0 h 3325511"/>
                      <a:gd name="connsiteX1" fmla="*/ 1629062 w 10003017"/>
                      <a:gd name="connsiteY1" fmla="*/ 0 h 3325511"/>
                      <a:gd name="connsiteX2" fmla="*/ 3158094 w 10003017"/>
                      <a:gd name="connsiteY2" fmla="*/ 0 h 3325511"/>
                      <a:gd name="connsiteX3" fmla="*/ 4287006 w 10003017"/>
                      <a:gd name="connsiteY3" fmla="*/ 0 h 3325511"/>
                      <a:gd name="connsiteX4" fmla="*/ 5615980 w 10003017"/>
                      <a:gd name="connsiteY4" fmla="*/ 0 h 3325511"/>
                      <a:gd name="connsiteX5" fmla="*/ 6944952 w 10003017"/>
                      <a:gd name="connsiteY5" fmla="*/ 0 h 3325511"/>
                      <a:gd name="connsiteX6" fmla="*/ 8373954 w 10003017"/>
                      <a:gd name="connsiteY6" fmla="*/ 0 h 3325511"/>
                      <a:gd name="connsiteX7" fmla="*/ 10003017 w 10003017"/>
                      <a:gd name="connsiteY7" fmla="*/ 0 h 3325511"/>
                      <a:gd name="connsiteX8" fmla="*/ 10003017 w 10003017"/>
                      <a:gd name="connsiteY8" fmla="*/ 243870 h 3325511"/>
                      <a:gd name="connsiteX9" fmla="*/ 10003017 w 10003017"/>
                      <a:gd name="connsiteY9" fmla="*/ 454486 h 3325511"/>
                      <a:gd name="connsiteX10" fmla="*/ 10003017 w 10003017"/>
                      <a:gd name="connsiteY10" fmla="*/ 665102 h 3325511"/>
                      <a:gd name="connsiteX11" fmla="*/ 10003017 w 10003017"/>
                      <a:gd name="connsiteY11" fmla="*/ 1008738 h 3325511"/>
                      <a:gd name="connsiteX12" fmla="*/ 10003017 w 10003017"/>
                      <a:gd name="connsiteY12" fmla="*/ 1186099 h 3325511"/>
                      <a:gd name="connsiteX13" fmla="*/ 10003017 w 10003017"/>
                      <a:gd name="connsiteY13" fmla="*/ 1529735 h 3325511"/>
                      <a:gd name="connsiteX14" fmla="*/ 10003017 w 10003017"/>
                      <a:gd name="connsiteY14" fmla="*/ 1707095 h 3325511"/>
                      <a:gd name="connsiteX15" fmla="*/ 10003017 w 10003017"/>
                      <a:gd name="connsiteY15" fmla="*/ 1984221 h 3325511"/>
                      <a:gd name="connsiteX16" fmla="*/ 10003017 w 10003017"/>
                      <a:gd name="connsiteY16" fmla="*/ 2194837 h 3325511"/>
                      <a:gd name="connsiteX17" fmla="*/ 10003017 w 10003017"/>
                      <a:gd name="connsiteY17" fmla="*/ 2538473 h 3325511"/>
                      <a:gd name="connsiteX18" fmla="*/ 10003017 w 10003017"/>
                      <a:gd name="connsiteY18" fmla="*/ 2882109 h 3325511"/>
                      <a:gd name="connsiteX19" fmla="*/ 10003017 w 10003017"/>
                      <a:gd name="connsiteY19" fmla="*/ 3325511 h 3325511"/>
                      <a:gd name="connsiteX20" fmla="*/ 8473984 w 10003017"/>
                      <a:gd name="connsiteY20" fmla="*/ 3325511 h 3325511"/>
                      <a:gd name="connsiteX21" fmla="*/ 7345072 w 10003017"/>
                      <a:gd name="connsiteY21" fmla="*/ 3325511 h 3325511"/>
                      <a:gd name="connsiteX22" fmla="*/ 6116130 w 10003017"/>
                      <a:gd name="connsiteY22" fmla="*/ 3325511 h 3325511"/>
                      <a:gd name="connsiteX23" fmla="*/ 4787158 w 10003017"/>
                      <a:gd name="connsiteY23" fmla="*/ 3325511 h 3325511"/>
                      <a:gd name="connsiteX24" fmla="*/ 3458186 w 10003017"/>
                      <a:gd name="connsiteY24" fmla="*/ 3325511 h 3325511"/>
                      <a:gd name="connsiteX25" fmla="*/ 2229244 w 10003017"/>
                      <a:gd name="connsiteY25" fmla="*/ 3325511 h 3325511"/>
                      <a:gd name="connsiteX26" fmla="*/ 0 w 10003017"/>
                      <a:gd name="connsiteY26" fmla="*/ 3325511 h 3325511"/>
                      <a:gd name="connsiteX27" fmla="*/ 0 w 10003017"/>
                      <a:gd name="connsiteY27" fmla="*/ 3048385 h 3325511"/>
                      <a:gd name="connsiteX28" fmla="*/ 0 w 10003017"/>
                      <a:gd name="connsiteY28" fmla="*/ 2738004 h 3325511"/>
                      <a:gd name="connsiteX29" fmla="*/ 0 w 10003017"/>
                      <a:gd name="connsiteY29" fmla="*/ 2560643 h 3325511"/>
                      <a:gd name="connsiteX30" fmla="*/ 0 w 10003017"/>
                      <a:gd name="connsiteY30" fmla="*/ 2383283 h 3325511"/>
                      <a:gd name="connsiteX31" fmla="*/ 0 w 10003017"/>
                      <a:gd name="connsiteY31" fmla="*/ 2039646 h 3325511"/>
                      <a:gd name="connsiteX32" fmla="*/ 0 w 10003017"/>
                      <a:gd name="connsiteY32" fmla="*/ 1862286 h 3325511"/>
                      <a:gd name="connsiteX33" fmla="*/ 0 w 10003017"/>
                      <a:gd name="connsiteY33" fmla="*/ 1651670 h 3325511"/>
                      <a:gd name="connsiteX34" fmla="*/ 0 w 10003017"/>
                      <a:gd name="connsiteY34" fmla="*/ 1308034 h 3325511"/>
                      <a:gd name="connsiteX35" fmla="*/ 0 w 10003017"/>
                      <a:gd name="connsiteY35" fmla="*/ 1064163 h 3325511"/>
                      <a:gd name="connsiteX36" fmla="*/ 0 w 10003017"/>
                      <a:gd name="connsiteY36" fmla="*/ 787037 h 3325511"/>
                      <a:gd name="connsiteX37" fmla="*/ 0 w 10003017"/>
                      <a:gd name="connsiteY37" fmla="*/ 543167 h 3325511"/>
                      <a:gd name="connsiteX38" fmla="*/ 0 w 10003017"/>
                      <a:gd name="connsiteY38" fmla="*/ 365806 h 3325511"/>
                      <a:gd name="connsiteX39" fmla="*/ 0 w 10003017"/>
                      <a:gd name="connsiteY39" fmla="*/ 0 h 3325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10003017" h="3325511" fill="none" extrusionOk="0">
                        <a:moveTo>
                          <a:pt x="0" y="0"/>
                        </a:moveTo>
                        <a:cubicBezTo>
                          <a:pt x="373992" y="-26156"/>
                          <a:pt x="688232" y="10535"/>
                          <a:pt x="1529032" y="0"/>
                        </a:cubicBezTo>
                        <a:cubicBezTo>
                          <a:pt x="2292578" y="-71275"/>
                          <a:pt x="2485517" y="69095"/>
                          <a:pt x="3158094" y="0"/>
                        </a:cubicBezTo>
                        <a:cubicBezTo>
                          <a:pt x="3850990" y="-35208"/>
                          <a:pt x="4118973" y="-46202"/>
                          <a:pt x="4387036" y="0"/>
                        </a:cubicBezTo>
                        <a:cubicBezTo>
                          <a:pt x="4607147" y="-73444"/>
                          <a:pt x="5281151" y="52289"/>
                          <a:pt x="5515948" y="0"/>
                        </a:cubicBezTo>
                        <a:cubicBezTo>
                          <a:pt x="5799427" y="53412"/>
                          <a:pt x="6396313" y="42394"/>
                          <a:pt x="7145012" y="0"/>
                        </a:cubicBezTo>
                        <a:cubicBezTo>
                          <a:pt x="7850995" y="34220"/>
                          <a:pt x="8125659" y="-11174"/>
                          <a:pt x="8473984" y="0"/>
                        </a:cubicBezTo>
                        <a:cubicBezTo>
                          <a:pt x="8804848" y="92525"/>
                          <a:pt x="9596364" y="45315"/>
                          <a:pt x="10003017" y="0"/>
                        </a:cubicBezTo>
                        <a:cubicBezTo>
                          <a:pt x="10063349" y="111815"/>
                          <a:pt x="9932076" y="131511"/>
                          <a:pt x="10003017" y="177360"/>
                        </a:cubicBezTo>
                        <a:cubicBezTo>
                          <a:pt x="10070603" y="236953"/>
                          <a:pt x="9981636" y="342583"/>
                          <a:pt x="10003017" y="454486"/>
                        </a:cubicBezTo>
                        <a:cubicBezTo>
                          <a:pt x="10013583" y="583879"/>
                          <a:pt x="9960785" y="575696"/>
                          <a:pt x="10003017" y="631846"/>
                        </a:cubicBezTo>
                        <a:cubicBezTo>
                          <a:pt x="10068731" y="701247"/>
                          <a:pt x="9929343" y="828062"/>
                          <a:pt x="10003017" y="942227"/>
                        </a:cubicBezTo>
                        <a:cubicBezTo>
                          <a:pt x="10067514" y="1037621"/>
                          <a:pt x="9991252" y="1089544"/>
                          <a:pt x="10003017" y="1219354"/>
                        </a:cubicBezTo>
                        <a:cubicBezTo>
                          <a:pt x="10009319" y="1349190"/>
                          <a:pt x="9965958" y="1412352"/>
                          <a:pt x="10003017" y="1496479"/>
                        </a:cubicBezTo>
                        <a:cubicBezTo>
                          <a:pt x="10047474" y="1593042"/>
                          <a:pt x="9952874" y="1641542"/>
                          <a:pt x="10003017" y="1773605"/>
                        </a:cubicBezTo>
                        <a:cubicBezTo>
                          <a:pt x="10046505" y="1907351"/>
                          <a:pt x="9939165" y="1941388"/>
                          <a:pt x="10003017" y="2017476"/>
                        </a:cubicBezTo>
                        <a:cubicBezTo>
                          <a:pt x="10057375" y="2130648"/>
                          <a:pt x="9935296" y="2189742"/>
                          <a:pt x="10003017" y="2261347"/>
                        </a:cubicBezTo>
                        <a:cubicBezTo>
                          <a:pt x="10094972" y="2367885"/>
                          <a:pt x="9921777" y="2449345"/>
                          <a:pt x="10003017" y="2604983"/>
                        </a:cubicBezTo>
                        <a:cubicBezTo>
                          <a:pt x="10080588" y="2763046"/>
                          <a:pt x="9976851" y="2764297"/>
                          <a:pt x="10003017" y="2882109"/>
                        </a:cubicBezTo>
                        <a:cubicBezTo>
                          <a:pt x="10022645" y="3003681"/>
                          <a:pt x="9751952" y="3088850"/>
                          <a:pt x="10003017" y="3325511"/>
                        </a:cubicBezTo>
                        <a:cubicBezTo>
                          <a:pt x="9752509" y="3401477"/>
                          <a:pt x="9171726" y="3295625"/>
                          <a:pt x="8874104" y="3325511"/>
                        </a:cubicBezTo>
                        <a:cubicBezTo>
                          <a:pt x="8483747" y="3389464"/>
                          <a:pt x="8125996" y="3305530"/>
                          <a:pt x="7445102" y="3325511"/>
                        </a:cubicBezTo>
                        <a:cubicBezTo>
                          <a:pt x="6759937" y="3340060"/>
                          <a:pt x="6633246" y="3310160"/>
                          <a:pt x="6016100" y="3325511"/>
                        </a:cubicBezTo>
                        <a:cubicBezTo>
                          <a:pt x="5366404" y="3359674"/>
                          <a:pt x="5447177" y="3311134"/>
                          <a:pt x="4887188" y="3325511"/>
                        </a:cubicBezTo>
                        <a:cubicBezTo>
                          <a:pt x="4325397" y="3304990"/>
                          <a:pt x="3991449" y="3248577"/>
                          <a:pt x="3358156" y="3325511"/>
                        </a:cubicBezTo>
                        <a:cubicBezTo>
                          <a:pt x="2864774" y="3371860"/>
                          <a:pt x="2360947" y="3345776"/>
                          <a:pt x="1829121" y="3325511"/>
                        </a:cubicBezTo>
                        <a:cubicBezTo>
                          <a:pt x="1169691" y="3421721"/>
                          <a:pt x="842412" y="3375828"/>
                          <a:pt x="0" y="3325511"/>
                        </a:cubicBezTo>
                        <a:cubicBezTo>
                          <a:pt x="-25442" y="3156325"/>
                          <a:pt x="54182" y="3108960"/>
                          <a:pt x="0" y="2981874"/>
                        </a:cubicBezTo>
                        <a:cubicBezTo>
                          <a:pt x="-12532" y="2820635"/>
                          <a:pt x="160313" y="2720391"/>
                          <a:pt x="0" y="2638238"/>
                        </a:cubicBezTo>
                        <a:cubicBezTo>
                          <a:pt x="-135613" y="2514472"/>
                          <a:pt x="-1516" y="2442512"/>
                          <a:pt x="0" y="2327857"/>
                        </a:cubicBezTo>
                        <a:cubicBezTo>
                          <a:pt x="528" y="2223354"/>
                          <a:pt x="76075" y="2175403"/>
                          <a:pt x="0" y="2117241"/>
                        </a:cubicBezTo>
                        <a:cubicBezTo>
                          <a:pt x="-66808" y="2028928"/>
                          <a:pt x="77259" y="1970449"/>
                          <a:pt x="0" y="1939881"/>
                        </a:cubicBezTo>
                        <a:cubicBezTo>
                          <a:pt x="-53005" y="1883957"/>
                          <a:pt x="195630" y="1768313"/>
                          <a:pt x="0" y="1629500"/>
                        </a:cubicBezTo>
                        <a:cubicBezTo>
                          <a:pt x="-183488" y="1500243"/>
                          <a:pt x="88406" y="1474899"/>
                          <a:pt x="0" y="1452139"/>
                        </a:cubicBezTo>
                        <a:cubicBezTo>
                          <a:pt x="-98344" y="1371248"/>
                          <a:pt x="83998" y="1275081"/>
                          <a:pt x="0" y="1141758"/>
                        </a:cubicBezTo>
                        <a:cubicBezTo>
                          <a:pt x="-45635" y="990915"/>
                          <a:pt x="138677" y="952655"/>
                          <a:pt x="0" y="798122"/>
                        </a:cubicBezTo>
                        <a:cubicBezTo>
                          <a:pt x="-141575" y="646701"/>
                          <a:pt x="189403" y="496655"/>
                          <a:pt x="0" y="454486"/>
                        </a:cubicBezTo>
                        <a:cubicBezTo>
                          <a:pt x="-174398" y="387806"/>
                          <a:pt x="19879" y="330147"/>
                          <a:pt x="0" y="277125"/>
                        </a:cubicBezTo>
                        <a:cubicBezTo>
                          <a:pt x="-19690" y="195229"/>
                          <a:pt x="35057" y="102555"/>
                          <a:pt x="0" y="0"/>
                        </a:cubicBezTo>
                        <a:close/>
                      </a:path>
                      <a:path w="10003017" h="3325511" stroke="0" extrusionOk="0">
                        <a:moveTo>
                          <a:pt x="0" y="0"/>
                        </a:moveTo>
                        <a:cubicBezTo>
                          <a:pt x="340568" y="-14367"/>
                          <a:pt x="877478" y="-42827"/>
                          <a:pt x="1629062" y="0"/>
                        </a:cubicBezTo>
                        <a:cubicBezTo>
                          <a:pt x="2414009" y="91666"/>
                          <a:pt x="2886556" y="-13151"/>
                          <a:pt x="3158094" y="0"/>
                        </a:cubicBezTo>
                        <a:cubicBezTo>
                          <a:pt x="3537556" y="67626"/>
                          <a:pt x="3878989" y="18324"/>
                          <a:pt x="4287006" y="0"/>
                        </a:cubicBezTo>
                        <a:cubicBezTo>
                          <a:pt x="4772862" y="276"/>
                          <a:pt x="5041680" y="31044"/>
                          <a:pt x="5615980" y="0"/>
                        </a:cubicBezTo>
                        <a:cubicBezTo>
                          <a:pt x="6092340" y="-15835"/>
                          <a:pt x="6541025" y="-48700"/>
                          <a:pt x="6944952" y="0"/>
                        </a:cubicBezTo>
                        <a:cubicBezTo>
                          <a:pt x="7169799" y="27910"/>
                          <a:pt x="7799849" y="-33255"/>
                          <a:pt x="8373954" y="0"/>
                        </a:cubicBezTo>
                        <a:cubicBezTo>
                          <a:pt x="9006264" y="32916"/>
                          <a:pt x="9326308" y="-47046"/>
                          <a:pt x="10003017" y="0"/>
                        </a:cubicBezTo>
                        <a:cubicBezTo>
                          <a:pt x="10105357" y="92203"/>
                          <a:pt x="9908293" y="154213"/>
                          <a:pt x="10003017" y="243870"/>
                        </a:cubicBezTo>
                        <a:cubicBezTo>
                          <a:pt x="10097643" y="332386"/>
                          <a:pt x="9957977" y="398978"/>
                          <a:pt x="10003017" y="454486"/>
                        </a:cubicBezTo>
                        <a:cubicBezTo>
                          <a:pt x="10004422" y="520861"/>
                          <a:pt x="9932582" y="567645"/>
                          <a:pt x="10003017" y="665102"/>
                        </a:cubicBezTo>
                        <a:cubicBezTo>
                          <a:pt x="10077409" y="739127"/>
                          <a:pt x="9871107" y="872700"/>
                          <a:pt x="10003017" y="1008738"/>
                        </a:cubicBezTo>
                        <a:cubicBezTo>
                          <a:pt x="10107451" y="1141707"/>
                          <a:pt x="9964942" y="1097991"/>
                          <a:pt x="10003017" y="1186099"/>
                        </a:cubicBezTo>
                        <a:cubicBezTo>
                          <a:pt x="10069913" y="1271410"/>
                          <a:pt x="9859539" y="1415742"/>
                          <a:pt x="10003017" y="1529735"/>
                        </a:cubicBezTo>
                        <a:cubicBezTo>
                          <a:pt x="10125380" y="1678399"/>
                          <a:pt x="9998429" y="1635545"/>
                          <a:pt x="10003017" y="1707095"/>
                        </a:cubicBezTo>
                        <a:cubicBezTo>
                          <a:pt x="10041894" y="1804964"/>
                          <a:pt x="9894970" y="1894132"/>
                          <a:pt x="10003017" y="1984221"/>
                        </a:cubicBezTo>
                        <a:cubicBezTo>
                          <a:pt x="10098222" y="2081950"/>
                          <a:pt x="10013276" y="2137830"/>
                          <a:pt x="10003017" y="2194837"/>
                        </a:cubicBezTo>
                        <a:cubicBezTo>
                          <a:pt x="10024442" y="2241046"/>
                          <a:pt x="9894602" y="2421614"/>
                          <a:pt x="10003017" y="2538473"/>
                        </a:cubicBezTo>
                        <a:cubicBezTo>
                          <a:pt x="10076145" y="2595953"/>
                          <a:pt x="9859744" y="2668229"/>
                          <a:pt x="10003017" y="2882109"/>
                        </a:cubicBezTo>
                        <a:cubicBezTo>
                          <a:pt x="10182944" y="3014634"/>
                          <a:pt x="9766544" y="3197807"/>
                          <a:pt x="10003017" y="3325511"/>
                        </a:cubicBezTo>
                        <a:cubicBezTo>
                          <a:pt x="9432622" y="3396709"/>
                          <a:pt x="9228591" y="3281828"/>
                          <a:pt x="8473984" y="3325511"/>
                        </a:cubicBezTo>
                        <a:cubicBezTo>
                          <a:pt x="7713722" y="3347594"/>
                          <a:pt x="7682990" y="3318219"/>
                          <a:pt x="7345072" y="3325511"/>
                        </a:cubicBezTo>
                        <a:cubicBezTo>
                          <a:pt x="7068070" y="3263331"/>
                          <a:pt x="6649713" y="3304601"/>
                          <a:pt x="6116130" y="3325511"/>
                        </a:cubicBezTo>
                        <a:cubicBezTo>
                          <a:pt x="5612646" y="3331910"/>
                          <a:pt x="5251491" y="3306063"/>
                          <a:pt x="4787158" y="3325511"/>
                        </a:cubicBezTo>
                        <a:cubicBezTo>
                          <a:pt x="4425044" y="3264434"/>
                          <a:pt x="3895403" y="3314105"/>
                          <a:pt x="3458186" y="3325511"/>
                        </a:cubicBezTo>
                        <a:cubicBezTo>
                          <a:pt x="3016787" y="3424477"/>
                          <a:pt x="2691111" y="3281465"/>
                          <a:pt x="2229244" y="3325511"/>
                        </a:cubicBezTo>
                        <a:cubicBezTo>
                          <a:pt x="1730268" y="3352988"/>
                          <a:pt x="803911" y="3456341"/>
                          <a:pt x="0" y="3325511"/>
                        </a:cubicBezTo>
                        <a:cubicBezTo>
                          <a:pt x="3053" y="3237681"/>
                          <a:pt x="18015" y="3098115"/>
                          <a:pt x="0" y="3048385"/>
                        </a:cubicBezTo>
                        <a:cubicBezTo>
                          <a:pt x="-10215" y="2995902"/>
                          <a:pt x="152574" y="2844280"/>
                          <a:pt x="0" y="2738004"/>
                        </a:cubicBezTo>
                        <a:cubicBezTo>
                          <a:pt x="-198373" y="2602501"/>
                          <a:pt x="99271" y="2637351"/>
                          <a:pt x="0" y="2560643"/>
                        </a:cubicBezTo>
                        <a:cubicBezTo>
                          <a:pt x="-90409" y="2490344"/>
                          <a:pt x="136627" y="2475287"/>
                          <a:pt x="0" y="2383283"/>
                        </a:cubicBezTo>
                        <a:cubicBezTo>
                          <a:pt x="-111806" y="2317321"/>
                          <a:pt x="129194" y="2150661"/>
                          <a:pt x="0" y="2039646"/>
                        </a:cubicBezTo>
                        <a:cubicBezTo>
                          <a:pt x="-148883" y="1958957"/>
                          <a:pt x="37873" y="1916015"/>
                          <a:pt x="0" y="1862286"/>
                        </a:cubicBezTo>
                        <a:cubicBezTo>
                          <a:pt x="-59191" y="1811387"/>
                          <a:pt x="54074" y="1707454"/>
                          <a:pt x="0" y="1651670"/>
                        </a:cubicBezTo>
                        <a:cubicBezTo>
                          <a:pt x="-53353" y="1588723"/>
                          <a:pt x="59514" y="1416469"/>
                          <a:pt x="0" y="1308034"/>
                        </a:cubicBezTo>
                        <a:cubicBezTo>
                          <a:pt x="-96346" y="1173102"/>
                          <a:pt x="23525" y="1139326"/>
                          <a:pt x="0" y="1064163"/>
                        </a:cubicBezTo>
                        <a:cubicBezTo>
                          <a:pt x="-18466" y="979235"/>
                          <a:pt x="1311" y="892955"/>
                          <a:pt x="0" y="787037"/>
                        </a:cubicBezTo>
                        <a:cubicBezTo>
                          <a:pt x="-23467" y="679202"/>
                          <a:pt x="94811" y="626246"/>
                          <a:pt x="0" y="543167"/>
                        </a:cubicBezTo>
                        <a:cubicBezTo>
                          <a:pt x="-85048" y="488821"/>
                          <a:pt x="10803" y="431149"/>
                          <a:pt x="0" y="365806"/>
                        </a:cubicBezTo>
                        <a:cubicBezTo>
                          <a:pt x="9965" y="356483"/>
                          <a:pt x="165732" y="68123"/>
                          <a:pt x="0" y="0"/>
                        </a:cubicBezTo>
                        <a:close/>
                      </a:path>
                      <a:path w="10003017" h="3325511" fill="none" stroke="0" extrusionOk="0">
                        <a:moveTo>
                          <a:pt x="0" y="0"/>
                        </a:moveTo>
                        <a:cubicBezTo>
                          <a:pt x="381708" y="-27139"/>
                          <a:pt x="697606" y="-35169"/>
                          <a:pt x="1529032" y="0"/>
                        </a:cubicBezTo>
                        <a:cubicBezTo>
                          <a:pt x="2334048" y="-15218"/>
                          <a:pt x="2507141" y="-5768"/>
                          <a:pt x="3158094" y="0"/>
                        </a:cubicBezTo>
                        <a:cubicBezTo>
                          <a:pt x="3830336" y="3156"/>
                          <a:pt x="4123472" y="-8752"/>
                          <a:pt x="4387036" y="0"/>
                        </a:cubicBezTo>
                        <a:cubicBezTo>
                          <a:pt x="4691599" y="8629"/>
                          <a:pt x="5217239" y="-4821"/>
                          <a:pt x="5515948" y="0"/>
                        </a:cubicBezTo>
                        <a:cubicBezTo>
                          <a:pt x="5856774" y="26692"/>
                          <a:pt x="6430377" y="83837"/>
                          <a:pt x="7145012" y="0"/>
                        </a:cubicBezTo>
                        <a:cubicBezTo>
                          <a:pt x="7807916" y="-7757"/>
                          <a:pt x="8057614" y="18344"/>
                          <a:pt x="8473984" y="0"/>
                        </a:cubicBezTo>
                        <a:cubicBezTo>
                          <a:pt x="8769482" y="-72632"/>
                          <a:pt x="9392733" y="75257"/>
                          <a:pt x="10003017" y="0"/>
                        </a:cubicBezTo>
                        <a:cubicBezTo>
                          <a:pt x="10065787" y="100632"/>
                          <a:pt x="9931145" y="116177"/>
                          <a:pt x="10003017" y="177360"/>
                        </a:cubicBezTo>
                        <a:cubicBezTo>
                          <a:pt x="10064021" y="218671"/>
                          <a:pt x="9970570" y="332830"/>
                          <a:pt x="10003017" y="454486"/>
                        </a:cubicBezTo>
                        <a:cubicBezTo>
                          <a:pt x="10020991" y="584807"/>
                          <a:pt x="9952781" y="590171"/>
                          <a:pt x="10003017" y="631846"/>
                        </a:cubicBezTo>
                        <a:cubicBezTo>
                          <a:pt x="10060718" y="691820"/>
                          <a:pt x="9916559" y="848432"/>
                          <a:pt x="10003017" y="942227"/>
                        </a:cubicBezTo>
                        <a:cubicBezTo>
                          <a:pt x="10082942" y="1043529"/>
                          <a:pt x="9993523" y="1106349"/>
                          <a:pt x="10003017" y="1219354"/>
                        </a:cubicBezTo>
                        <a:cubicBezTo>
                          <a:pt x="10015089" y="1353050"/>
                          <a:pt x="9940881" y="1420955"/>
                          <a:pt x="10003017" y="1496479"/>
                        </a:cubicBezTo>
                        <a:cubicBezTo>
                          <a:pt x="10037854" y="1595571"/>
                          <a:pt x="9953475" y="1674771"/>
                          <a:pt x="10003017" y="1773605"/>
                        </a:cubicBezTo>
                        <a:cubicBezTo>
                          <a:pt x="10065699" y="1890175"/>
                          <a:pt x="9947517" y="1890215"/>
                          <a:pt x="10003017" y="2017476"/>
                        </a:cubicBezTo>
                        <a:cubicBezTo>
                          <a:pt x="10051525" y="2148421"/>
                          <a:pt x="9911135" y="2191839"/>
                          <a:pt x="10003017" y="2261347"/>
                        </a:cubicBezTo>
                        <a:cubicBezTo>
                          <a:pt x="10081481" y="2377323"/>
                          <a:pt x="9883841" y="2420566"/>
                          <a:pt x="10003017" y="2604983"/>
                        </a:cubicBezTo>
                        <a:cubicBezTo>
                          <a:pt x="10095863" y="2753049"/>
                          <a:pt x="9960201" y="2784082"/>
                          <a:pt x="10003017" y="2882109"/>
                        </a:cubicBezTo>
                        <a:cubicBezTo>
                          <a:pt x="10030547" y="2972670"/>
                          <a:pt x="9791394" y="3066991"/>
                          <a:pt x="10003017" y="3325511"/>
                        </a:cubicBezTo>
                        <a:cubicBezTo>
                          <a:pt x="9689286" y="3372027"/>
                          <a:pt x="9192986" y="3356490"/>
                          <a:pt x="8874104" y="3325511"/>
                        </a:cubicBezTo>
                        <a:cubicBezTo>
                          <a:pt x="8568315" y="3318688"/>
                          <a:pt x="8017740" y="3298066"/>
                          <a:pt x="7445102" y="3325511"/>
                        </a:cubicBezTo>
                        <a:cubicBezTo>
                          <a:pt x="6784221" y="3339680"/>
                          <a:pt x="6672187" y="3310214"/>
                          <a:pt x="6016100" y="3325511"/>
                        </a:cubicBezTo>
                        <a:cubicBezTo>
                          <a:pt x="5378693" y="3335349"/>
                          <a:pt x="5448236" y="3308700"/>
                          <a:pt x="4887188" y="3325511"/>
                        </a:cubicBezTo>
                        <a:cubicBezTo>
                          <a:pt x="4425428" y="3455908"/>
                          <a:pt x="3718787" y="3267871"/>
                          <a:pt x="3358156" y="3325511"/>
                        </a:cubicBezTo>
                        <a:cubicBezTo>
                          <a:pt x="2847251" y="3331496"/>
                          <a:pt x="2488954" y="3290294"/>
                          <a:pt x="1829121" y="3325511"/>
                        </a:cubicBezTo>
                        <a:cubicBezTo>
                          <a:pt x="1270098" y="3271274"/>
                          <a:pt x="773815" y="3376573"/>
                          <a:pt x="0" y="3325511"/>
                        </a:cubicBezTo>
                        <a:cubicBezTo>
                          <a:pt x="-25949" y="3180706"/>
                          <a:pt x="43140" y="3104141"/>
                          <a:pt x="0" y="2981874"/>
                        </a:cubicBezTo>
                        <a:cubicBezTo>
                          <a:pt x="-38306" y="2880475"/>
                          <a:pt x="135430" y="2778042"/>
                          <a:pt x="0" y="2638238"/>
                        </a:cubicBezTo>
                        <a:cubicBezTo>
                          <a:pt x="-167753" y="2513610"/>
                          <a:pt x="21755" y="2412341"/>
                          <a:pt x="0" y="2327857"/>
                        </a:cubicBezTo>
                        <a:cubicBezTo>
                          <a:pt x="-3517" y="2234149"/>
                          <a:pt x="50984" y="2165336"/>
                          <a:pt x="0" y="2117241"/>
                        </a:cubicBezTo>
                        <a:cubicBezTo>
                          <a:pt x="-66838" y="2055168"/>
                          <a:pt x="78756" y="1982058"/>
                          <a:pt x="0" y="1939881"/>
                        </a:cubicBezTo>
                        <a:cubicBezTo>
                          <a:pt x="-82771" y="1919006"/>
                          <a:pt x="175335" y="1748950"/>
                          <a:pt x="0" y="1629500"/>
                        </a:cubicBezTo>
                        <a:cubicBezTo>
                          <a:pt x="-201846" y="1516533"/>
                          <a:pt x="63722" y="1488599"/>
                          <a:pt x="0" y="1452139"/>
                        </a:cubicBezTo>
                        <a:cubicBezTo>
                          <a:pt x="-104826" y="1411195"/>
                          <a:pt x="59275" y="1283645"/>
                          <a:pt x="0" y="1141758"/>
                        </a:cubicBezTo>
                        <a:cubicBezTo>
                          <a:pt x="-44565" y="982659"/>
                          <a:pt x="118243" y="897659"/>
                          <a:pt x="0" y="798122"/>
                        </a:cubicBezTo>
                        <a:cubicBezTo>
                          <a:pt x="-162634" y="729383"/>
                          <a:pt x="203218" y="554350"/>
                          <a:pt x="0" y="454486"/>
                        </a:cubicBezTo>
                        <a:cubicBezTo>
                          <a:pt x="-172272" y="402864"/>
                          <a:pt x="10527" y="345113"/>
                          <a:pt x="0" y="277125"/>
                        </a:cubicBezTo>
                        <a:cubicBezTo>
                          <a:pt x="-32560" y="215435"/>
                          <a:pt x="59687" y="109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ngôi nhà hình chữ nhật có kích thước như sau: dài 8m, rộng 5m, cao 3m. Cửa ra vào hình chữ nhật, cửa sổ hình thoi, mái tôn có kích thước như hình vẽ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 Vẽ lại sơ đồ ngôi nhà theo kích thước các cạnh đã cho (đơn vị cm )</a:t>
            </a: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Tính diện tích gạch lát nền của ngôi nhà, diện tích các cửa, diện tích tôn cần dùng để lợp mái nhà ( biết 2 mái có diện tích bằng nhau)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7184"/>
            <a:ext cx="1660412" cy="132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132" y="3438611"/>
            <a:ext cx="4927657" cy="301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8083" y="3438611"/>
            <a:ext cx="544391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THƠ BÌNH HÀNH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hành diện tích tính sao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cao nhân đáy ra liền khó chi.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vi thì cần những gì</a:t>
            </a:r>
            <a:b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 kề cộng lại ta thời nhân hai.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143">
            <a:extLst>
              <a:ext uri="{FF2B5EF4-FFF2-40B4-BE49-F238E27FC236}">
                <a16:creationId xmlns:a16="http://schemas.microsoft.com/office/drawing/2014/main" id="{B4E8D780-489A-444C-B054-A7D274DBA74C}"/>
              </a:ext>
            </a:extLst>
          </p:cNvPr>
          <p:cNvSpPr/>
          <p:nvPr/>
        </p:nvSpPr>
        <p:spPr>
          <a:xfrm>
            <a:off x="3352800" y="115669"/>
            <a:ext cx="586740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Xem lại các bài tập đã làm trong tiết học.</a:t>
                </a:r>
              </a:p>
              <a:p>
                <a:pPr algn="just"/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Học thuộc: Dấu hiệu nhận biết hình bình hành; công thức tính chu vi, diện tích hình bình hành.</a:t>
                </a:r>
                <a:endPara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tập: Một mảnh đất hình bình hành có cạnh đáy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27 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Người ta thu hẹp lại mảnh đất do bằng việc cắt giảm đáy của hình bình hành này khoảng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hình bình hành mới có diện tích nhỏ hơn mảnh đất ban đầu là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15 </m:t>
                    </m:r>
                    <m:sSup>
                      <m:sSupPr>
                        <m:ctrlP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Tính diện tích mảnh đất hình bình hành ban đầu. </a:t>
                </a:r>
              </a:p>
              <a:p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Bài tập 3 SGK Trang 104, bài tập trong SBT.</a:t>
                </a:r>
              </a:p>
              <a:p>
                <a:r>
                  <a:rPr lang="vi-VN" sz="32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Chuẩn bị bài sau: Hình thang cân.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85371"/>
                <a:ext cx="12192000" cy="4524315"/>
              </a:xfrm>
              <a:prstGeom prst="rect">
                <a:avLst/>
              </a:prstGeom>
              <a:blipFill rotWithShape="0">
                <a:blip r:embed="rId3"/>
                <a:stretch>
                  <a:fillRect l="-1250" t="-1887" r="-1250" b="-33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7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0832"/>
            <a:ext cx="12191999" cy="42383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H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0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76199" y="244542"/>
            <a:ext cx="5949767" cy="3370580"/>
            <a:chOff x="603957" y="636968"/>
            <a:chExt cx="4625191" cy="28663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7" y="636968"/>
              <a:ext cx="3494916" cy="24316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6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 tả được các yếu tố cơ bản về cạnh,  góc, đường chéo của hình. Nhận biết được hình bình hành.</a:t>
              </a:r>
              <a:endParaRPr lang="en-US" sz="3600" dirty="0">
                <a:solidFill>
                  <a:srgbClr val="1306BA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-1" y="3962399"/>
            <a:ext cx="6025967" cy="2783245"/>
            <a:chOff x="457199" y="3694973"/>
            <a:chExt cx="4535121" cy="25260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288"/>
            <a:stretch/>
          </p:blipFill>
          <p:spPr>
            <a:xfrm>
              <a:off x="3379586" y="3764132"/>
              <a:ext cx="1612734" cy="245690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457199" y="3694973"/>
              <a:ext cx="3228042" cy="2526060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vi,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solidFill>
                    <a:srgbClr val="33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6397198" y="0"/>
            <a:ext cx="5794801" cy="3615122"/>
            <a:chOff x="5453504" y="405230"/>
            <a:chExt cx="5718310" cy="4250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291" t="4685" r="68645" b="-4685"/>
            <a:stretch/>
          </p:blipFill>
          <p:spPr>
            <a:xfrm>
              <a:off x="5453504" y="716999"/>
              <a:ext cx="2182005" cy="3939191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6792499" y="405230"/>
              <a:ext cx="4379315" cy="3649904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6128824" y="3505200"/>
            <a:ext cx="6063176" cy="3352800"/>
            <a:chOff x="5597863" y="4275908"/>
            <a:chExt cx="4415113" cy="19060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6202"/>
            <a:stretch/>
          </p:blipFill>
          <p:spPr>
            <a:xfrm>
              <a:off x="5597863" y="4275908"/>
              <a:ext cx="1307229" cy="190606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905092" y="4795744"/>
              <a:ext cx="3107884" cy="1386227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iải được một số bài tập có nội dung gắn với thực tiễn.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392065" y="2941644"/>
            <a:ext cx="3160715" cy="1598211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BÌNH HÀNH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9866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3581400" y="-4"/>
            <a:ext cx="86106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1562" b="3023"/>
          <a:stretch/>
        </p:blipFill>
        <p:spPr>
          <a:xfrm>
            <a:off x="3480868" y="3694368"/>
            <a:ext cx="8711132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835492"/>
            <a:ext cx="8763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4181474" y="3836187"/>
            <a:ext cx="77057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ê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402891" y="782975"/>
            <a:ext cx="4114804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41362">
            <a:off x="-329407" y="1548770"/>
            <a:ext cx="3476514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241" y="0"/>
            <a:ext cx="12191999" cy="685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515" y="195247"/>
            <a:ext cx="11251485" cy="830997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r>
              <a:rPr lang="en-US" sz="4800" b="1" cap="none" spc="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cap="none" spc="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FF00"/>
                </a:solidFill>
                <a:latin typeface="Road Rage" pitchFamily="50" charset="0"/>
              </a:rPr>
              <a:t>cứu</a:t>
            </a:r>
            <a:r>
              <a:rPr lang="en-US" sz="4800" b="1" cap="none" spc="0" dirty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FF00"/>
                </a:solidFill>
                <a:latin typeface="Road Rage" pitchFamily="50" charset="0"/>
              </a:rPr>
              <a:t>miền</a:t>
            </a:r>
            <a:r>
              <a:rPr lang="en-US" sz="4800" b="1" cap="none" spc="0" dirty="0">
                <a:ln w="0"/>
                <a:solidFill>
                  <a:srgbClr val="FFFF00"/>
                </a:solidFill>
                <a:latin typeface="Road Rage" pitchFamily="50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FF00"/>
                </a:solidFill>
                <a:latin typeface="Road Rage" pitchFamily="50" charset="0"/>
              </a:rPr>
              <a:t>Trung</a:t>
            </a:r>
            <a:endParaRPr lang="en-US" sz="4800" b="1" cap="none" spc="0" dirty="0">
              <a:ln w="0"/>
              <a:solidFill>
                <a:srgbClr val="FFFF00"/>
              </a:solidFill>
              <a:latin typeface="Road Rage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484"/>
            <a:ext cx="5593709" cy="37291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89956" y="1118577"/>
            <a:ext cx="10385946" cy="361301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5479576" y="1100079"/>
            <a:ext cx="1582057" cy="769257"/>
          </a:xfrm>
          <a:prstGeom prst="rect">
            <a:avLst/>
          </a:prstGeom>
          <a:solidFill>
            <a:srgbClr val="F67E1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dkEdge">
            <a:bevelT w="88900" h="304800"/>
            <a:bevelB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rabia" panose="020B7200000000000000" pitchFamily="34" charset="0"/>
              </a:rPr>
              <a:t>Play </a:t>
            </a:r>
          </a:p>
        </p:txBody>
      </p:sp>
      <p:pic>
        <p:nvPicPr>
          <p:cNvPr id="13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0" y="-12456"/>
            <a:ext cx="888274" cy="1038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5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924 0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5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1 0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6022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6522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04" b="98946" l="547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40158"/>
          <a:stretch/>
        </p:blipFill>
        <p:spPr>
          <a:xfrm flipH="1">
            <a:off x="2284409" y="3181349"/>
            <a:ext cx="1714932" cy="2383711"/>
          </a:xfrm>
          <a:prstGeom prst="rect">
            <a:avLst/>
          </a:prstGeom>
        </p:spPr>
      </p:pic>
      <p:pic>
        <p:nvPicPr>
          <p:cNvPr id="6" name="rác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22" b="37500"/>
          <a:stretch/>
        </p:blipFill>
        <p:spPr>
          <a:xfrm>
            <a:off x="6246228" y="3706454"/>
            <a:ext cx="1109662" cy="1333500"/>
          </a:xfrm>
          <a:prstGeom prst="rect">
            <a:avLst/>
          </a:prstGeom>
        </p:spPr>
      </p:pic>
      <p:pic>
        <p:nvPicPr>
          <p:cNvPr id="7" name="rác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60715" r="7777" b="3571"/>
          <a:stretch/>
        </p:blipFill>
        <p:spPr>
          <a:xfrm>
            <a:off x="8598045" y="4649621"/>
            <a:ext cx="895350" cy="762000"/>
          </a:xfrm>
          <a:prstGeom prst="rect">
            <a:avLst/>
          </a:prstGeom>
        </p:spPr>
      </p:pic>
      <p:pic>
        <p:nvPicPr>
          <p:cNvPr id="9" name="rác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t="3571" r="64252" b="61607"/>
          <a:stretch/>
        </p:blipFill>
        <p:spPr>
          <a:xfrm rot="18868462">
            <a:off x="7070350" y="2896739"/>
            <a:ext cx="913163" cy="1080441"/>
          </a:xfrm>
          <a:prstGeom prst="rect">
            <a:avLst/>
          </a:prstGeom>
        </p:spPr>
      </p:pic>
      <p:pic>
        <p:nvPicPr>
          <p:cNvPr id="10" name="rác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9" b="100000" l="0" r="99556">
                        <a14:foregroundMark x1="20889" y1="15179" x2="27111" y2="27679"/>
                        <a14:foregroundMark x1="43111" y1="23214" x2="46667" y2="33036"/>
                        <a14:foregroundMark x1="58222" y1="21429" x2="71556" y2="14286"/>
                        <a14:foregroundMark x1="61778" y1="40179" x2="68000" y2="55357"/>
                        <a14:foregroundMark x1="59111" y1="66071" x2="76889" y2="85714"/>
                        <a14:foregroundMark x1="79556" y1="66964" x2="83111" y2="67857"/>
                        <a14:foregroundMark x1="55556" y1="86607" x2="59111" y2="88393"/>
                        <a14:foregroundMark x1="30667" y1="45536" x2="28889" y2="589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45" r="49111"/>
          <a:stretch/>
        </p:blipFill>
        <p:spPr>
          <a:xfrm rot="19014282">
            <a:off x="6952399" y="5509725"/>
            <a:ext cx="1090614" cy="1279193"/>
          </a:xfrm>
          <a:prstGeom prst="rect">
            <a:avLst/>
          </a:prstGeom>
        </p:spPr>
      </p:pic>
      <p:pic>
        <p:nvPicPr>
          <p:cNvPr id="14" name="rác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55" b="89914" l="9744" r="4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52882" r="53514" b="-5331"/>
          <a:stretch/>
        </p:blipFill>
        <p:spPr>
          <a:xfrm>
            <a:off x="3937193" y="5241619"/>
            <a:ext cx="1962150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41" b="94705" l="6855" r="61694">
                        <a14:foregroundMark x1="15323" y1="60099" x2="14516" y2="85714"/>
                        <a14:foregroundMark x1="52419" y1="56158" x2="52419" y2="65025"/>
                        <a14:foregroundMark x1="47581" y1="80788" x2="48387" y2="89655"/>
                        <a14:foregroundMark x1="44355" y1="90640" x2="55645" y2="91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45" r="31451"/>
          <a:stretch/>
        </p:blipFill>
        <p:spPr>
          <a:xfrm>
            <a:off x="8595567" y="2381550"/>
            <a:ext cx="3643263" cy="2110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9963" r="90160">
                        <a14:foregroundMark x1="65560" y1="44839" x2="68881" y2="55645"/>
                        <a14:foregroundMark x1="75892" y1="41935" x2="75646" y2="51935"/>
                        <a14:backgroundMark x1="63592" y1="51129" x2="62485" y2="14677"/>
                        <a14:backgroundMark x1="64822" y1="33710" x2="83272" y2="22258"/>
                        <a14:backgroundMark x1="49692" y1="12903" x2="55720" y2="26452"/>
                        <a14:backgroundMark x1="16851" y1="30000" x2="48093" y2="64516"/>
                        <a14:backgroundMark x1="54736" y1="25645" x2="25461" y2="63065"/>
                        <a14:backgroundMark x1="68143" y1="39355" x2="77122" y2="29032"/>
                        <a14:backgroundMark x1="76261" y1="30806" x2="86716" y2="39677"/>
                        <a14:backgroundMark x1="79336" y1="35161" x2="79336" y2="41774"/>
                        <a14:backgroundMark x1="70480" y1="37581" x2="70357" y2="4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35833" r="13678" b="4959"/>
          <a:stretch/>
        </p:blipFill>
        <p:spPr>
          <a:xfrm>
            <a:off x="228600" y="4133850"/>
            <a:ext cx="1547176" cy="2555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19" l="188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80" y="4431585"/>
            <a:ext cx="2019300" cy="2266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451" l="43249" r="95992">
                        <a14:foregroundMark x1="48312" y1="41561" x2="54641" y2="47890"/>
                        <a14:foregroundMark x1="55907" y1="50422" x2="63924" y2="44937"/>
                        <a14:foregroundMark x1="75316" y1="45781" x2="91350" y2="61814"/>
                        <a14:foregroundMark x1="71519" y1="43249" x2="70675" y2="46624"/>
                        <a14:foregroundMark x1="47046" y1="41561" x2="46203" y2="43671"/>
                        <a14:foregroundMark x1="68143" y1="43249" x2="68987" y2="40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2" t="1476" r="5275" b="9494"/>
          <a:stretch/>
        </p:blipFill>
        <p:spPr>
          <a:xfrm>
            <a:off x="3758491" y="3267075"/>
            <a:ext cx="1074210" cy="1888819"/>
          </a:xfrm>
          <a:prstGeom prst="rect">
            <a:avLst/>
          </a:prstGeom>
        </p:spPr>
      </p:pic>
      <p:sp>
        <p:nvSpPr>
          <p:cNvPr id="16" name="Oval 15">
            <a:hlinkClick r:id="rId20" action="ppaction://hlinksldjump"/>
          </p:cNvPr>
          <p:cNvSpPr/>
          <p:nvPr/>
        </p:nvSpPr>
        <p:spPr>
          <a:xfrm>
            <a:off x="6368059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Oval 16">
            <a:hlinkClick r:id="rId21" action="ppaction://hlinksldjump"/>
          </p:cNvPr>
          <p:cNvSpPr/>
          <p:nvPr/>
        </p:nvSpPr>
        <p:spPr>
          <a:xfrm>
            <a:off x="7528992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>
            <a:hlinkClick r:id="rId22" action="ppaction://hlinksldjump"/>
          </p:cNvPr>
          <p:cNvSpPr/>
          <p:nvPr/>
        </p:nvSpPr>
        <p:spPr>
          <a:xfrm>
            <a:off x="8689925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>
            <a:hlinkClick r:id="rId22" action="ppaction://hlinksldjump"/>
          </p:cNvPr>
          <p:cNvSpPr/>
          <p:nvPr/>
        </p:nvSpPr>
        <p:spPr>
          <a:xfrm>
            <a:off x="9826441" y="201654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Oval 20">
            <a:hlinkClick r:id="rId23" action="ppaction://hlinksldjump"/>
          </p:cNvPr>
          <p:cNvSpPr/>
          <p:nvPr/>
        </p:nvSpPr>
        <p:spPr>
          <a:xfrm>
            <a:off x="10962958" y="247650"/>
            <a:ext cx="723900" cy="723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2" name="Ca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522224" y="-952500"/>
            <a:ext cx="609600" cy="609600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3AEB114C-9140-4337-9AF0-5DB8769A33FE}"/>
              </a:ext>
            </a:extLst>
          </p:cNvPr>
          <p:cNvSpPr/>
          <p:nvPr/>
        </p:nvSpPr>
        <p:spPr bwMode="auto">
          <a:xfrm>
            <a:off x="54161" y="0"/>
            <a:ext cx="5925698" cy="1946584"/>
          </a:xfrm>
          <a:prstGeom prst="cloudCallout">
            <a:avLst>
              <a:gd name="adj1" fmla="val 20833"/>
              <a:gd name="adj2" fmla="val 83049"/>
            </a:avLst>
          </a:prstGeom>
          <a:solidFill>
            <a:srgbClr val="FFC000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 rtlCol="0" anchor="ctr"/>
          <a:lstStyle/>
          <a:p>
            <a:pPr algn="ctr"/>
            <a:r>
              <a:rPr lang="vi-VN" sz="3200" dirty="0">
                <a:ln w="12700" cmpd="sng">
                  <a:solidFill>
                    <a:srgbClr val="3333FF"/>
                  </a:solidFill>
                  <a:prstDash val="solid"/>
                </a:ln>
                <a:solidFill>
                  <a:srgbClr val="0000CC"/>
                </a:solidFill>
                <a:latin typeface="+mj-lt"/>
              </a:rPr>
              <a:t>Hãy cùng xử lý rác bằng cách vượt qua 05 câu hỏi nhé!</a:t>
            </a:r>
          </a:p>
        </p:txBody>
      </p:sp>
    </p:spTree>
    <p:extLst>
      <p:ext uri="{BB962C8B-B14F-4D97-AF65-F5344CB8AC3E}">
        <p14:creationId xmlns:p14="http://schemas.microsoft.com/office/powerpoint/2010/main" val="30473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222 -0.212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6875 0.040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32044 0.176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17213 0.081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96 0.00371 L -0.76185 0.01922 " pathEditMode="relative" rAng="0" ptsTypes="AA">
                                      <p:cBhvr>
                                        <p:cTn id="83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4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32578 -0.2185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2785" y="4438620"/>
            <a:ext cx="2887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8385" y="1564827"/>
            <a:ext cx="18473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58447" y="1564827"/>
            <a:ext cx="4290342" cy="36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46407" y="3669965"/>
            <a:ext cx="498819" cy="278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3666" y="2201856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79162" y="2168739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729676" y="3770172"/>
            <a:ext cx="498819" cy="2789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980" y="1248017"/>
            <a:ext cx="6337059" cy="28011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CD; BC = AD</a:t>
            </a:r>
          </a:p>
          <a:p>
            <a:pPr marL="514350" indent="-514350" algn="just"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// CD ; BC // AD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73140"/>
              </p:ext>
            </p:extLst>
          </p:nvPr>
        </p:nvGraphicFramePr>
        <p:xfrm>
          <a:off x="1413875" y="2814340"/>
          <a:ext cx="10033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02960" imgH="495000" progId="Equation.DSMT4">
                  <p:embed/>
                </p:oleObj>
              </mc:Choice>
              <mc:Fallback>
                <p:oleObj name="Equation" r:id="rId10" imgW="10029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3875" y="2814340"/>
                        <a:ext cx="10033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307557"/>
              </p:ext>
            </p:extLst>
          </p:nvPr>
        </p:nvGraphicFramePr>
        <p:xfrm>
          <a:off x="2992097" y="2827040"/>
          <a:ext cx="990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90360" imgH="482400" progId="Equation.DSMT4">
                  <p:embed/>
                </p:oleObj>
              </mc:Choice>
              <mc:Fallback>
                <p:oleObj name="Equation" r:id="rId13" imgW="9903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92097" y="2827040"/>
                        <a:ext cx="990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4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 rot="162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6" name="Flowchart: Terminator 5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8355" y="4694308"/>
            <a:ext cx="23262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 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f_I_Had_a_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8677"/>
            <a:ext cx="609600" cy="6096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5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1555" r="42889" b="5556"/>
          <a:stretch/>
        </p:blipFill>
        <p:spPr>
          <a:xfrm>
            <a:off x="10164207" y="3848362"/>
            <a:ext cx="2128768" cy="3009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3084" y="-274430"/>
            <a:ext cx="2078916" cy="20850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518" y="1377863"/>
            <a:ext cx="9578689" cy="33164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cụm từ thích hợp vào chỗ trống: “Tứ gi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bình 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…….CD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Vuông góc                         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Cắt nhau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Giống nhau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Song song</a:t>
            </a:r>
          </a:p>
        </p:txBody>
      </p:sp>
    </p:spTree>
    <p:extLst>
      <p:ext uri="{BB962C8B-B14F-4D97-AF65-F5344CB8AC3E}">
        <p14:creationId xmlns:p14="http://schemas.microsoft.com/office/powerpoint/2010/main" val="13882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/>
      <p:bldP spid="8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1557</Words>
  <Application>Microsoft Office PowerPoint</Application>
  <PresentationFormat>Widescreen</PresentationFormat>
  <Paragraphs>194</Paragraphs>
  <Slides>25</Slides>
  <Notes>5</Notes>
  <HiddenSlides>0</HiddenSlides>
  <MMClips>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.VnArabia</vt:lpstr>
      <vt:lpstr>.VnTimeH</vt:lpstr>
      <vt:lpstr>Arial</vt:lpstr>
      <vt:lpstr>Calibri</vt:lpstr>
      <vt:lpstr>Calibri Light</vt:lpstr>
      <vt:lpstr>Cambria Math</vt:lpstr>
      <vt:lpstr>Road Rage</vt:lpstr>
      <vt:lpstr>Times New Roman</vt:lpstr>
      <vt:lpstr>Tw Cen MT</vt:lpstr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86</cp:revision>
  <dcterms:created xsi:type="dcterms:W3CDTF">2020-10-16T09:22:06Z</dcterms:created>
  <dcterms:modified xsi:type="dcterms:W3CDTF">2021-08-24T15:53:00Z</dcterms:modified>
</cp:coreProperties>
</file>