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0" r:id="rId2"/>
    <p:sldId id="368" r:id="rId3"/>
    <p:sldId id="302" r:id="rId4"/>
    <p:sldId id="292" r:id="rId5"/>
    <p:sldId id="482" r:id="rId6"/>
    <p:sldId id="480" r:id="rId7"/>
    <p:sldId id="455" r:id="rId8"/>
    <p:sldId id="456" r:id="rId9"/>
    <p:sldId id="334" r:id="rId10"/>
    <p:sldId id="333" r:id="rId11"/>
    <p:sldId id="383" r:id="rId12"/>
    <p:sldId id="385" r:id="rId13"/>
    <p:sldId id="458" r:id="rId14"/>
    <p:sldId id="336" r:id="rId15"/>
    <p:sldId id="391" r:id="rId16"/>
    <p:sldId id="451" r:id="rId17"/>
    <p:sldId id="462" r:id="rId18"/>
    <p:sldId id="464" r:id="rId19"/>
    <p:sldId id="469" r:id="rId20"/>
    <p:sldId id="453" r:id="rId21"/>
    <p:sldId id="454" r:id="rId22"/>
    <p:sldId id="467" r:id="rId23"/>
    <p:sldId id="468" r:id="rId24"/>
    <p:sldId id="470" r:id="rId25"/>
    <p:sldId id="471" r:id="rId26"/>
    <p:sldId id="399" r:id="rId27"/>
    <p:sldId id="400" r:id="rId28"/>
    <p:sldId id="472" r:id="rId29"/>
    <p:sldId id="473" r:id="rId30"/>
    <p:sldId id="315" r:id="rId31"/>
    <p:sldId id="474" r:id="rId32"/>
    <p:sldId id="478" r:id="rId33"/>
    <p:sldId id="483" r:id="rId34"/>
    <p:sldId id="295" r:id="rId35"/>
    <p:sldId id="403" r:id="rId36"/>
    <p:sldId id="34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657"/>
  </p:normalViewPr>
  <p:slideViewPr>
    <p:cSldViewPr snapToGrid="0">
      <p:cViewPr varScale="1">
        <p:scale>
          <a:sx n="60" d="100"/>
          <a:sy n="60" d="100"/>
        </p:scale>
        <p:origin x="114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75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9607" y="6503714"/>
            <a:ext cx="181806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1771" y="0"/>
            <a:ext cx="12213771" cy="386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65631" y="44302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>
                <a:solidFill>
                  <a:schemeClr val="bg1"/>
                </a:solidFill>
              </a:rPr>
              <a:t>Unit 4 </a:t>
            </a:r>
            <a:r>
              <a:rPr lang="en-US" sz="1400" baseline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860002" y="12064"/>
            <a:ext cx="22474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9880885" y="12064"/>
            <a:ext cx="233185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 dirty="0">
                <a:solidFill>
                  <a:schemeClr val="bg1"/>
                </a:solidFill>
              </a:rPr>
              <a:t>Lesson 4e – Grammar (Cont.)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2" cy="68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7338" y="2060625"/>
            <a:ext cx="67603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</a:rPr>
              <a:t>Unit 4: All things high-tech</a:t>
            </a:r>
            <a:endParaRPr lang="en-US" sz="4600" b="1" dirty="0">
              <a:solidFill>
                <a:srgbClr val="00B050"/>
              </a:solidFill>
            </a:endParaRPr>
          </a:p>
          <a:p>
            <a:pPr algn="ctr"/>
            <a:r>
              <a:rPr lang="en-US" sz="4600" b="1" dirty="0">
                <a:solidFill>
                  <a:srgbClr val="00B050"/>
                </a:solidFill>
              </a:rPr>
              <a:t>Lesson 4e: Grammar (Cont.)</a:t>
            </a:r>
          </a:p>
          <a:p>
            <a:pPr algn="ctr"/>
            <a:r>
              <a:rPr lang="en-US" sz="4600" b="1" dirty="0">
                <a:solidFill>
                  <a:srgbClr val="0070C0"/>
                </a:solidFill>
              </a:rPr>
              <a:t>Page 71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55025" y="1842656"/>
            <a:ext cx="10889672" cy="20379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dirty="0"/>
              <a:t>I enjoy </a:t>
            </a:r>
            <a:r>
              <a:rPr lang="en-US" sz="3600" b="1" dirty="0"/>
              <a:t>posting</a:t>
            </a:r>
            <a:r>
              <a:rPr lang="en-US" sz="3600" dirty="0"/>
              <a:t> videos on social media.</a:t>
            </a:r>
          </a:p>
          <a:p>
            <a:pPr marL="742950" indent="-742950">
              <a:buAutoNum type="arabicPeriod"/>
            </a:pPr>
            <a:r>
              <a:rPr lang="en-US" sz="3600" dirty="0"/>
              <a:t>Mary goes </a:t>
            </a:r>
            <a:r>
              <a:rPr lang="en-US" sz="3600" b="1" dirty="0"/>
              <a:t>swimming</a:t>
            </a:r>
            <a:r>
              <a:rPr lang="en-US" sz="3600" dirty="0"/>
              <a:t> every Saturday.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788" y="537210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1335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8954" y="516111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6060" y="1651188"/>
            <a:ext cx="11468100" cy="3555623"/>
          </a:xfrm>
          <a:prstGeom prst="roundRect">
            <a:avLst>
              <a:gd name="adj" fmla="val 184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What kind of verb is after “</a:t>
            </a:r>
            <a:r>
              <a:rPr lang="en-US" sz="3600" i="1" dirty="0"/>
              <a:t>enjoy/go”</a:t>
            </a:r>
            <a:r>
              <a:rPr lang="en-US" sz="3600" b="1" dirty="0"/>
              <a:t> </a:t>
            </a:r>
            <a:r>
              <a:rPr lang="en-US" sz="3600" dirty="0"/>
              <a:t>in sentence 1,2?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i="1" dirty="0">
                <a:solidFill>
                  <a:srgbClr val="FF0000"/>
                </a:solidFill>
              </a:rPr>
              <a:t>-</a:t>
            </a:r>
            <a:r>
              <a:rPr lang="en-US" sz="3600" i="1" dirty="0" err="1">
                <a:solidFill>
                  <a:srgbClr val="FF0000"/>
                </a:solidFill>
              </a:rPr>
              <a:t>ing</a:t>
            </a:r>
            <a:r>
              <a:rPr lang="en-US" sz="3600" dirty="0">
                <a:solidFill>
                  <a:srgbClr val="FF0000"/>
                </a:solidFill>
              </a:rPr>
              <a:t> form (V-</a:t>
            </a:r>
            <a:r>
              <a:rPr lang="en-US" sz="3600" dirty="0" err="1">
                <a:solidFill>
                  <a:srgbClr val="FF0000"/>
                </a:solidFill>
              </a:rPr>
              <a:t>ing</a:t>
            </a:r>
            <a:r>
              <a:rPr lang="en-US" sz="3600" dirty="0">
                <a:solidFill>
                  <a:srgbClr val="FF0000"/>
                </a:solidFill>
              </a:rPr>
              <a:t>).</a:t>
            </a:r>
          </a:p>
          <a:p>
            <a:r>
              <a:rPr lang="en-US" sz="3600" dirty="0"/>
              <a:t>2. When do we use </a:t>
            </a:r>
            <a:r>
              <a:rPr lang="en-US" sz="3600" b="1" i="1" dirty="0"/>
              <a:t>-</a:t>
            </a:r>
            <a:r>
              <a:rPr lang="en-US" sz="3600" b="1" i="1" dirty="0" err="1"/>
              <a:t>ing</a:t>
            </a:r>
            <a:r>
              <a:rPr lang="en-US" sz="3600" b="1" dirty="0"/>
              <a:t> form 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the verbs </a:t>
            </a:r>
            <a:r>
              <a:rPr lang="en-US" sz="3600" i="1" dirty="0">
                <a:solidFill>
                  <a:srgbClr val="FF0000"/>
                </a:solidFill>
              </a:rPr>
              <a:t>like, love, dislike, hate, enjoy, prefer, fancy</a:t>
            </a:r>
            <a:r>
              <a:rPr lang="en-US" sz="3600" dirty="0">
                <a:solidFill>
                  <a:srgbClr val="FF0000"/>
                </a:solidFill>
              </a:rPr>
              <a:t>, etc.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the verb </a:t>
            </a:r>
            <a:r>
              <a:rPr lang="en-US" sz="3600" i="1" dirty="0">
                <a:solidFill>
                  <a:srgbClr val="FF0000"/>
                </a:solidFill>
              </a:rPr>
              <a:t>go</a:t>
            </a:r>
            <a:r>
              <a:rPr lang="en-US" sz="3600" dirty="0">
                <a:solidFill>
                  <a:srgbClr val="FF0000"/>
                </a:solidFill>
              </a:rPr>
              <a:t> when we talk about </a:t>
            </a:r>
            <a:r>
              <a:rPr lang="en-US" sz="3600" i="1" dirty="0">
                <a:solidFill>
                  <a:srgbClr val="FF0000"/>
                </a:solidFill>
              </a:rPr>
              <a:t>activities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87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90550"/>
            <a:ext cx="5974193" cy="56768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8792" y="1790700"/>
            <a:ext cx="146685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29122" y="1619250"/>
            <a:ext cx="3019078" cy="83630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734050" y="1619250"/>
            <a:ext cx="742950" cy="4181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792" y="1733550"/>
            <a:ext cx="7303658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501" y="4370495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How many sentences are there?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2484" y="4924493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are you going to do?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201718" y="4377639"/>
            <a:ext cx="3208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There are 5.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9501" y="5365630"/>
            <a:ext cx="12243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Put the verbs in brackets into </a:t>
            </a: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sz="3000" dirty="0" err="1">
                <a:solidFill>
                  <a:srgbClr val="FF0000"/>
                </a:solidFill>
                <a:sym typeface="Wingdings" panose="05000000000000000000" pitchFamily="2" charset="2"/>
              </a:rPr>
              <a:t>infnitive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 or </a:t>
            </a:r>
            <a:r>
              <a:rPr lang="en-US" sz="3000" dirty="0" err="1">
                <a:solidFill>
                  <a:srgbClr val="FF0000"/>
                </a:solidFill>
                <a:sym typeface="Wingdings" panose="05000000000000000000" pitchFamily="2" charset="2"/>
              </a:rPr>
              <a:t>infnitive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 without </a:t>
            </a: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 or </a:t>
            </a: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sz="30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ing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 form.</a:t>
            </a:r>
          </a:p>
          <a:p>
            <a:endParaRPr lang="en-US" sz="3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1590443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4012" y="327442"/>
            <a:ext cx="100981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+mj-lt"/>
              </a:rPr>
              <a:t>3 Put the verbs in brackets into </a:t>
            </a:r>
            <a:r>
              <a:rPr lang="en-US" sz="26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600" b="1" dirty="0">
                <a:solidFill>
                  <a:srgbClr val="0070C0"/>
                </a:solidFill>
                <a:latin typeface="+mj-lt"/>
              </a:rPr>
              <a:t>-infinitive, infinitive without </a:t>
            </a:r>
            <a:r>
              <a:rPr lang="en-US" sz="26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600" b="1" dirty="0">
                <a:solidFill>
                  <a:srgbClr val="0070C0"/>
                </a:solidFill>
                <a:latin typeface="+mj-lt"/>
              </a:rPr>
              <a:t> or </a:t>
            </a:r>
            <a:r>
              <a:rPr lang="en-US" sz="2600" b="1" i="1" dirty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600" b="1" i="1" dirty="0" err="1">
                <a:solidFill>
                  <a:srgbClr val="0070C0"/>
                </a:solidFill>
                <a:latin typeface="+mj-lt"/>
              </a:rPr>
              <a:t>ing</a:t>
            </a:r>
            <a:r>
              <a:rPr lang="en-US" sz="2600" b="1" dirty="0">
                <a:solidFill>
                  <a:srgbClr val="0070C0"/>
                </a:solidFill>
                <a:latin typeface="+mj-lt"/>
              </a:rPr>
              <a:t> form.</a:t>
            </a:r>
            <a:endParaRPr lang="en-US" sz="26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885" y="996733"/>
            <a:ext cx="6158877" cy="33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96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71810" y="398067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10" y="1077716"/>
            <a:ext cx="12344400" cy="5464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242021"/>
                </a:solidFill>
                <a:latin typeface="+mj-lt"/>
              </a:rPr>
              <a:t>1.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A: Would you like </a:t>
            </a:r>
            <a:r>
              <a:rPr lang="en-US" sz="3600" dirty="0">
                <a:latin typeface="+mj-lt"/>
              </a:rPr>
              <a:t>_____________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(watch)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a film on TV?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B: Not really.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b="1" dirty="0">
                <a:solidFill>
                  <a:srgbClr val="242021"/>
                </a:solidFill>
                <a:latin typeface="+mj-lt"/>
              </a:rPr>
              <a:t>2.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A: Are you going 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(shop)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this weekend?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B: No, I’m not.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b="1" dirty="0">
                <a:solidFill>
                  <a:srgbClr val="242021"/>
                </a:solidFill>
                <a:latin typeface="+mj-lt"/>
              </a:rPr>
              <a:t>3.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A: You shouldn’t 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(get)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upset about the broken USB flash drive.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B: I just hate 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(lose)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files, though.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29" y="5470173"/>
            <a:ext cx="182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losing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73085" y="1740831"/>
            <a:ext cx="26887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19430" y="2615029"/>
            <a:ext cx="250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shopping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76945" y="3169090"/>
            <a:ext cx="1108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59475" y="4047474"/>
            <a:ext cx="1552553" cy="66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get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810958" y="4594002"/>
            <a:ext cx="176351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50553" y="1158297"/>
            <a:ext cx="197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sym typeface="Wingdings" panose="05000000000000000000" pitchFamily="2" charset="2"/>
              </a:rPr>
              <a:t>to watch</a:t>
            </a:r>
            <a:endParaRPr lang="en-US" sz="3600" i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15587" y="6008626"/>
            <a:ext cx="8136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89EC852-DFB4-1A67-AAC5-2E4A7B45862C}"/>
              </a:ext>
            </a:extLst>
          </p:cNvPr>
          <p:cNvSpPr/>
          <p:nvPr/>
        </p:nvSpPr>
        <p:spPr>
          <a:xfrm>
            <a:off x="2126936" y="349684"/>
            <a:ext cx="100981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+mj-lt"/>
              </a:rPr>
              <a:t>3 Put the verbs in brackets into </a:t>
            </a:r>
            <a:r>
              <a:rPr lang="en-US" sz="26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600" b="1" dirty="0">
                <a:solidFill>
                  <a:srgbClr val="0070C0"/>
                </a:solidFill>
                <a:latin typeface="+mj-lt"/>
              </a:rPr>
              <a:t>-infinitive, infinitive without </a:t>
            </a:r>
            <a:r>
              <a:rPr lang="en-US" sz="26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600" b="1" dirty="0">
                <a:solidFill>
                  <a:srgbClr val="0070C0"/>
                </a:solidFill>
                <a:latin typeface="+mj-lt"/>
              </a:rPr>
              <a:t> or </a:t>
            </a:r>
            <a:r>
              <a:rPr lang="en-US" sz="2600" b="1" i="1" dirty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600" b="1" i="1" dirty="0" err="1">
                <a:solidFill>
                  <a:srgbClr val="0070C0"/>
                </a:solidFill>
                <a:latin typeface="+mj-lt"/>
              </a:rPr>
              <a:t>ing</a:t>
            </a:r>
            <a:r>
              <a:rPr lang="en-US" sz="2600" b="1" dirty="0">
                <a:solidFill>
                  <a:srgbClr val="0070C0"/>
                </a:solidFill>
                <a:latin typeface="+mj-lt"/>
              </a:rPr>
              <a:t> form.</a:t>
            </a:r>
            <a:endParaRPr lang="en-US" sz="2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67923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71810" y="398067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780" y="1242236"/>
            <a:ext cx="11411136" cy="474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242021"/>
                </a:solidFill>
                <a:latin typeface="+mj-lt"/>
              </a:rPr>
              <a:t>4.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A: I’m waiting for my new computer.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B: I hope you’ll manage ____________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(install)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all the 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programmes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you need.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242021"/>
                </a:solidFill>
                <a:latin typeface="+mj-lt"/>
              </a:rPr>
              <a:t>5.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A: Can you 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(show)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me how to connect the TV to the laptop?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B: Not now. I’m doing my homework.</a:t>
            </a:r>
            <a:br>
              <a:rPr lang="en-US" sz="3600" dirty="0">
                <a:solidFill>
                  <a:srgbClr val="242021"/>
                </a:solidFill>
                <a:latin typeface="FrutigerLTStd-Roman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669" y="2069355"/>
            <a:ext cx="2334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to install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186061" y="2611340"/>
            <a:ext cx="14372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43539" y="3490614"/>
            <a:ext cx="155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show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316826" y="4036134"/>
            <a:ext cx="7651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5E3AB7-AB8D-1458-4ACD-F5B6AE188211}"/>
              </a:ext>
            </a:extLst>
          </p:cNvPr>
          <p:cNvSpPr/>
          <p:nvPr/>
        </p:nvSpPr>
        <p:spPr>
          <a:xfrm>
            <a:off x="2126936" y="349684"/>
            <a:ext cx="100981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+mj-lt"/>
              </a:rPr>
              <a:t>3 Put the verbs in brackets into </a:t>
            </a:r>
            <a:r>
              <a:rPr lang="en-US" sz="26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600" b="1" dirty="0">
                <a:solidFill>
                  <a:srgbClr val="0070C0"/>
                </a:solidFill>
                <a:latin typeface="+mj-lt"/>
              </a:rPr>
              <a:t>-infinitive, infinitive without </a:t>
            </a:r>
            <a:r>
              <a:rPr lang="en-US" sz="26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600" b="1" dirty="0">
                <a:solidFill>
                  <a:srgbClr val="0070C0"/>
                </a:solidFill>
                <a:latin typeface="+mj-lt"/>
              </a:rPr>
              <a:t> or </a:t>
            </a:r>
            <a:r>
              <a:rPr lang="en-US" sz="2600" b="1" i="1" dirty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600" b="1" i="1" dirty="0" err="1">
                <a:solidFill>
                  <a:srgbClr val="0070C0"/>
                </a:solidFill>
                <a:latin typeface="+mj-lt"/>
              </a:rPr>
              <a:t>ing</a:t>
            </a:r>
            <a:r>
              <a:rPr lang="en-US" sz="2600" b="1" dirty="0">
                <a:solidFill>
                  <a:srgbClr val="0070C0"/>
                </a:solidFill>
                <a:latin typeface="+mj-lt"/>
              </a:rPr>
              <a:t> form.</a:t>
            </a:r>
            <a:endParaRPr lang="en-US" sz="2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59925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71810" y="398067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2009" y="396093"/>
            <a:ext cx="1010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4 Put the verbs in brackets into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-infinitive, infinitive without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or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800" b="1" i="1" dirty="0" err="1">
                <a:solidFill>
                  <a:srgbClr val="0070C0"/>
                </a:solidFill>
                <a:latin typeface="+mj-lt"/>
              </a:rPr>
              <a:t>ing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form.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10" y="1077716"/>
            <a:ext cx="1234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1. She loves 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(chat)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with her friends online.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2. She managed </a:t>
            </a:r>
            <a:r>
              <a:rPr lang="en-US" sz="3600" dirty="0">
                <a:solidFill>
                  <a:srgbClr val="242021"/>
                </a:solidFill>
              </a:rPr>
              <a:t>___________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(download)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the files.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3. He decided </a:t>
            </a:r>
            <a:r>
              <a:rPr lang="en-US" sz="3600" dirty="0">
                <a:solidFill>
                  <a:srgbClr val="242021"/>
                </a:solidFill>
              </a:rPr>
              <a:t>___________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(study)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computer engineering.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4. Do you fancy </a:t>
            </a:r>
            <a:r>
              <a:rPr lang="en-US" sz="3600" dirty="0">
                <a:solidFill>
                  <a:srgbClr val="242021"/>
                </a:solidFill>
              </a:rPr>
              <a:t>___________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(come)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with us to the museum?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5479" y="4744725"/>
            <a:ext cx="202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coming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39323" y="2015794"/>
            <a:ext cx="836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62611" y="2587147"/>
            <a:ext cx="32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to download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1438175" y="3104257"/>
            <a:ext cx="1595970" cy="68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46893" y="3681362"/>
            <a:ext cx="199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to study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70630" y="4226390"/>
            <a:ext cx="144955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69044" y="1453730"/>
            <a:ext cx="170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chatting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11959" y="5327258"/>
            <a:ext cx="10221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52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71810" y="398067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299" y="1336752"/>
            <a:ext cx="11300964" cy="416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5. How can I 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(help)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you?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6. I hate 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(listen)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to classical music.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7. I can’t 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(fix)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this laptop.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8. I promised 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(give)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Ann a new mouse on her birthday.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6907" y="3995578"/>
            <a:ext cx="202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to give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688605" y="2061194"/>
            <a:ext cx="690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78903" y="2342510"/>
            <a:ext cx="212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listening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981509" y="2887516"/>
            <a:ext cx="8063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3829" y="3178978"/>
            <a:ext cx="112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fix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81509" y="3736666"/>
            <a:ext cx="93211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03623" y="1520488"/>
            <a:ext cx="170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help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81509" y="4533694"/>
            <a:ext cx="1788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D0CCDC4-AF08-DA42-ACE9-78C3AB320D80}"/>
              </a:ext>
            </a:extLst>
          </p:cNvPr>
          <p:cNvSpPr/>
          <p:nvPr/>
        </p:nvSpPr>
        <p:spPr>
          <a:xfrm>
            <a:off x="2082009" y="396093"/>
            <a:ext cx="1010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4 Put the verbs in brackets into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-infinitive, infinitive without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or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800" b="1" i="1" dirty="0" err="1">
                <a:solidFill>
                  <a:srgbClr val="0070C0"/>
                </a:solidFill>
                <a:latin typeface="+mj-lt"/>
              </a:rPr>
              <a:t>ing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form.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71047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84746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308221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40094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87" y="475483"/>
            <a:ext cx="422777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7620" y="380315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+mj-lt"/>
              </a:rPr>
              <a:t>Choose the correct option. </a:t>
            </a:r>
            <a:endParaRPr lang="en-US" sz="28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4649"/>
            <a:ext cx="1676400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WB, page 36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548" y="1099268"/>
            <a:ext cx="1234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1. I’d like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see/to see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the new Star Wars film tonight.</a:t>
            </a:r>
          </a:p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2. Sally enjoys to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chat/chatting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online with her friends.</a:t>
            </a:r>
          </a:p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3. I want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thank/to thank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you for repairing my tablet.</a:t>
            </a:r>
          </a:p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4. You must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install/to install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a good anti-virus program.</a:t>
            </a:r>
          </a:p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5. I expect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get/to get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a drone for my birthday.</a:t>
            </a:r>
          </a:p>
        </p:txBody>
      </p:sp>
      <p:sp>
        <p:nvSpPr>
          <p:cNvPr id="9" name="Oval 8"/>
          <p:cNvSpPr/>
          <p:nvPr/>
        </p:nvSpPr>
        <p:spPr>
          <a:xfrm>
            <a:off x="2959664" y="1352775"/>
            <a:ext cx="1177636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46138" y="1975773"/>
            <a:ext cx="947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509724" y="2369544"/>
            <a:ext cx="172095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858938" y="2934413"/>
            <a:ext cx="1100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324501" y="3341579"/>
            <a:ext cx="172095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6138" y="3941090"/>
            <a:ext cx="947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37230" y="4314877"/>
            <a:ext cx="1235528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62995" y="4913527"/>
            <a:ext cx="947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142996" y="5331323"/>
            <a:ext cx="1235528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162252" y="5917196"/>
            <a:ext cx="1145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7412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1638" y="1136502"/>
            <a:ext cx="119403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6. Tom can’t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remember/to remember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Sue’s email address.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7. I have to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do/doing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homework online.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8. Tracey should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get/to get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up earlier.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9. I managed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to upload/uploading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my assignment to the school portal yesterday.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10. Dan promised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play/to play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games with me.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24202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22264" y="1272489"/>
            <a:ext cx="2114288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612087" y="1859488"/>
            <a:ext cx="947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07621" y="380315"/>
            <a:ext cx="4394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+mj-lt"/>
              </a:rPr>
              <a:t>Choose the correct option. </a:t>
            </a:r>
            <a:endParaRPr lang="en-US" sz="28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04700" y="2066388"/>
            <a:ext cx="604652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024259" y="2698472"/>
            <a:ext cx="13174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370521" y="2916336"/>
            <a:ext cx="712888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2105573" y="3521693"/>
            <a:ext cx="11586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18356" y="3707198"/>
            <a:ext cx="1918195" cy="783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020365" y="4323189"/>
            <a:ext cx="16018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60246" y="5401301"/>
            <a:ext cx="1435754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1900541" y="5987141"/>
            <a:ext cx="16603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D314EC-B8CA-28B6-58DE-9BF755801DF8}"/>
              </a:ext>
            </a:extLst>
          </p:cNvPr>
          <p:cNvSpPr txBox="1"/>
          <p:nvPr/>
        </p:nvSpPr>
        <p:spPr>
          <a:xfrm>
            <a:off x="0" y="354649"/>
            <a:ext cx="1676400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WB, page 36</a:t>
            </a:r>
          </a:p>
        </p:txBody>
      </p:sp>
    </p:spTree>
    <p:extLst>
      <p:ext uri="{BB962C8B-B14F-4D97-AF65-F5344CB8AC3E}">
        <p14:creationId xmlns:p14="http://schemas.microsoft.com/office/powerpoint/2010/main" val="41573483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8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7620" y="380315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+mj-lt"/>
              </a:rPr>
              <a:t>Choose the correct option. </a:t>
            </a:r>
            <a:endParaRPr lang="en-US" sz="28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4649"/>
            <a:ext cx="1676400" cy="830997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Grammar Bank, page 72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361" y="1185646"/>
            <a:ext cx="1234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1. I’d love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to go/go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out tonight.</a:t>
            </a:r>
          </a:p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2. He can’t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reach/reaching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the top shelf.</a:t>
            </a:r>
          </a:p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3. Do you fancy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go/going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to the theatre tomorrow?</a:t>
            </a:r>
          </a:p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4. My dad goes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to jog/jogging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every Saturday morning.</a:t>
            </a:r>
          </a:p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5. He decided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to stay/staying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at home.</a:t>
            </a:r>
          </a:p>
        </p:txBody>
      </p:sp>
      <p:sp>
        <p:nvSpPr>
          <p:cNvPr id="9" name="Oval 8"/>
          <p:cNvSpPr/>
          <p:nvPr/>
        </p:nvSpPr>
        <p:spPr>
          <a:xfrm>
            <a:off x="2508866" y="1454841"/>
            <a:ext cx="1081448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323918" y="2051517"/>
            <a:ext cx="10896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32710" y="2470979"/>
            <a:ext cx="118617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85537" y="3029568"/>
            <a:ext cx="947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06842" y="3442385"/>
            <a:ext cx="115870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40765" y="4020716"/>
            <a:ext cx="947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787493" y="4463916"/>
            <a:ext cx="1570777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93930" y="5003786"/>
            <a:ext cx="947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51537" y="5401062"/>
            <a:ext cx="1361458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836914" y="6017077"/>
            <a:ext cx="13614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47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7620" y="380315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+mj-lt"/>
              </a:rPr>
              <a:t>Choose the correct option. </a:t>
            </a:r>
            <a:endParaRPr lang="en-US" sz="28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4649"/>
            <a:ext cx="1676400" cy="830997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Grammar Bank, page 72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198" y="1185646"/>
            <a:ext cx="1234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6. We mustn’t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enter/to enter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this room.</a:t>
            </a:r>
          </a:p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7. Can you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help/helping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me?</a:t>
            </a:r>
          </a:p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8. He promises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be/to be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back soon.</a:t>
            </a:r>
          </a:p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9. I love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wearing/to wear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jeans.</a:t>
            </a:r>
          </a:p>
          <a:p>
            <a:pPr>
              <a:lnSpc>
                <a:spcPct val="18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10. He dislikes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to talk/talking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to her.</a:t>
            </a:r>
          </a:p>
        </p:txBody>
      </p:sp>
      <p:sp>
        <p:nvSpPr>
          <p:cNvPr id="9" name="Oval 8"/>
          <p:cNvSpPr/>
          <p:nvPr/>
        </p:nvSpPr>
        <p:spPr>
          <a:xfrm>
            <a:off x="3271971" y="1464507"/>
            <a:ext cx="1177636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69418" y="2062152"/>
            <a:ext cx="13028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24984" y="2454659"/>
            <a:ext cx="912167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98051" y="3043071"/>
            <a:ext cx="771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127289" y="3427957"/>
            <a:ext cx="1072032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4016834"/>
            <a:ext cx="17412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157187" y="4416505"/>
            <a:ext cx="163863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74902" y="5002775"/>
            <a:ext cx="720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694188" y="5391407"/>
            <a:ext cx="140181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20712" y="6006445"/>
            <a:ext cx="1251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378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5909" y="366811"/>
            <a:ext cx="1010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Put the verbs in brackets into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-infinitive, infinitive without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or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800" b="1" i="1" dirty="0" err="1">
                <a:solidFill>
                  <a:srgbClr val="0070C0"/>
                </a:solidFill>
                <a:latin typeface="+mj-lt"/>
              </a:rPr>
              <a:t>ing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form.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72" y="1193799"/>
            <a:ext cx="11836655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1. Simon hates 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(listen)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to rock music.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2. I would like _____________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(learn)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how to ﬂy an 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aeroplane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3. You shouldn’t _____________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(worry)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.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We’ll get there on time.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4. Mary goes _____________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(swim)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every day when she is on holiday.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19" y="4657703"/>
            <a:ext cx="236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swimming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945909" y="1937484"/>
            <a:ext cx="10875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3372" y="2207266"/>
            <a:ext cx="245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to learn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61782" y="2758390"/>
            <a:ext cx="18451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7792" y="3046607"/>
            <a:ext cx="199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worry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499232" y="3574992"/>
            <a:ext cx="17835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5815" y="1363450"/>
            <a:ext cx="198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sym typeface="Wingdings" panose="05000000000000000000" pitchFamily="2" charset="2"/>
              </a:rPr>
              <a:t>listening</a:t>
            </a:r>
            <a:endParaRPr lang="en-US" sz="3600" i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750084" y="5224813"/>
            <a:ext cx="9293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354649"/>
            <a:ext cx="1750084" cy="830997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Grammar Bank, page 72</a:t>
            </a:r>
          </a:p>
        </p:txBody>
      </p:sp>
    </p:spTree>
    <p:extLst>
      <p:ext uri="{BB962C8B-B14F-4D97-AF65-F5344CB8AC3E}">
        <p14:creationId xmlns:p14="http://schemas.microsoft.com/office/powerpoint/2010/main" val="39991683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36" y="1185646"/>
            <a:ext cx="12344400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5. He promised _____________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(meet)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us here.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6. Jane and Kevin want _____________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(watch)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the new comedy.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7. I love _____________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(go)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to the cinema.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8. You can _____________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(visit)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us at the weekend.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9. She doesn’t fancy _____________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(travel)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by boat.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10. He likes _____________ </a:t>
            </a:r>
            <a:r>
              <a:rPr lang="en-US" sz="3600" b="1" dirty="0">
                <a:solidFill>
                  <a:srgbClr val="242021"/>
                </a:solidFill>
                <a:latin typeface="+mj-lt"/>
              </a:rPr>
              <a:t>(read)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science-fiction novels.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1404" y="3859447"/>
            <a:ext cx="202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visit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77556" y="1919934"/>
            <a:ext cx="1707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35671" y="2194406"/>
            <a:ext cx="218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to watch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3414059" y="2722428"/>
            <a:ext cx="871571" cy="75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33711" y="2997411"/>
            <a:ext cx="199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going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11244" y="3563968"/>
            <a:ext cx="7215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31346" y="1375571"/>
            <a:ext cx="170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to meet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96233" y="4401380"/>
            <a:ext cx="667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354649"/>
            <a:ext cx="1750084" cy="830997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Grammar Bank, page 72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10652" y="4684047"/>
            <a:ext cx="202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travelling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87904" y="5246247"/>
            <a:ext cx="9626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60689" y="5496368"/>
            <a:ext cx="202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reading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75526" y="6054374"/>
            <a:ext cx="667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21C4869-F437-A91B-ECE2-9365605E6BBD}"/>
              </a:ext>
            </a:extLst>
          </p:cNvPr>
          <p:cNvSpPr/>
          <p:nvPr/>
        </p:nvSpPr>
        <p:spPr>
          <a:xfrm>
            <a:off x="1945909" y="366811"/>
            <a:ext cx="101099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Put the verbs in brackets into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-infinitive, infinitive without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to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or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800" b="1" i="1" dirty="0" err="1">
                <a:solidFill>
                  <a:srgbClr val="0070C0"/>
                </a:solidFill>
                <a:latin typeface="+mj-lt"/>
              </a:rPr>
              <a:t>ing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form.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20287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9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39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5" y="499341"/>
            <a:ext cx="2923308" cy="9423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8721" y="1308432"/>
            <a:ext cx="973327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Use these words to continue the story.</a:t>
            </a:r>
          </a:p>
          <a:p>
            <a:r>
              <a:rPr lang="en-US" sz="3200"/>
              <a:t>• love </a:t>
            </a:r>
          </a:p>
          <a:p>
            <a:r>
              <a:rPr lang="en-US" sz="3200"/>
              <a:t>• couldn’t </a:t>
            </a:r>
          </a:p>
          <a:p>
            <a:r>
              <a:rPr lang="en-US" sz="3200"/>
              <a:t>• would like </a:t>
            </a:r>
          </a:p>
          <a:p>
            <a:r>
              <a:rPr lang="en-US" sz="3200"/>
              <a:t>• go </a:t>
            </a:r>
          </a:p>
          <a:p>
            <a:r>
              <a:rPr lang="en-US" sz="3200"/>
              <a:t>• want </a:t>
            </a:r>
          </a:p>
          <a:p>
            <a:r>
              <a:rPr lang="en-US" sz="3200"/>
              <a:t>• ask </a:t>
            </a:r>
          </a:p>
          <a:p>
            <a:r>
              <a:rPr lang="en-US" sz="3200"/>
              <a:t>• can </a:t>
            </a:r>
          </a:p>
          <a:p>
            <a:r>
              <a:rPr lang="en-US" sz="3200"/>
              <a:t>• hate </a:t>
            </a:r>
          </a:p>
          <a:p>
            <a:r>
              <a:rPr lang="en-US" sz="3200"/>
              <a:t>• manage</a:t>
            </a:r>
          </a:p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3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21" y="890227"/>
            <a:ext cx="12004158" cy="5366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</a:rPr>
              <a:t>S1: My best friend Tony loves playing computer games.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</a:rPr>
              <a:t>S2: Last Friday, he couldn’t go out, so he stayed in to play his new video game.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</a:rPr>
              <a:t>S3: He said to his mum, “Can I play my computer game?”.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</a:rPr>
              <a:t>S4: She said, “Clean your room first, then you can play it.”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</a:rPr>
              <a:t>S5: So Tony managed to clean his room.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</a:rPr>
              <a:t>S6: When the room was clean, he said, “I want to play my game now!”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8877" y="4070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Suggested Answer Key</a:t>
            </a:r>
          </a:p>
        </p:txBody>
      </p:sp>
    </p:spTree>
    <p:extLst>
      <p:ext uri="{BB962C8B-B14F-4D97-AF65-F5344CB8AC3E}">
        <p14:creationId xmlns:p14="http://schemas.microsoft.com/office/powerpoint/2010/main" val="205543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9" y="1293953"/>
            <a:ext cx="12058650" cy="403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</a:rPr>
              <a:t>S7: His mum asked to see his room.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</a:rPr>
              <a:t>S8: When she saw it, she said, “OK, you can play it now.”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</a:rPr>
              <a:t>S9: So Tony started his game.</a:t>
            </a:r>
          </a:p>
          <a:p>
            <a:pPr>
              <a:lnSpc>
                <a:spcPct val="120000"/>
              </a:lnSpc>
            </a:pPr>
            <a:r>
              <a:rPr lang="en-US" sz="3600">
                <a:solidFill>
                  <a:srgbClr val="FF0000"/>
                </a:solidFill>
              </a:rPr>
              <a:t>S10</a:t>
            </a:r>
            <a:r>
              <a:rPr lang="en-US" sz="3600" dirty="0">
                <a:solidFill>
                  <a:srgbClr val="FF0000"/>
                </a:solidFill>
              </a:rPr>
              <a:t>: But he didn’t manage to finish it because the phone </a:t>
            </a:r>
            <a:r>
              <a:rPr lang="en-US" sz="3600">
                <a:solidFill>
                  <a:srgbClr val="FF0000"/>
                </a:solidFill>
              </a:rPr>
              <a:t>rang.</a:t>
            </a:r>
          </a:p>
          <a:p>
            <a:pPr>
              <a:lnSpc>
                <a:spcPct val="120000"/>
              </a:lnSpc>
            </a:pPr>
            <a:r>
              <a:rPr lang="en-US" sz="3600">
                <a:solidFill>
                  <a:srgbClr val="FF0000"/>
                </a:solidFill>
              </a:rPr>
              <a:t>S11</a:t>
            </a:r>
            <a:r>
              <a:rPr lang="en-US" sz="3600" dirty="0">
                <a:solidFill>
                  <a:srgbClr val="FF0000"/>
                </a:solidFill>
              </a:rPr>
              <a:t>: It was his best friend Bert. He wanted to come round to watch a film.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65714" y="4389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Suggested Answer Key</a:t>
            </a:r>
          </a:p>
        </p:txBody>
      </p:sp>
    </p:spTree>
    <p:extLst>
      <p:ext uri="{BB962C8B-B14F-4D97-AF65-F5344CB8AC3E}">
        <p14:creationId xmlns:p14="http://schemas.microsoft.com/office/powerpoint/2010/main" val="13995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9394" y="1815694"/>
            <a:ext cx="10013212" cy="139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use </a:t>
            </a:r>
            <a:r>
              <a:rPr lang="en-US" sz="3600" b="1" i="1" dirty="0">
                <a:solidFill>
                  <a:srgbClr val="0070C0"/>
                </a:solidFill>
              </a:rPr>
              <a:t>-</a:t>
            </a:r>
            <a:r>
              <a:rPr lang="en-US" sz="3600" b="1" i="1" dirty="0" err="1">
                <a:solidFill>
                  <a:srgbClr val="0070C0"/>
                </a:solidFill>
              </a:rPr>
              <a:t>ing</a:t>
            </a:r>
            <a:r>
              <a:rPr lang="en-US" sz="3600" i="1" dirty="0">
                <a:solidFill>
                  <a:srgbClr val="0070C0"/>
                </a:solidFill>
              </a:rPr>
              <a:t> form correctly. 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86" y="1227401"/>
            <a:ext cx="12344400" cy="403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242021"/>
                </a:solidFill>
                <a:latin typeface="+mj-lt"/>
              </a:rPr>
              <a:t>1.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A: Would you like </a:t>
            </a:r>
            <a:r>
              <a:rPr lang="en-US" sz="3600" dirty="0">
                <a:latin typeface="+mj-lt"/>
              </a:rPr>
              <a:t>watch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a film on TV?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B: Not really.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242021"/>
                </a:solidFill>
                <a:latin typeface="+mj-lt"/>
              </a:rPr>
              <a:t>2.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A: Are you going shopping this weekend?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B: No, I’m not.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242021"/>
                </a:solidFill>
                <a:latin typeface="+mj-lt"/>
              </a:rPr>
              <a:t>3. 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A: You shouldn’t get upset about the broken USB flash drive.</a:t>
            </a:r>
            <a:br>
              <a:rPr lang="en-US" sz="3600" dirty="0">
                <a:solidFill>
                  <a:srgbClr val="242021"/>
                </a:solidFill>
                <a:latin typeface="+mj-lt"/>
              </a:rPr>
            </a:br>
            <a:r>
              <a:rPr lang="en-US" sz="3600" dirty="0">
                <a:solidFill>
                  <a:srgbClr val="242021"/>
                </a:solidFill>
                <a:latin typeface="+mj-lt"/>
              </a:rPr>
              <a:t>B: I just hate lose files, though.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3152" y="403397"/>
            <a:ext cx="5436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+mj-lt"/>
              </a:rPr>
              <a:t>Practise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the conversations.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46" y="368178"/>
            <a:ext cx="1216866" cy="7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28572"/>
            <a:ext cx="343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88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079" y="1588077"/>
            <a:ext cx="11727712" cy="270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4. A: I’m waiting for my new computer.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B: I hope you’ll manage install all the 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programmes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 you need.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5. A: Can you show me how to connect the TV to the laptop?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+mj-lt"/>
              </a:rPr>
              <a:t>B: Not now. I’m doing my homework.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60C264-96D2-8A7A-1F61-B3DD983A069D}"/>
              </a:ext>
            </a:extLst>
          </p:cNvPr>
          <p:cNvSpPr/>
          <p:nvPr/>
        </p:nvSpPr>
        <p:spPr>
          <a:xfrm>
            <a:off x="5089733" y="409261"/>
            <a:ext cx="5436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+mj-lt"/>
              </a:rPr>
              <a:t>Practise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 the conversations.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43D50080-4B70-E39C-0114-B2ABC9153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46" y="368178"/>
            <a:ext cx="1216866" cy="7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95C0BC-0DEB-78CC-99F4-724B7038F8D4}"/>
              </a:ext>
            </a:extLst>
          </p:cNvPr>
          <p:cNvSpPr/>
          <p:nvPr/>
        </p:nvSpPr>
        <p:spPr>
          <a:xfrm>
            <a:off x="0" y="228572"/>
            <a:ext cx="343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66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16084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32" y="2267154"/>
            <a:ext cx="11653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>
                <a:solidFill>
                  <a:srgbClr val="0070C0"/>
                </a:solidFill>
              </a:rPr>
              <a:t>: Practice </a:t>
            </a:r>
            <a:r>
              <a:rPr lang="en-US" sz="3600" dirty="0">
                <a:solidFill>
                  <a:srgbClr val="0070C0"/>
                </a:solidFill>
              </a:rPr>
              <a:t>and </a:t>
            </a:r>
            <a:r>
              <a:rPr lang="en-US" sz="3600">
                <a:solidFill>
                  <a:srgbClr val="0070C0"/>
                </a:solidFill>
              </a:rPr>
              <a:t>use </a:t>
            </a:r>
            <a:r>
              <a:rPr lang="en-US" sz="3600" i="1">
                <a:solidFill>
                  <a:srgbClr val="0070C0"/>
                </a:solidFill>
              </a:rPr>
              <a:t>-ing form </a:t>
            </a:r>
            <a:r>
              <a:rPr lang="en-US" sz="3600">
                <a:solidFill>
                  <a:srgbClr val="0070C0"/>
                </a:solidFill>
              </a:rPr>
              <a:t>correctly. </a:t>
            </a:r>
          </a:p>
          <a:p>
            <a:endParaRPr lang="en-US" sz="3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the grammar point and make sentences using them.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WB 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(page 36).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72 SB).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Complete the grammar notes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(pages 32).</a:t>
            </a:r>
          </a:p>
        </p:txBody>
      </p:sp>
    </p:spTree>
    <p:extLst>
      <p:ext uri="{BB962C8B-B14F-4D97-AF65-F5344CB8AC3E}">
        <p14:creationId xmlns:p14="http://schemas.microsoft.com/office/powerpoint/2010/main" val="2364462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4243"/>
            <a:ext cx="4388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56" y="516758"/>
            <a:ext cx="1054095" cy="6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88550" y="1301588"/>
            <a:ext cx="3741038" cy="831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600" dirty="0" err="1">
                <a:solidFill>
                  <a:srgbClr val="242021"/>
                </a:solidFill>
                <a:latin typeface="+mj-lt"/>
              </a:rPr>
              <a:t>assiegnment</a:t>
            </a: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err="1">
                <a:solidFill>
                  <a:srgbClr val="242021"/>
                </a:solidFill>
                <a:latin typeface="+mj-lt"/>
              </a:rPr>
              <a:t>browsaer</a:t>
            </a: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err="1">
                <a:solidFill>
                  <a:srgbClr val="242021"/>
                </a:solidFill>
                <a:latin typeface="+mj-lt"/>
              </a:rPr>
              <a:t>clicek</a:t>
            </a: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err="1">
                <a:solidFill>
                  <a:srgbClr val="242021"/>
                </a:solidFill>
                <a:latin typeface="+mj-lt"/>
              </a:rPr>
              <a:t>filae</a:t>
            </a: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err="1">
                <a:solidFill>
                  <a:srgbClr val="242021"/>
                </a:solidFill>
                <a:latin typeface="+mj-lt"/>
              </a:rPr>
              <a:t>porteal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	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err="1">
                <a:solidFill>
                  <a:srgbClr val="242021"/>
                </a:solidFill>
                <a:latin typeface="+mj-lt"/>
              </a:rPr>
              <a:t>uploard</a:t>
            </a:r>
            <a:r>
              <a:rPr lang="en-US" sz="3600" dirty="0">
                <a:solidFill>
                  <a:srgbClr val="242021"/>
                </a:solidFill>
                <a:latin typeface="EurostileLTStd"/>
              </a:rPr>
              <a:t>									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72478" y="404243"/>
            <a:ext cx="3234213" cy="117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47969" y="538850"/>
            <a:ext cx="669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Omit one extra letter in each line to make a correct word.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6300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3677" y="1391873"/>
            <a:ext cx="3741038" cy="4987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600" dirty="0" err="1">
                <a:solidFill>
                  <a:srgbClr val="242021"/>
                </a:solidFill>
                <a:latin typeface="+mj-lt"/>
              </a:rPr>
              <a:t>assi</a:t>
            </a:r>
            <a:r>
              <a:rPr lang="en-US" sz="3600" strike="sngStrike" dirty="0" err="1">
                <a:solidFill>
                  <a:srgbClr val="FF0000"/>
                </a:solidFill>
                <a:latin typeface="+mj-lt"/>
              </a:rPr>
              <a:t>u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gnment</a:t>
            </a: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err="1">
                <a:solidFill>
                  <a:srgbClr val="242021"/>
                </a:solidFill>
                <a:latin typeface="+mj-lt"/>
              </a:rPr>
              <a:t>brows</a:t>
            </a:r>
            <a:r>
              <a:rPr lang="en-US" sz="3600" strike="sngStrike" dirty="0" err="1">
                <a:solidFill>
                  <a:srgbClr val="FF0000"/>
                </a:solidFill>
                <a:latin typeface="+mj-lt"/>
              </a:rPr>
              <a:t>a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er</a:t>
            </a: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err="1">
                <a:solidFill>
                  <a:srgbClr val="242021"/>
                </a:solidFill>
                <a:latin typeface="+mj-lt"/>
              </a:rPr>
              <a:t>clic</a:t>
            </a:r>
            <a:r>
              <a:rPr lang="en-US" sz="3600" strike="sngStrike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k</a:t>
            </a: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err="1">
                <a:solidFill>
                  <a:srgbClr val="242021"/>
                </a:solidFill>
                <a:latin typeface="+mj-lt"/>
              </a:rPr>
              <a:t>fil</a:t>
            </a:r>
            <a:r>
              <a:rPr lang="en-US" sz="3600" strike="sngStrike" dirty="0" err="1">
                <a:solidFill>
                  <a:srgbClr val="FF0000"/>
                </a:solidFill>
                <a:latin typeface="+mj-lt"/>
              </a:rPr>
              <a:t>v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e</a:t>
            </a:r>
            <a:endParaRPr lang="en-US" sz="3600" dirty="0">
              <a:solidFill>
                <a:srgbClr val="242021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err="1">
                <a:solidFill>
                  <a:srgbClr val="242021"/>
                </a:solidFill>
                <a:latin typeface="+mj-lt"/>
              </a:rPr>
              <a:t>port</a:t>
            </a:r>
            <a:r>
              <a:rPr lang="en-US" sz="3600" strike="sngStrike" dirty="0" err="1">
                <a:solidFill>
                  <a:srgbClr val="FF0000"/>
                </a:solidFill>
                <a:latin typeface="+mj-lt"/>
              </a:rPr>
              <a:t>b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al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	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 err="1">
                <a:solidFill>
                  <a:srgbClr val="242021"/>
                </a:solidFill>
                <a:latin typeface="+mj-lt"/>
              </a:rPr>
              <a:t>uploa</a:t>
            </a:r>
            <a:r>
              <a:rPr lang="en-US" sz="3600" strike="sngStrike" dirty="0" err="1">
                <a:solidFill>
                  <a:srgbClr val="FF0000"/>
                </a:solidFill>
                <a:latin typeface="+mj-lt"/>
              </a:rPr>
              <a:t>r</a:t>
            </a:r>
            <a:r>
              <a:rPr lang="en-US" sz="3600" dirty="0" err="1">
                <a:solidFill>
                  <a:srgbClr val="242021"/>
                </a:solidFill>
                <a:latin typeface="+mj-lt"/>
              </a:rPr>
              <a:t>d</a:t>
            </a:r>
            <a:r>
              <a:rPr lang="en-US" sz="3600" dirty="0">
                <a:solidFill>
                  <a:srgbClr val="242021"/>
                </a:solidFill>
                <a:latin typeface="EurostileLTStd"/>
              </a:rPr>
              <a:t>	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916608" y="619562"/>
            <a:ext cx="1886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ANSWER</a:t>
            </a:r>
            <a:endParaRPr lang="en-US" sz="36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5600" y="1391873"/>
            <a:ext cx="374103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assignment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browser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click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file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portal	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upload</a:t>
            </a:r>
            <a:r>
              <a:rPr lang="en-US" sz="3600" dirty="0">
                <a:solidFill>
                  <a:srgbClr val="FF0000"/>
                </a:solidFill>
                <a:latin typeface="EurostileLTStd"/>
              </a:rPr>
              <a:t>	</a:t>
            </a:r>
            <a:r>
              <a:rPr lang="en-US" sz="3600" dirty="0">
                <a:solidFill>
                  <a:srgbClr val="242021"/>
                </a:solidFill>
                <a:latin typeface="EurostileLTStd"/>
              </a:rPr>
              <a:t>								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5164715" y="3352800"/>
            <a:ext cx="139065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286" y="286629"/>
            <a:ext cx="1146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Find eight grammar mistakes in the email and correct them.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286" y="932960"/>
            <a:ext cx="116926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latin typeface="+mj-lt"/>
              </a:rPr>
              <a:t>Hi Jenny,											</a:t>
            </a:r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dirty="0">
                <a:solidFill>
                  <a:srgbClr val="242021"/>
                </a:solidFill>
                <a:latin typeface="+mj-lt"/>
              </a:rPr>
              <a:t>Guess what! I’m going to a science camp this summer. Do you fancy to coming with me?									</a:t>
            </a:r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dirty="0">
                <a:solidFill>
                  <a:srgbClr val="242021"/>
                </a:solidFill>
                <a:latin typeface="+mj-lt"/>
              </a:rPr>
              <a:t>It’s going to be great! We do lots of experiments every day and we learn about science. I know you hate camp, but you don’t need worry about that because we are staying in a hostel. There’s a river nearby, so we can go to canoeing, too. I will asking some other friends if they want come as well. Can you to write back and tell me what you think? I hope hearing from you soon.</a:t>
            </a:r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dirty="0">
                <a:solidFill>
                  <a:srgbClr val="242021"/>
                </a:solidFill>
                <a:latin typeface="+mj-lt"/>
              </a:rPr>
              <a:t>All the best,								</a:t>
            </a:r>
          </a:p>
          <a:p>
            <a:r>
              <a:rPr lang="en-US" sz="3200" dirty="0">
                <a:solidFill>
                  <a:srgbClr val="242021"/>
                </a:solidFill>
                <a:latin typeface="+mj-lt"/>
              </a:rPr>
              <a:t>Thanh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60659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6356985" y="4913934"/>
            <a:ext cx="1720215" cy="522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688760" y="4340791"/>
            <a:ext cx="1493340" cy="522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719614" y="4386457"/>
            <a:ext cx="1023836" cy="522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669180" y="3781400"/>
            <a:ext cx="1198720" cy="522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253326" y="3813314"/>
            <a:ext cx="2242723" cy="522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0671" y="3353683"/>
            <a:ext cx="1184729" cy="522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215514" y="2736442"/>
            <a:ext cx="995036" cy="522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0" y="1735633"/>
            <a:ext cx="2064774" cy="522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671" y="659907"/>
            <a:ext cx="1208132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solidFill>
                  <a:srgbClr val="242021"/>
                </a:solidFill>
                <a:latin typeface="+mj-lt"/>
              </a:rPr>
              <a:t>Hi Jenny,												</a:t>
            </a:r>
            <a:br>
              <a:rPr lang="en-US" sz="3400" dirty="0">
                <a:solidFill>
                  <a:srgbClr val="242021"/>
                </a:solidFill>
                <a:latin typeface="+mj-lt"/>
              </a:rPr>
            </a:br>
            <a:r>
              <a:rPr lang="en-US" sz="3400" dirty="0">
                <a:solidFill>
                  <a:srgbClr val="242021"/>
                </a:solidFill>
                <a:latin typeface="+mj-lt"/>
              </a:rPr>
              <a:t>Guess what! I’m going to a science camp this summer. Do you fancy to coming with me?										</a:t>
            </a:r>
            <a:br>
              <a:rPr lang="en-US" sz="3400" dirty="0">
                <a:solidFill>
                  <a:srgbClr val="242021"/>
                </a:solidFill>
                <a:latin typeface="+mj-lt"/>
              </a:rPr>
            </a:br>
            <a:r>
              <a:rPr lang="en-US" sz="3400" dirty="0">
                <a:solidFill>
                  <a:srgbClr val="242021"/>
                </a:solidFill>
                <a:latin typeface="+mj-lt"/>
              </a:rPr>
              <a:t>It’s going to be great! We do lots of experiments every day and we learn about science. I know you hate camp, but you don’t need worry about that because we are staying in a hostel. There’s a river nearby, so we can go to canoeing, too. I will asking some other friends if they want come as well. Can you to write back and tell me what you think? I hope hearing from you soon.</a:t>
            </a:r>
            <a:br>
              <a:rPr lang="en-US" sz="3400" dirty="0">
                <a:solidFill>
                  <a:srgbClr val="242021"/>
                </a:solidFill>
                <a:latin typeface="+mj-lt"/>
              </a:rPr>
            </a:br>
            <a:r>
              <a:rPr lang="en-US" sz="3400" dirty="0">
                <a:solidFill>
                  <a:srgbClr val="242021"/>
                </a:solidFill>
                <a:latin typeface="+mj-lt"/>
              </a:rPr>
              <a:t>All the best,								</a:t>
            </a:r>
          </a:p>
          <a:p>
            <a:r>
              <a:rPr lang="en-US" sz="3400" dirty="0">
                <a:solidFill>
                  <a:srgbClr val="242021"/>
                </a:solidFill>
                <a:latin typeface="+mj-lt"/>
              </a:rPr>
              <a:t>Thanh.</a:t>
            </a:r>
            <a:r>
              <a:rPr lang="en-US" sz="3600" dirty="0">
                <a:solidFill>
                  <a:srgbClr val="242021"/>
                </a:solidFill>
                <a:latin typeface="+mj-lt"/>
              </a:rPr>
              <a:t>		</a:t>
            </a:r>
            <a:r>
              <a:rPr lang="en-US" sz="3600" dirty="0">
                <a:solidFill>
                  <a:srgbClr val="242021"/>
                </a:solidFill>
                <a:latin typeface="EurostileLTStd"/>
              </a:rPr>
              <a:t>										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135707" y="369114"/>
            <a:ext cx="2525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ANSWERS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3473" y="1655835"/>
            <a:ext cx="930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1. coming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57103" y="1689288"/>
            <a:ext cx="897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47576" y="1650829"/>
            <a:ext cx="229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2. camping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6318101" y="3258931"/>
            <a:ext cx="7994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42737" y="1645823"/>
            <a:ext cx="240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3. to worry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11294586" y="3236629"/>
            <a:ext cx="759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36563" y="5299818"/>
            <a:ext cx="930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4. canoeing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87000" y="4292738"/>
            <a:ext cx="4487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09734" y="5299817"/>
            <a:ext cx="930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5. ask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898131" y="4303889"/>
            <a:ext cx="712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96049" y="5299817"/>
            <a:ext cx="930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6. to come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711530" y="4806099"/>
            <a:ext cx="897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825657" y="5327320"/>
            <a:ext cx="175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7. write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132218" y="4806099"/>
            <a:ext cx="788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151263" y="5793535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8. to hear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192805" y="5310968"/>
            <a:ext cx="8974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77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6" grpId="0" animBg="1"/>
      <p:bldP spid="33" grpId="0" animBg="1"/>
      <p:bldP spid="29" grpId="0" animBg="1"/>
      <p:bldP spid="25" grpId="0" animBg="1"/>
      <p:bldP spid="22" grpId="0" animBg="1"/>
      <p:bldP spid="18" grpId="0" animBg="1"/>
      <p:bldP spid="13" grpId="0" animBg="1"/>
      <p:bldP spid="9" grpId="0"/>
      <p:bldP spid="16" grpId="0"/>
      <p:bldP spid="20" grpId="0"/>
      <p:bldP spid="23" grpId="0"/>
      <p:bldP spid="27" grpId="0"/>
      <p:bldP spid="31" grpId="0"/>
      <p:bldP spid="34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10003</TotalTime>
  <Words>1790</Words>
  <Application>Microsoft Office PowerPoint</Application>
  <PresentationFormat>Widescreen</PresentationFormat>
  <Paragraphs>209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EurostileLTStd</vt:lpstr>
      <vt:lpstr>FrutigerLTStd-Roman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481</cp:revision>
  <dcterms:created xsi:type="dcterms:W3CDTF">2020-12-08T03:17:05Z</dcterms:created>
  <dcterms:modified xsi:type="dcterms:W3CDTF">2022-12-21T03:19:11Z</dcterms:modified>
</cp:coreProperties>
</file>