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3" r:id="rId7"/>
    <p:sldId id="265" r:id="rId8"/>
    <p:sldId id="267" r:id="rId9"/>
    <p:sldId id="264" r:id="rId10"/>
    <p:sldId id="268" r:id="rId11"/>
    <p:sldId id="270" r:id="rId12"/>
    <p:sldId id="272" r:id="rId13"/>
    <p:sldId id="271" r:id="rId14"/>
    <p:sldId id="273" r:id="rId15"/>
    <p:sldId id="262" r:id="rId16"/>
    <p:sldId id="269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1E2FF-0786-4CC3-A409-40519C4AC36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965A-A941-4ED4-BD7D-E30417C5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E4A4916-EEEA-4266-9052-94E1979CB973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4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9026-9509-4F4B-B281-8021D617809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49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51.w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8.bin"/><Relationship Id="rId20" Type="http://schemas.openxmlformats.org/officeDocument/2006/relationships/oleObject" Target="../embeddings/oleObject50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47.bin"/><Relationship Id="rId22" Type="http://schemas.openxmlformats.org/officeDocument/2006/relationships/oleObject" Target="../embeddings/oleObject5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5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6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audio" Target="../media/audio1.wav"/><Relationship Id="rId7" Type="http://schemas.openxmlformats.org/officeDocument/2006/relationships/image" Target="../media/image68.gif"/><Relationship Id="rId12" Type="http://schemas.openxmlformats.org/officeDocument/2006/relationships/image" Target="../media/image7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7.png"/><Relationship Id="rId11" Type="http://schemas.openxmlformats.org/officeDocument/2006/relationships/image" Target="../media/image65.wmf"/><Relationship Id="rId5" Type="http://schemas.openxmlformats.org/officeDocument/2006/relationships/image" Target="../media/image66.jpeg"/><Relationship Id="rId10" Type="http://schemas.openxmlformats.org/officeDocument/2006/relationships/oleObject" Target="../embeddings/oleObject64.bin"/><Relationship Id="rId4" Type="http://schemas.openxmlformats.org/officeDocument/2006/relationships/audio" Target="../media/audio2.wav"/><Relationship Id="rId9" Type="http://schemas.openxmlformats.org/officeDocument/2006/relationships/image" Target="../media/image70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audio" Target="../media/audio1.wav"/><Relationship Id="rId7" Type="http://schemas.openxmlformats.org/officeDocument/2006/relationships/image" Target="../media/image68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7.png"/><Relationship Id="rId11" Type="http://schemas.openxmlformats.org/officeDocument/2006/relationships/image" Target="../media/image72.wmf"/><Relationship Id="rId5" Type="http://schemas.openxmlformats.org/officeDocument/2006/relationships/image" Target="../media/image66.jpeg"/><Relationship Id="rId10" Type="http://schemas.openxmlformats.org/officeDocument/2006/relationships/oleObject" Target="../embeddings/oleObject65.bin"/><Relationship Id="rId4" Type="http://schemas.openxmlformats.org/officeDocument/2006/relationships/audio" Target="../media/audio3.wav"/><Relationship Id="rId9" Type="http://schemas.openxmlformats.org/officeDocument/2006/relationships/image" Target="../media/image70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gif"/><Relationship Id="rId3" Type="http://schemas.openxmlformats.org/officeDocument/2006/relationships/audio" Target="../media/audio1.wav"/><Relationship Id="rId7" Type="http://schemas.openxmlformats.org/officeDocument/2006/relationships/image" Target="../media/image69.png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8.gif"/><Relationship Id="rId11" Type="http://schemas.openxmlformats.org/officeDocument/2006/relationships/oleObject" Target="../embeddings/oleObject67.bin"/><Relationship Id="rId5" Type="http://schemas.openxmlformats.org/officeDocument/2006/relationships/image" Target="../media/image67.png"/><Relationship Id="rId10" Type="http://schemas.openxmlformats.org/officeDocument/2006/relationships/image" Target="../media/image73.wmf"/><Relationship Id="rId4" Type="http://schemas.openxmlformats.org/officeDocument/2006/relationships/image" Target="../media/image66.jpeg"/><Relationship Id="rId9" Type="http://schemas.openxmlformats.org/officeDocument/2006/relationships/oleObject" Target="../embeddings/oleObject6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audio" Target="../media/audio1.wav"/><Relationship Id="rId7" Type="http://schemas.openxmlformats.org/officeDocument/2006/relationships/image" Target="../media/image68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7.png"/><Relationship Id="rId11" Type="http://schemas.openxmlformats.org/officeDocument/2006/relationships/image" Target="../media/image75.wmf"/><Relationship Id="rId5" Type="http://schemas.openxmlformats.org/officeDocument/2006/relationships/image" Target="../media/image66.jpeg"/><Relationship Id="rId10" Type="http://schemas.openxmlformats.org/officeDocument/2006/relationships/oleObject" Target="../embeddings/oleObject68.bin"/><Relationship Id="rId4" Type="http://schemas.openxmlformats.org/officeDocument/2006/relationships/audio" Target="../media/audio3.wav"/><Relationship Id="rId9" Type="http://schemas.openxmlformats.org/officeDocument/2006/relationships/image" Target="../media/image70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gif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1.gif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8.wmf"/><Relationship Id="rId10" Type="http://schemas.openxmlformats.org/officeDocument/2006/relationships/image" Target="../media/image10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27.bin"/><Relationship Id="rId3" Type="http://schemas.openxmlformats.org/officeDocument/2006/relationships/image" Target="../media/image28.png"/><Relationship Id="rId7" Type="http://schemas.openxmlformats.org/officeDocument/2006/relationships/image" Target="../media/image23.wmf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4.wmf"/><Relationship Id="rId1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-6350" y="0"/>
            <a:ext cx="9156700" cy="838200"/>
            <a:chOff x="0" y="8"/>
            <a:chExt cx="5768" cy="839"/>
          </a:xfrm>
        </p:grpSpPr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5760" cy="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vi-VN" sz="10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1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PHÒNG GIÁO DỤC VÀ ĐÀO TẠO HUYỆN CHÂU ĐỨC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TRƯỜNG THCS QUANG TRUNG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vi-VN" sz="6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sz="3600" b="1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TOÁN 6: CHÂN TRỜI SÁNG TẠO</a:t>
              </a:r>
              <a:endPara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Oval 4"/>
          <p:cNvSpPr>
            <a:spLocks noChangeArrowheads="1"/>
          </p:cNvSpPr>
          <p:nvPr/>
        </p:nvSpPr>
        <p:spPr bwMode="auto">
          <a:xfrm rot="527914">
            <a:off x="1839913" y="3833813"/>
            <a:ext cx="5175250" cy="2541587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51119">
            <a:off x="4570706" y="1432436"/>
            <a:ext cx="2821649" cy="39931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0469">
            <a:off x="2000045" y="1206613"/>
            <a:ext cx="2829117" cy="382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16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491251"/>
            <a:ext cx="655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 SỐ VỚI TỬ SỐ VÀ MẪU SỐ LÀ SỐ NGUYÊN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2438400" y="3124200"/>
            <a:ext cx="762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(-12 . 10 = (-15) . 8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-120)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"/>
          <p:cNvSpPr txBox="1">
            <a:spLocks noChangeArrowheads="1"/>
          </p:cNvSpPr>
          <p:nvPr/>
        </p:nvSpPr>
        <p:spPr bwMode="auto">
          <a:xfrm>
            <a:off x="130753" y="3124200"/>
            <a:ext cx="2462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553" y="1076026"/>
            <a:ext cx="8632248" cy="1384995"/>
            <a:chOff x="0" y="1349123"/>
            <a:chExt cx="8632248" cy="1384995"/>
          </a:xfrm>
        </p:grpSpPr>
        <p:sp>
          <p:nvSpPr>
            <p:cNvPr id="24" name="TextBox 4"/>
            <p:cNvSpPr txBox="1">
              <a:spLocks noChangeArrowheads="1"/>
            </p:cNvSpPr>
            <p:nvPr/>
          </p:nvSpPr>
          <p:spPr bwMode="auto">
            <a:xfrm>
              <a:off x="0" y="1349123"/>
              <a:ext cx="8632248" cy="138499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     ,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a . d = b . c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6623629"/>
                </p:ext>
              </p:extLst>
            </p:nvPr>
          </p:nvGraphicFramePr>
          <p:xfrm>
            <a:off x="1895759" y="1366222"/>
            <a:ext cx="326684" cy="844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0" name="Equation" r:id="rId3" imgW="152280" imgH="393480" progId="Equation.DSMT4">
                    <p:embed/>
                  </p:oleObj>
                </mc:Choice>
                <mc:Fallback>
                  <p:oleObj name="Equation" r:id="rId3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5759" y="1366222"/>
                          <a:ext cx="326684" cy="8449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4947551"/>
                </p:ext>
              </p:extLst>
            </p:nvPr>
          </p:nvGraphicFramePr>
          <p:xfrm>
            <a:off x="2595563" y="1358900"/>
            <a:ext cx="350837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1" name="Equation" r:id="rId5" imgW="164880" imgH="393480" progId="Equation.DSMT4">
                    <p:embed/>
                  </p:oleObj>
                </mc:Choice>
                <mc:Fallback>
                  <p:oleObj name="Equation" r:id="rId5" imgW="1648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5563" y="1358900"/>
                          <a:ext cx="350837" cy="844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6023608"/>
                </p:ext>
              </p:extLst>
            </p:nvPr>
          </p:nvGraphicFramePr>
          <p:xfrm>
            <a:off x="7254875" y="1349375"/>
            <a:ext cx="898525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2" name="Equation" r:id="rId7" imgW="419040" imgH="393480" progId="Equation.DSMT4">
                    <p:embed/>
                  </p:oleObj>
                </mc:Choice>
                <mc:Fallback>
                  <p:oleObj name="Equation" r:id="rId7" imgW="4190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54875" y="1349375"/>
                          <a:ext cx="898525" cy="844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843396"/>
              </p:ext>
            </p:extLst>
          </p:nvPr>
        </p:nvGraphicFramePr>
        <p:xfrm>
          <a:off x="1276211" y="2994312"/>
          <a:ext cx="13335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" name="Equation" r:id="rId9" imgW="622080" imgH="393480" progId="Equation.DSMT4">
                  <p:embed/>
                </p:oleObj>
              </mc:Choice>
              <mc:Fallback>
                <p:oleObj name="Equation" r:id="rId9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211" y="2994312"/>
                        <a:ext cx="13335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360272" y="4106535"/>
            <a:ext cx="2715923" cy="846465"/>
            <a:chOff x="1879600" y="4267200"/>
            <a:chExt cx="2715923" cy="846465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9875266"/>
                </p:ext>
              </p:extLst>
            </p:nvPr>
          </p:nvGraphicFramePr>
          <p:xfrm>
            <a:off x="1879600" y="4267200"/>
            <a:ext cx="298450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4" name="Equation" r:id="rId11" imgW="139680" imgH="393480" progId="Equation.DSMT4">
                    <p:embed/>
                  </p:oleObj>
                </mc:Choice>
                <mc:Fallback>
                  <p:oleObj name="Equation" r:id="rId11" imgW="139680" imgH="393480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9600" y="4267200"/>
                          <a:ext cx="298450" cy="844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Box 4"/>
            <p:cNvSpPr txBox="1">
              <a:spLocks noChangeArrowheads="1"/>
            </p:cNvSpPr>
            <p:nvPr/>
          </p:nvSpPr>
          <p:spPr bwMode="auto">
            <a:xfrm>
              <a:off x="2132948" y="4429780"/>
              <a:ext cx="24625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hông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9816977"/>
                </p:ext>
              </p:extLst>
            </p:nvPr>
          </p:nvGraphicFramePr>
          <p:xfrm>
            <a:off x="4009016" y="4269115"/>
            <a:ext cx="327025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5" name="Equation" r:id="rId13" imgW="152280" imgH="393480" progId="Equation.DSMT4">
                    <p:embed/>
                  </p:oleObj>
                </mc:Choice>
                <mc:Fallback>
                  <p:oleObj name="Equation" r:id="rId13" imgW="152280" imgH="39348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9016" y="4269115"/>
                          <a:ext cx="327025" cy="844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3733800" y="4269115"/>
            <a:ext cx="419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9 . 4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8 . 5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3290455" y="5029200"/>
            <a:ext cx="2462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946090"/>
              </p:ext>
            </p:extLst>
          </p:nvPr>
        </p:nvGraphicFramePr>
        <p:xfrm>
          <a:off x="4101054" y="4868535"/>
          <a:ext cx="8413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6" name="Equation" r:id="rId15" imgW="393480" imgH="393480" progId="Equation.DSMT4">
                  <p:embed/>
                </p:oleObj>
              </mc:Choice>
              <mc:Fallback>
                <p:oleObj name="Equation" r:id="rId15" imgW="3934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1054" y="4868535"/>
                        <a:ext cx="8413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996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491251"/>
            <a:ext cx="655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 SỐ VỚI TỬ SỐ VÀ MẪU SỐ LÀ SỐ NGUYÊN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0" y="1076026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TextBox 4"/>
          <p:cNvSpPr txBox="1">
            <a:spLocks noChangeArrowheads="1"/>
          </p:cNvSpPr>
          <p:nvPr/>
        </p:nvSpPr>
        <p:spPr bwMode="auto">
          <a:xfrm>
            <a:off x="2971800" y="2661699"/>
            <a:ext cx="2462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3489" y="1747010"/>
            <a:ext cx="3405550" cy="862051"/>
            <a:chOff x="1622425" y="4267672"/>
            <a:chExt cx="3405550" cy="862051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8130864"/>
                </p:ext>
              </p:extLst>
            </p:nvPr>
          </p:nvGraphicFramePr>
          <p:xfrm>
            <a:off x="1622425" y="4267672"/>
            <a:ext cx="814388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86" name="Equation" r:id="rId3" imgW="380880" imgH="393480" progId="Equation.DSMT4">
                    <p:embed/>
                  </p:oleObj>
                </mc:Choice>
                <mc:Fallback>
                  <p:oleObj name="Equation" r:id="rId3" imgW="3808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2425" y="4267672"/>
                          <a:ext cx="814388" cy="844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Box 4"/>
            <p:cNvSpPr txBox="1">
              <a:spLocks noChangeArrowheads="1"/>
            </p:cNvSpPr>
            <p:nvPr/>
          </p:nvSpPr>
          <p:spPr bwMode="auto">
            <a:xfrm>
              <a:off x="2565400" y="4445838"/>
              <a:ext cx="24625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9408502"/>
                </p:ext>
              </p:extLst>
            </p:nvPr>
          </p:nvGraphicFramePr>
          <p:xfrm>
            <a:off x="2949142" y="4285173"/>
            <a:ext cx="654050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87" name="Equation" r:id="rId5" imgW="304560" imgH="393480" progId="Equation.DSMT4">
                    <p:embed/>
                  </p:oleObj>
                </mc:Choice>
                <mc:Fallback>
                  <p:oleObj name="Equation" r:id="rId5" imgW="3045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9142" y="4285173"/>
                          <a:ext cx="654050" cy="844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1795030" y="4648200"/>
            <a:ext cx="350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 . (-16) </a:t>
            </a:r>
            <a:r>
              <a:rPr lang="en-US" sz="2800" dirty="0" smtClean="0">
                <a:latin typeface="Times New Roman"/>
                <a:cs typeface="Times New Roman"/>
              </a:rPr>
              <a:t>≠ 15 . 9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349750" y="1755775"/>
            <a:ext cx="3378419" cy="862036"/>
            <a:chOff x="1649556" y="4267687"/>
            <a:chExt cx="3378419" cy="862036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1552574"/>
                </p:ext>
              </p:extLst>
            </p:nvPr>
          </p:nvGraphicFramePr>
          <p:xfrm>
            <a:off x="1649556" y="4267687"/>
            <a:ext cx="760413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88" name="Equation" r:id="rId7" imgW="355320" imgH="393480" progId="Equation.DSMT4">
                    <p:embed/>
                  </p:oleObj>
                </mc:Choice>
                <mc:Fallback>
                  <p:oleObj name="Equation" r:id="rId7" imgW="35532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9556" y="4267687"/>
                          <a:ext cx="760413" cy="844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4"/>
            <p:cNvSpPr txBox="1">
              <a:spLocks noChangeArrowheads="1"/>
            </p:cNvSpPr>
            <p:nvPr/>
          </p:nvSpPr>
          <p:spPr bwMode="auto">
            <a:xfrm>
              <a:off x="2565400" y="4445838"/>
              <a:ext cx="24625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7128061"/>
                </p:ext>
              </p:extLst>
            </p:nvPr>
          </p:nvGraphicFramePr>
          <p:xfrm>
            <a:off x="2949142" y="4285173"/>
            <a:ext cx="654050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89" name="Equation" r:id="rId9" imgW="304560" imgH="393480" progId="Equation.DSMT4">
                    <p:embed/>
                  </p:oleObj>
                </mc:Choice>
                <mc:Fallback>
                  <p:oleObj name="Equation" r:id="rId9" imgW="3045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9142" y="4285173"/>
                          <a:ext cx="654050" cy="844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/>
          <p:cNvGrpSpPr/>
          <p:nvPr/>
        </p:nvGrpSpPr>
        <p:grpSpPr>
          <a:xfrm>
            <a:off x="39255" y="3329899"/>
            <a:ext cx="5354116" cy="844550"/>
            <a:chOff x="1188893" y="4267943"/>
            <a:chExt cx="5354116" cy="844550"/>
          </a:xfrm>
        </p:grpSpPr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6239642"/>
                </p:ext>
              </p:extLst>
            </p:nvPr>
          </p:nvGraphicFramePr>
          <p:xfrm>
            <a:off x="1188893" y="4267943"/>
            <a:ext cx="1682750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0" name="Equation" r:id="rId11" imgW="787320" imgH="393480" progId="Equation.DSMT4">
                    <p:embed/>
                  </p:oleObj>
                </mc:Choice>
                <mc:Fallback>
                  <p:oleObj name="Equation" r:id="rId11" imgW="78732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8893" y="4267943"/>
                          <a:ext cx="1682750" cy="844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4"/>
            <p:cNvSpPr txBox="1">
              <a:spLocks noChangeArrowheads="1"/>
            </p:cNvSpPr>
            <p:nvPr/>
          </p:nvSpPr>
          <p:spPr bwMode="auto">
            <a:xfrm>
              <a:off x="2974344" y="4453240"/>
              <a:ext cx="35686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ì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(-8) . (-30) = 15 . 16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344253"/>
              </p:ext>
            </p:extLst>
          </p:nvPr>
        </p:nvGraphicFramePr>
        <p:xfrm>
          <a:off x="202858" y="4505980"/>
          <a:ext cx="16287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" name="Equation" r:id="rId13" imgW="761760" imgH="393480" progId="Equation.DSMT4">
                  <p:embed/>
                </p:oleObj>
              </mc:Choice>
              <mc:Fallback>
                <p:oleObj name="Equation" r:id="rId13" imgW="761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58" y="4505980"/>
                        <a:ext cx="16287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01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114300" y="1096808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TH: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657600" y="2864159"/>
            <a:ext cx="9316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6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159637"/>
              </p:ext>
            </p:extLst>
          </p:nvPr>
        </p:nvGraphicFramePr>
        <p:xfrm>
          <a:off x="379972" y="5464923"/>
          <a:ext cx="1846730" cy="1056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4" name="Equation" r:id="rId4" imgW="952087" imgH="482391" progId="Equation.DSMT4">
                  <p:embed/>
                </p:oleObj>
              </mc:Choice>
              <mc:Fallback>
                <p:oleObj name="Equation" r:id="rId4" imgW="952087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972" y="5464923"/>
                        <a:ext cx="1846730" cy="1056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566259"/>
              </p:ext>
            </p:extLst>
          </p:nvPr>
        </p:nvGraphicFramePr>
        <p:xfrm>
          <a:off x="4681065" y="5547429"/>
          <a:ext cx="1574158" cy="1005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5" name="Equation" r:id="rId6" imgW="812447" imgH="507780" progId="Equation.DSMT4">
                  <p:embed/>
                </p:oleObj>
              </mc:Choice>
              <mc:Fallback>
                <p:oleObj name="Equation" r:id="rId6" imgW="812447" imgH="507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1065" y="5547429"/>
                        <a:ext cx="1574158" cy="1005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049360"/>
              </p:ext>
            </p:extLst>
          </p:nvPr>
        </p:nvGraphicFramePr>
        <p:xfrm>
          <a:off x="2361172" y="5547429"/>
          <a:ext cx="1846730" cy="1005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6" name="Equation" r:id="rId8" imgW="952087" imgH="507780" progId="Equation.DSMT4">
                  <p:embed/>
                </p:oleObj>
              </mc:Choice>
              <mc:Fallback>
                <p:oleObj name="Equation" r:id="rId8" imgW="952087" imgH="507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1172" y="5547429"/>
                        <a:ext cx="1846730" cy="1005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187578"/>
              </p:ext>
            </p:extLst>
          </p:nvPr>
        </p:nvGraphicFramePr>
        <p:xfrm>
          <a:off x="6506713" y="5464923"/>
          <a:ext cx="1599513" cy="1056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7" name="Equation" r:id="rId10" imgW="825500" imgH="482600" progId="Equation.DSMT4">
                  <p:embed/>
                </p:oleObj>
              </mc:Choice>
              <mc:Fallback>
                <p:oleObj name="Equation" r:id="rId10" imgW="825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6713" y="5464923"/>
                        <a:ext cx="1599513" cy="1056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057400" y="3397559"/>
            <a:ext cx="2743200" cy="461665"/>
            <a:chOff x="2057400" y="3397559"/>
            <a:chExt cx="2743200" cy="461665"/>
          </a:xfrm>
        </p:grpSpPr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2057400" y="3397559"/>
              <a:ext cx="2743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=&gt; 2.    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 =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(-5) .12 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95600" y="3439514"/>
              <a:ext cx="381000" cy="4056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81600" y="3408332"/>
            <a:ext cx="3581400" cy="464860"/>
            <a:chOff x="5181600" y="3408332"/>
            <a:chExt cx="3581400" cy="464860"/>
          </a:xfrm>
        </p:grpSpPr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5181600" y="3411527"/>
              <a:ext cx="3581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=&gt;    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 =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(-5) .12  : 2 = -30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715000" y="3408332"/>
              <a:ext cx="381000" cy="4056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81200" y="4210359"/>
            <a:ext cx="3429000" cy="461665"/>
            <a:chOff x="1981200" y="4210359"/>
            <a:chExt cx="3429000" cy="461665"/>
          </a:xfrm>
        </p:grpSpPr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1981200" y="4210359"/>
              <a:ext cx="3429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=&gt;   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.(-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6) = (-3).(-16)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438400" y="4242511"/>
              <a:ext cx="381000" cy="4056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00600" y="4246532"/>
            <a:ext cx="4343400" cy="461665"/>
            <a:chOff x="4800600" y="4246532"/>
            <a:chExt cx="4343400" cy="461665"/>
          </a:xfrm>
        </p:grpSpPr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4800600" y="4246532"/>
              <a:ext cx="434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    =&gt;        = (-3).(-16) : (-6)  = -8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715000" y="4256277"/>
              <a:ext cx="381000" cy="4056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0" y="491251"/>
            <a:ext cx="655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 SỐ VỚI TỬ SỐ VÀ MẪU SỐ LÀ SỐ NGUYÊN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3095625"/>
            <a:ext cx="1550988" cy="879475"/>
            <a:chOff x="304800" y="3095625"/>
            <a:chExt cx="1550988" cy="879475"/>
          </a:xfrm>
        </p:grpSpPr>
        <p:graphicFrame>
          <p:nvGraphicFramePr>
            <p:cNvPr id="7188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8329376"/>
                </p:ext>
              </p:extLst>
            </p:nvPr>
          </p:nvGraphicFramePr>
          <p:xfrm>
            <a:off x="304800" y="3095625"/>
            <a:ext cx="1550988" cy="879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8" name="Equation" r:id="rId12" imgW="799920" imgH="444240" progId="Equation.DSMT4">
                    <p:embed/>
                  </p:oleObj>
                </mc:Choice>
                <mc:Fallback>
                  <p:oleObj name="Equation" r:id="rId12" imgW="799920" imgH="444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3095625"/>
                          <a:ext cx="1550988" cy="879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Rectangle 35"/>
            <p:cNvSpPr/>
            <p:nvPr/>
          </p:nvSpPr>
          <p:spPr>
            <a:xfrm>
              <a:off x="1343891" y="3125769"/>
              <a:ext cx="381000" cy="4056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0987" y="4009638"/>
            <a:ext cx="1700213" cy="937981"/>
            <a:chOff x="280987" y="4009638"/>
            <a:chExt cx="1700213" cy="937981"/>
          </a:xfrm>
        </p:grpSpPr>
        <p:graphicFrame>
          <p:nvGraphicFramePr>
            <p:cNvPr id="7189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9351067"/>
                </p:ext>
              </p:extLst>
            </p:nvPr>
          </p:nvGraphicFramePr>
          <p:xfrm>
            <a:off x="280987" y="4009638"/>
            <a:ext cx="1700213" cy="904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9" name="Equation" r:id="rId14" imgW="876240" imgH="457200" progId="Equation.DSMT4">
                    <p:embed/>
                  </p:oleObj>
                </mc:Choice>
                <mc:Fallback>
                  <p:oleObj name="Equation" r:id="rId14" imgW="87624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987" y="4009638"/>
                          <a:ext cx="1700213" cy="904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Rectangle 36"/>
            <p:cNvSpPr/>
            <p:nvPr/>
          </p:nvSpPr>
          <p:spPr>
            <a:xfrm>
              <a:off x="609600" y="4541930"/>
              <a:ext cx="381000" cy="4056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93713" y="1981200"/>
            <a:ext cx="1549400" cy="904875"/>
            <a:chOff x="493713" y="1981200"/>
            <a:chExt cx="1549400" cy="904875"/>
          </a:xfrm>
        </p:grpSpPr>
        <p:graphicFrame>
          <p:nvGraphicFramePr>
            <p:cNvPr id="717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7030384"/>
                </p:ext>
              </p:extLst>
            </p:nvPr>
          </p:nvGraphicFramePr>
          <p:xfrm>
            <a:off x="493713" y="2005013"/>
            <a:ext cx="1549400" cy="881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70" name="Equation" r:id="rId16" imgW="799920" imgH="444240" progId="Equation.DSMT4">
                    <p:embed/>
                  </p:oleObj>
                </mc:Choice>
                <mc:Fallback>
                  <p:oleObj name="Equation" r:id="rId16" imgW="799920" imgH="444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713" y="2005013"/>
                          <a:ext cx="1549400" cy="881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Rectangle 37"/>
            <p:cNvSpPr/>
            <p:nvPr/>
          </p:nvSpPr>
          <p:spPr>
            <a:xfrm>
              <a:off x="1534391" y="1981200"/>
              <a:ext cx="381000" cy="4056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65388" y="2011363"/>
            <a:ext cx="1698625" cy="1026305"/>
            <a:chOff x="2465388" y="2011363"/>
            <a:chExt cx="1698625" cy="1026305"/>
          </a:xfrm>
        </p:grpSpPr>
        <p:graphicFrame>
          <p:nvGraphicFramePr>
            <p:cNvPr id="717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9672659"/>
                </p:ext>
              </p:extLst>
            </p:nvPr>
          </p:nvGraphicFramePr>
          <p:xfrm>
            <a:off x="2465388" y="2011363"/>
            <a:ext cx="1698625" cy="906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71" name="Equation" r:id="rId18" imgW="876240" imgH="457200" progId="Equation.DSMT4">
                    <p:embed/>
                  </p:oleObj>
                </mc:Choice>
                <mc:Fallback>
                  <p:oleObj name="Equation" r:id="rId18" imgW="87624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5388" y="2011363"/>
                          <a:ext cx="1698625" cy="906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Rectangle 38"/>
            <p:cNvSpPr/>
            <p:nvPr/>
          </p:nvSpPr>
          <p:spPr>
            <a:xfrm>
              <a:off x="2854036" y="2631979"/>
              <a:ext cx="381000" cy="4056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08525" y="2011363"/>
            <a:ext cx="1428750" cy="906462"/>
            <a:chOff x="4708525" y="2011363"/>
            <a:chExt cx="1428750" cy="906462"/>
          </a:xfrm>
        </p:grpSpPr>
        <p:graphicFrame>
          <p:nvGraphicFramePr>
            <p:cNvPr id="717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2954796"/>
                </p:ext>
              </p:extLst>
            </p:nvPr>
          </p:nvGraphicFramePr>
          <p:xfrm>
            <a:off x="4708525" y="2011363"/>
            <a:ext cx="1428750" cy="906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72" name="Equation" r:id="rId20" imgW="736560" imgH="457200" progId="Equation.DSMT4">
                    <p:embed/>
                  </p:oleObj>
                </mc:Choice>
                <mc:Fallback>
                  <p:oleObj name="Equation" r:id="rId20" imgW="73656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8525" y="2011363"/>
                          <a:ext cx="1428750" cy="906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Rectangle 39"/>
            <p:cNvSpPr/>
            <p:nvPr/>
          </p:nvSpPr>
          <p:spPr>
            <a:xfrm>
              <a:off x="5562600" y="2458470"/>
              <a:ext cx="381000" cy="4056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32563" y="2100263"/>
            <a:ext cx="1573212" cy="881062"/>
            <a:chOff x="6532563" y="2100263"/>
            <a:chExt cx="1573212" cy="881062"/>
          </a:xfrm>
        </p:grpSpPr>
        <p:graphicFrame>
          <p:nvGraphicFramePr>
            <p:cNvPr id="717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2148420"/>
                </p:ext>
              </p:extLst>
            </p:nvPr>
          </p:nvGraphicFramePr>
          <p:xfrm>
            <a:off x="6532563" y="2100263"/>
            <a:ext cx="1573212" cy="881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73" name="Equation" r:id="rId22" imgW="812520" imgH="444240" progId="Equation.DSMT4">
                    <p:embed/>
                  </p:oleObj>
                </mc:Choice>
                <mc:Fallback>
                  <p:oleObj name="Equation" r:id="rId22" imgW="812520" imgH="444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32563" y="2100263"/>
                          <a:ext cx="1573212" cy="881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Rectangle 40"/>
            <p:cNvSpPr/>
            <p:nvPr/>
          </p:nvSpPr>
          <p:spPr>
            <a:xfrm>
              <a:off x="6934200" y="2112106"/>
              <a:ext cx="381000" cy="4056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331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914400" y="1752600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491251"/>
            <a:ext cx="739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 SỐ VỚI TỬ SỐ VÀ MẪU SỐ LÀ SỐ NGUYÊN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914400" y="1085252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chia -6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-6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919485"/>
              </p:ext>
            </p:extLst>
          </p:nvPr>
        </p:nvGraphicFramePr>
        <p:xfrm>
          <a:off x="5227638" y="1683327"/>
          <a:ext cx="48736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3" name="Equation" r:id="rId3" imgW="228600" imgH="393480" progId="Equation.DSMT4">
                  <p:embed/>
                </p:oleObj>
              </mc:Choice>
              <mc:Fallback>
                <p:oleObj name="Equation" r:id="rId3" imgW="22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638" y="1683327"/>
                        <a:ext cx="487362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914400" y="2743200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 125 =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499757"/>
              </p:ext>
            </p:extLst>
          </p:nvPr>
        </p:nvGraphicFramePr>
        <p:xfrm>
          <a:off x="3668713" y="2582863"/>
          <a:ext cx="59531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4" name="Equation" r:id="rId5" imgW="279360" imgH="393480" progId="Equation.DSMT4">
                  <p:embed/>
                </p:oleObj>
              </mc:Choice>
              <mc:Fallback>
                <p:oleObj name="Equation" r:id="rId5" imgW="279360" imgH="393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3" y="2582863"/>
                        <a:ext cx="595312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79387" y="1203720"/>
            <a:ext cx="8763000" cy="1620980"/>
            <a:chOff x="152400" y="3789220"/>
            <a:chExt cx="8763000" cy="1620980"/>
          </a:xfrm>
        </p:grpSpPr>
        <p:sp>
          <p:nvSpPr>
            <p:cNvPr id="30" name="TextBox 4"/>
            <p:cNvSpPr txBox="1">
              <a:spLocks noChangeArrowheads="1"/>
            </p:cNvSpPr>
            <p:nvPr/>
          </p:nvSpPr>
          <p:spPr bwMode="auto">
            <a:xfrm>
              <a:off x="152400" y="3886200"/>
              <a:ext cx="8763000" cy="138499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n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coi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   (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         ).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n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diễn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443884"/>
                </p:ext>
              </p:extLst>
            </p:nvPr>
          </p:nvGraphicFramePr>
          <p:xfrm>
            <a:off x="6594158" y="3871595"/>
            <a:ext cx="356235" cy="9290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5" name="Equation" r:id="rId7" imgW="152280" imgH="393480" progId="Equation.DSMT4">
                    <p:embed/>
                  </p:oleObj>
                </mc:Choice>
                <mc:Fallback>
                  <p:oleObj name="Equation" r:id="rId7" imgW="152280" imgH="39348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94158" y="3871595"/>
                          <a:ext cx="356235" cy="9290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9086311"/>
                </p:ext>
              </p:extLst>
            </p:nvPr>
          </p:nvGraphicFramePr>
          <p:xfrm>
            <a:off x="7620000" y="3789220"/>
            <a:ext cx="809625" cy="969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6" name="Equation" r:id="rId9" imgW="380880" imgH="393480" progId="Equation.DSMT4">
                    <p:embed/>
                  </p:oleObj>
                </mc:Choice>
                <mc:Fallback>
                  <p:oleObj name="Equation" r:id="rId9" imgW="380880" imgH="39348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0" y="3789220"/>
                          <a:ext cx="809625" cy="969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7600304"/>
                </p:ext>
              </p:extLst>
            </p:nvPr>
          </p:nvGraphicFramePr>
          <p:xfrm>
            <a:off x="7959435" y="4481513"/>
            <a:ext cx="355600" cy="928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7" name="Equation" r:id="rId11" imgW="152280" imgH="393480" progId="Equation.DSMT4">
                    <p:embed/>
                  </p:oleObj>
                </mc:Choice>
                <mc:Fallback>
                  <p:oleObj name="Equation" r:id="rId11" imgW="152280" imgH="39348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59435" y="4481513"/>
                          <a:ext cx="355600" cy="928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993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15362" grpId="0"/>
      <p:bldP spid="40" grpId="0"/>
      <p:bldP spid="40" grpId="1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491251"/>
            <a:ext cx="739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 SỐ VỚI TỬ SỐ VÀ MẪU SỐ LÀ SỐ NGUYÊN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304799" y="1085252"/>
            <a:ext cx="8791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-23; -57; 237; 0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"/>
          <p:cNvSpPr txBox="1">
            <a:spLocks noChangeArrowheads="1"/>
          </p:cNvSpPr>
          <p:nvPr/>
        </p:nvSpPr>
        <p:spPr bwMode="auto">
          <a:xfrm>
            <a:off x="3429000" y="1905000"/>
            <a:ext cx="1131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695004"/>
              </p:ext>
            </p:extLst>
          </p:nvPr>
        </p:nvGraphicFramePr>
        <p:xfrm>
          <a:off x="356755" y="2667000"/>
          <a:ext cx="1608297" cy="929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Equation" r:id="rId3" imgW="685800" imgH="393480" progId="Equation.DSMT4">
                  <p:embed/>
                </p:oleObj>
              </mc:Choice>
              <mc:Fallback>
                <p:oleObj name="Equation" r:id="rId3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55" y="2667000"/>
                        <a:ext cx="1608297" cy="9290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582877"/>
              </p:ext>
            </p:extLst>
          </p:nvPr>
        </p:nvGraphicFramePr>
        <p:xfrm>
          <a:off x="2957223" y="2667000"/>
          <a:ext cx="16383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" name="Equation" r:id="rId5" imgW="698400" imgH="393480" progId="Equation.DSMT4">
                  <p:embed/>
                </p:oleObj>
              </mc:Choice>
              <mc:Fallback>
                <p:oleObj name="Equation" r:id="rId5" imgW="698400" imgH="393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223" y="2667000"/>
                        <a:ext cx="1638300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839027"/>
              </p:ext>
            </p:extLst>
          </p:nvPr>
        </p:nvGraphicFramePr>
        <p:xfrm>
          <a:off x="5181600" y="2667000"/>
          <a:ext cx="160813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" name="Equation" r:id="rId7" imgW="685800" imgH="393480" progId="Equation.DSMT4">
                  <p:embed/>
                </p:oleObj>
              </mc:Choice>
              <mc:Fallback>
                <p:oleObj name="Equation" r:id="rId7" imgW="685800" imgH="393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667000"/>
                        <a:ext cx="1608137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211169"/>
              </p:ext>
            </p:extLst>
          </p:nvPr>
        </p:nvGraphicFramePr>
        <p:xfrm>
          <a:off x="7762875" y="2743200"/>
          <a:ext cx="8636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Equation" r:id="rId9" imgW="368280" imgH="393480" progId="Equation.DSMT4">
                  <p:embed/>
                </p:oleObj>
              </mc:Choice>
              <mc:Fallback>
                <p:oleObj name="Equation" r:id="rId9" imgW="368280" imgH="393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75" y="2743200"/>
                        <a:ext cx="863600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834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3022600" y="93663"/>
            <a:ext cx="2717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38111" y="785979"/>
            <a:ext cx="88677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3771898" y="3385810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52316" y="3943666"/>
            <a:ext cx="9005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      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-3" y="4572000"/>
            <a:ext cx="9005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   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721065"/>
              </p:ext>
            </p:extLst>
          </p:nvPr>
        </p:nvGraphicFramePr>
        <p:xfrm>
          <a:off x="7772400" y="3770153"/>
          <a:ext cx="272237" cy="76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4" imgW="139680" imgH="393480" progId="Equation.DSMT4">
                  <p:embed/>
                </p:oleObj>
              </mc:Choice>
              <mc:Fallback>
                <p:oleObj name="Equation" r:id="rId4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72400" y="3770153"/>
                        <a:ext cx="272237" cy="76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390596"/>
              </p:ext>
            </p:extLst>
          </p:nvPr>
        </p:nvGraphicFramePr>
        <p:xfrm>
          <a:off x="7239000" y="4432300"/>
          <a:ext cx="4191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6" imgW="215640" imgH="393480" progId="Equation.DSMT4">
                  <p:embed/>
                </p:oleObj>
              </mc:Choice>
              <mc:Fallback>
                <p:oleObj name="Equation" r:id="rId6" imgW="21564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432300"/>
                        <a:ext cx="41910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796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21" grpId="0"/>
      <p:bldP spid="18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9" name="Text Box 129"/>
          <p:cNvSpPr txBox="1">
            <a:spLocks noChangeArrowheads="1"/>
          </p:cNvSpPr>
          <p:nvPr/>
        </p:nvSpPr>
        <p:spPr bwMode="auto">
          <a:xfrm>
            <a:off x="-2" y="677863"/>
            <a:ext cx="9144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>
              <a:spcBef>
                <a:spcPct val="50000"/>
              </a:spcBef>
            </a:pP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-2; 0; 7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069" name="Text Box 133"/>
          <p:cNvSpPr txBox="1">
            <a:spLocks noChangeArrowheads="1"/>
          </p:cNvSpPr>
          <p:nvPr/>
        </p:nvSpPr>
        <p:spPr bwMode="auto">
          <a:xfrm>
            <a:off x="2171700" y="2646362"/>
            <a:ext cx="4419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dirty="0" err="1">
                <a:solidFill>
                  <a:srgbClr val="091EE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000" dirty="0">
                <a:solidFill>
                  <a:srgbClr val="091E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91EE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000" dirty="0">
                <a:solidFill>
                  <a:srgbClr val="091E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91EE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91E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91EE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000" dirty="0">
                <a:solidFill>
                  <a:srgbClr val="091E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91EE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000" dirty="0">
                <a:solidFill>
                  <a:srgbClr val="091E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91EE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000" dirty="0">
                <a:solidFill>
                  <a:srgbClr val="091EE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639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056018"/>
              </p:ext>
            </p:extLst>
          </p:nvPr>
        </p:nvGraphicFramePr>
        <p:xfrm>
          <a:off x="1500188" y="3276600"/>
          <a:ext cx="60610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3" imgW="939392" imgH="393529" progId="Equation.DSMT4">
                  <p:embed/>
                </p:oleObj>
              </mc:Choice>
              <mc:Fallback>
                <p:oleObj name="Equation" r:id="rId3" imgW="93939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3276600"/>
                        <a:ext cx="60610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Box 3"/>
          <p:cNvSpPr txBox="1">
            <a:spLocks noChangeArrowheads="1"/>
          </p:cNvSpPr>
          <p:nvPr/>
        </p:nvSpPr>
        <p:spPr bwMode="auto">
          <a:xfrm>
            <a:off x="3022600" y="93663"/>
            <a:ext cx="2717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76" name="TextBox 4"/>
          <p:cNvSpPr txBox="1">
            <a:spLocks noChangeArrowheads="1"/>
          </p:cNvSpPr>
          <p:nvPr/>
        </p:nvSpPr>
        <p:spPr bwMode="auto">
          <a:xfrm>
            <a:off x="3771898" y="2057400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06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9" grpId="0"/>
      <p:bldP spid="40069" grpId="0"/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2" name="Picture 64" descr="6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0" name="Picture 62" descr="Cau-h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1066800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3" name="Picture 65" descr="rose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63353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75" descr="Tra-l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90875"/>
            <a:ext cx="18192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4" name="AutoShape 76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125" name="AutoShape 77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126" name="AutoShape 78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2127" name="AutoShape 79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4</a:t>
            </a:r>
          </a:p>
        </p:txBody>
      </p:sp>
      <p:pic>
        <p:nvPicPr>
          <p:cNvPr id="2128" name="Picture 80" descr="Chuon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228600"/>
            <a:ext cx="650875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" name="AutoShape 81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5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197769" y="2158124"/>
            <a:ext cx="83272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3084526" y="4343399"/>
            <a:ext cx="3544874" cy="68839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m.h</a:t>
            </a:r>
            <a:r>
              <a:rPr 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 = </a:t>
            </a:r>
            <a:r>
              <a:rPr lang="en-US" sz="5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n.e</a:t>
            </a:r>
            <a:endParaRPr lang="en-US" sz="5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itchFamily="34" charset="0"/>
              <a:cs typeface="+mn-cs"/>
            </a:endParaRPr>
          </a:p>
        </p:txBody>
      </p:sp>
      <p:graphicFrame>
        <p:nvGraphicFramePr>
          <p:cNvPr id="18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221759"/>
              </p:ext>
            </p:extLst>
          </p:nvPr>
        </p:nvGraphicFramePr>
        <p:xfrm>
          <a:off x="4338637" y="2012950"/>
          <a:ext cx="69056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10" imgW="177646" imgH="393359" progId="Equation.DSMT4">
                  <p:embed/>
                </p:oleObj>
              </mc:Choice>
              <mc:Fallback>
                <p:oleObj name="Equation" r:id="rId10" imgW="177646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8637" y="2012950"/>
                        <a:ext cx="69056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85990" y="2156498"/>
            <a:ext cx="488980" cy="830292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vi-VN">
                <a:noFill/>
              </a:rPr>
              <a:t> 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151863" y="432594"/>
            <a:ext cx="5410200" cy="93424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 algn="ctr">
            <a:solidFill>
              <a:srgbClr val="0000FF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Ai </a:t>
            </a:r>
            <a:r>
              <a:rPr lang="en-US" sz="5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nhanh</a:t>
            </a:r>
            <a:r>
              <a:rPr 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 </a:t>
            </a:r>
            <a:r>
              <a:rPr lang="en-US" sz="5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hơn</a:t>
            </a:r>
            <a:r>
              <a:rPr 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626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4" grpId="1" animBg="1"/>
      <p:bldP spid="2125" grpId="1" animBg="1"/>
      <p:bldP spid="2126" grpId="1" animBg="1"/>
      <p:bldP spid="2127" grpId="1" animBg="1"/>
      <p:bldP spid="2129" grpId="0" animBg="1"/>
      <p:bldP spid="2129" grpId="1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2" name="Picture 64" descr="6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0" name="Picture 62" descr="Cau-h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1066800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3" name="Picture 65" descr="rose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63353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75" descr="Tra-l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90875"/>
            <a:ext cx="18192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4" name="AutoShape 76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125" name="AutoShape 77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126" name="AutoShape 78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2127" name="AutoShape 79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4</a:t>
            </a:r>
          </a:p>
        </p:txBody>
      </p:sp>
      <p:pic>
        <p:nvPicPr>
          <p:cNvPr id="2128" name="Picture 80" descr="Chuon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228600"/>
            <a:ext cx="650875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" name="AutoShape 81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5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197769" y="2158124"/>
            <a:ext cx="83272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628383"/>
              </p:ext>
            </p:extLst>
          </p:nvPr>
        </p:nvGraphicFramePr>
        <p:xfrm>
          <a:off x="3084526" y="1978409"/>
          <a:ext cx="21209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10" imgW="545760" imgH="393480" progId="Equation.DSMT4">
                  <p:embed/>
                </p:oleObj>
              </mc:Choice>
              <mc:Fallback>
                <p:oleObj name="Equation" r:id="rId10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26" y="1978409"/>
                        <a:ext cx="21209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151863" y="432594"/>
            <a:ext cx="5410200" cy="93424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 algn="ctr">
            <a:solidFill>
              <a:srgbClr val="0000FF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Ai </a:t>
            </a:r>
            <a:r>
              <a:rPr lang="en-US" sz="5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nhanh</a:t>
            </a:r>
            <a:r>
              <a:rPr 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 </a:t>
            </a:r>
            <a:r>
              <a:rPr lang="en-US" sz="5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hơn</a:t>
            </a:r>
            <a:r>
              <a:rPr 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?</a:t>
            </a:r>
          </a:p>
        </p:txBody>
      </p:sp>
      <p:sp>
        <p:nvSpPr>
          <p:cNvPr id="24" name="AutoShape 52"/>
          <p:cNvSpPr>
            <a:spLocks noChangeArrowheads="1"/>
          </p:cNvSpPr>
          <p:nvPr/>
        </p:nvSpPr>
        <p:spPr bwMode="auto">
          <a:xfrm>
            <a:off x="3505200" y="4343400"/>
            <a:ext cx="312420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8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Times New Roman" pitchFamily="18" charset="0"/>
              </a:rPr>
              <a:t>X</a:t>
            </a:r>
            <a:r>
              <a:rPr lang="en-US" sz="8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= 8</a:t>
            </a:r>
          </a:p>
        </p:txBody>
      </p:sp>
    </p:spTree>
    <p:extLst>
      <p:ext uri="{BB962C8B-B14F-4D97-AF65-F5344CB8AC3E}">
        <p14:creationId xmlns:p14="http://schemas.microsoft.com/office/powerpoint/2010/main" val="226691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4" grpId="0" animBg="1"/>
      <p:bldP spid="2125" grpId="0" animBg="1"/>
      <p:bldP spid="2126" grpId="0" animBg="1"/>
      <p:bldP spid="2127" grpId="0" animBg="1"/>
      <p:bldP spid="2129" grpId="0" animBg="1"/>
      <p:bldP spid="2129" grpId="1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2" name="Picture 64" descr="6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0" name="Picture 62" descr="Cau-h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1066800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3" name="Picture 65" descr="ros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63353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75" descr="Tra-lo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304" y="4800600"/>
            <a:ext cx="18192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4" name="AutoShape 76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125" name="AutoShape 77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126" name="AutoShape 78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2127" name="AutoShape 79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4</a:t>
            </a:r>
          </a:p>
        </p:txBody>
      </p:sp>
      <p:pic>
        <p:nvPicPr>
          <p:cNvPr id="2128" name="Picture 80" descr="Chuon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228600"/>
            <a:ext cx="650875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" name="AutoShape 81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5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921327" y="1634904"/>
            <a:ext cx="83272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151863" y="432594"/>
            <a:ext cx="5410200" cy="93424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 algn="ctr">
            <a:solidFill>
              <a:srgbClr val="0000FF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Ai </a:t>
            </a:r>
            <a:r>
              <a:rPr lang="en-US" sz="5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nhanh</a:t>
            </a:r>
            <a:r>
              <a:rPr 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 </a:t>
            </a:r>
            <a:r>
              <a:rPr lang="en-US" sz="5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hơn</a:t>
            </a:r>
            <a:r>
              <a:rPr 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31434"/>
              </p:ext>
            </p:extLst>
          </p:nvPr>
        </p:nvGraphicFramePr>
        <p:xfrm>
          <a:off x="4343400" y="5410200"/>
          <a:ext cx="1838503" cy="121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9" imgW="723600" imgH="393480" progId="Equation.DSMT4">
                  <p:embed/>
                </p:oleObj>
              </mc:Choice>
              <mc:Fallback>
                <p:oleObj name="Equation" r:id="rId9" imgW="723600" imgH="3934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410200"/>
                        <a:ext cx="1838503" cy="1210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465442" y="2347912"/>
            <a:ext cx="7239000" cy="2162175"/>
            <a:chOff x="1465442" y="2347912"/>
            <a:chExt cx="7239000" cy="2162175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3265464"/>
                </p:ext>
              </p:extLst>
            </p:nvPr>
          </p:nvGraphicFramePr>
          <p:xfrm>
            <a:off x="1465442" y="2347912"/>
            <a:ext cx="7239000" cy="2162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9" name="Equation" r:id="rId11" imgW="2082800" imgH="812800" progId="Equation.DSMT4">
                    <p:embed/>
                  </p:oleObj>
                </mc:Choice>
                <mc:Fallback>
                  <p:oleObj name="Equation" r:id="rId11" imgW="2082800" imgH="812800" progId="Equation.DSMT4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5442" y="2347912"/>
                          <a:ext cx="7239000" cy="2162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2819400" y="2590800"/>
              <a:ext cx="79728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endParaRPr lang="en-US" alt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2819399" y="3657600"/>
              <a:ext cx="79728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endParaRPr lang="en-US" alt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6764778" y="2590800"/>
              <a:ext cx="79728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endParaRPr lang="en-US" alt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6668416" y="3657600"/>
              <a:ext cx="79728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endParaRPr lang="en-US" alt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27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4" grpId="0" animBg="1"/>
      <p:bldP spid="2125" grpId="0" animBg="1"/>
      <p:bldP spid="2126" grpId="0" animBg="1"/>
      <p:bldP spid="2127" grpId="0" animBg="1"/>
      <p:bldP spid="2129" grpId="0" animBg="1"/>
      <p:bldP spid="212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36" y="0"/>
            <a:ext cx="910936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 VÀ ĐẠI SỐ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200329"/>
            <a:ext cx="9109364" cy="224676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 SỐ</a:t>
            </a:r>
          </a:p>
          <a:p>
            <a:endParaRPr lang="en-US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" y="3323044"/>
            <a:ext cx="9053946" cy="353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-34636" y="1205868"/>
            <a:ext cx="2015836" cy="212365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400" y="2260769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31/12/2018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2" name="Picture 64" descr="6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0" name="Picture 62" descr="Cau-h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1066800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3" name="Picture 65" descr="rose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63353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75" descr="Tra-l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70" y="3581400"/>
            <a:ext cx="18192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4" name="AutoShape 76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125" name="AutoShape 77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126" name="AutoShape 78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2127" name="AutoShape 79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4</a:t>
            </a:r>
          </a:p>
        </p:txBody>
      </p:sp>
      <p:pic>
        <p:nvPicPr>
          <p:cNvPr id="2128" name="Picture 80" descr="Chuon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228600"/>
            <a:ext cx="650875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" name="AutoShape 81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5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-76200" y="1634904"/>
            <a:ext cx="96773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 A. -3		B. -6		C. -12		D. -36 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151863" y="432594"/>
            <a:ext cx="5410200" cy="93424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 algn="ctr">
            <a:solidFill>
              <a:srgbClr val="0000FF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Ai </a:t>
            </a:r>
            <a:r>
              <a:rPr lang="en-US" sz="5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nhanh</a:t>
            </a:r>
            <a:r>
              <a:rPr 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 </a:t>
            </a:r>
            <a:r>
              <a:rPr lang="en-US" sz="5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hơn</a:t>
            </a:r>
            <a:r>
              <a:rPr 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973660"/>
              </p:ext>
            </p:extLst>
          </p:nvPr>
        </p:nvGraphicFramePr>
        <p:xfrm>
          <a:off x="5598495" y="1449343"/>
          <a:ext cx="1259505" cy="958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10" imgW="457002" imgH="393529" progId="Equation.DSMT4">
                  <p:embed/>
                </p:oleObj>
              </mc:Choice>
              <mc:Fallback>
                <p:oleObj name="Equation" r:id="rId10" imgW="457002" imgH="393529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8495" y="1449343"/>
                        <a:ext cx="1259505" cy="958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utoShape 29"/>
          <p:cNvSpPr>
            <a:spLocks noChangeArrowheads="1"/>
          </p:cNvSpPr>
          <p:nvPr/>
        </p:nvSpPr>
        <p:spPr bwMode="auto">
          <a:xfrm>
            <a:off x="3686092" y="4572000"/>
            <a:ext cx="2341741" cy="103981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B. - 6</a:t>
            </a:r>
          </a:p>
        </p:txBody>
      </p:sp>
    </p:spTree>
    <p:extLst>
      <p:ext uri="{BB962C8B-B14F-4D97-AF65-F5344CB8AC3E}">
        <p14:creationId xmlns:p14="http://schemas.microsoft.com/office/powerpoint/2010/main" val="313735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4" grpId="0" animBg="1"/>
      <p:bldP spid="2125" grpId="0" animBg="1"/>
      <p:bldP spid="2126" grpId="0" animBg="1"/>
      <p:bldP spid="2127" grpId="0" animBg="1"/>
      <p:bldP spid="2129" grpId="0" animBg="1"/>
      <p:bldP spid="2129" grpId="1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DU LIEU QUAN TRONG -HUEBOM\CA VIDEO NEN PPT\cdnvn-xuan-2015-hoa-dao-hinh-n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" y="47625"/>
            <a:ext cx="91503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609600" y="391864"/>
            <a:ext cx="6477000" cy="64633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10000"/>
              </a:spcBef>
            </a:pP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CHÚC CÁC EM HỌC TỐT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9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3" y="345391"/>
            <a:ext cx="6211956" cy="342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74565" y="22226"/>
            <a:ext cx="5299669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KHỞI ĐỘNG</a:t>
            </a:r>
          </a:p>
        </p:txBody>
      </p:sp>
      <p:sp>
        <p:nvSpPr>
          <p:cNvPr id="4105" name="TextBox 3"/>
          <p:cNvSpPr txBox="1">
            <a:spLocks noChangeArrowheads="1"/>
          </p:cNvSpPr>
          <p:nvPr/>
        </p:nvSpPr>
        <p:spPr bwMode="auto">
          <a:xfrm>
            <a:off x="2775385" y="5550958"/>
            <a:ext cx="6553200" cy="9541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036" y="3575249"/>
            <a:ext cx="9216892" cy="1191750"/>
            <a:chOff x="993908" y="2471583"/>
            <a:chExt cx="9216892" cy="1191750"/>
          </a:xfrm>
        </p:grpSpPr>
        <p:sp>
          <p:nvSpPr>
            <p:cNvPr id="11" name="TextBox 3"/>
            <p:cNvSpPr txBox="1">
              <a:spLocks noChangeArrowheads="1"/>
            </p:cNvSpPr>
            <p:nvPr/>
          </p:nvSpPr>
          <p:spPr bwMode="auto">
            <a:xfrm>
              <a:off x="993908" y="2471583"/>
              <a:ext cx="921689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571500" indent="-571500" eaLnBrk="1" hangingPunct="1">
                <a:buFontTx/>
                <a:buChar char="-"/>
              </a:pP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lỗ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20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triệu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tức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-20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triệu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marL="0" indent="0" eaLnBrk="1" hangingPunct="1"/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triệu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0612039"/>
                </p:ext>
              </p:extLst>
            </p:nvPr>
          </p:nvGraphicFramePr>
          <p:xfrm>
            <a:off x="5137834" y="2819400"/>
            <a:ext cx="653366" cy="8439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7" name="Equation" r:id="rId5" imgW="304560" imgH="393480" progId="Equation.DSMT4">
                    <p:embed/>
                  </p:oleObj>
                </mc:Choice>
                <mc:Fallback>
                  <p:oleObj name="Equation" r:id="rId5" imgW="30456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137834" y="2819400"/>
                          <a:ext cx="653366" cy="8439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4608493"/>
            <a:ext cx="71628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 eaLnBrk="1" hangingPunct="1"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5550959"/>
            <a:ext cx="9469584" cy="1224933"/>
            <a:chOff x="49214" y="5410200"/>
            <a:chExt cx="9469584" cy="1224933"/>
          </a:xfrm>
        </p:grpSpPr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49214" y="5410200"/>
              <a:ext cx="946958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571500" indent="-571500" eaLnBrk="1" hangingPunct="1">
                <a:buFontTx/>
                <a:buChar char="-"/>
              </a:pP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lãi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17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triệu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tức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+17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triệu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marL="0" indent="0" eaLnBrk="1" hangingPunct="1"/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triệu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8313198"/>
                </p:ext>
              </p:extLst>
            </p:nvPr>
          </p:nvGraphicFramePr>
          <p:xfrm>
            <a:off x="4443842" y="5791200"/>
            <a:ext cx="435578" cy="8439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8" name="Equation" r:id="rId7" imgW="203040" imgH="393480" progId="Equation.DSMT4">
                    <p:embed/>
                  </p:oleObj>
                </mc:Choice>
                <mc:Fallback>
                  <p:oleObj name="Equation" r:id="rId7" imgW="20304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443842" y="5791200"/>
                          <a:ext cx="435578" cy="8439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86998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05" grpId="0" animBg="1"/>
      <p:bldP spid="4105" grpId="1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642938"/>
            <a:ext cx="2527300" cy="1120775"/>
            <a:chOff x="136" y="980"/>
            <a:chExt cx="1592" cy="706"/>
          </a:xfrm>
        </p:grpSpPr>
        <p:sp>
          <p:nvSpPr>
            <p:cNvPr id="6159" name="Text Box 4"/>
            <p:cNvSpPr txBox="1">
              <a:spLocks noChangeArrowheads="1"/>
            </p:cNvSpPr>
            <p:nvPr/>
          </p:nvSpPr>
          <p:spPr bwMode="auto">
            <a:xfrm>
              <a:off x="144" y="988"/>
              <a:ext cx="158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6600" b="1" i="1" u="sng">
                  <a:solidFill>
                    <a:srgbClr val="3333FF"/>
                  </a:solidFill>
                  <a:latin typeface="VNI-Brush" pitchFamily="2" charset="0"/>
                </a:rPr>
                <a:t>Bài 1</a:t>
              </a:r>
              <a:endParaRPr lang="en-US" sz="6600" b="1" i="1">
                <a:solidFill>
                  <a:srgbClr val="3333FF"/>
                </a:solidFill>
                <a:latin typeface="VNI-Brush" pitchFamily="2" charset="0"/>
              </a:endParaRPr>
            </a:p>
          </p:txBody>
        </p:sp>
        <p:sp>
          <p:nvSpPr>
            <p:cNvPr id="6160" name="Text Box 10"/>
            <p:cNvSpPr txBox="1">
              <a:spLocks noChangeArrowheads="1"/>
            </p:cNvSpPr>
            <p:nvPr/>
          </p:nvSpPr>
          <p:spPr bwMode="auto">
            <a:xfrm>
              <a:off x="136" y="980"/>
              <a:ext cx="158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6600" b="1" i="1" u="sng">
                  <a:solidFill>
                    <a:srgbClr val="FF00FF"/>
                  </a:solidFill>
                  <a:latin typeface="VNI-Brush" pitchFamily="2" charset="0"/>
                </a:rPr>
                <a:t>Bài 1</a:t>
              </a:r>
              <a:endParaRPr lang="en-US" sz="6600" b="1" i="1">
                <a:solidFill>
                  <a:srgbClr val="FF00FF"/>
                </a:solidFill>
                <a:latin typeface="VNI-Brush" pitchFamily="2" charset="0"/>
              </a:endParaRPr>
            </a:p>
          </p:txBody>
        </p:sp>
      </p:grpSp>
      <p:sp>
        <p:nvSpPr>
          <p:cNvPr id="6158" name="WordArt 12"/>
          <p:cNvSpPr>
            <a:spLocks noChangeArrowheads="1" noChangeShapeType="1" noTextEdit="1"/>
          </p:cNvSpPr>
          <p:nvPr/>
        </p:nvSpPr>
        <p:spPr bwMode="auto">
          <a:xfrm>
            <a:off x="187325" y="1763713"/>
            <a:ext cx="8728075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PHÂN SỐ VỚI TỬ SỐ VÀ MẪU SỐ LÀ SỐ NGUYÊN</a:t>
            </a:r>
            <a:endParaRPr lang="en-US" sz="2000" b="1" kern="10" dirty="0"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8" name="WordArt 13"/>
          <p:cNvSpPr>
            <a:spLocks noChangeArrowheads="1" noChangeShapeType="1" noTextEdit="1"/>
          </p:cNvSpPr>
          <p:nvPr/>
        </p:nvSpPr>
        <p:spPr bwMode="auto">
          <a:xfrm>
            <a:off x="6553200" y="98425"/>
            <a:ext cx="23622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Số  và Đại số</a:t>
            </a:r>
          </a:p>
        </p:txBody>
      </p:sp>
      <p:pic>
        <p:nvPicPr>
          <p:cNvPr id="615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44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491251"/>
            <a:ext cx="655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 SỐ VỚI TỬ SỐ VÀ MẪU SỐ LÀ SỐ NGUYÊN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2171"/>
            <a:ext cx="4350995" cy="239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9036" y="3575249"/>
            <a:ext cx="9216892" cy="1384995"/>
            <a:chOff x="993908" y="2471583"/>
            <a:chExt cx="9216892" cy="1384995"/>
          </a:xfrm>
        </p:grpSpPr>
        <p:sp>
          <p:nvSpPr>
            <p:cNvPr id="13" name="TextBox 3"/>
            <p:cNvSpPr txBox="1">
              <a:spLocks noChangeArrowheads="1"/>
            </p:cNvSpPr>
            <p:nvPr/>
          </p:nvSpPr>
          <p:spPr bwMode="auto">
            <a:xfrm>
              <a:off x="993908" y="2471583"/>
              <a:ext cx="9216892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eaLnBrk="1" hangingPunct="1">
                <a:lnSpc>
                  <a:spcPct val="150000"/>
                </a:lnSpc>
              </a:pP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Ta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triệu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578917"/>
                </p:ext>
              </p:extLst>
            </p:nvPr>
          </p:nvGraphicFramePr>
          <p:xfrm>
            <a:off x="3864789" y="2472001"/>
            <a:ext cx="653366" cy="8439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6" name="Equation" r:id="rId5" imgW="304560" imgH="393480" progId="Equation.DSMT4">
                    <p:embed/>
                  </p:oleObj>
                </mc:Choice>
                <mc:Fallback>
                  <p:oleObj name="Equation" r:id="rId5" imgW="30456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864789" y="2472001"/>
                          <a:ext cx="653366" cy="8439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228600" y="5006377"/>
            <a:ext cx="9469584" cy="1046375"/>
            <a:chOff x="49214" y="5317932"/>
            <a:chExt cx="9469584" cy="1046375"/>
          </a:xfrm>
        </p:grpSpPr>
        <p:sp>
          <p:nvSpPr>
            <p:cNvPr id="16" name="TextBox 3"/>
            <p:cNvSpPr txBox="1">
              <a:spLocks noChangeArrowheads="1"/>
            </p:cNvSpPr>
            <p:nvPr/>
          </p:nvSpPr>
          <p:spPr bwMode="auto">
            <a:xfrm>
              <a:off x="49214" y="5410200"/>
              <a:ext cx="946958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eaLnBrk="1" hangingPunct="1"/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3387138"/>
                </p:ext>
              </p:extLst>
            </p:nvPr>
          </p:nvGraphicFramePr>
          <p:xfrm>
            <a:off x="2585436" y="5317932"/>
            <a:ext cx="435578" cy="8439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7" name="Equation" r:id="rId7" imgW="203040" imgH="393480" progId="Equation.DSMT4">
                    <p:embed/>
                  </p:oleObj>
                </mc:Choice>
                <mc:Fallback>
                  <p:oleObj name="Equation" r:id="rId7" imgW="20304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85436" y="5317932"/>
                          <a:ext cx="435578" cy="8439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696522"/>
              </p:ext>
            </p:extLst>
          </p:nvPr>
        </p:nvGraphicFramePr>
        <p:xfrm>
          <a:off x="4680634" y="3414892"/>
          <a:ext cx="653366" cy="84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Equation" r:id="rId9" imgW="304560" imgH="393480" progId="Equation.DSMT4">
                  <p:embed/>
                </p:oleObj>
              </mc:Choice>
              <mc:Fallback>
                <p:oleObj name="Equation" r:id="rId9" imgW="304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80634" y="3414892"/>
                        <a:ext cx="653366" cy="843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890729"/>
              </p:ext>
            </p:extLst>
          </p:nvPr>
        </p:nvGraphicFramePr>
        <p:xfrm>
          <a:off x="4898422" y="4415068"/>
          <a:ext cx="435578" cy="84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Equation" r:id="rId10" imgW="203040" imgH="393480" progId="Equation.DSMT4">
                  <p:embed/>
                </p:oleObj>
              </mc:Choice>
              <mc:Fallback>
                <p:oleObj name="Equation" r:id="rId10" imgW="203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98422" y="4415068"/>
                        <a:ext cx="435578" cy="843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5334000" y="3575249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5334000" y="4575425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4603173" y="3575249"/>
            <a:ext cx="190500" cy="164245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381000" y="3962400"/>
            <a:ext cx="42221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2" grpId="0"/>
      <p:bldP spid="23" grpId="0"/>
      <p:bldP spid="2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491251"/>
            <a:ext cx="655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 SỐ VỚI TỬ SỐ VÀ MẪU SỐ LÀ SỐ NGUYÊN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607" y="1150275"/>
            <a:ext cx="9216892" cy="1453920"/>
            <a:chOff x="34636" y="1219200"/>
            <a:chExt cx="9216892" cy="1453920"/>
          </a:xfrm>
        </p:grpSpPr>
        <p:grpSp>
          <p:nvGrpSpPr>
            <p:cNvPr id="12" name="Group 11"/>
            <p:cNvGrpSpPr/>
            <p:nvPr/>
          </p:nvGrpSpPr>
          <p:grpSpPr>
            <a:xfrm>
              <a:off x="34636" y="1219200"/>
              <a:ext cx="9216892" cy="1384995"/>
              <a:chOff x="993908" y="2471583"/>
              <a:chExt cx="9216892" cy="1384995"/>
            </a:xfrm>
          </p:grpSpPr>
          <p:sp>
            <p:nvSpPr>
              <p:cNvPr id="13" name="TextBox 3"/>
              <p:cNvSpPr txBox="1">
                <a:spLocks noChangeArrowheads="1"/>
              </p:cNvSpPr>
              <p:nvPr/>
            </p:nvSpPr>
            <p:spPr bwMode="auto">
              <a:xfrm>
                <a:off x="993908" y="2471583"/>
                <a:ext cx="9216892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 eaLnBrk="1" hangingPunct="1">
                  <a:lnSpc>
                    <a:spcPct val="150000"/>
                  </a:lnSpc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    ,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a, b    Z, b </a:t>
                </a:r>
                <a:r>
                  <a:rPr lang="en-US" sz="2800" b="1" dirty="0" smtClean="0">
                    <a:latin typeface="Times New Roman"/>
                    <a:cs typeface="Times New Roman"/>
                  </a:rPr>
                  <a:t>≠ 0 </a:t>
                </a:r>
                <a:r>
                  <a:rPr lang="en-US" sz="2800" b="1" dirty="0" err="1" smtClean="0">
                    <a:latin typeface="Times New Roman"/>
                    <a:cs typeface="Times New Roman"/>
                  </a:rPr>
                  <a:t>là</a:t>
                </a:r>
                <a:r>
                  <a:rPr lang="en-US" sz="2800" b="1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800" b="1" dirty="0" err="1" smtClean="0">
                    <a:latin typeface="Times New Roman"/>
                    <a:cs typeface="Times New Roman"/>
                  </a:rPr>
                  <a:t>phân</a:t>
                </a:r>
                <a:r>
                  <a:rPr lang="en-US" sz="2800" b="1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800" b="1" dirty="0" err="1" smtClean="0">
                    <a:latin typeface="Times New Roman"/>
                    <a:cs typeface="Times New Roman"/>
                  </a:rPr>
                  <a:t>số</a:t>
                </a:r>
                <a:r>
                  <a:rPr lang="en-US" sz="2800" b="1" dirty="0" smtClean="0">
                    <a:latin typeface="Times New Roman"/>
                    <a:cs typeface="Times New Roman"/>
                  </a:rPr>
                  <a:t>, a </a:t>
                </a:r>
                <a:r>
                  <a:rPr lang="en-US" sz="2800" b="1" dirty="0" err="1" smtClean="0">
                    <a:latin typeface="Times New Roman"/>
                    <a:cs typeface="Times New Roman"/>
                  </a:rPr>
                  <a:t>là</a:t>
                </a:r>
                <a:r>
                  <a:rPr lang="en-US" sz="2800" b="1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800" b="1" dirty="0" err="1" smtClean="0">
                    <a:latin typeface="Times New Roman"/>
                    <a:cs typeface="Times New Roman"/>
                  </a:rPr>
                  <a:t>tử</a:t>
                </a:r>
                <a:r>
                  <a:rPr lang="en-US" sz="2800" b="1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800" b="1" dirty="0" err="1" smtClean="0">
                    <a:latin typeface="Times New Roman"/>
                    <a:cs typeface="Times New Roman"/>
                  </a:rPr>
                  <a:t>số</a:t>
                </a:r>
                <a:r>
                  <a:rPr lang="en-US" sz="2800" b="1" dirty="0" smtClean="0">
                    <a:latin typeface="Times New Roman"/>
                    <a:cs typeface="Times New Roman"/>
                  </a:rPr>
                  <a:t> (</a:t>
                </a:r>
                <a:r>
                  <a:rPr lang="en-US" sz="2800" b="1" dirty="0" err="1" smtClean="0">
                    <a:latin typeface="Times New Roman"/>
                    <a:cs typeface="Times New Roman"/>
                  </a:rPr>
                  <a:t>tử</a:t>
                </a:r>
                <a:r>
                  <a:rPr lang="en-US" sz="2800" b="1" dirty="0" smtClean="0">
                    <a:latin typeface="Times New Roman"/>
                    <a:cs typeface="Times New Roman"/>
                  </a:rPr>
                  <a:t>), b </a:t>
                </a:r>
                <a:r>
                  <a:rPr lang="en-US" sz="2800" b="1" dirty="0" err="1" smtClean="0">
                    <a:latin typeface="Times New Roman"/>
                    <a:cs typeface="Times New Roman"/>
                  </a:rPr>
                  <a:t>là</a:t>
                </a:r>
                <a:r>
                  <a:rPr lang="en-US" sz="2800" b="1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800" b="1" dirty="0" err="1" smtClean="0">
                    <a:latin typeface="Times New Roman"/>
                    <a:cs typeface="Times New Roman"/>
                  </a:rPr>
                  <a:t>mẫu</a:t>
                </a:r>
                <a:r>
                  <a:rPr lang="en-US" sz="2800" b="1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800" b="1" dirty="0" err="1" smtClean="0">
                    <a:latin typeface="Times New Roman"/>
                    <a:cs typeface="Times New Roman"/>
                  </a:rPr>
                  <a:t>số</a:t>
                </a:r>
                <a:r>
                  <a:rPr lang="en-US" sz="2800" b="1" dirty="0" smtClean="0">
                    <a:latin typeface="Times New Roman"/>
                    <a:cs typeface="Times New Roman"/>
                  </a:rPr>
                  <a:t> (</a:t>
                </a:r>
                <a:r>
                  <a:rPr lang="en-US" sz="2800" b="1" dirty="0" err="1" smtClean="0">
                    <a:latin typeface="Times New Roman"/>
                    <a:cs typeface="Times New Roman"/>
                  </a:rPr>
                  <a:t>mẫu</a:t>
                </a:r>
                <a:r>
                  <a:rPr lang="en-US" sz="2800" b="1" dirty="0" smtClean="0">
                    <a:latin typeface="Times New Roman"/>
                    <a:cs typeface="Times New Roman"/>
                  </a:rPr>
                  <a:t>) </a:t>
                </a:r>
                <a:r>
                  <a:rPr lang="en-US" sz="2800" b="1" dirty="0" err="1" smtClean="0">
                    <a:latin typeface="Times New Roman"/>
                    <a:cs typeface="Times New Roman"/>
                  </a:rPr>
                  <a:t>của</a:t>
                </a:r>
                <a:r>
                  <a:rPr lang="en-US" sz="2800" b="1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800" b="1" dirty="0" err="1" smtClean="0">
                    <a:latin typeface="Times New Roman"/>
                    <a:cs typeface="Times New Roman"/>
                  </a:rPr>
                  <a:t>phân</a:t>
                </a:r>
                <a:r>
                  <a:rPr lang="en-US" sz="2800" b="1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800" b="1" dirty="0" err="1" smtClean="0">
                    <a:latin typeface="Times New Roman"/>
                    <a:cs typeface="Times New Roman"/>
                  </a:rPr>
                  <a:t>số</a:t>
                </a:r>
                <a:r>
                  <a:rPr lang="en-US" sz="2800" b="1" dirty="0" smtClean="0">
                    <a:latin typeface="Times New Roman"/>
                    <a:cs typeface="Times New Roman"/>
                  </a:rPr>
                  <a:t>. </a:t>
                </a:r>
                <a:r>
                  <a:rPr lang="en-US" sz="2800" b="1" dirty="0" err="1" smtClean="0">
                    <a:latin typeface="Times New Roman"/>
                    <a:cs typeface="Times New Roman"/>
                  </a:rPr>
                  <a:t>Phân</a:t>
                </a:r>
                <a:r>
                  <a:rPr lang="en-US" sz="2800" b="1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800" b="1" dirty="0" err="1" smtClean="0">
                    <a:latin typeface="Times New Roman"/>
                    <a:cs typeface="Times New Roman"/>
                  </a:rPr>
                  <a:t>số</a:t>
                </a:r>
                <a:r>
                  <a:rPr lang="en-US" sz="2800" b="1" dirty="0" smtClean="0">
                    <a:latin typeface="Times New Roman"/>
                    <a:cs typeface="Times New Roman"/>
                  </a:rPr>
                  <a:t>     </a:t>
                </a:r>
                <a:r>
                  <a:rPr lang="en-US" sz="2800" b="1" dirty="0" err="1" smtClean="0">
                    <a:latin typeface="Times New Roman"/>
                    <a:cs typeface="Times New Roman"/>
                  </a:rPr>
                  <a:t>đọc</a:t>
                </a:r>
                <a:r>
                  <a:rPr lang="en-US" sz="2800" b="1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800" b="1" dirty="0" err="1" smtClean="0">
                    <a:latin typeface="Times New Roman"/>
                    <a:cs typeface="Times New Roman"/>
                  </a:rPr>
                  <a:t>là</a:t>
                </a:r>
                <a:r>
                  <a:rPr lang="en-US" sz="2800" b="1" dirty="0" smtClean="0">
                    <a:latin typeface="Times New Roman"/>
                    <a:cs typeface="Times New Roman"/>
                  </a:rPr>
                  <a:t> a </a:t>
                </a:r>
                <a:r>
                  <a:rPr lang="en-US" sz="2800" b="1" dirty="0" err="1" smtClean="0">
                    <a:latin typeface="Times New Roman"/>
                    <a:cs typeface="Times New Roman"/>
                  </a:rPr>
                  <a:t>phần</a:t>
                </a:r>
                <a:r>
                  <a:rPr lang="en-US" sz="2800" b="1" dirty="0" smtClean="0">
                    <a:latin typeface="Times New Roman"/>
                    <a:cs typeface="Times New Roman"/>
                  </a:rPr>
                  <a:t> b.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1769220"/>
                  </p:ext>
                </p:extLst>
              </p:nvPr>
            </p:nvGraphicFramePr>
            <p:xfrm>
              <a:off x="2102272" y="2471583"/>
              <a:ext cx="327025" cy="844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04" name="Equation" r:id="rId4" imgW="152280" imgH="393480" progId="Equation.DSMT4">
                      <p:embed/>
                    </p:oleObj>
                  </mc:Choice>
                  <mc:Fallback>
                    <p:oleObj name="Equation" r:id="rId4" imgW="152280" imgH="393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2102272" y="2471583"/>
                            <a:ext cx="327025" cy="8445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0445221"/>
                </p:ext>
              </p:extLst>
            </p:nvPr>
          </p:nvGraphicFramePr>
          <p:xfrm>
            <a:off x="6212319" y="1828570"/>
            <a:ext cx="327025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5" name="Equation" r:id="rId6" imgW="152280" imgH="393480" progId="Equation.DSMT4">
                    <p:embed/>
                  </p:oleObj>
                </mc:Choice>
                <mc:Fallback>
                  <p:oleObj name="Equation" r:id="rId6" imgW="1522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212319" y="1828570"/>
                          <a:ext cx="327025" cy="844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0290100"/>
                </p:ext>
              </p:extLst>
            </p:nvPr>
          </p:nvGraphicFramePr>
          <p:xfrm>
            <a:off x="3629890" y="1461655"/>
            <a:ext cx="298609" cy="298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6" name="Equation" r:id="rId7" imgW="126720" imgH="126720" progId="Equation.DSMT4">
                    <p:embed/>
                  </p:oleObj>
                </mc:Choice>
                <mc:Fallback>
                  <p:oleObj name="Equation" r:id="rId7" imgW="126720" imgH="12672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9890" y="1461655"/>
                          <a:ext cx="298609" cy="2986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93964" y="2607999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044747"/>
              </p:ext>
            </p:extLst>
          </p:nvPr>
        </p:nvGraphicFramePr>
        <p:xfrm>
          <a:off x="228600" y="3276600"/>
          <a:ext cx="49053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" name="Equation" r:id="rId9" imgW="228600" imgH="393480" progId="Equation.DSMT4">
                  <p:embed/>
                </p:oleObj>
              </mc:Choice>
              <mc:Fallback>
                <p:oleObj name="Equation" r:id="rId9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8600" y="3276600"/>
                        <a:ext cx="490537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762000" y="3428999"/>
            <a:ext cx="670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-8)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777561"/>
              </p:ext>
            </p:extLst>
          </p:nvPr>
        </p:nvGraphicFramePr>
        <p:xfrm>
          <a:off x="125413" y="4191000"/>
          <a:ext cx="62706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8" name="Equation" r:id="rId11" imgW="291960" imgH="393480" progId="Equation.DSMT4">
                  <p:embed/>
                </p:oleObj>
              </mc:Choice>
              <mc:Fallback>
                <p:oleObj name="Equation" r:id="rId11" imgW="291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5413" y="4191000"/>
                        <a:ext cx="627062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922405"/>
              </p:ext>
            </p:extLst>
          </p:nvPr>
        </p:nvGraphicFramePr>
        <p:xfrm>
          <a:off x="260350" y="5181600"/>
          <a:ext cx="4921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" name="Equation" r:id="rId13" imgW="228600" imgH="393480" progId="Equation.DSMT4">
                  <p:embed/>
                </p:oleObj>
              </mc:Choice>
              <mc:Fallback>
                <p:oleObj name="Equation" r:id="rId13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0350" y="5181600"/>
                        <a:ext cx="492125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761999" y="4343400"/>
            <a:ext cx="8334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-11,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727362" y="5257800"/>
            <a:ext cx="8334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-3,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-2)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7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491251"/>
            <a:ext cx="655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 SỐ VỚI TỬ SỐ VÀ MẪU SỐ LÀ SỐ NGUYÊN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25400" y="1076026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n-US" sz="2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8931" y="2320924"/>
            <a:ext cx="8299737" cy="844550"/>
            <a:chOff x="761999" y="2584449"/>
            <a:chExt cx="8299737" cy="844550"/>
          </a:xfrm>
        </p:grpSpPr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4832299"/>
                </p:ext>
              </p:extLst>
            </p:nvPr>
          </p:nvGraphicFramePr>
          <p:xfrm>
            <a:off x="3024331" y="2584449"/>
            <a:ext cx="490537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8" name="Equation" r:id="rId4" imgW="228600" imgH="393480" progId="Equation.DSMT4">
                    <p:embed/>
                  </p:oleObj>
                </mc:Choice>
                <mc:Fallback>
                  <p:oleObj name="Equation" r:id="rId4" imgW="2286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24331" y="2584449"/>
                          <a:ext cx="490537" cy="844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Box 4"/>
            <p:cNvSpPr txBox="1">
              <a:spLocks noChangeArrowheads="1"/>
            </p:cNvSpPr>
            <p:nvPr/>
          </p:nvSpPr>
          <p:spPr bwMode="auto">
            <a:xfrm>
              <a:off x="761999" y="2743199"/>
              <a:ext cx="829973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Ví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dụ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chia 7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–8.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19200" y="3357235"/>
            <a:ext cx="8299737" cy="844550"/>
            <a:chOff x="1219200" y="3357235"/>
            <a:chExt cx="8299737" cy="844550"/>
          </a:xfrm>
        </p:grpSpPr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4424094"/>
                </p:ext>
              </p:extLst>
            </p:nvPr>
          </p:nvGraphicFramePr>
          <p:xfrm>
            <a:off x="2490932" y="3357235"/>
            <a:ext cx="490537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9" name="Equation" r:id="rId6" imgW="228600" imgH="393480" progId="Equation.DSMT4">
                    <p:embed/>
                  </p:oleObj>
                </mc:Choice>
                <mc:Fallback>
                  <p:oleObj name="Equation" r:id="rId6" imgW="2286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490932" y="3357235"/>
                          <a:ext cx="490537" cy="844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4"/>
            <p:cNvSpPr txBox="1">
              <a:spLocks noChangeArrowheads="1"/>
            </p:cNvSpPr>
            <p:nvPr/>
          </p:nvSpPr>
          <p:spPr bwMode="auto">
            <a:xfrm>
              <a:off x="1219200" y="3515985"/>
              <a:ext cx="829973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   ……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2983777" y="3467310"/>
            <a:ext cx="548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-3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–2.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6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5"/>
          <p:cNvSpPr txBox="1">
            <a:spLocks noChangeArrowheads="1"/>
          </p:cNvSpPr>
          <p:nvPr/>
        </p:nvSpPr>
        <p:spPr bwMode="auto">
          <a:xfrm>
            <a:off x="98425" y="2133600"/>
            <a:ext cx="609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0"/>
              <a:t>a/</a:t>
            </a:r>
          </a:p>
        </p:txBody>
      </p:sp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372791"/>
              </p:ext>
            </p:extLst>
          </p:nvPr>
        </p:nvGraphicFramePr>
        <p:xfrm>
          <a:off x="631825" y="1905000"/>
          <a:ext cx="3619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6"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1905000"/>
                        <a:ext cx="3619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2308225" y="2133600"/>
            <a:ext cx="533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0"/>
              <a:t>b/</a:t>
            </a:r>
          </a:p>
        </p:txBody>
      </p:sp>
      <p:graphicFrame>
        <p:nvGraphicFramePr>
          <p:cNvPr id="112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377456"/>
              </p:ext>
            </p:extLst>
          </p:nvPr>
        </p:nvGraphicFramePr>
        <p:xfrm>
          <a:off x="2827338" y="2003425"/>
          <a:ext cx="7477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" name="Equation" r:id="rId5" imgW="330057" imgH="393529" progId="Equation.DSMT4">
                  <p:embed/>
                </p:oleObj>
              </mc:Choice>
              <mc:Fallback>
                <p:oleObj name="Equation" r:id="rId5" imgW="33005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8" y="2003425"/>
                        <a:ext cx="747712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Text Box 10"/>
          <p:cNvSpPr txBox="1">
            <a:spLocks noChangeArrowheads="1"/>
          </p:cNvSpPr>
          <p:nvPr/>
        </p:nvSpPr>
        <p:spPr bwMode="auto">
          <a:xfrm>
            <a:off x="4594225" y="2133600"/>
            <a:ext cx="685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0"/>
              <a:t>c/</a:t>
            </a:r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719126"/>
              </p:ext>
            </p:extLst>
          </p:nvPr>
        </p:nvGraphicFramePr>
        <p:xfrm>
          <a:off x="5213350" y="1981200"/>
          <a:ext cx="40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8" name="Equation" r:id="rId7" imgW="190417" imgH="393529" progId="Equation.DSMT4">
                  <p:embed/>
                </p:oleObj>
              </mc:Choice>
              <mc:Fallback>
                <p:oleObj name="Equation" r:id="rId7" imgW="19041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1981200"/>
                        <a:ext cx="406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6880225" y="2209800"/>
            <a:ext cx="762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0"/>
              <a:t>d/</a:t>
            </a:r>
          </a:p>
        </p:txBody>
      </p:sp>
      <p:graphicFrame>
        <p:nvGraphicFramePr>
          <p:cNvPr id="1127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527914"/>
              </p:ext>
            </p:extLst>
          </p:nvPr>
        </p:nvGraphicFramePr>
        <p:xfrm>
          <a:off x="7502525" y="2057400"/>
          <a:ext cx="7223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9" name="Equation" r:id="rId9" imgW="330200" imgH="419100" progId="Equation.DSMT4">
                  <p:embed/>
                </p:oleObj>
              </mc:Choice>
              <mc:Fallback>
                <p:oleObj name="Equation" r:id="rId9" imgW="330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525" y="2057400"/>
                        <a:ext cx="7223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Text Box 15"/>
          <p:cNvSpPr txBox="1">
            <a:spLocks noChangeArrowheads="1"/>
          </p:cNvSpPr>
          <p:nvPr/>
        </p:nvSpPr>
        <p:spPr bwMode="auto">
          <a:xfrm>
            <a:off x="174625" y="3276600"/>
            <a:ext cx="533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0"/>
              <a:t>e/</a:t>
            </a:r>
          </a:p>
        </p:txBody>
      </p:sp>
      <p:graphicFrame>
        <p:nvGraphicFramePr>
          <p:cNvPr id="1127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371916"/>
              </p:ext>
            </p:extLst>
          </p:nvPr>
        </p:nvGraphicFramePr>
        <p:xfrm>
          <a:off x="708025" y="3048000"/>
          <a:ext cx="3238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0" name="Equation" r:id="rId11" imgW="139639" imgH="393529" progId="Equation.DSMT4">
                  <p:embed/>
                </p:oleObj>
              </mc:Choice>
              <mc:Fallback>
                <p:oleObj name="Equation" r:id="rId11" imgW="13963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3048000"/>
                        <a:ext cx="3238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2384425" y="3200400"/>
            <a:ext cx="381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0"/>
              <a:t>f/</a:t>
            </a:r>
          </a:p>
        </p:txBody>
      </p:sp>
      <p:graphicFrame>
        <p:nvGraphicFramePr>
          <p:cNvPr id="718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6477"/>
              </p:ext>
            </p:extLst>
          </p:nvPr>
        </p:nvGraphicFramePr>
        <p:xfrm>
          <a:off x="2944813" y="3103563"/>
          <a:ext cx="47307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1" name="Equation" r:id="rId13" imgW="190417" imgH="393529" progId="Equation.DSMT4">
                  <p:embed/>
                </p:oleObj>
              </mc:Choice>
              <mc:Fallback>
                <p:oleObj name="Equation" r:id="rId13" imgW="19041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813" y="3103563"/>
                        <a:ext cx="47307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3" name="Text Box 19"/>
          <p:cNvSpPr txBox="1">
            <a:spLocks noChangeArrowheads="1"/>
          </p:cNvSpPr>
          <p:nvPr/>
        </p:nvSpPr>
        <p:spPr bwMode="auto">
          <a:xfrm>
            <a:off x="4343400" y="3200400"/>
            <a:ext cx="609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0"/>
              <a:t>g/</a:t>
            </a:r>
          </a:p>
        </p:txBody>
      </p:sp>
      <p:graphicFrame>
        <p:nvGraphicFramePr>
          <p:cNvPr id="718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037518"/>
              </p:ext>
            </p:extLst>
          </p:nvPr>
        </p:nvGraphicFramePr>
        <p:xfrm>
          <a:off x="4735513" y="3048000"/>
          <a:ext cx="2005012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2" name="Equation" r:id="rId15" imgW="965200" imgH="393700" progId="Equation.DSMT4">
                  <p:embed/>
                </p:oleObj>
              </mc:Choice>
              <mc:Fallback>
                <p:oleObj name="Equation" r:id="rId15" imgW="965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513" y="3048000"/>
                        <a:ext cx="2005012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4" name="Text Box 21"/>
          <p:cNvSpPr txBox="1">
            <a:spLocks noChangeArrowheads="1"/>
          </p:cNvSpPr>
          <p:nvPr/>
        </p:nvSpPr>
        <p:spPr bwMode="auto">
          <a:xfrm>
            <a:off x="6956425" y="3200400"/>
            <a:ext cx="533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0"/>
              <a:t>h/</a:t>
            </a:r>
          </a:p>
        </p:txBody>
      </p:sp>
      <p:graphicFrame>
        <p:nvGraphicFramePr>
          <p:cNvPr id="719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392531"/>
              </p:ext>
            </p:extLst>
          </p:nvPr>
        </p:nvGraphicFramePr>
        <p:xfrm>
          <a:off x="7413625" y="2971800"/>
          <a:ext cx="3254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3" name="Equation" r:id="rId17" imgW="139639" imgH="393529" progId="Equation.DSMT4">
                  <p:embed/>
                </p:oleObj>
              </mc:Choice>
              <mc:Fallback>
                <p:oleObj name="Equation" r:id="rId17" imgW="13963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25" y="2971800"/>
                        <a:ext cx="3254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4" name="AutoShape 26"/>
          <p:cNvSpPr>
            <a:spLocks noChangeArrowheads="1"/>
          </p:cNvSpPr>
          <p:nvPr/>
        </p:nvSpPr>
        <p:spPr bwMode="auto">
          <a:xfrm>
            <a:off x="2994025" y="3752850"/>
            <a:ext cx="2971800" cy="1447800"/>
          </a:xfrm>
          <a:prstGeom prst="irregularSeal2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TRẢ LỜI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403225" y="5186363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285" name="Text Box 28"/>
          <p:cNvSpPr txBox="1">
            <a:spLocks noChangeArrowheads="1"/>
          </p:cNvSpPr>
          <p:nvPr/>
        </p:nvSpPr>
        <p:spPr bwMode="auto">
          <a:xfrm>
            <a:off x="1317625" y="6096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000" b="0"/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1241425" y="5846763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0"/>
              <a:t>;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2613025" y="5842000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0"/>
              <a:t>;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4075113" y="5819775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0"/>
              <a:t>;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6934200" y="5813425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0"/>
              <a:t>;</a:t>
            </a:r>
          </a:p>
        </p:txBody>
      </p:sp>
      <p:sp>
        <p:nvSpPr>
          <p:cNvPr id="11290" name="TextBox 30"/>
          <p:cNvSpPr txBox="1">
            <a:spLocks noChangeArrowheads="1"/>
          </p:cNvSpPr>
          <p:nvPr/>
        </p:nvSpPr>
        <p:spPr bwMode="auto">
          <a:xfrm>
            <a:off x="32327" y="1219200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0" y="491251"/>
            <a:ext cx="655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 SỐ VỚI TỬ SỐ VÀ MẪU SỐ LÀ SỐ NGUYÊN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40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17299E-6 L 1.11111E-6 0.543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19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90564E-6 L -0.00243 0.546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7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0564E-6 L -0.32326 0.546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63" y="2729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148E-6 L -0.32569 0.54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2708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56152E-6 L 0.06007 0.390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195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14061E-7 L 0.06875 0.382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910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23034E-6 L 0.01424 0.3767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1882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6152E-6 L 0.00834 0.3906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95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56152E-6 L 0.0184 0.3795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1896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77521E-6 L 0.0382 0.3806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1903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08" grpId="0"/>
      <p:bldP spid="4112" grpId="0"/>
      <p:bldP spid="4113" grpId="0"/>
      <p:bldP spid="4114" grpId="0"/>
      <p:bldP spid="7194" grpId="0" animBg="1"/>
      <p:bldP spid="7195" grpId="0"/>
      <p:bldP spid="7197" grpId="0"/>
      <p:bldP spid="7198" grpId="0"/>
      <p:bldP spid="7199" grpId="0"/>
      <p:bldP spid="72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150598"/>
            <a:ext cx="3623764" cy="281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491251"/>
            <a:ext cx="655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 SỐ VỚI TỬ SỐ VÀ MẪU SỐ LÀ SỐ NGUYÊN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495906"/>
              </p:ext>
            </p:extLst>
          </p:nvPr>
        </p:nvGraphicFramePr>
        <p:xfrm>
          <a:off x="3649164" y="1150598"/>
          <a:ext cx="395701" cy="102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9" name="Equation" r:id="rId4" imgW="152280" imgH="393480" progId="Equation.DSMT4">
                  <p:embed/>
                </p:oleObj>
              </mc:Choice>
              <mc:Fallback>
                <p:oleObj name="Equation" r:id="rId4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9164" y="1150598"/>
                        <a:ext cx="395701" cy="102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1564294" y="5885544"/>
            <a:ext cx="7418966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454286"/>
              </p:ext>
            </p:extLst>
          </p:nvPr>
        </p:nvGraphicFramePr>
        <p:xfrm>
          <a:off x="3649164" y="2438400"/>
          <a:ext cx="361125" cy="102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" name="Equation" r:id="rId6" imgW="139680" imgH="393480" progId="Equation.DSMT4">
                  <p:embed/>
                </p:oleObj>
              </mc:Choice>
              <mc:Fallback>
                <p:oleObj name="Equation" r:id="rId6" imgW="139680" imgH="3934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164" y="2438400"/>
                        <a:ext cx="361125" cy="10219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114800" y="1032483"/>
            <a:ext cx="5410200" cy="1045882"/>
            <a:chOff x="4114800" y="1032483"/>
            <a:chExt cx="5410200" cy="1045882"/>
          </a:xfrm>
        </p:grpSpPr>
        <p:sp>
          <p:nvSpPr>
            <p:cNvPr id="24" name="TextBox 4"/>
            <p:cNvSpPr txBox="1">
              <a:spLocks noChangeArrowheads="1"/>
            </p:cNvSpPr>
            <p:nvPr/>
          </p:nvSpPr>
          <p:spPr bwMode="auto">
            <a:xfrm>
              <a:off x="4114800" y="1305580"/>
              <a:ext cx="5410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0102673"/>
                </p:ext>
              </p:extLst>
            </p:nvPr>
          </p:nvGraphicFramePr>
          <p:xfrm>
            <a:off x="5976258" y="1032483"/>
            <a:ext cx="395287" cy="1022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21" name="Equation" r:id="rId8" imgW="152280" imgH="393480" progId="Equation.DSMT4">
                    <p:embed/>
                  </p:oleObj>
                </mc:Choice>
                <mc:Fallback>
                  <p:oleObj name="Equation" r:id="rId8" imgW="152280" imgH="393480" progId="Equation.DSMT4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6258" y="1032483"/>
                          <a:ext cx="395287" cy="1022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3434255"/>
                </p:ext>
              </p:extLst>
            </p:nvPr>
          </p:nvGraphicFramePr>
          <p:xfrm>
            <a:off x="6705600" y="1056015"/>
            <a:ext cx="360362" cy="1022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22" name="Equation" r:id="rId10" imgW="139680" imgH="393480" progId="Equation.DSMT4">
                    <p:embed/>
                  </p:oleObj>
                </mc:Choice>
                <mc:Fallback>
                  <p:oleObj name="Equation" r:id="rId10" imgW="139680" imgH="39348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5600" y="1056015"/>
                          <a:ext cx="360362" cy="1022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204" name="Picture 3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8" y="3987799"/>
            <a:ext cx="3115718" cy="277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3747231" y="5670100"/>
            <a:ext cx="5257800" cy="9541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500261" y="3726326"/>
            <a:ext cx="5410200" cy="1046163"/>
            <a:chOff x="4114800" y="1032483"/>
            <a:chExt cx="5410200" cy="1046163"/>
          </a:xfrm>
        </p:grpSpPr>
        <p:sp>
          <p:nvSpPr>
            <p:cNvPr id="36" name="TextBox 4"/>
            <p:cNvSpPr txBox="1">
              <a:spLocks noChangeArrowheads="1"/>
            </p:cNvSpPr>
            <p:nvPr/>
          </p:nvSpPr>
          <p:spPr bwMode="auto">
            <a:xfrm>
              <a:off x="4114800" y="1305580"/>
              <a:ext cx="5410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418287"/>
                </p:ext>
              </p:extLst>
            </p:nvPr>
          </p:nvGraphicFramePr>
          <p:xfrm>
            <a:off x="5910665" y="1032483"/>
            <a:ext cx="527050" cy="1022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23" name="Equation" r:id="rId13" imgW="203040" imgH="393480" progId="Equation.DSMT4">
                    <p:embed/>
                  </p:oleObj>
                </mc:Choice>
                <mc:Fallback>
                  <p:oleObj name="Equation" r:id="rId13" imgW="2030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0665" y="1032483"/>
                          <a:ext cx="527050" cy="1022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8545538"/>
                </p:ext>
              </p:extLst>
            </p:nvPr>
          </p:nvGraphicFramePr>
          <p:xfrm>
            <a:off x="6690128" y="1056296"/>
            <a:ext cx="393700" cy="1022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24" name="Equation" r:id="rId15" imgW="152280" imgH="393480" progId="Equation.DSMT4">
                    <p:embed/>
                  </p:oleObj>
                </mc:Choice>
                <mc:Fallback>
                  <p:oleObj name="Equation" r:id="rId15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0128" y="1056296"/>
                          <a:ext cx="393700" cy="1022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4560887" y="2652707"/>
            <a:ext cx="411480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3.8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4.6?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5046872" y="2057400"/>
            <a:ext cx="2462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. 8 = 4 . 6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"/>
          <p:cNvSpPr txBox="1">
            <a:spLocks noChangeArrowheads="1"/>
          </p:cNvSpPr>
          <p:nvPr/>
        </p:nvSpPr>
        <p:spPr bwMode="auto">
          <a:xfrm>
            <a:off x="4828119" y="4790259"/>
            <a:ext cx="2462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. 5 = 10 . 2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"/>
          <p:cNvSpPr txBox="1">
            <a:spLocks noChangeArrowheads="1"/>
          </p:cNvSpPr>
          <p:nvPr/>
        </p:nvSpPr>
        <p:spPr bwMode="auto">
          <a:xfrm>
            <a:off x="2960301" y="6239052"/>
            <a:ext cx="6198213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27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32" grpId="0" animBg="1"/>
      <p:bldP spid="32" grpId="1" animBg="1"/>
      <p:bldP spid="34" grpId="0" animBg="1"/>
      <p:bldP spid="34" grpId="1" animBg="1"/>
      <p:bldP spid="39" grpId="0" animBg="1"/>
      <p:bldP spid="39" grpId="1" animBg="1"/>
      <p:bldP spid="40" grpId="0"/>
      <p:bldP spid="41" grpId="0"/>
      <p:bldP spid="42" grpId="0" animBg="1"/>
      <p:bldP spid="4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1201</Words>
  <Application>Microsoft Office PowerPoint</Application>
  <PresentationFormat>On-screen Show (4:3)</PresentationFormat>
  <Paragraphs>156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MathType 6.0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42</cp:revision>
  <dcterms:created xsi:type="dcterms:W3CDTF">2021-07-27T23:26:22Z</dcterms:created>
  <dcterms:modified xsi:type="dcterms:W3CDTF">2021-07-28T03:02:50Z</dcterms:modified>
</cp:coreProperties>
</file>