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7" r:id="rId2"/>
    <p:sldId id="307" r:id="rId3"/>
    <p:sldId id="387" r:id="rId4"/>
    <p:sldId id="372" r:id="rId5"/>
    <p:sldId id="357" r:id="rId6"/>
    <p:sldId id="359" r:id="rId7"/>
    <p:sldId id="374" r:id="rId8"/>
    <p:sldId id="373" r:id="rId9"/>
    <p:sldId id="345" r:id="rId10"/>
    <p:sldId id="360" r:id="rId11"/>
    <p:sldId id="361" r:id="rId12"/>
    <p:sldId id="363" r:id="rId13"/>
    <p:sldId id="366" r:id="rId14"/>
    <p:sldId id="369" r:id="rId15"/>
    <p:sldId id="376" r:id="rId16"/>
    <p:sldId id="383" r:id="rId17"/>
    <p:sldId id="377" r:id="rId18"/>
    <p:sldId id="378" r:id="rId19"/>
    <p:sldId id="388" r:id="rId20"/>
    <p:sldId id="380" r:id="rId21"/>
    <p:sldId id="381" r:id="rId22"/>
    <p:sldId id="382" r:id="rId23"/>
    <p:sldId id="384" r:id="rId24"/>
    <p:sldId id="385" r:id="rId25"/>
    <p:sldId id="386" r:id="rId26"/>
    <p:sldId id="371" r:id="rId27"/>
  </p:sldIdLst>
  <p:sldSz cx="24384000" cy="13716000"/>
  <p:notesSz cx="6858000" cy="9144000"/>
  <p:custDataLst>
    <p:tags r:id="rId30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5F82"/>
    <a:srgbClr val="3333FF"/>
    <a:srgbClr val="0000FF"/>
    <a:srgbClr val="FF0066"/>
    <a:srgbClr val="0000CC"/>
    <a:srgbClr val="0066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44" autoAdjust="0"/>
    <p:restoredTop sz="94374" autoAdjust="0"/>
  </p:normalViewPr>
  <p:slideViewPr>
    <p:cSldViewPr>
      <p:cViewPr varScale="1">
        <p:scale>
          <a:sx n="31" d="100"/>
          <a:sy n="31" d="100"/>
        </p:scale>
        <p:origin x="-108" y="-252"/>
      </p:cViewPr>
      <p:guideLst>
        <p:guide orient="horz" pos="4320"/>
        <p:guide pos="76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2856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373459-3C5F-4D56-B75D-37FA3432D55A}" type="datetimeFigureOut">
              <a:rPr lang="vi-VN" smtClean="0"/>
              <a:t>03/09/2021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5" name="Chỗ dành sẵn cho Số hiệu Bản chiế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B7ADD8-99C5-4EAF-AF9F-B60B83F5871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002049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ch</a:t>
            </a:r>
            <a:r>
              <a:rPr lang="vi-VN" dirty="0"/>
              <a:t>ư</a:t>
            </a:r>
            <a:r>
              <a:rPr lang="en-US" dirty="0"/>
              <a:t>a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lí</a:t>
            </a:r>
            <a:r>
              <a:rPr lang="en-US" dirty="0"/>
              <a:t>. </a:t>
            </a:r>
            <a:r>
              <a:rPr lang="en-US" dirty="0" err="1"/>
              <a:t>Nên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khung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tr</a:t>
            </a:r>
            <a:r>
              <a:rPr lang="vi-VN" dirty="0"/>
              <a:t>ư</a:t>
            </a:r>
            <a:r>
              <a:rPr lang="en-US" dirty="0" err="1"/>
              <a:t>ớc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012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17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1692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89372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977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7262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7262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8736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6455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1948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1710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3324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833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1"/>
            <a:ext cx="20726400" cy="2940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2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9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78400" y="549277"/>
            <a:ext cx="5486400" cy="1170305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549277"/>
            <a:ext cx="16052800" cy="117030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118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200401"/>
            <a:ext cx="21945600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169" y="8813801"/>
            <a:ext cx="20726400" cy="2724150"/>
          </a:xfrm>
          <a:prstGeom prst="rect">
            <a:avLst/>
          </a:prstGeom>
        </p:spPr>
        <p:txBody>
          <a:bodyPr anchor="t"/>
          <a:lstStyle>
            <a:lvl1pPr algn="l">
              <a:defRPr sz="94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169" y="5813427"/>
            <a:ext cx="20726400" cy="30003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530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060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59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12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265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18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1971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824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3200401"/>
            <a:ext cx="10769600" cy="9051926"/>
          </a:xfrm>
          <a:prstGeom prst="rect">
            <a:avLst/>
          </a:prstGeom>
        </p:spPr>
        <p:txBody>
          <a:bodyPr/>
          <a:lstStyle>
            <a:lvl1pPr>
              <a:defRPr sz="6699"/>
            </a:lvl1pPr>
            <a:lvl2pPr>
              <a:defRPr sz="5699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5200" y="3200401"/>
            <a:ext cx="10769600" cy="9051926"/>
          </a:xfrm>
          <a:prstGeom prst="rect">
            <a:avLst/>
          </a:prstGeom>
        </p:spPr>
        <p:txBody>
          <a:bodyPr/>
          <a:lstStyle>
            <a:lvl1pPr>
              <a:defRPr sz="6699"/>
            </a:lvl1pPr>
            <a:lvl2pPr>
              <a:defRPr sz="5699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6"/>
            <a:ext cx="10773835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699" b="1"/>
            </a:lvl1pPr>
            <a:lvl2pPr marL="1088530" indent="0">
              <a:buNone/>
              <a:defRPr sz="4800" b="1"/>
            </a:lvl2pPr>
            <a:lvl3pPr marL="2177060" indent="0">
              <a:buNone/>
              <a:defRPr sz="4300" b="1"/>
            </a:lvl3pPr>
            <a:lvl4pPr marL="3265590" indent="0">
              <a:buNone/>
              <a:defRPr sz="3800" b="1"/>
            </a:lvl4pPr>
            <a:lvl5pPr marL="4354121" indent="0">
              <a:buNone/>
              <a:defRPr sz="3800" b="1"/>
            </a:lvl5pPr>
            <a:lvl6pPr marL="5442651" indent="0">
              <a:buNone/>
              <a:defRPr sz="3800" b="1"/>
            </a:lvl6pPr>
            <a:lvl7pPr marL="6531181" indent="0">
              <a:buNone/>
              <a:defRPr sz="3800" b="1"/>
            </a:lvl7pPr>
            <a:lvl8pPr marL="7619710" indent="0">
              <a:buNone/>
              <a:defRPr sz="3800" b="1"/>
            </a:lvl8pPr>
            <a:lvl9pPr marL="8708240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3835" cy="7902576"/>
          </a:xfrm>
          <a:prstGeom prst="rect">
            <a:avLst/>
          </a:prstGeom>
        </p:spPr>
        <p:txBody>
          <a:bodyPr/>
          <a:lstStyle>
            <a:lvl1pPr>
              <a:defRPr sz="5699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6735" y="3070226"/>
            <a:ext cx="10778067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699" b="1"/>
            </a:lvl1pPr>
            <a:lvl2pPr marL="1088530" indent="0">
              <a:buNone/>
              <a:defRPr sz="4800" b="1"/>
            </a:lvl2pPr>
            <a:lvl3pPr marL="2177060" indent="0">
              <a:buNone/>
              <a:defRPr sz="4300" b="1"/>
            </a:lvl3pPr>
            <a:lvl4pPr marL="3265590" indent="0">
              <a:buNone/>
              <a:defRPr sz="3800" b="1"/>
            </a:lvl4pPr>
            <a:lvl5pPr marL="4354121" indent="0">
              <a:buNone/>
              <a:defRPr sz="3800" b="1"/>
            </a:lvl5pPr>
            <a:lvl6pPr marL="5442651" indent="0">
              <a:buNone/>
              <a:defRPr sz="3800" b="1"/>
            </a:lvl6pPr>
            <a:lvl7pPr marL="6531181" indent="0">
              <a:buNone/>
              <a:defRPr sz="3800" b="1"/>
            </a:lvl7pPr>
            <a:lvl8pPr marL="7619710" indent="0">
              <a:buNone/>
              <a:defRPr sz="3800" b="1"/>
            </a:lvl8pPr>
            <a:lvl9pPr marL="8708240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6735" y="4349750"/>
            <a:ext cx="10778067" cy="7902576"/>
          </a:xfrm>
          <a:prstGeom prst="rect">
            <a:avLst/>
          </a:prstGeom>
        </p:spPr>
        <p:txBody>
          <a:bodyPr/>
          <a:lstStyle>
            <a:lvl1pPr>
              <a:defRPr sz="5699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2" y="2870201"/>
            <a:ext cx="8022168" cy="9382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530" indent="0">
              <a:buNone/>
              <a:defRPr sz="2900"/>
            </a:lvl2pPr>
            <a:lvl3pPr marL="2177060" indent="0">
              <a:buNone/>
              <a:defRPr sz="2400"/>
            </a:lvl3pPr>
            <a:lvl4pPr marL="3265590" indent="0">
              <a:buNone/>
              <a:defRPr sz="2100"/>
            </a:lvl4pPr>
            <a:lvl5pPr marL="4354121" indent="0">
              <a:buNone/>
              <a:defRPr sz="2100"/>
            </a:lvl5pPr>
            <a:lvl6pPr marL="5442651" indent="0">
              <a:buNone/>
              <a:defRPr sz="2100"/>
            </a:lvl6pPr>
            <a:lvl7pPr marL="6531181" indent="0">
              <a:buNone/>
              <a:defRPr sz="2100"/>
            </a:lvl7pPr>
            <a:lvl8pPr marL="7619710" indent="0">
              <a:buNone/>
              <a:defRPr sz="2100"/>
            </a:lvl8pPr>
            <a:lvl9pPr marL="8708240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435" y="9601200"/>
            <a:ext cx="14630400" cy="1133476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435" y="1225550"/>
            <a:ext cx="14630400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599"/>
            </a:lvl1pPr>
            <a:lvl2pPr marL="1088530" indent="0">
              <a:buNone/>
              <a:defRPr sz="6699"/>
            </a:lvl2pPr>
            <a:lvl3pPr marL="2177060" indent="0">
              <a:buNone/>
              <a:defRPr sz="5699"/>
            </a:lvl3pPr>
            <a:lvl4pPr marL="3265590" indent="0">
              <a:buNone/>
              <a:defRPr sz="4800"/>
            </a:lvl4pPr>
            <a:lvl5pPr marL="4354121" indent="0">
              <a:buNone/>
              <a:defRPr sz="4800"/>
            </a:lvl5pPr>
            <a:lvl6pPr marL="5442651" indent="0">
              <a:buNone/>
              <a:defRPr sz="4800"/>
            </a:lvl6pPr>
            <a:lvl7pPr marL="6531181" indent="0">
              <a:buNone/>
              <a:defRPr sz="4800"/>
            </a:lvl7pPr>
            <a:lvl8pPr marL="7619710" indent="0">
              <a:buNone/>
              <a:defRPr sz="4800"/>
            </a:lvl8pPr>
            <a:lvl9pPr marL="8708240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435" y="10734676"/>
            <a:ext cx="14630400" cy="16097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530" indent="0">
              <a:buNone/>
              <a:defRPr sz="2900"/>
            </a:lvl2pPr>
            <a:lvl3pPr marL="2177060" indent="0">
              <a:buNone/>
              <a:defRPr sz="2400"/>
            </a:lvl3pPr>
            <a:lvl4pPr marL="3265590" indent="0">
              <a:buNone/>
              <a:defRPr sz="2100"/>
            </a:lvl4pPr>
            <a:lvl5pPr marL="4354121" indent="0">
              <a:buNone/>
              <a:defRPr sz="2100"/>
            </a:lvl5pPr>
            <a:lvl6pPr marL="5442651" indent="0">
              <a:buNone/>
              <a:defRPr sz="2100"/>
            </a:lvl6pPr>
            <a:lvl7pPr marL="6531181" indent="0">
              <a:buNone/>
              <a:defRPr sz="2100"/>
            </a:lvl7pPr>
            <a:lvl8pPr marL="7619710" indent="0">
              <a:buNone/>
              <a:defRPr sz="2100"/>
            </a:lvl8pPr>
            <a:lvl9pPr marL="8708240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smConfetti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14" cstate="print">
            <a:duotone>
              <a:prstClr val="black"/>
              <a:srgbClr val="3333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" y="3523"/>
            <a:ext cx="24383873" cy="1428918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9" name="TextBox 8"/>
          <p:cNvSpPr txBox="1"/>
          <p:nvPr userDrawn="1"/>
        </p:nvSpPr>
        <p:spPr>
          <a:xfrm>
            <a:off x="3470903" y="455251"/>
            <a:ext cx="15611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TOÁN</a:t>
            </a:r>
            <a:endParaRPr lang="en-US" sz="3600" b="0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879977" y="185947"/>
            <a:ext cx="1383712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320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GIÁO</a:t>
            </a:r>
            <a:r>
              <a:rPr lang="en-US" sz="320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 </a:t>
            </a:r>
          </a:p>
          <a:p>
            <a:pPr algn="ctr">
              <a:lnSpc>
                <a:spcPts val="4500"/>
              </a:lnSpc>
            </a:pPr>
            <a:r>
              <a:rPr lang="en-US" sz="320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DỤC</a:t>
            </a:r>
            <a:endParaRPr lang="en-US" sz="3200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510395" y="457201"/>
            <a:ext cx="15117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3600" b="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THPT</a:t>
            </a:r>
            <a:endParaRPr lang="en-US" sz="3600" b="1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xmlns="" id="{84F4051B-2BBE-412A-BD7D-D20EFA046DC9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7248705" y="320913"/>
            <a:ext cx="17135295" cy="976561"/>
          </a:xfrm>
          <a:prstGeom prst="rect">
            <a:avLst/>
          </a:prstGeom>
          <a:pattFill prst="pct80">
            <a:fgClr>
              <a:schemeClr val="bg1">
                <a:lumMod val="95000"/>
              </a:schemeClr>
            </a:fgClr>
            <a:bgClr>
              <a:schemeClr val="accent4">
                <a:lumMod val="40000"/>
                <a:lumOff val="60000"/>
              </a:schemeClr>
            </a:bgClr>
          </a:pattFill>
          <a:ln w="9525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800" kern="0" dirty="0">
                <a:solidFill>
                  <a:srgbClr val="FF0066"/>
                </a:solidFill>
                <a:latin typeface="Chu Van An" panose="02020603050405020304" pitchFamily="18" charset="0"/>
                <a:ea typeface="MS Mincho" panose="02020609040205080304" pitchFamily="49" charset="-128"/>
                <a:cs typeface="Chu Van An" panose="02020603050405020304" pitchFamily="18" charset="0"/>
              </a:rPr>
              <a:t>GIÁO</a:t>
            </a:r>
            <a:r>
              <a:rPr lang="en-US" sz="4800" kern="0" baseline="0" dirty="0">
                <a:solidFill>
                  <a:srgbClr val="FF0066"/>
                </a:solidFill>
                <a:latin typeface="Chu Van An" panose="02020603050405020304" pitchFamily="18" charset="0"/>
                <a:ea typeface="MS Mincho" panose="02020609040205080304" pitchFamily="49" charset="-128"/>
                <a:cs typeface="Chu Van An" panose="02020603050405020304" pitchFamily="18" charset="0"/>
              </a:rPr>
              <a:t> ÁN ĐIỆN TỬ - DIỄN ĐÀN GIÁO VIÊN TOÁN</a:t>
            </a:r>
            <a:endParaRPr lang="vi-VN" sz="4800" kern="0" dirty="0">
              <a:solidFill>
                <a:srgbClr val="FF0066"/>
              </a:solidFill>
              <a:latin typeface="Chu Van An" panose="02020603050405020304" pitchFamily="18" charset="0"/>
              <a:cs typeface="Chu Van 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2177060" rtl="0" eaLnBrk="1" latinLnBrk="0" hangingPunct="1">
        <a:spcBef>
          <a:spcPct val="0"/>
        </a:spcBef>
        <a:buNone/>
        <a:defRPr sz="104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397" indent="-816397" algn="l" defTabSz="2177060" rtl="0" eaLnBrk="1" latinLnBrk="0" hangingPunct="1">
        <a:spcBef>
          <a:spcPct val="20000"/>
        </a:spcBef>
        <a:buFont typeface="Arial" pitchFamily="34" charset="0"/>
        <a:buChar char="•"/>
        <a:defRPr sz="7599" kern="1200">
          <a:solidFill>
            <a:schemeClr val="tx1"/>
          </a:solidFill>
          <a:latin typeface="+mn-lt"/>
          <a:ea typeface="+mn-ea"/>
          <a:cs typeface="+mn-cs"/>
        </a:defRPr>
      </a:lvl1pPr>
      <a:lvl2pPr marL="1768861" indent="-680331" algn="l" defTabSz="2177060" rtl="0" eaLnBrk="1" latinLnBrk="0" hangingPunct="1">
        <a:spcBef>
          <a:spcPct val="20000"/>
        </a:spcBef>
        <a:buFont typeface="Arial" pitchFamily="34" charset="0"/>
        <a:buChar char="–"/>
        <a:defRPr sz="6699" kern="1200">
          <a:solidFill>
            <a:schemeClr val="tx1"/>
          </a:solidFill>
          <a:latin typeface="+mn-lt"/>
          <a:ea typeface="+mn-ea"/>
          <a:cs typeface="+mn-cs"/>
        </a:defRPr>
      </a:lvl2pPr>
      <a:lvl3pPr marL="272132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5699" kern="1200">
          <a:solidFill>
            <a:schemeClr val="tx1"/>
          </a:solidFill>
          <a:latin typeface="+mn-lt"/>
          <a:ea typeface="+mn-ea"/>
          <a:cs typeface="+mn-cs"/>
        </a:defRPr>
      </a:lvl3pPr>
      <a:lvl4pPr marL="3809855" indent="-544265" algn="l" defTabSz="2177060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385" indent="-544265" algn="l" defTabSz="2177060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691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544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3976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2506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53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06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59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12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265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18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1971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824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2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0.png"/><Relationship Id="rId9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2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4.png"/><Relationship Id="rId5" Type="http://schemas.openxmlformats.org/officeDocument/2006/relationships/image" Target="../media/image430.png"/><Relationship Id="rId10" Type="http://schemas.openxmlformats.org/officeDocument/2006/relationships/image" Target="../media/image48.png"/><Relationship Id="rId4" Type="http://schemas.openxmlformats.org/officeDocument/2006/relationships/image" Target="../media/image43.png"/><Relationship Id="rId9" Type="http://schemas.openxmlformats.org/officeDocument/2006/relationships/image" Target="../media/image4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2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2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10" Type="http://schemas.openxmlformats.org/officeDocument/2006/relationships/image" Target="../media/image62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2.png"/><Relationship Id="rId7" Type="http://schemas.openxmlformats.org/officeDocument/2006/relationships/image" Target="../media/image6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Relationship Id="rId9" Type="http://schemas.openxmlformats.org/officeDocument/2006/relationships/image" Target="../media/image6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3">
            <a:extLst>
              <a:ext uri="{FF2B5EF4-FFF2-40B4-BE49-F238E27FC236}">
                <a16:creationId xmlns:a16="http://schemas.microsoft.com/office/drawing/2014/main" xmlns="" id="{4BD7D913-20F0-448F-A128-066D4BC741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480" y="1432441"/>
            <a:ext cx="24384000" cy="12512159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0840721" y="3893446"/>
            <a:ext cx="2799079" cy="830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98" tIns="45699" rIns="91398" bIns="45699" rtlCol="0">
            <a:spAutoFit/>
          </a:bodyPr>
          <a:lstStyle/>
          <a:p>
            <a:pPr algn="ctr"/>
            <a:r>
              <a:rPr lang="en-US" sz="4800" b="1" dirty="0">
                <a:solidFill>
                  <a:srgbClr val="135F82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HÌNH HỌC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971800" y="5105400"/>
            <a:ext cx="18288000" cy="19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8" tIns="45699" rIns="91398" bIns="45699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776249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Chương</a:t>
            </a:r>
            <a:r>
              <a:rPr lang="en-US" sz="6000" b="1" dirty="0">
                <a:solidFill>
                  <a:srgbClr val="776249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 1: PHÉP DỜI HÌNH VÀ PHÉP ĐỒNG DẠNG TRONG MẶT PHẲNG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2377436" y="1883773"/>
            <a:ext cx="1813892" cy="1828579"/>
            <a:chOff x="12784885" y="1066801"/>
            <a:chExt cx="1814128" cy="1828817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398" tIns="45699" rIns="91398" bIns="45699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Chu Van An" panose="02020603050405020304" pitchFamily="18" charset="0"/>
                  <a:ea typeface="AvantGarde" pitchFamily="2" charset="0"/>
                  <a:cs typeface="Chu Van An" panose="02020603050405020304" pitchFamily="18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184945" cy="1338831"/>
            </a:xfrm>
            <a:prstGeom prst="rect">
              <a:avLst/>
            </a:prstGeom>
            <a:noFill/>
          </p:spPr>
          <p:txBody>
            <a:bodyPr wrap="none" lIns="91398" tIns="45699" rIns="91398" bIns="45699" rtlCol="0">
              <a:spAutoFit/>
            </a:bodyPr>
            <a:lstStyle/>
            <a:p>
              <a:r>
                <a:rPr lang="en-US" sz="8099" dirty="0">
                  <a:solidFill>
                    <a:srgbClr val="135F82"/>
                  </a:solidFill>
                  <a:latin typeface="Chu Van An" panose="02020603050405020304" pitchFamily="18" charset="0"/>
                  <a:ea typeface="AvantGarde" pitchFamily="2" charset="0"/>
                  <a:cs typeface="Chu Van An" panose="02020603050405020304" pitchFamily="18" charset="0"/>
                </a:rPr>
                <a:t>11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0781125" y="1966240"/>
            <a:ext cx="2238084" cy="1706805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" name="Group 26"/>
          <p:cNvGrpSpPr/>
          <p:nvPr/>
        </p:nvGrpSpPr>
        <p:grpSpPr>
          <a:xfrm>
            <a:off x="4247547" y="10543519"/>
            <a:ext cx="17088453" cy="907189"/>
            <a:chOff x="7483861" y="7543801"/>
            <a:chExt cx="17012919" cy="907308"/>
          </a:xfrm>
        </p:grpSpPr>
        <p:sp>
          <p:nvSpPr>
            <p:cNvPr id="44" name="TextBox 43"/>
            <p:cNvSpPr txBox="1"/>
            <p:nvPr/>
          </p:nvSpPr>
          <p:spPr>
            <a:xfrm>
              <a:off x="8993187" y="7620003"/>
              <a:ext cx="15503593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 PHÉP ĐỒNG DẠNG (TIẾT 2)</a:t>
              </a:r>
            </a:p>
          </p:txBody>
        </p:sp>
        <p:grpSp>
          <p:nvGrpSpPr>
            <p:cNvPr id="3" name="Group 27"/>
            <p:cNvGrpSpPr/>
            <p:nvPr/>
          </p:nvGrpSpPr>
          <p:grpSpPr>
            <a:xfrm>
              <a:off x="7483861" y="7543801"/>
              <a:ext cx="1251657" cy="872847"/>
              <a:chOff x="7483860" y="7543801"/>
              <a:chExt cx="1251657" cy="872847"/>
            </a:xfrm>
          </p:grpSpPr>
          <p:sp>
            <p:nvSpPr>
              <p:cNvPr id="46" name="Isosceles Triangle 44"/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" name="Group 29"/>
              <p:cNvGrpSpPr/>
              <p:nvPr/>
            </p:nvGrpSpPr>
            <p:grpSpPr>
              <a:xfrm>
                <a:off x="7493378" y="7646473"/>
                <a:ext cx="1242139" cy="770175"/>
                <a:chOff x="7493378" y="7646473"/>
                <a:chExt cx="1242139" cy="770175"/>
              </a:xfrm>
            </p:grpSpPr>
            <p:sp>
              <p:nvSpPr>
                <p:cNvPr id="48" name="Round Same Side Corner Rectangle 47"/>
                <p:cNvSpPr/>
                <p:nvPr/>
              </p:nvSpPr>
              <p:spPr>
                <a:xfrm rot="5400000">
                  <a:off x="7748688" y="7429818"/>
                  <a:ext cx="731520" cy="1242139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TextBox 48"/>
                <p:cNvSpPr txBox="1"/>
                <p:nvPr/>
              </p:nvSpPr>
              <p:spPr>
                <a:xfrm>
                  <a:off x="7909228" y="7646473"/>
                  <a:ext cx="640858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6" name="Group 26"/>
          <p:cNvGrpSpPr/>
          <p:nvPr/>
        </p:nvGrpSpPr>
        <p:grpSpPr>
          <a:xfrm>
            <a:off x="4353261" y="9257253"/>
            <a:ext cx="14849139" cy="907192"/>
            <a:chOff x="7459670" y="7543799"/>
            <a:chExt cx="14851072" cy="907311"/>
          </a:xfrm>
        </p:grpSpPr>
        <p:sp>
          <p:nvSpPr>
            <p:cNvPr id="28" name="TextBox 27"/>
            <p:cNvSpPr txBox="1"/>
            <p:nvPr/>
          </p:nvSpPr>
          <p:spPr>
            <a:xfrm>
              <a:off x="8993187" y="7620004"/>
              <a:ext cx="13317555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 PHÉP DỜI HÌNH (TIẾT 1)</a:t>
              </a:r>
            </a:p>
          </p:txBody>
        </p:sp>
        <p:grpSp>
          <p:nvGrpSpPr>
            <p:cNvPr id="7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30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32" name="Round Same Side Corner Rectangle 31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>
                  <a:off x="7937828" y="7640053"/>
                  <a:ext cx="450764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</a:p>
              </p:txBody>
            </p:sp>
          </p:grpSp>
        </p:grpSp>
      </p:grpSp>
      <p:sp>
        <p:nvSpPr>
          <p:cNvPr id="23" name="TextBox 22"/>
          <p:cNvSpPr txBox="1"/>
          <p:nvPr/>
        </p:nvSpPr>
        <p:spPr>
          <a:xfrm>
            <a:off x="6530182" y="7502775"/>
            <a:ext cx="11852583" cy="11078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none" lIns="91398" tIns="45699" rIns="91398" bIns="45699" rtlCol="0">
            <a:spAutoFit/>
          </a:bodyPr>
          <a:lstStyle/>
          <a:p>
            <a:pPr algn="ctr"/>
            <a:r>
              <a:rPr lang="en-US" sz="6599" b="1" dirty="0" err="1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Tiết</a:t>
            </a:r>
            <a:r>
              <a:rPr lang="en-US" sz="6599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9, 10</a:t>
            </a:r>
            <a:r>
              <a:rPr lang="vi-VN" sz="6599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:</a:t>
            </a:r>
            <a:r>
              <a:rPr lang="en-US" sz="6599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ÔN TẬP CHƯƠNG 1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3512667" y="8918477"/>
            <a:ext cx="19013083" cy="4264123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699" rIns="91398" bIns="45699" rtlCol="0" anchor="ctr"/>
          <a:lstStyle/>
          <a:p>
            <a:pPr algn="ctr"/>
            <a:endParaRPr lang="en-US"/>
          </a:p>
        </p:txBody>
      </p:sp>
      <p:grpSp>
        <p:nvGrpSpPr>
          <p:cNvPr id="55" name="Group 54"/>
          <p:cNvGrpSpPr/>
          <p:nvPr/>
        </p:nvGrpSpPr>
        <p:grpSpPr>
          <a:xfrm>
            <a:off x="4243914" y="11829781"/>
            <a:ext cx="9472086" cy="968318"/>
            <a:chOff x="739068" y="1515168"/>
            <a:chExt cx="9473319" cy="968444"/>
          </a:xfrm>
        </p:grpSpPr>
        <p:sp>
          <p:nvSpPr>
            <p:cNvPr id="56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59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p:pic>
        <p:nvPicPr>
          <p:cNvPr id="52" name="Picture 34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47" y="1407042"/>
            <a:ext cx="3154623" cy="3197789"/>
          </a:xfrm>
          <a:prstGeom prst="rect">
            <a:avLst/>
          </a:prstGeom>
          <a:noFill/>
        </p:spPr>
      </p:pic>
      <p:pic>
        <p:nvPicPr>
          <p:cNvPr id="53" name="Picture 27">
            <a:extLst>
              <a:ext uri="{FF2B5EF4-FFF2-40B4-BE49-F238E27FC236}">
                <a16:creationId xmlns:a16="http://schemas.microsoft.com/office/drawing/2014/main" xmlns="" id="{70E0D186-02F4-4066-B916-5BC17329F7C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9858" y="1432441"/>
            <a:ext cx="3384142" cy="3384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082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5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图片 3">
            <a:extLst>
              <a:ext uri="{FF2B5EF4-FFF2-40B4-BE49-F238E27FC236}">
                <a16:creationId xmlns:a16="http://schemas.microsoft.com/office/drawing/2014/main" xmlns="" id="{4BD7D913-20F0-448F-A128-066D4BC741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" y="1432441"/>
            <a:ext cx="24384000" cy="12512159"/>
          </a:xfrm>
          <a:prstGeom prst="rect">
            <a:avLst/>
          </a:prstGeom>
        </p:spPr>
      </p:pic>
      <p:grpSp>
        <p:nvGrpSpPr>
          <p:cNvPr id="152" name="Group 151"/>
          <p:cNvGrpSpPr/>
          <p:nvPr/>
        </p:nvGrpSpPr>
        <p:grpSpPr>
          <a:xfrm>
            <a:off x="1149919" y="6941404"/>
            <a:ext cx="22132810" cy="6542072"/>
            <a:chOff x="1150068" y="6941416"/>
            <a:chExt cx="22135691" cy="6542924"/>
          </a:xfrm>
        </p:grpSpPr>
        <p:sp>
          <p:nvSpPr>
            <p:cNvPr id="125" name="Rounded Rectangle 124"/>
            <p:cNvSpPr/>
            <p:nvPr/>
          </p:nvSpPr>
          <p:spPr>
            <a:xfrm>
              <a:off x="1150068" y="717639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381000" y="2362200"/>
            <a:ext cx="23391942" cy="4087555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>
                <a:latin typeface="Cambria Math" pitchFamily="18" charset="0"/>
                <a:ea typeface="Cambria Math" pitchFamily="18" charset="0"/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  <a:latin typeface="Cambria Math" pitchFamily="18" charset="0"/>
                  <a:ea typeface="Cambria Math" pitchFamily="18" charset="0"/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  <a:latin typeface="Cambria Math" pitchFamily="18" charset="0"/>
                  <a:ea typeface="Cambria Math" pitchFamily="18" charset="0"/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Cambria Math" pitchFamily="18" charset="0"/>
                    <a:ea typeface="Cambria Math" pitchFamily="18" charset="0"/>
                  </a:endParaRPr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Cambria Math" pitchFamily="18" charset="0"/>
                    <a:ea typeface="Cambria Math" pitchFamily="18" charset="0"/>
                  </a:endParaRPr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Cambria Math" pitchFamily="18" charset="0"/>
                    <a:ea typeface="Cambria Math" pitchFamily="18" charset="0"/>
                  </a:endParaRPr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Cambria Math" pitchFamily="18" charset="0"/>
                    <a:ea typeface="Cambria Math" pitchFamily="18" charset="0"/>
                  </a:endParaRPr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Cambria Math" pitchFamily="18" charset="0"/>
                    <a:ea typeface="Cambria Math" pitchFamily="18" charset="0"/>
                  </a:endParaRPr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Cambria Math" pitchFamily="18" charset="0"/>
                    <a:ea typeface="Cambria Math" pitchFamily="18" charset="0"/>
                  </a:endParaRPr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Cambria Math" pitchFamily="18" charset="0"/>
                    <a:ea typeface="Cambria Math" pitchFamily="18" charset="0"/>
                  </a:endParaRPr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  <a:latin typeface="Cambria Math" pitchFamily="18" charset="0"/>
                  <a:ea typeface="Cambria Math" pitchFamily="18" charset="0"/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Cambria Math" pitchFamily="18" charset="0"/>
                    <a:ea typeface="Cambria Math" pitchFamily="18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Cambria Math" pitchFamily="18" charset="0"/>
                    <a:ea typeface="Cambria Math" pitchFamily="18" charset="0"/>
                    <a:cs typeface="Tahoma" pitchFamily="34" charset="0"/>
                  </a:rPr>
                  <a:t> 2.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8107286" y="12614701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07286" y="12614701"/>
                <a:ext cx="2500565" cy="8309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514600" y="5223658"/>
                <a:ext cx="438854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pl-PL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pl-PL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l-PL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pl-PL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l-PL" b="1" i="1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pl-PL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l-PL" b="1" i="1">
                          <a:latin typeface="Cambria Math" panose="02040503050406030204" pitchFamily="18" charset="0"/>
                        </a:rPr>
                        <m:t>𝟎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5223658"/>
                <a:ext cx="4388542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7669356" y="5223658"/>
                <a:ext cx="438854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a:rPr lang="pl-PL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pl-PL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l-PL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pl-PL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l-PL" b="1" i="1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pl-PL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l-PL" b="1" i="1">
                          <a:latin typeface="Cambria Math" panose="02040503050406030204" pitchFamily="18" charset="0"/>
                        </a:rPr>
                        <m:t>𝟎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9356" y="5223658"/>
                <a:ext cx="4388542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2824112" y="5223658"/>
                <a:ext cx="4447108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pl-PL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pl-PL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l-PL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pl-PL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l-PL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pl-PL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l-PL" b="1" i="1">
                          <a:latin typeface="Cambria Math" panose="02040503050406030204" pitchFamily="18" charset="0"/>
                        </a:rPr>
                        <m:t>𝟎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24112" y="5223658"/>
                <a:ext cx="4447108" cy="8309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8037434" y="5223658"/>
                <a:ext cx="4447108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pl-PL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pl-PL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l-PL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pl-PL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l-PL" b="1" i="1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pl-PL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l-PL" b="1" i="1">
                          <a:latin typeface="Cambria Math" panose="02040503050406030204" pitchFamily="18" charset="0"/>
                        </a:rPr>
                        <m:t>𝟎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vi-VN" sz="4800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37434" y="5223658"/>
                <a:ext cx="4447108" cy="8309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693324" cy="960427"/>
              <a:chOff x="739068" y="1515168"/>
              <a:chExt cx="8693324" cy="9604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7299661" cy="7695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 smtClean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2. BÀI </a:t>
                </a:r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TẬP TRẮC NGHIỆM</a:t>
                </a:r>
              </a:p>
            </p:txBody>
          </p:sp>
        </p:grpSp>
      </p:grpSp>
      <p:sp>
        <p:nvSpPr>
          <p:cNvPr id="57" name="Oval 56"/>
          <p:cNvSpPr/>
          <p:nvPr/>
        </p:nvSpPr>
        <p:spPr>
          <a:xfrm>
            <a:off x="12760130" y="5263761"/>
            <a:ext cx="848881" cy="91109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C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xmlns="" id="{CA96400A-78FD-4387-B948-D99C2EC28FCB}"/>
                  </a:ext>
                </a:extLst>
              </p:cNvPr>
              <p:cNvSpPr txBox="1"/>
              <p:nvPr/>
            </p:nvSpPr>
            <p:spPr>
              <a:xfrm>
                <a:off x="843447" y="3385526"/>
                <a:ext cx="22439282" cy="16496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marR="0" lvl="0" indent="-34290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FF"/>
                  </a:buClr>
                  <a:buSzPts val="1100"/>
                  <a:buFont typeface="Palatino Linotype" panose="02040502050505030304" pitchFamily="18" charset="0"/>
                  <a:buAutoNum type="arabicPeriod"/>
                  <a:tabLst>
                    <a:tab pos="630555" algn="l"/>
                  </a:tabLst>
                </a:pPr>
                <a:r>
                  <a:rPr lang="fr-FR" sz="4400" dirty="0" err="1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  <a:cs typeface="Cambria" panose="02040503050406030204" pitchFamily="18" charset="0"/>
                  </a:rPr>
                  <a:t>Trong</a:t>
                </a:r>
                <a:r>
                  <a:rPr lang="fr-FR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  <a:cs typeface="Cambria" panose="02040503050406030204" pitchFamily="18" charset="0"/>
                  </a:rPr>
                  <a:t> </a:t>
                </a:r>
                <a:r>
                  <a:rPr lang="fr-FR" sz="4400" dirty="0" err="1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  <a:cs typeface="Cambria" panose="02040503050406030204" pitchFamily="18" charset="0"/>
                  </a:rPr>
                  <a:t>mặt</a:t>
                </a:r>
                <a:r>
                  <a:rPr lang="fr-FR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  <a:cs typeface="Cambria" panose="02040503050406030204" pitchFamily="18" charset="0"/>
                  </a:rPr>
                  <a:t> </a:t>
                </a:r>
                <a:r>
                  <a:rPr lang="fr-FR" sz="4400" dirty="0" err="1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  <a:cs typeface="Cambria" panose="02040503050406030204" pitchFamily="18" charset="0"/>
                  </a:rPr>
                  <a:t>phẳng</a:t>
                </a:r>
                <a:r>
                  <a:rPr lang="fr-FR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  <a:cs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rPr>
                      <m:t>𝑂𝑥𝑦</m:t>
                    </m:r>
                  </m:oMath>
                </a14:m>
                <a:r>
                  <a:rPr lang="fr-FR" sz="4400" dirty="0">
                    <a:effectLst/>
                    <a:latin typeface="Palatino Linotype" panose="02040502050505030304" pitchFamily="18" charset="0"/>
                    <a:ea typeface="Times New Roman" panose="02020603050405020304" pitchFamily="18" charset="0"/>
                    <a:cs typeface="Cambria" panose="02040503050406030204" pitchFamily="18" charset="0"/>
                  </a:rPr>
                  <a:t>, p</a:t>
                </a:r>
                <a:r>
                  <a:rPr lang="pl-PL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  <a:cs typeface="Cambria" panose="02040503050406030204" pitchFamily="18" charset="0"/>
                  </a:rPr>
                  <a:t>hép quay tâm </a:t>
                </a:r>
                <a14:m>
                  <m:oMath xmlns:m="http://schemas.openxmlformats.org/officeDocument/2006/math">
                    <m:r>
                      <a:rPr lang="pl-P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rPr>
                      <m:t>𝑂</m:t>
                    </m:r>
                  </m:oMath>
                </a14:m>
                <a:r>
                  <a:rPr lang="pl-PL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  <a:cs typeface="Cambria" panose="02040503050406030204" pitchFamily="18" charset="0"/>
                  </a:rPr>
                  <a:t>góc quay </a:t>
                </a:r>
                <a14:m>
                  <m:oMath xmlns:m="http://schemas.openxmlformats.org/officeDocument/2006/math">
                    <m:r>
                      <a:rPr lang="pl-P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rPr>
                      <m:t>9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  <a:cs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pl-P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pl-P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pl-PL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  <a:cs typeface="Cambria" panose="02040503050406030204" pitchFamily="18" charset="0"/>
                  </a:rPr>
                  <a:t> biến đường thẳng </a:t>
                </a:r>
                <a14:m>
                  <m:oMath xmlns:m="http://schemas.openxmlformats.org/officeDocument/2006/math">
                    <m:r>
                      <a:rPr lang="pl-P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rPr>
                      <m:t>𝑑</m:t>
                    </m:r>
                    <m:r>
                      <a:rPr lang="pl-P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rPr>
                      <m:t>:</m:t>
                    </m:r>
                    <m:r>
                      <a:rPr lang="pl-P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rPr>
                      <m:t>𝑥</m:t>
                    </m:r>
                    <m:r>
                      <a:rPr lang="pl-P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rPr>
                      <m:t>−</m:t>
                    </m:r>
                    <m:r>
                      <a:rPr lang="pl-P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rPr>
                      <m:t>𝑦</m:t>
                    </m:r>
                    <m:r>
                      <a:rPr lang="pl-P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rPr>
                      <m:t>+1=0</m:t>
                    </m:r>
                  </m:oMath>
                </a14:m>
                <a:r>
                  <a:rPr lang="pl-PL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  <a:cs typeface="Cambria" panose="02040503050406030204" pitchFamily="18" charset="0"/>
                  </a:rPr>
                  <a:t> thành đường thẳng có phương trình :</a:t>
                </a:r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A96400A-78FD-4387-B948-D99C2EC28F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447" y="3385526"/>
                <a:ext cx="22439282" cy="1649682"/>
              </a:xfrm>
              <a:prstGeom prst="rect">
                <a:avLst/>
              </a:prstGeom>
              <a:blipFill rotWithShape="1">
                <a:blip r:embed="rId9"/>
                <a:stretch>
                  <a:fillRect t="-3690" b="-140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xmlns="" id="{BE42E61D-62A7-4E77-919C-22B6183622F2}"/>
                  </a:ext>
                </a:extLst>
              </p:cNvPr>
              <p:cNvSpPr txBox="1"/>
              <p:nvPr/>
            </p:nvSpPr>
            <p:spPr>
              <a:xfrm>
                <a:off x="2019800" y="7880892"/>
                <a:ext cx="20763999" cy="32215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30555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630555" algn="l"/>
                    <a:tab pos="2160270" algn="l"/>
                    <a:tab pos="3599815" algn="l"/>
                    <a:tab pos="5039995" algn="l"/>
                  </a:tabLst>
                </a:pPr>
                <a:r>
                  <a:rPr lang="pl-PL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  <a:cs typeface="Cambria" panose="02040503050406030204" pitchFamily="18" charset="0"/>
                  </a:rPr>
                  <a:t>Giả sử </a:t>
                </a:r>
                <a14:m>
                  <m:oMath xmlns:m="http://schemas.openxmlformats.org/officeDocument/2006/math">
                    <m:r>
                      <a:rPr lang="pl-P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  <a:cs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pl-P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" panose="02040503050406030204" pitchFamily="18" charset="0"/>
                          </a:rPr>
                          <m:t>𝑥</m:t>
                        </m:r>
                        <m:r>
                          <a:rPr lang="pl-P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" panose="02040503050406030204" pitchFamily="18" charset="0"/>
                          </a:rPr>
                          <m:t>;</m:t>
                        </m:r>
                        <m:r>
                          <a:rPr lang="pl-P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pl-P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  <a:cs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pl-P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" panose="02040503050406030204" pitchFamily="18" charset="0"/>
                          </a:rPr>
                          <m:t>𝑑</m:t>
                        </m:r>
                      </m:e>
                    </m:d>
                  </m:oMath>
                </a14:m>
                <a:r>
                  <a:rPr lang="pl-PL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  <a:cs typeface="Cambria" panose="02040503050406030204" pitchFamily="18" charset="0"/>
                  </a:rPr>
                  <a:t>có ảnh là điểm </a:t>
                </a:r>
                <a14:m>
                  <m:oMath xmlns:m="http://schemas.openxmlformats.org/officeDocument/2006/math">
                    <m:r>
                      <a:rPr lang="pl-P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rPr>
                      <m:t>𝐴</m:t>
                    </m:r>
                    <m:r>
                      <a:rPr lang="pl-P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  <a:cs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pl-P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" panose="02040503050406030204" pitchFamily="18" charset="0"/>
                          </a:rPr>
                          <m:t>𝑥</m:t>
                        </m:r>
                        <m:r>
                          <a:rPr lang="pl-P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" panose="02040503050406030204" pitchFamily="18" charset="0"/>
                          </a:rPr>
                          <m:t>′;</m:t>
                        </m:r>
                        <m:r>
                          <a:rPr lang="pl-P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" panose="02040503050406030204" pitchFamily="18" charset="0"/>
                          </a:rPr>
                          <m:t>𝑦</m:t>
                        </m:r>
                        <m:r>
                          <a:rPr lang="pl-P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pl-PL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  <a:cs typeface="Cambria" panose="02040503050406030204" pitchFamily="18" charset="0"/>
                  </a:rPr>
                  <a:t> qua phép quay tâm </a:t>
                </a:r>
                <a14:m>
                  <m:oMath xmlns:m="http://schemas.openxmlformats.org/officeDocument/2006/math">
                    <m:r>
                      <a:rPr lang="pl-P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rPr>
                      <m:t>𝑂</m:t>
                    </m:r>
                  </m:oMath>
                </a14:m>
                <a:r>
                  <a:rPr lang="pl-PL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  <a:cs typeface="Cambria" panose="02040503050406030204" pitchFamily="18" charset="0"/>
                  </a:rPr>
                  <a:t> góc quay </a:t>
                </a:r>
                <a14:m>
                  <m:oMath xmlns:m="http://schemas.openxmlformats.org/officeDocument/2006/math">
                    <m:r>
                      <a:rPr lang="pl-P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rPr>
                      <m:t>9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  <a:cs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pl-P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pl-P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pl-PL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  <a:cs typeface="Cambria" panose="02040503050406030204" pitchFamily="18" charset="0"/>
                  </a:rPr>
                  <a:t>.</a:t>
                </a:r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630555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630555" algn="l"/>
                    <a:tab pos="2160270" algn="l"/>
                    <a:tab pos="3599815" algn="l"/>
                    <a:tab pos="5039995" algn="l"/>
                  </a:tabLst>
                </a:pPr>
                <a:r>
                  <a:rPr lang="fr-FR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  <a:cs typeface="Cambria" panose="02040503050406030204" pitchFamily="18" charset="0"/>
                  </a:rPr>
                  <a:t>Khi </a:t>
                </a:r>
                <a:r>
                  <a:rPr lang="fr-FR" sz="4400" dirty="0" err="1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  <a:cs typeface="Cambria" panose="02040503050406030204" pitchFamily="18" charset="0"/>
                  </a:rPr>
                  <a:t>đó</a:t>
                </a:r>
                <a:r>
                  <a:rPr lang="fr-FR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  <a:cs typeface="Cambria" panose="02040503050406030204" pitchFamily="18" charset="0"/>
                  </a:rPr>
                  <a:t> ta </a:t>
                </a:r>
                <a:r>
                  <a:rPr lang="fr-FR" sz="4400" dirty="0" err="1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  <a:cs typeface="Cambria" panose="02040503050406030204" pitchFamily="18" charset="0"/>
                  </a:rPr>
                  <a:t>có</a:t>
                </a:r>
                <a:r>
                  <a:rPr lang="fr-FR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  <a:cs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  <a:cs typeface="Cambria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Cambria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fr-FR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" panose="02040503050406030204" pitchFamily="18" charset="0"/>
                              </a:rPr>
                              <m:t>&amp;</m:t>
                            </m:r>
                            <m:r>
                              <a:rPr lang="fr-FR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" panose="02040503050406030204" pitchFamily="18" charset="0"/>
                              </a:rPr>
                              <m:t>𝑥</m:t>
                            </m:r>
                            <m:r>
                              <a:rPr lang="fr-FR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" panose="02040503050406030204" pitchFamily="18" charset="0"/>
                              </a:rPr>
                              <m:t>′=</m:t>
                            </m:r>
                            <m:r>
                              <a:rPr lang="fr-FR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" panose="02040503050406030204" pitchFamily="18" charset="0"/>
                              </a:rPr>
                              <m:t>𝑥</m:t>
                            </m:r>
                            <m:func>
                              <m:funcPr>
                                <m:ctrlPr>
                                  <a:rPr lang="en-US" sz="4400" i="1">
                                    <a:effectLst/>
                                    <a:latin typeface="Cambria Math"/>
                                    <a:ea typeface="Calibri" panose="020F0502020204030204" pitchFamily="34" charset="0"/>
                                    <a:cs typeface="Cambria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fr-FR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mbria" panose="02040503050406030204" pitchFamily="18" charset="0"/>
                                  </a:rPr>
                                  <m:t>𝑐𝑜𝑠</m:t>
                                </m:r>
                              </m:fName>
                              <m:e>
                                <m:r>
                                  <a:rPr lang="fr-FR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mbria" panose="02040503050406030204" pitchFamily="18" charset="0"/>
                                  </a:rPr>
                                  <m:t>9</m:t>
                                </m:r>
                              </m:e>
                            </m:func>
                            <m:sSup>
                              <m:sSupPr>
                                <m:ctrlPr>
                                  <a:rPr lang="en-US" sz="4400" i="1">
                                    <a:effectLst/>
                                    <a:latin typeface="Cambria Math"/>
                                    <a:ea typeface="Calibri" panose="020F0502020204030204" pitchFamily="34" charset="0"/>
                                    <a:cs typeface="Cambria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mbria" panose="02040503050406030204" pitchFamily="18" charset="0"/>
                                  </a:rPr>
                                  <m:t>0</m:t>
                                </m:r>
                              </m:e>
                              <m:sup>
                                <m:r>
                                  <a:rPr lang="fr-FR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mbria" panose="02040503050406030204" pitchFamily="18" charset="0"/>
                                  </a:rPr>
                                  <m:t>𝑜</m:t>
                                </m:r>
                              </m:sup>
                            </m:sSup>
                            <m:r>
                              <a:rPr lang="fr-FR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" panose="02040503050406030204" pitchFamily="18" charset="0"/>
                              </a:rPr>
                              <m:t>−</m:t>
                            </m:r>
                            <m:r>
                              <a:rPr lang="fr-FR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" panose="02040503050406030204" pitchFamily="18" charset="0"/>
                              </a:rPr>
                              <m:t>𝑦</m:t>
                            </m:r>
                            <m:func>
                              <m:funcPr>
                                <m:ctrlPr>
                                  <a:rPr lang="en-US" sz="4400" i="1">
                                    <a:effectLst/>
                                    <a:latin typeface="Cambria Math"/>
                                    <a:ea typeface="Calibri" panose="020F0502020204030204" pitchFamily="34" charset="0"/>
                                    <a:cs typeface="Cambria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fr-FR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mbria" panose="02040503050406030204" pitchFamily="18" charset="0"/>
                                  </a:rPr>
                                  <m:t>𝑠𝑖𝑛</m:t>
                                </m:r>
                              </m:fName>
                              <m:e>
                                <m:r>
                                  <a:rPr lang="fr-FR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mbria" panose="02040503050406030204" pitchFamily="18" charset="0"/>
                                  </a:rPr>
                                  <m:t>9</m:t>
                                </m:r>
                              </m:e>
                            </m:func>
                            <m:sSup>
                              <m:sSupPr>
                                <m:ctrlPr>
                                  <a:rPr lang="en-US" sz="4400" i="1">
                                    <a:effectLst/>
                                    <a:latin typeface="Cambria Math"/>
                                    <a:ea typeface="Calibri" panose="020F0502020204030204" pitchFamily="34" charset="0"/>
                                    <a:cs typeface="Cambria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mbria" panose="02040503050406030204" pitchFamily="18" charset="0"/>
                                  </a:rPr>
                                  <m:t>0</m:t>
                                </m:r>
                              </m:e>
                              <m:sup>
                                <m:r>
                                  <a:rPr lang="fr-FR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mbria" panose="02040503050406030204" pitchFamily="18" charset="0"/>
                                  </a:rPr>
                                  <m:t>𝑜</m:t>
                                </m:r>
                              </m:sup>
                            </m:sSup>
                            <m:r>
                              <a:rPr lang="fr-FR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" panose="02040503050406030204" pitchFamily="18" charset="0"/>
                              </a:rPr>
                              <m:t> </m:t>
                            </m:r>
                          </m:e>
                          <m:e>
                            <m:r>
                              <a:rPr lang="fr-FR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" panose="02040503050406030204" pitchFamily="18" charset="0"/>
                              </a:rPr>
                              <m:t>&amp;</m:t>
                            </m:r>
                            <m:r>
                              <a:rPr lang="fr-FR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" panose="02040503050406030204" pitchFamily="18" charset="0"/>
                              </a:rPr>
                              <m:t>𝑦</m:t>
                            </m:r>
                            <m:r>
                              <a:rPr lang="fr-FR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" panose="02040503050406030204" pitchFamily="18" charset="0"/>
                              </a:rPr>
                              <m:t>′=</m:t>
                            </m:r>
                            <m:r>
                              <a:rPr lang="fr-FR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" panose="02040503050406030204" pitchFamily="18" charset="0"/>
                              </a:rPr>
                              <m:t>𝑥</m:t>
                            </m:r>
                            <m:func>
                              <m:funcPr>
                                <m:ctrlPr>
                                  <a:rPr lang="en-US" sz="4400" i="1">
                                    <a:effectLst/>
                                    <a:latin typeface="Cambria Math"/>
                                    <a:ea typeface="Calibri" panose="020F0502020204030204" pitchFamily="34" charset="0"/>
                                    <a:cs typeface="Cambria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fr-FR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mbria" panose="02040503050406030204" pitchFamily="18" charset="0"/>
                                  </a:rPr>
                                  <m:t>𝑠𝑖𝑛</m:t>
                                </m:r>
                              </m:fName>
                              <m:e>
                                <m:r>
                                  <a:rPr lang="fr-FR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mbria" panose="02040503050406030204" pitchFamily="18" charset="0"/>
                                  </a:rPr>
                                  <m:t>9</m:t>
                                </m:r>
                              </m:e>
                            </m:func>
                            <m:sSup>
                              <m:sSupPr>
                                <m:ctrlPr>
                                  <a:rPr lang="en-US" sz="4400" i="1">
                                    <a:effectLst/>
                                    <a:latin typeface="Cambria Math"/>
                                    <a:ea typeface="Calibri" panose="020F0502020204030204" pitchFamily="34" charset="0"/>
                                    <a:cs typeface="Cambria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mbria" panose="02040503050406030204" pitchFamily="18" charset="0"/>
                                  </a:rPr>
                                  <m:t>0</m:t>
                                </m:r>
                              </m:e>
                              <m:sup>
                                <m:r>
                                  <a:rPr lang="fr-FR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mbria" panose="02040503050406030204" pitchFamily="18" charset="0"/>
                                  </a:rPr>
                                  <m:t>𝑜</m:t>
                                </m:r>
                              </m:sup>
                            </m:sSup>
                            <m:r>
                              <a:rPr lang="fr-FR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" panose="02040503050406030204" pitchFamily="18" charset="0"/>
                              </a:rPr>
                              <m:t>+</m:t>
                            </m:r>
                            <m:r>
                              <a:rPr lang="fr-FR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" panose="02040503050406030204" pitchFamily="18" charset="0"/>
                              </a:rPr>
                              <m:t>𝑦</m:t>
                            </m:r>
                            <m:func>
                              <m:funcPr>
                                <m:ctrlPr>
                                  <a:rPr lang="en-US" sz="4400" i="1">
                                    <a:effectLst/>
                                    <a:latin typeface="Cambria Math"/>
                                    <a:ea typeface="Calibri" panose="020F0502020204030204" pitchFamily="34" charset="0"/>
                                    <a:cs typeface="Cambria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fr-FR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mbria" panose="02040503050406030204" pitchFamily="18" charset="0"/>
                                  </a:rPr>
                                  <m:t>𝑐𝑜𝑠</m:t>
                                </m:r>
                              </m:fName>
                              <m:e>
                                <m:r>
                                  <a:rPr lang="fr-FR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mbria" panose="02040503050406030204" pitchFamily="18" charset="0"/>
                                  </a:rPr>
                                  <m:t>9</m:t>
                                </m:r>
                              </m:e>
                            </m:func>
                            <m:sSup>
                              <m:sSupPr>
                                <m:ctrlPr>
                                  <a:rPr lang="en-US" sz="4400" i="1">
                                    <a:effectLst/>
                                    <a:latin typeface="Cambria Math"/>
                                    <a:ea typeface="Calibri" panose="020F0502020204030204" pitchFamily="34" charset="0"/>
                                    <a:cs typeface="Cambria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mbria" panose="02040503050406030204" pitchFamily="18" charset="0"/>
                                  </a:rPr>
                                  <m:t>0</m:t>
                                </m:r>
                              </m:e>
                              <m:sup>
                                <m:r>
                                  <a:rPr lang="fr-FR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mbria" panose="02040503050406030204" pitchFamily="18" charset="0"/>
                                  </a:rPr>
                                  <m:t>𝑜</m:t>
                                </m:r>
                              </m:sup>
                            </m:sSup>
                          </m:e>
                        </m:eqArr>
                      </m:e>
                    </m:d>
                    <m:r>
                      <a:rPr lang="fr-FR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  <a:cs typeface="Cambria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Cambria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fr-FR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" panose="02040503050406030204" pitchFamily="18" charset="0"/>
                              </a:rPr>
                              <m:t>&amp;</m:t>
                            </m:r>
                            <m:r>
                              <a:rPr lang="fr-FR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" panose="02040503050406030204" pitchFamily="18" charset="0"/>
                              </a:rPr>
                              <m:t>𝑥</m:t>
                            </m:r>
                            <m:r>
                              <a:rPr lang="fr-FR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" panose="02040503050406030204" pitchFamily="18" charset="0"/>
                              </a:rPr>
                              <m:t>′=−</m:t>
                            </m:r>
                            <m:r>
                              <a:rPr lang="fr-FR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" panose="02040503050406030204" pitchFamily="18" charset="0"/>
                              </a:rPr>
                              <m:t>𝑦</m:t>
                            </m:r>
                          </m:e>
                          <m:e>
                            <m:r>
                              <a:rPr lang="fr-FR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" panose="02040503050406030204" pitchFamily="18" charset="0"/>
                              </a:rPr>
                              <m:t>&amp;</m:t>
                            </m:r>
                            <m:r>
                              <a:rPr lang="fr-FR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" panose="02040503050406030204" pitchFamily="18" charset="0"/>
                              </a:rPr>
                              <m:t>𝑦</m:t>
                            </m:r>
                            <m:r>
                              <a:rPr lang="fr-FR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" panose="02040503050406030204" pitchFamily="18" charset="0"/>
                              </a:rPr>
                              <m:t>′=</m:t>
                            </m:r>
                            <m:r>
                              <a:rPr lang="fr-FR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" panose="02040503050406030204" pitchFamily="18" charset="0"/>
                              </a:rPr>
                              <m:t>𝑥</m:t>
                            </m:r>
                          </m:e>
                        </m:eqArr>
                      </m:e>
                    </m:d>
                  </m:oMath>
                </a14:m>
                <a:r>
                  <a:rPr lang="fr-FR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  <a:cs typeface="Cambria" panose="02040503050406030204" pitchFamily="18" charset="0"/>
                  </a:rPr>
                  <a:t>.</a:t>
                </a:r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630555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630555" algn="l"/>
                    <a:tab pos="2160270" algn="l"/>
                    <a:tab pos="3599815" algn="l"/>
                    <a:tab pos="5039995" algn="l"/>
                  </a:tabLst>
                </a:pPr>
                <a:r>
                  <a:rPr lang="fr-FR" sz="4400" dirty="0" err="1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  <a:cs typeface="Cambria" panose="02040503050406030204" pitchFamily="18" charset="0"/>
                  </a:rPr>
                  <a:t>Lúc</a:t>
                </a:r>
                <a:r>
                  <a:rPr lang="fr-FR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  <a:cs typeface="Cambria" panose="02040503050406030204" pitchFamily="18" charset="0"/>
                  </a:rPr>
                  <a:t> </a:t>
                </a:r>
                <a:r>
                  <a:rPr lang="fr-FR" sz="4400" dirty="0" err="1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  <a:cs typeface="Cambria" panose="02040503050406030204" pitchFamily="18" charset="0"/>
                  </a:rPr>
                  <a:t>này</a:t>
                </a:r>
                <a:r>
                  <a:rPr lang="fr-FR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  <a:cs typeface="Cambria" panose="02040503050406030204" pitchFamily="18" charset="0"/>
                  </a:rPr>
                  <a:t> ta </a:t>
                </a:r>
                <a:r>
                  <a:rPr lang="fr-FR" sz="4400" dirty="0" err="1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  <a:cs typeface="Cambria" panose="02040503050406030204" pitchFamily="18" charset="0"/>
                  </a:rPr>
                  <a:t>có</a:t>
                </a:r>
                <a:r>
                  <a:rPr lang="fr-FR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  <a:cs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  <a:cs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fr-F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fr-F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fr-FR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  <a:cs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fr-F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fr-F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fr-FR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rPr>
                      <m:t>+1=0</m:t>
                    </m:r>
                  </m:oMath>
                </a14:m>
                <a:r>
                  <a:rPr lang="fr-FR" sz="4400" dirty="0">
                    <a:effectLst/>
                    <a:latin typeface="Palatino Linotype" panose="02040502050505030304" pitchFamily="18" charset="0"/>
                    <a:ea typeface="Times New Roman" panose="02020603050405020304" pitchFamily="18" charset="0"/>
                    <a:cs typeface="Cambria" panose="02040503050406030204" pitchFamily="18" charset="0"/>
                  </a:rPr>
                  <a:t>.</a:t>
                </a:r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BE42E61D-62A7-4E77-919C-22B6183622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9800" y="7880892"/>
                <a:ext cx="20763999" cy="3221588"/>
              </a:xfrm>
              <a:prstGeom prst="rect">
                <a:avLst/>
              </a:prstGeom>
              <a:blipFill rotWithShape="1">
                <a:blip r:embed="rId10"/>
                <a:stretch>
                  <a:fillRect t="-1894" r="-352" b="-70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xmlns="" id="{787A8F33-2D47-4E2C-85C2-581B1CD24A4C}"/>
                  </a:ext>
                </a:extLst>
              </p:cNvPr>
              <p:cNvSpPr txBox="1"/>
              <p:nvPr/>
            </p:nvSpPr>
            <p:spPr>
              <a:xfrm>
                <a:off x="1876833" y="11380517"/>
                <a:ext cx="21258370" cy="16496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30555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630555" algn="l"/>
                    <a:tab pos="2160270" algn="l"/>
                    <a:tab pos="3599815" algn="l"/>
                    <a:tab pos="5039995" algn="l"/>
                  </a:tabLst>
                </a:pPr>
                <a:r>
                  <a:rPr lang="fr-FR" sz="4400" dirty="0" err="1">
                    <a:effectLst/>
                    <a:latin typeface="Palatino Linotype" panose="02040502050505030304" pitchFamily="18" charset="0"/>
                    <a:ea typeface="Times New Roman" panose="02020603050405020304" pitchFamily="18" charset="0"/>
                    <a:cs typeface="Cambria" panose="02040503050406030204" pitchFamily="18" charset="0"/>
                  </a:rPr>
                  <a:t>Vậy</a:t>
                </a:r>
                <a:r>
                  <a:rPr lang="fr-FR" sz="4400" dirty="0">
                    <a:effectLst/>
                    <a:latin typeface="Palatino Linotype" panose="02040502050505030304" pitchFamily="18" charset="0"/>
                    <a:ea typeface="Times New Roman" panose="02020603050405020304" pitchFamily="18" charset="0"/>
                    <a:cs typeface="Cambria" panose="02040503050406030204" pitchFamily="18" charset="0"/>
                  </a:rPr>
                  <a:t> </a:t>
                </a:r>
                <a:r>
                  <a:rPr lang="fr-FR" sz="4400" dirty="0" err="1">
                    <a:effectLst/>
                    <a:latin typeface="Palatino Linotype" panose="02040502050505030304" pitchFamily="18" charset="0"/>
                    <a:ea typeface="Times New Roman" panose="02020603050405020304" pitchFamily="18" charset="0"/>
                    <a:cs typeface="Cambria" panose="02040503050406030204" pitchFamily="18" charset="0"/>
                  </a:rPr>
                  <a:t>ảnh</a:t>
                </a:r>
                <a:r>
                  <a:rPr lang="fr-FR" sz="4400" dirty="0">
                    <a:effectLst/>
                    <a:latin typeface="Palatino Linotype" panose="02040502050505030304" pitchFamily="18" charset="0"/>
                    <a:ea typeface="Times New Roman" panose="02020603050405020304" pitchFamily="18" charset="0"/>
                    <a:cs typeface="Cambria" panose="02040503050406030204" pitchFamily="18" charset="0"/>
                  </a:rPr>
                  <a:t> </a:t>
                </a:r>
                <a:r>
                  <a:rPr lang="fr-FR" sz="4400" dirty="0" err="1">
                    <a:effectLst/>
                    <a:latin typeface="Palatino Linotype" panose="02040502050505030304" pitchFamily="18" charset="0"/>
                    <a:ea typeface="Times New Roman" panose="02020603050405020304" pitchFamily="18" charset="0"/>
                    <a:cs typeface="Cambria" panose="02040503050406030204" pitchFamily="18" charset="0"/>
                  </a:rPr>
                  <a:t>của</a:t>
                </a:r>
                <a:r>
                  <a:rPr lang="fr-FR" sz="4400" dirty="0">
                    <a:effectLst/>
                    <a:latin typeface="Palatino Linotype" panose="02040502050505030304" pitchFamily="18" charset="0"/>
                    <a:ea typeface="Times New Roman" panose="02020603050405020304" pitchFamily="18" charset="0"/>
                    <a:cs typeface="Cambria" panose="02040503050406030204" pitchFamily="18" charset="0"/>
                  </a:rPr>
                  <a:t> </a:t>
                </a:r>
                <a:r>
                  <a:rPr lang="fr-FR" sz="4400" dirty="0" err="1">
                    <a:effectLst/>
                    <a:latin typeface="Palatino Linotype" panose="02040502050505030304" pitchFamily="18" charset="0"/>
                    <a:ea typeface="Times New Roman" panose="02020603050405020304" pitchFamily="18" charset="0"/>
                    <a:cs typeface="Cambria" panose="02040503050406030204" pitchFamily="18" charset="0"/>
                  </a:rPr>
                  <a:t>đường</a:t>
                </a:r>
                <a:r>
                  <a:rPr lang="fr-FR" sz="4400" dirty="0">
                    <a:effectLst/>
                    <a:latin typeface="Palatino Linotype" panose="02040502050505030304" pitchFamily="18" charset="0"/>
                    <a:ea typeface="Times New Roman" panose="02020603050405020304" pitchFamily="18" charset="0"/>
                    <a:cs typeface="Cambria" panose="02040503050406030204" pitchFamily="18" charset="0"/>
                  </a:rPr>
                  <a:t> </a:t>
                </a:r>
                <a:r>
                  <a:rPr lang="fr-FR" sz="4400" dirty="0" err="1">
                    <a:effectLst/>
                    <a:latin typeface="Palatino Linotype" panose="02040502050505030304" pitchFamily="18" charset="0"/>
                    <a:ea typeface="Times New Roman" panose="02020603050405020304" pitchFamily="18" charset="0"/>
                    <a:cs typeface="Cambria" panose="02040503050406030204" pitchFamily="18" charset="0"/>
                  </a:rPr>
                  <a:t>thẳng</a:t>
                </a:r>
                <a:r>
                  <a:rPr lang="fr-FR" sz="4400" dirty="0">
                    <a:effectLst/>
                    <a:latin typeface="Palatino Linotype" panose="02040502050505030304" pitchFamily="18" charset="0"/>
                    <a:ea typeface="Times New Roman" panose="02020603050405020304" pitchFamily="18" charset="0"/>
                    <a:cs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/>
                            <a:ea typeface="Times New Roman" panose="02020603050405020304" pitchFamily="18" charset="0"/>
                            <a:cs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fr-FR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mbria" panose="02040503050406030204" pitchFamily="18" charset="0"/>
                          </a:rPr>
                          <m:t>𝑑</m:t>
                        </m:r>
                      </m:e>
                    </m:d>
                  </m:oMath>
                </a14:m>
                <a:r>
                  <a:rPr lang="fr-FR" sz="4400" dirty="0">
                    <a:effectLst/>
                    <a:latin typeface="Palatino Linotype" panose="02040502050505030304" pitchFamily="18" charset="0"/>
                    <a:ea typeface="Times New Roman" panose="02020603050405020304" pitchFamily="18" charset="0"/>
                    <a:cs typeface="Cambria" panose="02040503050406030204" pitchFamily="18" charset="0"/>
                  </a:rPr>
                  <a:t>qua </a:t>
                </a:r>
                <a:r>
                  <a:rPr lang="fr-FR" sz="4400" dirty="0" err="1">
                    <a:effectLst/>
                    <a:latin typeface="Palatino Linotype" panose="02040502050505030304" pitchFamily="18" charset="0"/>
                    <a:ea typeface="Times New Roman" panose="02020603050405020304" pitchFamily="18" charset="0"/>
                    <a:cs typeface="Cambria" panose="02040503050406030204" pitchFamily="18" charset="0"/>
                  </a:rPr>
                  <a:t>phép</a:t>
                </a:r>
                <a:r>
                  <a:rPr lang="fr-FR" sz="4400" dirty="0">
                    <a:effectLst/>
                    <a:latin typeface="Palatino Linotype" panose="02040502050505030304" pitchFamily="18" charset="0"/>
                    <a:ea typeface="Times New Roman" panose="02020603050405020304" pitchFamily="18" charset="0"/>
                    <a:cs typeface="Cambria" panose="02040503050406030204" pitchFamily="18" charset="0"/>
                  </a:rPr>
                  <a:t> </a:t>
                </a:r>
                <a:r>
                  <a:rPr lang="fr-FR" sz="4400" dirty="0" err="1">
                    <a:effectLst/>
                    <a:latin typeface="Palatino Linotype" panose="02040502050505030304" pitchFamily="18" charset="0"/>
                    <a:ea typeface="Times New Roman" panose="02020603050405020304" pitchFamily="18" charset="0"/>
                    <a:cs typeface="Cambria" panose="02040503050406030204" pitchFamily="18" charset="0"/>
                  </a:rPr>
                  <a:t>quay</a:t>
                </a:r>
                <a:r>
                  <a:rPr lang="fr-FR" sz="4400" dirty="0">
                    <a:effectLst/>
                    <a:latin typeface="Palatino Linotype" panose="02040502050505030304" pitchFamily="18" charset="0"/>
                    <a:ea typeface="Times New Roman" panose="02020603050405020304" pitchFamily="18" charset="0"/>
                    <a:cs typeface="Cambria" panose="02040503050406030204" pitchFamily="18" charset="0"/>
                  </a:rPr>
                  <a:t> </a:t>
                </a:r>
                <a:r>
                  <a:rPr lang="fr-FR" sz="4400" dirty="0" err="1">
                    <a:effectLst/>
                    <a:latin typeface="Palatino Linotype" panose="02040502050505030304" pitchFamily="18" charset="0"/>
                    <a:ea typeface="Times New Roman" panose="02020603050405020304" pitchFamily="18" charset="0"/>
                    <a:cs typeface="Cambria" panose="02040503050406030204" pitchFamily="18" charset="0"/>
                  </a:rPr>
                  <a:t>tâm</a:t>
                </a:r>
                <a:r>
                  <a:rPr lang="fr-FR" sz="4400" dirty="0">
                    <a:effectLst/>
                    <a:latin typeface="Palatino Linotype" panose="02040502050505030304" pitchFamily="18" charset="0"/>
                    <a:ea typeface="Times New Roman" panose="02020603050405020304" pitchFamily="18" charset="0"/>
                    <a:cs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" panose="02040503050406030204" pitchFamily="18" charset="0"/>
                      </a:rPr>
                      <m:t>𝑂</m:t>
                    </m:r>
                  </m:oMath>
                </a14:m>
                <a:r>
                  <a:rPr lang="fr-FR" sz="4400" dirty="0" err="1">
                    <a:effectLst/>
                    <a:latin typeface="Palatino Linotype" panose="02040502050505030304" pitchFamily="18" charset="0"/>
                    <a:ea typeface="Times New Roman" panose="02020603050405020304" pitchFamily="18" charset="0"/>
                    <a:cs typeface="Cambria" panose="02040503050406030204" pitchFamily="18" charset="0"/>
                  </a:rPr>
                  <a:t>góc</a:t>
                </a:r>
                <a:r>
                  <a:rPr lang="fr-FR" sz="4400" dirty="0">
                    <a:effectLst/>
                    <a:latin typeface="Palatino Linotype" panose="02040502050505030304" pitchFamily="18" charset="0"/>
                    <a:ea typeface="Times New Roman" panose="02020603050405020304" pitchFamily="18" charset="0"/>
                    <a:cs typeface="Cambria" panose="02040503050406030204" pitchFamily="18" charset="0"/>
                  </a:rPr>
                  <a:t> </a:t>
                </a:r>
                <a:r>
                  <a:rPr lang="fr-FR" sz="4400" dirty="0" err="1">
                    <a:effectLst/>
                    <a:latin typeface="Palatino Linotype" panose="02040502050505030304" pitchFamily="18" charset="0"/>
                    <a:ea typeface="Times New Roman" panose="02020603050405020304" pitchFamily="18" charset="0"/>
                    <a:cs typeface="Cambria" panose="02040503050406030204" pitchFamily="18" charset="0"/>
                  </a:rPr>
                  <a:t>quay</a:t>
                </a:r>
                <a:r>
                  <a:rPr lang="fr-FR" sz="4400" dirty="0">
                    <a:effectLst/>
                    <a:latin typeface="Palatino Linotype" panose="02040502050505030304" pitchFamily="18" charset="0"/>
                    <a:ea typeface="Times New Roman" panose="02020603050405020304" pitchFamily="18" charset="0"/>
                    <a:cs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" panose="02040503050406030204" pitchFamily="18" charset="0"/>
                      </a:rPr>
                      <m:t>9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/>
                            <a:ea typeface="Times New Roman" panose="02020603050405020304" pitchFamily="18" charset="0"/>
                            <a:cs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fr-FR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mbria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fr-FR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mbria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fr-FR" sz="4400" dirty="0">
                    <a:effectLst/>
                    <a:latin typeface="Palatino Linotype" panose="02040502050505030304" pitchFamily="18" charset="0"/>
                    <a:ea typeface="Times New Roman" panose="02020603050405020304" pitchFamily="18" charset="0"/>
                    <a:cs typeface="Cambria" panose="02040503050406030204" pitchFamily="18" charset="0"/>
                  </a:rPr>
                  <a:t>là </a:t>
                </a:r>
                <a:endParaRPr lang="en-US" sz="4400" i="1" dirty="0">
                  <a:effectLst/>
                  <a:latin typeface="Cambria Math" panose="02040503050406030204" pitchFamily="18" charset="0"/>
                  <a:ea typeface="Times New Roman" panose="02020603050405020304" pitchFamily="18" charset="0"/>
                  <a:cs typeface="Cambria" panose="02040503050406030204" pitchFamily="18" charset="0"/>
                </a:endParaRPr>
              </a:p>
              <a:p>
                <a:pPr marL="630555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630555" algn="l"/>
                    <a:tab pos="2160270" algn="l"/>
                    <a:tab pos="3599815" algn="l"/>
                    <a:tab pos="5039995" algn="l"/>
                  </a:tabLst>
                </a:pPr>
                <a14:m>
                  <m:oMath xmlns:m="http://schemas.openxmlformats.org/officeDocument/2006/math">
                    <m:r>
                      <a:rPr lang="fr-FR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" panose="02040503050406030204" pitchFamily="18" charset="0"/>
                      </a:rPr>
                      <m:t>𝑥</m:t>
                    </m:r>
                    <m:r>
                      <a:rPr lang="fr-FR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" panose="02040503050406030204" pitchFamily="18" charset="0"/>
                      </a:rPr>
                      <m:t>+</m:t>
                    </m:r>
                    <m:r>
                      <a:rPr lang="fr-FR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" panose="02040503050406030204" pitchFamily="18" charset="0"/>
                      </a:rPr>
                      <m:t>𝑦</m:t>
                    </m:r>
                    <m:r>
                      <a:rPr lang="fr-FR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" panose="02040503050406030204" pitchFamily="18" charset="0"/>
                      </a:rPr>
                      <m:t>+1=0.</m:t>
                    </m:r>
                  </m:oMath>
                </a14:m>
                <a:r>
                  <a:rPr lang="fr-FR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  <a:cs typeface="Cambria" panose="02040503050406030204" pitchFamily="18" charset="0"/>
                  </a:rPr>
                  <a:t>.</a:t>
                </a:r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787A8F33-2D47-4E2C-85C2-581B1CD24A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6833" y="11380517"/>
                <a:ext cx="21258370" cy="1649682"/>
              </a:xfrm>
              <a:prstGeom prst="rect">
                <a:avLst/>
              </a:prstGeom>
              <a:blipFill rotWithShape="1">
                <a:blip r:embed="rId11"/>
                <a:stretch>
                  <a:fillRect t="-3704" b="-1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85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2" grpId="0"/>
      <p:bldP spid="53" grpId="0"/>
      <p:bldP spid="54" grpId="0"/>
      <p:bldP spid="55" grpId="0"/>
      <p:bldP spid="55" grpId="1"/>
      <p:bldP spid="57" grpId="0" animBg="1"/>
      <p:bldP spid="58" grpId="0"/>
      <p:bldP spid="76" grpId="0"/>
      <p:bldP spid="7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图片 3">
            <a:extLst>
              <a:ext uri="{FF2B5EF4-FFF2-40B4-BE49-F238E27FC236}">
                <a16:creationId xmlns:a16="http://schemas.microsoft.com/office/drawing/2014/main" xmlns="" id="{4BD7D913-20F0-448F-A128-066D4BC741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" y="1432441"/>
            <a:ext cx="24384000" cy="12512159"/>
          </a:xfrm>
          <a:prstGeom prst="rect">
            <a:avLst/>
          </a:prstGeom>
        </p:spPr>
      </p:pic>
      <p:grpSp>
        <p:nvGrpSpPr>
          <p:cNvPr id="152" name="Group 151"/>
          <p:cNvGrpSpPr/>
          <p:nvPr/>
        </p:nvGrpSpPr>
        <p:grpSpPr>
          <a:xfrm>
            <a:off x="1205338" y="6941404"/>
            <a:ext cx="22136901" cy="6545132"/>
            <a:chOff x="1205494" y="6941416"/>
            <a:chExt cx="22139783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381000" y="2362200"/>
            <a:ext cx="23391942" cy="4087555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3.</a:t>
                </a: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2" name="Rectangle 61"/>
              <p:cNvSpPr/>
              <p:nvPr/>
            </p:nvSpPr>
            <p:spPr>
              <a:xfrm>
                <a:off x="19764129" y="12380980"/>
                <a:ext cx="271487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64129" y="12380980"/>
                <a:ext cx="2714871" cy="83099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249998" y="5223658"/>
                <a:ext cx="438854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r>
                        <a:rPr lang="en-US" sz="4800" b="0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(−2;4)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9998" y="5223658"/>
                <a:ext cx="4388542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8159621" y="5223658"/>
                <a:ext cx="438854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(</m:t>
                      </m:r>
                      <m:r>
                        <a:rPr lang="en-US" sz="4800" b="0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−2;−4</m:t>
                      </m:r>
                      <m:r>
                        <a:rPr lang="en-US" sz="4800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9621" y="5223658"/>
                <a:ext cx="4388542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3069244" y="5223658"/>
                <a:ext cx="4447108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800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(</m:t>
                      </m:r>
                      <m:r>
                        <a:rPr lang="en-US" sz="4800" b="0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−2;−4</m:t>
                      </m:r>
                      <m:r>
                        <a:rPr lang="en-US" sz="4800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69244" y="5223658"/>
                <a:ext cx="4447108" cy="8309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8037434" y="5223658"/>
                <a:ext cx="402346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sz="4800" b="0" i="0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2; 4)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vi-VN" sz="4800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37434" y="5223658"/>
                <a:ext cx="4023461" cy="8309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845744" cy="960427"/>
              <a:chOff x="739068" y="1515168"/>
              <a:chExt cx="8845744" cy="9604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7452081" cy="7695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 smtClean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2. BÀI </a:t>
                </a:r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TẬP TRẮC NGHIỆM</a:t>
                </a:r>
              </a:p>
            </p:txBody>
          </p:sp>
        </p:grpSp>
      </p:grpSp>
      <p:sp>
        <p:nvSpPr>
          <p:cNvPr id="57" name="Oval 56"/>
          <p:cNvSpPr/>
          <p:nvPr/>
        </p:nvSpPr>
        <p:spPr>
          <a:xfrm>
            <a:off x="8382000" y="5146213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B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xmlns="" id="{DC26858B-05F4-4802-BE7C-44A4BF57D899}"/>
                  </a:ext>
                </a:extLst>
              </p:cNvPr>
              <p:cNvSpPr txBox="1"/>
              <p:nvPr/>
            </p:nvSpPr>
            <p:spPr>
              <a:xfrm>
                <a:off x="1098671" y="3385526"/>
                <a:ext cx="22243567" cy="14932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vi-VN" sz="4400" dirty="0">
                    <a:effectLst/>
                    <a:latin typeface="Cambria Math" pitchFamily="18" charset="0"/>
                    <a:ea typeface="Cambria Math" pitchFamily="18" charset="0"/>
                    <a:cs typeface="Times New Roman" panose="02020603050405020304" pitchFamily="18" charset="0"/>
                  </a:rPr>
                  <a:t>Trong mặt phẳng </a:t>
                </a: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  <a:cs typeface="Times New Roman" panose="02020603050405020304" pitchFamily="18" charset="0"/>
                      </a:rPr>
                      <m:t>𝑂𝑥𝑦</m:t>
                    </m:r>
                  </m:oMath>
                </a14:m>
                <a:r>
                  <a:rPr lang="vi-VN" sz="4400" dirty="0">
                    <a:effectLst/>
                    <a:latin typeface="Cambria Math" pitchFamily="18" charset="0"/>
                    <a:ea typeface="Cambria Math" pitchFamily="18" charset="0"/>
                    <a:cs typeface="Times New Roman" panose="02020603050405020304" pitchFamily="18" charset="0"/>
                  </a:rPr>
                  <a:t>, cho </a:t>
                </a: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  <a:cs typeface="Times New Roman" panose="02020603050405020304" pitchFamily="18" charset="0"/>
                      </a:rPr>
                      <m:t>𝛥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vi-VN" sz="4400" dirty="0">
                    <a:effectLst/>
                    <a:latin typeface="Cambria Math" pitchFamily="18" charset="0"/>
                    <a:ea typeface="Cambria Math" pitchFamily="18" charset="0"/>
                    <a:cs typeface="Times New Roman" panose="02020603050405020304" pitchFamily="18" charset="0"/>
                  </a:rPr>
                  <a:t> có </a:t>
                </a: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  <a:cs typeface="Times New Roman" panose="02020603050405020304" pitchFamily="18" charset="0"/>
                      </a:rPr>
                      <m:t>𝐴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d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  <a:cs typeface="Times New Roman" panose="02020603050405020304" pitchFamily="18" charset="0"/>
                          </a:rPr>
                          <m:t>2;4</m:t>
                        </m:r>
                      </m:e>
                    </m:d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  <a:cs typeface="Times New Roman" panose="02020603050405020304" pitchFamily="18" charset="0"/>
                      </a:rPr>
                      <m:t>𝐵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d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  <a:cs typeface="Times New Roman" panose="02020603050405020304" pitchFamily="18" charset="0"/>
                          </a:rPr>
                          <m:t>5;1</m:t>
                        </m:r>
                      </m:e>
                    </m:d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  <a:cs typeface="Times New Roman" panose="02020603050405020304" pitchFamily="18" charset="0"/>
                      </a:rPr>
                      <m:t>𝐶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d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  <a:cs typeface="Times New Roman" panose="02020603050405020304" pitchFamily="18" charset="0"/>
                          </a:rPr>
                          <m:t>−1;−2</m:t>
                        </m:r>
                      </m:e>
                    </m:d>
                  </m:oMath>
                </a14:m>
                <a:r>
                  <a:rPr lang="vi-VN" sz="4400" dirty="0">
                    <a:effectLst/>
                    <a:latin typeface="Cambria Math" pitchFamily="18" charset="0"/>
                    <a:ea typeface="Cambria Math" pitchFamily="18" charset="0"/>
                    <a:cs typeface="Times New Roman" panose="02020603050405020304" pitchFamily="18" charset="0"/>
                  </a:rPr>
                  <a:t>. Phép tịnh tiến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effectLst/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sSub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acc>
                          <m:accPr>
                            <m:chr m:val="⃗"/>
                            <m:ctrlPr>
                              <a:rPr lang="en-US" sz="4400" i="1">
                                <a:effectLst/>
                                <a:latin typeface="Cambria Math" pitchFamily="18" charset="0"/>
                                <a:ea typeface="Cambria Math" pitchFamily="18" charset="0"/>
                              </a:rPr>
                            </m:ctrlPr>
                          </m:accPr>
                          <m:e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mbria Math" pitchFamily="18" charset="0"/>
                                <a:cs typeface="Times New Roman" panose="02020603050405020304" pitchFamily="18" charset="0"/>
                              </a:rPr>
                              <m:t>𝐵𝐶</m:t>
                            </m:r>
                          </m:e>
                        </m:acc>
                      </m:sub>
                    </m:sSub>
                  </m:oMath>
                </a14:m>
                <a:r>
                  <a:rPr lang="vi-VN" sz="4400" dirty="0">
                    <a:effectLst/>
                    <a:latin typeface="Cambria Math" pitchFamily="18" charset="0"/>
                    <a:ea typeface="Cambria Math" pitchFamily="18" charset="0"/>
                    <a:cs typeface="Times New Roman" panose="02020603050405020304" pitchFamily="18" charset="0"/>
                  </a:rPr>
                  <a:t> biến </a:t>
                </a: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  <a:cs typeface="Times New Roman" panose="02020603050405020304" pitchFamily="18" charset="0"/>
                      </a:rPr>
                      <m:t>𝛥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vi-VN" sz="4400" dirty="0">
                    <a:effectLst/>
                    <a:latin typeface="Cambria Math" pitchFamily="18" charset="0"/>
                    <a:ea typeface="Cambria Math" pitchFamily="18" charset="0"/>
                    <a:cs typeface="Times New Roman" panose="02020603050405020304" pitchFamily="18" charset="0"/>
                  </a:rPr>
                  <a:t> thành </a:t>
                </a: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  <a:cs typeface="Times New Roman" panose="02020603050405020304" pitchFamily="18" charset="0"/>
                      </a:rPr>
                      <m:t>𝛥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vi-VN" sz="4400" dirty="0">
                    <a:effectLst/>
                    <a:latin typeface="Cambria Math" pitchFamily="18" charset="0"/>
                    <a:ea typeface="Cambria Math" pitchFamily="18" charset="0"/>
                    <a:cs typeface="Times New Roman" panose="02020603050405020304" pitchFamily="18" charset="0"/>
                  </a:rPr>
                  <a:t>. Tọa độ trọng tâm của </a:t>
                </a: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  <a:cs typeface="Times New Roman" panose="02020603050405020304" pitchFamily="18" charset="0"/>
                      </a:rPr>
                      <m:t>𝛥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vi-VN" sz="4400" dirty="0">
                    <a:effectLst/>
                    <a:latin typeface="Cambria Math" pitchFamily="18" charset="0"/>
                    <a:ea typeface="Cambria Math" pitchFamily="18" charset="0"/>
                    <a:cs typeface="Times New Roman" panose="02020603050405020304" pitchFamily="18" charset="0"/>
                  </a:rPr>
                  <a:t> là</a:t>
                </a:r>
                <a:endParaRPr lang="en-US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DC26858B-05F4-4802-BE7C-44A4BF57D8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671" y="3385526"/>
                <a:ext cx="22243567" cy="1493294"/>
              </a:xfrm>
              <a:prstGeom prst="rect">
                <a:avLst/>
              </a:prstGeom>
              <a:blipFill rotWithShape="1">
                <a:blip r:embed="rId9"/>
                <a:stretch>
                  <a:fillRect l="-1096" t="-8571" r="-1124" b="-187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xmlns="" id="{CB2CD1C2-90F5-49AB-AC73-9296E44F4870}"/>
                  </a:ext>
                </a:extLst>
              </p:cNvPr>
              <p:cNvSpPr txBox="1"/>
              <p:nvPr/>
            </p:nvSpPr>
            <p:spPr>
              <a:xfrm>
                <a:off x="1962847" y="7954498"/>
                <a:ext cx="20516153" cy="41390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30555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630555" algn="l"/>
                  </a:tabLst>
                </a:pPr>
                <a:r>
                  <a:rPr lang="nl-NL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𝐺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𝐺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′</m:t>
                    </m:r>
                  </m:oMath>
                </a14:m>
                <a:r>
                  <a:rPr lang="nl-NL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</a:rPr>
                  <a:t> lần lượt là </a:t>
                </a:r>
                <a:r>
                  <a:rPr lang="vi-VN" sz="4400" b="1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</a:rPr>
                  <a:t>trọng</a:t>
                </a:r>
                <a:r>
                  <a:rPr lang="nl-NL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</a:rPr>
                  <a:t> tâm </a:t>
                </a:r>
                <a14:m>
                  <m:oMath xmlns:m="http://schemas.openxmlformats.org/officeDocument/2006/math"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𝛥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𝐴𝐵𝐶</m:t>
                    </m:r>
                  </m:oMath>
                </a14:m>
                <a:r>
                  <a:rPr lang="nl-NL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𝛥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′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𝐵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′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𝐶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′</m:t>
                    </m:r>
                  </m:oMath>
                </a14:m>
                <a:r>
                  <a:rPr lang="nl-NL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</a:rPr>
                  <a:t>. Suy ra </a:t>
                </a:r>
                <a14:m>
                  <m:oMath xmlns:m="http://schemas.openxmlformats.org/officeDocument/2006/math"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𝐺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′</m:t>
                    </m:r>
                  </m:oMath>
                </a14:m>
                <a:r>
                  <a:rPr lang="nl-NL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</a:rPr>
                  <a:t> là ảnh của </a:t>
                </a:r>
                <a14:m>
                  <m:oMath xmlns:m="http://schemas.openxmlformats.org/officeDocument/2006/math"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𝐺</m:t>
                    </m:r>
                  </m:oMath>
                </a14:m>
                <a:r>
                  <a:rPr lang="nl-NL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</a:rPr>
                  <a:t> qua phép tịnh tiến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𝑇</m:t>
                        </m:r>
                      </m:e>
                      <m:sub>
                        <m:acc>
                          <m:accPr>
                            <m:chr m:val="⃗"/>
                            <m:ctrlPr>
                              <a:rPr lang="en-US" sz="4400" i="1">
                                <a:effectLst/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accPr>
                          <m:e>
                            <m:r>
                              <a:rPr lang="nl-NL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𝐵𝐶</m:t>
                            </m:r>
                          </m:e>
                        </m:acc>
                      </m:sub>
                    </m:sSub>
                  </m:oMath>
                </a14:m>
                <a:r>
                  <a:rPr lang="nl-NL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</a:rPr>
                  <a:t>.</a:t>
                </a:r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630555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630555" algn="l"/>
                  </a:tabLst>
                </a:pPr>
                <a14:m>
                  <m:oMath xmlns:m="http://schemas.openxmlformats.org/officeDocument/2006/math"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𝐺</m:t>
                    </m:r>
                  </m:oMath>
                </a14:m>
                <a:r>
                  <a:rPr lang="nl-NL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</a:rPr>
                  <a:t> là trọng tâm </a:t>
                </a:r>
                <a14:m>
                  <m:oMath xmlns:m="http://schemas.openxmlformats.org/officeDocument/2006/math"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𝛥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𝐴𝐵𝐶</m:t>
                    </m:r>
                  </m:oMath>
                </a14:m>
                <a:r>
                  <a:rPr lang="nl-NL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</a:rPr>
                  <a:t> suy ra </a:t>
                </a:r>
                <a14:m>
                  <m:oMath xmlns:m="http://schemas.openxmlformats.org/officeDocument/2006/math"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𝐺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2;1</m:t>
                        </m:r>
                      </m:e>
                    </m:d>
                  </m:oMath>
                </a14:m>
                <a:r>
                  <a:rPr lang="nl-NL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</a:rPr>
                  <a:t>.</a:t>
                </a:r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630555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630555" algn="l"/>
                  </a:tabLst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𝐵𝐶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−6;−3</m:t>
                        </m:r>
                      </m:e>
                    </m:d>
                  </m:oMath>
                </a14:m>
                <a:r>
                  <a:rPr lang="nl-NL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</a:rPr>
                  <a:t>.</a:t>
                </a:r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630555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630555" algn="l"/>
                  </a:tabLst>
                </a:pPr>
                <a:r>
                  <a:rPr lang="nl-NL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</a:rPr>
                  <a:t>Thay biểu thức tọa độ của phép tịnh tiến hoặc thử đáp án ta được </a:t>
                </a:r>
                <a14:m>
                  <m:oMath xmlns:m="http://schemas.openxmlformats.org/officeDocument/2006/math"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𝐺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′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−4;−2</m:t>
                        </m:r>
                      </m:e>
                    </m:d>
                  </m:oMath>
                </a14:m>
                <a:r>
                  <a:rPr lang="nl-NL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</a:rPr>
                  <a:t>.</a:t>
                </a:r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B2CD1C2-90F5-49AB-AC73-9296E44F48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2847" y="7954498"/>
                <a:ext cx="20516153" cy="4139082"/>
              </a:xfrm>
              <a:prstGeom prst="rect">
                <a:avLst/>
              </a:prstGeom>
              <a:blipFill rotWithShape="1">
                <a:blip r:embed="rId10"/>
                <a:stretch>
                  <a:fillRect t="-1473" r="-1159" b="-51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577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2" grpId="0"/>
      <p:bldP spid="53" grpId="0"/>
      <p:bldP spid="53" grpId="1"/>
      <p:bldP spid="54" grpId="0"/>
      <p:bldP spid="55" grpId="0"/>
      <p:bldP spid="57" grpId="0" animBg="1"/>
      <p:bldP spid="58" grpId="0"/>
      <p:bldP spid="7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图片 3">
            <a:extLst>
              <a:ext uri="{FF2B5EF4-FFF2-40B4-BE49-F238E27FC236}">
                <a16:creationId xmlns:a16="http://schemas.microsoft.com/office/drawing/2014/main" xmlns="" id="{4BD7D913-20F0-448F-A128-066D4BC741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" y="1432441"/>
            <a:ext cx="24384000" cy="12512159"/>
          </a:xfrm>
          <a:prstGeom prst="rect">
            <a:avLst/>
          </a:prstGeom>
        </p:spPr>
      </p:pic>
      <p:grpSp>
        <p:nvGrpSpPr>
          <p:cNvPr id="148" name="Group 147"/>
          <p:cNvGrpSpPr/>
          <p:nvPr/>
        </p:nvGrpSpPr>
        <p:grpSpPr>
          <a:xfrm>
            <a:off x="98611" y="2399336"/>
            <a:ext cx="23391942" cy="4087555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4.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249998" y="5223658"/>
                <a:ext cx="4388542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d>
                        <m:dPr>
                          <m:ctrlPr>
                            <a:rPr lang="en-US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;−</m:t>
                          </m:r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9998" y="5223658"/>
                <a:ext cx="4388542" cy="156966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8159621" y="5223658"/>
                <a:ext cx="438854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800" b="1" i="0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B</m:t>
                    </m:r>
                    <m:r>
                      <m:rPr>
                        <m:nor/>
                      </m:rPr>
                      <a:rPr lang="en-US" sz="4800" b="1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  <m:d>
                      <m:dPr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r>
                          <a:rPr lang="vi-VN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vi-VN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GB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9621" y="5223658"/>
                <a:ext cx="4388542" cy="830997"/>
              </a:xfrm>
              <a:prstGeom prst="rect">
                <a:avLst/>
              </a:prstGeom>
              <a:blipFill>
                <a:blip r:embed="rId5"/>
                <a:stretch>
                  <a:fillRect t="-17647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3069244" y="5223658"/>
                <a:ext cx="4447108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d>
                        <m:dPr>
                          <m:ctrlPr>
                            <a:rPr lang="en-US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;−</m:t>
                          </m:r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69244" y="5223658"/>
                <a:ext cx="4447108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8037434" y="5223658"/>
                <a:ext cx="402346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d>
                        <m:dPr>
                          <m:ctrlPr>
                            <a:rPr lang="en-US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</m:d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vi-VN" sz="4800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37434" y="5223658"/>
                <a:ext cx="4023461" cy="8309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542008" cy="960427"/>
              <a:chOff x="739068" y="1515168"/>
              <a:chExt cx="8542008" cy="9604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7148345" cy="7695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 smtClean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2. BÀI </a:t>
                </a:r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TẬP TRẮC NGHIỆM</a:t>
                </a:r>
              </a:p>
            </p:txBody>
          </p:sp>
        </p:grpSp>
      </p:grpSp>
      <p:sp>
        <p:nvSpPr>
          <p:cNvPr id="3" name="Rectangle 2"/>
          <p:cNvSpPr/>
          <p:nvPr/>
        </p:nvSpPr>
        <p:spPr>
          <a:xfrm>
            <a:off x="9265173" y="4681282"/>
            <a:ext cx="184731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58" name="Oval 57"/>
          <p:cNvSpPr/>
          <p:nvPr/>
        </p:nvSpPr>
        <p:spPr>
          <a:xfrm>
            <a:off x="18762305" y="5220415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xmlns="" id="{523BCB76-D0E1-4D42-84BD-C6E5FFA18AA5}"/>
                  </a:ext>
                </a:extLst>
              </p:cNvPr>
              <p:cNvSpPr txBox="1"/>
              <p:nvPr/>
            </p:nvSpPr>
            <p:spPr>
              <a:xfrm>
                <a:off x="828986" y="3456972"/>
                <a:ext cx="21954813" cy="17204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lvl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CC"/>
                  </a:buClr>
                  <a:tabLst>
                    <a:tab pos="630555" algn="l"/>
                  </a:tabLst>
                </a:pPr>
                <a:r>
                  <a:rPr lang="vi-VN" sz="4400" dirty="0">
                    <a:effectLst/>
                    <a:latin typeface="Cambria Math" pitchFamily="18" charset="0"/>
                    <a:ea typeface="Cambria Math" pitchFamily="18" charset="0"/>
                  </a:rPr>
                  <a:t>Trong mặt phẳng </a:t>
                </a: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𝑂𝑥𝑦</m:t>
                    </m:r>
                  </m:oMath>
                </a14:m>
                <a:r>
                  <a:rPr lang="vi-VN" sz="4400" dirty="0">
                    <a:effectLst/>
                    <a:latin typeface="Cambria Math" pitchFamily="18" charset="0"/>
                    <a:ea typeface="Cambria Math" pitchFamily="18" charset="0"/>
                  </a:rPr>
                  <a:t>, biết </a:t>
                </a: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𝑀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′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d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−3;0</m:t>
                        </m:r>
                      </m:e>
                    </m:d>
                  </m:oMath>
                </a14:m>
                <a:r>
                  <a:rPr lang="vi-VN" sz="4400" dirty="0">
                    <a:effectLst/>
                    <a:latin typeface="Cambria Math" pitchFamily="18" charset="0"/>
                    <a:ea typeface="Cambria Math" pitchFamily="18" charset="0"/>
                  </a:rPr>
                  <a:t> là ảnh của </a:t>
                </a: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𝑀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d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1;−2</m:t>
                        </m:r>
                      </m:e>
                    </m:d>
                  </m:oMath>
                </a14:m>
                <a:r>
                  <a:rPr lang="vi-VN" sz="4400" dirty="0">
                    <a:effectLst/>
                    <a:latin typeface="Cambria Math" pitchFamily="18" charset="0"/>
                    <a:ea typeface="Cambria Math" pitchFamily="18" charset="0"/>
                  </a:rPr>
                  <a:t> qua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effectLst/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sSub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𝑇</m:t>
                        </m:r>
                      </m:e>
                      <m:sub>
                        <m:acc>
                          <m:accPr>
                            <m:chr m:val="⃗"/>
                            <m:ctrlPr>
                              <a:rPr lang="en-US" sz="4400" i="1">
                                <a:effectLst/>
                                <a:latin typeface="Cambria Math" pitchFamily="18" charset="0"/>
                                <a:ea typeface="Cambria Math" pitchFamily="18" charset="0"/>
                              </a:rPr>
                            </m:ctrlPr>
                          </m:accPr>
                          <m:e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𝑢</m:t>
                            </m:r>
                          </m:e>
                        </m:acc>
                      </m:sub>
                    </m:sSub>
                  </m:oMath>
                </a14:m>
                <a:r>
                  <a:rPr lang="vi-VN" sz="4400" dirty="0">
                    <a:effectLst/>
                    <a:latin typeface="Cambria Math" pitchFamily="18" charset="0"/>
                    <a:ea typeface="Cambria Math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𝑀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′′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d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2;3</m:t>
                        </m:r>
                      </m:e>
                    </m:d>
                  </m:oMath>
                </a14:m>
                <a:r>
                  <a:rPr lang="vi-VN" sz="4400" dirty="0">
                    <a:effectLst/>
                    <a:latin typeface="Cambria Math" pitchFamily="18" charset="0"/>
                    <a:ea typeface="Cambria Math" pitchFamily="18" charset="0"/>
                  </a:rPr>
                  <a:t> là ảnh của </a:t>
                </a: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𝑀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′</m:t>
                    </m:r>
                  </m:oMath>
                </a14:m>
                <a:r>
                  <a:rPr lang="vi-VN" sz="4400" dirty="0">
                    <a:effectLst/>
                    <a:latin typeface="Cambria Math" pitchFamily="18" charset="0"/>
                    <a:ea typeface="Cambria Math" pitchFamily="18" charset="0"/>
                  </a:rPr>
                  <a:t> qua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effectLst/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sSub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𝑇</m:t>
                        </m:r>
                      </m:e>
                      <m:sub>
                        <m:acc>
                          <m:accPr>
                            <m:chr m:val="⃗"/>
                            <m:ctrlPr>
                              <a:rPr lang="en-US" sz="4400" i="1">
                                <a:effectLst/>
                                <a:latin typeface="Cambria Math" pitchFamily="18" charset="0"/>
                                <a:ea typeface="Cambria Math" pitchFamily="18" charset="0"/>
                              </a:rPr>
                            </m:ctrlPr>
                          </m:accPr>
                          <m:e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𝑣</m:t>
                            </m:r>
                          </m:e>
                        </m:acc>
                      </m:sub>
                    </m:sSub>
                  </m:oMath>
                </a14:m>
                <a:r>
                  <a:rPr lang="vi-VN" sz="4400" dirty="0">
                    <a:effectLst/>
                    <a:latin typeface="Cambria Math" pitchFamily="18" charset="0"/>
                    <a:ea typeface="Cambria Math" pitchFamily="18" charset="0"/>
                  </a:rPr>
                  <a:t>. Tọa độ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acc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𝑢</m:t>
                        </m:r>
                      </m:e>
                    </m:acc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acc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sz="4800" dirty="0" smtClean="0">
                    <a:effectLst/>
                    <a:latin typeface="Cambria Math" pitchFamily="18" charset="0"/>
                    <a:ea typeface="Cambria Math" pitchFamily="18" charset="0"/>
                  </a:rPr>
                  <a:t>?</a:t>
                </a:r>
                <a:endParaRPr lang="en-US" sz="4800" dirty="0">
                  <a:effectLst/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523BCB76-D0E1-4D42-84BD-C6E5FFA18A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986" y="3456972"/>
                <a:ext cx="21954813" cy="1720471"/>
              </a:xfrm>
              <a:prstGeom prst="rect">
                <a:avLst/>
              </a:prstGeom>
              <a:blipFill rotWithShape="1">
                <a:blip r:embed="rId8"/>
                <a:stretch>
                  <a:fillRect l="-1139" t="-4965" b="-13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8" name="Group 77">
            <a:extLst>
              <a:ext uri="{FF2B5EF4-FFF2-40B4-BE49-F238E27FC236}">
                <a16:creationId xmlns:a16="http://schemas.microsoft.com/office/drawing/2014/main" xmlns="" id="{D9798A10-1A05-4E28-AA36-DCD962C21D76}"/>
              </a:ext>
            </a:extLst>
          </p:cNvPr>
          <p:cNvGrpSpPr/>
          <p:nvPr/>
        </p:nvGrpSpPr>
        <p:grpSpPr>
          <a:xfrm>
            <a:off x="1367544" y="6726330"/>
            <a:ext cx="21416256" cy="3865469"/>
            <a:chOff x="1205494" y="6941416"/>
            <a:chExt cx="21419044" cy="3620100"/>
          </a:xfrm>
        </p:grpSpPr>
        <p:sp>
          <p:nvSpPr>
            <p:cNvPr id="79" name="Rounded Rectangle 124">
              <a:extLst>
                <a:ext uri="{FF2B5EF4-FFF2-40B4-BE49-F238E27FC236}">
                  <a16:creationId xmlns:a16="http://schemas.microsoft.com/office/drawing/2014/main" xmlns="" id="{14A73DB5-1F7C-4BF6-9555-52AB80E31D37}"/>
                </a:ext>
              </a:extLst>
            </p:cNvPr>
            <p:cNvSpPr/>
            <p:nvPr/>
          </p:nvSpPr>
          <p:spPr>
            <a:xfrm>
              <a:off x="1209586" y="7017843"/>
              <a:ext cx="21414952" cy="354367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xmlns="" id="{6D3F7C03-B033-481F-9527-B468245DEFCC}"/>
                </a:ext>
              </a:extLst>
            </p:cNvPr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81" name="Freeform 20">
                <a:extLst>
                  <a:ext uri="{FF2B5EF4-FFF2-40B4-BE49-F238E27FC236}">
                    <a16:creationId xmlns:a16="http://schemas.microsoft.com/office/drawing/2014/main" xmlns="" id="{096C1738-A11D-4D24-8286-6EA0241290BA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xmlns="" id="{802ECAED-4947-4DAF-A320-1393402CDAE8}"/>
                  </a:ext>
                </a:extLst>
              </p:cNvPr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3" name="Round Diagonal Corner Rectangle 128">
                <a:extLst>
                  <a:ext uri="{FF2B5EF4-FFF2-40B4-BE49-F238E27FC236}">
                    <a16:creationId xmlns:a16="http://schemas.microsoft.com/office/drawing/2014/main" xmlns="" id="{94FABACF-A87D-4FBF-8CA0-10F9D21CA373}"/>
                  </a:ext>
                </a:extLst>
              </p:cNvPr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4" name="Freeform 15">
                <a:extLst>
                  <a:ext uri="{FF2B5EF4-FFF2-40B4-BE49-F238E27FC236}">
                    <a16:creationId xmlns:a16="http://schemas.microsoft.com/office/drawing/2014/main" xmlns="" id="{3DC58EBF-2240-432F-88E3-EEFFEC00E6F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xmlns="" id="{B805C13F-9F8F-4878-86E2-031089E2E8AA}"/>
                  </a:ext>
                </a:extLst>
              </p:cNvPr>
              <p:cNvSpPr txBox="1"/>
              <p:nvPr/>
            </p:nvSpPr>
            <p:spPr>
              <a:xfrm>
                <a:off x="5906191" y="7599585"/>
                <a:ext cx="12227668" cy="18789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30555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630555" algn="l"/>
                  </a:tabLst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 smtClean="0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𝑢</m:t>
                        </m:r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 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𝑀𝑀</m:t>
                        </m:r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′ 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−4;2</m:t>
                        </m:r>
                      </m:e>
                    </m:d>
                  </m:oMath>
                </a14:m>
                <a:r>
                  <a:rPr lang="nl-NL" sz="4400" b="1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</a:rPr>
                  <a:t> </a:t>
                </a:r>
                <a:r>
                  <a:rPr lang="nl-NL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</a:rPr>
                  <a:t>;    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𝑣</m:t>
                        </m:r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 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𝑀</m:t>
                        </m:r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′</m:t>
                        </m:r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𝑀</m:t>
                        </m:r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′′ 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5;3</m:t>
                        </m:r>
                      </m:e>
                    </m:d>
                  </m:oMath>
                </a14:m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630555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630555" algn="l"/>
                  </a:tabLst>
                </a:pPr>
                <a:r>
                  <a:rPr lang="nl-NL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</a:rPr>
                  <a:t>Vậy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𝑢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𝑣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𝑀𝑀</m:t>
                        </m:r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′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𝑀</m:t>
                        </m:r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′</m:t>
                        </m:r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𝑀</m:t>
                        </m:r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′′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1;5</m:t>
                        </m:r>
                      </m:e>
                    </m:d>
                  </m:oMath>
                </a14:m>
                <a:r>
                  <a:rPr lang="nl-NL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</a:rPr>
                  <a:t>.</a:t>
                </a:r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B805C13F-9F8F-4878-86E2-031089E2E8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6191" y="7599585"/>
                <a:ext cx="12227668" cy="1878912"/>
              </a:xfrm>
              <a:prstGeom prst="rect">
                <a:avLst/>
              </a:prstGeom>
              <a:blipFill rotWithShape="1">
                <a:blip r:embed="rId9"/>
                <a:stretch>
                  <a:fillRect b="-152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xmlns="" id="{01B54B42-224C-4184-9590-9E2B2574109A}"/>
                  </a:ext>
                </a:extLst>
              </p:cNvPr>
              <p:cNvSpPr/>
              <p:nvPr/>
            </p:nvSpPr>
            <p:spPr>
              <a:xfrm>
                <a:off x="17202725" y="9374465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vi-VN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01B54B42-224C-4184-9590-9E2B257410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02725" y="9374465"/>
                <a:ext cx="2500565" cy="830997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1822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3" grpId="0"/>
      <p:bldP spid="54" grpId="0"/>
      <p:bldP spid="55" grpId="0"/>
      <p:bldP spid="58" grpId="0" animBg="1"/>
      <p:bldP spid="76" grpId="0"/>
      <p:bldP spid="85" grpId="0"/>
      <p:bldP spid="8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图片 3">
            <a:extLst>
              <a:ext uri="{FF2B5EF4-FFF2-40B4-BE49-F238E27FC236}">
                <a16:creationId xmlns:a16="http://schemas.microsoft.com/office/drawing/2014/main" xmlns="" id="{4BD7D913-20F0-448F-A128-066D4BC741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" y="1432441"/>
            <a:ext cx="24384000" cy="12512159"/>
          </a:xfrm>
          <a:prstGeom prst="rect">
            <a:avLst/>
          </a:prstGeom>
        </p:spPr>
      </p:pic>
      <p:grpSp>
        <p:nvGrpSpPr>
          <p:cNvPr id="148" name="Group 147"/>
          <p:cNvGrpSpPr/>
          <p:nvPr/>
        </p:nvGrpSpPr>
        <p:grpSpPr>
          <a:xfrm>
            <a:off x="98611" y="2399336"/>
            <a:ext cx="23391942" cy="4087555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5.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249998" y="5223658"/>
                <a:ext cx="4388542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vi-VN"/>
                        <m:t>(–3; 3)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9998" y="5223658"/>
                <a:ext cx="4388542" cy="156966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8159621" y="5223658"/>
                <a:ext cx="438854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vi-VN"/>
                        <m:t>(–1; –1)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9621" y="5223658"/>
                <a:ext cx="4388542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3069244" y="5223658"/>
                <a:ext cx="4447108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vi-VN"/>
                        <m:t>(0; 3)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69244" y="5223658"/>
                <a:ext cx="4447108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8037434" y="5223658"/>
                <a:ext cx="402346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vi-VN"/>
                        <m:t>(1; –3)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vi-VN" sz="4800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37434" y="5223658"/>
                <a:ext cx="4023461" cy="8309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769534" cy="960427"/>
              <a:chOff x="739068" y="1515168"/>
              <a:chExt cx="8769534" cy="9604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7375871" cy="7695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 smtClean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2. BÀI </a:t>
                </a:r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TẬP TRẮC NGHIỆM</a:t>
                </a:r>
              </a:p>
            </p:txBody>
          </p:sp>
        </p:grpSp>
      </p:grpSp>
      <p:sp>
        <p:nvSpPr>
          <p:cNvPr id="3" name="Rectangle 2"/>
          <p:cNvSpPr/>
          <p:nvPr/>
        </p:nvSpPr>
        <p:spPr>
          <a:xfrm>
            <a:off x="9265173" y="4681282"/>
            <a:ext cx="184731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49" name="Oval 48"/>
          <p:cNvSpPr/>
          <p:nvPr/>
        </p:nvSpPr>
        <p:spPr>
          <a:xfrm>
            <a:off x="13987093" y="5110372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C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xmlns="" id="{81A2D2EA-3C2C-46AD-B4BA-4C173ECD9051}"/>
                  </a:ext>
                </a:extLst>
              </p:cNvPr>
              <p:cNvSpPr txBox="1"/>
              <p:nvPr/>
            </p:nvSpPr>
            <p:spPr>
              <a:xfrm>
                <a:off x="859467" y="3352800"/>
                <a:ext cx="22076733" cy="17447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vi-VN" sz="44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Trong </a:t>
                </a:r>
                <a:r>
                  <a:rPr lang="vi-VN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mặt phẳng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4400" dirty="0">
                        <a:latin typeface="Times New Roman" panose="02020603050405020304" pitchFamily="18" charset="0"/>
                        <a:ea typeface="Calibri" panose="020F0502020204030204" pitchFamily="34" charset="0"/>
                      </a:rPr>
                      <m:t>Oxy</m:t>
                    </m:r>
                  </m:oMath>
                </a14:m>
                <a:r>
                  <a:rPr lang="vi-VN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, cho điểm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 dirty="0" smtClean="0"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b="0" i="1" dirty="0" smtClean="0">
                            <a:effectLst/>
                            <a:latin typeface="Cambria Math" panose="02040503050406030204" pitchFamily="18" charset="0"/>
                          </a:rPr>
                          <m:t>−3;5</m:t>
                        </m:r>
                      </m:e>
                    </m:d>
                    <m:r>
                      <a:rPr lang="en-US" sz="4400" b="0" i="1" dirty="0" smtClean="0">
                        <a:effectLst/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vi-VN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vi-VN" sz="4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Tìm tọa </a:t>
                </a:r>
                <a:r>
                  <a:rPr lang="vi-VN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độ của điểm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0" i="1" smtClean="0">
                            <a:effectLst/>
                            <a:latin typeface="Cambria Math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effectLst/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4400" b="0" i="1" smtClean="0"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vi-VN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là ảnh của điểm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𝑀</m:t>
                    </m:r>
                  </m:oMath>
                </a14:m>
                <a:r>
                  <a:rPr lang="vi-VN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qua phép dời hình thực hiện liên tiếp phép tịnh tiến theo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𝑣</m:t>
                        </m:r>
                      </m:e>
                    </m:acc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=(1;−4)</m:t>
                    </m:r>
                  </m:oMath>
                </a14:m>
                <a:r>
                  <a:rPr lang="vi-VN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 và phép đối xứng tâm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4400" dirty="0">
                        <a:latin typeface="Times New Roman" panose="02020603050405020304" pitchFamily="18" charset="0"/>
                        <a:ea typeface="Calibri" panose="020F0502020204030204" pitchFamily="34" charset="0"/>
                      </a:rPr>
                      <m:t>I</m:t>
                    </m:r>
                    <m:r>
                      <m:rPr>
                        <m:nor/>
                      </m:rPr>
                      <a:rPr lang="vi-VN" sz="4400" dirty="0">
                        <a:latin typeface="Times New Roman" panose="02020603050405020304" pitchFamily="18" charset="0"/>
                        <a:ea typeface="Calibri" panose="020F0502020204030204" pitchFamily="34" charset="0"/>
                      </a:rPr>
                      <m:t>(–1; 2).</m:t>
                    </m:r>
                  </m:oMath>
                </a14:m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81A2D2EA-3C2C-46AD-B4BA-4C173ECD90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467" y="3352800"/>
                <a:ext cx="22076733" cy="1744708"/>
              </a:xfrm>
              <a:prstGeom prst="rect">
                <a:avLst/>
              </a:prstGeom>
              <a:blipFill rotWithShape="1">
                <a:blip r:embed="rId8"/>
                <a:stretch>
                  <a:fillRect l="-1132" t="-4545" r="-1077" b="-111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38A66284-4590-4479-9E5D-07331A87D046}"/>
              </a:ext>
            </a:extLst>
          </p:cNvPr>
          <p:cNvGrpSpPr/>
          <p:nvPr/>
        </p:nvGrpSpPr>
        <p:grpSpPr>
          <a:xfrm>
            <a:off x="1367544" y="6726332"/>
            <a:ext cx="20693352" cy="3941669"/>
            <a:chOff x="1205494" y="6941416"/>
            <a:chExt cx="20696046" cy="3751418"/>
          </a:xfrm>
        </p:grpSpPr>
        <p:sp>
          <p:nvSpPr>
            <p:cNvPr id="47" name="Rounded Rectangle 124">
              <a:extLst>
                <a:ext uri="{FF2B5EF4-FFF2-40B4-BE49-F238E27FC236}">
                  <a16:creationId xmlns:a16="http://schemas.microsoft.com/office/drawing/2014/main" xmlns="" id="{846E549B-3A1E-49BA-AF22-23C4176E39AD}"/>
                </a:ext>
              </a:extLst>
            </p:cNvPr>
            <p:cNvSpPr/>
            <p:nvPr/>
          </p:nvSpPr>
          <p:spPr>
            <a:xfrm>
              <a:off x="1209586" y="7017843"/>
              <a:ext cx="20691954" cy="3674991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xmlns="" id="{7357BDAE-B996-4862-B418-AF9B05C73509}"/>
                </a:ext>
              </a:extLst>
            </p:cNvPr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50" name="Freeform 20">
                <a:extLst>
                  <a:ext uri="{FF2B5EF4-FFF2-40B4-BE49-F238E27FC236}">
                    <a16:creationId xmlns:a16="http://schemas.microsoft.com/office/drawing/2014/main" xmlns="" id="{E0DEB030-B377-4A24-A17F-2A5B9328FC18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xmlns="" id="{8760A927-E951-4641-8DA5-7EB68CC3074F}"/>
                  </a:ext>
                </a:extLst>
              </p:cNvPr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6" name="Round Diagonal Corner Rectangle 128">
                <a:extLst>
                  <a:ext uri="{FF2B5EF4-FFF2-40B4-BE49-F238E27FC236}">
                    <a16:creationId xmlns:a16="http://schemas.microsoft.com/office/drawing/2014/main" xmlns="" id="{24E7B1DA-8D38-41B3-8DDA-008F972F2A90}"/>
                  </a:ext>
                </a:extLst>
              </p:cNvPr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57" name="Freeform 15">
                <a:extLst>
                  <a:ext uri="{FF2B5EF4-FFF2-40B4-BE49-F238E27FC236}">
                    <a16:creationId xmlns:a16="http://schemas.microsoft.com/office/drawing/2014/main" xmlns="" id="{19ADF7E9-72AF-4424-B7B4-59004AC9397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xmlns="" id="{ACA75254-3991-4624-972C-7F40BA7BA183}"/>
                  </a:ext>
                </a:extLst>
              </p:cNvPr>
              <p:cNvSpPr txBox="1"/>
              <p:nvPr/>
            </p:nvSpPr>
            <p:spPr>
              <a:xfrm>
                <a:off x="6074923" y="7733266"/>
                <a:ext cx="12227668" cy="17155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Ta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có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𝑇</m:t>
                        </m:r>
                      </m:e>
                      <m:sub>
                        <m:acc>
                          <m:accPr>
                            <m:chr m:val="⃗"/>
                            <m:ctrlPr>
                              <a:rPr lang="en-US" sz="4400" i="1">
                                <a:effectLst/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acc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𝑣</m:t>
                            </m:r>
                          </m:e>
                        </m:acc>
                      </m:sub>
                    </m:sSub>
                    <m:d>
                      <m:d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𝑀</m:t>
                        </m:r>
                      </m:e>
                    </m: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sSub>
                      <m:sSub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𝑀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sub>
                    </m:sSub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⇒ </m:t>
                    </m:r>
                    <m:sSub>
                      <m:sSub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𝑀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sub>
                    </m:sSub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(−2;1)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Đ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𝐼</m:t>
                        </m:r>
                      </m:sub>
                    </m:sSub>
                    <m:d>
                      <m:dPr>
                        <m:ctrlPr>
                          <a:rPr lang="en-US" sz="4400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i="1">
                                <a:effectLst/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4400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⇒</m:t>
                    </m:r>
                    <m:sSub>
                      <m:sSubPr>
                        <m:ctrlPr>
                          <a:rPr lang="en-US" sz="4400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(0;3)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ACA75254-3991-4624-972C-7F40BA7BA1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4923" y="7733266"/>
                <a:ext cx="12227668" cy="1715534"/>
              </a:xfrm>
              <a:prstGeom prst="rect">
                <a:avLst/>
              </a:prstGeom>
              <a:blipFill>
                <a:blip r:embed="rId9"/>
                <a:stretch>
                  <a:fillRect l="-2045" t="-49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xmlns="" id="{17D7A077-1974-45B2-9CA0-8DADD6DC3EAB}"/>
                  </a:ext>
                </a:extLst>
              </p:cNvPr>
              <p:cNvSpPr txBox="1"/>
              <p:nvPr/>
            </p:nvSpPr>
            <p:spPr>
              <a:xfrm>
                <a:off x="16731495" y="9413340"/>
                <a:ext cx="2611877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vi-VN" sz="44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17D7A077-1974-45B2-9CA0-8DADD6DC3E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31495" y="9413340"/>
                <a:ext cx="2611877" cy="769441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568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3" grpId="0"/>
      <p:bldP spid="54" grpId="0"/>
      <p:bldP spid="55" grpId="0"/>
      <p:bldP spid="49" grpId="0" animBg="1"/>
      <p:bldP spid="45" grpId="0"/>
      <p:bldP spid="58" grpId="0"/>
      <p:bldP spid="7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图片 3">
            <a:extLst>
              <a:ext uri="{FF2B5EF4-FFF2-40B4-BE49-F238E27FC236}">
                <a16:creationId xmlns:a16="http://schemas.microsoft.com/office/drawing/2014/main" xmlns="" id="{4BD7D913-20F0-448F-A128-066D4BC741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" y="1432441"/>
            <a:ext cx="24384000" cy="12512159"/>
          </a:xfrm>
          <a:prstGeom prst="rect">
            <a:avLst/>
          </a:prstGeom>
        </p:spPr>
      </p:pic>
      <p:grpSp>
        <p:nvGrpSpPr>
          <p:cNvPr id="148" name="Group 147"/>
          <p:cNvGrpSpPr/>
          <p:nvPr/>
        </p:nvGrpSpPr>
        <p:grpSpPr>
          <a:xfrm>
            <a:off x="349624" y="2944732"/>
            <a:ext cx="23729576" cy="4675268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6.</a:t>
                </a: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2969855" y="5593140"/>
                <a:ext cx="3905253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fr-FR"/>
                        <m:t>x</m:t>
                      </m:r>
                      <m:r>
                        <m:rPr>
                          <m:nor/>
                        </m:rPr>
                        <a:rPr lang="fr-FR"/>
                        <m:t> – 2</m:t>
                      </m:r>
                      <m:r>
                        <m:rPr>
                          <m:nor/>
                        </m:rPr>
                        <a:rPr lang="fr-FR"/>
                        <m:t>y</m:t>
                      </m:r>
                      <m:r>
                        <m:rPr>
                          <m:nor/>
                        </m:rPr>
                        <a:rPr lang="fr-FR"/>
                        <m:t> – 3 = 0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9855" y="5593140"/>
                <a:ext cx="3905253" cy="156966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3" name="Rectangle 52"/>
              <p:cNvSpPr/>
              <p:nvPr/>
            </p:nvSpPr>
            <p:spPr>
              <a:xfrm>
                <a:off x="7578249" y="5654676"/>
                <a:ext cx="4708543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800" b="1" i="0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B</m:t>
                    </m:r>
                    <m:r>
                      <m:rPr>
                        <m:nor/>
                      </m:rPr>
                      <a:rPr lang="en-US" sz="4800" b="1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  <m:r>
                      <m:rPr>
                        <m:nor/>
                      </m:rPr>
                      <a:rPr lang="en-US" sz="4800" b="0" i="0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fr-FR"/>
                      <m:t>x</m:t>
                    </m:r>
                    <m:r>
                      <m:rPr>
                        <m:nor/>
                      </m:rPr>
                      <a:rPr lang="fr-FR"/>
                      <m:t> + 2</m:t>
                    </m:r>
                    <m:r>
                      <m:rPr>
                        <m:nor/>
                      </m:rPr>
                      <a:rPr lang="fr-FR"/>
                      <m:t>y</m:t>
                    </m:r>
                    <m:r>
                      <m:rPr>
                        <m:nor/>
                      </m:rPr>
                      <a:rPr lang="fr-FR"/>
                      <m:t> – 3 = 0</m:t>
                    </m:r>
                    <m:r>
                      <m:rPr>
                        <m:nor/>
                      </m:rPr>
                      <a:rPr lang="en-US" b="0" i="0" smtClean="0"/>
                      <m:t> .</m:t>
                    </m:r>
                  </m:oMath>
                </a14:m>
                <a:r>
                  <a:rPr lang="en-GB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8249" y="5654676"/>
                <a:ext cx="4708543" cy="83099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4" name="Rectangle 53"/>
              <p:cNvSpPr/>
              <p:nvPr/>
            </p:nvSpPr>
            <p:spPr>
              <a:xfrm>
                <a:off x="12593050" y="5654676"/>
                <a:ext cx="4741244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r>
                        <m:rPr>
                          <m:nor/>
                        </m:rPr>
                        <a:rPr lang="fr-FR" sz="4800"/>
                        <m:t>x</m:t>
                      </m:r>
                      <m:r>
                        <m:rPr>
                          <m:nor/>
                        </m:rPr>
                        <a:rPr lang="fr-FR" sz="4800"/>
                        <m:t> </m:t>
                      </m:r>
                      <m:r>
                        <m:rPr>
                          <m:nor/>
                        </m:rPr>
                        <a:rPr lang="en-US" sz="4800"/>
                        <m:t>−</m:t>
                      </m:r>
                      <m:r>
                        <m:rPr>
                          <m:nor/>
                        </m:rPr>
                        <a:rPr lang="fr-FR" sz="4800"/>
                        <m:t>2</m:t>
                      </m:r>
                      <m:r>
                        <m:rPr>
                          <m:nor/>
                        </m:rPr>
                        <a:rPr lang="fr-FR" sz="4800"/>
                        <m:t>y</m:t>
                      </m:r>
                      <m:r>
                        <m:rPr>
                          <m:nor/>
                        </m:rPr>
                        <a:rPr lang="fr-FR" sz="4800"/>
                        <m:t> + 3 = 0</m:t>
                      </m:r>
                      <m:r>
                        <m:rPr>
                          <m:nor/>
                        </m:rPr>
                        <a:rPr lang="en-GB" sz="5400"/>
                        <m:t>.</m:t>
                      </m:r>
                    </m:oMath>
                  </m:oMathPara>
                </a14:m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3050" y="5654676"/>
                <a:ext cx="4741244" cy="92333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5" name="Rectangle 54"/>
              <p:cNvSpPr/>
              <p:nvPr/>
            </p:nvSpPr>
            <p:spPr>
              <a:xfrm>
                <a:off x="18037434" y="5654676"/>
                <a:ext cx="402346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fr-FR"/>
                        <m:t>2</m:t>
                      </m:r>
                      <m:r>
                        <m:rPr>
                          <m:nor/>
                        </m:rPr>
                        <a:rPr lang="fr-FR"/>
                        <m:t>x</m:t>
                      </m:r>
                      <m:r>
                        <m:rPr>
                          <m:nor/>
                        </m:rPr>
                        <a:rPr lang="fr-FR"/>
                        <m:t> + </m:t>
                      </m:r>
                      <m:r>
                        <m:rPr>
                          <m:nor/>
                        </m:rPr>
                        <a:rPr lang="fr-FR"/>
                        <m:t>y</m:t>
                      </m:r>
                      <m:r>
                        <m:rPr>
                          <m:nor/>
                        </m:rPr>
                        <a:rPr lang="fr-FR"/>
                        <m:t> – 3 = 0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vi-VN" sz="4800" dirty="0"/>
              </a:p>
            </p:txBody>
          </p:sp>
        </mc:Choice>
        <mc:Fallback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37434" y="5654676"/>
                <a:ext cx="4023461" cy="83099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542008" cy="960427"/>
              <a:chOff x="739068" y="1515168"/>
              <a:chExt cx="8542008" cy="9604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7148345" cy="7695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 smtClean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2. BÀI </a:t>
                </a:r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TẬP TRẮC NGHIỆM</a:t>
                </a:r>
              </a:p>
            </p:txBody>
          </p:sp>
        </p:grpSp>
      </p:grpSp>
      <p:sp>
        <p:nvSpPr>
          <p:cNvPr id="3" name="Rectangle 2"/>
          <p:cNvSpPr/>
          <p:nvPr/>
        </p:nvSpPr>
        <p:spPr>
          <a:xfrm>
            <a:off x="9265173" y="4681282"/>
            <a:ext cx="184731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58" name="Oval 57"/>
          <p:cNvSpPr/>
          <p:nvPr/>
        </p:nvSpPr>
        <p:spPr>
          <a:xfrm>
            <a:off x="12632682" y="5654676"/>
            <a:ext cx="1072553" cy="1138629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CBBAB4C9-9903-49AB-B5FE-0C7A702A404F}"/>
              </a:ext>
            </a:extLst>
          </p:cNvPr>
          <p:cNvSpPr txBox="1"/>
          <p:nvPr/>
        </p:nvSpPr>
        <p:spPr>
          <a:xfrm>
            <a:off x="1145083" y="3836718"/>
            <a:ext cx="22384451" cy="16496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vi-VN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 mặt phẳng Oxy, cho đường thẳng d: 2x – y + 3 = 0. Viết phương trình đường thẳng d</a:t>
            </a:r>
            <a:r>
              <a:rPr lang="vi-VN" sz="44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vi-VN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là ảnh của d qua phép dời hình thực hiện liên tiếp phép quay tâm O góc 90° và phép đối xứng trục Ox</a:t>
            </a:r>
            <a:endParaRPr lang="en-US" sz="4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A6077645-9C6A-44FA-B214-1EDF94E99F80}"/>
              </a:ext>
            </a:extLst>
          </p:cNvPr>
          <p:cNvGrpSpPr/>
          <p:nvPr/>
        </p:nvGrpSpPr>
        <p:grpSpPr>
          <a:xfrm>
            <a:off x="1331607" y="6836768"/>
            <a:ext cx="22136901" cy="6877959"/>
            <a:chOff x="1205494" y="6941416"/>
            <a:chExt cx="22139783" cy="6545984"/>
          </a:xfrm>
        </p:grpSpPr>
        <p:sp>
          <p:nvSpPr>
            <p:cNvPr id="45" name="Rounded Rectangle 124">
              <a:extLst>
                <a:ext uri="{FF2B5EF4-FFF2-40B4-BE49-F238E27FC236}">
                  <a16:creationId xmlns:a16="http://schemas.microsoft.com/office/drawing/2014/main" xmlns="" id="{48047E30-29EF-4A9E-B83C-80711139CE48}"/>
                </a:ext>
              </a:extLst>
            </p:cNvPr>
            <p:cNvSpPr/>
            <p:nvPr/>
          </p:nvSpPr>
          <p:spPr>
            <a:xfrm>
              <a:off x="1209586" y="7017843"/>
              <a:ext cx="22135691" cy="6469557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xmlns="" id="{34301E18-C60D-467E-BA07-56EF06546659}"/>
                </a:ext>
              </a:extLst>
            </p:cNvPr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47" name="Freeform 20">
                <a:extLst>
                  <a:ext uri="{FF2B5EF4-FFF2-40B4-BE49-F238E27FC236}">
                    <a16:creationId xmlns:a16="http://schemas.microsoft.com/office/drawing/2014/main" xmlns="" id="{33799E9D-A46F-4C59-BDB5-47A42C27DB74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xmlns="" id="{25174B67-3E95-4587-888D-4C3DC4103C83}"/>
                  </a:ext>
                </a:extLst>
              </p:cNvPr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9" name="Round Diagonal Corner Rectangle 128">
                <a:extLst>
                  <a:ext uri="{FF2B5EF4-FFF2-40B4-BE49-F238E27FC236}">
                    <a16:creationId xmlns:a16="http://schemas.microsoft.com/office/drawing/2014/main" xmlns="" id="{260A461C-BF61-4230-919B-54A4D928C2FC}"/>
                  </a:ext>
                </a:extLst>
              </p:cNvPr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50" name="Freeform 15">
                <a:extLst>
                  <a:ext uri="{FF2B5EF4-FFF2-40B4-BE49-F238E27FC236}">
                    <a16:creationId xmlns:a16="http://schemas.microsoft.com/office/drawing/2014/main" xmlns="" id="{9884D574-596E-4033-830C-3575436F501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xmlns="" id="{3989EF80-A027-4B89-88CA-8BD9DCFFEF06}"/>
                  </a:ext>
                </a:extLst>
              </p:cNvPr>
              <p:cNvSpPr txBox="1"/>
              <p:nvPr/>
            </p:nvSpPr>
            <p:spPr>
              <a:xfrm>
                <a:off x="2090157" y="7825337"/>
                <a:ext cx="21303243" cy="56620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𝑀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i="1">
                                <a:effectLst/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400" i="1">
                                <a:effectLst/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;</m:t>
                    </m:r>
                    <m:sSub>
                      <m:sSub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𝑀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i="1">
                                <a:effectLst/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400" i="1">
                                <a:effectLst/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; </m:t>
                    </m:r>
                    <m:sSub>
                      <m:sSub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𝑀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b>
                    </m:sSub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(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;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𝑦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(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𝑂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sSup>
                          <m:sSupPr>
                            <m:ctrlPr>
                              <a:rPr lang="en-US" sz="4400" i="1">
                                <a:effectLst/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90</m:t>
                            </m:r>
                          </m:e>
                          <m:sup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0</m:t>
                            </m:r>
                          </m:sup>
                        </m:sSup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)</m:t>
                        </m:r>
                      </m:sub>
                    </m:sSub>
                    <m:d>
                      <m:d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𝑀</m:t>
                        </m:r>
                      </m:e>
                    </m: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sSub>
                      <m:sSub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𝑀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sub>
                    </m:sSub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⇔ </m:t>
                    </m:r>
                    <m:sSub>
                      <m:sSub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𝑀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sub>
                    </m:sSub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(−</m:t>
                    </m:r>
                    <m:sSub>
                      <m:sSub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0</m:t>
                        </m:r>
                      </m:sub>
                    </m:sSub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;</m:t>
                    </m:r>
                    <m:sSub>
                      <m:sSub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0</m:t>
                        </m:r>
                      </m:sub>
                    </m:sSub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) 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Đ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𝑂𝑥</m:t>
                        </m:r>
                      </m:sub>
                    </m:sSub>
                    <m:d>
                      <m:dPr>
                        <m:ctrlPr>
                          <a:rPr lang="en-US" sz="4400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i="1">
                                <a:effectLst/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4400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⇒</m:t>
                    </m:r>
                    <m:d>
                      <m:dPr>
                        <m:begChr m:val="{"/>
                        <m:endChr m:val=""/>
                        <m:ctrlPr>
                          <a:rPr lang="en-US" sz="4400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i="1">
                                <a:effectLst/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4400" i="1">
                                    <a:effectLst/>
                                    <a:latin typeface="Cambria Math"/>
                                    <a:ea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=−</m:t>
                            </m:r>
                            <m:sSub>
                              <m:sSubPr>
                                <m:ctrlPr>
                                  <a:rPr lang="en-US" sz="4400" i="1">
                                    <a:effectLst/>
                                    <a:latin typeface="Cambria Math"/>
                                    <a:ea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0</m:t>
                                </m:r>
                              </m:sub>
                            </m:sSub>
                          </m:e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𝑦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=−</m:t>
                            </m:r>
                            <m:sSub>
                              <m:sSubPr>
                                <m:ctrlPr>
                                  <a:rPr lang="en-US" sz="4400" i="1">
                                    <a:effectLst/>
                                    <a:latin typeface="Cambria Math"/>
                                    <a:ea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=−</m:t>
                            </m:r>
                            <m:sSub>
                              <m:sSubPr>
                                <m:ctrlPr>
                                  <a:rPr lang="en-US" sz="4400" i="1">
                                    <a:effectLst/>
                                    <a:latin typeface="Cambria Math"/>
                                    <a:ea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eqAr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⇔</m:t>
                        </m:r>
                        <m:d>
                          <m:dPr>
                            <m:begChr m:val="{"/>
                            <m:endChr m:val=""/>
                            <m:ctrlPr>
                              <a:rPr lang="en-US" sz="4400" i="1">
                                <a:effectLst/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sz="4400" i="1">
                                    <a:effectLst/>
                                    <a:latin typeface="Cambria Math"/>
                                    <a:ea typeface="Calibri" panose="020F0502020204030204" pitchFamily="34" charset="0"/>
                                  </a:rPr>
                                </m:ctrlPr>
                              </m:eqArrPr>
                              <m:e>
                                <m:sSub>
                                  <m:sSubPr>
                                    <m:ctrlPr>
                                      <a:rPr lang="en-US" sz="4400" i="1">
                                        <a:effectLst/>
                                        <a:latin typeface="Cambria Math"/>
                                        <a:ea typeface="Calibri" panose="020F050202020403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4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=−</m:t>
                                </m:r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4400" i="1">
                                        <a:effectLst/>
                                        <a:latin typeface="Cambria Math"/>
                                        <a:ea typeface="Calibri" panose="020F050202020403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4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=−</m:t>
                                </m:r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𝑥</m:t>
                                </m:r>
                              </m:e>
                            </m:eqArr>
                          </m:e>
                        </m:d>
                      </m:e>
                    </m:d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Điểm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𝑀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i="1">
                                <a:effectLst/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400" i="1">
                                <a:effectLst/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𝜖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𝑑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⇔</m:t>
                    </m:r>
                    <m:r>
                      <a:rPr lang="vi-VN" sz="4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2</m:t>
                    </m:r>
                    <m:sSub>
                      <m:sSub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0</m:t>
                        </m:r>
                      </m:sub>
                    </m:sSub>
                    <m:r>
                      <a:rPr lang="vi-VN" sz="4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–</m:t>
                    </m:r>
                    <m:sSub>
                      <m:sSub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0</m:t>
                        </m:r>
                      </m:sub>
                    </m:sSub>
                    <m:r>
                      <a:rPr lang="en-US" sz="4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a:rPr lang="vi-VN" sz="4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+ 3 = 0⇔</m:t>
                    </m:r>
                    <m:r>
                      <m:rPr>
                        <m:sty m:val="p"/>
                      </m:rPr>
                      <a:rPr lang="vi-VN" sz="4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x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−2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𝑦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+3=0</m:t>
                    </m:r>
                  </m:oMath>
                </a14:m>
                <a:r>
                  <a:rPr lang="vi-VN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</a:p>
              <a:p>
                <a:pPr marL="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</a:t>
                </a:r>
                <a:r>
                  <a:rPr lang="vi-VN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ường thẳng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𝑑</m:t>
                        </m:r>
                      </m:e>
                      <m:sub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vi-VN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là ảnh của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4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d</m:t>
                    </m:r>
                    <m:r>
                      <a:rPr lang="vi-VN" sz="4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vi-VN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qua phép dời hình thực hiện liên tiếp phép quay tâm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4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O</m:t>
                    </m:r>
                  </m:oMath>
                </a14:m>
                <a:r>
                  <a:rPr lang="vi-VN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góc </a:t>
                </a:r>
                <a14:m>
                  <m:oMath xmlns:m="http://schemas.openxmlformats.org/officeDocument/2006/math">
                    <m:r>
                      <a:rPr lang="vi-VN" sz="4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90° </m:t>
                    </m:r>
                  </m:oMath>
                </a14:m>
                <a:r>
                  <a:rPr lang="vi-VN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và phép đối xứng trục Ox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nên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có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phương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trình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là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4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x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−2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𝑦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+3=0</m:t>
                    </m:r>
                  </m:oMath>
                </a14:m>
                <a:r>
                  <a:rPr lang="vi-VN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 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3989EF80-A027-4B89-88CA-8BD9DCFFEF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0157" y="7825337"/>
                <a:ext cx="21303243" cy="5662063"/>
              </a:xfrm>
              <a:prstGeom prst="rect">
                <a:avLst/>
              </a:prstGeom>
              <a:blipFill rotWithShape="1">
                <a:blip r:embed="rId8"/>
                <a:stretch>
                  <a:fillRect l="-1173" t="-215" r="-1144" b="-8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xmlns="" id="{57A02CA4-A74A-44E4-B787-54198BA48374}"/>
                  </a:ext>
                </a:extLst>
              </p:cNvPr>
              <p:cNvSpPr txBox="1"/>
              <p:nvPr/>
            </p:nvSpPr>
            <p:spPr>
              <a:xfrm>
                <a:off x="19866019" y="12931914"/>
                <a:ext cx="3374981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000" b="1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000" b="1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000" b="1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vi-VN" sz="40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000" b="1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0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57A02CA4-A74A-44E4-B787-54198BA483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66019" y="12931914"/>
                <a:ext cx="3374981" cy="707886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1866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3" grpId="0"/>
      <p:bldP spid="54" grpId="0"/>
      <p:bldP spid="55" grpId="0"/>
      <p:bldP spid="58" grpId="0" animBg="1"/>
      <p:bldP spid="43" grpId="0"/>
      <p:bldP spid="52" grpId="0"/>
      <p:bldP spid="8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3">
            <a:extLst>
              <a:ext uri="{FF2B5EF4-FFF2-40B4-BE49-F238E27FC236}">
                <a16:creationId xmlns:a16="http://schemas.microsoft.com/office/drawing/2014/main" xmlns="" id="{4BD7D913-20F0-448F-A128-066D4BC741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" y="1432441"/>
            <a:ext cx="24384000" cy="12512159"/>
          </a:xfrm>
          <a:prstGeom prst="rect">
            <a:avLst/>
          </a:prstGeom>
        </p:spPr>
      </p:pic>
      <p:grpSp>
        <p:nvGrpSpPr>
          <p:cNvPr id="41" name="Group 26"/>
          <p:cNvGrpSpPr/>
          <p:nvPr/>
        </p:nvGrpSpPr>
        <p:grpSpPr>
          <a:xfrm>
            <a:off x="565262" y="1709239"/>
            <a:ext cx="12114292" cy="1019342"/>
            <a:chOff x="7459670" y="7543799"/>
            <a:chExt cx="20011305" cy="872846"/>
          </a:xfrm>
        </p:grpSpPr>
        <p:sp>
          <p:nvSpPr>
            <p:cNvPr id="44" name="TextBox 43"/>
            <p:cNvSpPr txBox="1"/>
            <p:nvPr/>
          </p:nvSpPr>
          <p:spPr>
            <a:xfrm>
              <a:off x="8993186" y="7620004"/>
              <a:ext cx="18477789" cy="7115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CÁC PHÉP </a:t>
              </a: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ĐỒNG DẠNG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35F82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6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4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4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49" name="Round Same Side Corner Rectangle 4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7571128" y="7640053"/>
                  <a:ext cx="1184168" cy="64568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3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</a:t>
                  </a:r>
                  <a:endPara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372C34B5-28E6-4EC8-B246-38F191EAA9DC}"/>
              </a:ext>
            </a:extLst>
          </p:cNvPr>
          <p:cNvSpPr/>
          <p:nvPr/>
        </p:nvSpPr>
        <p:spPr>
          <a:xfrm>
            <a:off x="685800" y="2895600"/>
            <a:ext cx="11139184" cy="769441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217727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1. CÁC KIẾN THỨC CẦN NHỚ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7200" y="3734242"/>
            <a:ext cx="23616630" cy="998175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9" name="Text Box 6"/>
              <p:cNvSpPr txBox="1">
                <a:spLocks noChangeArrowheads="1"/>
              </p:cNvSpPr>
              <p:nvPr/>
            </p:nvSpPr>
            <p:spPr bwMode="auto">
              <a:xfrm>
                <a:off x="728579" y="3581400"/>
                <a:ext cx="22893420" cy="3139321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marL="742950" lvl="0" indent="-742950" algn="just">
                  <a:lnSpc>
                    <a:spcPct val="150000"/>
                  </a:lnSpc>
                  <a:buAutoNum type="alphaLcPeriod"/>
                </a:pPr>
                <a:r>
                  <a:rPr kumimoji="0" lang="en-US" sz="4400" b="1" i="0" u="sng" strike="noStrike" kern="1200" cap="none" spc="0" normalizeH="0" baseline="0" noProof="0" dirty="0" err="1" smtClean="0">
                    <a:ln>
                      <a:noFill/>
                    </a:ln>
                    <a:solidFill>
                      <a:schemeClr val="accent6">
                        <a:lumMod val="75000"/>
                      </a:schemeClr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Định</a:t>
                </a:r>
                <a:r>
                  <a:rPr kumimoji="0" lang="en-US" sz="4400" b="1" i="0" u="sng" strike="noStrike" kern="1200" cap="none" spc="0" normalizeH="0" baseline="0" noProof="0" dirty="0" smtClean="0">
                    <a:ln>
                      <a:noFill/>
                    </a:ln>
                    <a:solidFill>
                      <a:schemeClr val="accent6">
                        <a:lumMod val="75000"/>
                      </a:schemeClr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 </a:t>
                </a:r>
                <a:r>
                  <a:rPr kumimoji="0" lang="en-US" sz="4400" b="1" i="0" u="sng" strike="noStrike" kern="1200" cap="none" spc="0" normalizeH="0" baseline="0" noProof="0" dirty="0" err="1">
                    <a:ln>
                      <a:noFill/>
                    </a:ln>
                    <a:solidFill>
                      <a:schemeClr val="accent6">
                        <a:lumMod val="75000"/>
                      </a:schemeClr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nghĩa</a:t>
                </a:r>
                <a:r>
                  <a:rPr kumimoji="0" lang="en-US" sz="4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accent6">
                        <a:lumMod val="75000"/>
                      </a:schemeClr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:</a:t>
                </a:r>
              </a:p>
              <a:p>
                <a:pPr lvl="0" indent="685800" algn="just">
                  <a:lnSpc>
                    <a:spcPct val="150000"/>
                  </a:lnSpc>
                </a:pPr>
                <a:r>
                  <a:rPr lang="en-US" sz="4400" dirty="0" err="1" smtClean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Phép</a:t>
                </a:r>
                <a:r>
                  <a:rPr lang="en-US" sz="4400" dirty="0" smtClean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biến</a:t>
                </a:r>
                <a:r>
                  <a:rPr lang="en-US" sz="4400" dirty="0"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</a:t>
                </a:r>
                <a:r>
                  <a:rPr lang="vi-VN" sz="4400" dirty="0"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hinh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4400" dirty="0">
                        <a:latin typeface="Cambria Math" panose="02040503050406030204" pitchFamily="18" charset="0"/>
                        <a:ea typeface="Cambria Math" pitchFamily="18" charset="0"/>
                        <a:cs typeface="Arial" panose="020B0604020202020204" pitchFamily="34" charset="0"/>
                      </a:rPr>
                      <m:t>F</m:t>
                    </m:r>
                  </m:oMath>
                </a14:m>
                <a:r>
                  <a:rPr lang="vi-VN" sz="4400" dirty="0"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được</a:t>
                </a:r>
                <a:r>
                  <a:rPr lang="en-US" sz="4400" dirty="0"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gọi</a:t>
                </a:r>
                <a:r>
                  <a:rPr lang="en-US" sz="4400" dirty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phép</a:t>
                </a:r>
                <a:r>
                  <a:rPr lang="en-US" sz="4400" dirty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đồng</a:t>
                </a:r>
                <a:r>
                  <a:rPr lang="en-US" sz="4400" dirty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dạng</a:t>
                </a:r>
                <a:r>
                  <a:rPr lang="en-US" sz="4400" dirty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tỉ</a:t>
                </a:r>
                <a:r>
                  <a:rPr lang="en-US" sz="4400" dirty="0"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số</a:t>
                </a:r>
                <a:r>
                  <a:rPr lang="en-US" sz="4400" dirty="0"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ea typeface="Cambria Math" pitchFamily="18" charset="0"/>
                        <a:cs typeface="Arial" panose="020B0604020202020204" pitchFamily="34" charset="0"/>
                      </a:rPr>
                      <m:t>𝑘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itchFamily="18" charset="0"/>
                        <a:cs typeface="Arial" panose="020B0604020202020204" pitchFamily="34" charset="0"/>
                      </a:rPr>
                      <m:t> </m:t>
                    </m:r>
                    <m:d>
                      <m:dPr>
                        <m:ctrlPr>
                          <a:rPr lang="en-US" sz="4400" b="0" i="1" smtClean="0">
                            <a:latin typeface="Cambria Math" pitchFamily="18" charset="0"/>
                            <a:ea typeface="Cambria Math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itchFamily="18" charset="0"/>
                            <a:cs typeface="Arial" panose="020B0604020202020204" pitchFamily="34" charset="0"/>
                          </a:rPr>
                          <m:t>𝑘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itchFamily="18" charset="0"/>
                            <a:cs typeface="Arial" panose="020B0604020202020204" pitchFamily="34" charset="0"/>
                          </a:rPr>
                          <m:t>&gt;0</m:t>
                        </m:r>
                      </m:e>
                    </m:d>
                  </m:oMath>
                </a14:m>
                <a:r>
                  <a:rPr lang="en-US" sz="4400" dirty="0"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nếu</a:t>
                </a:r>
                <a:r>
                  <a:rPr lang="en-US" sz="4400" dirty="0"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với</a:t>
                </a:r>
                <a:r>
                  <a:rPr lang="en-US" sz="4400" dirty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4400" dirty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điểm</a:t>
                </a:r>
                <a:r>
                  <a:rPr lang="en-US" sz="4400" dirty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mbria Math" pitchFamily="18" charset="0"/>
                        <a:cs typeface="Arial" panose="020B0604020202020204" pitchFamily="34" charset="0"/>
                      </a:rPr>
                      <m:t>𝑀</m:t>
                    </m:r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mbria Math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mbria Math" pitchFamily="18" charset="0"/>
                        <a:cs typeface="Arial" panose="020B0604020202020204" pitchFamily="34" charset="0"/>
                      </a:rPr>
                      <m:t>𝑁</m:t>
                    </m:r>
                  </m:oMath>
                </a14:m>
                <a:r>
                  <a:rPr lang="en-US" sz="4400" dirty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bất</a:t>
                </a:r>
                <a:r>
                  <a:rPr lang="en-US" sz="4400" dirty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kì</a:t>
                </a:r>
                <a:r>
                  <a:rPr lang="en-US" sz="4400" dirty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ảnh</a:t>
                </a:r>
                <a:r>
                  <a:rPr lang="en-US" sz="4400" dirty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chúng</a:t>
                </a:r>
                <a:r>
                  <a:rPr lang="en-US" sz="4400" dirty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lần</a:t>
                </a:r>
                <a:r>
                  <a:rPr lang="en-US" sz="4400" dirty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lượt</a:t>
                </a:r>
                <a:r>
                  <a:rPr lang="en-US" sz="4400" dirty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0" i="1" smtClean="0">
                            <a:effectLst/>
                            <a:latin typeface="Cambria Math" pitchFamily="18" charset="0"/>
                            <a:ea typeface="Cambria Math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  <a:cs typeface="Arial" panose="020B0604020202020204" pitchFamily="34" charset="0"/>
                          </a:rPr>
                          <m:t>𝑀</m:t>
                        </m:r>
                      </m:e>
                      <m:sup>
                        <m:r>
                          <a:rPr lang="en-US" sz="4400" b="0" i="1" smtClean="0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mbria Math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mbria Math" pitchFamily="18" charset="0"/>
                        <a:cs typeface="Arial" panose="020B0604020202020204" pitchFamily="34" charset="0"/>
                      </a:rPr>
                      <m:t>𝑁</m:t>
                    </m:r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mbria Math" pitchFamily="18" charset="0"/>
                        <a:cs typeface="Arial" panose="020B0604020202020204" pitchFamily="34" charset="0"/>
                      </a:rPr>
                      <m:t>′</m:t>
                    </m:r>
                  </m:oMath>
                </a14:m>
                <a:r>
                  <a:rPr lang="en-US" sz="4400" dirty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thỏa</a:t>
                </a:r>
                <a:r>
                  <a:rPr lang="en-US" sz="4400" dirty="0"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mãn</a:t>
                </a:r>
                <a:r>
                  <a:rPr lang="vi-VN" sz="4400" dirty="0"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0" i="1" smtClean="0">
                            <a:latin typeface="Cambria Math" pitchFamily="18" charset="0"/>
                            <a:ea typeface="Cambria Math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itchFamily="18" charset="0"/>
                            <a:cs typeface="Arial" panose="020B0604020202020204" pitchFamily="34" charset="0"/>
                          </a:rPr>
                          <m:t>𝑀</m:t>
                        </m:r>
                      </m:e>
                      <m:sup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4400" b="0" i="1" smtClean="0">
                            <a:latin typeface="Cambria Math" pitchFamily="18" charset="0"/>
                            <a:ea typeface="Cambria Math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itchFamily="18" charset="0"/>
                            <a:cs typeface="Arial" panose="020B0604020202020204" pitchFamily="34" charset="0"/>
                          </a:rPr>
                          <m:t>𝑁</m:t>
                        </m:r>
                      </m:e>
                      <m:sup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lang="en-US" sz="4400" b="0" i="1" smtClean="0">
                        <a:latin typeface="Cambria Math" panose="02040503050406030204" pitchFamily="18" charset="0"/>
                        <a:ea typeface="Cambria Math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itchFamily="18" charset="0"/>
                        <a:cs typeface="Arial" panose="020B0604020202020204" pitchFamily="34" charset="0"/>
                      </a:rPr>
                      <m:t>𝑘𝑀𝑁</m:t>
                    </m:r>
                  </m:oMath>
                </a14:m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39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8579" y="3581400"/>
                <a:ext cx="22893420" cy="3139321"/>
              </a:xfrm>
              <a:prstGeom prst="rect">
                <a:avLst/>
              </a:prstGeom>
              <a:blipFill rotWithShape="1">
                <a:blip r:embed="rId4"/>
                <a:stretch>
                  <a:fillRect l="-1092" r="-1065" b="-4475"/>
                </a:stretch>
              </a:blipFill>
              <a:ln>
                <a:noFill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3" name="Text Box 7"/>
              <p:cNvSpPr txBox="1">
                <a:spLocks noChangeArrowheads="1"/>
              </p:cNvSpPr>
              <p:nvPr/>
            </p:nvSpPr>
            <p:spPr bwMode="auto">
              <a:xfrm>
                <a:off x="728579" y="6629400"/>
                <a:ext cx="23350621" cy="6863417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just" defTabSz="2177278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6">
                        <a:lumMod val="75000"/>
                      </a:schemeClr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b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6">
                        <a:lumMod val="75000"/>
                      </a:schemeClr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. </a:t>
                </a:r>
                <a:r>
                  <a:rPr kumimoji="0" lang="en-US" sz="4400" b="1" i="0" u="sng" strike="noStrike" kern="1200" cap="none" spc="0" normalizeH="0" baseline="0" noProof="0" dirty="0" err="1">
                    <a:ln>
                      <a:noFill/>
                    </a:ln>
                    <a:solidFill>
                      <a:schemeClr val="accent6">
                        <a:lumMod val="75000"/>
                      </a:schemeClr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Các</a:t>
                </a:r>
                <a:r>
                  <a:rPr kumimoji="0" lang="en-US" sz="4400" b="1" i="0" u="sng" strike="noStrike" kern="1200" cap="none" spc="0" normalizeH="0" baseline="0" noProof="0" dirty="0">
                    <a:ln>
                      <a:noFill/>
                    </a:ln>
                    <a:solidFill>
                      <a:schemeClr val="accent6">
                        <a:lumMod val="75000"/>
                      </a:schemeClr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 </a:t>
                </a:r>
                <a:r>
                  <a:rPr kumimoji="0" lang="en-US" sz="4400" b="1" i="0" u="sng" strike="noStrike" kern="1200" cap="none" spc="0" normalizeH="0" baseline="0" noProof="0" dirty="0" err="1">
                    <a:ln>
                      <a:noFill/>
                    </a:ln>
                    <a:solidFill>
                      <a:schemeClr val="accent6">
                        <a:lumMod val="75000"/>
                      </a:schemeClr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tính</a:t>
                </a:r>
                <a:r>
                  <a:rPr kumimoji="0" lang="en-US" sz="4400" b="1" i="0" u="sng" strike="noStrike" kern="1200" cap="none" spc="0" normalizeH="0" baseline="0" noProof="0" dirty="0">
                    <a:ln>
                      <a:noFill/>
                    </a:ln>
                    <a:solidFill>
                      <a:schemeClr val="accent6">
                        <a:lumMod val="75000"/>
                      </a:schemeClr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 </a:t>
                </a:r>
                <a:r>
                  <a:rPr kumimoji="0" lang="en-US" sz="4400" b="1" i="0" u="sng" strike="noStrike" kern="1200" cap="none" spc="0" normalizeH="0" baseline="0" noProof="0" dirty="0" err="1">
                    <a:ln>
                      <a:noFill/>
                    </a:ln>
                    <a:solidFill>
                      <a:schemeClr val="accent6">
                        <a:lumMod val="75000"/>
                      </a:schemeClr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chất</a:t>
                </a:r>
                <a:r>
                  <a:rPr kumimoji="0" lang="en-US" sz="4400" b="1" i="0" u="sng" strike="noStrike" kern="1200" cap="none" spc="0" normalizeH="0" baseline="0" noProof="0" dirty="0">
                    <a:ln>
                      <a:noFill/>
                    </a:ln>
                    <a:solidFill>
                      <a:schemeClr val="accent6">
                        <a:lumMod val="75000"/>
                      </a:schemeClr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 </a:t>
                </a:r>
                <a:r>
                  <a:rPr kumimoji="0" lang="en-US" sz="4400" b="1" i="0" u="sng" strike="noStrike" kern="1200" cap="none" spc="0" normalizeH="0" baseline="0" noProof="0" dirty="0" err="1">
                    <a:ln>
                      <a:noFill/>
                    </a:ln>
                    <a:solidFill>
                      <a:schemeClr val="accent6">
                        <a:lumMod val="75000"/>
                      </a:schemeClr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của</a:t>
                </a:r>
                <a:r>
                  <a:rPr kumimoji="0" lang="en-US" sz="4400" b="1" i="0" u="sng" strike="noStrike" kern="1200" cap="none" spc="0" normalizeH="0" baseline="0" noProof="0" dirty="0">
                    <a:ln>
                      <a:noFill/>
                    </a:ln>
                    <a:solidFill>
                      <a:schemeClr val="accent6">
                        <a:lumMod val="75000"/>
                      </a:schemeClr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 </a:t>
                </a:r>
                <a:r>
                  <a:rPr kumimoji="0" lang="en-US" sz="4400" b="1" i="0" u="sng" strike="noStrike" kern="1200" cap="none" spc="0" normalizeH="0" baseline="0" noProof="0" dirty="0" err="1">
                    <a:ln>
                      <a:noFill/>
                    </a:ln>
                    <a:solidFill>
                      <a:schemeClr val="accent6">
                        <a:lumMod val="75000"/>
                      </a:schemeClr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phép</a:t>
                </a:r>
                <a:r>
                  <a:rPr kumimoji="0" lang="en-US" sz="4400" b="1" i="0" u="sng" strike="noStrike" kern="1200" cap="none" spc="0" normalizeH="0" baseline="0" noProof="0" dirty="0">
                    <a:ln>
                      <a:noFill/>
                    </a:ln>
                    <a:solidFill>
                      <a:schemeClr val="accent6">
                        <a:lumMod val="75000"/>
                      </a:schemeClr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 </a:t>
                </a:r>
                <a:r>
                  <a:rPr kumimoji="0" lang="en-US" sz="4400" b="1" i="0" u="sng" strike="noStrike" kern="1200" cap="none" spc="0" normalizeH="0" baseline="0" noProof="0" dirty="0" err="1">
                    <a:ln>
                      <a:noFill/>
                    </a:ln>
                    <a:solidFill>
                      <a:schemeClr val="accent6">
                        <a:lumMod val="75000"/>
                      </a:schemeClr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dời</a:t>
                </a:r>
                <a:r>
                  <a:rPr kumimoji="0" lang="en-US" sz="4400" b="1" i="0" u="sng" strike="noStrike" kern="1200" cap="none" spc="0" normalizeH="0" baseline="0" noProof="0" dirty="0">
                    <a:ln>
                      <a:noFill/>
                    </a:ln>
                    <a:solidFill>
                      <a:schemeClr val="accent6">
                        <a:lumMod val="75000"/>
                      </a:schemeClr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 </a:t>
                </a:r>
                <a:r>
                  <a:rPr kumimoji="0" lang="en-US" sz="4400" b="1" i="0" u="sng" strike="noStrike" kern="1200" cap="none" spc="0" normalizeH="0" baseline="0" noProof="0" dirty="0" err="1">
                    <a:ln>
                      <a:noFill/>
                    </a:ln>
                    <a:solidFill>
                      <a:schemeClr val="accent6">
                        <a:lumMod val="75000"/>
                      </a:schemeClr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hình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6">
                        <a:lumMod val="75000"/>
                      </a:schemeClr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:</a:t>
                </a:r>
              </a:p>
              <a:p>
                <a:pPr marL="0" marR="0" lvl="0" indent="0" algn="just" defTabSz="2177278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4400" dirty="0" smtClean="0">
                    <a:solidFill>
                      <a:prstClr val="black"/>
                    </a:solidFill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  + </a:t>
                </a:r>
                <a:r>
                  <a:rPr kumimoji="0" lang="en-US" sz="44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Biến</a:t>
                </a:r>
                <a:r>
                  <a:rPr kumimoji="0" lang="en-US" sz="4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ba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điểm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thẳng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hàng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thành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ba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điểm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thẳng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hàng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và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không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làm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thay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đổi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thứ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tự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ba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điểm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đó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.</a:t>
                </a:r>
              </a:p>
              <a:p>
                <a:pPr marL="0" marR="0" lvl="0" indent="0" algn="just" defTabSz="2177278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4400" dirty="0" smtClean="0">
                    <a:solidFill>
                      <a:prstClr val="black"/>
                    </a:solidFill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  + </a:t>
                </a:r>
                <a:r>
                  <a:rPr kumimoji="0" lang="en-US" sz="44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Biến</a:t>
                </a:r>
                <a:r>
                  <a:rPr kumimoji="0" lang="en-US" sz="4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đường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thẳng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thành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đường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thẳng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,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biến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tia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thành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tia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.</a:t>
                </a:r>
              </a:p>
              <a:p>
                <a:pPr marL="0" marR="0" lvl="0" indent="0" algn="just" defTabSz="2177278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4400" dirty="0" smtClean="0">
                    <a:solidFill>
                      <a:prstClr val="black"/>
                    </a:solidFill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  + </a:t>
                </a:r>
                <a:r>
                  <a:rPr kumimoji="0" lang="en-US" sz="44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Biến</a:t>
                </a:r>
                <a:r>
                  <a:rPr kumimoji="0" lang="en-US" sz="4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đoạn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thẳng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thành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đoạn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thẳng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.</a:t>
                </a:r>
              </a:p>
              <a:p>
                <a:pPr marL="0" marR="0" lvl="0" indent="0" algn="just" defTabSz="2177278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4400" dirty="0" smtClean="0">
                    <a:solidFill>
                      <a:prstClr val="black"/>
                    </a:solidFill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  + </a:t>
                </a:r>
                <a:r>
                  <a:rPr kumimoji="0" lang="en-US" sz="44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Biến</a:t>
                </a:r>
                <a:r>
                  <a:rPr kumimoji="0" lang="en-US" sz="4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tam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giác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thành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 tam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giác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 </a:t>
                </a:r>
                <a:r>
                  <a:rPr kumimoji="0" lang="vi-VN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đồng dạng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với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nó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.</a:t>
                </a:r>
              </a:p>
              <a:p>
                <a:pPr marL="0" marR="0" lvl="0" indent="0" algn="just" defTabSz="2177278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4400" dirty="0" smtClean="0">
                    <a:solidFill>
                      <a:prstClr val="black"/>
                    </a:solidFill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  + </a:t>
                </a:r>
                <a:r>
                  <a:rPr kumimoji="0" lang="en-US" sz="44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Biến</a:t>
                </a:r>
                <a:r>
                  <a:rPr kumimoji="0" lang="en-US" sz="4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đường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tròn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bán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kính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itchFamily="18" charset="0"/>
                        <a:cs typeface="Arial" pitchFamily="34" charset="0"/>
                      </a:rPr>
                      <m:t>𝑅</m:t>
                    </m:r>
                    <m:r>
                      <a:rPr kumimoji="0" lang="en-US" sz="4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itchFamily="18" charset="0"/>
                        <a:cs typeface="Arial" pitchFamily="34" charset="0"/>
                      </a:rPr>
                      <m:t> </m:t>
                    </m:r>
                  </m:oMath>
                </a14:m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thành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đường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tròn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có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bán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kính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itchFamily="18" charset="0"/>
                        <a:cs typeface="Arial" pitchFamily="34" charset="0"/>
                      </a:rPr>
                      <m:t>𝑘𝑅</m:t>
                    </m:r>
                  </m:oMath>
                </a14:m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.</a:t>
                </a:r>
              </a:p>
              <a:p>
                <a:pPr marL="0" marR="0" lvl="0" indent="0" algn="just" defTabSz="2177278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4400" dirty="0" smtClean="0">
                    <a:solidFill>
                      <a:prstClr val="black"/>
                    </a:solidFill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  + </a:t>
                </a:r>
                <a:r>
                  <a:rPr kumimoji="0" lang="en-US" sz="44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Biến</a:t>
                </a:r>
                <a:r>
                  <a:rPr kumimoji="0" lang="en-US" sz="4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góc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thành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góc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bằng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nó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. </a:t>
                </a:r>
              </a:p>
            </p:txBody>
          </p:sp>
        </mc:Choice>
        <mc:Fallback>
          <p:sp>
            <p:nvSpPr>
              <p:cNvPr id="43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8579" y="6629400"/>
                <a:ext cx="23350621" cy="6863417"/>
              </a:xfrm>
              <a:prstGeom prst="rect">
                <a:avLst/>
              </a:prstGeom>
              <a:blipFill rotWithShape="1">
                <a:blip r:embed="rId5"/>
                <a:stretch>
                  <a:fillRect l="-1070" b="-1511"/>
                </a:stretch>
              </a:blipFill>
              <a:ln>
                <a:noFill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3953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 animBg="1"/>
      <p:bldP spid="39" grpId="0"/>
      <p:bldP spid="4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3">
            <a:extLst>
              <a:ext uri="{FF2B5EF4-FFF2-40B4-BE49-F238E27FC236}">
                <a16:creationId xmlns:a16="http://schemas.microsoft.com/office/drawing/2014/main" xmlns="" id="{4BD7D913-20F0-448F-A128-066D4BC741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" y="1432441"/>
            <a:ext cx="24384000" cy="1251215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xmlns="" id="{451C4D84-811E-49DE-A003-5DF4A4731641}"/>
                  </a:ext>
                </a:extLst>
              </p:cNvPr>
              <p:cNvSpPr txBox="1"/>
              <p:nvPr/>
            </p:nvSpPr>
            <p:spPr>
              <a:xfrm>
                <a:off x="1752600" y="3540622"/>
                <a:ext cx="21412199" cy="4575612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marR="0" lvl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CC"/>
                  </a:buClr>
                  <a:tabLst>
                    <a:tab pos="630555" algn="l"/>
                  </a:tabLst>
                </a:pPr>
                <a:r>
                  <a:rPr lang="en-US" sz="4400" b="1" dirty="0" smtClean="0">
                    <a:solidFill>
                      <a:schemeClr val="accent6">
                        <a:lumMod val="75000"/>
                      </a:schemeClr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 DỤ:  </a:t>
                </a:r>
                <a:r>
                  <a:rPr lang="en-US" sz="4400" dirty="0" smtClean="0">
                    <a:effectLst/>
                    <a:latin typeface="Cambria Math" pitchFamily="18" charset="0"/>
                    <a:ea typeface="Cambria Math" pitchFamily="18" charset="0"/>
                  </a:rPr>
                  <a:t>Cho </a:t>
                </a:r>
                <a:r>
                  <a:rPr lang="en-US" sz="4400" dirty="0" err="1">
                    <a:effectLst/>
                    <a:latin typeface="Cambria Math" pitchFamily="18" charset="0"/>
                    <a:ea typeface="Cambria Math" pitchFamily="18" charset="0"/>
                  </a:rPr>
                  <a:t>hình</a:t>
                </a:r>
                <a:r>
                  <a:rPr lang="en-US" sz="4400" dirty="0">
                    <a:effectLst/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4400" dirty="0" err="1">
                    <a:effectLst/>
                    <a:latin typeface="Cambria Math" pitchFamily="18" charset="0"/>
                    <a:ea typeface="Cambria Math" pitchFamily="18" charset="0"/>
                  </a:rPr>
                  <a:t>bình</a:t>
                </a:r>
                <a:r>
                  <a:rPr lang="en-US" sz="4400" dirty="0">
                    <a:effectLst/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vi-VN" sz="4400" dirty="0">
                    <a:effectLst/>
                    <a:latin typeface="Cambria Math" pitchFamily="18" charset="0"/>
                    <a:ea typeface="Cambria Math" pitchFamily="18" charset="0"/>
                  </a:rPr>
                  <a:t>hành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𝐴𝐵𝐶𝐷</m:t>
                    </m:r>
                  </m:oMath>
                </a14:m>
                <a:r>
                  <a:rPr lang="en-US" sz="4400" dirty="0">
                    <a:effectLst/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4400" dirty="0" err="1">
                    <a:effectLst/>
                    <a:latin typeface="Cambria Math" pitchFamily="18" charset="0"/>
                    <a:ea typeface="Cambria Math" pitchFamily="18" charset="0"/>
                  </a:rPr>
                  <a:t>tâm</a:t>
                </a:r>
                <a:r>
                  <a:rPr lang="en-US" sz="4400" dirty="0">
                    <a:effectLst/>
                    <a:latin typeface="Cambria Math" pitchFamily="18" charset="0"/>
                    <a:ea typeface="Cambria Math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𝑂</m:t>
                    </m:r>
                  </m:oMath>
                </a14:m>
                <a:r>
                  <a:rPr lang="en-US" sz="4400" dirty="0">
                    <a:effectLst/>
                    <a:latin typeface="Cambria Math" pitchFamily="18" charset="0"/>
                    <a:ea typeface="Cambria Math" pitchFamily="18" charset="0"/>
                  </a:rPr>
                  <a:t>. </a:t>
                </a:r>
                <a:r>
                  <a:rPr lang="en-US" sz="4400" dirty="0" err="1">
                    <a:effectLst/>
                    <a:latin typeface="Cambria Math" pitchFamily="18" charset="0"/>
                    <a:ea typeface="Cambria Math" pitchFamily="18" charset="0"/>
                  </a:rPr>
                  <a:t>Trên</a:t>
                </a:r>
                <a:r>
                  <a:rPr lang="en-US" sz="4400" dirty="0">
                    <a:effectLst/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4400" dirty="0" err="1">
                    <a:effectLst/>
                    <a:latin typeface="Cambria Math" pitchFamily="18" charset="0"/>
                    <a:ea typeface="Cambria Math" pitchFamily="18" charset="0"/>
                  </a:rPr>
                  <a:t>cạnh</a:t>
                </a:r>
                <a:r>
                  <a:rPr lang="en-US" sz="4400" dirty="0">
                    <a:effectLst/>
                    <a:latin typeface="Cambria Math" pitchFamily="18" charset="0"/>
                    <a:ea typeface="Cambria Math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𝐴𝐵</m:t>
                    </m:r>
                  </m:oMath>
                </a14:m>
                <a:r>
                  <a:rPr lang="en-US" sz="4400" dirty="0">
                    <a:effectLst/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4400" dirty="0" err="1">
                    <a:effectLst/>
                    <a:latin typeface="Cambria Math" pitchFamily="18" charset="0"/>
                    <a:ea typeface="Cambria Math" pitchFamily="18" charset="0"/>
                  </a:rPr>
                  <a:t>lấy</a:t>
                </a:r>
                <a:r>
                  <a:rPr lang="en-US" sz="4400" dirty="0">
                    <a:effectLst/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4400" dirty="0" err="1">
                    <a:effectLst/>
                    <a:latin typeface="Cambria Math" pitchFamily="18" charset="0"/>
                    <a:ea typeface="Cambria Math" pitchFamily="18" charset="0"/>
                  </a:rPr>
                  <a:t>điểm</a:t>
                </a:r>
                <a:r>
                  <a:rPr lang="en-US" sz="4400" dirty="0">
                    <a:effectLst/>
                    <a:latin typeface="Cambria Math" pitchFamily="18" charset="0"/>
                    <a:ea typeface="Cambria Math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𝐼</m:t>
                    </m:r>
                  </m:oMath>
                </a14:m>
                <a:r>
                  <a:rPr lang="en-US" sz="4400" dirty="0" err="1">
                    <a:effectLst/>
                    <a:latin typeface="Cambria Math" pitchFamily="18" charset="0"/>
                    <a:ea typeface="Cambria Math" pitchFamily="18" charset="0"/>
                  </a:rPr>
                  <a:t>sao</a:t>
                </a:r>
                <a:r>
                  <a:rPr lang="en-US" sz="4400" dirty="0">
                    <a:effectLst/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4400" dirty="0" err="1">
                    <a:effectLst/>
                    <a:latin typeface="Cambria Math" pitchFamily="18" charset="0"/>
                    <a:ea typeface="Cambria Math" pitchFamily="18" charset="0"/>
                  </a:rPr>
                  <a:t>cho</a:t>
                </a:r>
                <a:r>
                  <a:rPr lang="en-US" sz="4400" dirty="0">
                    <a:effectLst/>
                    <a:latin typeface="Cambria Math" pitchFamily="18" charset="0"/>
                    <a:ea typeface="Cambria Math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2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𝐴𝐼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=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𝐵𝐼</m:t>
                    </m:r>
                  </m:oMath>
                </a14:m>
                <a:r>
                  <a:rPr lang="en-US" sz="4400" dirty="0">
                    <a:effectLst/>
                    <a:latin typeface="Cambria Math" pitchFamily="18" charset="0"/>
                    <a:ea typeface="Cambria Math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𝐺</m:t>
                    </m:r>
                  </m:oMath>
                </a14:m>
                <a:r>
                  <a:rPr lang="en-US" sz="4400" dirty="0">
                    <a:effectLst/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4400" dirty="0" err="1">
                    <a:effectLst/>
                    <a:latin typeface="Cambria Math" pitchFamily="18" charset="0"/>
                    <a:ea typeface="Cambria Math" pitchFamily="18" charset="0"/>
                  </a:rPr>
                  <a:t>là</a:t>
                </a:r>
                <a:r>
                  <a:rPr lang="en-US" sz="4400" dirty="0">
                    <a:effectLst/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4400" dirty="0" err="1">
                    <a:effectLst/>
                    <a:latin typeface="Cambria Math" pitchFamily="18" charset="0"/>
                    <a:ea typeface="Cambria Math" pitchFamily="18" charset="0"/>
                  </a:rPr>
                  <a:t>trọng</a:t>
                </a:r>
                <a:r>
                  <a:rPr lang="en-US" sz="4400" dirty="0">
                    <a:effectLst/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4400" dirty="0" err="1">
                    <a:effectLst/>
                    <a:latin typeface="Cambria Math" pitchFamily="18" charset="0"/>
                    <a:ea typeface="Cambria Math" pitchFamily="18" charset="0"/>
                  </a:rPr>
                  <a:t>tâm</a:t>
                </a:r>
                <a:r>
                  <a:rPr lang="en-US" sz="4400" dirty="0">
                    <a:effectLst/>
                    <a:latin typeface="Cambria Math" pitchFamily="18" charset="0"/>
                    <a:ea typeface="Cambria Math" pitchFamily="18" charset="0"/>
                  </a:rPr>
                  <a:t> tam </a:t>
                </a:r>
                <a:r>
                  <a:rPr lang="en-US" sz="4400" dirty="0" err="1">
                    <a:effectLst/>
                    <a:latin typeface="Cambria Math" pitchFamily="18" charset="0"/>
                    <a:ea typeface="Cambria Math" pitchFamily="18" charset="0"/>
                  </a:rPr>
                  <a:t>giác</a:t>
                </a:r>
                <a:r>
                  <a:rPr lang="en-US" sz="4400" dirty="0">
                    <a:effectLst/>
                    <a:latin typeface="Cambria Math" pitchFamily="18" charset="0"/>
                    <a:ea typeface="Cambria Math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𝐴𝐵𝐶</m:t>
                    </m:r>
                  </m:oMath>
                </a14:m>
                <a:r>
                  <a:rPr lang="en-US" sz="4400" dirty="0">
                    <a:effectLst/>
                    <a:latin typeface="Cambria Math" pitchFamily="18" charset="0"/>
                    <a:ea typeface="Cambria Math" pitchFamily="18" charset="0"/>
                  </a:rPr>
                  <a:t>. </a:t>
                </a:r>
                <a:r>
                  <a:rPr lang="en-US" sz="4400" dirty="0" err="1">
                    <a:effectLst/>
                    <a:latin typeface="Cambria Math" pitchFamily="18" charset="0"/>
                    <a:ea typeface="Cambria Math" pitchFamily="18" charset="0"/>
                  </a:rPr>
                  <a:t>Phép</a:t>
                </a:r>
                <a:r>
                  <a:rPr lang="en-US" sz="4400" dirty="0">
                    <a:effectLst/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4400" dirty="0" err="1">
                    <a:effectLst/>
                    <a:latin typeface="Cambria Math" pitchFamily="18" charset="0"/>
                    <a:ea typeface="Cambria Math" pitchFamily="18" charset="0"/>
                  </a:rPr>
                  <a:t>vị</a:t>
                </a:r>
                <a:r>
                  <a:rPr lang="en-US" sz="4400" dirty="0">
                    <a:effectLst/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4400" dirty="0" err="1">
                    <a:effectLst/>
                    <a:latin typeface="Cambria Math" pitchFamily="18" charset="0"/>
                    <a:ea typeface="Cambria Math" pitchFamily="18" charset="0"/>
                  </a:rPr>
                  <a:t>tự</a:t>
                </a:r>
                <a:r>
                  <a:rPr lang="en-US" sz="4400" dirty="0">
                    <a:effectLst/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4400" dirty="0" err="1">
                    <a:effectLst/>
                    <a:latin typeface="Cambria Math" pitchFamily="18" charset="0"/>
                    <a:ea typeface="Cambria Math" pitchFamily="18" charset="0"/>
                  </a:rPr>
                  <a:t>tâm</a:t>
                </a:r>
                <a:r>
                  <a:rPr lang="en-US" sz="4400" dirty="0">
                    <a:effectLst/>
                    <a:latin typeface="Cambria Math" pitchFamily="18" charset="0"/>
                    <a:ea typeface="Cambria Math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𝐵</m:t>
                    </m:r>
                  </m:oMath>
                </a14:m>
                <a:r>
                  <a:rPr lang="en-US" sz="4400" dirty="0">
                    <a:effectLst/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4400" dirty="0" err="1">
                    <a:effectLst/>
                    <a:latin typeface="Cambria Math" pitchFamily="18" charset="0"/>
                    <a:ea typeface="Cambria Math" pitchFamily="18" charset="0"/>
                  </a:rPr>
                  <a:t>tỉ</a:t>
                </a:r>
                <a:r>
                  <a:rPr lang="en-US" sz="4400" dirty="0">
                    <a:effectLst/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4400" dirty="0" err="1">
                    <a:effectLst/>
                    <a:latin typeface="Cambria Math" pitchFamily="18" charset="0"/>
                    <a:ea typeface="Cambria Math" pitchFamily="18" charset="0"/>
                  </a:rPr>
                  <a:t>số</a:t>
                </a:r>
                <a:r>
                  <a:rPr lang="en-US" sz="4400" dirty="0">
                    <a:effectLst/>
                    <a:latin typeface="Cambria Math" pitchFamily="18" charset="0"/>
                    <a:ea typeface="Cambria Math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𝑘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400" dirty="0">
                    <a:effectLst/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4400" dirty="0" err="1">
                    <a:effectLst/>
                    <a:latin typeface="Cambria Math" pitchFamily="18" charset="0"/>
                    <a:ea typeface="Cambria Math" pitchFamily="18" charset="0"/>
                  </a:rPr>
                  <a:t>biến</a:t>
                </a:r>
                <a:r>
                  <a:rPr lang="en-US" sz="4400" dirty="0">
                    <a:effectLst/>
                    <a:latin typeface="Cambria Math" pitchFamily="18" charset="0"/>
                    <a:ea typeface="Cambria Math" pitchFamily="18" charset="0"/>
                  </a:rPr>
                  <a:t> tam </a:t>
                </a:r>
                <a:r>
                  <a:rPr lang="en-US" sz="4400" dirty="0" err="1">
                    <a:effectLst/>
                    <a:latin typeface="Cambria Math" pitchFamily="18" charset="0"/>
                    <a:ea typeface="Cambria Math" pitchFamily="18" charset="0"/>
                  </a:rPr>
                  <a:t>giác</a:t>
                </a:r>
                <a:r>
                  <a:rPr lang="en-US" sz="4400" dirty="0">
                    <a:effectLst/>
                    <a:latin typeface="Cambria Math" pitchFamily="18" charset="0"/>
                    <a:ea typeface="Cambria Math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𝐵𝐼𝐺</m:t>
                    </m:r>
                  </m:oMath>
                </a14:m>
                <a:r>
                  <a:rPr lang="en-US" sz="4400" dirty="0">
                    <a:effectLst/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4400" dirty="0" err="1">
                    <a:effectLst/>
                    <a:latin typeface="Cambria Math" pitchFamily="18" charset="0"/>
                    <a:ea typeface="Cambria Math" pitchFamily="18" charset="0"/>
                  </a:rPr>
                  <a:t>thành</a:t>
                </a:r>
                <a:r>
                  <a:rPr lang="en-US" sz="4400" dirty="0">
                    <a:effectLst/>
                    <a:latin typeface="Cambria Math" pitchFamily="18" charset="0"/>
                    <a:ea typeface="Cambria Math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(</m:t>
                    </m:r>
                    <m:sSub>
                      <m:sSubPr>
                        <m:ctrlPr>
                          <a:rPr lang="en-US" sz="4400" i="1">
                            <a:effectLst/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1</m:t>
                        </m:r>
                      </m:sub>
                    </m:sSub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)</m:t>
                    </m:r>
                  </m:oMath>
                </a14:m>
                <a:r>
                  <a:rPr lang="en-US" sz="4400" dirty="0">
                    <a:effectLst/>
                    <a:latin typeface="Cambria Math" pitchFamily="18" charset="0"/>
                    <a:ea typeface="Cambria Math" pitchFamily="18" charset="0"/>
                  </a:rPr>
                  <a:t>,</a:t>
                </a:r>
                <a:r>
                  <a:rPr lang="en-US" sz="4400" baseline="-25000" dirty="0">
                    <a:effectLst/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4400" dirty="0" err="1">
                    <a:effectLst/>
                    <a:latin typeface="Cambria Math" pitchFamily="18" charset="0"/>
                    <a:ea typeface="Cambria Math" pitchFamily="18" charset="0"/>
                  </a:rPr>
                  <a:t>phép</a:t>
                </a:r>
                <a:r>
                  <a:rPr lang="en-US" sz="4400" dirty="0">
                    <a:effectLst/>
                    <a:latin typeface="Cambria Math" pitchFamily="18" charset="0"/>
                    <a:ea typeface="Cambria Math" pitchFamily="18" charset="0"/>
                  </a:rPr>
                  <a:t> quay </a:t>
                </a:r>
                <a:r>
                  <a:rPr lang="en-US" sz="4400" dirty="0" err="1">
                    <a:effectLst/>
                    <a:latin typeface="Cambria Math" pitchFamily="18" charset="0"/>
                    <a:ea typeface="Cambria Math" pitchFamily="18" charset="0"/>
                  </a:rPr>
                  <a:t>tâm</a:t>
                </a:r>
                <a:r>
                  <a:rPr lang="en-US" sz="4400" dirty="0">
                    <a:effectLst/>
                    <a:latin typeface="Cambria Math" pitchFamily="18" charset="0"/>
                    <a:ea typeface="Cambria Math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𝑂</m:t>
                    </m:r>
                  </m:oMath>
                </a14:m>
                <a:r>
                  <a:rPr lang="en-US" sz="4400" dirty="0">
                    <a:effectLst/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4400" dirty="0" err="1">
                    <a:effectLst/>
                    <a:latin typeface="Cambria Math" pitchFamily="18" charset="0"/>
                    <a:ea typeface="Cambria Math" pitchFamily="18" charset="0"/>
                  </a:rPr>
                  <a:t>góc</a:t>
                </a:r>
                <a:r>
                  <a:rPr lang="en-US" sz="4400" dirty="0">
                    <a:effectLst/>
                    <a:latin typeface="Cambria Math" pitchFamily="18" charset="0"/>
                    <a:ea typeface="Cambria Math" pitchFamily="18" charset="0"/>
                  </a:rPr>
                  <a:t> quay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18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0</m:t>
                        </m:r>
                      </m:e>
                      <m:sup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  <a:cs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400" dirty="0">
                    <a:effectLst/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4400" dirty="0" err="1">
                    <a:effectLst/>
                    <a:latin typeface="Cambria Math" pitchFamily="18" charset="0"/>
                    <a:ea typeface="Cambria Math" pitchFamily="18" charset="0"/>
                  </a:rPr>
                  <a:t>biến</a:t>
                </a:r>
                <a:r>
                  <a:rPr lang="en-US" sz="4400" dirty="0">
                    <a:effectLst/>
                    <a:latin typeface="Cambria Math" pitchFamily="18" charset="0"/>
                    <a:ea typeface="Cambria Math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(</m:t>
                    </m:r>
                    <m:sSub>
                      <m:sSubPr>
                        <m:ctrlPr>
                          <a:rPr lang="en-US" sz="4400" i="1">
                            <a:effectLst/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1</m:t>
                        </m:r>
                      </m:sub>
                    </m:sSub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)</m:t>
                    </m:r>
                  </m:oMath>
                </a14:m>
                <a:r>
                  <a:rPr lang="en-US" sz="4400" dirty="0">
                    <a:effectLst/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4400" dirty="0" err="1">
                    <a:effectLst/>
                    <a:latin typeface="Cambria Math" pitchFamily="18" charset="0"/>
                    <a:ea typeface="Cambria Math" pitchFamily="18" charset="0"/>
                  </a:rPr>
                  <a:t>thành</a:t>
                </a:r>
                <a:r>
                  <a:rPr lang="en-US" sz="4400" dirty="0">
                    <a:effectLst/>
                    <a:latin typeface="Cambria Math" pitchFamily="18" charset="0"/>
                    <a:ea typeface="Cambria Math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(</m:t>
                    </m:r>
                    <m:sSub>
                      <m:sSubPr>
                        <m:ctrlPr>
                          <a:rPr lang="en-US" sz="4400" i="1">
                            <a:effectLst/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2</m:t>
                        </m:r>
                      </m:sub>
                    </m:sSub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)</m:t>
                    </m:r>
                  </m:oMath>
                </a14:m>
                <a:r>
                  <a:rPr lang="en-US" sz="4400" dirty="0">
                    <a:effectLst/>
                    <a:latin typeface="Cambria Math" pitchFamily="18" charset="0"/>
                    <a:ea typeface="Cambria Math" pitchFamily="18" charset="0"/>
                  </a:rPr>
                  <a:t>. </a:t>
                </a:r>
                <a:r>
                  <a:rPr lang="en-US" sz="4400" dirty="0" err="1">
                    <a:effectLst/>
                    <a:latin typeface="Cambria Math" pitchFamily="18" charset="0"/>
                    <a:ea typeface="Cambria Math" pitchFamily="18" charset="0"/>
                  </a:rPr>
                  <a:t>Hình</a:t>
                </a:r>
                <a:r>
                  <a:rPr lang="en-US" sz="4400" dirty="0">
                    <a:effectLst/>
                    <a:latin typeface="Cambria Math" pitchFamily="18" charset="0"/>
                    <a:ea typeface="Cambria Math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(</m:t>
                    </m:r>
                    <m:sSub>
                      <m:sSubPr>
                        <m:ctrlPr>
                          <a:rPr lang="en-US" sz="4400" i="1">
                            <a:effectLst/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2</m:t>
                        </m:r>
                      </m:sub>
                    </m:sSub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)</m:t>
                    </m:r>
                  </m:oMath>
                </a14:m>
                <a:r>
                  <a:rPr lang="en-US" sz="4400" dirty="0">
                    <a:effectLst/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4400" dirty="0" err="1">
                    <a:effectLst/>
                    <a:latin typeface="Cambria Math" pitchFamily="18" charset="0"/>
                    <a:ea typeface="Cambria Math" pitchFamily="18" charset="0"/>
                  </a:rPr>
                  <a:t>là</a:t>
                </a:r>
                <a:r>
                  <a:rPr lang="en-US" sz="4400" dirty="0">
                    <a:effectLst/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4400" dirty="0" err="1">
                    <a:effectLst/>
                    <a:latin typeface="Cambria Math" pitchFamily="18" charset="0"/>
                    <a:ea typeface="Cambria Math" pitchFamily="18" charset="0"/>
                  </a:rPr>
                  <a:t>hình</a:t>
                </a:r>
                <a:r>
                  <a:rPr lang="en-US" sz="4400" dirty="0">
                    <a:effectLst/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4400" dirty="0" err="1">
                    <a:effectLst/>
                    <a:latin typeface="Cambria Math" pitchFamily="18" charset="0"/>
                    <a:ea typeface="Cambria Math" pitchFamily="18" charset="0"/>
                  </a:rPr>
                  <a:t>nào</a:t>
                </a:r>
                <a:r>
                  <a:rPr lang="en-US" sz="4400" dirty="0">
                    <a:effectLst/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4400" dirty="0" err="1">
                    <a:effectLst/>
                    <a:latin typeface="Cambria Math" pitchFamily="18" charset="0"/>
                    <a:ea typeface="Cambria Math" pitchFamily="18" charset="0"/>
                  </a:rPr>
                  <a:t>dưới</a:t>
                </a:r>
                <a:r>
                  <a:rPr lang="en-US" sz="4400" dirty="0">
                    <a:effectLst/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4400" dirty="0" err="1">
                    <a:effectLst/>
                    <a:latin typeface="Cambria Math" pitchFamily="18" charset="0"/>
                    <a:ea typeface="Cambria Math" pitchFamily="18" charset="0"/>
                  </a:rPr>
                  <a:t>đây</a:t>
                </a:r>
                <a:r>
                  <a:rPr lang="en-US" sz="4400" dirty="0">
                    <a:effectLst/>
                    <a:latin typeface="Cambria Math" pitchFamily="18" charset="0"/>
                    <a:ea typeface="Cambria Math" pitchFamily="18" charset="0"/>
                  </a:rPr>
                  <a:t>:</a:t>
                </a:r>
              </a:p>
              <a:p>
                <a:pPr marL="630555" marR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630555" algn="l"/>
                    <a:tab pos="2160270" algn="l"/>
                    <a:tab pos="3600450" algn="l"/>
                    <a:tab pos="5040630" algn="l"/>
                  </a:tabLst>
                </a:pPr>
                <a:r>
                  <a:rPr lang="vi-VN" sz="4400" b="1" dirty="0">
                    <a:solidFill>
                      <a:srgbClr val="0000CC"/>
                    </a:solidFill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</a:rPr>
                  <a:t>  A.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𝜟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𝑨𝑫𝑶</m:t>
                    </m:r>
                  </m:oMath>
                </a14:m>
                <a:r>
                  <a:rPr lang="vi-VN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</a:rPr>
                  <a:t>.	             </a:t>
                </a:r>
                <a:r>
                  <a:rPr lang="vi-VN" sz="4400" b="1" dirty="0">
                    <a:solidFill>
                      <a:srgbClr val="0000CC"/>
                    </a:solidFill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𝜟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𝑩𝑪𝑫</m:t>
                    </m:r>
                  </m:oMath>
                </a14:m>
                <a:r>
                  <a:rPr lang="vi-VN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</a:rPr>
                  <a:t>.	  </a:t>
                </a:r>
                <a:r>
                  <a:rPr lang="vi-VN" sz="4400" b="1" dirty="0">
                    <a:solidFill>
                      <a:srgbClr val="0000CC"/>
                    </a:solidFill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𝜟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𝑩𝑨𝑫</m:t>
                    </m:r>
                  </m:oMath>
                </a14:m>
                <a:r>
                  <a:rPr lang="vi-VN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</a:rPr>
                  <a:t>.	      </a:t>
                </a:r>
                <a:r>
                  <a:rPr lang="vi-VN" sz="4400" b="1" dirty="0">
                    <a:solidFill>
                      <a:srgbClr val="0000CC"/>
                    </a:solidFill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𝜟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𝑫𝑪𝑶</m:t>
                    </m:r>
                  </m:oMath>
                </a14:m>
                <a:r>
                  <a:rPr lang="vi-VN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</a:rPr>
                  <a:t>.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451C4D84-811E-49DE-A003-5DF4A47316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3540622"/>
                <a:ext cx="21412199" cy="4575612"/>
              </a:xfrm>
              <a:prstGeom prst="rect">
                <a:avLst/>
              </a:prstGeom>
              <a:blipFill rotWithShape="1">
                <a:blip r:embed="rId3"/>
                <a:stretch>
                  <a:fillRect l="-1138" r="-1110" b="-319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84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3">
            <a:extLst>
              <a:ext uri="{FF2B5EF4-FFF2-40B4-BE49-F238E27FC236}">
                <a16:creationId xmlns:a16="http://schemas.microsoft.com/office/drawing/2014/main" xmlns="" id="{4BD7D913-20F0-448F-A128-066D4BC741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" y="1432441"/>
            <a:ext cx="24384000" cy="1251215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2FB4624D-861C-4239-8567-8B4FEF04D951}"/>
              </a:ext>
            </a:extLst>
          </p:cNvPr>
          <p:cNvSpPr/>
          <p:nvPr/>
        </p:nvSpPr>
        <p:spPr>
          <a:xfrm>
            <a:off x="1223729" y="1821359"/>
            <a:ext cx="10201741" cy="769441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sz="4400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r>
              <a:rPr lang="fr-FR" sz="4400" b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r>
              <a:rPr lang="fr-FR" sz="4400" b="1" u="sng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4400" b="1" u="sng" dirty="0" err="1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Các</a:t>
            </a:r>
            <a:r>
              <a:rPr lang="fr-FR" sz="4400" b="1" u="sng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4400" b="1" u="sng" dirty="0" err="1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phép</a:t>
            </a:r>
            <a:r>
              <a:rPr lang="fr-FR" sz="4400" b="1" u="sng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4400" b="1" u="sng" dirty="0" err="1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đồng</a:t>
            </a:r>
            <a:r>
              <a:rPr lang="fr-FR" sz="4400" b="1" u="sng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4400" b="1" u="sng" dirty="0" err="1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dạng</a:t>
            </a:r>
            <a:r>
              <a:rPr lang="fr-FR" sz="4400" b="1" u="sng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4400" b="1" u="sng" dirty="0" err="1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cụ</a:t>
            </a:r>
            <a:r>
              <a:rPr lang="fr-FR" sz="4400" b="1" u="sng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4400" b="1" u="sng" dirty="0" err="1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thể</a:t>
            </a:r>
            <a:endParaRPr lang="vi-VN" sz="4400" b="1" u="sng" dirty="0">
              <a:solidFill>
                <a:schemeClr val="accent6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23729" y="2895600"/>
            <a:ext cx="22550671" cy="96774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2D447D1-4700-4539-AF45-E15F3FF5309B}"/>
              </a:ext>
            </a:extLst>
          </p:cNvPr>
          <p:cNvSpPr txBox="1"/>
          <p:nvPr/>
        </p:nvSpPr>
        <p:spPr>
          <a:xfrm>
            <a:off x="1828800" y="3124200"/>
            <a:ext cx="4191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fr-FR" sz="4400" b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PHÉP VỊ TỰ 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C378C4AD-E4D2-41A4-8AD2-CB6329A2CC9F}"/>
                  </a:ext>
                </a:extLst>
              </p:cNvPr>
              <p:cNvSpPr txBox="1"/>
              <p:nvPr/>
            </p:nvSpPr>
            <p:spPr>
              <a:xfrm>
                <a:off x="1828800" y="3886200"/>
                <a:ext cx="21716999" cy="17617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indent="579438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fr-FR" sz="4400" dirty="0" smtClean="0">
                    <a:solidFill>
                      <a:schemeClr val="accent6">
                        <a:lumMod val="75000"/>
                      </a:schemeClr>
                    </a:solidFill>
                    <a:latin typeface="Cambria Math" pitchFamily="18" charset="0"/>
                    <a:ea typeface="Cambria Math" pitchFamily="18" charset="0"/>
                  </a:rPr>
                  <a:t>+  </a:t>
                </a:r>
                <a:r>
                  <a:rPr lang="fr-FR" sz="4400" dirty="0" err="1" smtClean="0">
                    <a:solidFill>
                      <a:schemeClr val="accent6">
                        <a:lumMod val="75000"/>
                      </a:schemeClr>
                    </a:solidFill>
                    <a:latin typeface="Cambria Math" pitchFamily="18" charset="0"/>
                    <a:ea typeface="Cambria Math" pitchFamily="18" charset="0"/>
                  </a:rPr>
                  <a:t>Định</a:t>
                </a:r>
                <a:r>
                  <a:rPr lang="fr-FR" sz="4400" dirty="0" smtClean="0">
                    <a:solidFill>
                      <a:schemeClr val="accent6">
                        <a:lumMod val="75000"/>
                      </a:schemeClr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fr-FR" sz="4400" dirty="0" err="1">
                    <a:solidFill>
                      <a:schemeClr val="accent6">
                        <a:lumMod val="75000"/>
                      </a:schemeClr>
                    </a:solidFill>
                    <a:latin typeface="Cambria Math" pitchFamily="18" charset="0"/>
                    <a:ea typeface="Cambria Math" pitchFamily="18" charset="0"/>
                  </a:rPr>
                  <a:t>nghĩa</a:t>
                </a:r>
                <a:r>
                  <a:rPr lang="fr-FR" sz="4400" dirty="0" smtClean="0">
                    <a:solidFill>
                      <a:schemeClr val="accent6">
                        <a:lumMod val="75000"/>
                      </a:schemeClr>
                    </a:solidFill>
                    <a:latin typeface="Cambria Math" pitchFamily="18" charset="0"/>
                    <a:ea typeface="Cambria Math" pitchFamily="18" charset="0"/>
                  </a:rPr>
                  <a:t>: </a:t>
                </a:r>
                <a:r>
                  <a:rPr lang="fr-FR" sz="4400" dirty="0" smtClean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Cho </a:t>
                </a:r>
                <a:r>
                  <a:rPr lang="fr-FR" sz="4400" dirty="0" err="1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điểm</a:t>
                </a:r>
                <a:r>
                  <a:rPr lang="fr-FR" sz="4400" dirty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400" b="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𝐼</m:t>
                    </m:r>
                  </m:oMath>
                </a14:m>
                <a:r>
                  <a:rPr lang="fr-FR" sz="4400" dirty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4400" dirty="0" err="1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và</a:t>
                </a:r>
                <a:r>
                  <a:rPr lang="fr-FR" sz="4400" dirty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4400" dirty="0" err="1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một</a:t>
                </a:r>
                <a:r>
                  <a:rPr lang="fr-FR" sz="4400" dirty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4400" dirty="0" err="1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số</a:t>
                </a:r>
                <a:r>
                  <a:rPr lang="fr-FR" sz="4400" dirty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400" b="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𝑘</m:t>
                    </m:r>
                    <m:r>
                      <a:rPr lang="fr-FR" sz="4400" b="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 ≠ 0</m:t>
                    </m:r>
                  </m:oMath>
                </a14:m>
                <a:r>
                  <a:rPr lang="fr-FR" sz="4400" dirty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. </a:t>
                </a:r>
                <a:r>
                  <a:rPr lang="fr-FR" sz="4400" dirty="0" err="1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Phép</a:t>
                </a:r>
                <a:r>
                  <a:rPr lang="fr-FR" sz="4400" dirty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4400" dirty="0" err="1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biến</a:t>
                </a:r>
                <a:r>
                  <a:rPr lang="fr-FR" sz="4400" dirty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4400" dirty="0" err="1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hình</a:t>
                </a:r>
                <a:r>
                  <a:rPr lang="fr-FR" sz="4400" dirty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4400" dirty="0" err="1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biến</a:t>
                </a:r>
                <a:r>
                  <a:rPr lang="fr-FR" sz="4400" dirty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4400" dirty="0" err="1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mỗi</a:t>
                </a:r>
                <a:r>
                  <a:rPr lang="fr-FR" sz="4400" dirty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4400" dirty="0" err="1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điểm</a:t>
                </a:r>
                <a:r>
                  <a:rPr lang="fr-FR" sz="4400" dirty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400" b="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𝑀</m:t>
                    </m:r>
                  </m:oMath>
                </a14:m>
                <a:r>
                  <a:rPr lang="fr-FR" sz="4400" dirty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4400" dirty="0" err="1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thành</a:t>
                </a:r>
                <a:r>
                  <a:rPr lang="fr-FR" sz="4400" dirty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400" b="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𝑀</m:t>
                    </m:r>
                    <m:r>
                      <a:rPr lang="fr-FR" sz="4400" b="0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’</m:t>
                    </m:r>
                  </m:oMath>
                </a14:m>
                <a:r>
                  <a:rPr lang="fr-FR" sz="4400" dirty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4400" dirty="0" err="1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sao</a:t>
                </a:r>
                <a:r>
                  <a:rPr lang="fr-FR" sz="4400" dirty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4400" dirty="0" err="1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cho</a:t>
                </a:r>
                <a:r>
                  <a:rPr lang="fr-FR" sz="4400" dirty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accPr>
                      <m:e>
                        <m:r>
                          <a:rPr lang="vi-VN" sz="4400" b="0" i="1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𝐼𝑀</m:t>
                        </m:r>
                        <m:r>
                          <a:rPr lang="vi-VN" sz="4400" b="0" i="1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′</m:t>
                        </m:r>
                      </m:e>
                    </m:acc>
                    <m:r>
                      <a:rPr lang="vi-VN" sz="4400" b="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=</m:t>
                    </m:r>
                    <m:r>
                      <a:rPr lang="vi-VN" sz="4400" b="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𝑘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accPr>
                      <m:e>
                        <m:r>
                          <a:rPr lang="vi-VN" sz="4400" b="0" i="1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𝐼𝑀</m:t>
                        </m:r>
                      </m:e>
                    </m:acc>
                  </m:oMath>
                </a14:m>
                <a:r>
                  <a:rPr lang="fr-FR" sz="4400" dirty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4400" dirty="0" err="1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gọi</a:t>
                </a:r>
                <a:r>
                  <a:rPr lang="fr-FR" sz="4400" dirty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là </a:t>
                </a:r>
                <a:r>
                  <a:rPr lang="fr-FR" sz="4400" dirty="0" err="1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phép</a:t>
                </a:r>
                <a:r>
                  <a:rPr lang="fr-FR" sz="4400" dirty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4400" dirty="0" err="1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vị</a:t>
                </a:r>
                <a:r>
                  <a:rPr lang="fr-FR" sz="4400" dirty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4400" dirty="0" err="1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trí</a:t>
                </a:r>
                <a:r>
                  <a:rPr lang="fr-FR" sz="4400" dirty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4400" dirty="0" err="1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tự</a:t>
                </a:r>
                <a:r>
                  <a:rPr lang="fr-FR" sz="4400" dirty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4400" dirty="0" err="1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tâm</a:t>
                </a:r>
                <a:r>
                  <a:rPr lang="fr-FR" sz="4400" dirty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400" b="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𝐼</m:t>
                    </m:r>
                  </m:oMath>
                </a14:m>
                <a:r>
                  <a:rPr lang="fr-FR" sz="4400" dirty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, </a:t>
                </a:r>
                <a:r>
                  <a:rPr lang="fr-FR" sz="4400" dirty="0" err="1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tỉ</a:t>
                </a:r>
                <a:r>
                  <a:rPr lang="fr-FR" sz="4400" dirty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4400" dirty="0" err="1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số</a:t>
                </a:r>
                <a:r>
                  <a:rPr lang="fr-FR" sz="4400" dirty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400" b="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𝑘</m:t>
                    </m:r>
                  </m:oMath>
                </a14:m>
                <a:r>
                  <a:rPr lang="fr-FR" sz="4400" dirty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. </a:t>
                </a:r>
                <a:r>
                  <a:rPr lang="fr-FR" sz="4400" dirty="0" err="1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Kí</a:t>
                </a:r>
                <a:r>
                  <a:rPr lang="fr-FR" sz="4400" dirty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4400" dirty="0" err="1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hiệu</a:t>
                </a:r>
                <a:r>
                  <a:rPr lang="fr-FR" sz="4400" dirty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400" b="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𝑀</m:t>
                    </m:r>
                    <m:r>
                      <a:rPr lang="fr-FR" sz="4400" b="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’=</m:t>
                    </m:r>
                    <m:sSub>
                      <m:sSubPr>
                        <m:ctrlPr>
                          <a:rPr lang="fr-FR" sz="4400" b="0" i="1" smtClean="0">
                            <a:effectLst/>
                            <a:latin typeface="Cambria Math"/>
                            <a:ea typeface="Cambria Math" pitchFamily="18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effectLst/>
                            <a:latin typeface="Cambria Math"/>
                            <a:ea typeface="Cambria Math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4400" b="0" i="1" smtClean="0">
                            <a:effectLst/>
                            <a:latin typeface="Cambria Math"/>
                            <a:ea typeface="Cambria Math" pitchFamily="18" charset="0"/>
                          </a:rPr>
                          <m:t>(</m:t>
                        </m:r>
                        <m:r>
                          <a:rPr lang="en-US" sz="4400" b="0" i="1" smtClean="0">
                            <a:effectLst/>
                            <a:latin typeface="Cambria Math"/>
                            <a:ea typeface="Cambria Math" pitchFamily="18" charset="0"/>
                          </a:rPr>
                          <m:t>𝐼</m:t>
                        </m:r>
                        <m:r>
                          <a:rPr lang="en-US" sz="4400" b="0" i="1" smtClean="0">
                            <a:effectLst/>
                            <a:latin typeface="Cambria Math"/>
                            <a:ea typeface="Cambria Math" pitchFamily="18" charset="0"/>
                          </a:rPr>
                          <m:t>,</m:t>
                        </m:r>
                        <m:r>
                          <a:rPr lang="en-US" sz="4400" b="0" i="1" smtClean="0">
                            <a:effectLst/>
                            <a:latin typeface="Cambria Math"/>
                            <a:ea typeface="Cambria Math" pitchFamily="18" charset="0"/>
                          </a:rPr>
                          <m:t>𝑘</m:t>
                        </m:r>
                        <m:r>
                          <a:rPr lang="en-US" sz="4400" b="0" i="1" smtClean="0">
                            <a:effectLst/>
                            <a:latin typeface="Cambria Math"/>
                            <a:ea typeface="Cambria Math" pitchFamily="18" charset="0"/>
                          </a:rPr>
                          <m:t>)</m:t>
                        </m:r>
                      </m:sub>
                    </m:sSub>
                    <m:r>
                      <a:rPr lang="en-US" sz="4400" b="0" i="1" smtClean="0">
                        <a:effectLst/>
                        <a:latin typeface="Cambria Math"/>
                        <a:ea typeface="Cambria Math" pitchFamily="18" charset="0"/>
                      </a:rPr>
                      <m:t>(</m:t>
                    </m:r>
                    <m:r>
                      <a:rPr lang="en-US" sz="4400" b="0" i="1" smtClean="0">
                        <a:effectLst/>
                        <a:latin typeface="Cambria Math"/>
                        <a:ea typeface="Cambria Math" pitchFamily="18" charset="0"/>
                      </a:rPr>
                      <m:t>𝑀</m:t>
                    </m:r>
                    <m:r>
                      <a:rPr lang="fr-FR" sz="4400" b="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)</m:t>
                    </m:r>
                  </m:oMath>
                </a14:m>
                <a:endParaRPr lang="en-US" sz="4400" dirty="0">
                  <a:effectLst/>
                  <a:latin typeface="Cambria Math" pitchFamily="18" charset="0"/>
                  <a:ea typeface="Cambria Math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378C4AD-E4D2-41A4-8AD2-CB6329A2CC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3886200"/>
                <a:ext cx="21716999" cy="1761701"/>
              </a:xfrm>
              <a:prstGeom prst="rect">
                <a:avLst/>
              </a:prstGeom>
              <a:blipFill rotWithShape="1">
                <a:blip r:embed="rId3"/>
                <a:stretch>
                  <a:fillRect l="-1123" t="-4861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C3240111-E8E4-46C3-A2DE-C9A62A536C49}"/>
                  </a:ext>
                </a:extLst>
              </p:cNvPr>
              <p:cNvSpPr txBox="1"/>
              <p:nvPr/>
            </p:nvSpPr>
            <p:spPr>
              <a:xfrm>
                <a:off x="1828800" y="5867400"/>
                <a:ext cx="21716999" cy="66440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indent="517525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4400" dirty="0" smtClean="0">
                    <a:solidFill>
                      <a:schemeClr val="accent6">
                        <a:lumMod val="75000"/>
                      </a:schemeClr>
                    </a:solidFill>
                    <a:latin typeface="Cambria Math" pitchFamily="18" charset="0"/>
                    <a:ea typeface="Cambria Math" pitchFamily="18" charset="0"/>
                  </a:rPr>
                  <a:t>+  </a:t>
                </a:r>
                <a:r>
                  <a:rPr lang="en-US" sz="4400" dirty="0" err="1" smtClean="0">
                    <a:solidFill>
                      <a:schemeClr val="accent6">
                        <a:lumMod val="75000"/>
                      </a:schemeClr>
                    </a:solidFill>
                    <a:effectLst/>
                    <a:latin typeface="Cambria Math" pitchFamily="18" charset="0"/>
                    <a:ea typeface="Cambria Math" pitchFamily="18" charset="0"/>
                  </a:rPr>
                  <a:t>Tính</a:t>
                </a:r>
                <a:r>
                  <a:rPr lang="en-US" sz="4400" dirty="0" smtClean="0">
                    <a:solidFill>
                      <a:schemeClr val="accent6">
                        <a:lumMod val="75000"/>
                      </a:schemeClr>
                    </a:solidFill>
                    <a:effectLst/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4400" dirty="0" err="1">
                    <a:solidFill>
                      <a:schemeClr val="accent6">
                        <a:lumMod val="75000"/>
                      </a:schemeClr>
                    </a:solidFill>
                    <a:effectLst/>
                    <a:latin typeface="Cambria Math" pitchFamily="18" charset="0"/>
                    <a:ea typeface="Cambria Math" pitchFamily="18" charset="0"/>
                  </a:rPr>
                  <a:t>chất</a:t>
                </a:r>
                <a:r>
                  <a:rPr lang="en-US" sz="4400" dirty="0">
                    <a:solidFill>
                      <a:schemeClr val="accent6">
                        <a:lumMod val="75000"/>
                      </a:schemeClr>
                    </a:solidFill>
                    <a:effectLst/>
                    <a:latin typeface="Cambria Math" pitchFamily="18" charset="0"/>
                    <a:ea typeface="Cambria Math" pitchFamily="18" charset="0"/>
                  </a:rPr>
                  <a:t>:</a:t>
                </a:r>
              </a:p>
              <a:p>
                <a:pPr marL="1158875" marR="0" indent="-64135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600"/>
                  </a:spcAft>
                  <a:buFont typeface="Wingdings" pitchFamily="2" charset="2"/>
                  <a:buChar char="§"/>
                </a:pPr>
                <a:r>
                  <a:rPr lang="vi-VN" sz="4400" dirty="0" smtClean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Giả </a:t>
                </a:r>
                <a:r>
                  <a:rPr lang="vi-VN" sz="4400" dirty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sử </a:t>
                </a: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𝑀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’ = 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𝑉</m:t>
                    </m:r>
                    <m:r>
                      <a:rPr lang="vi-VN" sz="4400" i="1" baseline="-25000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(</m:t>
                    </m:r>
                    <m:r>
                      <a:rPr lang="vi-VN" sz="4400" i="1" baseline="-25000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𝐼</m:t>
                    </m:r>
                    <m:r>
                      <a:rPr lang="vi-VN" sz="4400" i="1" baseline="-25000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; </m:t>
                    </m:r>
                    <m:r>
                      <a:rPr lang="vi-VN" sz="4400" i="1" baseline="-25000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𝑘</m:t>
                    </m:r>
                    <m:r>
                      <a:rPr lang="vi-VN" sz="4400" i="1" baseline="-25000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)(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𝑀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), 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𝑁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’ = 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𝑉</m:t>
                    </m:r>
                    <m:r>
                      <a:rPr lang="vi-VN" sz="4400" i="1" baseline="-25000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(</m:t>
                    </m:r>
                    <m:r>
                      <a:rPr lang="vi-VN" sz="4400" i="1" baseline="-25000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𝐼</m:t>
                    </m:r>
                    <m:r>
                      <a:rPr lang="vi-VN" sz="4400" i="1" baseline="-25000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; </m:t>
                    </m:r>
                    <m:r>
                      <a:rPr lang="vi-VN" sz="4400" i="1" baseline="-25000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𝑘</m:t>
                    </m:r>
                    <m:r>
                      <a:rPr lang="vi-VN" sz="4400" i="1" baseline="-25000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)(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𝑁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).</m:t>
                    </m:r>
                  </m:oMath>
                </a14:m>
                <a:r>
                  <a:rPr lang="vi-VN" sz="4400" dirty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Khi đó </a:t>
                </a: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𝑀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’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𝑁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’ = </m:t>
                    </m:r>
                    <m:d>
                      <m:dPr>
                        <m:begChr m:val="|"/>
                        <m:endChr m:val="|"/>
                        <m:ctrlPr>
                          <a:rPr lang="vi-VN" sz="4400" i="1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</m:ctrlPr>
                      </m:d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𝑘</m:t>
                        </m:r>
                      </m:e>
                    </m:d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.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𝑀𝑁</m:t>
                    </m:r>
                  </m:oMath>
                </a14:m>
                <a:endParaRPr lang="en-US" sz="4400" dirty="0" smtClean="0">
                  <a:effectLst/>
                  <a:latin typeface="Cambria Math" pitchFamily="18" charset="0"/>
                  <a:ea typeface="Cambria Math" pitchFamily="18" charset="0"/>
                </a:endParaRPr>
              </a:p>
              <a:p>
                <a:pPr marL="1158875" marR="0" indent="-64135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600"/>
                  </a:spcAft>
                  <a:buFont typeface="Wingdings" pitchFamily="2" charset="2"/>
                  <a:buChar char="§"/>
                </a:pPr>
                <a:r>
                  <a:rPr lang="vi-VN" sz="4400" dirty="0" smtClean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Phép </a:t>
                </a:r>
                <a:r>
                  <a:rPr lang="vi-VN" sz="4400" dirty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vị tự tâm </a:t>
                </a: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𝐼</m:t>
                    </m:r>
                  </m:oMath>
                </a14:m>
                <a:r>
                  <a:rPr lang="vi-VN" sz="4400" dirty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, tỉ số </a:t>
                </a: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𝑘</m:t>
                    </m:r>
                  </m:oMath>
                </a14:m>
                <a:r>
                  <a:rPr lang="en-US" sz="4400" dirty="0" smtClean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:</a:t>
                </a:r>
                <a:endParaRPr lang="en-US" sz="4400" dirty="0">
                  <a:effectLst/>
                  <a:latin typeface="Cambria Math" pitchFamily="18" charset="0"/>
                  <a:ea typeface="Cambria Math" pitchFamily="18" charset="0"/>
                  <a:cs typeface="Arial" panose="020B0604020202020204" pitchFamily="34" charset="0"/>
                </a:endParaRPr>
              </a:p>
              <a:p>
                <a:pPr marR="0" indent="1158875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4400" dirty="0" smtClean="0"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i)</a:t>
                </a:r>
                <a:r>
                  <a:rPr lang="vi-VN" sz="4400" dirty="0" smtClean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smtClean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 </a:t>
                </a:r>
                <a:r>
                  <a:rPr lang="vi-VN" sz="4400" dirty="0" smtClean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Biến </a:t>
                </a:r>
                <a:r>
                  <a:rPr lang="vi-VN" sz="4400" dirty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ba điểm thẳng hàng ba điểm thẳng hàng và bảo toàn thứ tự giữa chúng.</a:t>
                </a:r>
                <a:endParaRPr lang="en-US" sz="4400" dirty="0">
                  <a:effectLst/>
                  <a:latin typeface="Cambria Math" pitchFamily="18" charset="0"/>
                  <a:ea typeface="Cambria Math" pitchFamily="18" charset="0"/>
                  <a:cs typeface="Arial" panose="020B0604020202020204" pitchFamily="34" charset="0"/>
                </a:endParaRPr>
              </a:p>
              <a:p>
                <a:pPr marR="0" indent="1158875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4400" dirty="0" smtClean="0"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ii)</a:t>
                </a:r>
                <a:r>
                  <a:rPr lang="vi-VN" sz="4400" dirty="0" smtClean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smtClean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</a:t>
                </a:r>
                <a:r>
                  <a:rPr lang="vi-VN" sz="4400" dirty="0" smtClean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Biến </a:t>
                </a:r>
                <a:r>
                  <a:rPr lang="vi-VN" sz="4400" dirty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một đường thẳng thành đường thẳng song song hoặc trùng với đường thẳng đã cho, biến tia thành tia, biến đoạn thẳng thành đoạn thẳng.</a:t>
                </a:r>
                <a:endParaRPr lang="en-US" sz="4400" dirty="0">
                  <a:effectLst/>
                  <a:latin typeface="Cambria Math" pitchFamily="18" charset="0"/>
                  <a:ea typeface="Cambria Math" pitchFamily="18" charset="0"/>
                  <a:cs typeface="Arial" panose="020B0604020202020204" pitchFamily="34" charset="0"/>
                </a:endParaRPr>
              </a:p>
              <a:p>
                <a:pPr marR="0" indent="1158875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4400" dirty="0" smtClean="0"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iii)</a:t>
                </a:r>
                <a:r>
                  <a:rPr lang="vi-VN" sz="4400" dirty="0" smtClean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</a:t>
                </a:r>
                <a:r>
                  <a:rPr lang="vi-VN" sz="4400" dirty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Biến một tam giác thành tam giác đồng dạng với tam giác đã cho, biến góc thành góc bằng với nó.</a:t>
                </a:r>
                <a:endParaRPr lang="en-US" sz="4400" dirty="0">
                  <a:effectLst/>
                  <a:latin typeface="Cambria Math" pitchFamily="18" charset="0"/>
                  <a:ea typeface="Cambria Math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3240111-E8E4-46C3-A2DE-C9A62A536C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5867400"/>
                <a:ext cx="21716999" cy="6644063"/>
              </a:xfrm>
              <a:prstGeom prst="rect">
                <a:avLst/>
              </a:prstGeom>
              <a:blipFill rotWithShape="1">
                <a:blip r:embed="rId4"/>
                <a:stretch>
                  <a:fillRect l="-1123" t="-1286" r="-1123" b="-33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757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6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3">
            <a:extLst>
              <a:ext uri="{FF2B5EF4-FFF2-40B4-BE49-F238E27FC236}">
                <a16:creationId xmlns:a16="http://schemas.microsoft.com/office/drawing/2014/main" xmlns="" id="{4BD7D913-20F0-448F-A128-066D4BC741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" y="1432441"/>
            <a:ext cx="24384000" cy="1251215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="" id="{E73C004A-5AD2-43DB-9502-DD36E92C48DF}"/>
                  </a:ext>
                </a:extLst>
              </p:cNvPr>
              <p:cNvSpPr txBox="1"/>
              <p:nvPr/>
            </p:nvSpPr>
            <p:spPr>
              <a:xfrm>
                <a:off x="304799" y="2539573"/>
                <a:ext cx="23240999" cy="1803827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marR="0" lvl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CC"/>
                  </a:buClr>
                  <a:tabLst>
                    <a:tab pos="630555" algn="l"/>
                  </a:tabLst>
                </a:pPr>
                <a:r>
                  <a:rPr lang="fr-FR" sz="4400" b="1" dirty="0" smtClean="0">
                    <a:solidFill>
                      <a:schemeClr val="accent6">
                        <a:lumMod val="75000"/>
                      </a:schemeClr>
                    </a:solidFill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</a:rPr>
                  <a:t>a. </a:t>
                </a:r>
                <a:r>
                  <a:rPr lang="fr-FR" sz="4400" dirty="0" smtClean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</a:rPr>
                  <a:t>Cho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fr-F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𝐴𝐵</m:t>
                        </m:r>
                      </m:e>
                    </m:acc>
                    <m:r>
                      <a:rPr lang="fr-FR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=2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fr-F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𝐴𝐶</m:t>
                        </m:r>
                      </m:e>
                    </m:acc>
                  </m:oMath>
                </a14:m>
                <a:r>
                  <a:rPr lang="fr-FR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</a:rPr>
                  <a:t>. </a:t>
                </a:r>
                <a:r>
                  <a:rPr lang="fr-FR" sz="4400" dirty="0" err="1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</a:rPr>
                  <a:t>Khẳng</a:t>
                </a:r>
                <a:r>
                  <a:rPr lang="fr-FR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4400" dirty="0" err="1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</a:rPr>
                  <a:t>định</a:t>
                </a:r>
                <a:r>
                  <a:rPr lang="fr-FR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4400" dirty="0" err="1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</a:rPr>
                  <a:t>nào</a:t>
                </a:r>
                <a:r>
                  <a:rPr lang="fr-FR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4400" dirty="0" err="1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</a:rPr>
                  <a:t>sau</a:t>
                </a:r>
                <a:r>
                  <a:rPr lang="fr-FR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4400" dirty="0" err="1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</a:rPr>
                  <a:t>đây</a:t>
                </a:r>
                <a:r>
                  <a:rPr lang="fr-FR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</a:rPr>
                  <a:t> là </a:t>
                </a:r>
                <a:r>
                  <a:rPr lang="fr-FR" sz="4400" dirty="0" err="1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</a:rPr>
                  <a:t>đúng</a:t>
                </a:r>
                <a:r>
                  <a:rPr lang="fr-FR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</a:rPr>
                  <a:t> ?</a:t>
                </a:r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630555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630555" algn="l"/>
                    <a:tab pos="2160270" algn="l"/>
                    <a:tab pos="3600450" algn="l"/>
                    <a:tab pos="5040630" algn="l"/>
                  </a:tabLst>
                </a:pPr>
                <a:r>
                  <a:rPr lang="fr-FR" sz="4400" b="1" dirty="0">
                    <a:solidFill>
                      <a:srgbClr val="0000CC"/>
                    </a:solidFill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</a:rPr>
                  <a:t>A.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fr-FR" sz="4400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𝑉</m:t>
                        </m:r>
                      </m:e>
                      <m:sub>
                        <m:d>
                          <m:dPr>
                            <m:ctrlPr>
                              <a:rPr lang="en-US" sz="4400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fr-FR" sz="4400" b="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𝐴</m:t>
                            </m:r>
                            <m:r>
                              <a:rPr lang="fr-FR" sz="4400" b="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;2</m:t>
                            </m:r>
                          </m:e>
                        </m:d>
                      </m:sub>
                    </m:sSub>
                    <m:d>
                      <m:dPr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fr-FR" sz="4400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𝐶</m:t>
                        </m:r>
                      </m:e>
                    </m:d>
                    <m:r>
                      <a:rPr lang="fr-FR" sz="4400" b="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fr-FR" sz="4400" b="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𝐵</m:t>
                    </m:r>
                  </m:oMath>
                </a14:m>
                <a:r>
                  <a:rPr lang="fr-FR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</a:rPr>
                  <a:t>.	</a:t>
                </a:r>
                <a:r>
                  <a:rPr lang="fr-FR" sz="4400" b="1" dirty="0">
                    <a:solidFill>
                      <a:srgbClr val="0000CC"/>
                    </a:solidFill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</a:rPr>
                  <a:t>B.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fr-FR" sz="4400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𝑉</m:t>
                        </m:r>
                      </m:e>
                      <m:sub>
                        <m:d>
                          <m:dPr>
                            <m:ctrlPr>
                              <a:rPr lang="en-US" sz="4400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fr-FR" sz="4400" b="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𝐴</m:t>
                            </m:r>
                            <m:r>
                              <a:rPr lang="fr-FR" sz="4400" b="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;−2</m:t>
                            </m:r>
                          </m:e>
                        </m:d>
                      </m:sub>
                    </m:sSub>
                    <m:d>
                      <m:dPr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fr-FR" sz="4400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𝐵</m:t>
                        </m:r>
                      </m:e>
                    </m:d>
                    <m:r>
                      <a:rPr lang="fr-FR" sz="4400" b="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fr-FR" sz="4400" b="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𝐶</m:t>
                    </m:r>
                  </m:oMath>
                </a14:m>
                <a:r>
                  <a:rPr lang="fr-FR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</a:rPr>
                  <a:t>.	</a:t>
                </a:r>
                <a:r>
                  <a:rPr lang="fr-FR" sz="4400" b="1" dirty="0">
                    <a:solidFill>
                      <a:srgbClr val="0000CC"/>
                    </a:solidFill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</a:rPr>
                  <a:t>C</a:t>
                </a:r>
                <a:r>
                  <a:rPr lang="fr-FR" sz="4400" b="1" dirty="0">
                    <a:solidFill>
                      <a:schemeClr val="tx1"/>
                    </a:solidFill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</a:rPr>
                  <a:t>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fr-FR" sz="4400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𝑉</m:t>
                        </m:r>
                      </m:e>
                      <m:sub>
                        <m:d>
                          <m:dPr>
                            <m:ctrlPr>
                              <a:rPr lang="en-US" sz="4400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fr-FR" sz="4400" b="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𝐴</m:t>
                            </m:r>
                            <m:r>
                              <a:rPr lang="fr-FR" sz="4400" b="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;2</m:t>
                            </m:r>
                          </m:e>
                        </m:d>
                      </m:sub>
                    </m:sSub>
                    <m:d>
                      <m:dPr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fr-FR" sz="4400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𝐵</m:t>
                        </m:r>
                      </m:e>
                    </m:d>
                    <m:r>
                      <a:rPr lang="fr-FR" sz="4400" b="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fr-FR" sz="4400" b="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𝐶</m:t>
                    </m:r>
                  </m:oMath>
                </a14:m>
                <a:r>
                  <a:rPr lang="fr-FR" sz="4400" dirty="0">
                    <a:solidFill>
                      <a:schemeClr val="tx1"/>
                    </a:solidFill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</a:rPr>
                  <a:t>.</a:t>
                </a:r>
                <a:r>
                  <a:rPr lang="fr-FR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</a:rPr>
                  <a:t>	</a:t>
                </a:r>
                <a:r>
                  <a:rPr lang="fr-FR" sz="4400" b="1" dirty="0">
                    <a:solidFill>
                      <a:srgbClr val="0000CC"/>
                    </a:solidFill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</a:rPr>
                  <a:t>D.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fr-FR" sz="4400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𝑉</m:t>
                        </m:r>
                      </m:e>
                      <m:sub>
                        <m:d>
                          <m:dPr>
                            <m:ctrlPr>
                              <a:rPr lang="en-US" sz="4400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fr-FR" sz="4400" b="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𝐴</m:t>
                            </m:r>
                            <m:r>
                              <a:rPr lang="fr-FR" sz="4400" b="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;−2</m:t>
                            </m:r>
                          </m:e>
                        </m:d>
                      </m:sub>
                    </m:sSub>
                    <m:d>
                      <m:dPr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fr-FR" sz="4400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𝐶</m:t>
                        </m:r>
                      </m:e>
                    </m:d>
                    <m:r>
                      <a:rPr lang="fr-FR" sz="4400" b="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fr-FR" sz="4400" b="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𝐵</m:t>
                    </m:r>
                  </m:oMath>
                </a14:m>
                <a:r>
                  <a:rPr lang="fr-FR" sz="4400" dirty="0">
                    <a:solidFill>
                      <a:schemeClr val="tx1"/>
                    </a:solidFill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</a:rPr>
                  <a:t>.</a:t>
                </a:r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E73C004A-5AD2-43DB-9502-DD36E92C48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799" y="2539573"/>
                <a:ext cx="23240999" cy="1803827"/>
              </a:xfrm>
              <a:prstGeom prst="rect">
                <a:avLst/>
              </a:prstGeom>
              <a:blipFill rotWithShape="1">
                <a:blip r:embed="rId3"/>
                <a:stretch>
                  <a:fillRect l="-1023" b="-1140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6BF0D28-5A11-4210-99B9-B31F07FE6D6C}"/>
              </a:ext>
            </a:extLst>
          </p:cNvPr>
          <p:cNvSpPr txBox="1"/>
          <p:nvPr/>
        </p:nvSpPr>
        <p:spPr>
          <a:xfrm>
            <a:off x="-152400" y="1629383"/>
            <a:ext cx="3365770" cy="141861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algn="ctr" defTabSz="2177060">
              <a:spcBef>
                <a:spcPct val="0"/>
              </a:spcBef>
              <a:spcAft>
                <a:spcPts val="600"/>
              </a:spcAft>
            </a:pPr>
            <a:r>
              <a:rPr lang="en-US" sz="4400" b="1" kern="12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VÍ DỤ</a:t>
            </a:r>
            <a:r>
              <a:rPr lang="vi-VN" sz="4400" b="1" kern="12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1</a:t>
            </a:r>
            <a:r>
              <a:rPr lang="en-US" sz="4400" b="1" kern="12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endParaRPr lang="en-US" sz="4400" kern="1200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9A629B3B-E0C6-496C-9056-03B687308080}"/>
                  </a:ext>
                </a:extLst>
              </p:cNvPr>
              <p:cNvSpPr txBox="1"/>
              <p:nvPr/>
            </p:nvSpPr>
            <p:spPr>
              <a:xfrm>
                <a:off x="868681" y="4604370"/>
                <a:ext cx="21869400" cy="225363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630555" marR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 err="1" smtClean="0">
                    <a:solidFill>
                      <a:srgbClr val="000000"/>
                    </a:solidFill>
                    <a:latin typeface="Cambria Math" pitchFamily="18" charset="0"/>
                    <a:ea typeface="Cambria Math" pitchFamily="18" charset="0"/>
                  </a:rPr>
                  <a:t>Lời</a:t>
                </a:r>
                <a:r>
                  <a:rPr lang="en-US" sz="4400" b="1" dirty="0" smtClean="0">
                    <a:solidFill>
                      <a:srgbClr val="000000"/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4400" b="1" dirty="0" err="1" smtClean="0">
                    <a:solidFill>
                      <a:srgbClr val="000000"/>
                    </a:solidFill>
                    <a:effectLst/>
                    <a:latin typeface="Cambria Math" pitchFamily="18" charset="0"/>
                    <a:ea typeface="Cambria Math" pitchFamily="18" charset="0"/>
                  </a:rPr>
                  <a:t>giải</a:t>
                </a:r>
                <a:r>
                  <a:rPr lang="en-US" sz="4400" b="1" dirty="0" smtClean="0">
                    <a:solidFill>
                      <a:srgbClr val="000000"/>
                    </a:solidFill>
                    <a:effectLst/>
                    <a:latin typeface="Cambria Math" pitchFamily="18" charset="0"/>
                    <a:ea typeface="Cambria Math" pitchFamily="18" charset="0"/>
                  </a:rPr>
                  <a:t>:</a:t>
                </a:r>
                <a:r>
                  <a:rPr lang="en-US" sz="4400" b="1" dirty="0">
                    <a:solidFill>
                      <a:srgbClr val="000000"/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4400" b="1" dirty="0" smtClean="0">
                    <a:solidFill>
                      <a:srgbClr val="000000"/>
                    </a:solidFill>
                    <a:latin typeface="Cambria Math" pitchFamily="18" charset="0"/>
                    <a:ea typeface="Cambria Math" pitchFamily="18" charset="0"/>
                  </a:rPr>
                  <a:t>  </a:t>
                </a:r>
                <a:r>
                  <a:rPr lang="fr-FR" sz="4400" b="1" dirty="0" err="1" smtClean="0">
                    <a:effectLst/>
                    <a:highlight>
                      <a:srgbClr val="00FF00"/>
                    </a:highlight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Chọn</a:t>
                </a:r>
                <a:r>
                  <a:rPr lang="fr-FR" sz="4400" b="1" dirty="0" smtClean="0">
                    <a:effectLst/>
                    <a:highlight>
                      <a:srgbClr val="00FF00"/>
                    </a:highlight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4400" b="1" dirty="0">
                    <a:effectLst/>
                    <a:highlight>
                      <a:srgbClr val="00FF00"/>
                    </a:highlight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A.</a:t>
                </a:r>
                <a:r>
                  <a:rPr lang="fr-FR" sz="4400" b="1" dirty="0">
                    <a:solidFill>
                      <a:srgbClr val="0000CC"/>
                    </a:solidFill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</a:t>
                </a:r>
                <a:endParaRPr lang="en-US" sz="4400" dirty="0">
                  <a:effectLst/>
                  <a:latin typeface="Cambria Math" pitchFamily="18" charset="0"/>
                  <a:ea typeface="Cambria Math" pitchFamily="18" charset="0"/>
                  <a:cs typeface="Arial" panose="020B0604020202020204" pitchFamily="34" charset="0"/>
                </a:endParaRPr>
              </a:p>
              <a:p>
                <a:pPr marL="630555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fr-FR" sz="4400" dirty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Do</a:t>
                </a:r>
                <a:r>
                  <a:rPr lang="fr-FR" sz="4400" b="1" dirty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accPr>
                      <m:e>
                        <m:r>
                          <a:rPr lang="fr-FR" sz="4400" b="1" i="1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𝑨𝑩</m:t>
                        </m:r>
                      </m:e>
                    </m:acc>
                    <m:r>
                      <a:rPr lang="fr-FR" sz="4400" b="1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=</m:t>
                    </m:r>
                    <m:r>
                      <a:rPr lang="fr-FR" sz="4400" b="1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accPr>
                      <m:e>
                        <m:r>
                          <a:rPr lang="fr-FR" sz="4400" b="1" i="1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fr-FR" sz="4400" dirty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4400" dirty="0" err="1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nên</a:t>
                </a:r>
                <a:r>
                  <a:rPr lang="fr-FR" sz="4400" dirty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4400" dirty="0" err="1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phép</a:t>
                </a:r>
                <a:r>
                  <a:rPr lang="fr-FR" sz="4400" dirty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4400" dirty="0" err="1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vị</a:t>
                </a:r>
                <a:r>
                  <a:rPr lang="fr-FR" sz="4400" dirty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4400" dirty="0" err="1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tự</a:t>
                </a:r>
                <a:r>
                  <a:rPr lang="fr-FR" sz="4400" dirty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4400" dirty="0" err="1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tâm</a:t>
                </a:r>
                <a:r>
                  <a:rPr lang="fr-FR" sz="4400" dirty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𝐴</m:t>
                    </m:r>
                  </m:oMath>
                </a14:m>
                <a:r>
                  <a:rPr lang="fr-FR" sz="4400" dirty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4400" dirty="0" err="1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tỉ</a:t>
                </a:r>
                <a:r>
                  <a:rPr lang="fr-FR" sz="4400" dirty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4400" dirty="0" err="1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số</a:t>
                </a:r>
                <a:r>
                  <a:rPr lang="fr-FR" sz="4400" dirty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𝑘</m:t>
                    </m:r>
                    <m:r>
                      <a:rPr lang="fr-FR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=2</m:t>
                    </m:r>
                  </m:oMath>
                </a14:m>
                <a:r>
                  <a:rPr lang="fr-FR" sz="4400" dirty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4400" dirty="0" err="1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biến</a:t>
                </a:r>
                <a:r>
                  <a:rPr lang="fr-FR" sz="4400" dirty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4400" dirty="0" err="1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điểm</a:t>
                </a:r>
                <a:r>
                  <a:rPr lang="fr-FR" sz="4400" dirty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𝐶</m:t>
                    </m:r>
                  </m:oMath>
                </a14:m>
                <a:r>
                  <a:rPr lang="fr-FR" sz="4400" dirty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4400" dirty="0" err="1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thành</a:t>
                </a:r>
                <a:r>
                  <a:rPr lang="fr-FR" sz="4400" dirty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4400" dirty="0" err="1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điểm</a:t>
                </a:r>
                <a:r>
                  <a:rPr lang="fr-FR" sz="4400" dirty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𝐵</m:t>
                    </m:r>
                  </m:oMath>
                </a14:m>
                <a:r>
                  <a:rPr lang="fr-FR" sz="4400" dirty="0" smtClean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.</a:t>
                </a:r>
                <a:endParaRPr lang="en-US" sz="4400" dirty="0">
                  <a:effectLst/>
                  <a:latin typeface="Cambria Math" pitchFamily="18" charset="0"/>
                  <a:ea typeface="Cambria Math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9A629B3B-E0C6-496C-9056-03B6873080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681" y="4604370"/>
                <a:ext cx="21869400" cy="2253630"/>
              </a:xfrm>
              <a:prstGeom prst="rect">
                <a:avLst/>
              </a:prstGeom>
              <a:blipFill rotWithShape="1">
                <a:blip r:embed="rId4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CC2DC79E-4320-44EC-A00B-786B87EB549F}"/>
                  </a:ext>
                </a:extLst>
              </p:cNvPr>
              <p:cNvSpPr txBox="1"/>
              <p:nvPr/>
            </p:nvSpPr>
            <p:spPr>
              <a:xfrm>
                <a:off x="304800" y="6983708"/>
                <a:ext cx="23240999" cy="2624501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marR="0" lvl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CC"/>
                  </a:buClr>
                  <a:tabLst>
                    <a:tab pos="630555" algn="l"/>
                  </a:tabLst>
                </a:pPr>
                <a:r>
                  <a:rPr lang="en-US" sz="4400" b="1" dirty="0" smtClean="0">
                    <a:solidFill>
                      <a:schemeClr val="accent6">
                        <a:lumMod val="75000"/>
                      </a:schemeClr>
                    </a:solidFill>
                    <a:latin typeface="Palatino Linotype" panose="02040502050505030304" pitchFamily="18" charset="0"/>
                    <a:ea typeface="Calibri" panose="020F0502020204030204" pitchFamily="34" charset="0"/>
                  </a:rPr>
                  <a:t>b.</a:t>
                </a:r>
                <a:r>
                  <a:rPr lang="vi-VN" sz="4400" b="1" dirty="0" smtClean="0">
                    <a:solidFill>
                      <a:schemeClr val="accent6">
                        <a:lumMod val="75000"/>
                      </a:schemeClr>
                    </a:solidFill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</a:rPr>
                  <a:t> </a:t>
                </a:r>
                <a:r>
                  <a:rPr lang="vi-VN" sz="4400" dirty="0">
                    <a:solidFill>
                      <a:srgbClr val="000000"/>
                    </a:solidFill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</a:rPr>
                  <a:t>Cho tam giác </a:t>
                </a:r>
                <a14:m>
                  <m:oMath xmlns:m="http://schemas.openxmlformats.org/officeDocument/2006/math">
                    <m:r>
                      <a:rPr lang="vi-VN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𝐴𝐵𝐶</m:t>
                    </m:r>
                  </m:oMath>
                </a14:m>
                <a:r>
                  <a:rPr lang="vi-VN" sz="4400" dirty="0">
                    <a:solidFill>
                      <a:srgbClr val="000000"/>
                    </a:solidFill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</a:rPr>
                  <a:t> có trọng tâm </a:t>
                </a:r>
                <a14:m>
                  <m:oMath xmlns:m="http://schemas.openxmlformats.org/officeDocument/2006/math">
                    <m:r>
                      <a:rPr lang="vi-VN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𝐺</m:t>
                    </m:r>
                  </m:oMath>
                </a14:m>
                <a:r>
                  <a:rPr lang="vi-VN" sz="4400" dirty="0">
                    <a:solidFill>
                      <a:srgbClr val="000000"/>
                    </a:solidFill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</a:rPr>
                  <a:t>. Gọi </a:t>
                </a:r>
                <a14:m>
                  <m:oMath xmlns:m="http://schemas.openxmlformats.org/officeDocument/2006/math">
                    <m:r>
                      <a:rPr lang="vi-VN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𝑀</m:t>
                    </m:r>
                    <m:r>
                      <a:rPr lang="vi-VN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r>
                      <a:rPr lang="vi-VN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𝑁</m:t>
                    </m:r>
                    <m:r>
                      <a:rPr lang="vi-VN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r>
                      <a:rPr lang="vi-VN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𝑃</m:t>
                    </m:r>
                  </m:oMath>
                </a14:m>
                <a:r>
                  <a:rPr lang="vi-VN" sz="4400" dirty="0">
                    <a:solidFill>
                      <a:srgbClr val="000000"/>
                    </a:solidFill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</a:rPr>
                  <a:t> lần lượt là trung điểm của </a:t>
                </a:r>
                <a14:m>
                  <m:oMath xmlns:m="http://schemas.openxmlformats.org/officeDocument/2006/math">
                    <m:r>
                      <a:rPr lang="vi-VN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𝐵𝐶</m:t>
                    </m:r>
                    <m:r>
                      <a:rPr lang="vi-VN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r>
                      <a:rPr lang="vi-VN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𝐶𝐴</m:t>
                    </m:r>
                    <m:r>
                      <a:rPr lang="vi-VN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r>
                      <a:rPr lang="vi-VN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𝐴𝐵</m:t>
                    </m:r>
                  </m:oMath>
                </a14:m>
                <a:r>
                  <a:rPr lang="vi-VN" sz="4400" dirty="0">
                    <a:solidFill>
                      <a:srgbClr val="000000"/>
                    </a:solidFill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</a:rPr>
                  <a:t>. Phép vị tự tâm </a:t>
                </a:r>
                <a14:m>
                  <m:oMath xmlns:m="http://schemas.openxmlformats.org/officeDocument/2006/math">
                    <m:r>
                      <a:rPr lang="vi-VN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𝐺</m:t>
                    </m:r>
                  </m:oMath>
                </a14:m>
                <a:r>
                  <a:rPr lang="vi-VN" sz="4400" dirty="0">
                    <a:solidFill>
                      <a:srgbClr val="000000"/>
                    </a:solidFill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</a:rPr>
                  <a:t> tỉ số </a:t>
                </a:r>
                <a14:m>
                  <m:oMath xmlns:m="http://schemas.openxmlformats.org/officeDocument/2006/math">
                    <m:r>
                      <a:rPr lang="vi-VN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𝑘</m:t>
                    </m:r>
                  </m:oMath>
                </a14:m>
                <a:r>
                  <a:rPr lang="vi-VN" sz="4400" dirty="0">
                    <a:solidFill>
                      <a:srgbClr val="000000"/>
                    </a:solidFill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</a:rPr>
                  <a:t> bằng bao nhiêu sẽ biến tam giác </a:t>
                </a:r>
                <a14:m>
                  <m:oMath xmlns:m="http://schemas.openxmlformats.org/officeDocument/2006/math">
                    <m:r>
                      <a:rPr lang="vi-VN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𝑀𝑁𝑃</m:t>
                    </m:r>
                  </m:oMath>
                </a14:m>
                <a:r>
                  <a:rPr lang="vi-VN" sz="4400" dirty="0">
                    <a:solidFill>
                      <a:srgbClr val="000000"/>
                    </a:solidFill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</a:rPr>
                  <a:t> thành tam giác </a:t>
                </a:r>
                <a14:m>
                  <m:oMath xmlns:m="http://schemas.openxmlformats.org/officeDocument/2006/math">
                    <m:r>
                      <a:rPr lang="vi-VN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𝐴𝐵𝐶</m:t>
                    </m:r>
                  </m:oMath>
                </a14:m>
                <a:r>
                  <a:rPr lang="vi-VN" sz="4400" dirty="0">
                    <a:solidFill>
                      <a:srgbClr val="000000"/>
                    </a:solidFill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</a:rPr>
                  <a:t>.</a:t>
                </a:r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r>
                  <a:rPr lang="vi-VN" sz="4400" b="1" dirty="0">
                    <a:solidFill>
                      <a:srgbClr val="0000CC"/>
                    </a:solidFill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A.</a:t>
                </a:r>
                <a:r>
                  <a:rPr lang="vi-VN" sz="4400" b="1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vi-VN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	         </a:t>
                </a:r>
                <a:r>
                  <a:rPr lang="vi-VN" sz="4400" b="1" dirty="0">
                    <a:solidFill>
                      <a:srgbClr val="0000CC"/>
                    </a:solidFill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B.</a:t>
                </a:r>
                <a:r>
                  <a:rPr lang="vi-VN" sz="4400" b="1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/>
                          </a:rPr>
                        </m:ctrlPr>
                      </m:fPr>
                      <m:num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vi-VN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	           </a:t>
                </a:r>
                <a:r>
                  <a:rPr lang="vi-VN" sz="4400" b="1" dirty="0">
                    <a:solidFill>
                      <a:srgbClr val="0000CC"/>
                    </a:solidFill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vi-VN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	       </a:t>
                </a:r>
                <a:r>
                  <a:rPr lang="vi-VN" sz="4400" b="1" dirty="0">
                    <a:solidFill>
                      <a:srgbClr val="0000CC"/>
                    </a:solidFill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vi-VN" sz="4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vi-VN" sz="4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fPr>
                      <m:num>
                        <m:r>
                          <a:rPr lang="vi-VN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vi-VN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C2DC79E-4320-44EC-A00B-786B87EB54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6983708"/>
                <a:ext cx="23240999" cy="2624501"/>
              </a:xfrm>
              <a:prstGeom prst="rect">
                <a:avLst/>
              </a:prstGeom>
              <a:blipFill rotWithShape="1">
                <a:blip r:embed="rId5"/>
                <a:stretch>
                  <a:fillRect l="-1023" t="-2083" r="-1023" b="-509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id="{AD811F61-90E3-42DB-9878-C0B8FE04CBD6}"/>
                  </a:ext>
                </a:extLst>
              </p:cNvPr>
              <p:cNvSpPr txBox="1"/>
              <p:nvPr/>
            </p:nvSpPr>
            <p:spPr>
              <a:xfrm>
                <a:off x="868681" y="9881337"/>
                <a:ext cx="21869400" cy="3377463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R="0" indent="701675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 err="1" smtClean="0">
                    <a:latin typeface="Cambria Math" pitchFamily="18" charset="0"/>
                    <a:ea typeface="Cambria Math" pitchFamily="18" charset="0"/>
                  </a:rPr>
                  <a:t>Lời</a:t>
                </a:r>
                <a:r>
                  <a:rPr lang="vi-VN" sz="4400" b="1" dirty="0" smtClean="0">
                    <a:effectLst/>
                    <a:latin typeface="Cambria Math" pitchFamily="18" charset="0"/>
                    <a:ea typeface="Cambria Math" pitchFamily="18" charset="0"/>
                  </a:rPr>
                  <a:t> giải:</a:t>
                </a:r>
                <a:r>
                  <a:rPr lang="en-US" sz="4800" dirty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4800" dirty="0" smtClean="0">
                    <a:latin typeface="Cambria Math" pitchFamily="18" charset="0"/>
                    <a:ea typeface="Cambria Math" pitchFamily="18" charset="0"/>
                  </a:rPr>
                  <a:t>  </a:t>
                </a:r>
                <a:r>
                  <a:rPr lang="vi-VN" sz="4400" b="1" dirty="0" smtClean="0">
                    <a:effectLst/>
                    <a:highlight>
                      <a:srgbClr val="00FF00"/>
                    </a:highlight>
                    <a:latin typeface="Cambria Math" pitchFamily="18" charset="0"/>
                    <a:ea typeface="Cambria Math" pitchFamily="18" charset="0"/>
                  </a:rPr>
                  <a:t>Chọn </a:t>
                </a:r>
                <a:r>
                  <a:rPr lang="vi-VN" sz="4400" b="1" dirty="0">
                    <a:effectLst/>
                    <a:highlight>
                      <a:srgbClr val="00FF00"/>
                    </a:highlight>
                    <a:latin typeface="Cambria Math" pitchFamily="18" charset="0"/>
                    <a:ea typeface="Cambria Math" pitchFamily="18" charset="0"/>
                  </a:rPr>
                  <a:t>A.</a:t>
                </a:r>
                <a:r>
                  <a:rPr lang="vi-VN" sz="4400" b="1" dirty="0">
                    <a:solidFill>
                      <a:srgbClr val="0000CC"/>
                    </a:solidFill>
                    <a:effectLst/>
                    <a:latin typeface="Cambria Math" pitchFamily="18" charset="0"/>
                    <a:ea typeface="Cambria Math" pitchFamily="18" charset="0"/>
                  </a:rPr>
                  <a:t> </a:t>
                </a:r>
                <a:endParaRPr lang="en-US" sz="4800" dirty="0">
                  <a:effectLst/>
                  <a:latin typeface="Cambria Math" pitchFamily="18" charset="0"/>
                  <a:ea typeface="Cambria Math" pitchFamily="18" charset="0"/>
                </a:endParaRPr>
              </a:p>
              <a:p>
                <a:pPr marL="630555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4400" dirty="0">
                    <a:effectLst/>
                    <a:latin typeface="Cambria Math" pitchFamily="18" charset="0"/>
                    <a:ea typeface="Cambria Math" pitchFamily="18" charset="0"/>
                  </a:rPr>
                  <a:t>Do </a:t>
                </a: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𝐺</m:t>
                    </m:r>
                  </m:oMath>
                </a14:m>
                <a:r>
                  <a:rPr lang="vi-VN" sz="4400" dirty="0">
                    <a:solidFill>
                      <a:srgbClr val="000000"/>
                    </a:solidFill>
                    <a:effectLst/>
                    <a:latin typeface="Cambria Math" pitchFamily="18" charset="0"/>
                    <a:ea typeface="Cambria Math" pitchFamily="18" charset="0"/>
                  </a:rPr>
                  <a:t> là trọng tâm tam giác </a:t>
                </a:r>
                <a14:m>
                  <m:oMath xmlns:m="http://schemas.openxmlformats.org/officeDocument/2006/math">
                    <m:r>
                      <a:rPr lang="vi-VN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𝐴𝐵𝐶</m:t>
                    </m:r>
                  </m:oMath>
                </a14:m>
                <a:r>
                  <a:rPr lang="vi-VN" sz="4400" dirty="0">
                    <a:solidFill>
                      <a:srgbClr val="000000"/>
                    </a:solidFill>
                    <a:effectLst/>
                    <a:latin typeface="Cambria Math" pitchFamily="18" charset="0"/>
                    <a:ea typeface="Cambria Math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𝑀</m:t>
                    </m:r>
                    <m:r>
                      <a:rPr lang="vi-VN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,</m:t>
                    </m:r>
                    <m:r>
                      <a:rPr lang="vi-VN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𝑁</m:t>
                    </m:r>
                    <m:r>
                      <a:rPr lang="vi-VN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,</m:t>
                    </m:r>
                    <m:r>
                      <a:rPr lang="vi-VN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𝑃</m:t>
                    </m:r>
                  </m:oMath>
                </a14:m>
                <a:r>
                  <a:rPr lang="vi-VN" sz="4400" dirty="0">
                    <a:solidFill>
                      <a:srgbClr val="000000"/>
                    </a:solidFill>
                    <a:effectLst/>
                    <a:latin typeface="Cambria Math" pitchFamily="18" charset="0"/>
                    <a:ea typeface="Cambria Math" pitchFamily="18" charset="0"/>
                  </a:rPr>
                  <a:t> lần lượt là trung điểm của </a:t>
                </a:r>
                <a14:m>
                  <m:oMath xmlns:m="http://schemas.openxmlformats.org/officeDocument/2006/math">
                    <m:r>
                      <a:rPr lang="vi-VN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𝐵𝐶</m:t>
                    </m:r>
                    <m:r>
                      <a:rPr lang="vi-VN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,</m:t>
                    </m:r>
                    <m:r>
                      <a:rPr lang="vi-VN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𝐶𝐴</m:t>
                    </m:r>
                    <m:r>
                      <a:rPr lang="vi-VN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,</m:t>
                    </m:r>
                    <m:r>
                      <a:rPr lang="vi-VN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𝐴𝐵</m:t>
                    </m:r>
                  </m:oMath>
                </a14:m>
                <a:r>
                  <a:rPr lang="vi-VN" sz="4400" dirty="0">
                    <a:solidFill>
                      <a:srgbClr val="000000"/>
                    </a:solidFill>
                    <a:effectLst/>
                    <a:latin typeface="Cambria Math" pitchFamily="18" charset="0"/>
                    <a:ea typeface="Cambria Math" pitchFamily="18" charset="0"/>
                  </a:rPr>
                  <a:t> nên ta có: </a:t>
                </a:r>
                <a:r>
                  <a:rPr lang="vi-VN" sz="4800" dirty="0">
                    <a:latin typeface="Cambria Math" pitchFamily="18" charset="0"/>
                    <a:ea typeface="Cambria Math" pitchFamily="18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accPr>
                      <m:e>
                        <m:r>
                          <a:rPr lang="vi-VN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𝐺𝐴</m:t>
                        </m:r>
                      </m:e>
                    </m:acc>
                    <m:r>
                      <a:rPr lang="vi-VN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=−2</m:t>
                    </m:r>
                    <m:acc>
                      <m:accPr>
                        <m:chr m:val="⃗"/>
                        <m:ctrlP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accPr>
                      <m:e>
                        <m:r>
                          <a:rPr lang="vi-VN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𝐺𝑀</m:t>
                        </m:r>
                      </m:e>
                    </m:acc>
                    <m:r>
                      <a:rPr lang="vi-VN" sz="44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;       </m:t>
                    </m:r>
                    <m:acc>
                      <m:accPr>
                        <m:chr m:val="⃗"/>
                        <m:ctrlP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accPr>
                      <m:e>
                        <m:r>
                          <a:rPr lang="vi-VN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𝐺𝐵</m:t>
                        </m:r>
                      </m:e>
                    </m:acc>
                    <m:r>
                      <a:rPr lang="vi-VN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=−2</m:t>
                    </m:r>
                    <m:acc>
                      <m:accPr>
                        <m:chr m:val="⃗"/>
                        <m:ctrlP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accPr>
                      <m:e>
                        <m:r>
                          <a:rPr lang="vi-VN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𝐺𝑁</m:t>
                        </m:r>
                      </m:e>
                    </m:acc>
                    <m:r>
                      <a:rPr lang="vi-VN" sz="44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;              </m:t>
                    </m:r>
                    <m:acc>
                      <m:accPr>
                        <m:chr m:val="⃗"/>
                        <m:ctrlP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accPr>
                      <m:e>
                        <m:r>
                          <a:rPr lang="vi-VN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𝐺𝐶</m:t>
                        </m:r>
                      </m:e>
                    </m:acc>
                    <m:r>
                      <a:rPr lang="vi-VN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=−2</m:t>
                    </m:r>
                    <m:acc>
                      <m:accPr>
                        <m:chr m:val="⃗"/>
                        <m:ctrlP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accPr>
                      <m:e>
                        <m:r>
                          <a:rPr lang="vi-VN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𝐺𝑃</m:t>
                        </m:r>
                      </m:e>
                    </m:acc>
                  </m:oMath>
                </a14:m>
                <a:endParaRPr lang="en-US" sz="4800" dirty="0">
                  <a:effectLst/>
                  <a:latin typeface="Cambria Math" pitchFamily="18" charset="0"/>
                  <a:ea typeface="Cambria Math" pitchFamily="18" charset="0"/>
                </a:endParaRPr>
              </a:p>
              <a:p>
                <a:pPr marL="630555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4400" dirty="0">
                    <a:solidFill>
                      <a:srgbClr val="000000"/>
                    </a:solidFill>
                    <a:effectLst/>
                    <a:latin typeface="Cambria Math" pitchFamily="18" charset="0"/>
                    <a:ea typeface="Cambria Math" pitchFamily="18" charset="0"/>
                  </a:rPr>
                  <a:t>Vậy phép vị tự tâm </a:t>
                </a:r>
                <a14:m>
                  <m:oMath xmlns:m="http://schemas.openxmlformats.org/officeDocument/2006/math">
                    <m:r>
                      <a:rPr lang="vi-VN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𝐺</m:t>
                    </m:r>
                  </m:oMath>
                </a14:m>
                <a:r>
                  <a:rPr lang="vi-VN" sz="4400" dirty="0">
                    <a:solidFill>
                      <a:srgbClr val="000000"/>
                    </a:solidFill>
                    <a:effectLst/>
                    <a:latin typeface="Cambria Math" pitchFamily="18" charset="0"/>
                    <a:ea typeface="Cambria Math" pitchFamily="18" charset="0"/>
                  </a:rPr>
                  <a:t> tỉ số </a:t>
                </a:r>
                <a14:m>
                  <m:oMath xmlns:m="http://schemas.openxmlformats.org/officeDocument/2006/math">
                    <m:r>
                      <a:rPr lang="vi-VN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𝑘</m:t>
                    </m:r>
                    <m:r>
                      <a:rPr lang="vi-VN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=−2</m:t>
                    </m:r>
                  </m:oMath>
                </a14:m>
                <a:r>
                  <a:rPr lang="vi-VN" sz="4400" dirty="0">
                    <a:solidFill>
                      <a:srgbClr val="000000"/>
                    </a:solidFill>
                    <a:effectLst/>
                    <a:latin typeface="Cambria Math" pitchFamily="18" charset="0"/>
                    <a:ea typeface="Cambria Math" pitchFamily="18" charset="0"/>
                  </a:rPr>
                  <a:t> biến tam giác </a:t>
                </a:r>
                <a14:m>
                  <m:oMath xmlns:m="http://schemas.openxmlformats.org/officeDocument/2006/math">
                    <m:r>
                      <a:rPr lang="vi-VN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𝑀𝑁𝑃</m:t>
                    </m:r>
                  </m:oMath>
                </a14:m>
                <a:r>
                  <a:rPr lang="vi-VN" sz="4400" dirty="0">
                    <a:solidFill>
                      <a:srgbClr val="000000"/>
                    </a:solidFill>
                    <a:effectLst/>
                    <a:latin typeface="Cambria Math" pitchFamily="18" charset="0"/>
                    <a:ea typeface="Cambria Math" pitchFamily="18" charset="0"/>
                  </a:rPr>
                  <a:t> thành tam giác </a:t>
                </a:r>
                <a14:m>
                  <m:oMath xmlns:m="http://schemas.openxmlformats.org/officeDocument/2006/math">
                    <m:r>
                      <a:rPr lang="vi-VN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𝐴𝐵𝐶</m:t>
                    </m:r>
                  </m:oMath>
                </a14:m>
                <a:r>
                  <a:rPr lang="vi-VN" sz="4400" dirty="0">
                    <a:solidFill>
                      <a:srgbClr val="000000"/>
                    </a:solidFill>
                    <a:effectLst/>
                    <a:latin typeface="Cambria Math" pitchFamily="18" charset="0"/>
                    <a:ea typeface="Cambria Math" pitchFamily="18" charset="0"/>
                  </a:rPr>
                  <a:t>.</a:t>
                </a:r>
                <a:endParaRPr lang="en-US" sz="4800" dirty="0">
                  <a:effectLst/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AD811F61-90E3-42DB-9878-C0B8FE04CB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681" y="9881337"/>
                <a:ext cx="21869400" cy="3377463"/>
              </a:xfrm>
              <a:prstGeom prst="rect">
                <a:avLst/>
              </a:prstGeom>
              <a:blipFill rotWithShape="1">
                <a:blip r:embed="rId6"/>
                <a:stretch>
                  <a:fillRect t="-538" r="-1058" b="-53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4788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 animBg="1"/>
      <p:bldP spid="8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3">
            <a:extLst>
              <a:ext uri="{FF2B5EF4-FFF2-40B4-BE49-F238E27FC236}">
                <a16:creationId xmlns:a16="http://schemas.microsoft.com/office/drawing/2014/main" xmlns="" id="{4BD7D913-20F0-448F-A128-066D4BC741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" y="1432441"/>
            <a:ext cx="24384000" cy="1251215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2FB4624D-861C-4239-8567-8B4FEF04D951}"/>
              </a:ext>
            </a:extLst>
          </p:cNvPr>
          <p:cNvSpPr/>
          <p:nvPr/>
        </p:nvSpPr>
        <p:spPr>
          <a:xfrm>
            <a:off x="1223729" y="1821359"/>
            <a:ext cx="10201741" cy="769441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sz="4400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r>
              <a:rPr lang="fr-FR" sz="4400" b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fr-FR" sz="4400" b="1" u="sng" dirty="0" err="1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Các</a:t>
            </a:r>
            <a:r>
              <a:rPr lang="fr-FR" sz="4400" b="1" u="sng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4400" b="1" u="sng" dirty="0" err="1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phép</a:t>
            </a:r>
            <a:r>
              <a:rPr lang="fr-FR" sz="4400" b="1" u="sng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4400" b="1" u="sng" dirty="0" err="1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đồng</a:t>
            </a:r>
            <a:r>
              <a:rPr lang="fr-FR" sz="4400" b="1" u="sng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4400" b="1" u="sng" dirty="0" err="1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dạng</a:t>
            </a:r>
            <a:r>
              <a:rPr lang="fr-FR" sz="4400" b="1" u="sng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4400" b="1" u="sng" dirty="0" err="1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cụ</a:t>
            </a:r>
            <a:r>
              <a:rPr lang="fr-FR" sz="4400" b="1" u="sng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4400" b="1" u="sng" dirty="0" err="1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thể</a:t>
            </a:r>
            <a:endParaRPr lang="vi-VN" sz="4400" b="1" u="sng" dirty="0">
              <a:solidFill>
                <a:schemeClr val="accent6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23729" y="2895600"/>
            <a:ext cx="22550671" cy="83820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2D447D1-4700-4539-AF45-E15F3FF5309B}"/>
              </a:ext>
            </a:extLst>
          </p:cNvPr>
          <p:cNvSpPr txBox="1"/>
          <p:nvPr/>
        </p:nvSpPr>
        <p:spPr>
          <a:xfrm>
            <a:off x="1828800" y="3124200"/>
            <a:ext cx="4191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fr-FR" sz="4400" b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PHÉP VỊ TỰ 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:a14="http://schemas.microsoft.com/office/drawing/2010/main" xmlns:mc="http://schemas.openxmlformats.org/markup-compatibility/2006" xmlns="" id="{C378C4AD-E4D2-41A4-8AD2-CB6329A2CC9F}"/>
              </a:ext>
            </a:extLst>
          </p:cNvPr>
          <p:cNvSpPr txBox="1"/>
          <p:nvPr/>
        </p:nvSpPr>
        <p:spPr>
          <a:xfrm>
            <a:off x="1828800" y="3886200"/>
            <a:ext cx="21716999" cy="26848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indent="579438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fr-FR" sz="4400" dirty="0" smtClean="0">
                <a:solidFill>
                  <a:schemeClr val="accent6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+  </a:t>
            </a:r>
            <a:r>
              <a:rPr lang="fr-FR" sz="4400" dirty="0" err="1" smtClean="0">
                <a:solidFill>
                  <a:schemeClr val="accent6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Định</a:t>
            </a:r>
            <a:r>
              <a:rPr lang="fr-FR" sz="4400" dirty="0" smtClean="0">
                <a:solidFill>
                  <a:schemeClr val="accent6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fr-FR" sz="4400" dirty="0" err="1" smtClean="0">
                <a:solidFill>
                  <a:schemeClr val="accent6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nghĩa</a:t>
            </a:r>
            <a:r>
              <a:rPr lang="fr-FR" sz="4400" dirty="0" smtClean="0">
                <a:solidFill>
                  <a:schemeClr val="accent6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.</a:t>
            </a:r>
          </a:p>
          <a:p>
            <a:pPr indent="579438" algn="just">
              <a:lnSpc>
                <a:spcPct val="115000"/>
              </a:lnSpc>
              <a:spcAft>
                <a:spcPts val="1000"/>
              </a:spcAft>
            </a:pPr>
            <a:r>
              <a:rPr lang="en-US" sz="4400" dirty="0">
                <a:solidFill>
                  <a:schemeClr val="accent6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+  </a:t>
            </a:r>
            <a:r>
              <a:rPr lang="en-US" sz="4400" dirty="0" err="1">
                <a:solidFill>
                  <a:schemeClr val="accent6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Tính</a:t>
            </a:r>
            <a:r>
              <a:rPr lang="en-US" sz="4400" dirty="0">
                <a:solidFill>
                  <a:schemeClr val="accent6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4400" dirty="0" err="1" smtClean="0">
                <a:solidFill>
                  <a:schemeClr val="accent6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chất</a:t>
            </a:r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.</a:t>
            </a:r>
            <a:endParaRPr lang="en-US" sz="4400" dirty="0">
              <a:solidFill>
                <a:schemeClr val="accent6">
                  <a:lumMod val="75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marR="0" indent="579438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4400" dirty="0">
              <a:effectLst/>
              <a:latin typeface="Cambria Math" pitchFamily="18" charset="0"/>
              <a:ea typeface="Cambria Math" pitchFamily="18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:a14="http://schemas.microsoft.com/office/drawing/2010/main" xmlns:mc="http://schemas.openxmlformats.org/markup-compatibility/2006" xmlns="" id="{C3240111-E8E4-46C3-A2DE-C9A62A536C49}"/>
              </a:ext>
            </a:extLst>
          </p:cNvPr>
          <p:cNvSpPr txBox="1"/>
          <p:nvPr/>
        </p:nvSpPr>
        <p:spPr>
          <a:xfrm>
            <a:off x="1905001" y="5715000"/>
            <a:ext cx="21716999" cy="8710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517525" algn="just">
              <a:lnSpc>
                <a:spcPct val="115000"/>
              </a:lnSpc>
              <a:spcAft>
                <a:spcPts val="600"/>
              </a:spcAft>
            </a:pPr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+  </a:t>
            </a:r>
            <a:r>
              <a:rPr lang="vi-VN" sz="4400" dirty="0">
                <a:solidFill>
                  <a:schemeClr val="accent6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Biểu thức tọa độ của phép vị </a:t>
            </a:r>
            <a:r>
              <a:rPr lang="vi-VN" sz="4400" dirty="0" smtClean="0">
                <a:solidFill>
                  <a:schemeClr val="accent6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tự</a:t>
            </a:r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:</a:t>
            </a:r>
            <a:endParaRPr lang="vi-VN" sz="4400" dirty="0">
              <a:solidFill>
                <a:schemeClr val="accent6">
                  <a:lumMod val="75000"/>
                </a:schemeClr>
              </a:solidFill>
              <a:latin typeface="Cambria Math" pitchFamily="18" charset="0"/>
              <a:ea typeface="Cambria Math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64AC92CF-D3C5-4126-AE4C-47B2EF81C387}"/>
                  </a:ext>
                </a:extLst>
              </p:cNvPr>
              <p:cNvSpPr txBox="1"/>
              <p:nvPr/>
            </p:nvSpPr>
            <p:spPr>
              <a:xfrm>
                <a:off x="3124201" y="6756400"/>
                <a:ext cx="19659599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just" defTabSz="2177278" rtl="0" eaLnBrk="1" fontAlgn="base" latinLnBrk="0" hangingPunct="1">
                  <a:lnSpc>
                    <a:spcPct val="100000"/>
                  </a:lnSpc>
                  <a:spcBef>
                    <a:spcPts val="12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Trong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hệ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trục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tọa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độ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itchFamily="18" charset="0"/>
                      </a:rPr>
                      <m:t>0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itchFamily="18" charset="0"/>
                      </a:rPr>
                      <m:t>𝑥𝑦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itchFamily="18" charset="0"/>
                      </a:rPr>
                      <m:t> 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cho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40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itchFamily="18" charset="0"/>
                      </a:rPr>
                      <m:t>I</m:t>
                    </m:r>
                    <m:d>
                      <m:d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d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𝑎</m:t>
                        </m:r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;</m:t>
                        </m:r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điểm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itchFamily="18" charset="0"/>
                      </a:rPr>
                      <m:t> 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itchFamily="18" charset="0"/>
                      </a:rPr>
                      <m:t>𝑀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itchFamily="18" charset="0"/>
                      </a:rPr>
                      <m:t>(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itchFamily="18" charset="0"/>
                      </a:rPr>
                      <m:t>𝑥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itchFamily="18" charset="0"/>
                      </a:rPr>
                      <m:t>;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itchFamily="18" charset="0"/>
                      </a:rPr>
                      <m:t>𝑦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itchFamily="18" charset="0"/>
                      </a:rPr>
                      <m:t>)</m:t>
                    </m:r>
                    <m: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itchFamily="18" charset="0"/>
                      </a:rPr>
                      <m:t> 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và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itchFamily="18" charset="0"/>
                      </a:rPr>
                      <m:t> 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itchFamily="18" charset="0"/>
                      </a:rPr>
                      <m:t>𝑀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itchFamily="18" charset="0"/>
                      </a:rPr>
                      <m:t>’(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itchFamily="18" charset="0"/>
                      </a:rPr>
                      <m:t>𝑥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itchFamily="18" charset="0"/>
                      </a:rPr>
                      <m:t>’;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itchFamily="18" charset="0"/>
                      </a:rPr>
                      <m:t>𝑦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itchFamily="18" charset="0"/>
                      </a:rPr>
                      <m:t>’</m:t>
                    </m:r>
                    <m: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itchFamily="18" charset="0"/>
                      </a:rPr>
                      <m:t>)</m:t>
                    </m:r>
                  </m:oMath>
                </a14:m>
                <a:r>
                  <a:rPr kumimoji="0" lang="vi-VN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và số</a:t>
                </a:r>
                <a:r>
                  <a:rPr kumimoji="0" lang="vi-VN" sz="4000" b="0" i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thực </a:t>
                </a:r>
                <a14:m>
                  <m:oMath xmlns:m="http://schemas.openxmlformats.org/officeDocument/2006/math">
                    <m:r>
                      <a:rPr lang="vi-VN" sz="40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" panose="020B0604020202020204" pitchFamily="34" charset="0"/>
                      </a:rPr>
                      <m:t>𝑘</m:t>
                    </m:r>
                  </m:oMath>
                </a14:m>
                <a:r>
                  <a:rPr kumimoji="0" lang="en-US" sz="4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.</a:t>
                </a:r>
                <a:endParaRPr kumimoji="0" lang="en-US" sz="4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itchFamily="18" charset="0"/>
                  <a:ea typeface="Cambria Math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64AC92CF-D3C5-4126-AE4C-47B2EF81C3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1" y="6756400"/>
                <a:ext cx="19659599" cy="707886"/>
              </a:xfrm>
              <a:prstGeom prst="rect">
                <a:avLst/>
              </a:prstGeom>
              <a:blipFill rotWithShape="1">
                <a:blip r:embed="rId3"/>
                <a:stretch>
                  <a:fillRect l="-1116"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id="{7F175306-C275-4BB3-ADB9-186EE16C9797}"/>
                  </a:ext>
                </a:extLst>
              </p:cNvPr>
              <p:cNvSpPr txBox="1"/>
              <p:nvPr/>
            </p:nvSpPr>
            <p:spPr>
              <a:xfrm>
                <a:off x="3276601" y="7797003"/>
                <a:ext cx="12227668" cy="12707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vi-VN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  <m:t>V</m:t>
                        </m:r>
                      </m:e>
                      <m:sub>
                        <m:r>
                          <a:rPr kumimoji="0" lang="vi-VN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vi-VN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Times New Roman" panose="02020603050405020304" pitchFamily="18" charset="0"/>
                          </a:rPr>
                          <m:t>O</m:t>
                        </m:r>
                        <m:r>
                          <a:rPr lang="vi-VN" sz="4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m:rPr>
                            <m:sty m:val="p"/>
                          </m:rPr>
                          <a:rPr lang="vi-VN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Times New Roman" panose="02020603050405020304" pitchFamily="18" charset="0"/>
                          </a:rPr>
                          <m:t>k</m:t>
                        </m:r>
                        <m:r>
                          <a:rPr lang="vi-VN" sz="4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sub>
                    </m:sSub>
                    <m:d>
                      <m:d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d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</m:d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itchFamily="18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itchFamily="18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. Khi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đó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kumimoji="0" lang="en-US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itchFamily="18" charset="0"/>
                                <a:ea typeface="Cambria Math" pitchFamily="18" charset="0"/>
                              </a:rPr>
                            </m:ctrlPr>
                          </m:eqArrPr>
                          <m:e>
                            <m:r>
                              <a:rPr kumimoji="0" lang="en-US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itchFamily="18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kumimoji="0" lang="en-US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kumimoji="0" lang="en-US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itchFamily="18" charset="0"/>
                                <a:cs typeface="Times New Roman" panose="02020603050405020304" pitchFamily="18" charset="0"/>
                              </a:rPr>
                              <m:t>′=</m:t>
                            </m:r>
                            <m:r>
                              <m:rPr>
                                <m:sty m:val="p"/>
                              </m:rPr>
                              <a:rPr lang="vi-VN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  <a:cs typeface="Times New Roman" panose="02020603050405020304" pitchFamily="18" charset="0"/>
                              </a:rPr>
                              <m:t>kx</m:t>
                            </m:r>
                          </m:e>
                          <m:e>
                            <m:r>
                              <a:rPr kumimoji="0" lang="en-US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itchFamily="18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kumimoji="0" lang="en-US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kumimoji="0" lang="en-US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itchFamily="18" charset="0"/>
                                <a:cs typeface="Times New Roman" panose="02020603050405020304" pitchFamily="18" charset="0"/>
                              </a:rPr>
                              <m:t>′=</m:t>
                            </m:r>
                            <m:r>
                              <m:rPr>
                                <m:sty m:val="p"/>
                              </m:rPr>
                              <a:rPr lang="vi-VN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  <a:cs typeface="Times New Roman" panose="02020603050405020304" pitchFamily="18" charset="0"/>
                              </a:rPr>
                              <m:t>k</m:t>
                            </m:r>
                            <m:r>
                              <a:rPr kumimoji="0" lang="en-US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</m:eqArr>
                      </m:e>
                    </m:d>
                  </m:oMath>
                </a14:m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itchFamily="18" charset="0"/>
                  <a:ea typeface="Cambria Math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7F175306-C275-4BB3-ADB9-186EE16C97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601" y="7797003"/>
                <a:ext cx="12227668" cy="1270797"/>
              </a:xfrm>
              <a:prstGeom prst="rect">
                <a:avLst/>
              </a:prstGeom>
              <a:blipFill rotWithShape="1">
                <a:blip r:embed="rId4"/>
                <a:stretch>
                  <a:fillRect l="-17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6193AF8D-FC29-48D4-809F-AE5CDA887E72}"/>
                  </a:ext>
                </a:extLst>
              </p:cNvPr>
              <p:cNvSpPr txBox="1"/>
              <p:nvPr/>
            </p:nvSpPr>
            <p:spPr>
              <a:xfrm>
                <a:off x="3276601" y="9296400"/>
                <a:ext cx="12227668" cy="12994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just" defTabSz="2177278" rtl="0" eaLnBrk="1" fontAlgn="base" latinLnBrk="0" hangingPunct="1">
                  <a:lnSpc>
                    <a:spcPct val="100000"/>
                  </a:lnSpc>
                  <a:spcBef>
                    <a:spcPts val="12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</a:rPr>
                  <a:t>+</a:t>
                </a:r>
                <a:r>
                  <a:rPr kumimoji="0" lang="vi-VN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vi-VN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  <m:t>V</m:t>
                        </m:r>
                      </m:e>
                      <m:sub>
                        <m:r>
                          <a:rPr kumimoji="0" lang="vi-VN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vi-VN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  <m:t>I</m:t>
                        </m:r>
                        <m:r>
                          <a:rPr lang="vi-VN" sz="4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  <m:t>;</m:t>
                        </m:r>
                        <m:r>
                          <m:rPr>
                            <m:sty m:val="p"/>
                          </m:rPr>
                          <a:rPr lang="vi-VN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  <m:t>k</m:t>
                        </m:r>
                        <m:r>
                          <a:rPr lang="vi-VN" sz="4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  <m:t>)</m:t>
                        </m:r>
                      </m:sub>
                    </m:sSub>
                    <m: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itchFamily="18" charset="0"/>
                      </a:rPr>
                      <m:t>M</m:t>
                    </m:r>
                    <m: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itchFamily="18" charset="0"/>
                      </a:rPr>
                      <m:t>) = </m:t>
                    </m:r>
                    <m:r>
                      <m:rPr>
                        <m:sty m:val="p"/>
                      </m:rP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itchFamily="18" charset="0"/>
                      </a:rPr>
                      <m:t>M</m:t>
                    </m:r>
                    <m: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itchFamily="18" charset="0"/>
                      </a:rPr>
                      <m:t>’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itchFamily="18" charset="0"/>
                      </a:rPr>
                      <m:t> 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</a:rPr>
                  <a:t>. Khi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</a:rPr>
                  <a:t>đó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</a:rPr>
                  <a:t>:</a:t>
                </a: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kumimoji="0" lang="en-US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itchFamily="18" charset="0"/>
                                <a:ea typeface="Cambria Math" pitchFamily="18" charset="0"/>
                              </a:rPr>
                            </m:ctrlPr>
                          </m:eqArrPr>
                          <m:e>
                            <m:sSup>
                              <m:sSupPr>
                                <m:ctrlPr>
                                  <a:rPr kumimoji="0" lang="en-US" sz="4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itchFamily="18" charset="0"/>
                                    <a:ea typeface="Cambria Math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0" lang="en-US" sz="4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kumimoji="0" lang="en-US" sz="4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kumimoji="0" lang="en-US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=</m:t>
                            </m:r>
                            <m:r>
                              <m:rPr>
                                <m:sty m:val="p"/>
                              </m:rPr>
                              <a:rPr lang="vi-VN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k</m:t>
                            </m:r>
                            <m:d>
                              <m:dPr>
                                <m:ctrlPr>
                                  <a:rPr lang="vi-VN" sz="4000" b="0" i="1" smtClean="0">
                                    <a:solidFill>
                                      <a:srgbClr val="000000"/>
                                    </a:solidFill>
                                    <a:latin typeface="Cambria Math" pitchFamily="18" charset="0"/>
                                    <a:ea typeface="Cambria Math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0" lang="en-US" sz="4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itchFamily="18" charset="0"/>
                                  </a:rPr>
                                  <m:t>𝑥</m:t>
                                </m:r>
                                <m:r>
                                  <a:rPr kumimoji="0" lang="vi-VN" sz="4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vi-VN" sz="4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itchFamily="18" charset="0"/>
                                  </a:rPr>
                                  <m:t>a</m:t>
                                </m:r>
                              </m:e>
                            </m:d>
                            <m:r>
                              <a:rPr lang="vi-VN" sz="40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vi-VN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a</m:t>
                            </m:r>
                          </m:e>
                          <m:e>
                            <m:sSup>
                              <m:sSupPr>
                                <m:ctrlPr>
                                  <a:rPr kumimoji="0" lang="en-US" sz="4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itchFamily="18" charset="0"/>
                                    <a:ea typeface="Cambria Math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0" lang="en-US" sz="4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kumimoji="0" lang="en-US" sz="4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kumimoji="0" lang="en-US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=</m:t>
                            </m:r>
                            <m:r>
                              <m:rPr>
                                <m:sty m:val="p"/>
                              </m:rPr>
                              <a:rPr lang="vi-VN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k</m:t>
                            </m:r>
                            <m:d>
                              <m:dPr>
                                <m:ctrlPr>
                                  <a:rPr lang="vi-VN" sz="4000" b="0" i="1" smtClean="0">
                                    <a:solidFill>
                                      <a:srgbClr val="000000"/>
                                    </a:solidFill>
                                    <a:latin typeface="Cambria Math" pitchFamily="18" charset="0"/>
                                    <a:ea typeface="Cambria Math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0" lang="en-US" sz="4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itchFamily="18" charset="0"/>
                                  </a:rPr>
                                  <m:t>𝑦</m:t>
                                </m:r>
                                <m:r>
                                  <a:rPr kumimoji="0" lang="vi-VN" sz="4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vi-VN" sz="4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itchFamily="18" charset="0"/>
                                  </a:rPr>
                                  <m:t>b</m:t>
                                </m:r>
                              </m:e>
                            </m:d>
                            <m:r>
                              <a:rPr lang="vi-VN" sz="40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vi-VN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b</m:t>
                            </m:r>
                          </m:e>
                        </m:eqArr>
                      </m:e>
                    </m:d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</a:rPr>
                  <a:t> </a:t>
                </a: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6193AF8D-FC29-48D4-809F-AE5CDA887E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601" y="9296400"/>
                <a:ext cx="12227668" cy="1299458"/>
              </a:xfrm>
              <a:prstGeom prst="rect">
                <a:avLst/>
              </a:prstGeom>
              <a:blipFill rotWithShape="1">
                <a:blip r:embed="rId5"/>
                <a:stretch>
                  <a:fillRect l="-17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7911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/>
      <p:bldP spid="9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3">
            <a:extLst>
              <a:ext uri="{FF2B5EF4-FFF2-40B4-BE49-F238E27FC236}">
                <a16:creationId xmlns:a16="http://schemas.microsoft.com/office/drawing/2014/main" xmlns="" id="{4BD7D913-20F0-448F-A128-066D4BC741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480" y="1432441"/>
            <a:ext cx="24384000" cy="1251215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62367" y="4191000"/>
            <a:ext cx="22054833" cy="844825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26"/>
          <p:cNvGrpSpPr/>
          <p:nvPr/>
        </p:nvGrpSpPr>
        <p:grpSpPr>
          <a:xfrm>
            <a:off x="611108" y="1676400"/>
            <a:ext cx="12114292" cy="1059592"/>
            <a:chOff x="7459670" y="7543799"/>
            <a:chExt cx="20011305" cy="907311"/>
          </a:xfrm>
        </p:grpSpPr>
        <p:sp>
          <p:nvSpPr>
            <p:cNvPr id="44" name="TextBox 43"/>
            <p:cNvSpPr txBox="1"/>
            <p:nvPr/>
          </p:nvSpPr>
          <p:spPr>
            <a:xfrm>
              <a:off x="8993186" y="7620004"/>
              <a:ext cx="18477789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 PHÉP DỜI HÌNH</a:t>
              </a:r>
            </a:p>
          </p:txBody>
        </p:sp>
        <p:grpSp>
          <p:nvGrpSpPr>
            <p:cNvPr id="46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4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49" name="Round Same Side Corner Rectangle 4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7790955" y="7640053"/>
                  <a:ext cx="744511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</a:p>
              </p:txBody>
            </p:sp>
          </p:grpSp>
        </p:grp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372C34B5-28E6-4EC8-B246-38F191EAA9DC}"/>
              </a:ext>
            </a:extLst>
          </p:cNvPr>
          <p:cNvSpPr/>
          <p:nvPr/>
        </p:nvSpPr>
        <p:spPr>
          <a:xfrm>
            <a:off x="1052816" y="2964801"/>
            <a:ext cx="11139184" cy="769441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sz="4400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1. CÁC KIẾN THỨC CẦN NHỚ</a:t>
            </a:r>
            <a:endParaRPr lang="vi-VN" sz="4400" b="1" dirty="0">
              <a:solidFill>
                <a:schemeClr val="accent6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9" name="Text Box 6"/>
          <p:cNvSpPr txBox="1">
            <a:spLocks noChangeArrowheads="1"/>
          </p:cNvSpPr>
          <p:nvPr/>
        </p:nvSpPr>
        <p:spPr bwMode="auto">
          <a:xfrm>
            <a:off x="1828800" y="4191000"/>
            <a:ext cx="21259800" cy="203132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742950" indent="-742950" algn="just">
              <a:lnSpc>
                <a:spcPct val="150000"/>
              </a:lnSpc>
              <a:buAutoNum type="alphaLcPeriod"/>
            </a:pPr>
            <a:r>
              <a:rPr lang="en-US" sz="4400" b="1" u="sng" dirty="0" err="1" smtClean="0">
                <a:solidFill>
                  <a:schemeClr val="accent6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Định</a:t>
            </a:r>
            <a:r>
              <a:rPr lang="en-US" sz="4400" b="1" u="sng" dirty="0" smtClean="0">
                <a:solidFill>
                  <a:schemeClr val="accent6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 </a:t>
            </a:r>
            <a:r>
              <a:rPr lang="en-US" sz="4400" b="1" u="sng" dirty="0" err="1" smtClean="0">
                <a:solidFill>
                  <a:schemeClr val="accent6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nghĩa</a:t>
            </a:r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:</a:t>
            </a:r>
          </a:p>
          <a:p>
            <a:pPr indent="701675" algn="just">
              <a:lnSpc>
                <a:spcPct val="150000"/>
              </a:lnSpc>
            </a:pPr>
            <a:r>
              <a:rPr lang="en-US" sz="4000" dirty="0" err="1" smtClean="0">
                <a:latin typeface="Cambria Math" pitchFamily="18" charset="0"/>
                <a:ea typeface="Cambria Math" pitchFamily="18" charset="0"/>
                <a:cs typeface="Arial" pitchFamily="34" charset="0"/>
              </a:rPr>
              <a:t>Phép</a:t>
            </a:r>
            <a:r>
              <a:rPr lang="en-US" sz="4000" dirty="0" smtClean="0">
                <a:latin typeface="Cambria Math" pitchFamily="18" charset="0"/>
                <a:ea typeface="Cambria Math" pitchFamily="18" charset="0"/>
                <a:cs typeface="Arial" pitchFamily="34" charset="0"/>
              </a:rPr>
              <a:t> </a:t>
            </a:r>
            <a:r>
              <a:rPr lang="en-US" sz="4000" dirty="0" err="1">
                <a:latin typeface="Cambria Math" pitchFamily="18" charset="0"/>
                <a:ea typeface="Cambria Math" pitchFamily="18" charset="0"/>
                <a:cs typeface="Arial" pitchFamily="34" charset="0"/>
              </a:rPr>
              <a:t>dời</a:t>
            </a:r>
            <a:r>
              <a:rPr lang="en-US" sz="4000" dirty="0">
                <a:latin typeface="Cambria Math" pitchFamily="18" charset="0"/>
                <a:ea typeface="Cambria Math" pitchFamily="18" charset="0"/>
                <a:cs typeface="Arial" pitchFamily="34" charset="0"/>
              </a:rPr>
              <a:t> </a:t>
            </a:r>
            <a:r>
              <a:rPr lang="en-US" sz="4000" dirty="0" err="1">
                <a:latin typeface="Cambria Math" pitchFamily="18" charset="0"/>
                <a:ea typeface="Cambria Math" pitchFamily="18" charset="0"/>
                <a:cs typeface="Arial" pitchFamily="34" charset="0"/>
              </a:rPr>
              <a:t>hình</a:t>
            </a:r>
            <a:r>
              <a:rPr lang="en-US" sz="4000" dirty="0">
                <a:latin typeface="Cambria Math" pitchFamily="18" charset="0"/>
                <a:ea typeface="Cambria Math" pitchFamily="18" charset="0"/>
                <a:cs typeface="Arial" pitchFamily="34" charset="0"/>
              </a:rPr>
              <a:t> </a:t>
            </a:r>
            <a:r>
              <a:rPr lang="en-US" sz="4000" dirty="0" err="1">
                <a:latin typeface="Cambria Math" pitchFamily="18" charset="0"/>
                <a:ea typeface="Cambria Math" pitchFamily="18" charset="0"/>
                <a:cs typeface="Arial" pitchFamily="34" charset="0"/>
              </a:rPr>
              <a:t>là</a:t>
            </a:r>
            <a:r>
              <a:rPr lang="en-US" sz="4000" dirty="0">
                <a:latin typeface="Cambria Math" pitchFamily="18" charset="0"/>
                <a:ea typeface="Cambria Math" pitchFamily="18" charset="0"/>
                <a:cs typeface="Arial" pitchFamily="34" charset="0"/>
              </a:rPr>
              <a:t> </a:t>
            </a:r>
            <a:r>
              <a:rPr lang="en-US" sz="4000" dirty="0" err="1">
                <a:latin typeface="Cambria Math" pitchFamily="18" charset="0"/>
                <a:ea typeface="Cambria Math" pitchFamily="18" charset="0"/>
                <a:cs typeface="Arial" pitchFamily="34" charset="0"/>
              </a:rPr>
              <a:t>phép</a:t>
            </a:r>
            <a:r>
              <a:rPr lang="en-US" sz="4000" dirty="0">
                <a:latin typeface="Cambria Math" pitchFamily="18" charset="0"/>
                <a:ea typeface="Cambria Math" pitchFamily="18" charset="0"/>
                <a:cs typeface="Arial" pitchFamily="34" charset="0"/>
              </a:rPr>
              <a:t> </a:t>
            </a:r>
            <a:r>
              <a:rPr lang="en-US" sz="4000" dirty="0" err="1">
                <a:latin typeface="Cambria Math" pitchFamily="18" charset="0"/>
                <a:ea typeface="Cambria Math" pitchFamily="18" charset="0"/>
                <a:cs typeface="Arial" pitchFamily="34" charset="0"/>
              </a:rPr>
              <a:t>biến</a:t>
            </a:r>
            <a:r>
              <a:rPr lang="en-US" sz="4000" dirty="0">
                <a:latin typeface="Cambria Math" pitchFamily="18" charset="0"/>
                <a:ea typeface="Cambria Math" pitchFamily="18" charset="0"/>
                <a:cs typeface="Arial" pitchFamily="34" charset="0"/>
              </a:rPr>
              <a:t> </a:t>
            </a:r>
            <a:r>
              <a:rPr lang="en-US" sz="4000" dirty="0" err="1">
                <a:latin typeface="Cambria Math" pitchFamily="18" charset="0"/>
                <a:ea typeface="Cambria Math" pitchFamily="18" charset="0"/>
                <a:cs typeface="Arial" pitchFamily="34" charset="0"/>
              </a:rPr>
              <a:t>hình</a:t>
            </a:r>
            <a:r>
              <a:rPr lang="en-US" sz="4000" dirty="0">
                <a:latin typeface="Cambria Math" pitchFamily="18" charset="0"/>
                <a:ea typeface="Cambria Math" pitchFamily="18" charset="0"/>
                <a:cs typeface="Arial" pitchFamily="34" charset="0"/>
              </a:rPr>
              <a:t> </a:t>
            </a:r>
            <a:r>
              <a:rPr lang="en-US" sz="4000" dirty="0" err="1">
                <a:latin typeface="Cambria Math" pitchFamily="18" charset="0"/>
                <a:ea typeface="Cambria Math" pitchFamily="18" charset="0"/>
                <a:cs typeface="Arial" pitchFamily="34" charset="0"/>
              </a:rPr>
              <a:t>không</a:t>
            </a:r>
            <a:r>
              <a:rPr lang="en-US" sz="4000" dirty="0">
                <a:latin typeface="Cambria Math" pitchFamily="18" charset="0"/>
                <a:ea typeface="Cambria Math" pitchFamily="18" charset="0"/>
                <a:cs typeface="Arial" pitchFamily="34" charset="0"/>
              </a:rPr>
              <a:t> </a:t>
            </a:r>
            <a:r>
              <a:rPr lang="en-US" sz="4000" dirty="0" err="1">
                <a:latin typeface="Cambria Math" pitchFamily="18" charset="0"/>
                <a:ea typeface="Cambria Math" pitchFamily="18" charset="0"/>
                <a:cs typeface="Arial" pitchFamily="34" charset="0"/>
              </a:rPr>
              <a:t>làm</a:t>
            </a:r>
            <a:r>
              <a:rPr lang="en-US" sz="4000" dirty="0">
                <a:latin typeface="Cambria Math" pitchFamily="18" charset="0"/>
                <a:ea typeface="Cambria Math" pitchFamily="18" charset="0"/>
                <a:cs typeface="Arial" pitchFamily="34" charset="0"/>
              </a:rPr>
              <a:t> </a:t>
            </a:r>
            <a:r>
              <a:rPr lang="en-US" sz="4000" dirty="0" err="1">
                <a:latin typeface="Cambria Math" pitchFamily="18" charset="0"/>
                <a:ea typeface="Cambria Math" pitchFamily="18" charset="0"/>
                <a:cs typeface="Arial" pitchFamily="34" charset="0"/>
              </a:rPr>
              <a:t>thay</a:t>
            </a:r>
            <a:r>
              <a:rPr lang="en-US" sz="4000" dirty="0">
                <a:latin typeface="Cambria Math" pitchFamily="18" charset="0"/>
                <a:ea typeface="Cambria Math" pitchFamily="18" charset="0"/>
                <a:cs typeface="Arial" pitchFamily="34" charset="0"/>
              </a:rPr>
              <a:t> </a:t>
            </a:r>
            <a:r>
              <a:rPr lang="en-US" sz="4000" dirty="0" err="1">
                <a:latin typeface="Cambria Math" pitchFamily="18" charset="0"/>
                <a:ea typeface="Cambria Math" pitchFamily="18" charset="0"/>
                <a:cs typeface="Arial" pitchFamily="34" charset="0"/>
              </a:rPr>
              <a:t>đổi</a:t>
            </a:r>
            <a:r>
              <a:rPr lang="en-US" sz="4000" dirty="0">
                <a:latin typeface="Cambria Math" pitchFamily="18" charset="0"/>
                <a:ea typeface="Cambria Math" pitchFamily="18" charset="0"/>
                <a:cs typeface="Arial" pitchFamily="34" charset="0"/>
              </a:rPr>
              <a:t> </a:t>
            </a:r>
            <a:r>
              <a:rPr lang="en-US" sz="4000" dirty="0" err="1">
                <a:latin typeface="Cambria Math" pitchFamily="18" charset="0"/>
                <a:ea typeface="Cambria Math" pitchFamily="18" charset="0"/>
                <a:cs typeface="Arial" pitchFamily="34" charset="0"/>
              </a:rPr>
              <a:t>khoảng</a:t>
            </a:r>
            <a:r>
              <a:rPr lang="en-US" sz="4000" dirty="0">
                <a:latin typeface="Cambria Math" pitchFamily="18" charset="0"/>
                <a:ea typeface="Cambria Math" pitchFamily="18" charset="0"/>
                <a:cs typeface="Arial" pitchFamily="34" charset="0"/>
              </a:rPr>
              <a:t> </a:t>
            </a:r>
            <a:r>
              <a:rPr lang="en-US" sz="4000" dirty="0" err="1">
                <a:latin typeface="Cambria Math" pitchFamily="18" charset="0"/>
                <a:ea typeface="Cambria Math" pitchFamily="18" charset="0"/>
                <a:cs typeface="Arial" pitchFamily="34" charset="0"/>
              </a:rPr>
              <a:t>cách</a:t>
            </a:r>
            <a:r>
              <a:rPr lang="en-US" sz="4000" dirty="0">
                <a:latin typeface="Cambria Math" pitchFamily="18" charset="0"/>
                <a:ea typeface="Cambria Math" pitchFamily="18" charset="0"/>
                <a:cs typeface="Arial" pitchFamily="34" charset="0"/>
              </a:rPr>
              <a:t> </a:t>
            </a:r>
            <a:r>
              <a:rPr lang="en-US" sz="4000" dirty="0" err="1">
                <a:latin typeface="Cambria Math" pitchFamily="18" charset="0"/>
                <a:ea typeface="Cambria Math" pitchFamily="18" charset="0"/>
                <a:cs typeface="Arial" pitchFamily="34" charset="0"/>
              </a:rPr>
              <a:t>giữa</a:t>
            </a:r>
            <a:r>
              <a:rPr lang="en-US" sz="4000" dirty="0">
                <a:latin typeface="Cambria Math" pitchFamily="18" charset="0"/>
                <a:ea typeface="Cambria Math" pitchFamily="18" charset="0"/>
                <a:cs typeface="Arial" pitchFamily="34" charset="0"/>
              </a:rPr>
              <a:t> </a:t>
            </a:r>
            <a:r>
              <a:rPr lang="en-US" sz="4000" dirty="0" err="1">
                <a:latin typeface="Cambria Math" pitchFamily="18" charset="0"/>
                <a:ea typeface="Cambria Math" pitchFamily="18" charset="0"/>
                <a:cs typeface="Arial" pitchFamily="34" charset="0"/>
              </a:rPr>
              <a:t>hai</a:t>
            </a:r>
            <a:r>
              <a:rPr lang="en-US" sz="4000" dirty="0">
                <a:latin typeface="Cambria Math" pitchFamily="18" charset="0"/>
                <a:ea typeface="Cambria Math" pitchFamily="18" charset="0"/>
                <a:cs typeface="Arial" pitchFamily="34" charset="0"/>
              </a:rPr>
              <a:t> </a:t>
            </a:r>
            <a:r>
              <a:rPr lang="en-US" sz="4000" dirty="0" err="1">
                <a:latin typeface="Cambria Math" pitchFamily="18" charset="0"/>
                <a:ea typeface="Cambria Math" pitchFamily="18" charset="0"/>
                <a:cs typeface="Arial" pitchFamily="34" charset="0"/>
              </a:rPr>
              <a:t>điểm</a:t>
            </a:r>
            <a:r>
              <a:rPr lang="en-US" sz="4000" dirty="0">
                <a:latin typeface="Cambria Math" pitchFamily="18" charset="0"/>
                <a:ea typeface="Cambria Math" pitchFamily="18" charset="0"/>
                <a:cs typeface="Arial" pitchFamily="34" charset="0"/>
              </a:rPr>
              <a:t> </a:t>
            </a:r>
            <a:r>
              <a:rPr lang="en-US" sz="4000" dirty="0" err="1">
                <a:latin typeface="Cambria Math" pitchFamily="18" charset="0"/>
                <a:ea typeface="Cambria Math" pitchFamily="18" charset="0"/>
                <a:cs typeface="Arial" pitchFamily="34" charset="0"/>
              </a:rPr>
              <a:t>bất</a:t>
            </a:r>
            <a:r>
              <a:rPr lang="en-US" sz="4000" dirty="0">
                <a:latin typeface="Cambria Math" pitchFamily="18" charset="0"/>
                <a:ea typeface="Cambria Math" pitchFamily="18" charset="0"/>
                <a:cs typeface="Arial" pitchFamily="34" charset="0"/>
              </a:rPr>
              <a:t> </a:t>
            </a:r>
            <a:r>
              <a:rPr lang="en-US" sz="4000" dirty="0" err="1">
                <a:latin typeface="Cambria Math" pitchFamily="18" charset="0"/>
                <a:ea typeface="Cambria Math" pitchFamily="18" charset="0"/>
                <a:cs typeface="Arial" pitchFamily="34" charset="0"/>
              </a:rPr>
              <a:t>kì</a:t>
            </a:r>
            <a:r>
              <a:rPr lang="en-US" sz="4000" dirty="0">
                <a:latin typeface="Cambria Math" pitchFamily="18" charset="0"/>
                <a:ea typeface="Cambria Math" pitchFamily="18" charset="0"/>
                <a:cs typeface="Arial" pitchFamily="34" charset="0"/>
              </a:rPr>
              <a:t>.</a:t>
            </a:r>
          </a:p>
        </p:txBody>
      </p:sp>
      <p:sp>
        <p:nvSpPr>
          <p:cNvPr id="43" name="Text Box 7"/>
          <p:cNvSpPr txBox="1">
            <a:spLocks noChangeArrowheads="1"/>
          </p:cNvSpPr>
          <p:nvPr/>
        </p:nvSpPr>
        <p:spPr bwMode="auto">
          <a:xfrm>
            <a:off x="1828800" y="6086058"/>
            <a:ext cx="21259800" cy="6340197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4400" b="1" dirty="0">
                <a:solidFill>
                  <a:schemeClr val="accent6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b. </a:t>
            </a:r>
            <a:r>
              <a:rPr lang="en-US" sz="4400" b="1" u="sng" dirty="0" err="1">
                <a:solidFill>
                  <a:schemeClr val="accent6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Các</a:t>
            </a:r>
            <a:r>
              <a:rPr lang="en-US" sz="4400" b="1" u="sng" dirty="0">
                <a:solidFill>
                  <a:schemeClr val="accent6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 </a:t>
            </a:r>
            <a:r>
              <a:rPr lang="en-US" sz="4400" b="1" u="sng" dirty="0" err="1">
                <a:solidFill>
                  <a:schemeClr val="accent6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tính</a:t>
            </a:r>
            <a:r>
              <a:rPr lang="en-US" sz="4400" b="1" u="sng" dirty="0">
                <a:solidFill>
                  <a:schemeClr val="accent6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 </a:t>
            </a:r>
            <a:r>
              <a:rPr lang="en-US" sz="4400" b="1" u="sng" dirty="0" err="1">
                <a:solidFill>
                  <a:schemeClr val="accent6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chất</a:t>
            </a:r>
            <a:r>
              <a:rPr lang="en-US" sz="4400" b="1" u="sng" dirty="0">
                <a:solidFill>
                  <a:schemeClr val="accent6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 </a:t>
            </a:r>
            <a:r>
              <a:rPr lang="en-US" sz="4400" b="1" u="sng" dirty="0" err="1">
                <a:solidFill>
                  <a:schemeClr val="accent6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của</a:t>
            </a:r>
            <a:r>
              <a:rPr lang="en-US" sz="4400" b="1" u="sng" dirty="0">
                <a:solidFill>
                  <a:schemeClr val="accent6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 </a:t>
            </a:r>
            <a:r>
              <a:rPr lang="en-US" sz="4400" b="1" u="sng" dirty="0" err="1">
                <a:solidFill>
                  <a:schemeClr val="accent6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phép</a:t>
            </a:r>
            <a:r>
              <a:rPr lang="en-US" sz="4400" b="1" u="sng" dirty="0">
                <a:solidFill>
                  <a:schemeClr val="accent6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 </a:t>
            </a:r>
            <a:r>
              <a:rPr lang="en-US" sz="4400" b="1" u="sng" dirty="0" err="1">
                <a:solidFill>
                  <a:schemeClr val="accent6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dời</a:t>
            </a:r>
            <a:r>
              <a:rPr lang="en-US" sz="4400" b="1" u="sng" dirty="0">
                <a:solidFill>
                  <a:schemeClr val="accent6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 </a:t>
            </a:r>
            <a:r>
              <a:rPr lang="en-US" sz="4400" b="1" u="sng" dirty="0" err="1">
                <a:solidFill>
                  <a:schemeClr val="accent6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hình</a:t>
            </a:r>
            <a:r>
              <a:rPr lang="en-US" sz="4400" dirty="0">
                <a:solidFill>
                  <a:schemeClr val="accent6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:</a:t>
            </a:r>
          </a:p>
          <a:p>
            <a:pPr algn="just"/>
            <a:r>
              <a:rPr lang="en-US" sz="4000" dirty="0" smtClean="0">
                <a:latin typeface="Cambria Math" pitchFamily="18" charset="0"/>
                <a:ea typeface="Cambria Math" pitchFamily="18" charset="0"/>
                <a:cs typeface="Arial" pitchFamily="34" charset="0"/>
              </a:rPr>
              <a:t>    +</a:t>
            </a:r>
            <a:r>
              <a:rPr lang="en-US" sz="4000" dirty="0" smtClean="0">
                <a:latin typeface="Cambria Math" pitchFamily="18" charset="0"/>
                <a:ea typeface="Cambria Math" pitchFamily="18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Cambria Math" pitchFamily="18" charset="0"/>
                <a:ea typeface="Cambria Math" pitchFamily="18" charset="0"/>
                <a:cs typeface="Arial" pitchFamily="34" charset="0"/>
              </a:rPr>
              <a:t>Biến</a:t>
            </a:r>
            <a:r>
              <a:rPr lang="en-US" sz="4000" dirty="0" smtClean="0">
                <a:latin typeface="Cambria Math" pitchFamily="18" charset="0"/>
                <a:ea typeface="Cambria Math" pitchFamily="18" charset="0"/>
                <a:cs typeface="Arial" pitchFamily="34" charset="0"/>
              </a:rPr>
              <a:t> </a:t>
            </a:r>
            <a:r>
              <a:rPr lang="en-US" sz="4000" dirty="0" err="1">
                <a:latin typeface="Cambria Math" pitchFamily="18" charset="0"/>
                <a:ea typeface="Cambria Math" pitchFamily="18" charset="0"/>
                <a:cs typeface="Arial" pitchFamily="34" charset="0"/>
              </a:rPr>
              <a:t>ba</a:t>
            </a:r>
            <a:r>
              <a:rPr lang="en-US" sz="4000" dirty="0">
                <a:latin typeface="Cambria Math" pitchFamily="18" charset="0"/>
                <a:ea typeface="Cambria Math" pitchFamily="18" charset="0"/>
                <a:cs typeface="Arial" pitchFamily="34" charset="0"/>
              </a:rPr>
              <a:t> </a:t>
            </a:r>
            <a:r>
              <a:rPr lang="en-US" sz="4000" dirty="0" err="1">
                <a:latin typeface="Cambria Math" pitchFamily="18" charset="0"/>
                <a:ea typeface="Cambria Math" pitchFamily="18" charset="0"/>
                <a:cs typeface="Arial" pitchFamily="34" charset="0"/>
              </a:rPr>
              <a:t>điểm</a:t>
            </a:r>
            <a:r>
              <a:rPr lang="en-US" sz="4000" dirty="0">
                <a:latin typeface="Cambria Math" pitchFamily="18" charset="0"/>
                <a:ea typeface="Cambria Math" pitchFamily="18" charset="0"/>
                <a:cs typeface="Arial" pitchFamily="34" charset="0"/>
              </a:rPr>
              <a:t> </a:t>
            </a:r>
            <a:r>
              <a:rPr lang="en-US" sz="4000" dirty="0" err="1">
                <a:latin typeface="Cambria Math" pitchFamily="18" charset="0"/>
                <a:ea typeface="Cambria Math" pitchFamily="18" charset="0"/>
                <a:cs typeface="Arial" pitchFamily="34" charset="0"/>
              </a:rPr>
              <a:t>thẳng</a:t>
            </a:r>
            <a:r>
              <a:rPr lang="en-US" sz="4000" dirty="0">
                <a:latin typeface="Cambria Math" pitchFamily="18" charset="0"/>
                <a:ea typeface="Cambria Math" pitchFamily="18" charset="0"/>
                <a:cs typeface="Arial" pitchFamily="34" charset="0"/>
              </a:rPr>
              <a:t> </a:t>
            </a:r>
            <a:r>
              <a:rPr lang="en-US" sz="4000" dirty="0" err="1">
                <a:latin typeface="Cambria Math" pitchFamily="18" charset="0"/>
                <a:ea typeface="Cambria Math" pitchFamily="18" charset="0"/>
                <a:cs typeface="Arial" pitchFamily="34" charset="0"/>
              </a:rPr>
              <a:t>hàng</a:t>
            </a:r>
            <a:r>
              <a:rPr lang="en-US" sz="4000" dirty="0">
                <a:latin typeface="Cambria Math" pitchFamily="18" charset="0"/>
                <a:ea typeface="Cambria Math" pitchFamily="18" charset="0"/>
                <a:cs typeface="Arial" pitchFamily="34" charset="0"/>
              </a:rPr>
              <a:t> </a:t>
            </a:r>
            <a:r>
              <a:rPr lang="en-US" sz="4000" dirty="0" err="1">
                <a:latin typeface="Cambria Math" pitchFamily="18" charset="0"/>
                <a:ea typeface="Cambria Math" pitchFamily="18" charset="0"/>
                <a:cs typeface="Arial" pitchFamily="34" charset="0"/>
              </a:rPr>
              <a:t>thành</a:t>
            </a:r>
            <a:r>
              <a:rPr lang="en-US" sz="4000" dirty="0">
                <a:latin typeface="Cambria Math" pitchFamily="18" charset="0"/>
                <a:ea typeface="Cambria Math" pitchFamily="18" charset="0"/>
                <a:cs typeface="Arial" pitchFamily="34" charset="0"/>
              </a:rPr>
              <a:t> </a:t>
            </a:r>
            <a:r>
              <a:rPr lang="en-US" sz="4000" dirty="0" err="1">
                <a:latin typeface="Cambria Math" pitchFamily="18" charset="0"/>
                <a:ea typeface="Cambria Math" pitchFamily="18" charset="0"/>
                <a:cs typeface="Arial" pitchFamily="34" charset="0"/>
              </a:rPr>
              <a:t>ba</a:t>
            </a:r>
            <a:r>
              <a:rPr lang="en-US" sz="4000" dirty="0">
                <a:latin typeface="Cambria Math" pitchFamily="18" charset="0"/>
                <a:ea typeface="Cambria Math" pitchFamily="18" charset="0"/>
                <a:cs typeface="Arial" pitchFamily="34" charset="0"/>
              </a:rPr>
              <a:t> </a:t>
            </a:r>
            <a:r>
              <a:rPr lang="en-US" sz="4000" dirty="0" err="1">
                <a:latin typeface="Cambria Math" pitchFamily="18" charset="0"/>
                <a:ea typeface="Cambria Math" pitchFamily="18" charset="0"/>
                <a:cs typeface="Arial" pitchFamily="34" charset="0"/>
              </a:rPr>
              <a:t>điểm</a:t>
            </a:r>
            <a:r>
              <a:rPr lang="en-US" sz="4000" dirty="0">
                <a:latin typeface="Cambria Math" pitchFamily="18" charset="0"/>
                <a:ea typeface="Cambria Math" pitchFamily="18" charset="0"/>
                <a:cs typeface="Arial" pitchFamily="34" charset="0"/>
              </a:rPr>
              <a:t> </a:t>
            </a:r>
            <a:r>
              <a:rPr lang="en-US" sz="4000" dirty="0" err="1">
                <a:latin typeface="Cambria Math" pitchFamily="18" charset="0"/>
                <a:ea typeface="Cambria Math" pitchFamily="18" charset="0"/>
                <a:cs typeface="Arial" pitchFamily="34" charset="0"/>
              </a:rPr>
              <a:t>thẳng</a:t>
            </a:r>
            <a:r>
              <a:rPr lang="en-US" sz="4000" dirty="0">
                <a:latin typeface="Cambria Math" pitchFamily="18" charset="0"/>
                <a:ea typeface="Cambria Math" pitchFamily="18" charset="0"/>
                <a:cs typeface="Arial" pitchFamily="34" charset="0"/>
              </a:rPr>
              <a:t> </a:t>
            </a:r>
            <a:r>
              <a:rPr lang="en-US" sz="4000" dirty="0" err="1">
                <a:latin typeface="Cambria Math" pitchFamily="18" charset="0"/>
                <a:ea typeface="Cambria Math" pitchFamily="18" charset="0"/>
                <a:cs typeface="Arial" pitchFamily="34" charset="0"/>
              </a:rPr>
              <a:t>hàng</a:t>
            </a:r>
            <a:r>
              <a:rPr lang="en-US" sz="4000" dirty="0">
                <a:latin typeface="Cambria Math" pitchFamily="18" charset="0"/>
                <a:ea typeface="Cambria Math" pitchFamily="18" charset="0"/>
                <a:cs typeface="Arial" pitchFamily="34" charset="0"/>
              </a:rPr>
              <a:t> </a:t>
            </a:r>
            <a:r>
              <a:rPr lang="en-US" sz="4000" dirty="0" err="1">
                <a:latin typeface="Cambria Math" pitchFamily="18" charset="0"/>
                <a:ea typeface="Cambria Math" pitchFamily="18" charset="0"/>
                <a:cs typeface="Arial" pitchFamily="34" charset="0"/>
              </a:rPr>
              <a:t>và</a:t>
            </a:r>
            <a:r>
              <a:rPr lang="en-US" sz="4000" dirty="0">
                <a:latin typeface="Cambria Math" pitchFamily="18" charset="0"/>
                <a:ea typeface="Cambria Math" pitchFamily="18" charset="0"/>
                <a:cs typeface="Arial" pitchFamily="34" charset="0"/>
              </a:rPr>
              <a:t> </a:t>
            </a:r>
            <a:r>
              <a:rPr lang="en-US" sz="4000" dirty="0" err="1">
                <a:latin typeface="Cambria Math" pitchFamily="18" charset="0"/>
                <a:ea typeface="Cambria Math" pitchFamily="18" charset="0"/>
                <a:cs typeface="Arial" pitchFamily="34" charset="0"/>
              </a:rPr>
              <a:t>không</a:t>
            </a:r>
            <a:r>
              <a:rPr lang="en-US" sz="4000" dirty="0">
                <a:latin typeface="Cambria Math" pitchFamily="18" charset="0"/>
                <a:ea typeface="Cambria Math" pitchFamily="18" charset="0"/>
                <a:cs typeface="Arial" pitchFamily="34" charset="0"/>
              </a:rPr>
              <a:t> </a:t>
            </a:r>
            <a:r>
              <a:rPr lang="en-US" sz="4000" dirty="0" err="1">
                <a:latin typeface="Cambria Math" pitchFamily="18" charset="0"/>
                <a:ea typeface="Cambria Math" pitchFamily="18" charset="0"/>
                <a:cs typeface="Arial" pitchFamily="34" charset="0"/>
              </a:rPr>
              <a:t>làm</a:t>
            </a:r>
            <a:r>
              <a:rPr lang="en-US" sz="4000" dirty="0">
                <a:latin typeface="Cambria Math" pitchFamily="18" charset="0"/>
                <a:ea typeface="Cambria Math" pitchFamily="18" charset="0"/>
                <a:cs typeface="Arial" pitchFamily="34" charset="0"/>
              </a:rPr>
              <a:t> </a:t>
            </a:r>
            <a:r>
              <a:rPr lang="en-US" sz="4000" dirty="0" err="1">
                <a:latin typeface="Cambria Math" pitchFamily="18" charset="0"/>
                <a:ea typeface="Cambria Math" pitchFamily="18" charset="0"/>
                <a:cs typeface="Arial" pitchFamily="34" charset="0"/>
              </a:rPr>
              <a:t>thay</a:t>
            </a:r>
            <a:r>
              <a:rPr lang="en-US" sz="4000" dirty="0">
                <a:latin typeface="Cambria Math" pitchFamily="18" charset="0"/>
                <a:ea typeface="Cambria Math" pitchFamily="18" charset="0"/>
                <a:cs typeface="Arial" pitchFamily="34" charset="0"/>
              </a:rPr>
              <a:t> </a:t>
            </a:r>
            <a:r>
              <a:rPr lang="en-US" sz="4000" dirty="0" err="1">
                <a:latin typeface="Cambria Math" pitchFamily="18" charset="0"/>
                <a:ea typeface="Cambria Math" pitchFamily="18" charset="0"/>
                <a:cs typeface="Arial" pitchFamily="34" charset="0"/>
              </a:rPr>
              <a:t>đổi</a:t>
            </a:r>
            <a:r>
              <a:rPr lang="en-US" sz="4000" dirty="0">
                <a:latin typeface="Cambria Math" pitchFamily="18" charset="0"/>
                <a:ea typeface="Cambria Math" pitchFamily="18" charset="0"/>
                <a:cs typeface="Arial" pitchFamily="34" charset="0"/>
              </a:rPr>
              <a:t> </a:t>
            </a:r>
            <a:r>
              <a:rPr lang="en-US" sz="4000" dirty="0" err="1">
                <a:latin typeface="Cambria Math" pitchFamily="18" charset="0"/>
                <a:ea typeface="Cambria Math" pitchFamily="18" charset="0"/>
                <a:cs typeface="Arial" pitchFamily="34" charset="0"/>
              </a:rPr>
              <a:t>thứ</a:t>
            </a:r>
            <a:r>
              <a:rPr lang="en-US" sz="4000" dirty="0">
                <a:latin typeface="Cambria Math" pitchFamily="18" charset="0"/>
                <a:ea typeface="Cambria Math" pitchFamily="18" charset="0"/>
                <a:cs typeface="Arial" pitchFamily="34" charset="0"/>
              </a:rPr>
              <a:t> </a:t>
            </a:r>
            <a:r>
              <a:rPr lang="en-US" sz="4000" dirty="0" err="1">
                <a:latin typeface="Cambria Math" pitchFamily="18" charset="0"/>
                <a:ea typeface="Cambria Math" pitchFamily="18" charset="0"/>
                <a:cs typeface="Arial" pitchFamily="34" charset="0"/>
              </a:rPr>
              <a:t>tự</a:t>
            </a:r>
            <a:r>
              <a:rPr lang="en-US" sz="4000" dirty="0">
                <a:latin typeface="Cambria Math" pitchFamily="18" charset="0"/>
                <a:ea typeface="Cambria Math" pitchFamily="18" charset="0"/>
                <a:cs typeface="Arial" pitchFamily="34" charset="0"/>
              </a:rPr>
              <a:t> </a:t>
            </a:r>
            <a:r>
              <a:rPr lang="en-US" sz="4000" dirty="0" err="1">
                <a:latin typeface="Cambria Math" pitchFamily="18" charset="0"/>
                <a:ea typeface="Cambria Math" pitchFamily="18" charset="0"/>
                <a:cs typeface="Arial" pitchFamily="34" charset="0"/>
              </a:rPr>
              <a:t>ba</a:t>
            </a:r>
            <a:r>
              <a:rPr lang="en-US" sz="4000" dirty="0">
                <a:latin typeface="Cambria Math" pitchFamily="18" charset="0"/>
                <a:ea typeface="Cambria Math" pitchFamily="18" charset="0"/>
                <a:cs typeface="Arial" pitchFamily="34" charset="0"/>
              </a:rPr>
              <a:t> </a:t>
            </a:r>
            <a:r>
              <a:rPr lang="en-US" sz="4000" dirty="0" err="1">
                <a:latin typeface="Cambria Math" pitchFamily="18" charset="0"/>
                <a:ea typeface="Cambria Math" pitchFamily="18" charset="0"/>
                <a:cs typeface="Arial" pitchFamily="34" charset="0"/>
              </a:rPr>
              <a:t>điểm</a:t>
            </a:r>
            <a:r>
              <a:rPr lang="en-US" sz="4000" dirty="0">
                <a:latin typeface="Cambria Math" pitchFamily="18" charset="0"/>
                <a:ea typeface="Cambria Math" pitchFamily="18" charset="0"/>
                <a:cs typeface="Arial" pitchFamily="34" charset="0"/>
              </a:rPr>
              <a:t> </a:t>
            </a:r>
            <a:r>
              <a:rPr lang="en-US" sz="4000" dirty="0" err="1">
                <a:latin typeface="Cambria Math" pitchFamily="18" charset="0"/>
                <a:ea typeface="Cambria Math" pitchFamily="18" charset="0"/>
                <a:cs typeface="Arial" pitchFamily="34" charset="0"/>
              </a:rPr>
              <a:t>đó</a:t>
            </a:r>
            <a:r>
              <a:rPr lang="en-US" sz="4000" dirty="0">
                <a:latin typeface="Cambria Math" pitchFamily="18" charset="0"/>
                <a:ea typeface="Cambria Math" pitchFamily="18" charset="0"/>
                <a:cs typeface="Arial" pitchFamily="34" charset="0"/>
              </a:rPr>
              <a:t>.</a:t>
            </a:r>
          </a:p>
          <a:p>
            <a:pPr marL="517525" algn="just">
              <a:lnSpc>
                <a:spcPct val="150000"/>
              </a:lnSpc>
            </a:pPr>
            <a:r>
              <a:rPr lang="en-US" sz="4000" dirty="0" smtClean="0">
                <a:latin typeface="Cambria Math" pitchFamily="18" charset="0"/>
                <a:ea typeface="Cambria Math" pitchFamily="18" charset="0"/>
                <a:cs typeface="Arial" pitchFamily="34" charset="0"/>
              </a:rPr>
              <a:t>+ </a:t>
            </a:r>
            <a:r>
              <a:rPr lang="en-US" sz="4000" dirty="0" err="1" smtClean="0">
                <a:latin typeface="Cambria Math" pitchFamily="18" charset="0"/>
                <a:ea typeface="Cambria Math" pitchFamily="18" charset="0"/>
                <a:cs typeface="Arial" pitchFamily="34" charset="0"/>
              </a:rPr>
              <a:t>Biến</a:t>
            </a:r>
            <a:r>
              <a:rPr lang="en-US" sz="4000" dirty="0" smtClean="0">
                <a:latin typeface="Cambria Math" pitchFamily="18" charset="0"/>
                <a:ea typeface="Cambria Math" pitchFamily="18" charset="0"/>
                <a:cs typeface="Arial" pitchFamily="34" charset="0"/>
              </a:rPr>
              <a:t> </a:t>
            </a:r>
            <a:r>
              <a:rPr lang="en-US" sz="4000" dirty="0" err="1">
                <a:latin typeface="Cambria Math" pitchFamily="18" charset="0"/>
                <a:ea typeface="Cambria Math" pitchFamily="18" charset="0"/>
                <a:cs typeface="Arial" pitchFamily="34" charset="0"/>
              </a:rPr>
              <a:t>đường</a:t>
            </a:r>
            <a:r>
              <a:rPr lang="en-US" sz="4000" dirty="0">
                <a:latin typeface="Cambria Math" pitchFamily="18" charset="0"/>
                <a:ea typeface="Cambria Math" pitchFamily="18" charset="0"/>
                <a:cs typeface="Arial" pitchFamily="34" charset="0"/>
              </a:rPr>
              <a:t> </a:t>
            </a:r>
            <a:r>
              <a:rPr lang="en-US" sz="4000" dirty="0" err="1">
                <a:latin typeface="Cambria Math" pitchFamily="18" charset="0"/>
                <a:ea typeface="Cambria Math" pitchFamily="18" charset="0"/>
                <a:cs typeface="Arial" pitchFamily="34" charset="0"/>
              </a:rPr>
              <a:t>thẳng</a:t>
            </a:r>
            <a:r>
              <a:rPr lang="en-US" sz="4000" dirty="0">
                <a:latin typeface="Cambria Math" pitchFamily="18" charset="0"/>
                <a:ea typeface="Cambria Math" pitchFamily="18" charset="0"/>
                <a:cs typeface="Arial" pitchFamily="34" charset="0"/>
              </a:rPr>
              <a:t> </a:t>
            </a:r>
            <a:r>
              <a:rPr lang="en-US" sz="4000" dirty="0" err="1">
                <a:latin typeface="Cambria Math" pitchFamily="18" charset="0"/>
                <a:ea typeface="Cambria Math" pitchFamily="18" charset="0"/>
                <a:cs typeface="Arial" pitchFamily="34" charset="0"/>
              </a:rPr>
              <a:t>thành</a:t>
            </a:r>
            <a:r>
              <a:rPr lang="en-US" sz="4000" dirty="0">
                <a:latin typeface="Cambria Math" pitchFamily="18" charset="0"/>
                <a:ea typeface="Cambria Math" pitchFamily="18" charset="0"/>
                <a:cs typeface="Arial" pitchFamily="34" charset="0"/>
              </a:rPr>
              <a:t> </a:t>
            </a:r>
            <a:r>
              <a:rPr lang="en-US" sz="4000" dirty="0" err="1">
                <a:latin typeface="Cambria Math" pitchFamily="18" charset="0"/>
                <a:ea typeface="Cambria Math" pitchFamily="18" charset="0"/>
                <a:cs typeface="Arial" pitchFamily="34" charset="0"/>
              </a:rPr>
              <a:t>đường</a:t>
            </a:r>
            <a:r>
              <a:rPr lang="en-US" sz="4000" dirty="0">
                <a:latin typeface="Cambria Math" pitchFamily="18" charset="0"/>
                <a:ea typeface="Cambria Math" pitchFamily="18" charset="0"/>
                <a:cs typeface="Arial" pitchFamily="34" charset="0"/>
              </a:rPr>
              <a:t> </a:t>
            </a:r>
            <a:r>
              <a:rPr lang="en-US" sz="4000" dirty="0" err="1">
                <a:latin typeface="Cambria Math" pitchFamily="18" charset="0"/>
                <a:ea typeface="Cambria Math" pitchFamily="18" charset="0"/>
                <a:cs typeface="Arial" pitchFamily="34" charset="0"/>
              </a:rPr>
              <a:t>thẳng</a:t>
            </a:r>
            <a:r>
              <a:rPr lang="en-US" sz="4000" dirty="0">
                <a:latin typeface="Cambria Math" pitchFamily="18" charset="0"/>
                <a:ea typeface="Cambria Math" pitchFamily="18" charset="0"/>
                <a:cs typeface="Arial" pitchFamily="34" charset="0"/>
              </a:rPr>
              <a:t>, </a:t>
            </a:r>
            <a:r>
              <a:rPr lang="en-US" sz="4000" dirty="0" err="1">
                <a:latin typeface="Cambria Math" pitchFamily="18" charset="0"/>
                <a:ea typeface="Cambria Math" pitchFamily="18" charset="0"/>
                <a:cs typeface="Arial" pitchFamily="34" charset="0"/>
              </a:rPr>
              <a:t>biến</a:t>
            </a:r>
            <a:r>
              <a:rPr lang="en-US" sz="4000" dirty="0">
                <a:latin typeface="Cambria Math" pitchFamily="18" charset="0"/>
                <a:ea typeface="Cambria Math" pitchFamily="18" charset="0"/>
                <a:cs typeface="Arial" pitchFamily="34" charset="0"/>
              </a:rPr>
              <a:t> </a:t>
            </a:r>
            <a:r>
              <a:rPr lang="en-US" sz="4000" dirty="0" err="1">
                <a:latin typeface="Cambria Math" pitchFamily="18" charset="0"/>
                <a:ea typeface="Cambria Math" pitchFamily="18" charset="0"/>
                <a:cs typeface="Arial" pitchFamily="34" charset="0"/>
              </a:rPr>
              <a:t>tia</a:t>
            </a:r>
            <a:r>
              <a:rPr lang="en-US" sz="4000" dirty="0">
                <a:latin typeface="Cambria Math" pitchFamily="18" charset="0"/>
                <a:ea typeface="Cambria Math" pitchFamily="18" charset="0"/>
                <a:cs typeface="Arial" pitchFamily="34" charset="0"/>
              </a:rPr>
              <a:t> </a:t>
            </a:r>
            <a:r>
              <a:rPr lang="en-US" sz="4000" dirty="0" err="1">
                <a:latin typeface="Cambria Math" pitchFamily="18" charset="0"/>
                <a:ea typeface="Cambria Math" pitchFamily="18" charset="0"/>
                <a:cs typeface="Arial" pitchFamily="34" charset="0"/>
              </a:rPr>
              <a:t>thành</a:t>
            </a:r>
            <a:r>
              <a:rPr lang="en-US" sz="4000" dirty="0">
                <a:latin typeface="Cambria Math" pitchFamily="18" charset="0"/>
                <a:ea typeface="Cambria Math" pitchFamily="18" charset="0"/>
                <a:cs typeface="Arial" pitchFamily="34" charset="0"/>
              </a:rPr>
              <a:t> </a:t>
            </a:r>
            <a:r>
              <a:rPr lang="en-US" sz="4000" dirty="0" err="1">
                <a:latin typeface="Cambria Math" pitchFamily="18" charset="0"/>
                <a:ea typeface="Cambria Math" pitchFamily="18" charset="0"/>
                <a:cs typeface="Arial" pitchFamily="34" charset="0"/>
              </a:rPr>
              <a:t>tia</a:t>
            </a:r>
            <a:r>
              <a:rPr lang="en-US" sz="4000" dirty="0">
                <a:latin typeface="Cambria Math" pitchFamily="18" charset="0"/>
                <a:ea typeface="Cambria Math" pitchFamily="18" charset="0"/>
                <a:cs typeface="Arial" pitchFamily="34" charset="0"/>
              </a:rPr>
              <a:t>.</a:t>
            </a:r>
          </a:p>
          <a:p>
            <a:pPr marL="517525" algn="just">
              <a:lnSpc>
                <a:spcPct val="150000"/>
              </a:lnSpc>
            </a:pPr>
            <a:r>
              <a:rPr lang="en-US" sz="4000" dirty="0" smtClean="0">
                <a:latin typeface="Cambria Math" pitchFamily="18" charset="0"/>
                <a:ea typeface="Cambria Math" pitchFamily="18" charset="0"/>
                <a:cs typeface="Arial" pitchFamily="34" charset="0"/>
              </a:rPr>
              <a:t>+ </a:t>
            </a:r>
            <a:r>
              <a:rPr lang="en-US" sz="4000" dirty="0" err="1" smtClean="0">
                <a:latin typeface="Cambria Math" pitchFamily="18" charset="0"/>
                <a:ea typeface="Cambria Math" pitchFamily="18" charset="0"/>
                <a:cs typeface="Arial" pitchFamily="34" charset="0"/>
              </a:rPr>
              <a:t>Biến</a:t>
            </a:r>
            <a:r>
              <a:rPr lang="en-US" sz="4000" dirty="0" smtClean="0">
                <a:latin typeface="Cambria Math" pitchFamily="18" charset="0"/>
                <a:ea typeface="Cambria Math" pitchFamily="18" charset="0"/>
                <a:cs typeface="Arial" pitchFamily="34" charset="0"/>
              </a:rPr>
              <a:t> </a:t>
            </a:r>
            <a:r>
              <a:rPr lang="en-US" sz="4000" dirty="0" err="1">
                <a:latin typeface="Cambria Math" pitchFamily="18" charset="0"/>
                <a:ea typeface="Cambria Math" pitchFamily="18" charset="0"/>
                <a:cs typeface="Arial" pitchFamily="34" charset="0"/>
              </a:rPr>
              <a:t>đoạn</a:t>
            </a:r>
            <a:r>
              <a:rPr lang="en-US" sz="4000" dirty="0">
                <a:latin typeface="Cambria Math" pitchFamily="18" charset="0"/>
                <a:ea typeface="Cambria Math" pitchFamily="18" charset="0"/>
                <a:cs typeface="Arial" pitchFamily="34" charset="0"/>
              </a:rPr>
              <a:t> </a:t>
            </a:r>
            <a:r>
              <a:rPr lang="en-US" sz="4000" dirty="0" err="1">
                <a:latin typeface="Cambria Math" pitchFamily="18" charset="0"/>
                <a:ea typeface="Cambria Math" pitchFamily="18" charset="0"/>
                <a:cs typeface="Arial" pitchFamily="34" charset="0"/>
              </a:rPr>
              <a:t>thẳng</a:t>
            </a:r>
            <a:r>
              <a:rPr lang="en-US" sz="4000" dirty="0">
                <a:latin typeface="Cambria Math" pitchFamily="18" charset="0"/>
                <a:ea typeface="Cambria Math" pitchFamily="18" charset="0"/>
                <a:cs typeface="Arial" pitchFamily="34" charset="0"/>
              </a:rPr>
              <a:t> </a:t>
            </a:r>
            <a:r>
              <a:rPr lang="en-US" sz="4000" dirty="0" err="1">
                <a:latin typeface="Cambria Math" pitchFamily="18" charset="0"/>
                <a:ea typeface="Cambria Math" pitchFamily="18" charset="0"/>
                <a:cs typeface="Arial" pitchFamily="34" charset="0"/>
              </a:rPr>
              <a:t>thành</a:t>
            </a:r>
            <a:r>
              <a:rPr lang="en-US" sz="4000" dirty="0">
                <a:latin typeface="Cambria Math" pitchFamily="18" charset="0"/>
                <a:ea typeface="Cambria Math" pitchFamily="18" charset="0"/>
                <a:cs typeface="Arial" pitchFamily="34" charset="0"/>
              </a:rPr>
              <a:t> </a:t>
            </a:r>
            <a:r>
              <a:rPr lang="en-US" sz="4000" dirty="0" err="1">
                <a:latin typeface="Cambria Math" pitchFamily="18" charset="0"/>
                <a:ea typeface="Cambria Math" pitchFamily="18" charset="0"/>
                <a:cs typeface="Arial" pitchFamily="34" charset="0"/>
              </a:rPr>
              <a:t>đoạn</a:t>
            </a:r>
            <a:r>
              <a:rPr lang="en-US" sz="4000" dirty="0">
                <a:latin typeface="Cambria Math" pitchFamily="18" charset="0"/>
                <a:ea typeface="Cambria Math" pitchFamily="18" charset="0"/>
                <a:cs typeface="Arial" pitchFamily="34" charset="0"/>
              </a:rPr>
              <a:t> </a:t>
            </a:r>
            <a:r>
              <a:rPr lang="en-US" sz="4000" dirty="0" err="1">
                <a:latin typeface="Cambria Math" pitchFamily="18" charset="0"/>
                <a:ea typeface="Cambria Math" pitchFamily="18" charset="0"/>
                <a:cs typeface="Arial" pitchFamily="34" charset="0"/>
              </a:rPr>
              <a:t>thẳng</a:t>
            </a:r>
            <a:r>
              <a:rPr lang="en-US" sz="4000" dirty="0">
                <a:latin typeface="Cambria Math" pitchFamily="18" charset="0"/>
                <a:ea typeface="Cambria Math" pitchFamily="18" charset="0"/>
                <a:cs typeface="Arial" pitchFamily="34" charset="0"/>
              </a:rPr>
              <a:t> </a:t>
            </a:r>
            <a:r>
              <a:rPr lang="en-US" sz="4000" dirty="0" err="1">
                <a:latin typeface="Cambria Math" pitchFamily="18" charset="0"/>
                <a:ea typeface="Cambria Math" pitchFamily="18" charset="0"/>
                <a:cs typeface="Arial" pitchFamily="34" charset="0"/>
              </a:rPr>
              <a:t>bằng</a:t>
            </a:r>
            <a:r>
              <a:rPr lang="en-US" sz="4000" dirty="0">
                <a:latin typeface="Cambria Math" pitchFamily="18" charset="0"/>
                <a:ea typeface="Cambria Math" pitchFamily="18" charset="0"/>
                <a:cs typeface="Arial" pitchFamily="34" charset="0"/>
              </a:rPr>
              <a:t> </a:t>
            </a:r>
            <a:r>
              <a:rPr lang="en-US" sz="4000" dirty="0" err="1">
                <a:latin typeface="Cambria Math" pitchFamily="18" charset="0"/>
                <a:ea typeface="Cambria Math" pitchFamily="18" charset="0"/>
                <a:cs typeface="Arial" pitchFamily="34" charset="0"/>
              </a:rPr>
              <a:t>nó</a:t>
            </a:r>
            <a:r>
              <a:rPr lang="en-US" sz="4000" dirty="0">
                <a:latin typeface="Cambria Math" pitchFamily="18" charset="0"/>
                <a:ea typeface="Cambria Math" pitchFamily="18" charset="0"/>
                <a:cs typeface="Arial" pitchFamily="34" charset="0"/>
              </a:rPr>
              <a:t>.</a:t>
            </a:r>
          </a:p>
          <a:p>
            <a:pPr marL="517525" algn="just">
              <a:lnSpc>
                <a:spcPct val="150000"/>
              </a:lnSpc>
            </a:pPr>
            <a:r>
              <a:rPr lang="en-US" sz="4000" dirty="0" smtClean="0">
                <a:latin typeface="Cambria Math" pitchFamily="18" charset="0"/>
                <a:ea typeface="Cambria Math" pitchFamily="18" charset="0"/>
                <a:cs typeface="Arial" pitchFamily="34" charset="0"/>
              </a:rPr>
              <a:t>+ </a:t>
            </a:r>
            <a:r>
              <a:rPr lang="en-US" sz="4000" dirty="0" err="1" smtClean="0">
                <a:latin typeface="Cambria Math" pitchFamily="18" charset="0"/>
                <a:ea typeface="Cambria Math" pitchFamily="18" charset="0"/>
                <a:cs typeface="Arial" pitchFamily="34" charset="0"/>
              </a:rPr>
              <a:t>Biến</a:t>
            </a:r>
            <a:r>
              <a:rPr lang="en-US" sz="4000" dirty="0" smtClean="0">
                <a:latin typeface="Cambria Math" pitchFamily="18" charset="0"/>
                <a:ea typeface="Cambria Math" pitchFamily="18" charset="0"/>
                <a:cs typeface="Arial" pitchFamily="34" charset="0"/>
              </a:rPr>
              <a:t> </a:t>
            </a:r>
            <a:r>
              <a:rPr lang="en-US" sz="4000" dirty="0">
                <a:latin typeface="Cambria Math" pitchFamily="18" charset="0"/>
                <a:ea typeface="Cambria Math" pitchFamily="18" charset="0"/>
                <a:cs typeface="Arial" pitchFamily="34" charset="0"/>
              </a:rPr>
              <a:t>tam </a:t>
            </a:r>
            <a:r>
              <a:rPr lang="en-US" sz="4000" dirty="0" err="1">
                <a:latin typeface="Cambria Math" pitchFamily="18" charset="0"/>
                <a:ea typeface="Cambria Math" pitchFamily="18" charset="0"/>
                <a:cs typeface="Arial" pitchFamily="34" charset="0"/>
              </a:rPr>
              <a:t>giác</a:t>
            </a:r>
            <a:r>
              <a:rPr lang="en-US" sz="4000" dirty="0">
                <a:latin typeface="Cambria Math" pitchFamily="18" charset="0"/>
                <a:ea typeface="Cambria Math" pitchFamily="18" charset="0"/>
                <a:cs typeface="Arial" pitchFamily="34" charset="0"/>
              </a:rPr>
              <a:t> </a:t>
            </a:r>
            <a:r>
              <a:rPr lang="en-US" sz="4000" dirty="0" err="1">
                <a:latin typeface="Cambria Math" pitchFamily="18" charset="0"/>
                <a:ea typeface="Cambria Math" pitchFamily="18" charset="0"/>
                <a:cs typeface="Arial" pitchFamily="34" charset="0"/>
              </a:rPr>
              <a:t>thành</a:t>
            </a:r>
            <a:r>
              <a:rPr lang="en-US" sz="4000" dirty="0">
                <a:latin typeface="Cambria Math" pitchFamily="18" charset="0"/>
                <a:ea typeface="Cambria Math" pitchFamily="18" charset="0"/>
                <a:cs typeface="Arial" pitchFamily="34" charset="0"/>
              </a:rPr>
              <a:t> tam </a:t>
            </a:r>
            <a:r>
              <a:rPr lang="en-US" sz="4000" dirty="0" err="1">
                <a:latin typeface="Cambria Math" pitchFamily="18" charset="0"/>
                <a:ea typeface="Cambria Math" pitchFamily="18" charset="0"/>
                <a:cs typeface="Arial" pitchFamily="34" charset="0"/>
              </a:rPr>
              <a:t>giác</a:t>
            </a:r>
            <a:r>
              <a:rPr lang="en-US" sz="4000" dirty="0">
                <a:latin typeface="Cambria Math" pitchFamily="18" charset="0"/>
                <a:ea typeface="Cambria Math" pitchFamily="18" charset="0"/>
                <a:cs typeface="Arial" pitchFamily="34" charset="0"/>
              </a:rPr>
              <a:t> </a:t>
            </a:r>
            <a:r>
              <a:rPr lang="en-US" sz="4000" dirty="0" err="1">
                <a:latin typeface="Cambria Math" pitchFamily="18" charset="0"/>
                <a:ea typeface="Cambria Math" pitchFamily="18" charset="0"/>
                <a:cs typeface="Arial" pitchFamily="34" charset="0"/>
              </a:rPr>
              <a:t>bằng</a:t>
            </a:r>
            <a:r>
              <a:rPr lang="en-US" sz="4000" dirty="0">
                <a:latin typeface="Cambria Math" pitchFamily="18" charset="0"/>
                <a:ea typeface="Cambria Math" pitchFamily="18" charset="0"/>
                <a:cs typeface="Arial" pitchFamily="34" charset="0"/>
              </a:rPr>
              <a:t> </a:t>
            </a:r>
            <a:r>
              <a:rPr lang="en-US" sz="4000" dirty="0" err="1">
                <a:latin typeface="Cambria Math" pitchFamily="18" charset="0"/>
                <a:ea typeface="Cambria Math" pitchFamily="18" charset="0"/>
                <a:cs typeface="Arial" pitchFamily="34" charset="0"/>
              </a:rPr>
              <a:t>nó</a:t>
            </a:r>
            <a:r>
              <a:rPr lang="en-US" sz="4000" dirty="0">
                <a:latin typeface="Cambria Math" pitchFamily="18" charset="0"/>
                <a:ea typeface="Cambria Math" pitchFamily="18" charset="0"/>
                <a:cs typeface="Arial" pitchFamily="34" charset="0"/>
              </a:rPr>
              <a:t>.</a:t>
            </a:r>
          </a:p>
          <a:p>
            <a:pPr marL="517525" algn="just">
              <a:lnSpc>
                <a:spcPct val="150000"/>
              </a:lnSpc>
            </a:pPr>
            <a:r>
              <a:rPr lang="en-US" sz="4000" dirty="0" smtClean="0">
                <a:latin typeface="Cambria Math" pitchFamily="18" charset="0"/>
                <a:ea typeface="Cambria Math" pitchFamily="18" charset="0"/>
                <a:cs typeface="Arial" pitchFamily="34" charset="0"/>
              </a:rPr>
              <a:t>+ </a:t>
            </a:r>
            <a:r>
              <a:rPr lang="en-US" sz="4000" dirty="0" err="1" smtClean="0">
                <a:latin typeface="Cambria Math" pitchFamily="18" charset="0"/>
                <a:ea typeface="Cambria Math" pitchFamily="18" charset="0"/>
                <a:cs typeface="Arial" pitchFamily="34" charset="0"/>
              </a:rPr>
              <a:t>Biến</a:t>
            </a:r>
            <a:r>
              <a:rPr lang="en-US" sz="4000" dirty="0" smtClean="0">
                <a:latin typeface="Cambria Math" pitchFamily="18" charset="0"/>
                <a:ea typeface="Cambria Math" pitchFamily="18" charset="0"/>
                <a:cs typeface="Arial" pitchFamily="34" charset="0"/>
              </a:rPr>
              <a:t> </a:t>
            </a:r>
            <a:r>
              <a:rPr lang="en-US" sz="4000" dirty="0" err="1">
                <a:latin typeface="Cambria Math" pitchFamily="18" charset="0"/>
                <a:ea typeface="Cambria Math" pitchFamily="18" charset="0"/>
                <a:cs typeface="Arial" pitchFamily="34" charset="0"/>
              </a:rPr>
              <a:t>đường</a:t>
            </a:r>
            <a:r>
              <a:rPr lang="en-US" sz="4000" dirty="0">
                <a:latin typeface="Cambria Math" pitchFamily="18" charset="0"/>
                <a:ea typeface="Cambria Math" pitchFamily="18" charset="0"/>
                <a:cs typeface="Arial" pitchFamily="34" charset="0"/>
              </a:rPr>
              <a:t> </a:t>
            </a:r>
            <a:r>
              <a:rPr lang="en-US" sz="4000" dirty="0" err="1">
                <a:latin typeface="Cambria Math" pitchFamily="18" charset="0"/>
                <a:ea typeface="Cambria Math" pitchFamily="18" charset="0"/>
                <a:cs typeface="Arial" pitchFamily="34" charset="0"/>
              </a:rPr>
              <a:t>tròn</a:t>
            </a:r>
            <a:r>
              <a:rPr lang="en-US" sz="4000" dirty="0">
                <a:latin typeface="Cambria Math" pitchFamily="18" charset="0"/>
                <a:ea typeface="Cambria Math" pitchFamily="18" charset="0"/>
                <a:cs typeface="Arial" pitchFamily="34" charset="0"/>
              </a:rPr>
              <a:t> </a:t>
            </a:r>
            <a:r>
              <a:rPr lang="en-US" sz="4000" dirty="0" err="1">
                <a:latin typeface="Cambria Math" pitchFamily="18" charset="0"/>
                <a:ea typeface="Cambria Math" pitchFamily="18" charset="0"/>
                <a:cs typeface="Arial" pitchFamily="34" charset="0"/>
              </a:rPr>
              <a:t>thành</a:t>
            </a:r>
            <a:r>
              <a:rPr lang="en-US" sz="4000" dirty="0">
                <a:latin typeface="Cambria Math" pitchFamily="18" charset="0"/>
                <a:ea typeface="Cambria Math" pitchFamily="18" charset="0"/>
                <a:cs typeface="Arial" pitchFamily="34" charset="0"/>
              </a:rPr>
              <a:t> </a:t>
            </a:r>
            <a:r>
              <a:rPr lang="en-US" sz="4000" dirty="0" err="1">
                <a:latin typeface="Cambria Math" pitchFamily="18" charset="0"/>
                <a:ea typeface="Cambria Math" pitchFamily="18" charset="0"/>
                <a:cs typeface="Arial" pitchFamily="34" charset="0"/>
              </a:rPr>
              <a:t>đường</a:t>
            </a:r>
            <a:r>
              <a:rPr lang="en-US" sz="4000" dirty="0">
                <a:latin typeface="Cambria Math" pitchFamily="18" charset="0"/>
                <a:ea typeface="Cambria Math" pitchFamily="18" charset="0"/>
                <a:cs typeface="Arial" pitchFamily="34" charset="0"/>
              </a:rPr>
              <a:t> </a:t>
            </a:r>
            <a:r>
              <a:rPr lang="en-US" sz="4000" dirty="0" err="1">
                <a:latin typeface="Cambria Math" pitchFamily="18" charset="0"/>
                <a:ea typeface="Cambria Math" pitchFamily="18" charset="0"/>
                <a:cs typeface="Arial" pitchFamily="34" charset="0"/>
              </a:rPr>
              <a:t>tròn</a:t>
            </a:r>
            <a:r>
              <a:rPr lang="en-US" sz="4000" dirty="0">
                <a:latin typeface="Cambria Math" pitchFamily="18" charset="0"/>
                <a:ea typeface="Cambria Math" pitchFamily="18" charset="0"/>
                <a:cs typeface="Arial" pitchFamily="34" charset="0"/>
              </a:rPr>
              <a:t> </a:t>
            </a:r>
            <a:r>
              <a:rPr lang="en-US" sz="4000" dirty="0" err="1">
                <a:latin typeface="Cambria Math" pitchFamily="18" charset="0"/>
                <a:ea typeface="Cambria Math" pitchFamily="18" charset="0"/>
                <a:cs typeface="Arial" pitchFamily="34" charset="0"/>
              </a:rPr>
              <a:t>có</a:t>
            </a:r>
            <a:r>
              <a:rPr lang="en-US" sz="4000" dirty="0">
                <a:latin typeface="Cambria Math" pitchFamily="18" charset="0"/>
                <a:ea typeface="Cambria Math" pitchFamily="18" charset="0"/>
                <a:cs typeface="Arial" pitchFamily="34" charset="0"/>
              </a:rPr>
              <a:t> </a:t>
            </a:r>
            <a:r>
              <a:rPr lang="en-US" sz="4000" dirty="0" err="1">
                <a:latin typeface="Cambria Math" pitchFamily="18" charset="0"/>
                <a:ea typeface="Cambria Math" pitchFamily="18" charset="0"/>
                <a:cs typeface="Arial" pitchFamily="34" charset="0"/>
              </a:rPr>
              <a:t>cùng</a:t>
            </a:r>
            <a:r>
              <a:rPr lang="en-US" sz="4000" dirty="0">
                <a:latin typeface="Cambria Math" pitchFamily="18" charset="0"/>
                <a:ea typeface="Cambria Math" pitchFamily="18" charset="0"/>
                <a:cs typeface="Arial" pitchFamily="34" charset="0"/>
              </a:rPr>
              <a:t> </a:t>
            </a:r>
            <a:r>
              <a:rPr lang="en-US" sz="4000" dirty="0" err="1">
                <a:latin typeface="Cambria Math" pitchFamily="18" charset="0"/>
                <a:ea typeface="Cambria Math" pitchFamily="18" charset="0"/>
                <a:cs typeface="Arial" pitchFamily="34" charset="0"/>
              </a:rPr>
              <a:t>bán</a:t>
            </a:r>
            <a:r>
              <a:rPr lang="en-US" sz="4000" dirty="0">
                <a:latin typeface="Cambria Math" pitchFamily="18" charset="0"/>
                <a:ea typeface="Cambria Math" pitchFamily="18" charset="0"/>
                <a:cs typeface="Arial" pitchFamily="34" charset="0"/>
              </a:rPr>
              <a:t> </a:t>
            </a:r>
            <a:r>
              <a:rPr lang="en-US" sz="4000" dirty="0" err="1">
                <a:latin typeface="Cambria Math" pitchFamily="18" charset="0"/>
                <a:ea typeface="Cambria Math" pitchFamily="18" charset="0"/>
                <a:cs typeface="Arial" pitchFamily="34" charset="0"/>
              </a:rPr>
              <a:t>kính</a:t>
            </a:r>
            <a:r>
              <a:rPr lang="en-US" sz="4000" dirty="0">
                <a:latin typeface="Cambria Math" pitchFamily="18" charset="0"/>
                <a:ea typeface="Cambria Math" pitchFamily="18" charset="0"/>
                <a:cs typeface="Arial" pitchFamily="34" charset="0"/>
              </a:rPr>
              <a:t>.</a:t>
            </a:r>
          </a:p>
          <a:p>
            <a:pPr marL="517525" algn="just">
              <a:lnSpc>
                <a:spcPct val="150000"/>
              </a:lnSpc>
            </a:pPr>
            <a:r>
              <a:rPr lang="en-US" sz="4000" dirty="0" smtClean="0">
                <a:latin typeface="Cambria Math" pitchFamily="18" charset="0"/>
                <a:ea typeface="Cambria Math" pitchFamily="18" charset="0"/>
                <a:cs typeface="Arial" pitchFamily="34" charset="0"/>
              </a:rPr>
              <a:t>+ </a:t>
            </a:r>
            <a:r>
              <a:rPr lang="en-US" sz="4000" dirty="0" err="1" smtClean="0">
                <a:latin typeface="Cambria Math" pitchFamily="18" charset="0"/>
                <a:ea typeface="Cambria Math" pitchFamily="18" charset="0"/>
                <a:cs typeface="Arial" pitchFamily="34" charset="0"/>
              </a:rPr>
              <a:t>Biến</a:t>
            </a:r>
            <a:r>
              <a:rPr lang="en-US" sz="4000" dirty="0" smtClean="0">
                <a:latin typeface="Cambria Math" pitchFamily="18" charset="0"/>
                <a:ea typeface="Cambria Math" pitchFamily="18" charset="0"/>
                <a:cs typeface="Arial" pitchFamily="34" charset="0"/>
              </a:rPr>
              <a:t> </a:t>
            </a:r>
            <a:r>
              <a:rPr lang="en-US" sz="4000" dirty="0" err="1">
                <a:latin typeface="Cambria Math" pitchFamily="18" charset="0"/>
                <a:ea typeface="Cambria Math" pitchFamily="18" charset="0"/>
                <a:cs typeface="Arial" pitchFamily="34" charset="0"/>
              </a:rPr>
              <a:t>góc</a:t>
            </a:r>
            <a:r>
              <a:rPr lang="en-US" sz="4000" dirty="0">
                <a:latin typeface="Cambria Math" pitchFamily="18" charset="0"/>
                <a:ea typeface="Cambria Math" pitchFamily="18" charset="0"/>
                <a:cs typeface="Arial" pitchFamily="34" charset="0"/>
              </a:rPr>
              <a:t> </a:t>
            </a:r>
            <a:r>
              <a:rPr lang="en-US" sz="4000" dirty="0" err="1">
                <a:latin typeface="Cambria Math" pitchFamily="18" charset="0"/>
                <a:ea typeface="Cambria Math" pitchFamily="18" charset="0"/>
                <a:cs typeface="Arial" pitchFamily="34" charset="0"/>
              </a:rPr>
              <a:t>thành</a:t>
            </a:r>
            <a:r>
              <a:rPr lang="en-US" sz="4000" dirty="0">
                <a:latin typeface="Cambria Math" pitchFamily="18" charset="0"/>
                <a:ea typeface="Cambria Math" pitchFamily="18" charset="0"/>
                <a:cs typeface="Arial" pitchFamily="34" charset="0"/>
              </a:rPr>
              <a:t> </a:t>
            </a:r>
            <a:r>
              <a:rPr lang="en-US" sz="4000" dirty="0" err="1">
                <a:latin typeface="Cambria Math" pitchFamily="18" charset="0"/>
                <a:ea typeface="Cambria Math" pitchFamily="18" charset="0"/>
                <a:cs typeface="Arial" pitchFamily="34" charset="0"/>
              </a:rPr>
              <a:t>góc</a:t>
            </a:r>
            <a:r>
              <a:rPr lang="en-US" sz="4000" dirty="0">
                <a:latin typeface="Cambria Math" pitchFamily="18" charset="0"/>
                <a:ea typeface="Cambria Math" pitchFamily="18" charset="0"/>
                <a:cs typeface="Arial" pitchFamily="34" charset="0"/>
              </a:rPr>
              <a:t> </a:t>
            </a:r>
            <a:r>
              <a:rPr lang="en-US" sz="4000" dirty="0" err="1">
                <a:latin typeface="Cambria Math" pitchFamily="18" charset="0"/>
                <a:ea typeface="Cambria Math" pitchFamily="18" charset="0"/>
                <a:cs typeface="Arial" pitchFamily="34" charset="0"/>
              </a:rPr>
              <a:t>bằng</a:t>
            </a:r>
            <a:r>
              <a:rPr lang="en-US" sz="4000" dirty="0">
                <a:latin typeface="Cambria Math" pitchFamily="18" charset="0"/>
                <a:ea typeface="Cambria Math" pitchFamily="18" charset="0"/>
                <a:cs typeface="Arial" pitchFamily="34" charset="0"/>
              </a:rPr>
              <a:t> </a:t>
            </a:r>
            <a:r>
              <a:rPr lang="en-US" sz="4000" dirty="0" err="1">
                <a:latin typeface="Cambria Math" pitchFamily="18" charset="0"/>
                <a:ea typeface="Cambria Math" pitchFamily="18" charset="0"/>
                <a:cs typeface="Arial" pitchFamily="34" charset="0"/>
              </a:rPr>
              <a:t>nó</a:t>
            </a:r>
            <a:r>
              <a:rPr lang="en-US" sz="4000" dirty="0">
                <a:latin typeface="Cambria Math" pitchFamily="18" charset="0"/>
                <a:ea typeface="Cambria Math" pitchFamily="18" charset="0"/>
                <a:cs typeface="Arial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869312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/>
      <p:bldP spid="39" grpId="0"/>
      <p:bldP spid="4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3">
            <a:extLst>
              <a:ext uri="{FF2B5EF4-FFF2-40B4-BE49-F238E27FC236}">
                <a16:creationId xmlns:a16="http://schemas.microsoft.com/office/drawing/2014/main" xmlns="" id="{4BD7D913-20F0-448F-A128-066D4BC741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" y="1432441"/>
            <a:ext cx="24384000" cy="1251215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="" id="{950F192D-2654-45B7-B599-B918DB0B3718}"/>
                  </a:ext>
                </a:extLst>
              </p:cNvPr>
              <p:cNvSpPr txBox="1"/>
              <p:nvPr/>
            </p:nvSpPr>
            <p:spPr>
              <a:xfrm>
                <a:off x="533401" y="2667000"/>
                <a:ext cx="23164799" cy="238514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marR="0" lvl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CC"/>
                  </a:buClr>
                  <a:tabLst>
                    <a:tab pos="630555" algn="l"/>
                  </a:tabLst>
                </a:pPr>
                <a:r>
                  <a:rPr lang="en-US" sz="4400" b="1" dirty="0" smtClean="0">
                    <a:solidFill>
                      <a:schemeClr val="accent6">
                        <a:lumMod val="75000"/>
                      </a:schemeClr>
                    </a:solidFill>
                    <a:effectLst/>
                    <a:latin typeface="Cambria Math" pitchFamily="18" charset="0"/>
                    <a:ea typeface="Cambria Math" pitchFamily="18" charset="0"/>
                  </a:rPr>
                  <a:t>1. </a:t>
                </a:r>
                <a:r>
                  <a:rPr lang="vi-VN" sz="4400" dirty="0" smtClean="0">
                    <a:effectLst/>
                    <a:latin typeface="Cambria Math" pitchFamily="18" charset="0"/>
                    <a:ea typeface="Cambria Math" pitchFamily="18" charset="0"/>
                  </a:rPr>
                  <a:t>Trong </a:t>
                </a:r>
                <a:r>
                  <a:rPr lang="vi-VN" sz="4400" dirty="0">
                    <a:effectLst/>
                    <a:latin typeface="Cambria Math" pitchFamily="18" charset="0"/>
                    <a:ea typeface="Cambria Math" pitchFamily="18" charset="0"/>
                  </a:rPr>
                  <a:t>mặt phẳng </a:t>
                </a: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𝑂𝑥𝑦</m:t>
                    </m:r>
                  </m:oMath>
                </a14:m>
                <a:r>
                  <a:rPr lang="vi-VN" sz="4400" dirty="0">
                    <a:effectLst/>
                    <a:latin typeface="Cambria Math" pitchFamily="18" charset="0"/>
                    <a:ea typeface="Cambria Math" pitchFamily="18" charset="0"/>
                  </a:rPr>
                  <a:t>, cho hai điểm </a:t>
                </a: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𝐼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d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−1;1</m:t>
                        </m:r>
                      </m:e>
                    </m:d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,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sSup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𝐴</m:t>
                        </m:r>
                      </m:e>
                      <m:sup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/</m:t>
                        </m:r>
                      </m:sup>
                    </m:sSup>
                    <m:d>
                      <m:dPr>
                        <m:ctrlPr>
                          <a:rPr lang="en-US" sz="4400" i="1">
                            <a:effectLst/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d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3;9</m:t>
                        </m:r>
                      </m:e>
                    </m:d>
                  </m:oMath>
                </a14:m>
                <a:r>
                  <a:rPr lang="vi-VN" sz="4400" dirty="0">
                    <a:effectLst/>
                    <a:latin typeface="Cambria Math" pitchFamily="18" charset="0"/>
                    <a:ea typeface="Cambria Math" pitchFamily="18" charset="0"/>
                  </a:rPr>
                  <a:t>. Tìm điểm </a:t>
                </a: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𝐴</m:t>
                    </m:r>
                  </m:oMath>
                </a14:m>
                <a:r>
                  <a:rPr lang="vi-VN" sz="4400" dirty="0">
                    <a:effectLst/>
                    <a:latin typeface="Cambria Math" pitchFamily="18" charset="0"/>
                    <a:ea typeface="Cambria Math" pitchFamily="18" charset="0"/>
                  </a:rPr>
                  <a:t> biết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effectLst/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sSup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𝐴</m:t>
                        </m:r>
                      </m:e>
                      <m:sup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/</m:t>
                        </m:r>
                      </m:sup>
                    </m:sSup>
                  </m:oMath>
                </a14:m>
                <a:r>
                  <a:rPr lang="vi-VN" sz="4400" dirty="0">
                    <a:effectLst/>
                    <a:latin typeface="Cambria Math" pitchFamily="18" charset="0"/>
                    <a:ea typeface="Cambria Math" pitchFamily="18" charset="0"/>
                  </a:rPr>
                  <a:t> là ảnh của điểm </a:t>
                </a: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𝐴</m:t>
                    </m:r>
                  </m:oMath>
                </a14:m>
                <a:r>
                  <a:rPr lang="vi-VN" sz="4400" dirty="0">
                    <a:effectLst/>
                    <a:latin typeface="Cambria Math" pitchFamily="18" charset="0"/>
                    <a:ea typeface="Cambria Math" pitchFamily="18" charset="0"/>
                  </a:rPr>
                  <a:t> qua phép vị tự tâm </a:t>
                </a: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𝐼</m:t>
                    </m:r>
                  </m:oMath>
                </a14:m>
                <a:r>
                  <a:rPr lang="vi-VN" sz="4400" dirty="0">
                    <a:effectLst/>
                    <a:latin typeface="Cambria Math" pitchFamily="18" charset="0"/>
                    <a:ea typeface="Cambria Math" pitchFamily="18" charset="0"/>
                  </a:rPr>
                  <a:t> tỉ số </a:t>
                </a: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𝑘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=2</m:t>
                    </m:r>
                  </m:oMath>
                </a14:m>
                <a:r>
                  <a:rPr lang="vi-VN" sz="4400" dirty="0">
                    <a:effectLst/>
                    <a:latin typeface="Cambria Math" pitchFamily="18" charset="0"/>
                    <a:ea typeface="Cambria Math" pitchFamily="18" charset="0"/>
                  </a:rPr>
                  <a:t>.</a:t>
                </a:r>
                <a:endParaRPr lang="en-US" sz="4800" dirty="0">
                  <a:effectLst/>
                  <a:latin typeface="Cambria Math" pitchFamily="18" charset="0"/>
                  <a:ea typeface="Cambria Math" pitchFamily="18" charset="0"/>
                </a:endParaRPr>
              </a:p>
              <a:p>
                <a:r>
                  <a:rPr lang="en-US" sz="4400" b="1" dirty="0" smtClean="0">
                    <a:solidFill>
                      <a:srgbClr val="0000CC"/>
                    </a:solidFill>
                    <a:effectLst/>
                    <a:latin typeface="Cambria Math" pitchFamily="18" charset="0"/>
                    <a:ea typeface="Cambria Math" pitchFamily="18" charset="0"/>
                    <a:cs typeface="Times New Roman" panose="02020603050405020304" pitchFamily="18" charset="0"/>
                  </a:rPr>
                  <a:t> 	</a:t>
                </a:r>
                <a:r>
                  <a:rPr lang="vi-VN" sz="4400" b="1" dirty="0" smtClean="0">
                    <a:solidFill>
                      <a:srgbClr val="0000CC"/>
                    </a:solidFill>
                    <a:effectLst/>
                    <a:latin typeface="Cambria Math" pitchFamily="18" charset="0"/>
                    <a:ea typeface="Cambria Math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vi-VN" sz="4400" b="1" dirty="0">
                    <a:solidFill>
                      <a:srgbClr val="0000CC"/>
                    </a:solidFill>
                    <a:effectLst/>
                    <a:latin typeface="Cambria Math" pitchFamily="18" charset="0"/>
                    <a:ea typeface="Cambria Math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vi-VN" sz="4400" b="1" dirty="0">
                    <a:effectLst/>
                    <a:latin typeface="Cambria Math" pitchFamily="18" charset="0"/>
                    <a:ea typeface="Cambria Math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mbria Math" pitchFamily="18" charset="0"/>
                        <a:cs typeface="Times New Roman" panose="02020603050405020304" pitchFamily="18" charset="0"/>
                      </a:rPr>
                      <m:t>𝑨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vi-VN" sz="4400" dirty="0">
                    <a:effectLst/>
                    <a:latin typeface="Cambria Math" pitchFamily="18" charset="0"/>
                    <a:ea typeface="Cambria Math" pitchFamily="18" charset="0"/>
                    <a:cs typeface="Times New Roman" panose="02020603050405020304" pitchFamily="18" charset="0"/>
                  </a:rPr>
                  <a:t>.	</a:t>
                </a:r>
                <a:r>
                  <a:rPr lang="vi-VN" sz="4400" b="1" dirty="0">
                    <a:solidFill>
                      <a:srgbClr val="0000CC"/>
                    </a:solidFill>
                    <a:effectLst/>
                    <a:latin typeface="Cambria Math" pitchFamily="18" charset="0"/>
                    <a:ea typeface="Cambria Math" pitchFamily="18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mbria Math" pitchFamily="18" charset="0"/>
                        <a:cs typeface="Times New Roman" panose="02020603050405020304" pitchFamily="18" charset="0"/>
                      </a:rPr>
                      <m:t>𝑨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  <a:cs typeface="Times New Roman" panose="02020603050405020304" pitchFamily="18" charset="0"/>
                          </a:rPr>
                          <m:t>𝟏𝟕</m:t>
                        </m:r>
                      </m:e>
                    </m:d>
                  </m:oMath>
                </a14:m>
                <a:r>
                  <a:rPr lang="vi-VN" sz="4400" dirty="0">
                    <a:effectLst/>
                    <a:latin typeface="Cambria Math" pitchFamily="18" charset="0"/>
                    <a:ea typeface="Cambria Math" pitchFamily="18" charset="0"/>
                    <a:cs typeface="Times New Roman" panose="02020603050405020304" pitchFamily="18" charset="0"/>
                  </a:rPr>
                  <a:t>.	</a:t>
                </a:r>
                <a:r>
                  <a:rPr lang="vi-VN" sz="4400" b="1" dirty="0">
                    <a:solidFill>
                      <a:srgbClr val="0000CC"/>
                    </a:solidFill>
                    <a:effectLst/>
                    <a:latin typeface="Cambria Math" pitchFamily="18" charset="0"/>
                    <a:ea typeface="Cambria Math" pitchFamily="18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mbria Math" pitchFamily="18" charset="0"/>
                        <a:cs typeface="Times New Roman" panose="02020603050405020304" pitchFamily="18" charset="0"/>
                      </a:rPr>
                      <m:t>𝑨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</m:d>
                  </m:oMath>
                </a14:m>
                <a:r>
                  <a:rPr lang="vi-VN" sz="4400" dirty="0">
                    <a:effectLst/>
                    <a:latin typeface="Cambria Math" pitchFamily="18" charset="0"/>
                    <a:ea typeface="Cambria Math" pitchFamily="18" charset="0"/>
                    <a:cs typeface="Times New Roman" panose="02020603050405020304" pitchFamily="18" charset="0"/>
                  </a:rPr>
                  <a:t>.	</a:t>
                </a:r>
                <a:r>
                  <a:rPr lang="vi-VN" sz="4400" b="1" dirty="0">
                    <a:solidFill>
                      <a:srgbClr val="0000CC"/>
                    </a:solidFill>
                    <a:effectLst/>
                    <a:latin typeface="Cambria Math" pitchFamily="18" charset="0"/>
                    <a:ea typeface="Cambria Math" pitchFamily="18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mbria Math" pitchFamily="18" charset="0"/>
                        <a:cs typeface="Times New Roman" panose="02020603050405020304" pitchFamily="18" charset="0"/>
                      </a:rPr>
                      <m:t>𝑨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  <a:cs typeface="Times New Roman" panose="02020603050405020304" pitchFamily="18" charset="0"/>
                          </a:rPr>
                          <m:t>𝟏𝟕</m:t>
                        </m:r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e>
                    </m:d>
                  </m:oMath>
                </a14:m>
                <a:endParaRPr lang="en-US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950F192D-2654-45B7-B599-B918DB0B37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1" y="2667000"/>
                <a:ext cx="23164799" cy="2385140"/>
              </a:xfrm>
              <a:prstGeom prst="rect">
                <a:avLst/>
              </a:prstGeom>
              <a:blipFill rotWithShape="1">
                <a:blip r:embed="rId3"/>
                <a:stretch>
                  <a:fillRect l="-1052" t="-2545" b="-966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id="{7D038892-58E9-4328-AC78-F0076DCB592B}"/>
                  </a:ext>
                </a:extLst>
              </p:cNvPr>
              <p:cNvSpPr txBox="1"/>
              <p:nvPr/>
            </p:nvSpPr>
            <p:spPr>
              <a:xfrm>
                <a:off x="1295399" y="5334000"/>
                <a:ext cx="22021799" cy="2373278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4400" b="1" dirty="0">
                    <a:effectLst/>
                    <a:latin typeface="Cambria Math" pitchFamily="18" charset="0"/>
                    <a:ea typeface="Cambria Math" pitchFamily="18" charset="0"/>
                  </a:rPr>
                  <a:t>Lời </a:t>
                </a:r>
                <a:r>
                  <a:rPr lang="vi-VN" sz="4400" b="1" dirty="0" smtClean="0">
                    <a:effectLst/>
                    <a:latin typeface="Cambria Math" pitchFamily="18" charset="0"/>
                    <a:ea typeface="Cambria Math" pitchFamily="18" charset="0"/>
                  </a:rPr>
                  <a:t>giải</a:t>
                </a:r>
                <a:r>
                  <a:rPr lang="en-US" sz="4800" dirty="0" smtClean="0">
                    <a:latin typeface="Cambria Math" pitchFamily="18" charset="0"/>
                    <a:ea typeface="Cambria Math" pitchFamily="18" charset="0"/>
                  </a:rPr>
                  <a:t>:   </a:t>
                </a:r>
                <a:r>
                  <a:rPr lang="vi-VN" sz="4400" b="1" dirty="0" smtClean="0">
                    <a:effectLst/>
                    <a:highlight>
                      <a:srgbClr val="00FF00"/>
                    </a:highlight>
                    <a:latin typeface="Cambria Math" pitchFamily="18" charset="0"/>
                    <a:ea typeface="Cambria Math" pitchFamily="18" charset="0"/>
                  </a:rPr>
                  <a:t>Chọn </a:t>
                </a:r>
                <a:r>
                  <a:rPr lang="vi-VN" sz="4400" b="1" dirty="0">
                    <a:effectLst/>
                    <a:highlight>
                      <a:srgbClr val="00FF00"/>
                    </a:highlight>
                    <a:latin typeface="Cambria Math" pitchFamily="18" charset="0"/>
                    <a:ea typeface="Cambria Math" pitchFamily="18" charset="0"/>
                  </a:rPr>
                  <a:t>C.</a:t>
                </a:r>
                <a:r>
                  <a:rPr lang="vi-VN" sz="4400" b="1" dirty="0">
                    <a:solidFill>
                      <a:srgbClr val="0000CC"/>
                    </a:solidFill>
                    <a:effectLst/>
                    <a:latin typeface="Cambria Math" pitchFamily="18" charset="0"/>
                    <a:ea typeface="Cambria Math" pitchFamily="18" charset="0"/>
                  </a:rPr>
                  <a:t> </a:t>
                </a:r>
                <a:endParaRPr lang="en-US" sz="4800" dirty="0">
                  <a:latin typeface="Cambria Math" pitchFamily="18" charset="0"/>
                  <a:ea typeface="Cambria Math" pitchFamily="18" charset="0"/>
                </a:endParaRPr>
              </a:p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4400" dirty="0" smtClean="0">
                    <a:effectLst/>
                    <a:latin typeface="Cambria Math" pitchFamily="18" charset="0"/>
                    <a:ea typeface="Cambria Math" pitchFamily="18" charset="0"/>
                  </a:rPr>
                  <a:t>Thay </a:t>
                </a:r>
                <a:r>
                  <a:rPr lang="vi-VN" sz="4400" dirty="0">
                    <a:effectLst/>
                    <a:latin typeface="Cambria Math" pitchFamily="18" charset="0"/>
                    <a:ea typeface="Cambria Math" pitchFamily="18" charset="0"/>
                  </a:rPr>
                  <a:t>biểu thức tọa độ của phép vị tự tâm </a:t>
                </a: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𝐼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d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−1;1</m:t>
                        </m:r>
                      </m:e>
                    </m:d>
                  </m:oMath>
                </a14:m>
                <a:r>
                  <a:rPr lang="vi-VN" sz="4400" dirty="0">
                    <a:effectLst/>
                    <a:latin typeface="Cambria Math" pitchFamily="18" charset="0"/>
                    <a:ea typeface="Cambria Math" pitchFamily="18" charset="0"/>
                  </a:rPr>
                  <a:t> tỉ số </a:t>
                </a: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𝑘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=2</m:t>
                    </m:r>
                  </m:oMath>
                </a14:m>
                <a:r>
                  <a:rPr lang="vi-VN" sz="4400" dirty="0">
                    <a:effectLst/>
                    <a:latin typeface="Cambria Math" pitchFamily="18" charset="0"/>
                    <a:ea typeface="Cambria Math" pitchFamily="18" charset="0"/>
                  </a:rPr>
                  <a:t> ta được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i="1">
                            <a:effectLst/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i="1">
                                <a:effectLst/>
                                <a:latin typeface="Cambria Math" pitchFamily="18" charset="0"/>
                                <a:ea typeface="Cambria Math" pitchFamily="18" charset="0"/>
                              </a:rPr>
                            </m:ctrlPr>
                          </m:eqArrPr>
                          <m:e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&amp;</m:t>
                            </m:r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𝑥</m:t>
                            </m:r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=1</m:t>
                            </m:r>
                          </m:e>
                          <m:e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&amp;</m:t>
                            </m:r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𝑦</m:t>
                            </m:r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=5</m:t>
                            </m:r>
                          </m:e>
                        </m:eqArr>
                      </m:e>
                    </m:d>
                  </m:oMath>
                </a14:m>
                <a:r>
                  <a:rPr lang="vi-VN" sz="4400" dirty="0">
                    <a:effectLst/>
                    <a:latin typeface="Cambria Math" pitchFamily="18" charset="0"/>
                    <a:ea typeface="Cambria Math" pitchFamily="18" charset="0"/>
                  </a:rPr>
                  <a:t>.</a:t>
                </a:r>
                <a:endParaRPr lang="en-US" sz="4800" dirty="0">
                  <a:effectLst/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7D038892-58E9-4328-AC78-F0076DCB59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399" y="5334000"/>
                <a:ext cx="22021799" cy="2373278"/>
              </a:xfrm>
              <a:prstGeom prst="rect">
                <a:avLst/>
              </a:prstGeom>
              <a:blipFill rotWithShape="1">
                <a:blip r:embed="rId4"/>
                <a:stretch>
                  <a:fillRect l="-1051" t="-35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id="{C662E232-664C-4F07-829A-B2761703CB07}"/>
                  </a:ext>
                </a:extLst>
              </p:cNvPr>
              <p:cNvSpPr txBox="1"/>
              <p:nvPr/>
            </p:nvSpPr>
            <p:spPr>
              <a:xfrm>
                <a:off x="533401" y="8229600"/>
                <a:ext cx="23164799" cy="2428357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marR="0" lvl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CC"/>
                  </a:buClr>
                  <a:tabLst>
                    <a:tab pos="630555" algn="l"/>
                  </a:tabLst>
                </a:pPr>
                <a:r>
                  <a:rPr lang="en-US" sz="4400" b="1" dirty="0" smtClean="0">
                    <a:solidFill>
                      <a:schemeClr val="accent6">
                        <a:lumMod val="75000"/>
                      </a:schemeClr>
                    </a:solidFill>
                    <a:effectLst/>
                    <a:latin typeface="Cambria Math" pitchFamily="18" charset="0"/>
                    <a:ea typeface="Cambria Math" pitchFamily="18" charset="0"/>
                  </a:rPr>
                  <a:t>2. </a:t>
                </a:r>
                <a:r>
                  <a:rPr lang="vi-VN" sz="4400" dirty="0" smtClean="0">
                    <a:effectLst/>
                    <a:latin typeface="Cambria Math" pitchFamily="18" charset="0"/>
                    <a:ea typeface="Cambria Math" pitchFamily="18" charset="0"/>
                  </a:rPr>
                  <a:t>Trong </a:t>
                </a:r>
                <a:r>
                  <a:rPr lang="vi-VN" sz="4400" dirty="0">
                    <a:effectLst/>
                    <a:latin typeface="Cambria Math" pitchFamily="18" charset="0"/>
                    <a:ea typeface="Cambria Math" pitchFamily="18" charset="0"/>
                  </a:rPr>
                  <a:t>mặt phẳng </a:t>
                </a: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𝑂𝑥𝑦</m:t>
                    </m:r>
                  </m:oMath>
                </a14:m>
                <a:r>
                  <a:rPr lang="vi-VN" sz="4400" dirty="0">
                    <a:effectLst/>
                    <a:latin typeface="Cambria Math" pitchFamily="18" charset="0"/>
                    <a:ea typeface="Cambria Math" pitchFamily="18" charset="0"/>
                  </a:rPr>
                  <a:t>, cho hai điển </a:t>
                </a: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𝑀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d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−4;0</m:t>
                        </m:r>
                      </m:e>
                    </m:d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,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𝑁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d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2;3</m:t>
                        </m:r>
                      </m:e>
                    </m:d>
                  </m:oMath>
                </a14:m>
                <a:r>
                  <a:rPr lang="vi-VN" sz="4400" dirty="0">
                    <a:effectLst/>
                    <a:latin typeface="Cambria Math" pitchFamily="18" charset="0"/>
                    <a:ea typeface="Cambria Math" pitchFamily="18" charset="0"/>
                  </a:rPr>
                  <a:t>. Tìm tọa độ điểm </a:t>
                </a: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𝐼</m:t>
                    </m:r>
                  </m:oMath>
                </a14:m>
                <a:r>
                  <a:rPr lang="vi-VN" sz="4400" dirty="0">
                    <a:effectLst/>
                    <a:latin typeface="Cambria Math" pitchFamily="18" charset="0"/>
                    <a:ea typeface="Cambria Math" pitchFamily="18" charset="0"/>
                  </a:rPr>
                  <a:t> biết phép vị tự tâm </a:t>
                </a: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𝐼</m:t>
                    </m:r>
                  </m:oMath>
                </a14:m>
                <a:r>
                  <a:rPr lang="vi-VN" sz="4400" dirty="0">
                    <a:effectLst/>
                    <a:latin typeface="Cambria Math" pitchFamily="18" charset="0"/>
                    <a:ea typeface="Cambria Math" pitchFamily="18" charset="0"/>
                  </a:rPr>
                  <a:t> tỉ số </a:t>
                </a: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𝑘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=−2</m:t>
                    </m:r>
                  </m:oMath>
                </a14:m>
                <a:r>
                  <a:rPr lang="vi-VN" sz="4400" dirty="0">
                    <a:effectLst/>
                    <a:latin typeface="Cambria Math" pitchFamily="18" charset="0"/>
                    <a:ea typeface="Cambria Math" pitchFamily="18" charset="0"/>
                  </a:rPr>
                  <a:t> biến </a:t>
                </a: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𝑀</m:t>
                    </m:r>
                  </m:oMath>
                </a14:m>
                <a:r>
                  <a:rPr lang="vi-VN" sz="4400" dirty="0">
                    <a:effectLst/>
                    <a:latin typeface="Cambria Math" pitchFamily="18" charset="0"/>
                    <a:ea typeface="Cambria Math" pitchFamily="18" charset="0"/>
                  </a:rPr>
                  <a:t> thành </a:t>
                </a: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𝑁</m:t>
                    </m:r>
                  </m:oMath>
                </a14:m>
                <a:r>
                  <a:rPr lang="vi-VN" sz="4400" dirty="0">
                    <a:effectLst/>
                    <a:latin typeface="Cambria Math" pitchFamily="18" charset="0"/>
                    <a:ea typeface="Cambria Math" pitchFamily="18" charset="0"/>
                  </a:rPr>
                  <a:t>.</a:t>
                </a:r>
                <a:endParaRPr lang="en-US" sz="4800" dirty="0">
                  <a:effectLst/>
                  <a:latin typeface="Cambria Math" pitchFamily="18" charset="0"/>
                  <a:ea typeface="Cambria Math" pitchFamily="18" charset="0"/>
                </a:endParaRPr>
              </a:p>
              <a:p>
                <a:pPr marL="630555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630555" algn="l"/>
                    <a:tab pos="2160270" algn="l"/>
                    <a:tab pos="3600450" algn="l"/>
                    <a:tab pos="5040630" algn="l"/>
                  </a:tabLst>
                </a:pPr>
                <a:r>
                  <a:rPr lang="vi-VN" sz="4400" b="1" dirty="0">
                    <a:solidFill>
                      <a:srgbClr val="0000CC"/>
                    </a:solidFill>
                    <a:effectLst/>
                    <a:latin typeface="Cambria Math" pitchFamily="18" charset="0"/>
                    <a:ea typeface="Cambria Math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𝑰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−</m:t>
                        </m:r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𝟐</m:t>
                        </m:r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;</m:t>
                        </m:r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vi-VN" sz="4400" dirty="0">
                    <a:effectLst/>
                    <a:latin typeface="Cambria Math" pitchFamily="18" charset="0"/>
                    <a:ea typeface="Cambria Math" pitchFamily="18" charset="0"/>
                  </a:rPr>
                  <a:t>.	</a:t>
                </a:r>
                <a:r>
                  <a:rPr lang="en-US" sz="4400" dirty="0" smtClean="0">
                    <a:effectLst/>
                    <a:latin typeface="Cambria Math" pitchFamily="18" charset="0"/>
                    <a:ea typeface="Cambria Math" pitchFamily="18" charset="0"/>
                  </a:rPr>
                  <a:t>	</a:t>
                </a:r>
                <a:r>
                  <a:rPr lang="vi-VN" sz="4400" b="1" dirty="0" smtClean="0">
                    <a:solidFill>
                      <a:srgbClr val="0000CC"/>
                    </a:solidFill>
                    <a:effectLst/>
                    <a:latin typeface="Cambria Math" pitchFamily="18" charset="0"/>
                    <a:ea typeface="Cambria Math" pitchFamily="18" charset="0"/>
                  </a:rPr>
                  <a:t>B</a:t>
                </a:r>
                <a:r>
                  <a:rPr lang="vi-VN" sz="4400" b="1" dirty="0">
                    <a:solidFill>
                      <a:srgbClr val="0000CC"/>
                    </a:solidFill>
                    <a:effectLst/>
                    <a:latin typeface="Cambria Math" pitchFamily="18" charset="0"/>
                    <a:ea typeface="Cambria Math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𝑰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𝟐</m:t>
                        </m:r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;</m:t>
                        </m:r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vi-VN" sz="4400" dirty="0">
                    <a:effectLst/>
                    <a:latin typeface="Cambria Math" pitchFamily="18" charset="0"/>
                    <a:ea typeface="Cambria Math" pitchFamily="18" charset="0"/>
                  </a:rPr>
                  <a:t>.	</a:t>
                </a:r>
                <a:r>
                  <a:rPr lang="vi-VN" sz="4400" b="1" dirty="0">
                    <a:solidFill>
                      <a:srgbClr val="0000CC"/>
                    </a:solidFill>
                    <a:effectLst/>
                    <a:latin typeface="Cambria Math" pitchFamily="18" charset="0"/>
                    <a:ea typeface="Cambria Math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𝑰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𝟐</m:t>
                        </m:r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;−</m:t>
                        </m:r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vi-VN" sz="4400" dirty="0">
                    <a:effectLst/>
                    <a:latin typeface="Cambria Math" pitchFamily="18" charset="0"/>
                    <a:ea typeface="Cambria Math" pitchFamily="18" charset="0"/>
                  </a:rPr>
                  <a:t>.	</a:t>
                </a:r>
                <a:r>
                  <a:rPr lang="vi-VN" sz="4400" b="1" dirty="0">
                    <a:solidFill>
                      <a:srgbClr val="0000CC"/>
                    </a:solidFill>
                    <a:effectLst/>
                    <a:latin typeface="Cambria Math" pitchFamily="18" charset="0"/>
                    <a:ea typeface="Cambria Math" pitchFamily="18" charset="0"/>
                  </a:rPr>
                  <a:t>D.</a:t>
                </a:r>
                <a:r>
                  <a:rPr lang="vi-VN" sz="4400" b="1" dirty="0">
                    <a:effectLst/>
                    <a:latin typeface="Cambria Math" pitchFamily="18" charset="0"/>
                    <a:ea typeface="Cambria Math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𝑰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−</m:t>
                        </m:r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𝟐</m:t>
                        </m:r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;−</m:t>
                        </m:r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vi-VN" sz="4400" dirty="0">
                    <a:effectLst/>
                    <a:latin typeface="Cambria Math" pitchFamily="18" charset="0"/>
                    <a:ea typeface="Cambria Math" pitchFamily="18" charset="0"/>
                  </a:rPr>
                  <a:t>.</a:t>
                </a:r>
                <a:endParaRPr lang="en-US" sz="4800" dirty="0">
                  <a:effectLst/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662E232-664C-4F07-829A-B2761703CB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1" y="8229600"/>
                <a:ext cx="23164799" cy="2428357"/>
              </a:xfrm>
              <a:prstGeom prst="rect">
                <a:avLst/>
              </a:prstGeom>
              <a:blipFill rotWithShape="1">
                <a:blip r:embed="rId5"/>
                <a:stretch>
                  <a:fillRect l="-1052" t="-3250" b="-825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FEF85E60-8E8D-4A92-8D89-EC5A43A1F362}"/>
                  </a:ext>
                </a:extLst>
              </p:cNvPr>
              <p:cNvSpPr txBox="1"/>
              <p:nvPr/>
            </p:nvSpPr>
            <p:spPr>
              <a:xfrm>
                <a:off x="1295399" y="10896600"/>
                <a:ext cx="22021799" cy="2070823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4400" b="1" dirty="0">
                    <a:effectLst/>
                    <a:latin typeface="Cambria Math" pitchFamily="18" charset="0"/>
                    <a:ea typeface="Cambria Math" pitchFamily="18" charset="0"/>
                  </a:rPr>
                  <a:t>Lời </a:t>
                </a:r>
                <a:r>
                  <a:rPr lang="vi-VN" sz="4400" b="1" dirty="0" smtClean="0">
                    <a:effectLst/>
                    <a:latin typeface="Cambria Math" pitchFamily="18" charset="0"/>
                    <a:ea typeface="Cambria Math" pitchFamily="18" charset="0"/>
                  </a:rPr>
                  <a:t>giải</a:t>
                </a:r>
                <a:r>
                  <a:rPr lang="en-US" sz="4800" dirty="0" smtClean="0">
                    <a:latin typeface="Cambria Math" pitchFamily="18" charset="0"/>
                    <a:ea typeface="Cambria Math" pitchFamily="18" charset="0"/>
                  </a:rPr>
                  <a:t>:   </a:t>
                </a:r>
                <a:r>
                  <a:rPr lang="vi-VN" sz="4400" b="1" dirty="0" smtClean="0">
                    <a:effectLst/>
                    <a:highlight>
                      <a:srgbClr val="00FF00"/>
                    </a:highlight>
                    <a:latin typeface="Cambria Math" pitchFamily="18" charset="0"/>
                    <a:ea typeface="Cambria Math" pitchFamily="18" charset="0"/>
                  </a:rPr>
                  <a:t>Chọn </a:t>
                </a:r>
                <a:r>
                  <a:rPr lang="vi-VN" sz="4400" b="1" dirty="0">
                    <a:effectLst/>
                    <a:highlight>
                      <a:srgbClr val="00FF00"/>
                    </a:highlight>
                    <a:latin typeface="Cambria Math" pitchFamily="18" charset="0"/>
                    <a:ea typeface="Cambria Math" pitchFamily="18" charset="0"/>
                  </a:rPr>
                  <a:t>A.</a:t>
                </a:r>
                <a:r>
                  <a:rPr lang="vi-VN" sz="4400" b="1" dirty="0">
                    <a:solidFill>
                      <a:srgbClr val="0000CC"/>
                    </a:solidFill>
                    <a:effectLst/>
                    <a:latin typeface="Cambria Math" pitchFamily="18" charset="0"/>
                    <a:ea typeface="Cambria Math" pitchFamily="18" charset="0"/>
                  </a:rPr>
                  <a:t> </a:t>
                </a:r>
                <a:endParaRPr lang="en-US" sz="4800" dirty="0">
                  <a:effectLst/>
                  <a:latin typeface="Cambria Math" pitchFamily="18" charset="0"/>
                  <a:ea typeface="Cambria Math" pitchFamily="18" charset="0"/>
                </a:endParaRPr>
              </a:p>
              <a:p>
                <a:r>
                  <a:rPr lang="vi-VN" sz="4400" dirty="0">
                    <a:effectLst/>
                    <a:latin typeface="Cambria Math" pitchFamily="18" charset="0"/>
                    <a:ea typeface="Cambria Math" pitchFamily="18" charset="0"/>
                    <a:cs typeface="Times New Roman" panose="02020603050405020304" pitchFamily="18" charset="0"/>
                  </a:rPr>
                  <a:t>Thay biểu thức tọa độ của phép vị tự tâm </a:t>
                </a: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  <a:cs typeface="Times New Roman" panose="02020603050405020304" pitchFamily="18" charset="0"/>
                      </a:rPr>
                      <m:t>𝐼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d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vi-VN" sz="4400" dirty="0">
                    <a:effectLst/>
                    <a:latin typeface="Cambria Math" pitchFamily="18" charset="0"/>
                    <a:ea typeface="Cambria Math" pitchFamily="18" charset="0"/>
                    <a:cs typeface="Times New Roman" panose="02020603050405020304" pitchFamily="18" charset="0"/>
                  </a:rPr>
                  <a:t> tỉ số </a:t>
                </a: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  <a:cs typeface="Times New Roman" panose="02020603050405020304" pitchFamily="18" charset="0"/>
                      </a:rPr>
                      <m:t>=−2</m:t>
                    </m:r>
                  </m:oMath>
                </a14:m>
                <a:r>
                  <a:rPr lang="vi-VN" sz="4400" dirty="0">
                    <a:effectLst/>
                    <a:latin typeface="Cambria Math" pitchFamily="18" charset="0"/>
                    <a:ea typeface="Cambria Math" pitchFamily="18" charset="0"/>
                    <a:cs typeface="Times New Roman" panose="02020603050405020304" pitchFamily="18" charset="0"/>
                  </a:rPr>
                  <a:t> ta được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i="1">
                            <a:effectLst/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i="1">
                                <a:effectLst/>
                                <a:latin typeface="Cambria Math" pitchFamily="18" charset="0"/>
                                <a:ea typeface="Cambria Math" pitchFamily="18" charset="0"/>
                              </a:rPr>
                            </m:ctrlPr>
                          </m:eqArrPr>
                          <m:e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mbria Math" pitchFamily="18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mbria Math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mbria Math" pitchFamily="18" charset="0"/>
                                <a:cs typeface="Times New Roman" panose="02020603050405020304" pitchFamily="18" charset="0"/>
                              </a:rPr>
                              <m:t>=−2</m:t>
                            </m:r>
                          </m:e>
                          <m:e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mbria Math" pitchFamily="18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mbria Math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mbria Math" pitchFamily="18" charset="0"/>
                                <a:cs typeface="Times New Roman" panose="02020603050405020304" pitchFamily="18" charset="0"/>
                              </a:rPr>
                              <m:t>=1</m:t>
                            </m:r>
                          </m:e>
                        </m:eqArr>
                      </m:e>
                    </m:d>
                  </m:oMath>
                </a14:m>
                <a:endParaRPr lang="en-US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FEF85E60-8E8D-4A92-8D89-EC5A43A1F3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399" y="10896600"/>
                <a:ext cx="22021799" cy="2070823"/>
              </a:xfrm>
              <a:prstGeom prst="rect">
                <a:avLst/>
              </a:prstGeom>
              <a:blipFill rotWithShape="1">
                <a:blip r:embed="rId6"/>
                <a:stretch>
                  <a:fillRect l="-1051" t="-4082" b="-14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43"/>
          <p:cNvSpPr txBox="1"/>
          <p:nvPr/>
        </p:nvSpPr>
        <p:spPr>
          <a:xfrm>
            <a:off x="473689" y="1758469"/>
            <a:ext cx="7298711" cy="76944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b="1" dirty="0" smtClean="0">
                <a:ln>
                  <a:solidFill>
                    <a:srgbClr val="008000"/>
                  </a:solidFill>
                </a:ln>
                <a:solidFill>
                  <a:srgbClr val="008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2. BÀI </a:t>
            </a:r>
            <a:r>
              <a:rPr lang="en-US" sz="4400" b="1" dirty="0">
                <a:ln>
                  <a:solidFill>
                    <a:srgbClr val="008000"/>
                  </a:solidFill>
                </a:ln>
                <a:solidFill>
                  <a:srgbClr val="008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TẬP TRẮC NGHIỆM</a:t>
            </a:r>
          </a:p>
        </p:txBody>
      </p:sp>
    </p:spTree>
    <p:extLst>
      <p:ext uri="{BB962C8B-B14F-4D97-AF65-F5344CB8AC3E}">
        <p14:creationId xmlns:p14="http://schemas.microsoft.com/office/powerpoint/2010/main" val="194597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9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4BD7D913-20F0-448F-A128-066D4BC741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" y="1432441"/>
            <a:ext cx="24384000" cy="1251215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="" id="{35D9A8F7-EA4C-48CC-97FC-247E0B6B19AC}"/>
                  </a:ext>
                </a:extLst>
              </p:cNvPr>
              <p:cNvSpPr txBox="1"/>
              <p:nvPr/>
            </p:nvSpPr>
            <p:spPr>
              <a:xfrm>
                <a:off x="762000" y="3135419"/>
                <a:ext cx="22936199" cy="3265381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marR="0" lvl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CC"/>
                  </a:buClr>
                  <a:tabLst>
                    <a:tab pos="630555" algn="l"/>
                  </a:tabLst>
                </a:pPr>
                <a:r>
                  <a:rPr lang="en-US" sz="4400" b="1" dirty="0" smtClean="0">
                    <a:solidFill>
                      <a:schemeClr val="accent6">
                        <a:lumMod val="75000"/>
                      </a:schemeClr>
                    </a:solidFill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</a:rPr>
                  <a:t>3. </a:t>
                </a:r>
                <a:r>
                  <a:rPr lang="vi-VN" sz="4400" dirty="0" smtClean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</a:rPr>
                  <a:t>Trong </a:t>
                </a:r>
                <a:r>
                  <a:rPr lang="vi-VN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</a:rPr>
                  <a:t>mặt phẳng </a:t>
                </a: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𝑂𝑥𝑦</m:t>
                    </m:r>
                  </m:oMath>
                </a14:m>
                <a:r>
                  <a:rPr lang="vi-VN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</a:rPr>
                  <a:t>, cho đường thẳng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𝛥</m:t>
                        </m:r>
                      </m:e>
                      <m:sup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/</m:t>
                        </m:r>
                      </m:sup>
                    </m:sSup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:2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𝑦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−5=0</m:t>
                    </m:r>
                  </m:oMath>
                </a14:m>
                <a:r>
                  <a:rPr lang="vi-VN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</a:rPr>
                  <a:t>. Viết phương trình đường thẳng </a:t>
                </a: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𝛥</m:t>
                    </m:r>
                  </m:oMath>
                </a14:m>
                <a:r>
                  <a:rPr lang="vi-VN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</a:rPr>
                  <a:t>. Biết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𝛥</m:t>
                        </m:r>
                      </m:e>
                      <m:sup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/</m:t>
                        </m:r>
                      </m:sup>
                    </m:sSup>
                  </m:oMath>
                </a14:m>
                <a:r>
                  <a:rPr lang="vi-VN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</a:rPr>
                  <a:t> là ảnh của </a:t>
                </a: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𝛥</m:t>
                    </m:r>
                  </m:oMath>
                </a14:m>
                <a:r>
                  <a:rPr lang="vi-VN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</a:rPr>
                  <a:t> qua phép vị tự tâm </a:t>
                </a: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𝐼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2;2</m:t>
                        </m:r>
                      </m:e>
                    </m:d>
                  </m:oMath>
                </a14:m>
                <a:r>
                  <a:rPr lang="vi-VN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</a:rPr>
                  <a:t> tỉ số </a:t>
                </a: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𝑘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=3</m:t>
                    </m:r>
                  </m:oMath>
                </a14:m>
                <a:r>
                  <a:rPr lang="vi-VN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</a:rPr>
                  <a:t>.</a:t>
                </a:r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630555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630555" algn="l"/>
                    <a:tab pos="2160270" algn="l"/>
                    <a:tab pos="3600450" algn="l"/>
                    <a:tab pos="5040630" algn="l"/>
                  </a:tabLst>
                </a:pPr>
                <a:r>
                  <a:rPr lang="en-US" sz="4400" b="1" dirty="0" smtClean="0">
                    <a:solidFill>
                      <a:srgbClr val="3333FF"/>
                    </a:solidFill>
                    <a:effectLst/>
                    <a:latin typeface="Palatino Linotype" pitchFamily="18" charset="0"/>
                    <a:ea typeface="Calibri" panose="020F050202020403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𝜟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: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𝟐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𝒙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𝒚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𝟕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𝟎</m:t>
                    </m:r>
                  </m:oMath>
                </a14:m>
                <a:r>
                  <a:rPr lang="vi-VN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</a:rPr>
                  <a:t>.	</a:t>
                </a:r>
                <a:r>
                  <a:rPr lang="vi-VN" sz="4400" b="1" dirty="0" smtClean="0">
                    <a:solidFill>
                      <a:srgbClr val="0000CC"/>
                    </a:solidFill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</a:rPr>
                  <a:t>B</a:t>
                </a:r>
                <a:r>
                  <a:rPr lang="vi-VN" sz="4400" b="1" dirty="0">
                    <a:solidFill>
                      <a:srgbClr val="0000CC"/>
                    </a:solidFill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𝜟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: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𝟐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𝒙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𝒚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𝟑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𝟎</m:t>
                    </m:r>
                  </m:oMath>
                </a14:m>
                <a:r>
                  <a:rPr lang="vi-VN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</a:rPr>
                  <a:t>.	</a:t>
                </a:r>
              </a:p>
              <a:p>
                <a:pPr marL="630555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630555" algn="l"/>
                    <a:tab pos="2160270" algn="l"/>
                    <a:tab pos="3600450" algn="l"/>
                    <a:tab pos="5040630" algn="l"/>
                  </a:tabLst>
                </a:pPr>
                <a:r>
                  <a:rPr lang="vi-VN" sz="4400" b="1" dirty="0">
                    <a:solidFill>
                      <a:srgbClr val="0000CC"/>
                    </a:solidFill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𝜟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: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𝟐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𝒙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𝒚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𝟑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𝟎</m:t>
                    </m:r>
                  </m:oMath>
                </a14:m>
                <a:r>
                  <a:rPr lang="vi-VN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</a:rPr>
                  <a:t>.	</a:t>
                </a:r>
                <a:r>
                  <a:rPr lang="vi-VN" sz="4400" b="1" dirty="0">
                    <a:solidFill>
                      <a:srgbClr val="0000CC"/>
                    </a:solidFill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𝜟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: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𝟐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𝒙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𝒚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𝟕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𝟎</m:t>
                    </m:r>
                  </m:oMath>
                </a14:m>
                <a:r>
                  <a:rPr lang="vi-VN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</a:rPr>
                  <a:t>.</a:t>
                </a:r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35D9A8F7-EA4C-48CC-97FC-247E0B6B19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3135419"/>
                <a:ext cx="22936199" cy="3265381"/>
              </a:xfrm>
              <a:prstGeom prst="rect">
                <a:avLst/>
              </a:prstGeom>
              <a:blipFill rotWithShape="1">
                <a:blip r:embed="rId3"/>
                <a:stretch>
                  <a:fillRect l="-1036" t="-1115" r="-1036" b="-650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id="{270D3971-650F-41CB-9C08-E6F8A2172FF8}"/>
                  </a:ext>
                </a:extLst>
              </p:cNvPr>
              <p:cNvSpPr txBox="1"/>
              <p:nvPr/>
            </p:nvSpPr>
            <p:spPr>
              <a:xfrm>
                <a:off x="1828800" y="6781800"/>
                <a:ext cx="21107399" cy="2528321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R="0" indent="579438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4400" b="1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</a:rPr>
                  <a:t>Lời </a:t>
                </a:r>
                <a:r>
                  <a:rPr lang="vi-VN" sz="4400" b="1" dirty="0" smtClean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</a:rPr>
                  <a:t>giải</a:t>
                </a:r>
                <a:r>
                  <a:rPr lang="en-US" sz="48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:  </a:t>
                </a:r>
                <a:r>
                  <a:rPr lang="vi-VN" sz="4400" b="1" dirty="0" smtClean="0">
                    <a:effectLst/>
                    <a:highlight>
                      <a:srgbClr val="00FF00"/>
                    </a:highlight>
                    <a:latin typeface="Palatino Linotype" panose="02040502050505030304" pitchFamily="18" charset="0"/>
                    <a:ea typeface="Calibri" panose="020F0502020204030204" pitchFamily="34" charset="0"/>
                  </a:rPr>
                  <a:t>Chọn </a:t>
                </a:r>
                <a:r>
                  <a:rPr lang="vi-VN" sz="4400" b="1" dirty="0">
                    <a:effectLst/>
                    <a:highlight>
                      <a:srgbClr val="00FF00"/>
                    </a:highlight>
                    <a:latin typeface="Palatino Linotype" panose="02040502050505030304" pitchFamily="18" charset="0"/>
                    <a:ea typeface="Calibri" panose="020F0502020204030204" pitchFamily="34" charset="0"/>
                  </a:rPr>
                  <a:t>C.</a:t>
                </a:r>
                <a:r>
                  <a:rPr lang="vi-VN" sz="4400" b="1" dirty="0">
                    <a:solidFill>
                      <a:srgbClr val="0000CC"/>
                    </a:solidFill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</a:rPr>
                  <a:t> </a:t>
                </a:r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630555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</a:rPr>
                  <a:t>Thay biểu thức tọa độ của phép vị tự tâm </a:t>
                </a: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𝐼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2;2</m:t>
                        </m:r>
                      </m:e>
                    </m:d>
                  </m:oMath>
                </a14:m>
                <a:r>
                  <a:rPr lang="vi-VN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</a:rPr>
                  <a:t> tỉ số </a:t>
                </a: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𝑘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=3</m:t>
                    </m:r>
                  </m:oMath>
                </a14:m>
                <a:r>
                  <a:rPr lang="vi-VN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</a:rPr>
                  <a:t> vào phương trình đường thẳng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𝛥</m:t>
                        </m:r>
                      </m:e>
                      <m:sup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/</m:t>
                        </m:r>
                      </m:sup>
                    </m:sSup>
                  </m:oMath>
                </a14:m>
                <a:r>
                  <a:rPr lang="vi-VN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</a:rPr>
                  <a:t> ta được: </a:t>
                </a: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2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𝑦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−3=0</m:t>
                    </m:r>
                  </m:oMath>
                </a14:m>
                <a:r>
                  <a:rPr lang="vi-VN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</a:rPr>
                  <a:t>.</a:t>
                </a:r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70D3971-650F-41CB-9C08-E6F8A2172F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6781800"/>
                <a:ext cx="21107399" cy="2528321"/>
              </a:xfrm>
              <a:prstGeom prst="rect">
                <a:avLst/>
              </a:prstGeom>
              <a:blipFill rotWithShape="1">
                <a:blip r:embed="rId4"/>
                <a:stretch>
                  <a:fillRect t="-3110" r="-1096" b="-81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43"/>
          <p:cNvSpPr txBox="1"/>
          <p:nvPr/>
        </p:nvSpPr>
        <p:spPr>
          <a:xfrm>
            <a:off x="609600" y="1758469"/>
            <a:ext cx="7298711" cy="76944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b="1" dirty="0" smtClean="0">
                <a:ln>
                  <a:solidFill>
                    <a:srgbClr val="008000"/>
                  </a:solidFill>
                </a:ln>
                <a:solidFill>
                  <a:srgbClr val="008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2. BÀI </a:t>
            </a:r>
            <a:r>
              <a:rPr lang="en-US" sz="4400" b="1" dirty="0">
                <a:ln>
                  <a:solidFill>
                    <a:srgbClr val="008000"/>
                  </a:solidFill>
                </a:ln>
                <a:solidFill>
                  <a:srgbClr val="008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TẬP TRẮC NGHIỆM</a:t>
            </a:r>
          </a:p>
        </p:txBody>
      </p:sp>
    </p:spTree>
    <p:extLst>
      <p:ext uri="{BB962C8B-B14F-4D97-AF65-F5344CB8AC3E}">
        <p14:creationId xmlns:p14="http://schemas.microsoft.com/office/powerpoint/2010/main" val="3769242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4BD7D913-20F0-448F-A128-066D4BC741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" y="1432441"/>
            <a:ext cx="24384000" cy="1251215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="" id="{C4625020-6E0E-4F1B-A63D-5410E53C39B4}"/>
                  </a:ext>
                </a:extLst>
              </p:cNvPr>
              <p:cNvSpPr txBox="1"/>
              <p:nvPr/>
            </p:nvSpPr>
            <p:spPr>
              <a:xfrm>
                <a:off x="609601" y="2971800"/>
                <a:ext cx="23049526" cy="3527889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marL="396875" marR="0" lvl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CC"/>
                  </a:buClr>
                  <a:tabLst>
                    <a:tab pos="630555" algn="l"/>
                  </a:tabLst>
                </a:pPr>
                <a:r>
                  <a:rPr lang="en-US" sz="4400" b="1" dirty="0" smtClean="0">
                    <a:solidFill>
                      <a:srgbClr val="145F82"/>
                    </a:solidFill>
                    <a:effectLst/>
                    <a:latin typeface="Cambria Math" pitchFamily="18" charset="0"/>
                    <a:ea typeface="Cambria Math" pitchFamily="18" charset="0"/>
                  </a:rPr>
                  <a:t>4. </a:t>
                </a:r>
                <a:r>
                  <a:rPr lang="vi-VN" sz="4400" dirty="0" smtClean="0">
                    <a:effectLst/>
                    <a:latin typeface="Cambria Math" pitchFamily="18" charset="0"/>
                    <a:ea typeface="Cambria Math" pitchFamily="18" charset="0"/>
                  </a:rPr>
                  <a:t>Trong </a:t>
                </a:r>
                <a:r>
                  <a:rPr lang="vi-VN" sz="4400" dirty="0">
                    <a:effectLst/>
                    <a:latin typeface="Cambria Math" pitchFamily="18" charset="0"/>
                    <a:ea typeface="Cambria Math" pitchFamily="18" charset="0"/>
                  </a:rPr>
                  <a:t>mặt phẳng </a:t>
                </a: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𝑂𝑥𝑦</m:t>
                    </m:r>
                  </m:oMath>
                </a14:m>
                <a:r>
                  <a:rPr lang="vi-VN" sz="4400" dirty="0">
                    <a:effectLst/>
                    <a:latin typeface="Cambria Math" pitchFamily="18" charset="0"/>
                    <a:ea typeface="Cambria Math" pitchFamily="18" charset="0"/>
                  </a:rPr>
                  <a:t>, cho </a:t>
                </a: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𝑀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d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2;−4</m:t>
                        </m:r>
                      </m:e>
                    </m:d>
                  </m:oMath>
                </a14:m>
                <a:r>
                  <a:rPr lang="en-US" sz="4400" dirty="0">
                    <a:effectLst/>
                    <a:latin typeface="Cambria Math" pitchFamily="18" charset="0"/>
                    <a:ea typeface="Cambria Math" pitchFamily="18" charset="0"/>
                  </a:rPr>
                  <a:t>. </a:t>
                </a:r>
                <a:r>
                  <a:rPr lang="vi-VN" sz="4400" dirty="0">
                    <a:effectLst/>
                    <a:latin typeface="Cambria Math" pitchFamily="18" charset="0"/>
                    <a:ea typeface="Cambria Math" pitchFamily="18" charset="0"/>
                  </a:rPr>
                  <a:t>Ảnh của điểm </a:t>
                </a: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𝑀</m:t>
                    </m:r>
                  </m:oMath>
                </a14:m>
                <a:r>
                  <a:rPr lang="vi-VN" sz="4400" dirty="0">
                    <a:effectLst/>
                    <a:latin typeface="Cambria Math" pitchFamily="18" charset="0"/>
                    <a:ea typeface="Cambria Math" pitchFamily="18" charset="0"/>
                  </a:rPr>
                  <a:t> qua phép đồng dạng có được bằng cách thực hiện liên tiếp phép </a:t>
                </a:r>
                <a:r>
                  <a:rPr lang="en-US" sz="4400" dirty="0" err="1">
                    <a:effectLst/>
                    <a:latin typeface="Cambria Math" pitchFamily="18" charset="0"/>
                    <a:ea typeface="Cambria Math" pitchFamily="18" charset="0"/>
                  </a:rPr>
                  <a:t>vị</a:t>
                </a:r>
                <a:r>
                  <a:rPr lang="en-US" sz="4400" dirty="0">
                    <a:effectLst/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4400" dirty="0" err="1">
                    <a:effectLst/>
                    <a:latin typeface="Cambria Math" pitchFamily="18" charset="0"/>
                    <a:ea typeface="Cambria Math" pitchFamily="18" charset="0"/>
                  </a:rPr>
                  <a:t>tự</a:t>
                </a:r>
                <a:r>
                  <a:rPr lang="vi-VN" sz="4400" dirty="0">
                    <a:effectLst/>
                    <a:latin typeface="Cambria Math" pitchFamily="18" charset="0"/>
                    <a:ea typeface="Cambria Math" pitchFamily="18" charset="0"/>
                  </a:rPr>
                  <a:t> tâm </a:t>
                </a: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𝑂</m:t>
                    </m:r>
                  </m:oMath>
                </a14:m>
                <a:r>
                  <a:rPr lang="vi-VN" sz="4400" dirty="0">
                    <a:effectLst/>
                    <a:latin typeface="Cambria Math" pitchFamily="18" charset="0"/>
                    <a:ea typeface="Cambria Math" pitchFamily="18" charset="0"/>
                  </a:rPr>
                  <a:t> tỉ số </a:t>
                </a: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𝑘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fPr>
                      <m:num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1</m:t>
                        </m:r>
                      </m:num>
                      <m:den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vi-VN" sz="4400" dirty="0">
                    <a:effectLst/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4400" dirty="0" err="1">
                    <a:effectLst/>
                    <a:latin typeface="Cambria Math" pitchFamily="18" charset="0"/>
                    <a:ea typeface="Cambria Math" pitchFamily="18" charset="0"/>
                  </a:rPr>
                  <a:t>và</a:t>
                </a:r>
                <a:r>
                  <a:rPr lang="en-US" sz="4400" dirty="0">
                    <a:effectLst/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4400" dirty="0" err="1">
                    <a:effectLst/>
                    <a:latin typeface="Cambria Math" pitchFamily="18" charset="0"/>
                    <a:ea typeface="Cambria Math" pitchFamily="18" charset="0"/>
                  </a:rPr>
                  <a:t>phép</a:t>
                </a:r>
                <a:r>
                  <a:rPr lang="en-US" sz="4400" dirty="0">
                    <a:effectLst/>
                    <a:latin typeface="Cambria Math" pitchFamily="18" charset="0"/>
                    <a:ea typeface="Cambria Math" pitchFamily="18" charset="0"/>
                  </a:rPr>
                  <a:t> quay </a:t>
                </a:r>
                <a:r>
                  <a:rPr lang="en-US" sz="4400" dirty="0" err="1">
                    <a:effectLst/>
                    <a:latin typeface="Cambria Math" pitchFamily="18" charset="0"/>
                    <a:ea typeface="Cambria Math" pitchFamily="18" charset="0"/>
                  </a:rPr>
                  <a:t>tâm</a:t>
                </a:r>
                <a:r>
                  <a:rPr lang="en-US" sz="4400" dirty="0">
                    <a:effectLst/>
                    <a:latin typeface="Cambria Math" pitchFamily="18" charset="0"/>
                    <a:ea typeface="Cambria Math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𝑂</m:t>
                    </m:r>
                  </m:oMath>
                </a14:m>
                <a:r>
                  <a:rPr lang="en-US" sz="4400" dirty="0">
                    <a:effectLst/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4400" dirty="0" err="1">
                    <a:effectLst/>
                    <a:latin typeface="Cambria Math" pitchFamily="18" charset="0"/>
                    <a:ea typeface="Cambria Math" pitchFamily="18" charset="0"/>
                  </a:rPr>
                  <a:t>góc</a:t>
                </a:r>
                <a:r>
                  <a:rPr lang="en-US" sz="4400" dirty="0">
                    <a:effectLst/>
                    <a:latin typeface="Cambria Math" pitchFamily="18" charset="0"/>
                    <a:ea typeface="Cambria Math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9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0</m:t>
                        </m:r>
                      </m:e>
                      <m:sup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  <a:cs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400" dirty="0">
                    <a:effectLst/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4400" dirty="0" err="1">
                    <a:effectLst/>
                    <a:latin typeface="Cambria Math" pitchFamily="18" charset="0"/>
                    <a:ea typeface="Cambria Math" pitchFamily="18" charset="0"/>
                  </a:rPr>
                  <a:t>biến</a:t>
                </a:r>
                <a:r>
                  <a:rPr lang="en-US" sz="4400" dirty="0">
                    <a:effectLst/>
                    <a:latin typeface="Cambria Math" pitchFamily="18" charset="0"/>
                    <a:ea typeface="Cambria Math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𝑀</m:t>
                    </m:r>
                  </m:oMath>
                </a14:m>
                <a:r>
                  <a:rPr lang="en-US" sz="4400" dirty="0">
                    <a:effectLst/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4400" dirty="0" err="1">
                    <a:effectLst/>
                    <a:latin typeface="Cambria Math" pitchFamily="18" charset="0"/>
                    <a:ea typeface="Cambria Math" pitchFamily="18" charset="0"/>
                  </a:rPr>
                  <a:t>thành</a:t>
                </a:r>
                <a:r>
                  <a:rPr lang="en-US" sz="4400" dirty="0">
                    <a:effectLst/>
                    <a:latin typeface="Cambria Math" pitchFamily="18" charset="0"/>
                    <a:ea typeface="Cambria Math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effectLst/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𝑀</m:t>
                        </m:r>
                      </m:e>
                      <m:sup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4400" dirty="0">
                    <a:effectLst/>
                    <a:latin typeface="Cambria Math" pitchFamily="18" charset="0"/>
                    <a:ea typeface="Cambria Math" pitchFamily="18" charset="0"/>
                  </a:rPr>
                  <a:t>. </a:t>
                </a:r>
                <a:r>
                  <a:rPr lang="en-US" sz="4400" dirty="0" err="1">
                    <a:effectLst/>
                    <a:latin typeface="Cambria Math" pitchFamily="18" charset="0"/>
                    <a:ea typeface="Cambria Math" pitchFamily="18" charset="0"/>
                  </a:rPr>
                  <a:t>Tìm</a:t>
                </a:r>
                <a:r>
                  <a:rPr lang="en-US" sz="4400" dirty="0">
                    <a:effectLst/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4400" dirty="0" err="1">
                    <a:effectLst/>
                    <a:latin typeface="Cambria Math" pitchFamily="18" charset="0"/>
                    <a:ea typeface="Cambria Math" pitchFamily="18" charset="0"/>
                  </a:rPr>
                  <a:t>toạ</a:t>
                </a:r>
                <a:r>
                  <a:rPr lang="en-US" sz="4400" dirty="0">
                    <a:effectLst/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4400" dirty="0" err="1">
                    <a:effectLst/>
                    <a:latin typeface="Cambria Math" pitchFamily="18" charset="0"/>
                    <a:ea typeface="Cambria Math" pitchFamily="18" charset="0"/>
                  </a:rPr>
                  <a:t>độ</a:t>
                </a:r>
                <a:r>
                  <a:rPr lang="en-US" sz="4400" dirty="0">
                    <a:effectLst/>
                    <a:latin typeface="Cambria Math" pitchFamily="18" charset="0"/>
                    <a:ea typeface="Cambria Math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effectLst/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𝑀</m:t>
                        </m:r>
                      </m:e>
                      <m:sup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4400" dirty="0">
                    <a:effectLst/>
                    <a:latin typeface="Cambria Math" pitchFamily="18" charset="0"/>
                    <a:ea typeface="Cambria Math" pitchFamily="18" charset="0"/>
                  </a:rPr>
                  <a:t>.</a:t>
                </a:r>
              </a:p>
              <a:p>
                <a:pPr marL="630555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630555" algn="l"/>
                    <a:tab pos="2160270" algn="l"/>
                    <a:tab pos="3600450" algn="l"/>
                    <a:tab pos="5040630" algn="l"/>
                  </a:tabLst>
                </a:pPr>
                <a:r>
                  <a:rPr lang="vi-VN" sz="4400" b="1" dirty="0">
                    <a:solidFill>
                      <a:srgbClr val="0000CC"/>
                    </a:solidFill>
                    <a:effectLst/>
                    <a:latin typeface="Cambria Math" pitchFamily="18" charset="0"/>
                    <a:ea typeface="Cambria Math" pitchFamily="18" charset="0"/>
                  </a:rPr>
                  <a:t>A.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effectLst/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𝑴</m:t>
                        </m:r>
                      </m:e>
                      <m:sup>
                        <m:r>
                          <a:rPr lang="vi-VN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𝟐</m:t>
                        </m:r>
                        <m:r>
                          <a:rPr lang="vi-VN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;</m:t>
                        </m:r>
                        <m:r>
                          <a:rPr lang="vi-VN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vi-VN" sz="4400" dirty="0">
                    <a:solidFill>
                      <a:schemeClr val="tx1"/>
                    </a:solidFill>
                    <a:effectLst/>
                    <a:latin typeface="Cambria Math" pitchFamily="18" charset="0"/>
                    <a:ea typeface="Cambria Math" pitchFamily="18" charset="0"/>
                  </a:rPr>
                  <a:t>.	</a:t>
                </a:r>
                <a:r>
                  <a:rPr lang="en-US" sz="4400" dirty="0" smtClean="0">
                    <a:effectLst/>
                    <a:latin typeface="Cambria Math" pitchFamily="18" charset="0"/>
                    <a:ea typeface="Cambria Math" pitchFamily="18" charset="0"/>
                  </a:rPr>
                  <a:t>	</a:t>
                </a:r>
                <a:r>
                  <a:rPr lang="vi-VN" sz="4400" b="1" dirty="0" smtClean="0">
                    <a:solidFill>
                      <a:srgbClr val="0000CC"/>
                    </a:solidFill>
                    <a:effectLst/>
                    <a:latin typeface="Cambria Math" pitchFamily="18" charset="0"/>
                    <a:ea typeface="Cambria Math" pitchFamily="18" charset="0"/>
                  </a:rPr>
                  <a:t>B</a:t>
                </a:r>
                <a:r>
                  <a:rPr lang="vi-VN" sz="4400" b="1" dirty="0">
                    <a:solidFill>
                      <a:srgbClr val="0000CC"/>
                    </a:solidFill>
                    <a:effectLst/>
                    <a:latin typeface="Cambria Math" pitchFamily="18" charset="0"/>
                    <a:ea typeface="Cambria Math" pitchFamily="18" charset="0"/>
                  </a:rPr>
                  <a:t>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effectLst/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𝑴</m:t>
                        </m:r>
                      </m:e>
                      <m:sup>
                        <m:r>
                          <a:rPr lang="vi-VN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𝟐</m:t>
                        </m:r>
                        <m:r>
                          <a:rPr lang="vi-VN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;−</m:t>
                        </m:r>
                        <m:r>
                          <a:rPr lang="vi-VN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vi-VN" sz="4400" dirty="0">
                    <a:solidFill>
                      <a:schemeClr val="tx1"/>
                    </a:solidFill>
                    <a:effectLst/>
                    <a:latin typeface="Cambria Math" pitchFamily="18" charset="0"/>
                    <a:ea typeface="Cambria Math" pitchFamily="18" charset="0"/>
                  </a:rPr>
                  <a:t>.</a:t>
                </a:r>
                <a:r>
                  <a:rPr lang="vi-VN" sz="4400" dirty="0">
                    <a:effectLst/>
                    <a:latin typeface="Cambria Math" pitchFamily="18" charset="0"/>
                    <a:ea typeface="Cambria Math" pitchFamily="18" charset="0"/>
                  </a:rPr>
                  <a:t>	</a:t>
                </a:r>
                <a:r>
                  <a:rPr lang="vi-VN" sz="4400" b="1" dirty="0">
                    <a:solidFill>
                      <a:srgbClr val="0000CC"/>
                    </a:solidFill>
                    <a:effectLst/>
                    <a:latin typeface="Cambria Math" pitchFamily="18" charset="0"/>
                    <a:ea typeface="Cambria Math" pitchFamily="18" charset="0"/>
                  </a:rPr>
                  <a:t>C.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effectLst/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𝑴</m:t>
                        </m:r>
                      </m:e>
                      <m:sup>
                        <m:r>
                          <a:rPr lang="vi-VN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−</m:t>
                        </m:r>
                        <m:r>
                          <a:rPr lang="vi-VN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𝟐</m:t>
                        </m:r>
                        <m:r>
                          <a:rPr lang="vi-VN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;</m:t>
                        </m:r>
                        <m:r>
                          <a:rPr lang="vi-VN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vi-VN" sz="4400" dirty="0">
                    <a:solidFill>
                      <a:schemeClr val="tx1"/>
                    </a:solidFill>
                    <a:effectLst/>
                    <a:latin typeface="Cambria Math" pitchFamily="18" charset="0"/>
                    <a:ea typeface="Cambria Math" pitchFamily="18" charset="0"/>
                  </a:rPr>
                  <a:t>.</a:t>
                </a:r>
                <a:r>
                  <a:rPr lang="vi-VN" sz="4400" dirty="0">
                    <a:effectLst/>
                    <a:latin typeface="Cambria Math" pitchFamily="18" charset="0"/>
                    <a:ea typeface="Cambria Math" pitchFamily="18" charset="0"/>
                  </a:rPr>
                  <a:t>	</a:t>
                </a:r>
                <a:r>
                  <a:rPr lang="vi-VN" sz="4400" b="1" dirty="0">
                    <a:solidFill>
                      <a:srgbClr val="0000CC"/>
                    </a:solidFill>
                    <a:effectLst/>
                    <a:latin typeface="Cambria Math" pitchFamily="18" charset="0"/>
                    <a:ea typeface="Cambria Math" pitchFamily="18" charset="0"/>
                  </a:rPr>
                  <a:t>D.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effectLst/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𝑴</m:t>
                        </m:r>
                      </m:e>
                      <m:sup>
                        <m:r>
                          <a:rPr lang="vi-VN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−</m:t>
                        </m:r>
                        <m:r>
                          <a:rPr lang="vi-VN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𝟐</m:t>
                        </m:r>
                        <m:r>
                          <a:rPr lang="vi-VN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;−</m:t>
                        </m:r>
                        <m:r>
                          <a:rPr lang="vi-VN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vi-VN" sz="4400" dirty="0">
                    <a:solidFill>
                      <a:schemeClr val="tx1"/>
                    </a:solidFill>
                    <a:effectLst/>
                    <a:latin typeface="Cambria Math" pitchFamily="18" charset="0"/>
                    <a:ea typeface="Cambria Math" pitchFamily="18" charset="0"/>
                  </a:rPr>
                  <a:t>.</a:t>
                </a:r>
                <a:endParaRPr lang="en-US" sz="4400" dirty="0">
                  <a:solidFill>
                    <a:schemeClr val="tx1"/>
                  </a:solidFill>
                  <a:effectLst/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4625020-6E0E-4F1B-A63D-5410E53C39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1" y="2971800"/>
                <a:ext cx="23049526" cy="3527889"/>
              </a:xfrm>
              <a:prstGeom prst="rect">
                <a:avLst/>
              </a:prstGeom>
              <a:blipFill rotWithShape="1">
                <a:blip r:embed="rId3"/>
                <a:stretch>
                  <a:fillRect t="-2241" r="-1031" b="-534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id="{5C7E7DC2-9CAE-47E9-A232-A97AC08FC413}"/>
                  </a:ext>
                </a:extLst>
              </p:cNvPr>
              <p:cNvSpPr txBox="1"/>
              <p:nvPr/>
            </p:nvSpPr>
            <p:spPr>
              <a:xfrm>
                <a:off x="1789727" y="7010400"/>
                <a:ext cx="20835025" cy="3207032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R="0" indent="639763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4400" b="1" dirty="0">
                    <a:effectLst/>
                    <a:latin typeface="Cambria Math" pitchFamily="18" charset="0"/>
                    <a:ea typeface="Cambria Math" pitchFamily="18" charset="0"/>
                  </a:rPr>
                  <a:t>Lời </a:t>
                </a:r>
                <a:r>
                  <a:rPr lang="vi-VN" sz="4400" b="1" dirty="0" smtClean="0">
                    <a:effectLst/>
                    <a:latin typeface="Cambria Math" pitchFamily="18" charset="0"/>
                    <a:ea typeface="Cambria Math" pitchFamily="18" charset="0"/>
                  </a:rPr>
                  <a:t>giả</a:t>
                </a:r>
                <a:r>
                  <a:rPr lang="en-US" sz="4400" b="1" dirty="0" smtClean="0">
                    <a:effectLst/>
                    <a:latin typeface="Cambria Math" pitchFamily="18" charset="0"/>
                    <a:ea typeface="Cambria Math" pitchFamily="18" charset="0"/>
                  </a:rPr>
                  <a:t>i:   </a:t>
                </a:r>
                <a:r>
                  <a:rPr lang="vi-VN" sz="4400" b="1" dirty="0" smtClean="0">
                    <a:effectLst/>
                    <a:highlight>
                      <a:srgbClr val="00FF00"/>
                    </a:highlight>
                    <a:latin typeface="Cambria Math" pitchFamily="18" charset="0"/>
                    <a:ea typeface="Cambria Math" pitchFamily="18" charset="0"/>
                  </a:rPr>
                  <a:t>Chọn </a:t>
                </a:r>
                <a:r>
                  <a:rPr lang="vi-VN" sz="4400" b="1" dirty="0">
                    <a:effectLst/>
                    <a:highlight>
                      <a:srgbClr val="00FF00"/>
                    </a:highlight>
                    <a:latin typeface="Cambria Math" pitchFamily="18" charset="0"/>
                    <a:ea typeface="Cambria Math" pitchFamily="18" charset="0"/>
                  </a:rPr>
                  <a:t>C.</a:t>
                </a:r>
                <a:r>
                  <a:rPr lang="vi-VN" sz="4400" b="1" dirty="0">
                    <a:solidFill>
                      <a:srgbClr val="0000CC"/>
                    </a:solidFill>
                    <a:effectLst/>
                    <a:latin typeface="Cambria Math" pitchFamily="18" charset="0"/>
                    <a:ea typeface="Cambria Math" pitchFamily="18" charset="0"/>
                  </a:rPr>
                  <a:t> </a:t>
                </a:r>
                <a:endParaRPr lang="en-US" sz="4400" dirty="0">
                  <a:effectLst/>
                  <a:latin typeface="Cambria Math" pitchFamily="18" charset="0"/>
                  <a:ea typeface="Cambria Math" pitchFamily="18" charset="0"/>
                </a:endParaRPr>
              </a:p>
              <a:p>
                <a:pPr marL="630555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𝐺</m:t>
                    </m:r>
                  </m:oMath>
                </a14:m>
                <a:r>
                  <a:rPr lang="vi-VN" sz="4400" dirty="0">
                    <a:effectLst/>
                    <a:latin typeface="Cambria Math" pitchFamily="18" charset="0"/>
                    <a:ea typeface="Cambria Math" pitchFamily="18" charset="0"/>
                  </a:rPr>
                  <a:t> là trọng tâm tam giác </a:t>
                </a: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𝐴𝐵𝐶</m:t>
                    </m:r>
                  </m:oMath>
                </a14:m>
                <a:r>
                  <a:rPr lang="vi-VN" sz="4400" dirty="0">
                    <a:effectLst/>
                    <a:latin typeface="Cambria Math" pitchFamily="18" charset="0"/>
                    <a:ea typeface="Cambria Math" pitchFamily="18" charset="0"/>
                  </a:rPr>
                  <a:t> nên từ công thức tọa độ trọng tâm tìm được </a:t>
                </a: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𝐵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d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3;4</m:t>
                        </m:r>
                      </m:e>
                    </m:d>
                  </m:oMath>
                </a14:m>
                <a:r>
                  <a:rPr lang="vi-VN" sz="4400" dirty="0">
                    <a:effectLst/>
                    <a:latin typeface="Cambria Math" pitchFamily="18" charset="0"/>
                    <a:ea typeface="Cambria Math" pitchFamily="18" charset="0"/>
                  </a:rPr>
                  <a:t>.</a:t>
                </a:r>
                <a:endParaRPr lang="en-US" sz="4400" dirty="0">
                  <a:effectLst/>
                  <a:latin typeface="Cambria Math" pitchFamily="18" charset="0"/>
                  <a:ea typeface="Cambria Math" pitchFamily="18" charset="0"/>
                </a:endParaRPr>
              </a:p>
              <a:p>
                <a:pPr marL="630555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4400" dirty="0">
                    <a:effectLst/>
                    <a:latin typeface="Cambria Math" pitchFamily="18" charset="0"/>
                    <a:ea typeface="Cambria Math" pitchFamily="18" charset="0"/>
                  </a:rPr>
                  <a:t>Phép tịnh tiến theo vec-tơ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acc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𝑣</m:t>
                        </m:r>
                      </m:e>
                    </m:acc>
                    <m:d>
                      <m:dPr>
                        <m:ctrlPr>
                          <a:rPr lang="en-US" sz="4400" i="1">
                            <a:effectLst/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d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2;7</m:t>
                        </m:r>
                      </m:e>
                    </m:d>
                  </m:oMath>
                </a14:m>
                <a:r>
                  <a:rPr lang="vi-VN" sz="4400" dirty="0">
                    <a:effectLst/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Cambria Math" pitchFamily="18" charset="0"/>
                    <a:ea typeface="Cambria Math" pitchFamily="18" charset="0"/>
                  </a:rPr>
                  <a:t>biến điểm </a:t>
                </a:r>
                <a14:m>
                  <m:oMath xmlns:m="http://schemas.openxmlformats.org/officeDocument/2006/math">
                    <m:r>
                      <a:rPr lang="vi-VN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𝐵</m:t>
                    </m:r>
                    <m:d>
                      <m:d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dPr>
                      <m:e>
                        <m:r>
                          <a:rPr lang="vi-VN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3;4</m:t>
                        </m:r>
                      </m:e>
                    </m:d>
                  </m:oMath>
                </a14:m>
                <a:r>
                  <a:rPr lang="vi-VN" sz="4400" dirty="0">
                    <a:effectLst/>
                    <a:latin typeface="Cambria Math" pitchFamily="18" charset="0"/>
                    <a:ea typeface="Cambria Math" pitchFamily="18" charset="0"/>
                  </a:rPr>
                  <a:t> thành điểm </a:t>
                </a: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𝑀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d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5;11</m:t>
                        </m:r>
                      </m:e>
                    </m:d>
                  </m:oMath>
                </a14:m>
                <a:r>
                  <a:rPr lang="vi-VN" sz="4400" dirty="0">
                    <a:effectLst/>
                    <a:latin typeface="Cambria Math" pitchFamily="18" charset="0"/>
                    <a:ea typeface="Cambria Math" pitchFamily="18" charset="0"/>
                  </a:rPr>
                  <a:t>.</a:t>
                </a:r>
                <a:endParaRPr lang="en-US" sz="4400" dirty="0">
                  <a:effectLst/>
                  <a:latin typeface="Cambria Math" pitchFamily="18" charset="0"/>
                  <a:ea typeface="Cambria Math" pitchFamily="18" charset="0"/>
                </a:endParaRPr>
              </a:p>
              <a:p>
                <a:pPr marL="630555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4400" dirty="0">
                    <a:effectLst/>
                    <a:latin typeface="Cambria Math" pitchFamily="18" charset="0"/>
                    <a:ea typeface="Cambria Math" pitchFamily="18" charset="0"/>
                  </a:rPr>
                  <a:t>Phép vị tự tâm </a:t>
                </a: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𝐼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d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3;1</m:t>
                        </m:r>
                      </m:e>
                    </m:d>
                  </m:oMath>
                </a14:m>
                <a:r>
                  <a:rPr lang="vi-VN" sz="4400" dirty="0">
                    <a:effectLst/>
                    <a:latin typeface="Cambria Math" pitchFamily="18" charset="0"/>
                    <a:ea typeface="Cambria Math" pitchFamily="18" charset="0"/>
                  </a:rPr>
                  <a:t> tỉ số </a:t>
                </a: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𝑘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=2</m:t>
                    </m:r>
                  </m:oMath>
                </a14:m>
                <a:r>
                  <a:rPr lang="vi-VN" sz="4400" dirty="0">
                    <a:effectLst/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Cambria Math" pitchFamily="18" charset="0"/>
                    <a:ea typeface="Cambria Math" pitchFamily="18" charset="0"/>
                  </a:rPr>
                  <a:t>biến điểm</a:t>
                </a:r>
                <a14:m>
                  <m:oMath xmlns:m="http://schemas.openxmlformats.org/officeDocument/2006/math">
                    <m:r>
                      <a:rPr lang="vi-VN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𝑀</m:t>
                    </m:r>
                    <m:d>
                      <m:d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dPr>
                      <m:e>
                        <m:r>
                          <a:rPr lang="vi-VN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5;11</m:t>
                        </m:r>
                      </m:e>
                    </m:d>
                  </m:oMath>
                </a14:m>
                <a:r>
                  <a:rPr lang="vi-VN" sz="4400" dirty="0">
                    <a:effectLst/>
                    <a:latin typeface="Cambria Math" pitchFamily="18" charset="0"/>
                    <a:ea typeface="Cambria Math" pitchFamily="18" charset="0"/>
                  </a:rPr>
                  <a:t> thành điểm </a:t>
                </a: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𝐵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′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d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7;21</m:t>
                        </m:r>
                      </m:e>
                    </m:d>
                  </m:oMath>
                </a14:m>
                <a:r>
                  <a:rPr lang="vi-VN" sz="4400" dirty="0">
                    <a:effectLst/>
                    <a:latin typeface="Cambria Math" pitchFamily="18" charset="0"/>
                    <a:ea typeface="Cambria Math" pitchFamily="18" charset="0"/>
                  </a:rPr>
                  <a:t>.</a:t>
                </a:r>
                <a:endParaRPr lang="en-US" sz="4400" dirty="0">
                  <a:effectLst/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5C7E7DC2-9CAE-47E9-A232-A97AC08FC4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9727" y="7010400"/>
                <a:ext cx="20835025" cy="3207032"/>
              </a:xfrm>
              <a:prstGeom prst="rect">
                <a:avLst/>
              </a:prstGeom>
              <a:blipFill rotWithShape="1">
                <a:blip r:embed="rId4"/>
                <a:stretch>
                  <a:fillRect t="-2264" b="-5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43"/>
          <p:cNvSpPr txBox="1"/>
          <p:nvPr/>
        </p:nvSpPr>
        <p:spPr>
          <a:xfrm>
            <a:off x="609600" y="1758469"/>
            <a:ext cx="7298711" cy="76944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b="1" dirty="0" smtClean="0">
                <a:ln>
                  <a:solidFill>
                    <a:srgbClr val="008000"/>
                  </a:solidFill>
                </a:ln>
                <a:solidFill>
                  <a:srgbClr val="008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2. BÀI </a:t>
            </a:r>
            <a:r>
              <a:rPr lang="en-US" sz="4400" b="1" dirty="0">
                <a:ln>
                  <a:solidFill>
                    <a:srgbClr val="008000"/>
                  </a:solidFill>
                </a:ln>
                <a:solidFill>
                  <a:srgbClr val="008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TẬP TRẮC NGHIỆM</a:t>
            </a:r>
          </a:p>
        </p:txBody>
      </p:sp>
    </p:spTree>
    <p:extLst>
      <p:ext uri="{BB962C8B-B14F-4D97-AF65-F5344CB8AC3E}">
        <p14:creationId xmlns:p14="http://schemas.microsoft.com/office/powerpoint/2010/main" val="409254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4BD7D913-20F0-448F-A128-066D4BC741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" y="1432441"/>
            <a:ext cx="24384000" cy="1251215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="" id="{1C5246E4-4F7B-4928-9C04-8D98AD35FB4D}"/>
                  </a:ext>
                </a:extLst>
              </p:cNvPr>
              <p:cNvSpPr txBox="1"/>
              <p:nvPr/>
            </p:nvSpPr>
            <p:spPr>
              <a:xfrm>
                <a:off x="609600" y="2743200"/>
                <a:ext cx="22555199" cy="2974853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marR="0" lvl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CC"/>
                  </a:buClr>
                  <a:tabLst>
                    <a:tab pos="630555" algn="l"/>
                  </a:tabLst>
                </a:pPr>
                <a:r>
                  <a:rPr lang="en-US" sz="4400" b="1" dirty="0" smtClean="0">
                    <a:solidFill>
                      <a:srgbClr val="145F82"/>
                    </a:solidFill>
                    <a:effectLst/>
                    <a:latin typeface="Cambria Math" pitchFamily="18" charset="0"/>
                    <a:ea typeface="Cambria Math" pitchFamily="18" charset="0"/>
                  </a:rPr>
                  <a:t>4. </a:t>
                </a:r>
                <a:r>
                  <a:rPr lang="vi-VN" sz="4400" dirty="0" smtClean="0">
                    <a:effectLst/>
                    <a:latin typeface="Cambria Math" pitchFamily="18" charset="0"/>
                    <a:ea typeface="Cambria Math" pitchFamily="18" charset="0"/>
                  </a:rPr>
                  <a:t>Trong </a:t>
                </a:r>
                <a:r>
                  <a:rPr lang="vi-VN" sz="4400" dirty="0">
                    <a:effectLst/>
                    <a:latin typeface="Cambria Math" pitchFamily="18" charset="0"/>
                    <a:ea typeface="Cambria Math" pitchFamily="18" charset="0"/>
                  </a:rPr>
                  <a:t>mặt phẳng </a:t>
                </a: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𝑂𝑥𝑦</m:t>
                    </m:r>
                  </m:oMath>
                </a14:m>
                <a:r>
                  <a:rPr lang="vi-VN" sz="4400" dirty="0">
                    <a:effectLst/>
                    <a:latin typeface="Cambria Math" pitchFamily="18" charset="0"/>
                    <a:ea typeface="Cambria Math" pitchFamily="18" charset="0"/>
                  </a:rPr>
                  <a:t>, cho hai đường tròn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d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𝐶</m:t>
                        </m:r>
                      </m:e>
                    </m:d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: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sSup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𝑥</m:t>
                        </m:r>
                      </m:e>
                      <m:sup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2</m:t>
                        </m:r>
                      </m:sup>
                    </m:sSup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+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sSup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𝑦</m:t>
                        </m:r>
                      </m:e>
                      <m:sup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2</m:t>
                        </m:r>
                      </m:sup>
                    </m:sSup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=4</m:t>
                    </m:r>
                  </m:oMath>
                </a14:m>
                <a:r>
                  <a:rPr lang="vi-VN" sz="4400" dirty="0">
                    <a:effectLst/>
                    <a:latin typeface="Cambria Math" pitchFamily="18" charset="0"/>
                    <a:ea typeface="Cambria Math" pitchFamily="18" charset="0"/>
                  </a:rPr>
                  <a:t> và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400" i="1">
                                <a:effectLst/>
                                <a:latin typeface="Cambria Math" pitchFamily="18" charset="0"/>
                                <a:ea typeface="Cambria Math" pitchFamily="18" charset="0"/>
                              </a:rPr>
                            </m:ctrlPr>
                          </m:sSupPr>
                          <m:e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/</m:t>
                            </m:r>
                          </m:sup>
                        </m:sSup>
                      </m:e>
                    </m:d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: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sSup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𝑥</m:t>
                        </m:r>
                      </m:e>
                      <m:sup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2</m:t>
                        </m:r>
                      </m:sup>
                    </m:sSup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+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sSup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𝑦</m:t>
                        </m:r>
                      </m:e>
                      <m:sup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2</m:t>
                        </m:r>
                      </m:sup>
                    </m:sSup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=9</m:t>
                    </m:r>
                  </m:oMath>
                </a14:m>
                <a:r>
                  <a:rPr lang="vi-VN" sz="4400" dirty="0">
                    <a:effectLst/>
                    <a:latin typeface="Cambria Math" pitchFamily="18" charset="0"/>
                    <a:ea typeface="Cambria Math" pitchFamily="18" charset="0"/>
                  </a:rPr>
                  <a:t>. Phép đồng dạng biến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d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vi-VN" sz="4400" dirty="0">
                    <a:effectLst/>
                    <a:latin typeface="Cambria Math" pitchFamily="18" charset="0"/>
                    <a:ea typeface="Cambria Math" pitchFamily="18" charset="0"/>
                  </a:rPr>
                  <a:t> thành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400" i="1">
                                <a:effectLst/>
                                <a:latin typeface="Cambria Math" pitchFamily="18" charset="0"/>
                                <a:ea typeface="Cambria Math" pitchFamily="18" charset="0"/>
                              </a:rPr>
                            </m:ctrlPr>
                          </m:sSupPr>
                          <m:e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/</m:t>
                            </m:r>
                          </m:sup>
                        </m:sSup>
                      </m:e>
                    </m:d>
                  </m:oMath>
                </a14:m>
                <a:r>
                  <a:rPr lang="vi-VN" sz="4400" dirty="0">
                    <a:effectLst/>
                    <a:latin typeface="Cambria Math" pitchFamily="18" charset="0"/>
                    <a:ea typeface="Cambria Math" pitchFamily="18" charset="0"/>
                  </a:rPr>
                  <a:t> có tỉ số đồng dạng là:</a:t>
                </a:r>
                <a:endParaRPr lang="en-US" sz="4400" dirty="0">
                  <a:effectLst/>
                  <a:latin typeface="Cambria Math" pitchFamily="18" charset="0"/>
                  <a:ea typeface="Cambria Math" pitchFamily="18" charset="0"/>
                </a:endParaRPr>
              </a:p>
              <a:p>
                <a:pPr marL="630555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630555" algn="l"/>
                    <a:tab pos="2160270" algn="l"/>
                    <a:tab pos="3600450" algn="l"/>
                    <a:tab pos="5040630" algn="l"/>
                  </a:tabLst>
                </a:pPr>
                <a:r>
                  <a:rPr lang="vi-VN" sz="4400" b="1" dirty="0">
                    <a:solidFill>
                      <a:srgbClr val="0000CC"/>
                    </a:solidFill>
                    <a:effectLst/>
                    <a:latin typeface="Cambria Math" pitchFamily="18" charset="0"/>
                    <a:ea typeface="Cambria Math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vi-VN" sz="4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𝒌</m:t>
                    </m:r>
                    <m:r>
                      <a:rPr lang="vi-VN" sz="4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=</m:t>
                    </m:r>
                    <m:r>
                      <a:rPr lang="vi-VN" sz="4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𝟐</m:t>
                    </m:r>
                  </m:oMath>
                </a14:m>
                <a:r>
                  <a:rPr lang="vi-VN" sz="4400" dirty="0">
                    <a:solidFill>
                      <a:schemeClr val="tx1"/>
                    </a:solidFill>
                    <a:effectLst/>
                    <a:latin typeface="Cambria Math" pitchFamily="18" charset="0"/>
                    <a:ea typeface="Cambria Math" pitchFamily="18" charset="0"/>
                  </a:rPr>
                  <a:t>.</a:t>
                </a:r>
                <a:r>
                  <a:rPr lang="vi-VN" sz="4400" dirty="0">
                    <a:effectLst/>
                    <a:latin typeface="Cambria Math" pitchFamily="18" charset="0"/>
                    <a:ea typeface="Cambria Math" pitchFamily="18" charset="0"/>
                  </a:rPr>
                  <a:t>	</a:t>
                </a:r>
                <a:r>
                  <a:rPr lang="vi-VN" sz="4400" b="1" dirty="0">
                    <a:solidFill>
                      <a:srgbClr val="0000CC"/>
                    </a:solidFill>
                    <a:effectLst/>
                    <a:latin typeface="Cambria Math" pitchFamily="18" charset="0"/>
                    <a:ea typeface="Cambria Math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vi-VN" sz="4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𝒌</m:t>
                    </m:r>
                    <m:r>
                      <a:rPr lang="vi-VN" sz="4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=</m:t>
                    </m:r>
                    <m:r>
                      <a:rPr lang="vi-VN" sz="4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𝟑</m:t>
                    </m:r>
                  </m:oMath>
                </a14:m>
                <a:r>
                  <a:rPr lang="vi-VN" sz="4400" dirty="0">
                    <a:solidFill>
                      <a:schemeClr val="tx1"/>
                    </a:solidFill>
                    <a:effectLst/>
                    <a:latin typeface="Cambria Math" pitchFamily="18" charset="0"/>
                    <a:ea typeface="Cambria Math" pitchFamily="18" charset="0"/>
                  </a:rPr>
                  <a:t>.</a:t>
                </a:r>
                <a:r>
                  <a:rPr lang="vi-VN" sz="4400" dirty="0">
                    <a:effectLst/>
                    <a:latin typeface="Cambria Math" pitchFamily="18" charset="0"/>
                    <a:ea typeface="Cambria Math" pitchFamily="18" charset="0"/>
                  </a:rPr>
                  <a:t>	</a:t>
                </a:r>
                <a:r>
                  <a:rPr lang="vi-VN" sz="4400" b="1" dirty="0">
                    <a:solidFill>
                      <a:srgbClr val="0000CC"/>
                    </a:solidFill>
                    <a:effectLst/>
                    <a:latin typeface="Cambria Math" pitchFamily="18" charset="0"/>
                    <a:ea typeface="Cambria Math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vi-VN" sz="4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𝒌</m:t>
                    </m:r>
                    <m:r>
                      <a:rPr lang="vi-VN" sz="4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fPr>
                      <m:num>
                        <m:r>
                          <a:rPr lang="vi-VN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𝟑</m:t>
                        </m:r>
                      </m:num>
                      <m:den>
                        <m:r>
                          <a:rPr lang="vi-VN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vi-VN" sz="4400" dirty="0">
                    <a:solidFill>
                      <a:schemeClr val="tx1"/>
                    </a:solidFill>
                    <a:effectLst/>
                    <a:latin typeface="Cambria Math" pitchFamily="18" charset="0"/>
                    <a:ea typeface="Cambria Math" pitchFamily="18" charset="0"/>
                  </a:rPr>
                  <a:t>.</a:t>
                </a:r>
                <a:r>
                  <a:rPr lang="vi-VN" sz="4400" dirty="0">
                    <a:effectLst/>
                    <a:latin typeface="Cambria Math" pitchFamily="18" charset="0"/>
                    <a:ea typeface="Cambria Math" pitchFamily="18" charset="0"/>
                  </a:rPr>
                  <a:t>	</a:t>
                </a:r>
                <a:r>
                  <a:rPr lang="vi-VN" sz="4400" b="1" dirty="0">
                    <a:solidFill>
                      <a:srgbClr val="0000CC"/>
                    </a:solidFill>
                    <a:effectLst/>
                    <a:latin typeface="Cambria Math" pitchFamily="18" charset="0"/>
                    <a:ea typeface="Cambria Math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vi-VN" sz="4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𝒌</m:t>
                    </m:r>
                    <m:r>
                      <a:rPr lang="vi-VN" sz="4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fPr>
                      <m:num>
                        <m:r>
                          <a:rPr lang="vi-VN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𝟐</m:t>
                        </m:r>
                      </m:num>
                      <m:den>
                        <m:r>
                          <a:rPr lang="vi-VN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vi-VN" sz="4400" dirty="0">
                    <a:solidFill>
                      <a:schemeClr val="tx1"/>
                    </a:solidFill>
                    <a:effectLst/>
                    <a:latin typeface="Cambria Math" pitchFamily="18" charset="0"/>
                    <a:ea typeface="Cambria Math" pitchFamily="18" charset="0"/>
                  </a:rPr>
                  <a:t>.</a:t>
                </a:r>
                <a:endParaRPr lang="en-US" sz="4400" dirty="0">
                  <a:solidFill>
                    <a:schemeClr val="tx1"/>
                  </a:solidFill>
                  <a:effectLst/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1C5246E4-4F7B-4928-9C04-8D98AD35FB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2743200"/>
                <a:ext cx="22555199" cy="2974853"/>
              </a:xfrm>
              <a:prstGeom prst="rect">
                <a:avLst/>
              </a:prstGeom>
              <a:blipFill rotWithShape="1">
                <a:blip r:embed="rId3"/>
                <a:stretch>
                  <a:fillRect l="-1053" t="-204" r="-1053" b="-346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id="{615BF5FB-C136-47F7-9870-6E38A93ECD11}"/>
                  </a:ext>
                </a:extLst>
              </p:cNvPr>
              <p:cNvSpPr txBox="1"/>
              <p:nvPr/>
            </p:nvSpPr>
            <p:spPr>
              <a:xfrm>
                <a:off x="1447801" y="6248400"/>
                <a:ext cx="20802600" cy="3403752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4400" b="1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</a:rPr>
                  <a:t>Lời </a:t>
                </a:r>
                <a:r>
                  <a:rPr lang="vi-VN" sz="4400" b="1" dirty="0" smtClean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</a:rPr>
                  <a:t>giải</a:t>
                </a:r>
                <a:r>
                  <a:rPr lang="en-US" sz="44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:  </a:t>
                </a:r>
                <a:r>
                  <a:rPr lang="vi-VN" sz="4400" b="1" dirty="0" smtClean="0">
                    <a:effectLst/>
                    <a:highlight>
                      <a:srgbClr val="00FF00"/>
                    </a:highlight>
                    <a:latin typeface="Palatino Linotype" panose="02040502050505030304" pitchFamily="18" charset="0"/>
                    <a:ea typeface="Calibri" panose="020F0502020204030204" pitchFamily="34" charset="0"/>
                  </a:rPr>
                  <a:t>Chọn </a:t>
                </a:r>
                <a:r>
                  <a:rPr lang="vi-VN" sz="4400" b="1" dirty="0">
                    <a:effectLst/>
                    <a:highlight>
                      <a:srgbClr val="00FF00"/>
                    </a:highlight>
                    <a:latin typeface="Palatino Linotype" panose="02040502050505030304" pitchFamily="18" charset="0"/>
                    <a:ea typeface="Calibri" panose="020F0502020204030204" pitchFamily="34" charset="0"/>
                  </a:rPr>
                  <a:t>C.</a:t>
                </a:r>
                <a:r>
                  <a:rPr lang="vi-VN" sz="4400" b="1" dirty="0">
                    <a:solidFill>
                      <a:srgbClr val="0000CC"/>
                    </a:solidFill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</a:rPr>
                  <a:t> 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630555" marR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𝑘</m:t>
                      </m:r>
                      <m:r>
                        <a:rPr lang="vi-VN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400" i="1">
                              <a:effectLst/>
                              <a:latin typeface="Cambria Math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vi-VN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𝑅</m:t>
                          </m:r>
                          <m:r>
                            <a:rPr lang="vi-VN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′</m:t>
                          </m:r>
                        </m:num>
                        <m:den>
                          <m:r>
                            <a:rPr lang="vi-VN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𝑅</m:t>
                          </m:r>
                        </m:den>
                      </m:f>
                      <m:r>
                        <a:rPr lang="vi-VN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400" i="1">
                              <a:effectLst/>
                              <a:latin typeface="Cambria Math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vi-VN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3</m:t>
                          </m:r>
                        </m:num>
                        <m:den>
                          <m:r>
                            <a:rPr lang="vi-VN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4400" dirty="0" smtClean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630555" marR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615BF5FB-C136-47F7-9870-6E38A93ECD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1" y="6248400"/>
                <a:ext cx="20802600" cy="3403752"/>
              </a:xfrm>
              <a:prstGeom prst="rect">
                <a:avLst/>
              </a:prstGeom>
              <a:blipFill rotWithShape="1">
                <a:blip r:embed="rId4"/>
                <a:stretch>
                  <a:fillRect l="-11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43"/>
          <p:cNvSpPr txBox="1"/>
          <p:nvPr/>
        </p:nvSpPr>
        <p:spPr>
          <a:xfrm>
            <a:off x="609600" y="1688138"/>
            <a:ext cx="7298711" cy="76944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b="1" dirty="0" smtClean="0">
                <a:ln>
                  <a:solidFill>
                    <a:srgbClr val="008000"/>
                  </a:solidFill>
                </a:ln>
                <a:solidFill>
                  <a:srgbClr val="008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2. BÀI </a:t>
            </a:r>
            <a:r>
              <a:rPr lang="en-US" sz="4400" b="1" dirty="0">
                <a:ln>
                  <a:solidFill>
                    <a:srgbClr val="008000"/>
                  </a:solidFill>
                </a:ln>
                <a:solidFill>
                  <a:srgbClr val="008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TẬP TRẮC NGHIỆM</a:t>
            </a:r>
          </a:p>
        </p:txBody>
      </p:sp>
    </p:spTree>
    <p:extLst>
      <p:ext uri="{BB962C8B-B14F-4D97-AF65-F5344CB8AC3E}">
        <p14:creationId xmlns:p14="http://schemas.microsoft.com/office/powerpoint/2010/main" val="3528834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4BD7D913-20F0-448F-A128-066D4BC741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" y="1432441"/>
            <a:ext cx="24384000" cy="1251215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="" id="{313C63AF-BB81-487A-A1FE-E2305A0C38E8}"/>
                  </a:ext>
                </a:extLst>
              </p:cNvPr>
              <p:cNvSpPr txBox="1"/>
              <p:nvPr/>
            </p:nvSpPr>
            <p:spPr>
              <a:xfrm>
                <a:off x="685800" y="2743200"/>
                <a:ext cx="22707599" cy="4466928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marR="0" lvl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CC"/>
                  </a:buClr>
                  <a:tabLst>
                    <a:tab pos="630555" algn="l"/>
                  </a:tabLst>
                </a:pPr>
                <a:r>
                  <a:rPr lang="en-US" sz="4400" b="1" dirty="0" smtClean="0">
                    <a:solidFill>
                      <a:srgbClr val="145F82"/>
                    </a:solidFill>
                    <a:effectLst/>
                    <a:latin typeface="Cambria Math" pitchFamily="18" charset="0"/>
                    <a:ea typeface="Cambria Math" pitchFamily="18" charset="0"/>
                  </a:rPr>
                  <a:t>5. </a:t>
                </a:r>
                <a:r>
                  <a:rPr lang="vi-VN" sz="4400" dirty="0" smtClean="0">
                    <a:effectLst/>
                    <a:latin typeface="Cambria Math" pitchFamily="18" charset="0"/>
                    <a:ea typeface="Cambria Math" pitchFamily="18" charset="0"/>
                  </a:rPr>
                  <a:t>Trong </a:t>
                </a:r>
                <a:r>
                  <a:rPr lang="vi-VN" sz="4400" dirty="0">
                    <a:effectLst/>
                    <a:latin typeface="Cambria Math" pitchFamily="18" charset="0"/>
                    <a:ea typeface="Cambria Math" pitchFamily="18" charset="0"/>
                  </a:rPr>
                  <a:t>mặt phẳng </a:t>
                </a: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𝑂𝑥𝑦</m:t>
                    </m:r>
                  </m:oMath>
                </a14:m>
                <a:r>
                  <a:rPr lang="vi-VN" sz="4400" dirty="0">
                    <a:effectLst/>
                    <a:latin typeface="Cambria Math" pitchFamily="18" charset="0"/>
                    <a:ea typeface="Cambria Math" pitchFamily="18" charset="0"/>
                  </a:rPr>
                  <a:t>, cho đường tròn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d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𝐶</m:t>
                        </m:r>
                      </m:e>
                    </m:d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: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i="1">
                                <a:effectLst/>
                                <a:latin typeface="Cambria Math" pitchFamily="18" charset="0"/>
                                <a:ea typeface="Cambria Math" pitchFamily="18" charset="0"/>
                              </a:rPr>
                            </m:ctrlPr>
                          </m:dPr>
                          <m:e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𝑥</m:t>
                            </m:r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−2</m:t>
                            </m:r>
                          </m:e>
                        </m:d>
                      </m:e>
                      <m:sup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2</m:t>
                        </m:r>
                      </m:sup>
                    </m:sSup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+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i="1">
                                <a:effectLst/>
                                <a:latin typeface="Cambria Math" pitchFamily="18" charset="0"/>
                                <a:ea typeface="Cambria Math" pitchFamily="18" charset="0"/>
                              </a:rPr>
                            </m:ctrlPr>
                          </m:dPr>
                          <m:e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𝑦</m:t>
                            </m:r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−2</m:t>
                            </m:r>
                          </m:e>
                        </m:d>
                      </m:e>
                      <m:sup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2</m:t>
                        </m:r>
                      </m:sup>
                    </m:sSup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=4</m:t>
                    </m:r>
                  </m:oMath>
                </a14:m>
                <a:r>
                  <a:rPr lang="vi-VN" sz="4400" dirty="0">
                    <a:effectLst/>
                    <a:latin typeface="Cambria Math" pitchFamily="18" charset="0"/>
                    <a:ea typeface="Cambria Math" pitchFamily="18" charset="0"/>
                  </a:rPr>
                  <a:t>. Hỏi phép đồng dạng có được bằng cách thực hiện liên tiếp phép vị tự tâm </a:t>
                </a: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𝑂</m:t>
                    </m:r>
                  </m:oMath>
                </a14:m>
                <a:r>
                  <a:rPr lang="vi-VN" sz="4400" dirty="0">
                    <a:effectLst/>
                    <a:latin typeface="Cambria Math" pitchFamily="18" charset="0"/>
                    <a:ea typeface="Cambria Math" pitchFamily="18" charset="0"/>
                  </a:rPr>
                  <a:t> tỉ số </a:t>
                </a: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𝑘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fPr>
                      <m:num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1</m:t>
                        </m:r>
                      </m:num>
                      <m:den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vi-VN" sz="4400" dirty="0">
                    <a:effectLst/>
                    <a:latin typeface="Cambria Math" pitchFamily="18" charset="0"/>
                    <a:ea typeface="Cambria Math" pitchFamily="18" charset="0"/>
                  </a:rPr>
                  <a:t> và phép quay tâm </a:t>
                </a: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𝑂</m:t>
                    </m:r>
                  </m:oMath>
                </a14:m>
                <a:r>
                  <a:rPr lang="vi-VN" sz="4400" dirty="0">
                    <a:effectLst/>
                    <a:latin typeface="Cambria Math" pitchFamily="18" charset="0"/>
                    <a:ea typeface="Cambria Math" pitchFamily="18" charset="0"/>
                  </a:rPr>
                  <a:t> góc </a:t>
                </a: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90°</m:t>
                    </m:r>
                  </m:oMath>
                </a14:m>
                <a:r>
                  <a:rPr lang="vi-VN" sz="4400" dirty="0">
                    <a:effectLst/>
                    <a:latin typeface="Cambria Math" pitchFamily="18" charset="0"/>
                    <a:ea typeface="Cambria Math" pitchFamily="18" charset="0"/>
                  </a:rPr>
                  <a:t> sẽ biến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d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vi-VN" sz="4400" dirty="0">
                    <a:effectLst/>
                    <a:latin typeface="Cambria Math" pitchFamily="18" charset="0"/>
                    <a:ea typeface="Cambria Math" pitchFamily="18" charset="0"/>
                  </a:rPr>
                  <a:t> thành đường tròn nào ?</a:t>
                </a:r>
                <a:endParaRPr lang="en-US" sz="4400" dirty="0">
                  <a:effectLst/>
                  <a:latin typeface="Cambria Math" pitchFamily="18" charset="0"/>
                  <a:ea typeface="Cambria Math" pitchFamily="18" charset="0"/>
                </a:endParaRPr>
              </a:p>
              <a:p>
                <a:pPr marL="630555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630555" algn="l"/>
                    <a:tab pos="2160270" algn="l"/>
                    <a:tab pos="3600450" algn="l"/>
                    <a:tab pos="5040630" algn="l"/>
                  </a:tabLst>
                </a:pPr>
                <a:r>
                  <a:rPr lang="vi-VN" sz="4400" b="1" dirty="0">
                    <a:solidFill>
                      <a:srgbClr val="0000CC"/>
                    </a:solidFill>
                    <a:effectLst/>
                    <a:latin typeface="Cambria Math" pitchFamily="18" charset="0"/>
                    <a:ea typeface="Cambria Math" pitchFamily="18" charset="0"/>
                  </a:rPr>
                  <a:t>A.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effectLst/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itchFamily="18" charset="0"/>
                                <a:ea typeface="Cambria Math" pitchFamily="18" charset="0"/>
                              </a:rPr>
                            </m:ctrlPr>
                          </m:sSupPr>
                          <m:e>
                            <m:r>
                              <a:rPr lang="vi-VN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𝑪</m:t>
                            </m:r>
                          </m:e>
                          <m:sup>
                            <m:r>
                              <a:rPr lang="vi-VN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/</m:t>
                            </m:r>
                          </m:sup>
                        </m:sSup>
                      </m:e>
                    </m:d>
                    <m:r>
                      <a:rPr lang="vi-VN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:</m:t>
                    </m:r>
                    <m:sSup>
                      <m:sSupPr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itchFamily="18" charset="0"/>
                                <a:ea typeface="Cambria Math" pitchFamily="18" charset="0"/>
                              </a:rPr>
                            </m:ctrlPr>
                          </m:dPr>
                          <m:e>
                            <m:r>
                              <a:rPr lang="vi-VN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𝒙</m:t>
                            </m:r>
                            <m:r>
                              <a:rPr lang="vi-VN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+</m:t>
                            </m:r>
                            <m:r>
                              <a:rPr lang="vi-VN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vi-VN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𝟐</m:t>
                        </m:r>
                      </m:sup>
                    </m:sSup>
                    <m:r>
                      <a:rPr lang="vi-VN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itchFamily="18" charset="0"/>
                                <a:ea typeface="Cambria Math" pitchFamily="18" charset="0"/>
                              </a:rPr>
                            </m:ctrlPr>
                          </m:dPr>
                          <m:e>
                            <m:r>
                              <a:rPr lang="vi-VN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𝒚</m:t>
                            </m:r>
                            <m:r>
                              <a:rPr lang="vi-VN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−</m:t>
                            </m:r>
                            <m:r>
                              <a:rPr lang="vi-VN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vi-VN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𝟐</m:t>
                        </m:r>
                      </m:sup>
                    </m:sSup>
                    <m:r>
                      <a:rPr lang="vi-VN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𝟏</m:t>
                    </m:r>
                  </m:oMath>
                </a14:m>
                <a:r>
                  <a:rPr lang="vi-VN" sz="4400" dirty="0">
                    <a:solidFill>
                      <a:schemeClr val="tx1"/>
                    </a:solidFill>
                    <a:effectLst/>
                    <a:latin typeface="Cambria Math" pitchFamily="18" charset="0"/>
                    <a:ea typeface="Cambria Math" pitchFamily="18" charset="0"/>
                  </a:rPr>
                  <a:t>.</a:t>
                </a:r>
                <a:r>
                  <a:rPr lang="vi-VN" sz="4400" dirty="0">
                    <a:effectLst/>
                    <a:latin typeface="Cambria Math" pitchFamily="18" charset="0"/>
                    <a:ea typeface="Cambria Math" pitchFamily="18" charset="0"/>
                  </a:rPr>
                  <a:t>	</a:t>
                </a:r>
                <a:r>
                  <a:rPr lang="vi-VN" sz="4400" b="1" dirty="0">
                    <a:solidFill>
                      <a:srgbClr val="0000CC"/>
                    </a:solidFill>
                    <a:effectLst/>
                    <a:latin typeface="Cambria Math" pitchFamily="18" charset="0"/>
                    <a:ea typeface="Cambria Math" pitchFamily="18" charset="0"/>
                  </a:rPr>
                  <a:t>B.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effectLst/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itchFamily="18" charset="0"/>
                                <a:ea typeface="Cambria Math" pitchFamily="18" charset="0"/>
                              </a:rPr>
                            </m:ctrlPr>
                          </m:sSupPr>
                          <m:e>
                            <m:r>
                              <a:rPr lang="vi-VN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𝑪</m:t>
                            </m:r>
                          </m:e>
                          <m:sup>
                            <m:r>
                              <a:rPr lang="vi-VN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/</m:t>
                            </m:r>
                          </m:sup>
                        </m:sSup>
                      </m:e>
                    </m:d>
                    <m:r>
                      <a:rPr lang="vi-VN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:</m:t>
                    </m:r>
                    <m:sSup>
                      <m:sSupPr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itchFamily="18" charset="0"/>
                                <a:ea typeface="Cambria Math" pitchFamily="18" charset="0"/>
                              </a:rPr>
                            </m:ctrlPr>
                          </m:dPr>
                          <m:e>
                            <m:r>
                              <a:rPr lang="vi-VN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𝒙</m:t>
                            </m:r>
                            <m:r>
                              <a:rPr lang="vi-VN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−</m:t>
                            </m:r>
                            <m:r>
                              <a:rPr lang="vi-VN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𝟐</m:t>
                            </m:r>
                          </m:e>
                        </m:d>
                      </m:e>
                      <m:sup>
                        <m:r>
                          <a:rPr lang="vi-VN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𝟐</m:t>
                        </m:r>
                      </m:sup>
                    </m:sSup>
                    <m:r>
                      <a:rPr lang="vi-VN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itchFamily="18" charset="0"/>
                                <a:ea typeface="Cambria Math" pitchFamily="18" charset="0"/>
                              </a:rPr>
                            </m:ctrlPr>
                          </m:dPr>
                          <m:e>
                            <m:r>
                              <a:rPr lang="vi-VN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𝒚</m:t>
                            </m:r>
                            <m:r>
                              <a:rPr lang="vi-VN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−</m:t>
                            </m:r>
                            <m:r>
                              <a:rPr lang="vi-VN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𝟐</m:t>
                            </m:r>
                          </m:e>
                        </m:d>
                      </m:e>
                      <m:sup>
                        <m:r>
                          <a:rPr lang="vi-VN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𝟐</m:t>
                        </m:r>
                      </m:sup>
                    </m:sSup>
                    <m:r>
                      <a:rPr lang="vi-VN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𝟏</m:t>
                    </m:r>
                  </m:oMath>
                </a14:m>
                <a:r>
                  <a:rPr lang="vi-VN" sz="4400" dirty="0">
                    <a:solidFill>
                      <a:schemeClr val="tx1"/>
                    </a:solidFill>
                    <a:effectLst/>
                    <a:latin typeface="Cambria Math" pitchFamily="18" charset="0"/>
                    <a:ea typeface="Cambria Math" pitchFamily="18" charset="0"/>
                  </a:rPr>
                  <a:t>.</a:t>
                </a:r>
                <a:r>
                  <a:rPr lang="vi-VN" sz="4400" dirty="0">
                    <a:effectLst/>
                    <a:latin typeface="Cambria Math" pitchFamily="18" charset="0"/>
                    <a:ea typeface="Cambria Math" pitchFamily="18" charset="0"/>
                  </a:rPr>
                  <a:t>	</a:t>
                </a:r>
                <a:endParaRPr lang="en-US" sz="4400" dirty="0">
                  <a:effectLst/>
                  <a:latin typeface="Cambria Math" pitchFamily="18" charset="0"/>
                  <a:ea typeface="Cambria Math" pitchFamily="18" charset="0"/>
                </a:endParaRPr>
              </a:p>
              <a:p>
                <a:pPr marL="630555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630555" algn="l"/>
                    <a:tab pos="2160270" algn="l"/>
                    <a:tab pos="3600450" algn="l"/>
                    <a:tab pos="5040630" algn="l"/>
                  </a:tabLst>
                </a:pPr>
                <a:r>
                  <a:rPr lang="vi-VN" sz="4400" b="1" dirty="0">
                    <a:solidFill>
                      <a:srgbClr val="0000CC"/>
                    </a:solidFill>
                    <a:effectLst/>
                    <a:latin typeface="Cambria Math" pitchFamily="18" charset="0"/>
                    <a:ea typeface="Cambria Math" pitchFamily="18" charset="0"/>
                  </a:rPr>
                  <a:t>C.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effectLst/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itchFamily="18" charset="0"/>
                                <a:ea typeface="Cambria Math" pitchFamily="18" charset="0"/>
                              </a:rPr>
                            </m:ctrlPr>
                          </m:sSupPr>
                          <m:e>
                            <m:r>
                              <a:rPr lang="vi-VN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𝑪</m:t>
                            </m:r>
                          </m:e>
                          <m:sup>
                            <m:r>
                              <a:rPr lang="vi-VN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/</m:t>
                            </m:r>
                          </m:sup>
                        </m:sSup>
                      </m:e>
                    </m:d>
                    <m:r>
                      <a:rPr lang="vi-VN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:</m:t>
                    </m:r>
                    <m:sSup>
                      <m:sSupPr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itchFamily="18" charset="0"/>
                                <a:ea typeface="Cambria Math" pitchFamily="18" charset="0"/>
                              </a:rPr>
                            </m:ctrlPr>
                          </m:dPr>
                          <m:e>
                            <m:r>
                              <a:rPr lang="vi-VN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𝒙</m:t>
                            </m:r>
                            <m:r>
                              <a:rPr lang="vi-VN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+</m:t>
                            </m:r>
                            <m:r>
                              <a:rPr lang="vi-VN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𝟐</m:t>
                            </m:r>
                          </m:e>
                        </m:d>
                      </m:e>
                      <m:sup>
                        <m:r>
                          <a:rPr lang="vi-VN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𝟐</m:t>
                        </m:r>
                      </m:sup>
                    </m:sSup>
                    <m:r>
                      <a:rPr lang="vi-VN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itchFamily="18" charset="0"/>
                                <a:ea typeface="Cambria Math" pitchFamily="18" charset="0"/>
                              </a:rPr>
                            </m:ctrlPr>
                          </m:dPr>
                          <m:e>
                            <m:r>
                              <a:rPr lang="vi-VN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𝒚</m:t>
                            </m:r>
                            <m:r>
                              <a:rPr lang="vi-VN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−</m:t>
                            </m:r>
                            <m:r>
                              <a:rPr lang="vi-VN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vi-VN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𝟐</m:t>
                        </m:r>
                      </m:sup>
                    </m:sSup>
                    <m:r>
                      <a:rPr lang="vi-VN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𝟏</m:t>
                    </m:r>
                  </m:oMath>
                </a14:m>
                <a:r>
                  <a:rPr lang="vi-VN" sz="4400" dirty="0">
                    <a:solidFill>
                      <a:schemeClr val="tx1"/>
                    </a:solidFill>
                    <a:effectLst/>
                    <a:latin typeface="Cambria Math" pitchFamily="18" charset="0"/>
                    <a:ea typeface="Cambria Math" pitchFamily="18" charset="0"/>
                  </a:rPr>
                  <a:t>.</a:t>
                </a:r>
                <a:r>
                  <a:rPr lang="vi-VN" sz="4400" dirty="0">
                    <a:effectLst/>
                    <a:latin typeface="Cambria Math" pitchFamily="18" charset="0"/>
                    <a:ea typeface="Cambria Math" pitchFamily="18" charset="0"/>
                  </a:rPr>
                  <a:t>	</a:t>
                </a:r>
                <a:r>
                  <a:rPr lang="vi-VN" sz="4400" b="1" dirty="0">
                    <a:solidFill>
                      <a:srgbClr val="0000CC"/>
                    </a:solidFill>
                    <a:effectLst/>
                    <a:latin typeface="Cambria Math" pitchFamily="18" charset="0"/>
                    <a:ea typeface="Cambria Math" pitchFamily="18" charset="0"/>
                  </a:rPr>
                  <a:t>D.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effectLst/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itchFamily="18" charset="0"/>
                                <a:ea typeface="Cambria Math" pitchFamily="18" charset="0"/>
                              </a:rPr>
                            </m:ctrlPr>
                          </m:sSupPr>
                          <m:e>
                            <m:r>
                              <a:rPr lang="vi-VN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𝑪</m:t>
                            </m:r>
                          </m:e>
                          <m:sup>
                            <m:r>
                              <a:rPr lang="vi-VN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/</m:t>
                            </m:r>
                          </m:sup>
                        </m:sSup>
                      </m:e>
                    </m:d>
                    <m:r>
                      <a:rPr lang="vi-VN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:</m:t>
                    </m:r>
                    <m:sSup>
                      <m:sSupPr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itchFamily="18" charset="0"/>
                                <a:ea typeface="Cambria Math" pitchFamily="18" charset="0"/>
                              </a:rPr>
                            </m:ctrlPr>
                          </m:dPr>
                          <m:e>
                            <m:r>
                              <a:rPr lang="vi-VN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𝒙</m:t>
                            </m:r>
                            <m:r>
                              <a:rPr lang="vi-VN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+</m:t>
                            </m:r>
                            <m:r>
                              <a:rPr lang="vi-VN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vi-VN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𝟐</m:t>
                        </m:r>
                      </m:sup>
                    </m:sSup>
                    <m:r>
                      <a:rPr lang="vi-VN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itchFamily="18" charset="0"/>
                                <a:ea typeface="Cambria Math" pitchFamily="18" charset="0"/>
                              </a:rPr>
                            </m:ctrlPr>
                          </m:dPr>
                          <m:e>
                            <m:r>
                              <a:rPr lang="vi-VN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𝒚</m:t>
                            </m:r>
                            <m:r>
                              <a:rPr lang="vi-VN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−</m:t>
                            </m:r>
                            <m:r>
                              <a:rPr lang="vi-VN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vi-VN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𝟐</m:t>
                        </m:r>
                      </m:sup>
                    </m:sSup>
                    <m:r>
                      <a:rPr lang="vi-VN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𝟒</m:t>
                    </m:r>
                  </m:oMath>
                </a14:m>
                <a:r>
                  <a:rPr lang="vi-VN" sz="4400" dirty="0">
                    <a:solidFill>
                      <a:schemeClr val="tx1"/>
                    </a:solidFill>
                    <a:effectLst/>
                    <a:latin typeface="Cambria Math" pitchFamily="18" charset="0"/>
                    <a:ea typeface="Cambria Math" pitchFamily="18" charset="0"/>
                  </a:rPr>
                  <a:t>.</a:t>
                </a:r>
                <a:endParaRPr lang="en-US" sz="4400" dirty="0">
                  <a:solidFill>
                    <a:schemeClr val="tx1"/>
                  </a:solidFill>
                  <a:effectLst/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313C63AF-BB81-487A-A1FE-E2305A0C38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2743200"/>
                <a:ext cx="22707599" cy="4466928"/>
              </a:xfrm>
              <a:prstGeom prst="rect">
                <a:avLst/>
              </a:prstGeom>
              <a:blipFill rotWithShape="1">
                <a:blip r:embed="rId3"/>
                <a:stretch>
                  <a:fillRect l="-1074" t="-1769" r="-1074" b="-435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id="{8E222877-947E-40D4-A4F8-79116794F199}"/>
                  </a:ext>
                </a:extLst>
              </p:cNvPr>
              <p:cNvSpPr txBox="1"/>
              <p:nvPr/>
            </p:nvSpPr>
            <p:spPr>
              <a:xfrm>
                <a:off x="1676401" y="7472028"/>
                <a:ext cx="21031200" cy="4643772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R="0" indent="639763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4400" b="1" dirty="0">
                    <a:effectLst/>
                    <a:latin typeface="Cambria Math" pitchFamily="18" charset="0"/>
                    <a:ea typeface="Cambria Math" pitchFamily="18" charset="0"/>
                  </a:rPr>
                  <a:t>Lời </a:t>
                </a:r>
                <a:r>
                  <a:rPr lang="vi-VN" sz="4400" b="1" dirty="0" smtClean="0">
                    <a:effectLst/>
                    <a:latin typeface="Cambria Math" pitchFamily="18" charset="0"/>
                    <a:ea typeface="Cambria Math" pitchFamily="18" charset="0"/>
                  </a:rPr>
                  <a:t>giải</a:t>
                </a:r>
                <a:r>
                  <a:rPr lang="en-US" sz="4400" dirty="0" smtClean="0">
                    <a:latin typeface="Cambria Math" pitchFamily="18" charset="0"/>
                    <a:ea typeface="Cambria Math" pitchFamily="18" charset="0"/>
                  </a:rPr>
                  <a:t>:  </a:t>
                </a:r>
                <a:r>
                  <a:rPr lang="vi-VN" sz="4400" b="1" dirty="0" smtClean="0">
                    <a:effectLst/>
                    <a:highlight>
                      <a:srgbClr val="00FF00"/>
                    </a:highlight>
                    <a:latin typeface="Cambria Math" pitchFamily="18" charset="0"/>
                    <a:ea typeface="Cambria Math" pitchFamily="18" charset="0"/>
                  </a:rPr>
                  <a:t>Chọn </a:t>
                </a:r>
                <a:r>
                  <a:rPr lang="vi-VN" sz="4400" b="1" dirty="0">
                    <a:effectLst/>
                    <a:highlight>
                      <a:srgbClr val="00FF00"/>
                    </a:highlight>
                    <a:latin typeface="Cambria Math" pitchFamily="18" charset="0"/>
                    <a:ea typeface="Cambria Math" pitchFamily="18" charset="0"/>
                  </a:rPr>
                  <a:t>A.</a:t>
                </a:r>
                <a:r>
                  <a:rPr lang="vi-VN" sz="4400" b="1" dirty="0">
                    <a:solidFill>
                      <a:srgbClr val="0000CC"/>
                    </a:solidFill>
                    <a:effectLst/>
                    <a:latin typeface="Cambria Math" pitchFamily="18" charset="0"/>
                    <a:ea typeface="Cambria Math" pitchFamily="18" charset="0"/>
                  </a:rPr>
                  <a:t> </a:t>
                </a:r>
                <a:endParaRPr lang="en-US" sz="4400" dirty="0">
                  <a:effectLst/>
                  <a:latin typeface="Cambria Math" pitchFamily="18" charset="0"/>
                  <a:ea typeface="Cambria Math" pitchFamily="18" charset="0"/>
                </a:endParaRPr>
              </a:p>
              <a:p>
                <a:pPr marL="630555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4400" dirty="0">
                    <a:effectLst/>
                    <a:latin typeface="Cambria Math" pitchFamily="18" charset="0"/>
                    <a:ea typeface="Cambria Math" pitchFamily="18" charset="0"/>
                  </a:rPr>
                  <a:t>Phép vị tự tâm </a:t>
                </a: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𝑂</m:t>
                    </m:r>
                  </m:oMath>
                </a14:m>
                <a:r>
                  <a:rPr lang="vi-VN" sz="4400" dirty="0">
                    <a:effectLst/>
                    <a:latin typeface="Cambria Math" pitchFamily="18" charset="0"/>
                    <a:ea typeface="Cambria Math" pitchFamily="18" charset="0"/>
                  </a:rPr>
                  <a:t> tỉ số </a:t>
                </a: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𝑘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fPr>
                      <m:num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1</m:t>
                        </m:r>
                      </m:num>
                      <m:den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vi-VN" sz="4400" dirty="0">
                    <a:effectLst/>
                    <a:latin typeface="Cambria Math" pitchFamily="18" charset="0"/>
                    <a:ea typeface="Cambria Math" pitchFamily="18" charset="0"/>
                  </a:rPr>
                  <a:t> biến đường tròn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d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𝐶</m:t>
                        </m:r>
                      </m:e>
                    </m:d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: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i="1">
                                <a:effectLst/>
                                <a:latin typeface="Cambria Math" pitchFamily="18" charset="0"/>
                                <a:ea typeface="Cambria Math" pitchFamily="18" charset="0"/>
                              </a:rPr>
                            </m:ctrlPr>
                          </m:dPr>
                          <m:e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𝑥</m:t>
                            </m:r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−2</m:t>
                            </m:r>
                          </m:e>
                        </m:d>
                      </m:e>
                      <m:sup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2</m:t>
                        </m:r>
                      </m:sup>
                    </m:sSup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+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i="1">
                                <a:effectLst/>
                                <a:latin typeface="Cambria Math" pitchFamily="18" charset="0"/>
                                <a:ea typeface="Cambria Math" pitchFamily="18" charset="0"/>
                              </a:rPr>
                            </m:ctrlPr>
                          </m:dPr>
                          <m:e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𝑦</m:t>
                            </m:r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−2</m:t>
                            </m:r>
                          </m:e>
                        </m:d>
                      </m:e>
                      <m:sup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2</m:t>
                        </m:r>
                      </m:sup>
                    </m:sSup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=4</m:t>
                    </m:r>
                  </m:oMath>
                </a14:m>
                <a:r>
                  <a:rPr lang="vi-VN" sz="4400" dirty="0">
                    <a:effectLst/>
                    <a:latin typeface="Cambria Math" pitchFamily="18" charset="0"/>
                    <a:ea typeface="Cambria Math" pitchFamily="18" charset="0"/>
                  </a:rPr>
                  <a:t> thành đường tròn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i="1">
                                <a:effectLst/>
                                <a:latin typeface="Cambria Math" pitchFamily="18" charset="0"/>
                                <a:ea typeface="Cambria Math" pitchFamily="18" charset="0"/>
                              </a:rPr>
                            </m:ctrlPr>
                          </m:sSubPr>
                          <m:e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: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i="1">
                                <a:effectLst/>
                                <a:latin typeface="Cambria Math" pitchFamily="18" charset="0"/>
                                <a:ea typeface="Cambria Math" pitchFamily="18" charset="0"/>
                              </a:rPr>
                            </m:ctrlPr>
                          </m:dPr>
                          <m:e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𝑥</m:t>
                            </m:r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2</m:t>
                        </m:r>
                      </m:sup>
                    </m:sSup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+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i="1">
                                <a:effectLst/>
                                <a:latin typeface="Cambria Math" pitchFamily="18" charset="0"/>
                                <a:ea typeface="Cambria Math" pitchFamily="18" charset="0"/>
                              </a:rPr>
                            </m:ctrlPr>
                          </m:dPr>
                          <m:e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𝑦</m:t>
                            </m:r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2</m:t>
                        </m:r>
                      </m:sup>
                    </m:sSup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=1</m:t>
                    </m:r>
                  </m:oMath>
                </a14:m>
                <a:endParaRPr lang="en-US" sz="4400" dirty="0">
                  <a:effectLst/>
                  <a:latin typeface="Cambria Math" pitchFamily="18" charset="0"/>
                  <a:ea typeface="Cambria Math" pitchFamily="18" charset="0"/>
                </a:endParaRPr>
              </a:p>
              <a:p>
                <a:pPr marL="630555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4400" dirty="0">
                    <a:effectLst/>
                    <a:latin typeface="Cambria Math" pitchFamily="18" charset="0"/>
                    <a:ea typeface="Cambria Math" pitchFamily="18" charset="0"/>
                  </a:rPr>
                  <a:t>Phép quay tâm </a:t>
                </a: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𝑂</m:t>
                    </m:r>
                  </m:oMath>
                </a14:m>
                <a:r>
                  <a:rPr lang="vi-VN" sz="4400" dirty="0">
                    <a:effectLst/>
                    <a:latin typeface="Cambria Math" pitchFamily="18" charset="0"/>
                    <a:ea typeface="Cambria Math" pitchFamily="18" charset="0"/>
                  </a:rPr>
                  <a:t> góc </a:t>
                </a: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90°</m:t>
                    </m:r>
                  </m:oMath>
                </a14:m>
                <a:r>
                  <a:rPr lang="vi-VN" sz="4400" dirty="0">
                    <a:effectLst/>
                    <a:latin typeface="Cambria Math" pitchFamily="18" charset="0"/>
                    <a:ea typeface="Cambria Math" pitchFamily="18" charset="0"/>
                  </a:rPr>
                  <a:t> biến đường tròn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i="1">
                                <a:effectLst/>
                                <a:latin typeface="Cambria Math" pitchFamily="18" charset="0"/>
                                <a:ea typeface="Cambria Math" pitchFamily="18" charset="0"/>
                              </a:rPr>
                            </m:ctrlPr>
                          </m:sSubPr>
                          <m:e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: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i="1">
                                <a:effectLst/>
                                <a:latin typeface="Cambria Math" pitchFamily="18" charset="0"/>
                                <a:ea typeface="Cambria Math" pitchFamily="18" charset="0"/>
                              </a:rPr>
                            </m:ctrlPr>
                          </m:dPr>
                          <m:e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𝑥</m:t>
                            </m:r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2</m:t>
                        </m:r>
                      </m:sup>
                    </m:sSup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+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i="1">
                                <a:effectLst/>
                                <a:latin typeface="Cambria Math" pitchFamily="18" charset="0"/>
                                <a:ea typeface="Cambria Math" pitchFamily="18" charset="0"/>
                              </a:rPr>
                            </m:ctrlPr>
                          </m:dPr>
                          <m:e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𝑦</m:t>
                            </m:r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2</m:t>
                        </m:r>
                      </m:sup>
                    </m:sSup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=1</m:t>
                    </m:r>
                  </m:oMath>
                </a14:m>
                <a:r>
                  <a:rPr lang="vi-VN" sz="4400" dirty="0">
                    <a:effectLst/>
                    <a:latin typeface="Cambria Math" pitchFamily="18" charset="0"/>
                    <a:ea typeface="Cambria Math" pitchFamily="18" charset="0"/>
                  </a:rPr>
                  <a:t> thành đường tròn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400" i="1">
                                <a:effectLst/>
                                <a:latin typeface="Cambria Math" pitchFamily="18" charset="0"/>
                                <a:ea typeface="Cambria Math" pitchFamily="18" charset="0"/>
                              </a:rPr>
                            </m:ctrlPr>
                          </m:sSupPr>
                          <m:e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/</m:t>
                            </m:r>
                          </m:sup>
                        </m:sSup>
                      </m:e>
                    </m:d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: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i="1">
                                <a:effectLst/>
                                <a:latin typeface="Cambria Math" pitchFamily="18" charset="0"/>
                                <a:ea typeface="Cambria Math" pitchFamily="18" charset="0"/>
                              </a:rPr>
                            </m:ctrlPr>
                          </m:dPr>
                          <m:e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𝑥</m:t>
                            </m:r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2</m:t>
                        </m:r>
                      </m:sup>
                    </m:sSup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+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i="1">
                                <a:effectLst/>
                                <a:latin typeface="Cambria Math" pitchFamily="18" charset="0"/>
                                <a:ea typeface="Cambria Math" pitchFamily="18" charset="0"/>
                              </a:rPr>
                            </m:ctrlPr>
                          </m:dPr>
                          <m:e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𝑦</m:t>
                            </m:r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2</m:t>
                        </m:r>
                      </m:sup>
                    </m:sSup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=1</m:t>
                    </m:r>
                  </m:oMath>
                </a14:m>
                <a:r>
                  <a:rPr lang="vi-VN" sz="4400" dirty="0">
                    <a:effectLst/>
                    <a:latin typeface="Cambria Math" pitchFamily="18" charset="0"/>
                    <a:ea typeface="Cambria Math" pitchFamily="18" charset="0"/>
                  </a:rPr>
                  <a:t>.</a:t>
                </a:r>
                <a:endParaRPr lang="en-US" sz="4400" dirty="0">
                  <a:effectLst/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8E222877-947E-40D4-A4F8-79116794F1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1" y="7472028"/>
                <a:ext cx="21031200" cy="4643772"/>
              </a:xfrm>
              <a:prstGeom prst="rect">
                <a:avLst/>
              </a:prstGeom>
              <a:blipFill rotWithShape="1">
                <a:blip r:embed="rId4"/>
                <a:stretch>
                  <a:fillRect r="-1100" b="-31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43"/>
          <p:cNvSpPr txBox="1"/>
          <p:nvPr/>
        </p:nvSpPr>
        <p:spPr>
          <a:xfrm>
            <a:off x="685800" y="1758469"/>
            <a:ext cx="7298711" cy="76944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b="1" dirty="0" smtClean="0">
                <a:ln>
                  <a:solidFill>
                    <a:srgbClr val="008000"/>
                  </a:solidFill>
                </a:ln>
                <a:solidFill>
                  <a:srgbClr val="008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2. BÀI </a:t>
            </a:r>
            <a:r>
              <a:rPr lang="en-US" sz="4400" b="1" dirty="0">
                <a:ln>
                  <a:solidFill>
                    <a:srgbClr val="008000"/>
                  </a:solidFill>
                </a:ln>
                <a:solidFill>
                  <a:srgbClr val="008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TẬP TRẮC NGHIỆM</a:t>
            </a:r>
          </a:p>
        </p:txBody>
      </p:sp>
    </p:spTree>
    <p:extLst>
      <p:ext uri="{BB962C8B-B14F-4D97-AF65-F5344CB8AC3E}">
        <p14:creationId xmlns:p14="http://schemas.microsoft.com/office/powerpoint/2010/main" val="1058788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4BD7D913-20F0-448F-A128-066D4BC741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" y="1432441"/>
            <a:ext cx="24384000" cy="1251215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="" id="{29999BC8-8914-4540-B13A-DBC4F8AC8445}"/>
                  </a:ext>
                </a:extLst>
              </p:cNvPr>
              <p:cNvSpPr txBox="1"/>
              <p:nvPr/>
            </p:nvSpPr>
            <p:spPr>
              <a:xfrm>
                <a:off x="609600" y="2971800"/>
                <a:ext cx="22783799" cy="4198072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marL="182563" marR="0" lvl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CC"/>
                  </a:buClr>
                  <a:tabLst>
                    <a:tab pos="630555" algn="l"/>
                  </a:tabLst>
                </a:pPr>
                <a:r>
                  <a:rPr lang="en-US" sz="4800" b="1" dirty="0" smtClean="0">
                    <a:solidFill>
                      <a:srgbClr val="145F82"/>
                    </a:solidFill>
                    <a:effectLst/>
                    <a:latin typeface="Cambria Math" pitchFamily="18" charset="0"/>
                    <a:ea typeface="Cambria Math" pitchFamily="18" charset="0"/>
                  </a:rPr>
                  <a:t>6. </a:t>
                </a:r>
                <a:r>
                  <a:rPr lang="vi-VN" sz="4800" dirty="0" smtClean="0">
                    <a:effectLst/>
                    <a:latin typeface="Cambria Math" pitchFamily="18" charset="0"/>
                    <a:ea typeface="Cambria Math" pitchFamily="18" charset="0"/>
                  </a:rPr>
                  <a:t>Trong </a:t>
                </a:r>
                <a:r>
                  <a:rPr lang="vi-VN" sz="4800" dirty="0">
                    <a:effectLst/>
                    <a:latin typeface="Cambria Math" pitchFamily="18" charset="0"/>
                    <a:ea typeface="Cambria Math" pitchFamily="18" charset="0"/>
                  </a:rPr>
                  <a:t>mặt phẳng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𝑂𝑥𝑦</m:t>
                    </m:r>
                  </m:oMath>
                </a14:m>
                <a:r>
                  <a:rPr lang="vi-VN" sz="4800" dirty="0">
                    <a:effectLst/>
                    <a:latin typeface="Cambria Math" pitchFamily="18" charset="0"/>
                    <a:ea typeface="Cambria Math" pitchFamily="18" charset="0"/>
                  </a:rPr>
                  <a:t>, </a:t>
                </a:r>
                <a:r>
                  <a:rPr lang="fr-FR" sz="4400" dirty="0" err="1">
                    <a:solidFill>
                      <a:srgbClr val="000000"/>
                    </a:solidFill>
                    <a:effectLst/>
                    <a:latin typeface="Cambria Math" pitchFamily="18" charset="0"/>
                    <a:ea typeface="Cambria Math" pitchFamily="18" charset="0"/>
                  </a:rPr>
                  <a:t>cho</a:t>
                </a:r>
                <a:r>
                  <a:rPr lang="fr-FR" sz="4400" dirty="0">
                    <a:solidFill>
                      <a:srgbClr val="000000"/>
                    </a:solidFill>
                    <a:effectLst/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fr-FR" sz="4400" dirty="0" err="1">
                    <a:solidFill>
                      <a:srgbClr val="000000"/>
                    </a:solidFill>
                    <a:effectLst/>
                    <a:latin typeface="Cambria Math" pitchFamily="18" charset="0"/>
                    <a:ea typeface="Cambria Math" pitchFamily="18" charset="0"/>
                  </a:rPr>
                  <a:t>điểm</a:t>
                </a:r>
                <a:r>
                  <a:rPr lang="fr-FR" sz="4400" dirty="0">
                    <a:solidFill>
                      <a:srgbClr val="000000"/>
                    </a:solidFill>
                    <a:effectLst/>
                    <a:latin typeface="Cambria Math" pitchFamily="18" charset="0"/>
                    <a:ea typeface="Cambria Math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𝐼</m:t>
                    </m:r>
                    <m:d>
                      <m:dPr>
                        <m:ctrlP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dPr>
                      <m:e>
                        <m:r>
                          <a:rPr lang="fr-FR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2;1</m:t>
                        </m:r>
                      </m:e>
                    </m:d>
                  </m:oMath>
                </a14:m>
                <a:r>
                  <a:rPr lang="vi-VN" sz="4400" dirty="0">
                    <a:solidFill>
                      <a:srgbClr val="000000"/>
                    </a:solidFill>
                    <a:effectLst/>
                    <a:latin typeface="Cambria Math" pitchFamily="18" charset="0"/>
                    <a:ea typeface="Cambria Math" pitchFamily="18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accPr>
                      <m:e>
                        <m:r>
                          <a:rPr lang="vi-VN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𝑣</m:t>
                        </m:r>
                      </m:e>
                    </m:acc>
                    <m:d>
                      <m:dPr>
                        <m:ctrlP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dPr>
                      <m:e>
                        <m:r>
                          <a:rPr lang="vi-VN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1;3</m:t>
                        </m:r>
                      </m:e>
                    </m:d>
                  </m:oMath>
                </a14:m>
                <a:r>
                  <a:rPr lang="vi-VN" sz="4400" dirty="0">
                    <a:solidFill>
                      <a:srgbClr val="000000"/>
                    </a:solidFill>
                    <a:effectLst/>
                    <a:latin typeface="Cambria Math" pitchFamily="18" charset="0"/>
                    <a:ea typeface="Cambria Math" pitchFamily="18" charset="0"/>
                  </a:rPr>
                  <a:t>. Biết phép phép vị tự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sSubPr>
                      <m:e>
                        <m:r>
                          <a:rPr lang="vi-VN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𝑉</m:t>
                        </m:r>
                      </m:e>
                      <m:sub>
                        <m:d>
                          <m:dPr>
                            <m:ctrlPr>
                              <a:rPr lang="en-US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 pitchFamily="18" charset="0"/>
                                <a:ea typeface="Cambria Math" pitchFamily="18" charset="0"/>
                              </a:rPr>
                            </m:ctrlPr>
                          </m:dPr>
                          <m:e>
                            <m:r>
                              <a:rPr lang="vi-VN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𝐼</m:t>
                            </m:r>
                            <m:r>
                              <a:rPr lang="vi-VN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;2</m:t>
                            </m:r>
                          </m:e>
                        </m:d>
                      </m:sub>
                    </m:sSub>
                  </m:oMath>
                </a14:m>
                <a:r>
                  <a:rPr lang="vi-VN" sz="4400" dirty="0">
                    <a:solidFill>
                      <a:srgbClr val="000000"/>
                    </a:solidFill>
                    <a:effectLst/>
                    <a:latin typeface="Cambria Math" pitchFamily="18" charset="0"/>
                    <a:ea typeface="Cambria Math" pitchFamily="18" charset="0"/>
                  </a:rPr>
                  <a:t> biến đường thẳng </a:t>
                </a:r>
                <a14:m>
                  <m:oMath xmlns:m="http://schemas.openxmlformats.org/officeDocument/2006/math">
                    <m:r>
                      <a:rPr lang="vi-VN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𝛥</m:t>
                    </m:r>
                    <m:r>
                      <a:rPr lang="vi-VN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:3</m:t>
                    </m:r>
                    <m:r>
                      <a:rPr lang="vi-VN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𝑥</m:t>
                    </m:r>
                    <m:r>
                      <a:rPr lang="vi-VN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−</m:t>
                    </m:r>
                    <m:r>
                      <a:rPr lang="vi-VN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𝑦</m:t>
                    </m:r>
                    <m:r>
                      <a:rPr lang="vi-VN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−8=0</m:t>
                    </m:r>
                  </m:oMath>
                </a14:m>
                <a:r>
                  <a:rPr lang="vi-VN" sz="4400" dirty="0">
                    <a:effectLst/>
                    <a:latin typeface="Cambria Math" pitchFamily="18" charset="0"/>
                    <a:ea typeface="Cambria Math" pitchFamily="18" charset="0"/>
                  </a:rPr>
                  <a:t> thành đường thẳng </a:t>
                </a: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𝛥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′</m:t>
                    </m:r>
                  </m:oMath>
                </a14:m>
                <a:r>
                  <a:rPr lang="vi-VN" sz="4400" dirty="0">
                    <a:effectLst/>
                    <a:latin typeface="Cambria Math" pitchFamily="18" charset="0"/>
                    <a:ea typeface="Cambria Math" pitchFamily="18" charset="0"/>
                  </a:rPr>
                  <a:t> và </a:t>
                </a:r>
                <a:r>
                  <a:rPr lang="vi-VN" sz="4400" dirty="0">
                    <a:solidFill>
                      <a:srgbClr val="000000"/>
                    </a:solidFill>
                    <a:effectLst/>
                    <a:latin typeface="Cambria Math" pitchFamily="18" charset="0"/>
                    <a:ea typeface="Cambria Math" pitchFamily="18" charset="0"/>
                  </a:rPr>
                  <a:t>phép tịnh tiến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sSubPr>
                      <m:e>
                        <m:r>
                          <a:rPr lang="vi-VN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𝑇</m:t>
                        </m:r>
                      </m:e>
                      <m:sub>
                        <m:acc>
                          <m:accPr>
                            <m:chr m:val="⃗"/>
                            <m:ctrlPr>
                              <a:rPr lang="en-US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 pitchFamily="18" charset="0"/>
                                <a:ea typeface="Cambria Math" pitchFamily="18" charset="0"/>
                              </a:rPr>
                            </m:ctrlPr>
                          </m:accPr>
                          <m:e>
                            <m:r>
                              <a:rPr lang="vi-VN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𝑣</m:t>
                            </m:r>
                          </m:e>
                        </m:acc>
                      </m:sub>
                    </m:sSub>
                  </m:oMath>
                </a14:m>
                <a:r>
                  <a:rPr lang="vi-VN" sz="4400" dirty="0">
                    <a:solidFill>
                      <a:srgbClr val="000000"/>
                    </a:solidFill>
                    <a:effectLst/>
                    <a:latin typeface="Cambria Math" pitchFamily="18" charset="0"/>
                    <a:ea typeface="Cambria Math" pitchFamily="18" charset="0"/>
                  </a:rPr>
                  <a:t>  biến </a:t>
                </a:r>
                <a:r>
                  <a:rPr lang="vi-VN" sz="4400" dirty="0">
                    <a:effectLst/>
                    <a:latin typeface="Cambria Math" pitchFamily="18" charset="0"/>
                    <a:ea typeface="Cambria Math" pitchFamily="18" charset="0"/>
                  </a:rPr>
                  <a:t>đường thẳng </a:t>
                </a: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𝛥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′</m:t>
                    </m:r>
                  </m:oMath>
                </a14:m>
                <a:r>
                  <a:rPr lang="vi-VN" sz="4400" dirty="0">
                    <a:effectLst/>
                    <a:latin typeface="Cambria Math" pitchFamily="18" charset="0"/>
                    <a:ea typeface="Cambria Math" pitchFamily="18" charset="0"/>
                  </a:rPr>
                  <a:t> thành đường thẳng </a:t>
                </a: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𝛥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′′</m:t>
                    </m:r>
                  </m:oMath>
                </a14:m>
                <a:r>
                  <a:rPr lang="vi-VN" sz="4400" dirty="0">
                    <a:effectLst/>
                    <a:latin typeface="Cambria Math" pitchFamily="18" charset="0"/>
                    <a:ea typeface="Cambria Math" pitchFamily="18" charset="0"/>
                  </a:rPr>
                  <a:t>.Viết PĐĐT </a:t>
                </a: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𝛥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′′</m:t>
                    </m:r>
                  </m:oMath>
                </a14:m>
                <a:r>
                  <a:rPr lang="vi-VN" sz="4400" dirty="0">
                    <a:effectLst/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vi-VN" sz="4400" dirty="0" smtClean="0">
                    <a:effectLst/>
                    <a:latin typeface="Cambria Math" pitchFamily="18" charset="0"/>
                    <a:ea typeface="Cambria Math" pitchFamily="18" charset="0"/>
                  </a:rPr>
                  <a:t>được:</a:t>
                </a:r>
                <a:endParaRPr lang="en-US" sz="4800" dirty="0">
                  <a:effectLst/>
                  <a:latin typeface="Cambria Math" pitchFamily="18" charset="0"/>
                  <a:ea typeface="Cambria Math" pitchFamily="18" charset="0"/>
                </a:endParaRPr>
              </a:p>
              <a:p>
                <a:pPr marL="630555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630555" algn="l"/>
                    <a:tab pos="2160270" algn="l"/>
                    <a:tab pos="3600450" algn="l"/>
                    <a:tab pos="5040630" algn="l"/>
                  </a:tabLst>
                </a:pPr>
                <a:r>
                  <a:rPr lang="en-US" sz="4800" b="1" dirty="0" smtClean="0">
                    <a:solidFill>
                      <a:srgbClr val="3333FF"/>
                    </a:solidFill>
                    <a:effectLst/>
                    <a:latin typeface="Palatino Linotype" pitchFamily="18" charset="0"/>
                    <a:ea typeface="Cambria Math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vi-VN" sz="48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𝜟</m:t>
                    </m:r>
                    <m:r>
                      <a:rPr lang="vi-VN" sz="48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′′:</m:t>
                    </m:r>
                    <m:r>
                      <a:rPr lang="vi-VN" sz="48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𝒙</m:t>
                    </m:r>
                    <m:r>
                      <a:rPr lang="vi-VN" sz="48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+</m:t>
                    </m:r>
                    <m:r>
                      <a:rPr lang="vi-VN" sz="48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𝟑</m:t>
                    </m:r>
                    <m:r>
                      <a:rPr lang="vi-VN" sz="48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𝒚</m:t>
                    </m:r>
                    <m:r>
                      <a:rPr lang="vi-VN" sz="48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+</m:t>
                    </m:r>
                    <m:r>
                      <a:rPr lang="vi-VN" sz="48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𝟏𝟕</m:t>
                    </m:r>
                    <m:r>
                      <a:rPr lang="vi-VN" sz="48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=</m:t>
                    </m:r>
                    <m:r>
                      <a:rPr lang="vi-VN" sz="48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𝟎</m:t>
                    </m:r>
                  </m:oMath>
                </a14:m>
                <a:r>
                  <a:rPr lang="vi-VN" sz="4800" dirty="0">
                    <a:solidFill>
                      <a:schemeClr val="tx1"/>
                    </a:solidFill>
                    <a:effectLst/>
                    <a:latin typeface="Cambria Math" pitchFamily="18" charset="0"/>
                    <a:ea typeface="Cambria Math" pitchFamily="18" charset="0"/>
                  </a:rPr>
                  <a:t>.</a:t>
                </a:r>
                <a:r>
                  <a:rPr lang="vi-VN" sz="4800" dirty="0">
                    <a:effectLst/>
                    <a:latin typeface="Cambria Math" pitchFamily="18" charset="0"/>
                    <a:ea typeface="Cambria Math" pitchFamily="18" charset="0"/>
                  </a:rPr>
                  <a:t>	</a:t>
                </a:r>
                <a:r>
                  <a:rPr lang="vi-VN" sz="4800" b="1" dirty="0" smtClean="0">
                    <a:solidFill>
                      <a:srgbClr val="0000CC"/>
                    </a:solidFill>
                    <a:effectLst/>
                    <a:latin typeface="Cambria Math" pitchFamily="18" charset="0"/>
                    <a:ea typeface="Cambria Math" pitchFamily="18" charset="0"/>
                  </a:rPr>
                  <a:t>B</a:t>
                </a:r>
                <a:r>
                  <a:rPr lang="vi-VN" sz="4800" b="1" dirty="0">
                    <a:solidFill>
                      <a:srgbClr val="0000CC"/>
                    </a:solidFill>
                    <a:effectLst/>
                    <a:latin typeface="Cambria Math" pitchFamily="18" charset="0"/>
                    <a:ea typeface="Cambria Math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vi-VN" sz="48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𝜟</m:t>
                    </m:r>
                    <m:r>
                      <a:rPr lang="vi-VN" sz="48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′′:</m:t>
                    </m:r>
                    <m:r>
                      <a:rPr lang="vi-VN" sz="48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𝒙</m:t>
                    </m:r>
                    <m:r>
                      <a:rPr lang="vi-VN" sz="48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+</m:t>
                    </m:r>
                    <m:r>
                      <a:rPr lang="vi-VN" sz="48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𝟑</m:t>
                    </m:r>
                    <m:r>
                      <a:rPr lang="vi-VN" sz="48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𝒚</m:t>
                    </m:r>
                    <m:r>
                      <a:rPr lang="vi-VN" sz="48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−</m:t>
                    </m:r>
                    <m:r>
                      <a:rPr lang="vi-VN" sz="48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𝟏𝟕</m:t>
                    </m:r>
                    <m:r>
                      <a:rPr lang="vi-VN" sz="48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=</m:t>
                    </m:r>
                    <m:r>
                      <a:rPr lang="vi-VN" sz="48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𝟎</m:t>
                    </m:r>
                  </m:oMath>
                </a14:m>
                <a:r>
                  <a:rPr lang="vi-VN" sz="4800" dirty="0" smtClean="0">
                    <a:solidFill>
                      <a:schemeClr val="tx1"/>
                    </a:solidFill>
                    <a:effectLst/>
                    <a:latin typeface="Cambria Math" pitchFamily="18" charset="0"/>
                    <a:ea typeface="Cambria Math" pitchFamily="18" charset="0"/>
                  </a:rPr>
                  <a:t>.</a:t>
                </a:r>
                <a:endParaRPr lang="en-US" sz="4800" dirty="0">
                  <a:solidFill>
                    <a:schemeClr val="tx1"/>
                  </a:solidFill>
                  <a:latin typeface="Cambria Math" pitchFamily="18" charset="0"/>
                  <a:ea typeface="Cambria Math" pitchFamily="18" charset="0"/>
                </a:endParaRPr>
              </a:p>
              <a:p>
                <a:pPr marL="630555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630555" algn="l"/>
                    <a:tab pos="2160270" algn="l"/>
                    <a:tab pos="3600450" algn="l"/>
                    <a:tab pos="5040630" algn="l"/>
                  </a:tabLst>
                </a:pPr>
                <a:r>
                  <a:rPr lang="vi-VN" sz="4800" b="1" dirty="0" smtClean="0">
                    <a:solidFill>
                      <a:srgbClr val="0000CC"/>
                    </a:solidFill>
                    <a:effectLst/>
                    <a:latin typeface="Cambria Math" pitchFamily="18" charset="0"/>
                    <a:ea typeface="Cambria Math" pitchFamily="18" charset="0"/>
                  </a:rPr>
                  <a:t>C</a:t>
                </a:r>
                <a:r>
                  <a:rPr lang="vi-VN" sz="4800" b="1" dirty="0">
                    <a:solidFill>
                      <a:srgbClr val="0000CC"/>
                    </a:solidFill>
                    <a:effectLst/>
                    <a:latin typeface="Cambria Math" pitchFamily="18" charset="0"/>
                    <a:ea typeface="Cambria Math" pitchFamily="18" charset="0"/>
                  </a:rPr>
                  <a:t>. </a:t>
                </a:r>
                <a:r>
                  <a:rPr lang="en-US" sz="4800" b="1" dirty="0" smtClean="0">
                    <a:solidFill>
                      <a:srgbClr val="0000CC"/>
                    </a:solidFill>
                    <a:effectLst/>
                    <a:latin typeface="Cambria Math" pitchFamily="18" charset="0"/>
                    <a:ea typeface="Cambria Math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8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𝜟</m:t>
                    </m:r>
                    <m:r>
                      <a:rPr lang="vi-VN" sz="48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′′:</m:t>
                    </m:r>
                    <m:r>
                      <a:rPr lang="vi-VN" sz="48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𝟑</m:t>
                    </m:r>
                    <m:r>
                      <a:rPr lang="vi-VN" sz="48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𝒙</m:t>
                    </m:r>
                    <m:r>
                      <a:rPr lang="vi-VN" sz="48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−</m:t>
                    </m:r>
                    <m:r>
                      <a:rPr lang="vi-VN" sz="48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𝒚</m:t>
                    </m:r>
                    <m:r>
                      <a:rPr lang="vi-VN" sz="48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−</m:t>
                    </m:r>
                    <m:r>
                      <a:rPr lang="vi-VN" sz="48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𝟏𝟏</m:t>
                    </m:r>
                    <m:r>
                      <a:rPr lang="vi-VN" sz="48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=</m:t>
                    </m:r>
                    <m:r>
                      <a:rPr lang="vi-VN" sz="48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𝟎</m:t>
                    </m:r>
                  </m:oMath>
                </a14:m>
                <a:r>
                  <a:rPr lang="vi-VN" sz="4800" dirty="0">
                    <a:solidFill>
                      <a:schemeClr val="tx1"/>
                    </a:solidFill>
                    <a:effectLst/>
                    <a:latin typeface="Cambria Math" pitchFamily="18" charset="0"/>
                    <a:ea typeface="Cambria Math" pitchFamily="18" charset="0"/>
                  </a:rPr>
                  <a:t>.</a:t>
                </a:r>
                <a:r>
                  <a:rPr lang="vi-VN" sz="4800" dirty="0">
                    <a:effectLst/>
                    <a:latin typeface="Cambria Math" pitchFamily="18" charset="0"/>
                    <a:ea typeface="Cambria Math" pitchFamily="18" charset="0"/>
                  </a:rPr>
                  <a:t>	</a:t>
                </a:r>
                <a:r>
                  <a:rPr lang="vi-VN" sz="4800" b="1" dirty="0" smtClean="0">
                    <a:solidFill>
                      <a:srgbClr val="0000CC"/>
                    </a:solidFill>
                    <a:effectLst/>
                    <a:latin typeface="Cambria Math" pitchFamily="18" charset="0"/>
                    <a:ea typeface="Cambria Math" pitchFamily="18" charset="0"/>
                  </a:rPr>
                  <a:t>D</a:t>
                </a:r>
                <a:r>
                  <a:rPr lang="vi-VN" sz="4800" b="1" dirty="0">
                    <a:solidFill>
                      <a:srgbClr val="0000CC"/>
                    </a:solidFill>
                    <a:effectLst/>
                    <a:latin typeface="Cambria Math" pitchFamily="18" charset="0"/>
                    <a:ea typeface="Cambria Math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vi-VN" sz="48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𝜟</m:t>
                    </m:r>
                    <m:r>
                      <a:rPr lang="vi-VN" sz="48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′′:</m:t>
                    </m:r>
                    <m:r>
                      <a:rPr lang="vi-VN" sz="48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𝟑</m:t>
                    </m:r>
                    <m:r>
                      <a:rPr lang="vi-VN" sz="48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𝒙</m:t>
                    </m:r>
                    <m:r>
                      <a:rPr lang="vi-VN" sz="48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−</m:t>
                    </m:r>
                    <m:r>
                      <a:rPr lang="vi-VN" sz="48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𝒚</m:t>
                    </m:r>
                    <m:r>
                      <a:rPr lang="vi-VN" sz="48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+</m:t>
                    </m:r>
                    <m:r>
                      <a:rPr lang="vi-VN" sz="48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𝟏𝟏</m:t>
                    </m:r>
                    <m:r>
                      <a:rPr lang="vi-VN" sz="48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=</m:t>
                    </m:r>
                    <m:r>
                      <a:rPr lang="vi-VN" sz="48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𝟎</m:t>
                    </m:r>
                  </m:oMath>
                </a14:m>
                <a:r>
                  <a:rPr lang="vi-VN" sz="4800" dirty="0">
                    <a:solidFill>
                      <a:schemeClr val="tx1"/>
                    </a:solidFill>
                    <a:effectLst/>
                    <a:latin typeface="Cambria Math" pitchFamily="18" charset="0"/>
                    <a:ea typeface="Cambria Math" pitchFamily="18" charset="0"/>
                  </a:rPr>
                  <a:t>.</a:t>
                </a:r>
                <a:endParaRPr lang="en-US" sz="4800" dirty="0">
                  <a:solidFill>
                    <a:schemeClr val="tx1"/>
                  </a:solidFill>
                  <a:effectLst/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9999BC8-8914-4540-B13A-DBC4F8AC84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2971800"/>
                <a:ext cx="22783799" cy="4198072"/>
              </a:xfrm>
              <a:prstGeom prst="rect">
                <a:avLst/>
              </a:prstGeom>
              <a:blipFill rotWithShape="1">
                <a:blip r:embed="rId3"/>
                <a:stretch>
                  <a:fillRect l="-374" t="-2174" r="-1043" b="-492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id="{0A97703E-8BF4-491F-8B2D-68AA114D7B31}"/>
                  </a:ext>
                </a:extLst>
              </p:cNvPr>
              <p:cNvSpPr txBox="1"/>
              <p:nvPr/>
            </p:nvSpPr>
            <p:spPr>
              <a:xfrm>
                <a:off x="1295401" y="7497611"/>
                <a:ext cx="21259800" cy="549176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R="0" indent="701675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4800" b="1" dirty="0">
                    <a:effectLst/>
                    <a:latin typeface="Cambria Math" pitchFamily="18" charset="0"/>
                    <a:ea typeface="Cambria Math" pitchFamily="18" charset="0"/>
                  </a:rPr>
                  <a:t>Lời </a:t>
                </a:r>
                <a:r>
                  <a:rPr lang="vi-VN" sz="4800" b="1" dirty="0" smtClean="0">
                    <a:effectLst/>
                    <a:latin typeface="Cambria Math" pitchFamily="18" charset="0"/>
                    <a:ea typeface="Cambria Math" pitchFamily="18" charset="0"/>
                  </a:rPr>
                  <a:t>giải</a:t>
                </a:r>
                <a:r>
                  <a:rPr lang="en-US" sz="4800" dirty="0" smtClean="0">
                    <a:latin typeface="Cambria Math" pitchFamily="18" charset="0"/>
                    <a:ea typeface="Cambria Math" pitchFamily="18" charset="0"/>
                  </a:rPr>
                  <a:t>:  </a:t>
                </a:r>
                <a:r>
                  <a:rPr lang="vi-VN" sz="4800" b="1" dirty="0" smtClean="0">
                    <a:effectLst/>
                    <a:highlight>
                      <a:srgbClr val="00FF00"/>
                    </a:highlight>
                    <a:latin typeface="Cambria Math" pitchFamily="18" charset="0"/>
                    <a:ea typeface="Cambria Math" pitchFamily="18" charset="0"/>
                  </a:rPr>
                  <a:t>Chọn </a:t>
                </a:r>
                <a:r>
                  <a:rPr lang="vi-VN" sz="4800" b="1" dirty="0">
                    <a:effectLst/>
                    <a:highlight>
                      <a:srgbClr val="00FF00"/>
                    </a:highlight>
                    <a:latin typeface="Cambria Math" pitchFamily="18" charset="0"/>
                    <a:ea typeface="Cambria Math" pitchFamily="18" charset="0"/>
                  </a:rPr>
                  <a:t>C.</a:t>
                </a:r>
                <a:r>
                  <a:rPr lang="vi-VN" sz="4800" b="1" dirty="0">
                    <a:solidFill>
                      <a:srgbClr val="0000CC"/>
                    </a:solidFill>
                    <a:effectLst/>
                    <a:latin typeface="Cambria Math" pitchFamily="18" charset="0"/>
                    <a:ea typeface="Cambria Math" pitchFamily="18" charset="0"/>
                  </a:rPr>
                  <a:t> </a:t>
                </a:r>
                <a:endParaRPr lang="en-US" sz="4800" dirty="0">
                  <a:effectLst/>
                  <a:latin typeface="Cambria Math" pitchFamily="18" charset="0"/>
                  <a:ea typeface="Cambria Math" pitchFamily="18" charset="0"/>
                </a:endParaRPr>
              </a:p>
              <a:p>
                <a:pPr marL="630555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4800" dirty="0">
                    <a:effectLst/>
                    <a:latin typeface="Cambria Math" pitchFamily="18" charset="0"/>
                    <a:ea typeface="Cambria Math" pitchFamily="18" charset="0"/>
                  </a:rPr>
                  <a:t>Phép </a:t>
                </a:r>
                <a:r>
                  <a:rPr lang="vi-VN" sz="4400" dirty="0">
                    <a:solidFill>
                      <a:srgbClr val="000000"/>
                    </a:solidFill>
                    <a:effectLst/>
                    <a:latin typeface="Cambria Math" pitchFamily="18" charset="0"/>
                    <a:ea typeface="Cambria Math" pitchFamily="18" charset="0"/>
                  </a:rPr>
                  <a:t>vị tự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sSubPr>
                      <m:e>
                        <m:r>
                          <a:rPr lang="vi-VN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𝑉</m:t>
                        </m:r>
                      </m:e>
                      <m:sub>
                        <m:d>
                          <m:dPr>
                            <m:ctrlPr>
                              <a:rPr lang="en-US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 pitchFamily="18" charset="0"/>
                                <a:ea typeface="Cambria Math" pitchFamily="18" charset="0"/>
                              </a:rPr>
                            </m:ctrlPr>
                          </m:dPr>
                          <m:e>
                            <m:r>
                              <a:rPr lang="vi-VN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𝐼</m:t>
                            </m:r>
                            <m:r>
                              <a:rPr lang="vi-VN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;2</m:t>
                            </m:r>
                          </m:e>
                        </m:d>
                      </m:sub>
                    </m:sSub>
                  </m:oMath>
                </a14:m>
                <a:r>
                  <a:rPr lang="vi-VN" sz="4400" dirty="0">
                    <a:solidFill>
                      <a:srgbClr val="000000"/>
                    </a:solidFill>
                    <a:effectLst/>
                    <a:latin typeface="Cambria Math" pitchFamily="18" charset="0"/>
                    <a:ea typeface="Cambria Math" pitchFamily="18" charset="0"/>
                  </a:rPr>
                  <a:t> biến đường thẳng </a:t>
                </a:r>
                <a14:m>
                  <m:oMath xmlns:m="http://schemas.openxmlformats.org/officeDocument/2006/math">
                    <m:r>
                      <a:rPr lang="vi-VN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𝛥</m:t>
                    </m:r>
                    <m:r>
                      <a:rPr lang="vi-VN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:3</m:t>
                    </m:r>
                    <m:r>
                      <a:rPr lang="vi-VN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𝑥</m:t>
                    </m:r>
                    <m:r>
                      <a:rPr lang="vi-VN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−</m:t>
                    </m:r>
                    <m:r>
                      <a:rPr lang="vi-VN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𝑦</m:t>
                    </m:r>
                    <m:r>
                      <a:rPr lang="vi-VN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−8=0</m:t>
                    </m:r>
                  </m:oMath>
                </a14:m>
                <a:r>
                  <a:rPr lang="vi-VN" sz="4400" dirty="0">
                    <a:solidFill>
                      <a:srgbClr val="000000"/>
                    </a:solidFill>
                    <a:effectLst/>
                    <a:latin typeface="Cambria Math" pitchFamily="18" charset="0"/>
                    <a:ea typeface="Cambria Math" pitchFamily="18" charset="0"/>
                  </a:rPr>
                  <a:t> thành đường </a:t>
                </a:r>
                <a:r>
                  <a:rPr lang="vi-VN" sz="4400" dirty="0" smtClean="0">
                    <a:solidFill>
                      <a:srgbClr val="000000"/>
                    </a:solidFill>
                    <a:effectLst/>
                    <a:latin typeface="Cambria Math" pitchFamily="18" charset="0"/>
                    <a:ea typeface="Cambria Math" pitchFamily="18" charset="0"/>
                  </a:rPr>
                  <a:t>thẳng</a:t>
                </a:r>
                <a:r>
                  <a:rPr lang="en-US" sz="4400" dirty="0" smtClean="0">
                    <a:solidFill>
                      <a:srgbClr val="000000"/>
                    </a:solidFill>
                    <a:effectLst/>
                    <a:latin typeface="Cambria Math" pitchFamily="18" charset="0"/>
                    <a:ea typeface="Cambria Math" pitchFamily="18" charset="0"/>
                  </a:rPr>
                  <a:t>:</a:t>
                </a:r>
              </a:p>
              <a:p>
                <a:pPr marL="630555" marR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4400" dirty="0" smtClean="0">
                    <a:solidFill>
                      <a:srgbClr val="000000"/>
                    </a:solidFill>
                    <a:effectLst/>
                    <a:latin typeface="Cambria Math" pitchFamily="18" charset="0"/>
                    <a:ea typeface="Cambria Math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𝛥</m:t>
                    </m:r>
                    <m:r>
                      <a:rPr lang="vi-VN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′:3</m:t>
                    </m:r>
                    <m:r>
                      <a:rPr lang="vi-VN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𝑥</m:t>
                    </m:r>
                    <m:r>
                      <a:rPr lang="vi-VN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−</m:t>
                    </m:r>
                    <m:r>
                      <a:rPr lang="vi-VN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𝑦</m:t>
                    </m:r>
                    <m:r>
                      <a:rPr lang="vi-VN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−11=0</m:t>
                    </m:r>
                  </m:oMath>
                </a14:m>
                <a:r>
                  <a:rPr lang="vi-VN" sz="4400" dirty="0">
                    <a:solidFill>
                      <a:srgbClr val="000000"/>
                    </a:solidFill>
                    <a:effectLst/>
                    <a:latin typeface="Cambria Math" pitchFamily="18" charset="0"/>
                    <a:ea typeface="Cambria Math" pitchFamily="18" charset="0"/>
                  </a:rPr>
                  <a:t>.</a:t>
                </a:r>
                <a:endParaRPr lang="en-US" sz="4800" dirty="0">
                  <a:effectLst/>
                  <a:latin typeface="Cambria Math" pitchFamily="18" charset="0"/>
                  <a:ea typeface="Cambria Math" pitchFamily="18" charset="0"/>
                </a:endParaRPr>
              </a:p>
              <a:p>
                <a:pPr marR="0" indent="701675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vi-VN" sz="4800" dirty="0">
                    <a:effectLst/>
                    <a:latin typeface="Cambria Math" pitchFamily="18" charset="0"/>
                    <a:ea typeface="Cambria Math" pitchFamily="18" charset="0"/>
                  </a:rPr>
                  <a:t>Phép </a:t>
                </a:r>
                <a:r>
                  <a:rPr lang="vi-VN" sz="4400" dirty="0">
                    <a:solidFill>
                      <a:srgbClr val="000000"/>
                    </a:solidFill>
                    <a:effectLst/>
                    <a:latin typeface="Cambria Math" pitchFamily="18" charset="0"/>
                    <a:ea typeface="Cambria Math" pitchFamily="18" charset="0"/>
                  </a:rPr>
                  <a:t>tịnh tiến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sSubPr>
                      <m:e>
                        <m:r>
                          <a:rPr lang="vi-VN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𝑇</m:t>
                        </m:r>
                      </m:e>
                      <m:sub>
                        <m:acc>
                          <m:accPr>
                            <m:chr m:val="⃗"/>
                            <m:ctrlPr>
                              <a:rPr lang="en-US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 pitchFamily="18" charset="0"/>
                                <a:ea typeface="Cambria Math" pitchFamily="18" charset="0"/>
                              </a:rPr>
                            </m:ctrlPr>
                          </m:accPr>
                          <m:e>
                            <m:r>
                              <a:rPr lang="vi-VN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𝑣</m:t>
                            </m:r>
                          </m:e>
                        </m:acc>
                      </m:sub>
                    </m:sSub>
                  </m:oMath>
                </a14:m>
                <a:r>
                  <a:rPr lang="vi-VN" sz="4400" dirty="0">
                    <a:solidFill>
                      <a:srgbClr val="000000"/>
                    </a:solidFill>
                    <a:effectLst/>
                    <a:latin typeface="Cambria Math" pitchFamily="18" charset="0"/>
                    <a:ea typeface="Cambria Math" pitchFamily="18" charset="0"/>
                  </a:rPr>
                  <a:t>  biến </a:t>
                </a:r>
                <a:r>
                  <a:rPr lang="vi-VN" sz="4400" dirty="0">
                    <a:effectLst/>
                    <a:latin typeface="Cambria Math" pitchFamily="18" charset="0"/>
                    <a:ea typeface="Cambria Math" pitchFamily="18" charset="0"/>
                  </a:rPr>
                  <a:t>đường thẳng </a:t>
                </a: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𝛥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′:3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𝑥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−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𝑦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−11=0</m:t>
                    </m:r>
                  </m:oMath>
                </a14:m>
                <a:r>
                  <a:rPr lang="vi-VN" sz="4400" dirty="0">
                    <a:solidFill>
                      <a:srgbClr val="000000"/>
                    </a:solidFill>
                    <a:effectLst/>
                    <a:latin typeface="Cambria Math" pitchFamily="18" charset="0"/>
                    <a:ea typeface="Cambria Math" pitchFamily="18" charset="0"/>
                  </a:rPr>
                  <a:t> thành đường </a:t>
                </a:r>
                <a:r>
                  <a:rPr lang="vi-VN" sz="4400" dirty="0" smtClean="0">
                    <a:solidFill>
                      <a:srgbClr val="000000"/>
                    </a:solidFill>
                    <a:effectLst/>
                    <a:latin typeface="Cambria Math" pitchFamily="18" charset="0"/>
                    <a:ea typeface="Cambria Math" pitchFamily="18" charset="0"/>
                  </a:rPr>
                  <a:t>thẳng</a:t>
                </a:r>
                <a:r>
                  <a:rPr lang="en-US" sz="4400" dirty="0" smtClean="0">
                    <a:solidFill>
                      <a:srgbClr val="000000"/>
                    </a:solidFill>
                    <a:effectLst/>
                    <a:latin typeface="Cambria Math" pitchFamily="18" charset="0"/>
                    <a:ea typeface="Cambria Math" pitchFamily="18" charset="0"/>
                  </a:rPr>
                  <a:t>:</a:t>
                </a:r>
              </a:p>
              <a:p>
                <a:pPr marR="0" indent="701675" algn="ctr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vi-VN" sz="4400" dirty="0" smtClean="0">
                    <a:solidFill>
                      <a:srgbClr val="000000"/>
                    </a:solidFill>
                    <a:effectLst/>
                    <a:latin typeface="Cambria Math" pitchFamily="18" charset="0"/>
                    <a:ea typeface="Cambria Math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𝛥</m:t>
                    </m:r>
                    <m:r>
                      <a:rPr lang="vi-VN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′′:3</m:t>
                    </m:r>
                    <m:r>
                      <a:rPr lang="vi-VN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𝑥</m:t>
                    </m:r>
                    <m:r>
                      <a:rPr lang="vi-VN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−</m:t>
                    </m:r>
                    <m:r>
                      <a:rPr lang="vi-VN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𝑦</m:t>
                    </m:r>
                    <m:r>
                      <a:rPr lang="vi-VN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−11=0</m:t>
                    </m:r>
                  </m:oMath>
                </a14:m>
                <a:r>
                  <a:rPr lang="vi-VN" sz="4400" dirty="0">
                    <a:solidFill>
                      <a:srgbClr val="000000"/>
                    </a:solidFill>
                    <a:effectLst/>
                    <a:latin typeface="Cambria Math" pitchFamily="18" charset="0"/>
                    <a:ea typeface="Cambria Math" pitchFamily="18" charset="0"/>
                  </a:rPr>
                  <a:t> </a:t>
                </a:r>
                <a:endParaRPr lang="en-US" sz="4400" dirty="0" smtClean="0">
                  <a:solidFill>
                    <a:srgbClr val="000000"/>
                  </a:solidFill>
                  <a:effectLst/>
                  <a:latin typeface="Cambria Math" pitchFamily="18" charset="0"/>
                  <a:ea typeface="Cambria Math" pitchFamily="18" charset="0"/>
                </a:endParaRPr>
              </a:p>
              <a:p>
                <a:pPr marR="0" indent="701675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vi-VN" sz="4400" dirty="0" smtClean="0">
                    <a:solidFill>
                      <a:srgbClr val="000000"/>
                    </a:solidFill>
                    <a:effectLst/>
                    <a:latin typeface="Cambria Math" pitchFamily="18" charset="0"/>
                    <a:ea typeface="Cambria Math" pitchFamily="18" charset="0"/>
                  </a:rPr>
                  <a:t>(</a:t>
                </a:r>
                <a:r>
                  <a:rPr lang="vi-VN" sz="4400" dirty="0">
                    <a:solidFill>
                      <a:srgbClr val="000000"/>
                    </a:solidFill>
                    <a:effectLst/>
                    <a:latin typeface="Cambria Math" pitchFamily="18" charset="0"/>
                    <a:ea typeface="Cambria Math" pitchFamily="18" charset="0"/>
                  </a:rPr>
                  <a:t>do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accPr>
                      <m:e>
                        <m:r>
                          <a:rPr lang="vi-VN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𝑣</m:t>
                        </m:r>
                      </m:e>
                    </m:acc>
                    <m:d>
                      <m:dPr>
                        <m:ctrlP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dPr>
                      <m:e>
                        <m:r>
                          <a:rPr lang="vi-VN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1;3</m:t>
                        </m:r>
                      </m:e>
                    </m:d>
                  </m:oMath>
                </a14:m>
                <a:r>
                  <a:rPr lang="vi-VN" sz="4400" dirty="0">
                    <a:solidFill>
                      <a:srgbClr val="000000"/>
                    </a:solidFill>
                    <a:effectLst/>
                    <a:latin typeface="Cambria Math" pitchFamily="18" charset="0"/>
                    <a:ea typeface="Cambria Math" pitchFamily="18" charset="0"/>
                  </a:rPr>
                  <a:t> chính là một vec-tơ chỉ phương của </a:t>
                </a:r>
                <a14:m>
                  <m:oMath xmlns:m="http://schemas.openxmlformats.org/officeDocument/2006/math">
                    <m:r>
                      <a:rPr lang="vi-VN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𝛥</m:t>
                    </m:r>
                    <m:r>
                      <a:rPr lang="vi-VN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′:3</m:t>
                    </m:r>
                    <m:r>
                      <a:rPr lang="vi-VN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𝑥</m:t>
                    </m:r>
                    <m:r>
                      <a:rPr lang="vi-VN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−</m:t>
                    </m:r>
                    <m:r>
                      <a:rPr lang="vi-VN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𝑦</m:t>
                    </m:r>
                    <m:r>
                      <a:rPr lang="vi-VN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−11=0</m:t>
                    </m:r>
                  </m:oMath>
                </a14:m>
                <a:r>
                  <a:rPr lang="vi-VN" sz="4400" dirty="0">
                    <a:solidFill>
                      <a:srgbClr val="000000"/>
                    </a:solidFill>
                    <a:effectLst/>
                    <a:latin typeface="Cambria Math" pitchFamily="18" charset="0"/>
                    <a:ea typeface="Cambria Math" pitchFamily="18" charset="0"/>
                  </a:rPr>
                  <a:t>).</a:t>
                </a:r>
                <a:endParaRPr lang="en-US" sz="4800" dirty="0">
                  <a:effectLst/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0A97703E-8BF4-491F-8B2D-68AA114D7B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1" y="7497611"/>
                <a:ext cx="21259800" cy="5491760"/>
              </a:xfrm>
              <a:prstGeom prst="rect">
                <a:avLst/>
              </a:prstGeom>
              <a:blipFill rotWithShape="1">
                <a:blip r:embed="rId4"/>
                <a:stretch>
                  <a:fillRect b="-29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3"/>
          <p:cNvSpPr txBox="1"/>
          <p:nvPr/>
        </p:nvSpPr>
        <p:spPr>
          <a:xfrm>
            <a:off x="609600" y="1779578"/>
            <a:ext cx="7298711" cy="76944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b="1" dirty="0" smtClean="0">
                <a:ln>
                  <a:solidFill>
                    <a:srgbClr val="008000"/>
                  </a:solidFill>
                </a:ln>
                <a:solidFill>
                  <a:srgbClr val="008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2. BÀI </a:t>
            </a:r>
            <a:r>
              <a:rPr lang="en-US" sz="4400" b="1" dirty="0">
                <a:ln>
                  <a:solidFill>
                    <a:srgbClr val="008000"/>
                  </a:solidFill>
                </a:ln>
                <a:solidFill>
                  <a:srgbClr val="008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TẬP TRẮC NGHIỆM</a:t>
            </a:r>
          </a:p>
        </p:txBody>
      </p:sp>
    </p:spTree>
    <p:extLst>
      <p:ext uri="{BB962C8B-B14F-4D97-AF65-F5344CB8AC3E}">
        <p14:creationId xmlns:p14="http://schemas.microsoft.com/office/powerpoint/2010/main" val="471607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3">
            <a:extLst>
              <a:ext uri="{FF2B5EF4-FFF2-40B4-BE49-F238E27FC236}">
                <a16:creationId xmlns:a16="http://schemas.microsoft.com/office/drawing/2014/main" xmlns="" id="{4BD7D913-20F0-448F-A128-066D4BC741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" y="1432441"/>
            <a:ext cx="24384000" cy="12512159"/>
          </a:xfrm>
          <a:prstGeom prst="rect">
            <a:avLst/>
          </a:prstGeom>
        </p:spPr>
      </p:pic>
      <p:grpSp>
        <p:nvGrpSpPr>
          <p:cNvPr id="148" name="Group 147"/>
          <p:cNvGrpSpPr/>
          <p:nvPr/>
        </p:nvGrpSpPr>
        <p:grpSpPr>
          <a:xfrm>
            <a:off x="283481" y="2402233"/>
            <a:ext cx="23567119" cy="4558096"/>
            <a:chOff x="-675288" y="2370447"/>
            <a:chExt cx="22200057" cy="3985631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-675288" y="2370447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lnSpc>
                  <a:spcPct val="150000"/>
                </a:lnSpc>
                <a:defRPr/>
              </a:pPr>
              <a:r>
                <a:rPr lang="en-US" sz="6600" dirty="0" err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TIẾT</a:t>
              </a:r>
              <a:r>
                <a:rPr lang="en-US" sz="66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HỌC</a:t>
              </a:r>
              <a:r>
                <a:rPr lang="en-US" sz="66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KẾT</a:t>
              </a:r>
              <a:r>
                <a:rPr lang="en-US" sz="66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THÚC</a:t>
              </a:r>
              <a:r>
                <a:rPr lang="en-US" sz="66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  <a:p>
              <a:pPr algn="ctr" defTabSz="2177060">
                <a:lnSpc>
                  <a:spcPct val="150000"/>
                </a:lnSpc>
                <a:defRPr/>
              </a:pPr>
              <a:r>
                <a:rPr lang="en-US" sz="6600" dirty="0" err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TRÂN</a:t>
              </a:r>
              <a:r>
                <a:rPr lang="en-US" sz="66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TRỌNG</a:t>
              </a:r>
              <a:r>
                <a:rPr lang="en-US" sz="66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CÁM</a:t>
              </a:r>
              <a:r>
                <a:rPr lang="en-US" sz="66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ƠN</a:t>
              </a:r>
              <a:r>
                <a:rPr lang="en-US" sz="66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</a:t>
              </a:r>
              <a:r>
                <a:rPr lang="en-US" sz="66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EM </a:t>
              </a:r>
              <a:r>
                <a:rPr lang="en-US" sz="6600" dirty="0" err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HỌC</a:t>
              </a:r>
              <a:r>
                <a:rPr lang="en-US" sz="66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SINH</a:t>
              </a:r>
              <a:r>
                <a:rPr lang="en-US" sz="66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ĐÃ</a:t>
              </a:r>
              <a:r>
                <a:rPr lang="en-US" sz="66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THEO </a:t>
              </a:r>
              <a:r>
                <a:rPr lang="en-US" sz="6600" dirty="0" err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DÕI</a:t>
              </a:r>
              <a:endParaRPr lang="en-US" sz="66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5733" y="2729017"/>
              <a:ext cx="540571" cy="858986"/>
              <a:chOff x="539751" y="1836907"/>
              <a:chExt cx="726223" cy="987296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</p:grpSp>
      </p:grpSp>
      <p:sp>
        <p:nvSpPr>
          <p:cNvPr id="3" name="Rectangle 2"/>
          <p:cNvSpPr/>
          <p:nvPr/>
        </p:nvSpPr>
        <p:spPr>
          <a:xfrm>
            <a:off x="9265173" y="4681282"/>
            <a:ext cx="184731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23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3">
            <a:extLst>
              <a:ext uri="{FF2B5EF4-FFF2-40B4-BE49-F238E27FC236}">
                <a16:creationId xmlns:a16="http://schemas.microsoft.com/office/drawing/2014/main" xmlns="" id="{4BD7D913-20F0-448F-A128-066D4BC741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480" y="1432441"/>
            <a:ext cx="24384000" cy="1251215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62367" y="4191000"/>
            <a:ext cx="22054833" cy="919083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26"/>
          <p:cNvGrpSpPr/>
          <p:nvPr/>
        </p:nvGrpSpPr>
        <p:grpSpPr>
          <a:xfrm>
            <a:off x="611108" y="1676400"/>
            <a:ext cx="12114292" cy="1059592"/>
            <a:chOff x="7459670" y="7543799"/>
            <a:chExt cx="20011305" cy="907311"/>
          </a:xfrm>
        </p:grpSpPr>
        <p:sp>
          <p:nvSpPr>
            <p:cNvPr id="44" name="TextBox 43"/>
            <p:cNvSpPr txBox="1"/>
            <p:nvPr/>
          </p:nvSpPr>
          <p:spPr>
            <a:xfrm>
              <a:off x="8993186" y="7620004"/>
              <a:ext cx="18477789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 PHÉP DỜI HÌNH</a:t>
              </a:r>
            </a:p>
          </p:txBody>
        </p:sp>
        <p:grpSp>
          <p:nvGrpSpPr>
            <p:cNvPr id="46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4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49" name="Round Same Side Corner Rectangle 4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7790955" y="7640053"/>
                  <a:ext cx="744511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</a:p>
              </p:txBody>
            </p:sp>
          </p:grpSp>
        </p:grp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372C34B5-28E6-4EC8-B246-38F191EAA9DC}"/>
              </a:ext>
            </a:extLst>
          </p:cNvPr>
          <p:cNvSpPr/>
          <p:nvPr/>
        </p:nvSpPr>
        <p:spPr>
          <a:xfrm>
            <a:off x="1052816" y="2964801"/>
            <a:ext cx="11139184" cy="769441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sz="4400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1. CÁC KIẾN THỨC CẦN NHỚ</a:t>
            </a:r>
            <a:endParaRPr lang="vi-VN" sz="4400" b="1" dirty="0">
              <a:solidFill>
                <a:schemeClr val="accent6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9" name="Text Box 6"/>
          <p:cNvSpPr txBox="1">
            <a:spLocks noChangeArrowheads="1"/>
          </p:cNvSpPr>
          <p:nvPr/>
        </p:nvSpPr>
        <p:spPr bwMode="auto">
          <a:xfrm>
            <a:off x="1828800" y="4191000"/>
            <a:ext cx="21259800" cy="2123658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742950" indent="-742950" algn="just">
              <a:lnSpc>
                <a:spcPct val="150000"/>
              </a:lnSpc>
              <a:buAutoNum type="alphaLcPeriod"/>
            </a:pPr>
            <a:r>
              <a:rPr lang="en-US" sz="4400" b="1" u="sng" dirty="0" err="1" smtClean="0">
                <a:solidFill>
                  <a:schemeClr val="accent6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Định</a:t>
            </a:r>
            <a:r>
              <a:rPr lang="en-US" sz="4400" b="1" u="sng" dirty="0" smtClean="0">
                <a:solidFill>
                  <a:schemeClr val="accent6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 </a:t>
            </a:r>
            <a:r>
              <a:rPr lang="en-US" sz="4400" b="1" u="sng" dirty="0" err="1" smtClean="0">
                <a:solidFill>
                  <a:schemeClr val="accent6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nghĩa</a:t>
            </a:r>
            <a:endParaRPr lang="en-US" sz="4400" b="1" u="sng" dirty="0" smtClean="0">
              <a:solidFill>
                <a:schemeClr val="accent6">
                  <a:lumMod val="75000"/>
                </a:schemeClr>
              </a:solidFill>
              <a:latin typeface="Cambria Math" pitchFamily="18" charset="0"/>
              <a:ea typeface="Cambria Math" pitchFamily="18" charset="0"/>
              <a:cs typeface="Arial" pitchFamily="34" charset="0"/>
            </a:endParaRPr>
          </a:p>
          <a:p>
            <a:pPr marL="742950" indent="-742950" algn="just">
              <a:lnSpc>
                <a:spcPct val="150000"/>
              </a:lnSpc>
              <a:buFontTx/>
              <a:buAutoNum type="alphaLcPeriod"/>
            </a:pPr>
            <a:r>
              <a:rPr lang="en-US" sz="4400" b="1" u="sng" dirty="0" err="1" smtClean="0">
                <a:solidFill>
                  <a:schemeClr val="accent6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Các</a:t>
            </a:r>
            <a:r>
              <a:rPr lang="en-US" sz="4400" b="1" u="sng" dirty="0" smtClean="0">
                <a:solidFill>
                  <a:schemeClr val="accent6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 </a:t>
            </a:r>
            <a:r>
              <a:rPr lang="en-US" sz="4400" b="1" u="sng" dirty="0" err="1">
                <a:solidFill>
                  <a:schemeClr val="accent6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tính</a:t>
            </a:r>
            <a:r>
              <a:rPr lang="en-US" sz="4400" b="1" u="sng" dirty="0">
                <a:solidFill>
                  <a:schemeClr val="accent6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 </a:t>
            </a:r>
            <a:r>
              <a:rPr lang="en-US" sz="4400" b="1" u="sng" dirty="0" err="1">
                <a:solidFill>
                  <a:schemeClr val="accent6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chất</a:t>
            </a:r>
            <a:r>
              <a:rPr lang="en-US" sz="4400" b="1" u="sng" dirty="0">
                <a:solidFill>
                  <a:schemeClr val="accent6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 </a:t>
            </a:r>
            <a:r>
              <a:rPr lang="en-US" sz="4400" b="1" u="sng" dirty="0" err="1">
                <a:solidFill>
                  <a:schemeClr val="accent6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của</a:t>
            </a:r>
            <a:r>
              <a:rPr lang="en-US" sz="4400" b="1" u="sng" dirty="0">
                <a:solidFill>
                  <a:schemeClr val="accent6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 </a:t>
            </a:r>
            <a:r>
              <a:rPr lang="en-US" sz="4400" b="1" u="sng" dirty="0" err="1">
                <a:solidFill>
                  <a:schemeClr val="accent6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phép</a:t>
            </a:r>
            <a:r>
              <a:rPr lang="en-US" sz="4400" b="1" u="sng" dirty="0">
                <a:solidFill>
                  <a:schemeClr val="accent6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 </a:t>
            </a:r>
            <a:r>
              <a:rPr lang="en-US" sz="4400" b="1" u="sng" dirty="0" err="1">
                <a:solidFill>
                  <a:schemeClr val="accent6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dời</a:t>
            </a:r>
            <a:r>
              <a:rPr lang="en-US" sz="4400" b="1" u="sng" dirty="0">
                <a:solidFill>
                  <a:schemeClr val="accent6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 </a:t>
            </a:r>
            <a:r>
              <a:rPr lang="en-US" sz="4400" b="1" u="sng" dirty="0" err="1" smtClean="0">
                <a:solidFill>
                  <a:schemeClr val="accent6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hình</a:t>
            </a:r>
            <a:endParaRPr lang="en-US" sz="4400" dirty="0">
              <a:solidFill>
                <a:schemeClr val="accent6">
                  <a:lumMod val="75000"/>
                </a:schemeClr>
              </a:solidFill>
              <a:latin typeface="Cambria Math" pitchFamily="18" charset="0"/>
              <a:ea typeface="Cambria Math" pitchFamily="18" charset="0"/>
              <a:cs typeface="Arial" pitchFamily="34" charset="0"/>
            </a:endParaRPr>
          </a:p>
        </p:txBody>
      </p:sp>
      <p:sp>
        <p:nvSpPr>
          <p:cNvPr id="43" name="Text Box 7"/>
          <p:cNvSpPr txBox="1">
            <a:spLocks noChangeArrowheads="1"/>
          </p:cNvSpPr>
          <p:nvPr/>
        </p:nvSpPr>
        <p:spPr bwMode="auto">
          <a:xfrm>
            <a:off x="1828800" y="6256615"/>
            <a:ext cx="21259800" cy="1107996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4400" b="1" u="sng" dirty="0">
                <a:solidFill>
                  <a:schemeClr val="accent6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c</a:t>
            </a:r>
            <a:r>
              <a:rPr lang="en-US" sz="4400" b="1" u="sng" dirty="0" smtClean="0">
                <a:solidFill>
                  <a:schemeClr val="accent6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. </a:t>
            </a:r>
            <a:r>
              <a:rPr lang="fr-FR" sz="4400" b="1" u="sng" dirty="0" err="1" smtClean="0">
                <a:solidFill>
                  <a:schemeClr val="accent6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Các</a:t>
            </a:r>
            <a:r>
              <a:rPr lang="fr-FR" sz="4400" b="1" u="sng" dirty="0" smtClean="0">
                <a:solidFill>
                  <a:schemeClr val="accent6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fr-FR" sz="4400" b="1" u="sng" dirty="0" err="1" smtClean="0">
                <a:solidFill>
                  <a:schemeClr val="accent6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phép</a:t>
            </a:r>
            <a:r>
              <a:rPr lang="fr-FR" sz="4400" b="1" u="sng" dirty="0" smtClean="0">
                <a:solidFill>
                  <a:schemeClr val="accent6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fr-FR" sz="4400" b="1" u="sng" dirty="0" err="1" smtClean="0">
                <a:solidFill>
                  <a:schemeClr val="accent6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dời</a:t>
            </a:r>
            <a:r>
              <a:rPr lang="fr-FR" sz="4400" b="1" u="sng" dirty="0" smtClean="0">
                <a:solidFill>
                  <a:schemeClr val="accent6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fr-FR" sz="4400" b="1" u="sng" dirty="0" err="1" smtClean="0">
                <a:solidFill>
                  <a:schemeClr val="accent6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hình</a:t>
            </a:r>
            <a:r>
              <a:rPr lang="fr-FR" sz="4400" b="1" u="sng" dirty="0" smtClean="0">
                <a:solidFill>
                  <a:schemeClr val="accent6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fr-FR" sz="4400" b="1" u="sng" dirty="0" err="1" smtClean="0">
                <a:solidFill>
                  <a:schemeClr val="accent6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cụ</a:t>
            </a:r>
            <a:r>
              <a:rPr lang="fr-FR" sz="4400" b="1" u="sng" dirty="0" smtClean="0">
                <a:solidFill>
                  <a:schemeClr val="accent6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fr-FR" sz="4400" b="1" u="sng" dirty="0" err="1" smtClean="0">
                <a:solidFill>
                  <a:schemeClr val="accent6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thể</a:t>
            </a:r>
            <a:r>
              <a:rPr lang="en-US" sz="4400" b="1" u="sng" dirty="0" smtClean="0">
                <a:solidFill>
                  <a:schemeClr val="accent6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 </a:t>
            </a:r>
            <a:endParaRPr lang="en-US" sz="4400" u="sng" dirty="0">
              <a:solidFill>
                <a:schemeClr val="accent6">
                  <a:lumMod val="75000"/>
                </a:schemeClr>
              </a:solidFill>
              <a:latin typeface="Cambria Math" pitchFamily="18" charset="0"/>
              <a:ea typeface="Cambria Math" pitchFamily="18" charset="0"/>
              <a:cs typeface="Arial" pitchFamily="34" charset="0"/>
            </a:endParaRP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2429105" y="7472898"/>
            <a:ext cx="4572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en-US" sz="4400" dirty="0" err="1" smtClean="0">
                <a:solidFill>
                  <a:schemeClr val="accent6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Phép</a:t>
            </a:r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 </a:t>
            </a:r>
            <a:r>
              <a:rPr lang="en-US" sz="4400" dirty="0" err="1">
                <a:solidFill>
                  <a:schemeClr val="accent6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tịnh</a:t>
            </a:r>
            <a:r>
              <a:rPr lang="en-US" sz="4400" dirty="0">
                <a:solidFill>
                  <a:schemeClr val="accent6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 </a:t>
            </a:r>
            <a:r>
              <a:rPr lang="en-US" sz="4400" dirty="0" err="1">
                <a:solidFill>
                  <a:schemeClr val="accent6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tiến</a:t>
            </a:r>
            <a:r>
              <a:rPr lang="en-US" sz="4400" dirty="0">
                <a:solidFill>
                  <a:schemeClr val="accent6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: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id="{31FCD222-A379-4066-B1B5-76BE67708C27}"/>
                  </a:ext>
                </a:extLst>
              </p:cNvPr>
              <p:cNvSpPr txBox="1"/>
              <p:nvPr/>
            </p:nvSpPr>
            <p:spPr>
              <a:xfrm>
                <a:off x="6705600" y="7406223"/>
                <a:ext cx="12227668" cy="8526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44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Cho</a:t>
                </a:r>
                <a:r>
                  <a:rPr lang="vi-VN" sz="4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effectLst/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sz="44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,</a:t>
                </a:r>
                <a:r>
                  <a:rPr lang="vi-VN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effectLst/>
                            <a:latin typeface="Cambria Math"/>
                          </a:rPr>
                        </m:ctrlPr>
                      </m:sSubPr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acc>
                          <m:accPr>
                            <m:chr m:val="⃗"/>
                            <m:ctrlPr>
                              <a:rPr lang="en-US" i="1">
                                <a:effectLst/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400" b="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</m:acc>
                      </m:sub>
                    </m:sSub>
                    <m:r>
                      <a:rPr lang="en-US" sz="44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4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sz="44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)=</m:t>
                    </m:r>
                    <m:sSup>
                      <m:sSupPr>
                        <m:ctrlPr>
                          <a:rPr lang="en-US" i="1">
                            <a:effectLst/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p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′</m:t>
                        </m:r>
                      </m:sup>
                    </m:sSup>
                    <m:r>
                      <a:rPr lang="en-US" sz="44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acc>
                      <m:accPr>
                        <m:chr m:val="⃗"/>
                        <m:ctrlPr>
                          <a:rPr lang="en-US" i="1">
                            <a:effectLst/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</m:t>
                        </m:r>
                        <m:sSup>
                          <m:sSupPr>
                            <m:ctrlPr>
                              <a:rPr lang="en-US" i="1">
                                <a:effectLst/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400" b="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  <m:sup>
                            <m:r>
                              <a:rPr lang="en-US" sz="4400" b="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sz="44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i="1">
                            <a:effectLst/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31FCD222-A379-4066-B1B5-76BE67708C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600" y="7406223"/>
                <a:ext cx="12227668" cy="852606"/>
              </a:xfrm>
              <a:prstGeom prst="rect">
                <a:avLst/>
              </a:prstGeom>
              <a:blipFill rotWithShape="1">
                <a:blip r:embed="rId4"/>
                <a:stretch>
                  <a:fillRect l="-1994" t="-5714" b="-32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xmlns:a14="http://schemas.microsoft.com/office/drawing/2010/main" xmlns:mc="http://schemas.openxmlformats.org/markup-compatibility/2006" xmlns="" id="{97AEE32C-34BA-4A58-8B4F-C4215017D0CC}"/>
              </a:ext>
            </a:extLst>
          </p:cNvPr>
          <p:cNvSpPr txBox="1"/>
          <p:nvPr/>
        </p:nvSpPr>
        <p:spPr>
          <a:xfrm>
            <a:off x="2438616" y="8526959"/>
            <a:ext cx="640058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indent="-571500" algn="l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US" sz="4400" kern="1200" dirty="0" err="1" smtClean="0">
                <a:solidFill>
                  <a:schemeClr val="accent6">
                    <a:lumMod val="75000"/>
                  </a:schemeClr>
                </a:solidFill>
                <a:effectLst/>
                <a:latin typeface="Cambria Math" pitchFamily="18" charset="0"/>
                <a:ea typeface="Cambria Math" pitchFamily="18" charset="0"/>
                <a:cs typeface="Arial" panose="020B0604020202020204" pitchFamily="34" charset="0"/>
              </a:rPr>
              <a:t>Phép</a:t>
            </a:r>
            <a:r>
              <a:rPr lang="en-US" sz="4400" kern="1200" dirty="0" smtClean="0">
                <a:solidFill>
                  <a:schemeClr val="accent6">
                    <a:lumMod val="75000"/>
                  </a:schemeClr>
                </a:solidFill>
                <a:effectLst/>
                <a:latin typeface="Cambria Math" pitchFamily="18" charset="0"/>
                <a:ea typeface="Cambria Math" pitchFamily="18" charset="0"/>
                <a:cs typeface="Arial" panose="020B0604020202020204" pitchFamily="34" charset="0"/>
              </a:rPr>
              <a:t> </a:t>
            </a:r>
            <a:r>
              <a:rPr lang="en-US" sz="4400" kern="1200" dirty="0" err="1">
                <a:solidFill>
                  <a:schemeClr val="accent6">
                    <a:lumMod val="75000"/>
                  </a:schemeClr>
                </a:solidFill>
                <a:effectLst/>
                <a:latin typeface="Cambria Math" pitchFamily="18" charset="0"/>
                <a:ea typeface="Cambria Math" pitchFamily="18" charset="0"/>
                <a:cs typeface="Arial" panose="020B0604020202020204" pitchFamily="34" charset="0"/>
              </a:rPr>
              <a:t>đối</a:t>
            </a:r>
            <a:r>
              <a:rPr lang="en-US" sz="4400" kern="1200" dirty="0">
                <a:solidFill>
                  <a:schemeClr val="accent6">
                    <a:lumMod val="75000"/>
                  </a:schemeClr>
                </a:solidFill>
                <a:effectLst/>
                <a:latin typeface="Cambria Math" pitchFamily="18" charset="0"/>
                <a:ea typeface="Cambria Math" pitchFamily="18" charset="0"/>
                <a:cs typeface="Arial" panose="020B0604020202020204" pitchFamily="34" charset="0"/>
              </a:rPr>
              <a:t> </a:t>
            </a:r>
            <a:r>
              <a:rPr lang="en-US" sz="4400" kern="1200" dirty="0" err="1">
                <a:solidFill>
                  <a:schemeClr val="accent6">
                    <a:lumMod val="75000"/>
                  </a:schemeClr>
                </a:solidFill>
                <a:effectLst/>
                <a:latin typeface="Cambria Math" pitchFamily="18" charset="0"/>
                <a:ea typeface="Cambria Math" pitchFamily="18" charset="0"/>
                <a:cs typeface="Arial" panose="020B0604020202020204" pitchFamily="34" charset="0"/>
              </a:rPr>
              <a:t>xứng</a:t>
            </a:r>
            <a:r>
              <a:rPr lang="en-US" sz="4400" kern="1200" dirty="0">
                <a:solidFill>
                  <a:schemeClr val="accent6">
                    <a:lumMod val="75000"/>
                  </a:schemeClr>
                </a:solidFill>
                <a:effectLst/>
                <a:latin typeface="Cambria Math" pitchFamily="18" charset="0"/>
                <a:ea typeface="Cambria Math" pitchFamily="18" charset="0"/>
                <a:cs typeface="Arial" panose="020B0604020202020204" pitchFamily="34" charset="0"/>
              </a:rPr>
              <a:t> </a:t>
            </a:r>
            <a:r>
              <a:rPr lang="en-US" sz="4400" kern="1200" dirty="0" err="1">
                <a:solidFill>
                  <a:schemeClr val="accent6">
                    <a:lumMod val="75000"/>
                  </a:schemeClr>
                </a:solidFill>
                <a:effectLst/>
                <a:latin typeface="Cambria Math" pitchFamily="18" charset="0"/>
                <a:ea typeface="Cambria Math" pitchFamily="18" charset="0"/>
                <a:cs typeface="Arial" panose="020B0604020202020204" pitchFamily="34" charset="0"/>
              </a:rPr>
              <a:t>trục</a:t>
            </a:r>
            <a:r>
              <a:rPr lang="en-US" sz="4400" kern="1200" dirty="0" smtClean="0">
                <a:solidFill>
                  <a:schemeClr val="accent6">
                    <a:lumMod val="75000"/>
                  </a:schemeClr>
                </a:solidFill>
                <a:effectLst/>
                <a:latin typeface="Cambria Math" pitchFamily="18" charset="0"/>
                <a:ea typeface="Cambria Math" pitchFamily="18" charset="0"/>
                <a:cs typeface="Arial" panose="020B0604020202020204" pitchFamily="34" charset="0"/>
              </a:rPr>
              <a:t>:</a:t>
            </a:r>
            <a:endParaRPr lang="en-US" sz="2400" dirty="0">
              <a:solidFill>
                <a:schemeClr val="accent6">
                  <a:lumMod val="75000"/>
                </a:schemeClr>
              </a:solidFill>
              <a:effectLst/>
              <a:latin typeface="Cambria Math" pitchFamily="18" charset="0"/>
              <a:ea typeface="Cambria Math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="" id="{97AEE32C-34BA-4A58-8B4F-C4215017D0CC}"/>
                  </a:ext>
                </a:extLst>
              </p:cNvPr>
              <p:cNvSpPr txBox="1"/>
              <p:nvPr/>
            </p:nvSpPr>
            <p:spPr>
              <a:xfrm>
                <a:off x="7924800" y="8511719"/>
                <a:ext cx="13792200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l"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4400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Đ</m:t>
                    </m:r>
                    <m:r>
                      <m:rPr>
                        <m:sty m:val="p"/>
                      </m:rPr>
                      <a:rPr lang="en-US" sz="4400" kern="1200" baseline="-25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d</m:t>
                    </m:r>
                    <m:r>
                      <a:rPr lang="en-US" sz="4400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 (</m:t>
                    </m:r>
                    <m:r>
                      <m:rPr>
                        <m:sty m:val="p"/>
                      </m:rPr>
                      <a:rPr lang="en-US" sz="4400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M</m:t>
                    </m:r>
                    <m:r>
                      <a:rPr lang="en-US" sz="4400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) = </m:t>
                    </m:r>
                    <m:r>
                      <m:rPr>
                        <m:sty m:val="p"/>
                      </m:rPr>
                      <a:rPr lang="en-US" sz="4400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M</m:t>
                    </m:r>
                    <m:r>
                      <a:rPr lang="en-US" sz="4400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’</m:t>
                    </m:r>
                  </m:oMath>
                </a14:m>
                <a:r>
                  <a:rPr lang="en-US" sz="4400" kern="1200" dirty="0">
                    <a:solidFill>
                      <a:srgbClr val="000000"/>
                    </a:solidFill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</a:t>
                </a:r>
                <a:r>
                  <a:rPr lang="vi-VN" sz="4400" kern="1200" dirty="0">
                    <a:solidFill>
                      <a:srgbClr val="000000"/>
                    </a:solidFill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khi </a:t>
                </a:r>
                <a14:m>
                  <m:oMath xmlns:m="http://schemas.openxmlformats.org/officeDocument/2006/math">
                    <m:r>
                      <a:rPr lang="vi-VN" sz="4400" i="1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𝑑</m:t>
                    </m:r>
                  </m:oMath>
                </a14:m>
                <a:r>
                  <a:rPr lang="vi-VN" sz="4400" kern="1200" dirty="0">
                    <a:solidFill>
                      <a:srgbClr val="000000"/>
                    </a:solidFill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là đường trung trực của đoạn </a:t>
                </a:r>
                <a14:m>
                  <m:oMath xmlns:m="http://schemas.openxmlformats.org/officeDocument/2006/math">
                    <m:r>
                      <a:rPr lang="vi-VN" sz="4400" i="1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𝑀𝑀</m:t>
                    </m:r>
                    <m:r>
                      <a:rPr lang="vi-VN" sz="4400" i="1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′</m:t>
                    </m:r>
                  </m:oMath>
                </a14:m>
                <a:endParaRPr lang="en-US" sz="2400" dirty="0">
                  <a:effectLst/>
                  <a:latin typeface="Cambria Math" pitchFamily="18" charset="0"/>
                  <a:ea typeface="Cambria Math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97AEE32C-34BA-4A58-8B4F-C4215017D0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800" y="8511719"/>
                <a:ext cx="13792200" cy="769441"/>
              </a:xfrm>
              <a:prstGeom prst="rect">
                <a:avLst/>
              </a:prstGeom>
              <a:blipFill rotWithShape="1">
                <a:blip r:embed="rId5"/>
                <a:stretch>
                  <a:fillRect t="-15748" b="-36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xmlns:a14="http://schemas.microsoft.com/office/drawing/2010/main" xmlns:mc="http://schemas.openxmlformats.org/markup-compatibility/2006" xmlns="" id="{C11BB5D4-B7C7-48D6-8A67-BAA8DE4864BA}"/>
              </a:ext>
            </a:extLst>
          </p:cNvPr>
          <p:cNvSpPr txBox="1"/>
          <p:nvPr/>
        </p:nvSpPr>
        <p:spPr>
          <a:xfrm>
            <a:off x="2438616" y="9586980"/>
            <a:ext cx="58674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indent="-571500" algn="just" fontAlgn="base"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US" sz="4400" kern="1200" dirty="0" err="1" smtClean="0">
                <a:solidFill>
                  <a:schemeClr val="accent6">
                    <a:lumMod val="75000"/>
                  </a:schemeClr>
                </a:solidFill>
                <a:effectLst/>
                <a:latin typeface="Cambria Math" pitchFamily="18" charset="0"/>
                <a:ea typeface="Cambria Math" pitchFamily="18" charset="0"/>
                <a:cs typeface="Arial" panose="020B0604020202020204" pitchFamily="34" charset="0"/>
              </a:rPr>
              <a:t>Phép</a:t>
            </a:r>
            <a:r>
              <a:rPr lang="en-US" sz="4400" kern="1200" dirty="0" smtClean="0">
                <a:solidFill>
                  <a:schemeClr val="accent6">
                    <a:lumMod val="75000"/>
                  </a:schemeClr>
                </a:solidFill>
                <a:effectLst/>
                <a:latin typeface="Cambria Math" pitchFamily="18" charset="0"/>
                <a:ea typeface="Cambria Math" pitchFamily="18" charset="0"/>
                <a:cs typeface="Arial" panose="020B0604020202020204" pitchFamily="34" charset="0"/>
              </a:rPr>
              <a:t> </a:t>
            </a:r>
            <a:r>
              <a:rPr lang="en-US" sz="4400" kern="1200" dirty="0" err="1">
                <a:solidFill>
                  <a:schemeClr val="accent6">
                    <a:lumMod val="75000"/>
                  </a:schemeClr>
                </a:solidFill>
                <a:effectLst/>
                <a:latin typeface="Cambria Math" pitchFamily="18" charset="0"/>
                <a:ea typeface="Cambria Math" pitchFamily="18" charset="0"/>
                <a:cs typeface="Arial" panose="020B0604020202020204" pitchFamily="34" charset="0"/>
              </a:rPr>
              <a:t>đối</a:t>
            </a:r>
            <a:r>
              <a:rPr lang="en-US" sz="4400" kern="1200" dirty="0">
                <a:solidFill>
                  <a:schemeClr val="accent6">
                    <a:lumMod val="75000"/>
                  </a:schemeClr>
                </a:solidFill>
                <a:effectLst/>
                <a:latin typeface="Cambria Math" pitchFamily="18" charset="0"/>
                <a:ea typeface="Cambria Math" pitchFamily="18" charset="0"/>
                <a:cs typeface="Arial" panose="020B0604020202020204" pitchFamily="34" charset="0"/>
              </a:rPr>
              <a:t> </a:t>
            </a:r>
            <a:r>
              <a:rPr lang="en-US" sz="4400" kern="1200" dirty="0" err="1">
                <a:solidFill>
                  <a:schemeClr val="accent6">
                    <a:lumMod val="75000"/>
                  </a:schemeClr>
                </a:solidFill>
                <a:effectLst/>
                <a:latin typeface="Cambria Math" pitchFamily="18" charset="0"/>
                <a:ea typeface="Cambria Math" pitchFamily="18" charset="0"/>
                <a:cs typeface="Arial" panose="020B0604020202020204" pitchFamily="34" charset="0"/>
              </a:rPr>
              <a:t>xứng</a:t>
            </a:r>
            <a:r>
              <a:rPr lang="en-US" sz="4400" kern="1200" dirty="0">
                <a:solidFill>
                  <a:schemeClr val="accent6">
                    <a:lumMod val="75000"/>
                  </a:schemeClr>
                </a:solidFill>
                <a:effectLst/>
                <a:latin typeface="Cambria Math" pitchFamily="18" charset="0"/>
                <a:ea typeface="Cambria Math" pitchFamily="18" charset="0"/>
                <a:cs typeface="Arial" panose="020B0604020202020204" pitchFamily="34" charset="0"/>
              </a:rPr>
              <a:t> </a:t>
            </a:r>
            <a:r>
              <a:rPr lang="en-US" sz="4400" kern="1200" dirty="0" err="1">
                <a:solidFill>
                  <a:schemeClr val="accent6">
                    <a:lumMod val="75000"/>
                  </a:schemeClr>
                </a:solidFill>
                <a:effectLst/>
                <a:latin typeface="Cambria Math" pitchFamily="18" charset="0"/>
                <a:ea typeface="Cambria Math" pitchFamily="18" charset="0"/>
                <a:cs typeface="Arial" panose="020B0604020202020204" pitchFamily="34" charset="0"/>
              </a:rPr>
              <a:t>tâm</a:t>
            </a:r>
            <a:r>
              <a:rPr lang="en-US" sz="4400" kern="1200" dirty="0" smtClean="0">
                <a:solidFill>
                  <a:schemeClr val="accent6">
                    <a:lumMod val="75000"/>
                  </a:schemeClr>
                </a:solidFill>
                <a:effectLst/>
                <a:latin typeface="Cambria Math" pitchFamily="18" charset="0"/>
                <a:ea typeface="Cambria Math" pitchFamily="18" charset="0"/>
                <a:cs typeface="Arial" panose="020B0604020202020204" pitchFamily="34" charset="0"/>
              </a:rPr>
              <a:t>:</a:t>
            </a:r>
            <a:endParaRPr lang="en-US" sz="4400" dirty="0">
              <a:solidFill>
                <a:schemeClr val="accent6">
                  <a:lumMod val="75000"/>
                </a:schemeClr>
              </a:solidFill>
              <a:effectLst/>
              <a:latin typeface="Cambria Math" pitchFamily="18" charset="0"/>
              <a:ea typeface="Cambria Math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="" id="{C11BB5D4-B7C7-48D6-8A67-BAA8DE4864BA}"/>
                  </a:ext>
                </a:extLst>
              </p:cNvPr>
              <p:cNvSpPr txBox="1"/>
              <p:nvPr/>
            </p:nvSpPr>
            <p:spPr>
              <a:xfrm>
                <a:off x="7848600" y="9448800"/>
                <a:ext cx="13563600" cy="9076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 fontAlgn="base">
                  <a:spcBef>
                    <a:spcPts val="1200"/>
                  </a:spcBef>
                  <a:spcAft>
                    <a:spcPts val="0"/>
                  </a:spcAft>
                </a:pPr>
                <a:r>
                  <a:rPr lang="en-US" sz="4400" kern="1200" dirty="0" smtClean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Cho </a:t>
                </a:r>
                <a:r>
                  <a:rPr lang="en-US" sz="4400" kern="1200" dirty="0" err="1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điểm</a:t>
                </a:r>
                <a:r>
                  <a:rPr lang="en-US" sz="4400" kern="1200" dirty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O </a:t>
                </a:r>
                <a:r>
                  <a:rPr lang="en-US" sz="4400" kern="1200" dirty="0" err="1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cố</a:t>
                </a:r>
                <a:r>
                  <a:rPr lang="en-US" sz="4400" kern="1200" dirty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kern="1200" dirty="0" err="1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định</a:t>
                </a:r>
                <a:r>
                  <a:rPr lang="en-US" sz="4400" dirty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effectLst/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Đ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𝑂</m:t>
                        </m:r>
                      </m:sub>
                    </m:sSub>
                    <m:d>
                      <m:dPr>
                        <m:ctrlPr>
                          <a:rPr lang="en-US" sz="4400" i="1">
                            <a:effectLst/>
                            <a:latin typeface="Cambria Math" pitchFamily="18" charset="0"/>
                            <a:ea typeface="Cambria Math" pitchFamily="18" charset="0"/>
                            <a:cs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  <a:cs typeface="Cambria Math" panose="02040503050406030204" pitchFamily="18" charset="0"/>
                          </a:rPr>
                          <m:t>𝑀</m:t>
                        </m:r>
                      </m:e>
                    </m: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  <a:cs typeface="Cambria Math" panose="02040503050406030204" pitchFamily="18" charset="0"/>
                      </a:rPr>
                      <m:t>𝑀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  <a:cs typeface="Cambria Math" panose="02040503050406030204" pitchFamily="18" charset="0"/>
                      </a:rPr>
                      <m:t>′⇔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𝑂𝑀</m:t>
                        </m:r>
                      </m:e>
                    </m:acc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𝑂𝑀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′</m:t>
                        </m:r>
                      </m:e>
                    </m:acc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𝑂</m:t>
                        </m:r>
                      </m:e>
                    </m:acc>
                  </m:oMath>
                </a14:m>
                <a:endParaRPr lang="en-US" sz="4400" dirty="0">
                  <a:effectLst/>
                  <a:latin typeface="Cambria Math" pitchFamily="18" charset="0"/>
                  <a:ea typeface="Cambria Math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11BB5D4-B7C7-48D6-8A67-BAA8DE4864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8600" y="9448800"/>
                <a:ext cx="13563600" cy="907621"/>
              </a:xfrm>
              <a:prstGeom prst="rect">
                <a:avLst/>
              </a:prstGeom>
              <a:blipFill rotWithShape="1">
                <a:blip r:embed="rId6"/>
                <a:stretch>
                  <a:fillRect l="-1843" b="-315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xmlns:a14="http://schemas.microsoft.com/office/drawing/2010/main" xmlns:mc="http://schemas.openxmlformats.org/markup-compatibility/2006" xmlns="" id="{52799B14-B54A-4B8F-AAE4-37C2718376A9}"/>
              </a:ext>
            </a:extLst>
          </p:cNvPr>
          <p:cNvSpPr txBox="1"/>
          <p:nvPr/>
        </p:nvSpPr>
        <p:spPr>
          <a:xfrm>
            <a:off x="2429105" y="10668000"/>
            <a:ext cx="392451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indent="-571500" algn="just" fontAlgn="base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US" sz="4400" kern="1200" dirty="0" err="1" smtClean="0">
                <a:solidFill>
                  <a:schemeClr val="accent6">
                    <a:lumMod val="75000"/>
                  </a:schemeClr>
                </a:solidFill>
                <a:effectLst/>
                <a:latin typeface="Cambria Math" pitchFamily="18" charset="0"/>
                <a:ea typeface="Cambria Math" pitchFamily="18" charset="0"/>
                <a:cs typeface="Arial" panose="020B0604020202020204" pitchFamily="34" charset="0"/>
              </a:rPr>
              <a:t>Phép</a:t>
            </a:r>
            <a:r>
              <a:rPr lang="en-US" sz="4400" kern="1200" dirty="0" smtClean="0">
                <a:solidFill>
                  <a:schemeClr val="accent6">
                    <a:lumMod val="75000"/>
                  </a:schemeClr>
                </a:solidFill>
                <a:effectLst/>
                <a:latin typeface="Cambria Math" pitchFamily="18" charset="0"/>
                <a:ea typeface="Cambria Math" pitchFamily="18" charset="0"/>
                <a:cs typeface="Arial" panose="020B0604020202020204" pitchFamily="34" charset="0"/>
              </a:rPr>
              <a:t> quay:</a:t>
            </a:r>
            <a:endParaRPr lang="en-US" sz="4400" dirty="0">
              <a:solidFill>
                <a:schemeClr val="accent6">
                  <a:lumMod val="75000"/>
                </a:schemeClr>
              </a:solidFill>
              <a:effectLst/>
              <a:latin typeface="Cambria Math" pitchFamily="18" charset="0"/>
              <a:ea typeface="Cambria Math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52799B14-B54A-4B8F-AAE4-37C2718376A9}"/>
                  </a:ext>
                </a:extLst>
              </p:cNvPr>
              <p:cNvSpPr txBox="1"/>
              <p:nvPr/>
            </p:nvSpPr>
            <p:spPr>
              <a:xfrm>
                <a:off x="5867400" y="10687703"/>
                <a:ext cx="16344900" cy="26941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 fontAlgn="base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kern="1200" dirty="0" err="1" smtClean="0">
                    <a:solidFill>
                      <a:srgbClr val="000000"/>
                    </a:solidFill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Trong</a:t>
                </a:r>
                <a:r>
                  <a:rPr lang="en-US" sz="4400" kern="1200" dirty="0" smtClean="0">
                    <a:solidFill>
                      <a:srgbClr val="000000"/>
                    </a:solidFill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kern="1200" dirty="0" err="1">
                    <a:solidFill>
                      <a:srgbClr val="000000"/>
                    </a:solidFill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mp</a:t>
                </a:r>
                <a:r>
                  <a:rPr lang="en-US" sz="4400" kern="1200" dirty="0">
                    <a:solidFill>
                      <a:srgbClr val="000000"/>
                    </a:solidFill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kern="1200" dirty="0" err="1">
                    <a:solidFill>
                      <a:srgbClr val="000000"/>
                    </a:solidFill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cho</a:t>
                </a:r>
                <a:r>
                  <a:rPr lang="en-US" sz="4400" kern="1200" dirty="0">
                    <a:solidFill>
                      <a:srgbClr val="000000"/>
                    </a:solidFill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kern="1200" dirty="0" err="1">
                    <a:solidFill>
                      <a:srgbClr val="000000"/>
                    </a:solidFill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một</a:t>
                </a:r>
                <a:r>
                  <a:rPr lang="en-US" sz="4400" kern="1200" dirty="0">
                    <a:solidFill>
                      <a:srgbClr val="000000"/>
                    </a:solidFill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kern="1200" dirty="0" err="1">
                    <a:solidFill>
                      <a:srgbClr val="000000"/>
                    </a:solidFill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điểm</a:t>
                </a:r>
                <a:r>
                  <a:rPr lang="en-US" sz="4400" kern="1200" dirty="0">
                    <a:solidFill>
                      <a:srgbClr val="000000"/>
                    </a:solidFill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O </a:t>
                </a:r>
                <a:r>
                  <a:rPr lang="en-US" sz="4400" kern="1200" dirty="0" err="1">
                    <a:solidFill>
                      <a:srgbClr val="000000"/>
                    </a:solidFill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cố</a:t>
                </a:r>
                <a:r>
                  <a:rPr lang="en-US" sz="4400" kern="1200" dirty="0">
                    <a:solidFill>
                      <a:srgbClr val="000000"/>
                    </a:solidFill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kern="1200" dirty="0" err="1">
                    <a:solidFill>
                      <a:srgbClr val="000000"/>
                    </a:solidFill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định</a:t>
                </a:r>
                <a:r>
                  <a:rPr lang="en-US" sz="4400" kern="1200" dirty="0">
                    <a:solidFill>
                      <a:srgbClr val="000000"/>
                    </a:solidFill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kern="1200" dirty="0" err="1">
                    <a:solidFill>
                      <a:srgbClr val="000000"/>
                    </a:solidFill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400" kern="1200" dirty="0">
                    <a:solidFill>
                      <a:srgbClr val="000000"/>
                    </a:solidFill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kern="1200" dirty="0" err="1">
                    <a:solidFill>
                      <a:srgbClr val="000000"/>
                    </a:solidFill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400" kern="1200" dirty="0">
                    <a:solidFill>
                      <a:srgbClr val="000000"/>
                    </a:solidFill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kern="1200" dirty="0" err="1">
                    <a:solidFill>
                      <a:srgbClr val="000000"/>
                    </a:solidFill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lượng</a:t>
                </a:r>
                <a:r>
                  <a:rPr lang="en-US" sz="4400" kern="1200" dirty="0">
                    <a:solidFill>
                      <a:srgbClr val="000000"/>
                    </a:solidFill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kern="1200" dirty="0" err="1">
                    <a:solidFill>
                      <a:srgbClr val="000000"/>
                    </a:solidFill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 </a:t>
                </a:r>
                <a:r>
                  <a:rPr lang="en-US" sz="4400" kern="1200" dirty="0" err="1">
                    <a:solidFill>
                      <a:srgbClr val="000000"/>
                    </a:solidFill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không</a:t>
                </a:r>
                <a:r>
                  <a:rPr lang="en-US" sz="4400" kern="1200" dirty="0">
                    <a:solidFill>
                      <a:srgbClr val="000000"/>
                    </a:solidFill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kern="1200" dirty="0" err="1">
                    <a:solidFill>
                      <a:srgbClr val="000000"/>
                    </a:solidFill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đổi</a:t>
                </a:r>
                <a:r>
                  <a:rPr lang="en-US" sz="4400" kern="1200" dirty="0" smtClean="0">
                    <a:solidFill>
                      <a:srgbClr val="000000"/>
                    </a:solidFill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.</a:t>
                </a:r>
              </a:p>
              <a:p>
                <a:pPr marR="0" indent="1706563" algn="just" fontAlgn="base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kern="1200" dirty="0" smtClean="0">
                    <a:solidFill>
                      <a:srgbClr val="000000"/>
                    </a:solidFill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effectLst/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(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𝑂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;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𝜑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)</m:t>
                        </m:r>
                      </m:sub>
                    </m:sSub>
                    <m:d>
                      <m:dPr>
                        <m:ctrlPr>
                          <a:rPr lang="en-US" sz="4400" i="1">
                            <a:effectLst/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𝑀</m:t>
                        </m:r>
                      </m:e>
                    </m: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=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𝑀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′⇔</m:t>
                    </m:r>
                    <m:d>
                      <m:dPr>
                        <m:begChr m:val="{"/>
                        <m:endChr m:val=""/>
                        <m:ctrlPr>
                          <a:rPr lang="en-US" sz="4400" i="1">
                            <a:effectLst/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i="1">
                                <a:effectLst/>
                                <a:latin typeface="Cambria Math" pitchFamily="18" charset="0"/>
                                <a:ea typeface="Cambria Math" pitchFamily="18" charset="0"/>
                              </a:rPr>
                            </m:ctrlPr>
                          </m:eqArr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&amp;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𝑂𝑀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=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𝑂</m:t>
                            </m:r>
                            <m:sSup>
                              <m:sSupPr>
                                <m:ctrlPr>
                                  <a:rPr lang="en-US" sz="4400" i="1">
                                    <a:effectLst/>
                                    <a:latin typeface="Cambria Math" pitchFamily="18" charset="0"/>
                                    <a:ea typeface="Cambria Math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mbria Math" pitchFamily="18" charset="0"/>
                                  </a:rPr>
                                  <m:t>𝑀</m:t>
                                </m:r>
                              </m:e>
                              <m:sup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mbria Math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&amp;</m:t>
                            </m:r>
                            <m:d>
                              <m:dPr>
                                <m:ctrlPr>
                                  <a:rPr lang="en-US" sz="4400" i="1">
                                    <a:effectLst/>
                                    <a:latin typeface="Cambria Math" pitchFamily="18" charset="0"/>
                                    <a:ea typeface="Cambria Math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mbria Math" pitchFamily="18" charset="0"/>
                                  </a:rPr>
                                  <m:t>𝑂𝑀</m:t>
                                </m:r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mbria Math" pitchFamily="18" charset="0"/>
                                  </a:rPr>
                                  <m:t>;</m:t>
                                </m:r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mbria Math" pitchFamily="18" charset="0"/>
                                  </a:rPr>
                                  <m:t>𝑂</m:t>
                                </m:r>
                                <m:sSup>
                                  <m:sSupPr>
                                    <m:ctrlPr>
                                      <a:rPr lang="en-US" sz="4400" i="1">
                                        <a:effectLst/>
                                        <a:latin typeface="Cambria Math" pitchFamily="18" charset="0"/>
                                        <a:ea typeface="Cambria Math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 i="1">
                                        <a:effectLst/>
                                        <a:latin typeface="Cambria Math" panose="02040503050406030204" pitchFamily="18" charset="0"/>
                                        <a:ea typeface="Cambria Math" pitchFamily="18" charset="0"/>
                                      </a:rPr>
                                      <m:t>𝑀</m:t>
                                    </m:r>
                                  </m:e>
                                  <m:sup>
                                    <m:r>
                                      <a:rPr lang="en-US" sz="4400" i="1">
                                        <a:effectLst/>
                                        <a:latin typeface="Cambria Math" panose="02040503050406030204" pitchFamily="18" charset="0"/>
                                        <a:ea typeface="Cambria Math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=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𝜑</m:t>
                            </m:r>
                          </m:e>
                        </m:eqArr>
                      </m:e>
                    </m:d>
                  </m:oMath>
                </a14:m>
                <a:endParaRPr lang="en-US" sz="4400" dirty="0">
                  <a:effectLst/>
                  <a:latin typeface="Cambria Math" pitchFamily="18" charset="0"/>
                  <a:ea typeface="Cambria Math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52799B14-B54A-4B8F-AAE4-37C2718376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400" y="10687703"/>
                <a:ext cx="16344900" cy="2694135"/>
              </a:xfrm>
              <a:prstGeom prst="rect">
                <a:avLst/>
              </a:prstGeom>
              <a:blipFill rotWithShape="1">
                <a:blip r:embed="rId7"/>
                <a:stretch>
                  <a:fillRect l="-1529" t="-45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4638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xmlns="" id="{4BD7D913-20F0-448F-A128-066D4BC741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" y="1432441"/>
            <a:ext cx="24384000" cy="1251215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670022F-CDDA-40DD-BFB4-7E582E185982}"/>
              </a:ext>
            </a:extLst>
          </p:cNvPr>
          <p:cNvSpPr txBox="1"/>
          <p:nvPr/>
        </p:nvSpPr>
        <p:spPr>
          <a:xfrm>
            <a:off x="335280" y="1826206"/>
            <a:ext cx="3365770" cy="84711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algn="ctr" defTabSz="2177060">
              <a:spcBef>
                <a:spcPct val="0"/>
              </a:spcBef>
              <a:spcAft>
                <a:spcPts val="600"/>
              </a:spcAft>
            </a:pPr>
            <a:r>
              <a:rPr lang="en-US" sz="4400" b="1" kern="12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VÍ DỤ</a:t>
            </a:r>
            <a:r>
              <a:rPr lang="vi-VN" sz="4400" b="1" kern="12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1</a:t>
            </a:r>
            <a:r>
              <a:rPr lang="en-US" sz="4400" b="1" kern="12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endParaRPr lang="en-US" sz="4400" kern="1200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="" id="{FD288781-86B5-4914-9CF9-242463CF31CC}"/>
                  </a:ext>
                </a:extLst>
              </p:cNvPr>
              <p:cNvSpPr txBox="1"/>
              <p:nvPr/>
            </p:nvSpPr>
            <p:spPr>
              <a:xfrm>
                <a:off x="685800" y="1600200"/>
                <a:ext cx="22760940" cy="1752600"/>
              </a:xfrm>
              <a:prstGeom prst="rect">
                <a:avLst/>
              </a:prstGeom>
            </p:spPr>
            <p:txBody>
              <a:bodyPr>
                <a:noAutofit/>
              </a:bodyPr>
              <a:lstStyle/>
              <a:p>
                <a:pPr marR="0" lvl="0" indent="2530475" algn="just" defTabSz="2177060">
                  <a:lnSpc>
                    <a:spcPct val="15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0000FF"/>
                  </a:buClr>
                  <a:buSzPts val="1200"/>
                  <a:buFont typeface="Arial" pitchFamily="34" charset="0"/>
                  <a:buAutoNum type="arabicPeriod"/>
                  <a:tabLst>
                    <a:tab pos="630555" algn="l"/>
                  </a:tabLst>
                </a:pPr>
                <a:r>
                  <a:rPr lang="en-US" sz="4400" dirty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Cho </a:t>
                </a:r>
                <a:r>
                  <a:rPr lang="en-US" sz="4400" dirty="0" err="1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hình</a:t>
                </a:r>
                <a:r>
                  <a:rPr lang="en-US" sz="4400" dirty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vuông</a:t>
                </a:r>
                <a:r>
                  <a:rPr lang="en-US" sz="4400" dirty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𝐴𝐵𝐶𝐷</m:t>
                    </m:r>
                  </m:oMath>
                </a14:m>
                <a:r>
                  <a:rPr lang="en-US" sz="4400" dirty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tâm</a:t>
                </a:r>
                <a:r>
                  <a:rPr lang="en-US" sz="4400" dirty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𝐼</m:t>
                    </m:r>
                  </m:oMath>
                </a14:m>
                <a:r>
                  <a:rPr lang="en-US" sz="4400" dirty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. </a:t>
                </a:r>
                <a:r>
                  <a:rPr lang="en-US" sz="4400" dirty="0" err="1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Gọi</a:t>
                </a:r>
                <a:r>
                  <a:rPr lang="en-US" sz="4400" dirty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𝑀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,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𝑁</m:t>
                    </m:r>
                  </m:oMath>
                </a14:m>
                <a:r>
                  <a:rPr lang="en-US" sz="4400" dirty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lần</a:t>
                </a:r>
                <a:r>
                  <a:rPr lang="en-US" sz="4400" dirty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lượt</a:t>
                </a:r>
                <a:r>
                  <a:rPr lang="en-US" sz="4400" dirty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trung</a:t>
                </a:r>
                <a:r>
                  <a:rPr lang="en-US" sz="4400" dirty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điểm</a:t>
                </a:r>
                <a:r>
                  <a:rPr lang="en-US" sz="4400" dirty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𝐴𝐷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,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𝐷𝐶</m:t>
                    </m:r>
                  </m:oMath>
                </a14:m>
                <a:r>
                  <a:rPr lang="en-US" sz="4400" dirty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. </a:t>
                </a:r>
                <a:r>
                  <a:rPr lang="en-US" sz="4400" dirty="0" err="1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Phép</a:t>
                </a:r>
                <a:r>
                  <a:rPr lang="en-US" sz="4400" dirty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dời</a:t>
                </a:r>
                <a:r>
                  <a:rPr lang="en-US" sz="4400" dirty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hình</a:t>
                </a:r>
                <a:r>
                  <a:rPr lang="en-US" sz="4400" dirty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nào</a:t>
                </a:r>
                <a:r>
                  <a:rPr lang="en-US" sz="4400" dirty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sau</a:t>
                </a:r>
                <a:r>
                  <a:rPr lang="en-US" sz="4400" dirty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đây</a:t>
                </a:r>
                <a:r>
                  <a:rPr lang="en-US" sz="4400" dirty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biến</a:t>
                </a:r>
                <a:r>
                  <a:rPr lang="en-US" sz="4400" dirty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𝐴𝑀𝐼</m:t>
                    </m:r>
                  </m:oMath>
                </a14:m>
                <a:r>
                  <a:rPr lang="en-US" sz="4400" dirty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thành</a:t>
                </a:r>
                <a:r>
                  <a:rPr lang="en-US" sz="4400" dirty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𝐼𝑁𝐶</m:t>
                    </m:r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.</m:t>
                    </m:r>
                  </m:oMath>
                </a14:m>
                <a:r>
                  <a:rPr lang="en-US" sz="4400" dirty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FD288781-86B5-4914-9CF9-242463CF31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1600200"/>
                <a:ext cx="22760940" cy="1752600"/>
              </a:xfrm>
              <a:prstGeom prst="rect">
                <a:avLst/>
              </a:prstGeom>
              <a:blipFill rotWithShape="1">
                <a:blip r:embed="rId3"/>
                <a:stretch>
                  <a:fillRect l="-1098" r="-1098" b="-29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B95DE15-0F5B-499B-BCC2-FA0819144A5D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554200" y="3230881"/>
            <a:ext cx="7007605" cy="6629399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id="{04E750D5-7DD9-4DD7-B92E-55817E18F34B}"/>
                  </a:ext>
                </a:extLst>
              </p:cNvPr>
              <p:cNvSpPr txBox="1"/>
              <p:nvPr/>
            </p:nvSpPr>
            <p:spPr>
              <a:xfrm>
                <a:off x="1066800" y="3570313"/>
                <a:ext cx="12286034" cy="42782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629920" algn="l"/>
                    <a:tab pos="2160270" algn="l"/>
                    <a:tab pos="3599815" algn="l"/>
                    <a:tab pos="5039995" algn="l"/>
                  </a:tabLst>
                </a:pPr>
                <a:r>
                  <a:rPr lang="vi-VN" sz="4400" b="1" dirty="0">
                    <a:solidFill>
                      <a:srgbClr val="0000FF"/>
                    </a:solidFill>
                    <a:effectLst/>
                    <a:latin typeface="Cambria Math" pitchFamily="18" charset="0"/>
                    <a:ea typeface="Cambria Math" pitchFamily="18" charset="0"/>
                  </a:rPr>
                  <a:t>A.</a:t>
                </a:r>
                <a:r>
                  <a:rPr lang="vi-VN" sz="4400" dirty="0">
                    <a:effectLst/>
                    <a:latin typeface="Cambria Math" pitchFamily="18" charset="0"/>
                    <a:ea typeface="Cambria Math" pitchFamily="18" charset="0"/>
                  </a:rPr>
                  <a:t> Phép tịnh tiến theo véc 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𝑀</m:t>
                        </m:r>
                        <m:r>
                          <a:rPr lang="en-US" sz="4400" b="0" i="1" smtClean="0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𝑁</m:t>
                        </m:r>
                      </m:e>
                    </m:acc>
                  </m:oMath>
                </a14:m>
                <a:r>
                  <a:rPr lang="vi-VN" sz="4400" dirty="0">
                    <a:effectLst/>
                    <a:latin typeface="Cambria Math" pitchFamily="18" charset="0"/>
                    <a:ea typeface="Cambria Math" pitchFamily="18" charset="0"/>
                  </a:rPr>
                  <a:t>.</a:t>
                </a:r>
                <a:endParaRPr lang="en-US" sz="4400" dirty="0">
                  <a:effectLst/>
                  <a:latin typeface="Cambria Math" pitchFamily="18" charset="0"/>
                  <a:ea typeface="Cambria Math" pitchFamily="18" charset="0"/>
                </a:endParaRPr>
              </a:p>
              <a:p>
                <a:pPr marL="62992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629920" algn="l"/>
                    <a:tab pos="2160270" algn="l"/>
                    <a:tab pos="3599815" algn="l"/>
                    <a:tab pos="5039995" algn="l"/>
                  </a:tabLst>
                </a:pPr>
                <a:r>
                  <a:rPr lang="vi-VN" sz="4400" b="1" dirty="0">
                    <a:solidFill>
                      <a:srgbClr val="0000FF"/>
                    </a:solidFill>
                    <a:effectLst/>
                    <a:latin typeface="Cambria Math" pitchFamily="18" charset="0"/>
                    <a:ea typeface="Cambria Math" pitchFamily="18" charset="0"/>
                  </a:rPr>
                  <a:t>B.</a:t>
                </a:r>
                <a:r>
                  <a:rPr lang="vi-VN" sz="4400" dirty="0">
                    <a:effectLst/>
                    <a:latin typeface="Cambria Math" pitchFamily="18" charset="0"/>
                    <a:ea typeface="Cambria Math" pitchFamily="18" charset="0"/>
                  </a:rPr>
                  <a:t> Phép đối xứng t</a:t>
                </a:r>
                <a:r>
                  <a:rPr lang="en-US" sz="4400" dirty="0" err="1">
                    <a:effectLst/>
                    <a:latin typeface="Cambria Math" pitchFamily="18" charset="0"/>
                    <a:ea typeface="Cambria Math" pitchFamily="18" charset="0"/>
                  </a:rPr>
                  <a:t>âm</a:t>
                </a:r>
                <a:r>
                  <a:rPr lang="en-US" sz="4400" dirty="0">
                    <a:effectLst/>
                    <a:latin typeface="Cambria Math" pitchFamily="18" charset="0"/>
                    <a:ea typeface="Cambria Math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𝐼</m:t>
                    </m:r>
                  </m:oMath>
                </a14:m>
                <a:r>
                  <a:rPr lang="vi-VN" sz="4400" dirty="0">
                    <a:effectLst/>
                    <a:latin typeface="Cambria Math" pitchFamily="18" charset="0"/>
                    <a:ea typeface="Cambria Math" pitchFamily="18" charset="0"/>
                  </a:rPr>
                  <a:t>.</a:t>
                </a:r>
                <a:endParaRPr lang="en-US" sz="4400" dirty="0">
                  <a:effectLst/>
                  <a:latin typeface="Cambria Math" pitchFamily="18" charset="0"/>
                  <a:ea typeface="Cambria Math" pitchFamily="18" charset="0"/>
                </a:endParaRPr>
              </a:p>
              <a:p>
                <a:pPr marL="62992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629920" algn="l"/>
                    <a:tab pos="2160270" algn="l"/>
                    <a:tab pos="3599815" algn="l"/>
                    <a:tab pos="5039995" algn="l"/>
                  </a:tabLst>
                </a:pPr>
                <a:r>
                  <a:rPr lang="vi-VN" sz="4400" b="1" dirty="0">
                    <a:solidFill>
                      <a:srgbClr val="0000FF"/>
                    </a:solidFill>
                    <a:effectLst/>
                    <a:latin typeface="Cambria Math" pitchFamily="18" charset="0"/>
                    <a:ea typeface="Cambria Math" pitchFamily="18" charset="0"/>
                  </a:rPr>
                  <a:t>C.</a:t>
                </a:r>
                <a:r>
                  <a:rPr lang="vi-VN" sz="4400" dirty="0">
                    <a:effectLst/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pt-BR" sz="4400" dirty="0">
                    <a:effectLst/>
                    <a:latin typeface="Cambria Math" pitchFamily="18" charset="0"/>
                    <a:ea typeface="Cambria Math" pitchFamily="18" charset="0"/>
                  </a:rPr>
                  <a:t>Phép quay tâm </a:t>
                </a:r>
                <a14:m>
                  <m:oMath xmlns:m="http://schemas.openxmlformats.org/officeDocument/2006/math">
                    <m:r>
                      <a:rPr lang="pt-BR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𝑂</m:t>
                    </m:r>
                  </m:oMath>
                </a14:m>
                <a:r>
                  <a:rPr lang="pt-BR" sz="4400" dirty="0">
                    <a:effectLst/>
                    <a:latin typeface="Cambria Math" pitchFamily="18" charset="0"/>
                    <a:ea typeface="Cambria Math" pitchFamily="18" charset="0"/>
                  </a:rPr>
                  <a:t> góc quay </a:t>
                </a:r>
                <a14:m>
                  <m:oMath xmlns:m="http://schemas.openxmlformats.org/officeDocument/2006/math">
                    <m:r>
                      <a:rPr lang="pt-BR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18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sSupPr>
                      <m:e>
                        <m:r>
                          <a:rPr lang="pt-BR" sz="4400" i="1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0</m:t>
                        </m:r>
                      </m:e>
                      <m:sup>
                        <m:r>
                          <a:rPr lang="pt-BR" sz="4400" i="1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vi-VN" sz="4400" dirty="0">
                    <a:effectLst/>
                    <a:latin typeface="Cambria Math" pitchFamily="18" charset="0"/>
                    <a:ea typeface="Cambria Math" pitchFamily="18" charset="0"/>
                  </a:rPr>
                  <a:t>.</a:t>
                </a:r>
                <a:endParaRPr lang="en-US" sz="4400" dirty="0">
                  <a:effectLst/>
                  <a:latin typeface="Cambria Math" pitchFamily="18" charset="0"/>
                  <a:ea typeface="Cambria Math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Cambria Math" pitchFamily="18" charset="0"/>
                    <a:ea typeface="Cambria Math" pitchFamily="18" charset="0"/>
                  </a:rPr>
                  <a:t>     D. </a:t>
                </a:r>
                <a:r>
                  <a:rPr lang="pt-BR" sz="4400" dirty="0">
                    <a:effectLst/>
                    <a:latin typeface="Cambria Math" pitchFamily="18" charset="0"/>
                    <a:ea typeface="Cambria Math" pitchFamily="18" charset="0"/>
                  </a:rPr>
                  <a:t>Phép đối xứng trục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𝐴𝐼</m:t>
                    </m:r>
                  </m:oMath>
                </a14:m>
                <a:endParaRPr lang="en-US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04E750D5-7DD9-4DD7-B92E-55817E18F3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3570313"/>
                <a:ext cx="12286034" cy="4278287"/>
              </a:xfrm>
              <a:prstGeom prst="rect">
                <a:avLst/>
              </a:prstGeom>
              <a:blipFill rotWithShape="1">
                <a:blip r:embed="rId5"/>
                <a:stretch>
                  <a:fillRect b="-29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FD20AD5C-1578-4784-9158-09A0738DB3AF}"/>
              </a:ext>
            </a:extLst>
          </p:cNvPr>
          <p:cNvGrpSpPr/>
          <p:nvPr/>
        </p:nvGrpSpPr>
        <p:grpSpPr>
          <a:xfrm>
            <a:off x="838201" y="8799161"/>
            <a:ext cx="13258799" cy="3366020"/>
            <a:chOff x="1156348" y="7179457"/>
            <a:chExt cx="22188929" cy="6307943"/>
          </a:xfrm>
        </p:grpSpPr>
        <p:sp>
          <p:nvSpPr>
            <p:cNvPr id="12" name="Rounded Rectangle 124">
              <a:extLst>
                <a:ext uri="{FF2B5EF4-FFF2-40B4-BE49-F238E27FC236}">
                  <a16:creationId xmlns:a16="http://schemas.microsoft.com/office/drawing/2014/main" xmlns="" id="{62292EFF-D532-4A1F-9753-47F117E9300F}"/>
                </a:ext>
              </a:extLst>
            </p:cNvPr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537EE27C-25F0-457D-B5E9-22E792999034}"/>
                </a:ext>
              </a:extLst>
            </p:cNvPr>
            <p:cNvGrpSpPr/>
            <p:nvPr/>
          </p:nvGrpSpPr>
          <p:grpSpPr>
            <a:xfrm>
              <a:off x="1156348" y="7254489"/>
              <a:ext cx="5355947" cy="1427991"/>
              <a:chOff x="1156348" y="7254489"/>
              <a:chExt cx="5355947" cy="1427991"/>
            </a:xfrm>
          </p:grpSpPr>
          <p:sp>
            <p:nvSpPr>
              <p:cNvPr id="14" name="Freeform 20">
                <a:extLst>
                  <a:ext uri="{FF2B5EF4-FFF2-40B4-BE49-F238E27FC236}">
                    <a16:creationId xmlns:a16="http://schemas.microsoft.com/office/drawing/2014/main" xmlns="" id="{7C03C9F3-FB4A-4471-8C2D-56C6E8F6AA6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92769" y="5718070"/>
                <a:ext cx="1427989" cy="450083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id="{5C31D56D-1811-47B9-8669-FBCDF133CEC0}"/>
                  </a:ext>
                </a:extLst>
              </p:cNvPr>
              <p:cNvSpPr txBox="1"/>
              <p:nvPr/>
            </p:nvSpPr>
            <p:spPr>
              <a:xfrm>
                <a:off x="2322701" y="7254489"/>
                <a:ext cx="4189594" cy="9990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36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36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6" name="Round Diagonal Corner Rectangle 128">
                <a:extLst>
                  <a:ext uri="{FF2B5EF4-FFF2-40B4-BE49-F238E27FC236}">
                    <a16:creationId xmlns:a16="http://schemas.microsoft.com/office/drawing/2014/main" xmlns="" id="{851628FC-FF09-4FF6-B35F-63DDCF55CACE}"/>
                  </a:ext>
                </a:extLst>
              </p:cNvPr>
              <p:cNvSpPr/>
              <p:nvPr/>
            </p:nvSpPr>
            <p:spPr>
              <a:xfrm flipV="1">
                <a:off x="1180979" y="7397290"/>
                <a:ext cx="942394" cy="1070232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17" name="Freeform 15">
                <a:extLst>
                  <a:ext uri="{FF2B5EF4-FFF2-40B4-BE49-F238E27FC236}">
                    <a16:creationId xmlns:a16="http://schemas.microsoft.com/office/drawing/2014/main" xmlns="" id="{62C1756A-B821-48C3-AF11-BD023A33A89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5232" y="7538161"/>
                <a:ext cx="571365" cy="851194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BEB2E87A-A275-4F95-B7C8-85D95E92011E}"/>
                  </a:ext>
                </a:extLst>
              </p:cNvPr>
              <p:cNvSpPr txBox="1"/>
              <p:nvPr/>
            </p:nvSpPr>
            <p:spPr>
              <a:xfrm>
                <a:off x="1531045" y="9852366"/>
                <a:ext cx="12286034" cy="199612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630555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 err="1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Đáp</a:t>
                </a:r>
                <a:r>
                  <a:rPr lang="en-US" sz="4400" b="1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án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A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630555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Ta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có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𝑀𝑁</m:t>
                        </m:r>
                      </m:e>
                    </m:acc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𝐴𝐼</m:t>
                        </m:r>
                      </m:e>
                    </m:acc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𝐼𝐶</m:t>
                        </m:r>
                      </m:e>
                    </m:acc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sSub>
                      <m:sSub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𝑇</m:t>
                        </m:r>
                      </m:e>
                      <m:sub>
                        <m:acc>
                          <m:accPr>
                            <m:chr m:val="⃗"/>
                            <m:ctrlPr>
                              <a:rPr lang="en-US" sz="4400" i="1">
                                <a:effectLst/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acc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𝑀𝑁</m:t>
                            </m:r>
                          </m:e>
                        </m:acc>
                      </m:sub>
                    </m:sSub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(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𝐴𝑀𝐼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)=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𝐼𝑁𝐶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BEB2E87A-A275-4F95-B7C8-85D95E9201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1045" y="9852366"/>
                <a:ext cx="12286034" cy="1996124"/>
              </a:xfrm>
              <a:prstGeom prst="rect">
                <a:avLst/>
              </a:prstGeom>
              <a:blipFill rotWithShape="1">
                <a:blip r:embed="rId6"/>
                <a:stretch>
                  <a:fillRect t="-5793" b="-487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6750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7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3">
            <a:extLst>
              <a:ext uri="{FF2B5EF4-FFF2-40B4-BE49-F238E27FC236}">
                <a16:creationId xmlns:a16="http://schemas.microsoft.com/office/drawing/2014/main" xmlns="" id="{4BD7D913-20F0-448F-A128-066D4BC741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" y="1432441"/>
            <a:ext cx="24384000" cy="1251215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64AC92CF-D3C5-4126-AE4C-47B2EF81C387}"/>
                  </a:ext>
                </a:extLst>
              </p:cNvPr>
              <p:cNvSpPr txBox="1"/>
              <p:nvPr/>
            </p:nvSpPr>
            <p:spPr>
              <a:xfrm>
                <a:off x="1767841" y="3124200"/>
                <a:ext cx="19659599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 fontAlgn="base">
                  <a:spcBef>
                    <a:spcPts val="1200"/>
                  </a:spcBef>
                  <a:spcAft>
                    <a:spcPts val="0"/>
                  </a:spcAft>
                </a:pPr>
                <a:r>
                  <a:rPr lang="en-US" sz="4000" kern="1200" dirty="0" err="1">
                    <a:solidFill>
                      <a:srgbClr val="000000"/>
                    </a:solidFill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Trong</a:t>
                </a:r>
                <a:r>
                  <a:rPr lang="en-US" sz="4000" kern="1200" dirty="0">
                    <a:solidFill>
                      <a:srgbClr val="000000"/>
                    </a:solidFill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kern="1200" dirty="0" err="1">
                    <a:solidFill>
                      <a:srgbClr val="000000"/>
                    </a:solidFill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hệ</a:t>
                </a:r>
                <a:r>
                  <a:rPr lang="en-US" sz="4000" kern="1200" dirty="0">
                    <a:solidFill>
                      <a:srgbClr val="000000"/>
                    </a:solidFill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kern="1200" dirty="0" err="1">
                    <a:solidFill>
                      <a:srgbClr val="000000"/>
                    </a:solidFill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trục</a:t>
                </a:r>
                <a:r>
                  <a:rPr lang="en-US" sz="4000" kern="1200" dirty="0">
                    <a:solidFill>
                      <a:srgbClr val="000000"/>
                    </a:solidFill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kern="1200" dirty="0" err="1">
                    <a:solidFill>
                      <a:srgbClr val="000000"/>
                    </a:solidFill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tọa</a:t>
                </a:r>
                <a:r>
                  <a:rPr lang="en-US" sz="4000" kern="1200" dirty="0">
                    <a:solidFill>
                      <a:srgbClr val="000000"/>
                    </a:solidFill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kern="1200" dirty="0" err="1">
                    <a:solidFill>
                      <a:srgbClr val="000000"/>
                    </a:solidFill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độ</a:t>
                </a:r>
                <a:r>
                  <a:rPr lang="en-US" sz="4000" kern="1200" dirty="0">
                    <a:solidFill>
                      <a:srgbClr val="000000"/>
                    </a:solidFill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0</m:t>
                    </m:r>
                    <m:r>
                      <m:rPr>
                        <m:sty m:val="p"/>
                      </m:rPr>
                      <a:rPr lang="en-US" sz="4000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xy</m:t>
                    </m:r>
                    <m:r>
                      <a:rPr lang="en-US" sz="4000" i="1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 </m:t>
                    </m:r>
                  </m:oMath>
                </a14:m>
                <a:r>
                  <a:rPr lang="en-US" sz="4000" kern="1200" dirty="0">
                    <a:solidFill>
                      <a:srgbClr val="000000"/>
                    </a:solidFill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kern="1200" dirty="0" err="1">
                    <a:solidFill>
                      <a:srgbClr val="000000"/>
                    </a:solidFill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cho</a:t>
                </a:r>
                <a:r>
                  <a:rPr lang="en-US" sz="4000" kern="1200" dirty="0">
                    <a:solidFill>
                      <a:srgbClr val="000000"/>
                    </a:solidFill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𝑢</m:t>
                        </m:r>
                      </m:e>
                    </m:acc>
                    <m:d>
                      <m:dPr>
                        <m:ctrlPr>
                          <a:rPr lang="en-US" sz="4000" i="1">
                            <a:effectLst/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d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𝑎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;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sz="4000" kern="1200" dirty="0" err="1">
                    <a:solidFill>
                      <a:srgbClr val="000000"/>
                    </a:solidFill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điểm</a:t>
                </a:r>
                <a:r>
                  <a:rPr lang="en-US" sz="4000" kern="1200" dirty="0">
                    <a:solidFill>
                      <a:srgbClr val="000000"/>
                    </a:solidFill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 </m:t>
                    </m:r>
                    <m:r>
                      <a:rPr lang="en-US" sz="4000" i="1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𝑀</m:t>
                    </m:r>
                    <m:r>
                      <a:rPr lang="en-US" sz="4000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(</m:t>
                    </m:r>
                    <m:r>
                      <a:rPr lang="en-US" sz="4000" i="1" kern="1200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𝑥</m:t>
                    </m:r>
                    <m:r>
                      <a:rPr lang="en-US" sz="4000" i="1" kern="1200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;</m:t>
                    </m:r>
                    <m:r>
                      <a:rPr lang="en-US" sz="4000" i="1" kern="1200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𝑦</m:t>
                    </m:r>
                    <m:r>
                      <a:rPr lang="en-US" sz="4000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) </m:t>
                    </m:r>
                  </m:oMath>
                </a14:m>
                <a:r>
                  <a:rPr lang="en-US" sz="4000" kern="1200" dirty="0" err="1">
                    <a:solidFill>
                      <a:srgbClr val="000000"/>
                    </a:solidFill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kern="1200" dirty="0">
                    <a:solidFill>
                      <a:srgbClr val="000000"/>
                    </a:solidFill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 </m:t>
                    </m:r>
                    <m:r>
                      <a:rPr lang="en-US" sz="4000" i="1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𝑀</m:t>
                    </m:r>
                    <m:r>
                      <a:rPr lang="en-US" sz="4000" i="1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’(</m:t>
                    </m:r>
                    <m:r>
                      <a:rPr lang="en-US" sz="4000" i="1" kern="1200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𝑥</m:t>
                    </m:r>
                    <m:r>
                      <a:rPr lang="en-US" sz="4000" i="1" kern="1200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’;</m:t>
                    </m:r>
                    <m:r>
                      <a:rPr lang="en-US" sz="4000" i="1" kern="1200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𝑦</m:t>
                    </m:r>
                    <m:r>
                      <a:rPr lang="en-US" sz="4000" i="1" kern="1200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’)</m:t>
                    </m:r>
                  </m:oMath>
                </a14:m>
                <a:r>
                  <a:rPr lang="en-US" sz="4000" i="1" kern="1200" dirty="0">
                    <a:solidFill>
                      <a:srgbClr val="000000"/>
                    </a:solidFill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.</a:t>
                </a:r>
                <a:endParaRPr lang="en-US" sz="4000" i="1" dirty="0">
                  <a:effectLst/>
                  <a:latin typeface="Cambria Math" pitchFamily="18" charset="0"/>
                  <a:ea typeface="Cambria Math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64AC92CF-D3C5-4126-AE4C-47B2EF81C3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7841" y="3124200"/>
                <a:ext cx="19659599" cy="707886"/>
              </a:xfrm>
              <a:prstGeom prst="rect">
                <a:avLst/>
              </a:prstGeom>
              <a:blipFill rotWithShape="1">
                <a:blip r:embed="rId4"/>
                <a:stretch>
                  <a:fillRect l="-1085" t="-15517" b="-35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xmlns="" id="{7F175306-C275-4BB3-ADB9-186EE16C9797}"/>
                  </a:ext>
                </a:extLst>
              </p:cNvPr>
              <p:cNvSpPr txBox="1"/>
              <p:nvPr/>
            </p:nvSpPr>
            <p:spPr>
              <a:xfrm>
                <a:off x="2286000" y="4267200"/>
                <a:ext cx="12227668" cy="12707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71500" indent="-571500">
                  <a:buFont typeface="Wingdings" pitchFamily="2" charset="2"/>
                  <a:buChar char="Ø"/>
                </a:pPr>
                <a:r>
                  <a:rPr lang="en-US" sz="4000" kern="1200" dirty="0" smtClean="0">
                    <a:solidFill>
                      <a:srgbClr val="000000"/>
                    </a:solidFill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kern="1200">
                            <a:solidFill>
                              <a:srgbClr val="000000"/>
                            </a:solidFill>
                            <a:effectLst/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sSubPr>
                      <m:e>
                        <m:r>
                          <a:rPr lang="en-US" sz="4000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acc>
                          <m:accPr>
                            <m:chr m:val="⃗"/>
                            <m:ctrlPr>
                              <a:rPr lang="en-US" sz="40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itchFamily="18" charset="0"/>
                                <a:ea typeface="Cambria Math" pitchFamily="18" charset="0"/>
                              </a:rPr>
                            </m:ctrlPr>
                          </m:accPr>
                          <m:e>
                            <m:r>
                              <a:rPr lang="en-US" sz="40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itchFamily="18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</m:acc>
                      </m:sub>
                    </m:sSub>
                    <m:d>
                      <m:dPr>
                        <m:ctrlPr>
                          <a:rPr lang="en-US" sz="4000" i="1" kern="1200">
                            <a:solidFill>
                              <a:srgbClr val="000000"/>
                            </a:solidFill>
                            <a:effectLst/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dPr>
                      <m:e>
                        <m:r>
                          <a:rPr lang="en-US" sz="4000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</m:d>
                    <m:r>
                      <a:rPr lang="en-US" sz="4000" i="1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i="1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sz="4000" i="1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4000" kern="1200" dirty="0">
                    <a:solidFill>
                      <a:srgbClr val="000000"/>
                    </a:solidFill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. Khi </a:t>
                </a:r>
                <a:r>
                  <a:rPr lang="en-US" sz="4000" kern="1200" dirty="0" err="1">
                    <a:solidFill>
                      <a:srgbClr val="000000"/>
                    </a:solidFill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đó</a:t>
                </a:r>
                <a:r>
                  <a:rPr lang="en-US" sz="4000" kern="1200" dirty="0">
                    <a:solidFill>
                      <a:srgbClr val="000000"/>
                    </a:solidFill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000" i="1" kern="1200">
                            <a:solidFill>
                              <a:srgbClr val="000000"/>
                            </a:solidFill>
                            <a:effectLst/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0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itchFamily="18" charset="0"/>
                                <a:ea typeface="Cambria Math" pitchFamily="18" charset="0"/>
                              </a:rPr>
                            </m:ctrlPr>
                          </m:eqArrPr>
                          <m:e>
                            <m:r>
                              <a:rPr lang="en-US" sz="40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itchFamily="18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0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40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itchFamily="18" charset="0"/>
                                <a:cs typeface="Times New Roman" panose="02020603050405020304" pitchFamily="18" charset="0"/>
                              </a:rPr>
                              <m:t>′=</m:t>
                            </m:r>
                            <m:r>
                              <a:rPr lang="en-US" sz="40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40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0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e>
                            <m:r>
                              <a:rPr lang="en-US" sz="40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itchFamily="18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0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40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itchFamily="18" charset="0"/>
                                <a:cs typeface="Times New Roman" panose="02020603050405020304" pitchFamily="18" charset="0"/>
                              </a:rPr>
                              <m:t>′=</m:t>
                            </m:r>
                            <m:r>
                              <a:rPr lang="en-US" sz="40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40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0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eqArr>
                      </m:e>
                    </m:d>
                  </m:oMath>
                </a14:m>
                <a:endParaRPr lang="en-US" sz="4000" dirty="0">
                  <a:latin typeface="Cambria Math" pitchFamily="18" charset="0"/>
                  <a:ea typeface="Cambria Math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7F175306-C275-4BB3-ADB9-186EE16C97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4267200"/>
                <a:ext cx="12227668" cy="1270797"/>
              </a:xfrm>
              <a:prstGeom prst="rect">
                <a:avLst/>
              </a:prstGeom>
              <a:blipFill rotWithShape="1">
                <a:blip r:embed="rId5"/>
                <a:stretch>
                  <a:fillRect l="-1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xmlns="" id="{6193AF8D-FC29-48D4-809F-AE5CDA887E72}"/>
                  </a:ext>
                </a:extLst>
              </p:cNvPr>
              <p:cNvSpPr txBox="1"/>
              <p:nvPr/>
            </p:nvSpPr>
            <p:spPr>
              <a:xfrm>
                <a:off x="2286000" y="5712517"/>
                <a:ext cx="12227668" cy="12597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71500" marR="0" indent="-571500" algn="just" fontAlgn="base">
                  <a:spcBef>
                    <a:spcPts val="1200"/>
                  </a:spcBef>
                  <a:spcAft>
                    <a:spcPts val="0"/>
                  </a:spcAft>
                  <a:buFont typeface="Wingdings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sz="4000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Đ</m:t>
                    </m:r>
                    <m:r>
                      <m:rPr>
                        <m:sty m:val="p"/>
                      </m:rPr>
                      <a:rPr lang="en-US" sz="4000" kern="1200" baseline="-25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Ox</m:t>
                    </m:r>
                    <m:r>
                      <a:rPr lang="en-US" sz="4000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4000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M</m:t>
                    </m:r>
                    <m:r>
                      <a:rPr lang="en-US" sz="4000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) = </m:t>
                    </m:r>
                    <m:r>
                      <m:rPr>
                        <m:sty m:val="p"/>
                      </m:rPr>
                      <a:rPr lang="en-US" sz="4000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M</m:t>
                    </m:r>
                    <m:r>
                      <a:rPr lang="en-US" sz="4000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’</m:t>
                    </m:r>
                    <m:r>
                      <a:rPr lang="en-US" sz="4000" i="1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 </m:t>
                    </m:r>
                  </m:oMath>
                </a14:m>
                <a:r>
                  <a:rPr lang="en-US" sz="4000" kern="1200" dirty="0">
                    <a:solidFill>
                      <a:srgbClr val="000000"/>
                    </a:solidFill>
                    <a:effectLst/>
                    <a:latin typeface="Cambria Math" pitchFamily="18" charset="0"/>
                    <a:ea typeface="Cambria Math" pitchFamily="18" charset="0"/>
                  </a:rPr>
                  <a:t>.Khi </a:t>
                </a:r>
                <a:r>
                  <a:rPr lang="en-US" sz="4000" kern="1200" dirty="0" err="1">
                    <a:solidFill>
                      <a:srgbClr val="000000"/>
                    </a:solidFill>
                    <a:effectLst/>
                    <a:latin typeface="Cambria Math" pitchFamily="18" charset="0"/>
                    <a:ea typeface="Cambria Math" pitchFamily="18" charset="0"/>
                  </a:rPr>
                  <a:t>đó</a:t>
                </a:r>
                <a:r>
                  <a:rPr lang="en-US" sz="4000" kern="1200" dirty="0">
                    <a:solidFill>
                      <a:srgbClr val="000000"/>
                    </a:solidFill>
                    <a:effectLst/>
                    <a:latin typeface="Cambria Math" pitchFamily="18" charset="0"/>
                    <a:ea typeface="Cambria Math" pitchFamily="18" charset="0"/>
                  </a:rPr>
                  <a:t>:</a:t>
                </a:r>
                <a:r>
                  <a:rPr lang="en-US" sz="4000" kern="1200" dirty="0" smtClean="0">
                    <a:solidFill>
                      <a:srgbClr val="000000"/>
                    </a:solidFill>
                    <a:effectLst/>
                    <a:latin typeface="Cambria Math" pitchFamily="18" charset="0"/>
                    <a:ea typeface="Cambria Math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000" i="1" kern="1200">
                            <a:solidFill>
                              <a:srgbClr val="000000"/>
                            </a:solidFill>
                            <a:effectLst/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0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itchFamily="18" charset="0"/>
                                <a:ea typeface="Cambria Math" pitchFamily="18" charset="0"/>
                              </a:rPr>
                            </m:ctrlPr>
                          </m:eqArrPr>
                          <m:e>
                            <m:sSup>
                              <m:sSupPr>
                                <m:ctrlPr>
                                  <a:rPr lang="en-US" sz="4000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itchFamily="18" charset="0"/>
                                    <a:ea typeface="Cambria Math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000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4000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40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=</m:t>
                            </m:r>
                            <m:r>
                              <a:rPr lang="en-US" sz="40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𝑥</m:t>
                            </m:r>
                          </m:e>
                          <m:e>
                            <m:sSup>
                              <m:sSupPr>
                                <m:ctrlPr>
                                  <a:rPr lang="en-US" sz="4000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itchFamily="18" charset="0"/>
                                    <a:ea typeface="Cambria Math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000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sz="4000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40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=−</m:t>
                            </m:r>
                            <m:r>
                              <a:rPr lang="en-US" sz="40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𝑦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000" dirty="0">
                    <a:effectLst/>
                    <a:latin typeface="Cambria Math" pitchFamily="18" charset="0"/>
                    <a:ea typeface="Cambria Math" pitchFamily="18" charset="0"/>
                  </a:rPr>
                  <a:t> </a:t>
                </a:r>
              </a:p>
            </p:txBody>
          </p:sp>
        </mc:Choice>
        <mc:Fallback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6193AF8D-FC29-48D4-809F-AE5CDA887E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5712517"/>
                <a:ext cx="12227668" cy="125976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xmlns="" id="{64E6B475-A114-4100-81A2-1DE22B66516C}"/>
                  </a:ext>
                </a:extLst>
              </p:cNvPr>
              <p:cNvSpPr txBox="1"/>
              <p:nvPr/>
            </p:nvSpPr>
            <p:spPr>
              <a:xfrm>
                <a:off x="2743200" y="7058636"/>
                <a:ext cx="12227668" cy="12597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000" dirty="0" smtClean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  <a:cs typeface="Times New Roman" panose="02020603050405020304" pitchFamily="18" charset="0"/>
                      </a:rPr>
                      <m:t>Đ</m:t>
                    </m:r>
                    <m:r>
                      <m:rPr>
                        <m:sty m:val="p"/>
                      </m:rPr>
                      <a:rPr lang="en-US" sz="4000" kern="1200" baseline="-25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  <a:cs typeface="Times New Roman" panose="02020603050405020304" pitchFamily="18" charset="0"/>
                      </a:rPr>
                      <m:t>Oy</m:t>
                    </m:r>
                    <m:r>
                      <a:rPr lang="en-US" sz="4000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4000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  <a:cs typeface="Times New Roman" panose="02020603050405020304" pitchFamily="18" charset="0"/>
                      </a:rPr>
                      <m:t>M</m:t>
                    </m:r>
                    <m:r>
                      <a:rPr lang="en-US" sz="4000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  <a:cs typeface="Times New Roman" panose="02020603050405020304" pitchFamily="18" charset="0"/>
                      </a:rPr>
                      <m:t>) = </m:t>
                    </m:r>
                    <m:r>
                      <m:rPr>
                        <m:sty m:val="p"/>
                      </m:rPr>
                      <a:rPr lang="en-US" sz="4000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  <a:cs typeface="Times New Roman" panose="02020603050405020304" pitchFamily="18" charset="0"/>
                      </a:rPr>
                      <m:t>M</m:t>
                    </m:r>
                    <m:r>
                      <a:rPr lang="en-US" sz="4000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  <a:cs typeface="Times New Roman" panose="02020603050405020304" pitchFamily="18" charset="0"/>
                      </a:rPr>
                      <m:t>’</m:t>
                    </m:r>
                    <m:r>
                      <a:rPr lang="en-US" sz="4000" i="1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000" kern="1200" dirty="0">
                    <a:solidFill>
                      <a:srgbClr val="000000"/>
                    </a:solidFill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.Khi </a:t>
                </a:r>
                <a:r>
                  <a:rPr lang="en-US" sz="4000" kern="1200" dirty="0" err="1">
                    <a:solidFill>
                      <a:srgbClr val="000000"/>
                    </a:solidFill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đó</a:t>
                </a:r>
                <a:r>
                  <a:rPr lang="en-US" sz="4000" kern="1200" dirty="0">
                    <a:solidFill>
                      <a:srgbClr val="000000"/>
                    </a:solidFill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:</a:t>
                </a:r>
                <a:r>
                  <a:rPr lang="en-US" sz="4000" kern="1200" dirty="0" smtClean="0">
                    <a:solidFill>
                      <a:srgbClr val="000000"/>
                    </a:solidFill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000" i="1" kern="1200">
                            <a:solidFill>
                              <a:srgbClr val="000000"/>
                            </a:solidFill>
                            <a:effectLst/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0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itchFamily="18" charset="0"/>
                                <a:ea typeface="Cambria Math" pitchFamily="18" charset="0"/>
                              </a:rPr>
                            </m:ctrlPr>
                          </m:eqArrPr>
                          <m:e>
                            <m:sSup>
                              <m:sSupPr>
                                <m:ctrlPr>
                                  <a:rPr lang="en-US" sz="4000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itchFamily="18" charset="0"/>
                                    <a:ea typeface="Cambria Math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000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4000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itchFamily="18" charset="0"/>
                                    <a:cs typeface="Times New Roman" panose="020206030504050203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40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itchFamily="18" charset="0"/>
                                <a:cs typeface="Times New Roman" panose="02020603050405020304" pitchFamily="18" charset="0"/>
                              </a:rPr>
                              <m:t>=−</m:t>
                            </m:r>
                            <m:r>
                              <a:rPr lang="en-US" sz="40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e>
                            <m:sSup>
                              <m:sSupPr>
                                <m:ctrlPr>
                                  <a:rPr lang="en-US" sz="4000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itchFamily="18" charset="0"/>
                                    <a:ea typeface="Cambria Math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000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itchFamily="18" charset="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sz="4000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itchFamily="18" charset="0"/>
                                    <a:cs typeface="Times New Roman" panose="020206030504050203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40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40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</m:eqArr>
                      </m:e>
                    </m:d>
                  </m:oMath>
                </a14:m>
                <a:endParaRPr lang="en-US" sz="4000" dirty="0">
                  <a:latin typeface="Cambria Math" pitchFamily="18" charset="0"/>
                  <a:ea typeface="Cambria Math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64E6B475-A114-4100-81A2-1DE22B6651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7058636"/>
                <a:ext cx="12227668" cy="1259768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xmlns="" id="{9F6F991E-6313-402A-BC0A-9AB98F39BBF0}"/>
                  </a:ext>
                </a:extLst>
              </p:cNvPr>
              <p:cNvSpPr txBox="1"/>
              <p:nvPr/>
            </p:nvSpPr>
            <p:spPr>
              <a:xfrm>
                <a:off x="2286000" y="8380676"/>
                <a:ext cx="12227668" cy="12597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71500" marR="0" indent="-571500" algn="just" fontAlgn="base">
                  <a:spcBef>
                    <a:spcPts val="0"/>
                  </a:spcBef>
                  <a:spcAft>
                    <a:spcPts val="0"/>
                  </a:spcAft>
                  <a:buFont typeface="Wingdings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sz="4000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Đ</m:t>
                    </m:r>
                    <m:r>
                      <m:rPr>
                        <m:sty m:val="p"/>
                      </m:rPr>
                      <a:rPr lang="en-US" sz="4000" kern="1200" baseline="-25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I</m:t>
                    </m:r>
                    <m:r>
                      <a:rPr lang="en-US" sz="4000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 (</m:t>
                    </m:r>
                    <m:r>
                      <m:rPr>
                        <m:sty m:val="p"/>
                      </m:rPr>
                      <a:rPr lang="en-US" sz="4000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M</m:t>
                    </m:r>
                    <m:r>
                      <a:rPr lang="en-US" sz="4000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) = </m:t>
                    </m:r>
                    <m:r>
                      <m:rPr>
                        <m:sty m:val="p"/>
                      </m:rPr>
                      <a:rPr lang="en-US" sz="4000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M</m:t>
                    </m:r>
                    <m:r>
                      <a:rPr lang="en-US" sz="4000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’ </m:t>
                    </m:r>
                    <m:r>
                      <a:rPr lang="en-US" sz="4000" i="1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 </m:t>
                    </m:r>
                  </m:oMath>
                </a14:m>
                <a:r>
                  <a:rPr lang="en-US" sz="4000" kern="1200" dirty="0" err="1">
                    <a:solidFill>
                      <a:srgbClr val="000000"/>
                    </a:solidFill>
                    <a:effectLst/>
                    <a:latin typeface="Cambria Math" pitchFamily="18" charset="0"/>
                    <a:ea typeface="Cambria Math" pitchFamily="18" charset="0"/>
                  </a:rPr>
                  <a:t>với</a:t>
                </a:r>
                <a:r>
                  <a:rPr lang="en-US" sz="4000" kern="1200" dirty="0">
                    <a:solidFill>
                      <a:srgbClr val="000000"/>
                    </a:solidFill>
                    <a:effectLst/>
                    <a:latin typeface="Cambria Math" pitchFamily="18" charset="0"/>
                    <a:ea typeface="Cambria Math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000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I</m:t>
                    </m:r>
                    <m:r>
                      <a:rPr lang="en-US" sz="4000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4000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a</m:t>
                    </m:r>
                    <m:r>
                      <a:rPr lang="en-US" sz="4000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; </m:t>
                    </m:r>
                    <m:r>
                      <m:rPr>
                        <m:sty m:val="p"/>
                      </m:rPr>
                      <a:rPr lang="en-US" sz="4000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b</m:t>
                    </m:r>
                    <m:r>
                      <a:rPr lang="en-US" sz="4000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)</m:t>
                    </m:r>
                  </m:oMath>
                </a14:m>
                <a:r>
                  <a:rPr lang="en-US" sz="4000" kern="1200" dirty="0">
                    <a:solidFill>
                      <a:srgbClr val="000000"/>
                    </a:solidFill>
                    <a:effectLst/>
                    <a:latin typeface="Cambria Math" pitchFamily="18" charset="0"/>
                    <a:ea typeface="Cambria Math" pitchFamily="18" charset="0"/>
                  </a:rPr>
                  <a:t>. Khi </a:t>
                </a:r>
                <a:r>
                  <a:rPr lang="en-US" sz="4000" kern="1200" dirty="0" err="1">
                    <a:solidFill>
                      <a:srgbClr val="000000"/>
                    </a:solidFill>
                    <a:effectLst/>
                    <a:latin typeface="Cambria Math" pitchFamily="18" charset="0"/>
                    <a:ea typeface="Cambria Math" pitchFamily="18" charset="0"/>
                  </a:rPr>
                  <a:t>đó</a:t>
                </a:r>
                <a:r>
                  <a:rPr lang="en-US" sz="4000" kern="1200" dirty="0">
                    <a:solidFill>
                      <a:srgbClr val="000000"/>
                    </a:solidFill>
                    <a:effectLst/>
                    <a:latin typeface="Cambria Math" pitchFamily="18" charset="0"/>
                    <a:ea typeface="Cambria Math" pitchFamily="18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000" i="1" kern="1200">
                            <a:solidFill>
                              <a:srgbClr val="000000"/>
                            </a:solidFill>
                            <a:effectLst/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0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itchFamily="18" charset="0"/>
                                <a:ea typeface="Cambria Math" pitchFamily="18" charset="0"/>
                              </a:rPr>
                            </m:ctrlPr>
                          </m:eqArrPr>
                          <m:e>
                            <m:sSup>
                              <m:sSupPr>
                                <m:ctrlPr>
                                  <a:rPr lang="en-US" sz="4000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itchFamily="18" charset="0"/>
                                    <a:ea typeface="Cambria Math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000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4000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40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=2</m:t>
                            </m:r>
                            <m:r>
                              <a:rPr lang="en-US" sz="40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𝑎</m:t>
                            </m:r>
                            <m:r>
                              <a:rPr lang="en-US" sz="40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−</m:t>
                            </m:r>
                            <m:r>
                              <a:rPr lang="en-US" sz="40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𝑥</m:t>
                            </m:r>
                          </m:e>
                          <m:e>
                            <m:sSup>
                              <m:sSupPr>
                                <m:ctrlPr>
                                  <a:rPr lang="en-US" sz="4000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itchFamily="18" charset="0"/>
                                    <a:ea typeface="Cambria Math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000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sz="4000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40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=2</m:t>
                            </m:r>
                            <m:r>
                              <a:rPr lang="en-US" sz="40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𝑏</m:t>
                            </m:r>
                            <m:r>
                              <a:rPr lang="en-US" sz="40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−</m:t>
                            </m:r>
                            <m:r>
                              <a:rPr lang="en-US" sz="40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𝑦</m:t>
                            </m:r>
                          </m:e>
                        </m:eqArr>
                      </m:e>
                    </m:d>
                  </m:oMath>
                </a14:m>
                <a:endParaRPr lang="en-US" sz="4000" dirty="0">
                  <a:effectLst/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9F6F991E-6313-402A-BC0A-9AB98F39BB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8380676"/>
                <a:ext cx="12227668" cy="1259768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xmlns="" id="{3C2879F5-14DC-404B-B7F5-434A34D986D1}"/>
                  </a:ext>
                </a:extLst>
              </p:cNvPr>
              <p:cNvSpPr txBox="1"/>
              <p:nvPr/>
            </p:nvSpPr>
            <p:spPr>
              <a:xfrm>
                <a:off x="2292485" y="9952555"/>
                <a:ext cx="12227668" cy="7627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71500" marR="0" indent="-571500" algn="just">
                  <a:spcBef>
                    <a:spcPts val="0"/>
                  </a:spcBef>
                  <a:spcAft>
                    <a:spcPts val="0"/>
                  </a:spcAft>
                  <a:buFont typeface="Wingdings" pitchFamily="2" charset="2"/>
                  <a:buChar char="Ø"/>
                  <a:tabLst>
                    <a:tab pos="180340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effectLst/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sSubPr>
                      <m:e>
                        <m:r>
                          <a:rPr lang="vi-VN" sz="4000" i="1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𝑄</m:t>
                        </m:r>
                      </m:e>
                      <m:sub>
                        <m:d>
                          <m:dPr>
                            <m:ctrlPr>
                              <a:rPr lang="en-US" sz="4000" i="1">
                                <a:effectLst/>
                                <a:latin typeface="Cambria Math" pitchFamily="18" charset="0"/>
                                <a:ea typeface="Cambria Math" pitchFamily="18" charset="0"/>
                              </a:rPr>
                            </m:ctrlPr>
                          </m:dPr>
                          <m:e>
                            <m:r>
                              <a:rPr lang="vi-VN" sz="4000" i="1">
                                <a:effectLst/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𝑂</m:t>
                            </m:r>
                            <m:r>
                              <a:rPr lang="vi-VN" sz="4000" i="1">
                                <a:effectLst/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,</m:t>
                            </m:r>
                            <m:r>
                              <a:rPr lang="vi-VN" sz="4000" i="1">
                                <a:effectLst/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𝜑</m:t>
                            </m:r>
                          </m:e>
                        </m:d>
                      </m:sub>
                    </m:sSub>
                    <m:d>
                      <m:dPr>
                        <m:ctrlPr>
                          <a:rPr lang="en-US" sz="4000" i="1">
                            <a:effectLst/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dPr>
                      <m:e>
                        <m:r>
                          <a:rPr lang="vi-VN" sz="4000" i="1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𝑀</m:t>
                        </m:r>
                      </m:e>
                    </m:d>
                    <m:r>
                      <a:rPr lang="vi-VN" sz="40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sSupPr>
                      <m:e>
                        <m:r>
                          <a:rPr lang="vi-VN" sz="4000" i="1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𝑀</m:t>
                        </m:r>
                      </m:e>
                      <m:sup>
                        <m:r>
                          <a:rPr lang="vi-VN" sz="4000" i="1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vi-VN" sz="4000" dirty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Khi </a:t>
                </a:r>
                <a:r>
                  <a:rPr lang="en-US" sz="4000" dirty="0" err="1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:</a:t>
                </a:r>
              </a:p>
            </p:txBody>
          </p:sp>
        </mc:Choice>
        <mc:Fallback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3C2879F5-14DC-404B-B7F5-434A34D986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2485" y="9952555"/>
                <a:ext cx="12227668" cy="762773"/>
              </a:xfrm>
              <a:prstGeom prst="rect">
                <a:avLst/>
              </a:prstGeom>
              <a:blipFill rotWithShape="1">
                <a:blip r:embed="rId9"/>
                <a:stretch>
                  <a:fillRect t="-15200" b="-25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xmlns="" id="{A6362396-5892-4C60-A09E-BA2EA9A654AB}"/>
                  </a:ext>
                </a:extLst>
              </p:cNvPr>
              <p:cNvSpPr txBox="1"/>
              <p:nvPr/>
            </p:nvSpPr>
            <p:spPr>
              <a:xfrm>
                <a:off x="8369354" y="9704426"/>
                <a:ext cx="7503268" cy="37008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marR="0" lvl="0" indent="-342900" algn="just">
                  <a:spcBef>
                    <a:spcPts val="0"/>
                  </a:spcBef>
                  <a:spcAft>
                    <a:spcPts val="0"/>
                  </a:spcAft>
                  <a:buFont typeface="Symbol" panose="05050102010706020507" pitchFamily="18" charset="2"/>
                  <a:buChar char=""/>
                  <a:tabLst>
                    <a:tab pos="180340" algn="l"/>
                  </a:tabLst>
                </a:pPr>
                <a:r>
                  <a:rPr lang="en-US" sz="4000" dirty="0" smtClean="0">
                    <a:effectLst/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4000" dirty="0" err="1" smtClean="0">
                    <a:effectLst/>
                    <a:latin typeface="Cambria Math" pitchFamily="18" charset="0"/>
                    <a:ea typeface="Cambria Math" pitchFamily="18" charset="0"/>
                  </a:rPr>
                  <a:t>Nếu</a:t>
                </a:r>
                <a:r>
                  <a:rPr lang="en-US" sz="4000" dirty="0" smtClean="0">
                    <a:effectLst/>
                    <a:latin typeface="Cambria Math" pitchFamily="18" charset="0"/>
                    <a:ea typeface="Cambria Math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𝜑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=90°⇒</m:t>
                    </m:r>
                    <m:d>
                      <m:dPr>
                        <m:begChr m:val="{"/>
                        <m:endChr m:val=""/>
                        <m:ctrlPr>
                          <a:rPr lang="en-US" sz="4000" i="1">
                            <a:effectLst/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000" i="1">
                                <a:effectLst/>
                                <a:latin typeface="Cambria Math" pitchFamily="18" charset="0"/>
                                <a:ea typeface="Cambria Math" pitchFamily="18" charset="0"/>
                              </a:rPr>
                            </m:ctrlPr>
                          </m:eqArr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&amp;</m:t>
                            </m:r>
                            <m:sSup>
                              <m:sSupPr>
                                <m:ctrlPr>
                                  <a:rPr lang="en-US" sz="4000" i="1">
                                    <a:effectLst/>
                                    <a:latin typeface="Cambria Math" pitchFamily="18" charset="0"/>
                                    <a:ea typeface="Cambria Math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000" i="1">
                                    <a:effectLst/>
                                    <a:latin typeface="Cambria Math" panose="02040503050406030204" pitchFamily="18" charset="0"/>
                                    <a:ea typeface="Cambria Math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4000" i="1">
                                    <a:effectLst/>
                                    <a:latin typeface="Cambria Math" panose="02040503050406030204" pitchFamily="18" charset="0"/>
                                    <a:ea typeface="Cambria Math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=−</m:t>
                            </m:r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𝑦</m:t>
                            </m:r>
                          </m:e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&amp;</m:t>
                            </m:r>
                            <m:sSup>
                              <m:sSupPr>
                                <m:ctrlPr>
                                  <a:rPr lang="en-US" sz="4000" i="1">
                                    <a:effectLst/>
                                    <a:latin typeface="Cambria Math" pitchFamily="18" charset="0"/>
                                    <a:ea typeface="Cambria Math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000" i="1">
                                    <a:effectLst/>
                                    <a:latin typeface="Cambria Math" panose="02040503050406030204" pitchFamily="18" charset="0"/>
                                    <a:ea typeface="Cambria Math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sz="4000" i="1">
                                    <a:effectLst/>
                                    <a:latin typeface="Cambria Math" panose="02040503050406030204" pitchFamily="18" charset="0"/>
                                    <a:ea typeface="Cambria Math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=</m:t>
                            </m:r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𝑥</m:t>
                            </m:r>
                          </m:e>
                        </m:eqArr>
                      </m:e>
                    </m:d>
                  </m:oMath>
                </a14:m>
                <a:endParaRPr lang="en-US" sz="4000" dirty="0">
                  <a:effectLst/>
                  <a:latin typeface="Cambria Math" pitchFamily="18" charset="0"/>
                  <a:ea typeface="Cambria Math" pitchFamily="18" charset="0"/>
                </a:endParaRPr>
              </a:p>
              <a:p>
                <a:pPr marL="342900" marR="0" lvl="0" indent="-342900" algn="just">
                  <a:spcBef>
                    <a:spcPts val="0"/>
                  </a:spcBef>
                  <a:spcAft>
                    <a:spcPts val="0"/>
                  </a:spcAft>
                  <a:buFont typeface="Symbol" panose="05050102010706020507" pitchFamily="18" charset="2"/>
                  <a:buChar char=""/>
                  <a:tabLst>
                    <a:tab pos="180340" algn="l"/>
                  </a:tabLst>
                </a:pPr>
                <a:r>
                  <a:rPr lang="en-US" sz="4000" dirty="0" smtClean="0">
                    <a:effectLst/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4000" dirty="0" err="1" smtClean="0">
                    <a:effectLst/>
                    <a:latin typeface="Cambria Math" pitchFamily="18" charset="0"/>
                    <a:ea typeface="Cambria Math" pitchFamily="18" charset="0"/>
                  </a:rPr>
                  <a:t>Nếu</a:t>
                </a:r>
                <a:r>
                  <a:rPr lang="en-US" sz="4000" dirty="0" smtClean="0">
                    <a:effectLst/>
                    <a:latin typeface="Cambria Math" pitchFamily="18" charset="0"/>
                    <a:ea typeface="Cambria Math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𝜑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=−90°⇒</m:t>
                    </m:r>
                    <m:d>
                      <m:dPr>
                        <m:begChr m:val="{"/>
                        <m:endChr m:val=""/>
                        <m:ctrlPr>
                          <a:rPr lang="en-US" sz="4000" i="1">
                            <a:effectLst/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000" i="1">
                                <a:effectLst/>
                                <a:latin typeface="Cambria Math" pitchFamily="18" charset="0"/>
                                <a:ea typeface="Cambria Math" pitchFamily="18" charset="0"/>
                              </a:rPr>
                            </m:ctrlPr>
                          </m:eqArr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&amp;</m:t>
                            </m:r>
                            <m:sSup>
                              <m:sSupPr>
                                <m:ctrlPr>
                                  <a:rPr lang="en-US" sz="4000" i="1">
                                    <a:effectLst/>
                                    <a:latin typeface="Cambria Math" pitchFamily="18" charset="0"/>
                                    <a:ea typeface="Cambria Math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000" i="1">
                                    <a:effectLst/>
                                    <a:latin typeface="Cambria Math" panose="02040503050406030204" pitchFamily="18" charset="0"/>
                                    <a:ea typeface="Cambria Math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4000" i="1">
                                    <a:effectLst/>
                                    <a:latin typeface="Cambria Math" panose="02040503050406030204" pitchFamily="18" charset="0"/>
                                    <a:ea typeface="Cambria Math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=</m:t>
                            </m:r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𝑦</m:t>
                            </m:r>
                          </m:e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&amp;</m:t>
                            </m:r>
                            <m:sSup>
                              <m:sSupPr>
                                <m:ctrlPr>
                                  <a:rPr lang="en-US" sz="4000" i="1">
                                    <a:effectLst/>
                                    <a:latin typeface="Cambria Math" pitchFamily="18" charset="0"/>
                                    <a:ea typeface="Cambria Math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000" i="1">
                                    <a:effectLst/>
                                    <a:latin typeface="Cambria Math" panose="02040503050406030204" pitchFamily="18" charset="0"/>
                                    <a:ea typeface="Cambria Math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sz="4000" i="1">
                                    <a:effectLst/>
                                    <a:latin typeface="Cambria Math" panose="02040503050406030204" pitchFamily="18" charset="0"/>
                                    <a:ea typeface="Cambria Math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=−</m:t>
                            </m:r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𝑥</m:t>
                            </m:r>
                          </m:e>
                        </m:eqArr>
                      </m:e>
                    </m:d>
                  </m:oMath>
                </a14:m>
                <a:endParaRPr lang="en-US" sz="4000" dirty="0">
                  <a:effectLst/>
                  <a:latin typeface="Cambria Math" pitchFamily="18" charset="0"/>
                  <a:ea typeface="Cambria Math" pitchFamily="18" charset="0"/>
                </a:endParaRPr>
              </a:p>
              <a:p>
                <a:pPr marL="342900" marR="0" lvl="0" indent="-342900" algn="just">
                  <a:spcBef>
                    <a:spcPts val="0"/>
                  </a:spcBef>
                  <a:spcAft>
                    <a:spcPts val="0"/>
                  </a:spcAft>
                  <a:buFont typeface="Symbol" panose="05050102010706020507" pitchFamily="18" charset="2"/>
                  <a:buChar char=""/>
                  <a:tabLst>
                    <a:tab pos="180340" algn="l"/>
                  </a:tabLst>
                </a:pPr>
                <a:r>
                  <a:rPr lang="en-US" sz="4000" dirty="0" smtClean="0">
                    <a:effectLst/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4000" dirty="0" err="1" smtClean="0">
                    <a:effectLst/>
                    <a:latin typeface="Cambria Math" pitchFamily="18" charset="0"/>
                    <a:ea typeface="Cambria Math" pitchFamily="18" charset="0"/>
                  </a:rPr>
                  <a:t>Nếu</a:t>
                </a:r>
                <a:r>
                  <a:rPr lang="en-US" sz="4000" dirty="0" smtClean="0">
                    <a:effectLst/>
                    <a:latin typeface="Cambria Math" pitchFamily="18" charset="0"/>
                    <a:ea typeface="Cambria Math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𝜑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=180°⇒</m:t>
                    </m:r>
                    <m:d>
                      <m:dPr>
                        <m:begChr m:val="{"/>
                        <m:endChr m:val=""/>
                        <m:ctrlPr>
                          <a:rPr lang="en-US" sz="4000" i="1">
                            <a:effectLst/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000" i="1">
                                <a:effectLst/>
                                <a:latin typeface="Cambria Math" pitchFamily="18" charset="0"/>
                                <a:ea typeface="Cambria Math" pitchFamily="18" charset="0"/>
                              </a:rPr>
                            </m:ctrlPr>
                          </m:eqArr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&amp;</m:t>
                            </m:r>
                            <m:sSup>
                              <m:sSupPr>
                                <m:ctrlPr>
                                  <a:rPr lang="en-US" sz="4000" i="1">
                                    <a:effectLst/>
                                    <a:latin typeface="Cambria Math" pitchFamily="18" charset="0"/>
                                    <a:ea typeface="Cambria Math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000" i="1">
                                    <a:effectLst/>
                                    <a:latin typeface="Cambria Math" panose="02040503050406030204" pitchFamily="18" charset="0"/>
                                    <a:ea typeface="Cambria Math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4000" i="1">
                                    <a:effectLst/>
                                    <a:latin typeface="Cambria Math" panose="02040503050406030204" pitchFamily="18" charset="0"/>
                                    <a:ea typeface="Cambria Math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=−</m:t>
                            </m:r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𝑥</m:t>
                            </m:r>
                          </m:e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&amp;</m:t>
                            </m:r>
                            <m:sSup>
                              <m:sSupPr>
                                <m:ctrlPr>
                                  <a:rPr lang="en-US" sz="4000" i="1">
                                    <a:effectLst/>
                                    <a:latin typeface="Cambria Math" pitchFamily="18" charset="0"/>
                                    <a:ea typeface="Cambria Math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000" i="1">
                                    <a:effectLst/>
                                    <a:latin typeface="Cambria Math" panose="02040503050406030204" pitchFamily="18" charset="0"/>
                                    <a:ea typeface="Cambria Math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sz="4000" i="1">
                                    <a:effectLst/>
                                    <a:latin typeface="Cambria Math" panose="02040503050406030204" pitchFamily="18" charset="0"/>
                                    <a:ea typeface="Cambria Math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=−</m:t>
                            </m:r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𝑦</m:t>
                            </m:r>
                          </m:e>
                        </m:eqArr>
                      </m:e>
                    </m:d>
                  </m:oMath>
                </a14:m>
                <a:endParaRPr lang="en-US" sz="4000" dirty="0">
                  <a:effectLst/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A6362396-5892-4C60-A09E-BA2EA9A654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9354" y="9704426"/>
                <a:ext cx="7503268" cy="3700821"/>
              </a:xfrm>
              <a:prstGeom prst="rect">
                <a:avLst/>
              </a:prstGeom>
              <a:blipFill rotWithShape="1">
                <a:blip r:embed="rId10"/>
                <a:stretch>
                  <a:fillRect l="-29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Rectangle 60">
            <a:extLst>
              <a:ext uri="{FF2B5EF4-FFF2-40B4-BE49-F238E27FC236}">
                <a16:creationId xmlns:a16="http://schemas.microsoft.com/office/drawing/2014/main" xmlns="" id="{9119D95D-35FD-49E9-9B25-1706ADB510BD}"/>
              </a:ext>
            </a:extLst>
          </p:cNvPr>
          <p:cNvSpPr/>
          <p:nvPr/>
        </p:nvSpPr>
        <p:spPr>
          <a:xfrm>
            <a:off x="1228258" y="1981200"/>
            <a:ext cx="17516942" cy="769441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sz="4400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r>
              <a:rPr lang="fr-FR" sz="4400" b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fr-FR" sz="4400" b="1" dirty="0" err="1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Biểu</a:t>
            </a:r>
            <a:r>
              <a:rPr lang="fr-FR" sz="4400" b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4400" b="1" dirty="0" err="1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thức</a:t>
            </a:r>
            <a:r>
              <a:rPr lang="fr-FR" sz="4400" b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4400" b="1" dirty="0" err="1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tọa</a:t>
            </a:r>
            <a:r>
              <a:rPr lang="fr-FR" sz="4400" b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4400" b="1" dirty="0" err="1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độ</a:t>
            </a:r>
            <a:r>
              <a:rPr lang="fr-FR" sz="4400" b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4400" b="1" dirty="0" err="1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fr-FR" sz="4400" b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4400" b="1" dirty="0" err="1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các</a:t>
            </a:r>
            <a:r>
              <a:rPr lang="fr-FR" sz="4400" b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4400" b="1" dirty="0" err="1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phép</a:t>
            </a:r>
            <a:r>
              <a:rPr lang="fr-FR" sz="4400" b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4400" b="1" dirty="0" err="1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dời</a:t>
            </a:r>
            <a:r>
              <a:rPr lang="fr-FR" sz="4400" b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4400" b="1" dirty="0" err="1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hình</a:t>
            </a:r>
            <a:r>
              <a:rPr lang="fr-FR" sz="4400" b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vi-VN" sz="4400" b="1" dirty="0">
              <a:solidFill>
                <a:schemeClr val="accent6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92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9" grpId="0"/>
      <p:bldP spid="51" grpId="0"/>
      <p:bldP spid="52" grpId="0"/>
      <p:bldP spid="55" grpId="0"/>
      <p:bldP spid="58" grpId="0"/>
      <p:bldP spid="60" grpId="0"/>
      <p:bldP spid="6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3">
            <a:extLst>
              <a:ext uri="{FF2B5EF4-FFF2-40B4-BE49-F238E27FC236}">
                <a16:creationId xmlns:a16="http://schemas.microsoft.com/office/drawing/2014/main" xmlns="" id="{4BD7D913-20F0-448F-A128-066D4BC741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32441"/>
            <a:ext cx="24384000" cy="12512159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FD20AD5C-1578-4784-9158-09A0738DB3AF}"/>
              </a:ext>
            </a:extLst>
          </p:cNvPr>
          <p:cNvGrpSpPr/>
          <p:nvPr/>
        </p:nvGrpSpPr>
        <p:grpSpPr>
          <a:xfrm>
            <a:off x="733524" y="6400800"/>
            <a:ext cx="22736076" cy="7050212"/>
            <a:chOff x="1205494" y="6947472"/>
            <a:chExt cx="22139783" cy="6539928"/>
          </a:xfrm>
        </p:grpSpPr>
        <p:sp>
          <p:nvSpPr>
            <p:cNvPr id="21" name="Rounded Rectangle 124">
              <a:extLst>
                <a:ext uri="{FF2B5EF4-FFF2-40B4-BE49-F238E27FC236}">
                  <a16:creationId xmlns:a16="http://schemas.microsoft.com/office/drawing/2014/main" xmlns="" id="{62292EFF-D532-4A1F-9753-47F117E9300F}"/>
                </a:ext>
              </a:extLst>
            </p:cNvPr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xmlns="" id="{537EE27C-25F0-457D-B5E9-22E792999034}"/>
                </a:ext>
              </a:extLst>
            </p:cNvPr>
            <p:cNvGrpSpPr/>
            <p:nvPr/>
          </p:nvGrpSpPr>
          <p:grpSpPr>
            <a:xfrm>
              <a:off x="1205494" y="6947472"/>
              <a:ext cx="3322466" cy="782727"/>
              <a:chOff x="1205494" y="6947472"/>
              <a:chExt cx="3322466" cy="782727"/>
            </a:xfrm>
          </p:grpSpPr>
          <p:sp>
            <p:nvSpPr>
              <p:cNvPr id="28" name="Freeform 20">
                <a:extLst>
                  <a:ext uri="{FF2B5EF4-FFF2-40B4-BE49-F238E27FC236}">
                    <a16:creationId xmlns:a16="http://schemas.microsoft.com/office/drawing/2014/main" xmlns="" id="{7C03C9F3-FB4A-4471-8C2D-56C6E8F6AA6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xmlns="" id="{5C31D56D-1811-47B9-8669-FBCDF133CEC0}"/>
                  </a:ext>
                </a:extLst>
              </p:cNvPr>
              <p:cNvSpPr txBox="1"/>
              <p:nvPr/>
            </p:nvSpPr>
            <p:spPr>
              <a:xfrm>
                <a:off x="2147887" y="7023099"/>
                <a:ext cx="2111898" cy="646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36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0" name="Round Diagonal Corner Rectangle 128">
                <a:extLst>
                  <a:ext uri="{FF2B5EF4-FFF2-40B4-BE49-F238E27FC236}">
                    <a16:creationId xmlns:a16="http://schemas.microsoft.com/office/drawing/2014/main" xmlns="" id="{851628FC-FF09-4FF6-B35F-63DDCF55CACE}"/>
                  </a:ext>
                </a:extLst>
              </p:cNvPr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31" name="Freeform 15">
                <a:extLst>
                  <a:ext uri="{FF2B5EF4-FFF2-40B4-BE49-F238E27FC236}">
                    <a16:creationId xmlns:a16="http://schemas.microsoft.com/office/drawing/2014/main" xmlns="" id="{62C1756A-B821-48C3-AF11-BD023A33A89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xmlns="" id="{F56F46F7-1872-4FAE-A0CA-25D80BE176A0}"/>
                  </a:ext>
                </a:extLst>
              </p:cNvPr>
              <p:cNvSpPr txBox="1"/>
              <p:nvPr/>
            </p:nvSpPr>
            <p:spPr>
              <a:xfrm>
                <a:off x="609600" y="1676400"/>
                <a:ext cx="23088600" cy="43088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tabLst>
                    <a:tab pos="180340" algn="l"/>
                    <a:tab pos="629920" algn="l"/>
                    <a:tab pos="1800225" algn="l"/>
                    <a:tab pos="3420745" algn="l"/>
                    <a:tab pos="5040630" algn="l"/>
                  </a:tabLst>
                </a:pPr>
                <a:r>
                  <a:rPr lang="fr-FR" sz="4400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 DỤ</a:t>
                </a:r>
                <a:r>
                  <a:rPr lang="vi-VN" sz="4400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</a:t>
                </a:r>
                <a:r>
                  <a:rPr lang="fr-FR" sz="4400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 </a:t>
                </a:r>
                <a:endParaRPr lang="en-US" sz="44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tabLst>
                    <a:tab pos="180340" algn="l"/>
                    <a:tab pos="629920" algn="l"/>
                    <a:tab pos="1800225" algn="l"/>
                    <a:tab pos="3420745" algn="l"/>
                    <a:tab pos="5040630" algn="l"/>
                  </a:tabLst>
                </a:pPr>
                <a:r>
                  <a:rPr lang="vi-VN" sz="4400" b="1" dirty="0" smtClean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a</a:t>
                </a:r>
                <a:r>
                  <a:rPr lang="vi-VN" sz="4400" dirty="0" smtClean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.</a:t>
                </a:r>
                <a:r>
                  <a:rPr lang="en-US" sz="4400" dirty="0" smtClean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 </a:t>
                </a:r>
                <a:r>
                  <a:rPr lang="vi-VN" sz="4400" dirty="0" smtClean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Trong </a:t>
                </a:r>
                <a:r>
                  <a:rPr lang="vi-VN" sz="4400" dirty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mặt phẳng </a:t>
                </a: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𝑂𝑥𝑦</m:t>
                    </m:r>
                  </m:oMath>
                </a14:m>
                <a:r>
                  <a:rPr lang="vi-VN" sz="4400" dirty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, cho điểm </a:t>
                </a: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𝑀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d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2;3</m:t>
                        </m:r>
                      </m:e>
                    </m:d>
                  </m:oMath>
                </a14:m>
                <a:r>
                  <a:rPr lang="vi-VN" sz="4400" dirty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. </a:t>
                </a:r>
                <a:r>
                  <a:rPr lang="en-US" sz="4400" dirty="0"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T</a:t>
                </a:r>
                <a:r>
                  <a:rPr lang="vi-VN" sz="4400" dirty="0"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ìm</a:t>
                </a:r>
                <a:r>
                  <a:rPr lang="vi-VN" sz="4400" dirty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ảnh của điểm</a:t>
                </a:r>
                <a:r>
                  <a:rPr lang="vi-VN" sz="4400" dirty="0">
                    <a:latin typeface="Cambria Math" pitchFamily="18" charset="0"/>
                    <a:ea typeface="Cambria Math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 panose="02040503050406030204" pitchFamily="18" charset="0"/>
                        <a:ea typeface="Cambria Math" pitchFamily="18" charset="0"/>
                      </a:rPr>
                      <m:t>𝑀</m:t>
                    </m:r>
                  </m:oMath>
                </a14:m>
                <a:r>
                  <a:rPr lang="vi-VN" sz="4400" dirty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qua phép đối xứng trục</a:t>
                </a:r>
                <a:r>
                  <a:rPr lang="en-US" sz="4400" dirty="0" smtClean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𝑂𝑦</m:t>
                    </m:r>
                  </m:oMath>
                </a14:m>
                <a:r>
                  <a:rPr lang="vi-VN" sz="4400" dirty="0" smtClean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?</a:t>
                </a:r>
                <a:endParaRPr lang="en-US" sz="4400" dirty="0" smtClean="0">
                  <a:effectLst/>
                  <a:latin typeface="Cambria Math" pitchFamily="18" charset="0"/>
                  <a:ea typeface="Cambria Math" pitchFamily="18" charset="0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50000"/>
                  </a:lnSpc>
                  <a:spcBef>
                    <a:spcPts val="600"/>
                  </a:spcBef>
                  <a:tabLst>
                    <a:tab pos="180340" algn="l"/>
                    <a:tab pos="629920" algn="l"/>
                    <a:tab pos="1800225" algn="l"/>
                    <a:tab pos="3420745" algn="l"/>
                    <a:tab pos="5040630" algn="l"/>
                  </a:tabLst>
                </a:pPr>
                <a:r>
                  <a:rPr lang="vi-VN" sz="4400" b="1" dirty="0">
                    <a:latin typeface="Cambria Math" pitchFamily="18" charset="0"/>
                    <a:ea typeface="Cambria Math" pitchFamily="18" charset="0"/>
                  </a:rPr>
                  <a:t>b</a:t>
                </a:r>
                <a:r>
                  <a:rPr lang="vi-VN" sz="4400" b="1" dirty="0" smtClean="0">
                    <a:latin typeface="Cambria Math" pitchFamily="18" charset="0"/>
                    <a:ea typeface="Cambria Math" pitchFamily="18" charset="0"/>
                  </a:rPr>
                  <a:t>.</a:t>
                </a:r>
                <a:r>
                  <a:rPr lang="en-US" sz="4400" b="1" dirty="0" smtClean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vi-VN" sz="4400" dirty="0" smtClean="0">
                    <a:latin typeface="Cambria Math" pitchFamily="18" charset="0"/>
                    <a:ea typeface="Cambria Math" pitchFamily="18" charset="0"/>
                  </a:rPr>
                  <a:t>Trong </a:t>
                </a:r>
                <a:r>
                  <a:rPr lang="vi-VN" sz="4400" dirty="0">
                    <a:latin typeface="Cambria Math" pitchFamily="18" charset="0"/>
                    <a:ea typeface="Cambria Math" pitchFamily="18" charset="0"/>
                  </a:rPr>
                  <a:t>mặt phẳng tọa độ 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 panose="02040503050406030204" pitchFamily="18" charset="0"/>
                        <a:ea typeface="Cambria Math" pitchFamily="18" charset="0"/>
                      </a:rPr>
                      <m:t>𝑂𝑥𝑦</m:t>
                    </m:r>
                  </m:oMath>
                </a14:m>
                <a:r>
                  <a:rPr lang="vi-VN" sz="4400" dirty="0">
                    <a:latin typeface="Cambria Math" pitchFamily="18" charset="0"/>
                    <a:ea typeface="Cambria Math" pitchFamily="18" charset="0"/>
                  </a:rPr>
                  <a:t>, tìm phương trình đườn thẳng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latin typeface="Cambria Math"/>
                            <a:ea typeface="Cambria Math" pitchFamily="18" charset="0"/>
                          </a:rPr>
                        </m:ctrlPr>
                      </m:sSupPr>
                      <m:e>
                        <m:r>
                          <a:rPr lang="vi-VN" sz="4400" i="1"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𝛥</m:t>
                        </m:r>
                      </m:e>
                      <m:sup>
                        <m:r>
                          <a:rPr lang="vi-VN" sz="4400" i="1">
                            <a:latin typeface="Cambria Math" panose="02040503050406030204" pitchFamily="18" charset="0"/>
                            <a:ea typeface="Cambria Math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vi-VN" sz="4400" dirty="0">
                    <a:latin typeface="Cambria Math" pitchFamily="18" charset="0"/>
                    <a:ea typeface="Cambria Math" pitchFamily="18" charset="0"/>
                  </a:rPr>
                  <a:t> là ảnh của đường thẳng 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 panose="02040503050406030204" pitchFamily="18" charset="0"/>
                        <a:ea typeface="Cambria Math" pitchFamily="18" charset="0"/>
                      </a:rPr>
                      <m:t>𝛥</m:t>
                    </m:r>
                    <m:r>
                      <a:rPr lang="vi-VN" sz="4400" i="1">
                        <a:latin typeface="Cambria Math" panose="02040503050406030204" pitchFamily="18" charset="0"/>
                        <a:ea typeface="Cambria Math" pitchFamily="18" charset="0"/>
                      </a:rPr>
                      <m:t>:</m:t>
                    </m:r>
                    <m:r>
                      <a:rPr lang="vi-VN" sz="4400" i="1">
                        <a:latin typeface="Cambria Math" panose="02040503050406030204" pitchFamily="18" charset="0"/>
                        <a:ea typeface="Cambria Math" pitchFamily="18" charset="0"/>
                      </a:rPr>
                      <m:t>𝑥</m:t>
                    </m:r>
                    <m:r>
                      <a:rPr lang="vi-VN" sz="4400" i="1">
                        <a:latin typeface="Cambria Math" panose="02040503050406030204" pitchFamily="18" charset="0"/>
                        <a:ea typeface="Cambria Math" pitchFamily="18" charset="0"/>
                      </a:rPr>
                      <m:t>+2</m:t>
                    </m:r>
                    <m:r>
                      <a:rPr lang="vi-VN" sz="4400" i="1">
                        <a:latin typeface="Cambria Math" panose="02040503050406030204" pitchFamily="18" charset="0"/>
                        <a:ea typeface="Cambria Math" pitchFamily="18" charset="0"/>
                      </a:rPr>
                      <m:t>𝑦</m:t>
                    </m:r>
                    <m:r>
                      <a:rPr lang="vi-VN" sz="4400" i="1">
                        <a:latin typeface="Cambria Math" panose="02040503050406030204" pitchFamily="18" charset="0"/>
                        <a:ea typeface="Cambria Math" pitchFamily="18" charset="0"/>
                      </a:rPr>
                      <m:t>−1=0</m:t>
                    </m:r>
                  </m:oMath>
                </a14:m>
                <a:r>
                  <a:rPr lang="vi-VN" sz="4400" dirty="0">
                    <a:latin typeface="Cambria Math" pitchFamily="18" charset="0"/>
                    <a:ea typeface="Cambria Math" pitchFamily="18" charset="0"/>
                  </a:rPr>
                  <a:t> qua phép tịnh tiến theo véctơ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/>
                            <a:ea typeface="Cambria Math" pitchFamily="18" charset="0"/>
                          </a:rPr>
                        </m:ctrlPr>
                      </m:accPr>
                      <m:e>
                        <m:r>
                          <a:rPr lang="vi-VN" sz="4400" i="1"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𝑣</m:t>
                        </m:r>
                      </m:e>
                    </m:acc>
                    <m:r>
                      <a:rPr lang="vi-VN" sz="4400" i="1">
                        <a:latin typeface="Cambria Math" panose="02040503050406030204" pitchFamily="18" charset="0"/>
                        <a:ea typeface="Cambria Math" pitchFamily="18" charset="0"/>
                      </a:rPr>
                      <m:t>=</m:t>
                    </m:r>
                    <m:d>
                      <m:dPr>
                        <m:ctrlPr>
                          <a:rPr lang="en-US" sz="4400" i="1">
                            <a:latin typeface="Cambria Math"/>
                            <a:ea typeface="Cambria Math" pitchFamily="18" charset="0"/>
                          </a:rPr>
                        </m:ctrlPr>
                      </m:dPr>
                      <m:e>
                        <m:r>
                          <a:rPr lang="vi-VN" sz="4400" i="1">
                            <a:latin typeface="Cambria Math" panose="02040503050406030204" pitchFamily="18" charset="0"/>
                            <a:ea typeface="Cambria Math" pitchFamily="18" charset="0"/>
                          </a:rPr>
                          <m:t>1;−1</m:t>
                        </m:r>
                      </m:e>
                    </m:d>
                  </m:oMath>
                </a14:m>
                <a:r>
                  <a:rPr lang="vi-VN" sz="4400" dirty="0">
                    <a:latin typeface="Cambria Math" pitchFamily="18" charset="0"/>
                    <a:ea typeface="Cambria Math" pitchFamily="18" charset="0"/>
                  </a:rPr>
                  <a:t>.</a:t>
                </a:r>
                <a:endParaRPr lang="en-US" sz="4400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F56F46F7-1872-4FAE-A0CA-25D80BE176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676400"/>
                <a:ext cx="23088600" cy="4308872"/>
              </a:xfrm>
              <a:prstGeom prst="rect">
                <a:avLst/>
              </a:prstGeom>
              <a:blipFill rotWithShape="1">
                <a:blip r:embed="rId4"/>
                <a:stretch>
                  <a:fillRect l="-1056" r="-1030" b="-2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xmlns="" id="{53BB0269-6A7C-48E3-AB16-F945989F9D62}"/>
                  </a:ext>
                </a:extLst>
              </p:cNvPr>
              <p:cNvSpPr txBox="1"/>
              <p:nvPr/>
            </p:nvSpPr>
            <p:spPr>
              <a:xfrm>
                <a:off x="1219200" y="7122989"/>
                <a:ext cx="13425593" cy="13717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spcBef>
                    <a:spcPts val="0"/>
                  </a:spcBef>
                  <a:spcAft>
                    <a:spcPts val="1000"/>
                  </a:spcAft>
                  <a:tabLst>
                    <a:tab pos="180340" algn="l"/>
                    <a:tab pos="1800225" algn="l"/>
                    <a:tab pos="3420745" algn="l"/>
                    <a:tab pos="5040630" algn="l"/>
                  </a:tabLst>
                </a:pPr>
                <a:r>
                  <a:rPr lang="vi-VN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a. 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Đ</m:t>
                        </m:r>
                      </m:e>
                      <m:sub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𝑂𝑦</m:t>
                        </m:r>
                      </m:sub>
                    </m:sSub>
                    <m:d>
                      <m:dPr>
                        <m:ctrlPr>
                          <a:rPr lang="en-US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</m:d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p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′</m:t>
                        </m:r>
                      </m:sup>
                    </m:sSup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effectLst/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eqArrPr>
                          <m:e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′=−</m:t>
                            </m:r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e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′=</m:t>
                            </m:r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</m:eqArr>
                      </m:e>
                    </m:d>
                  </m:oMath>
                </a14:m>
                <a:r>
                  <a:rPr lang="vi-VN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 Suy ra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p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2;3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53BB0269-6A7C-48E3-AB16-F945989F9D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7122989"/>
                <a:ext cx="13425593" cy="1371722"/>
              </a:xfrm>
              <a:prstGeom prst="rect">
                <a:avLst/>
              </a:prstGeom>
              <a:blipFill rotWithShape="1">
                <a:blip r:embed="rId5"/>
                <a:stretch>
                  <a:fillRect l="-18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xmlns="" id="{196F5B4E-334A-4622-BB18-52449DB2CAE1}"/>
                  </a:ext>
                </a:extLst>
              </p:cNvPr>
              <p:cNvSpPr txBox="1"/>
              <p:nvPr/>
            </p:nvSpPr>
            <p:spPr>
              <a:xfrm>
                <a:off x="1219200" y="10195679"/>
                <a:ext cx="21158702" cy="31393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30555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vi-VN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Đ</a:t>
                </a:r>
                <a:r>
                  <a:rPr lang="vi-VN" sz="44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ường </a:t>
                </a:r>
                <a:r>
                  <a:rPr lang="vi-VN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thẳng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𝛥</m:t>
                        </m:r>
                      </m:e>
                      <m:sup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vi-VN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chính là đường thẳng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</m:t>
                        </m:r>
                      </m:e>
                      <m:sup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𝐵</m:t>
                        </m:r>
                      </m:e>
                      <m:sup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vi-VN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630555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Đường thẳng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𝛥</m:t>
                        </m:r>
                      </m:e>
                      <m:sup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vi-VN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qua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</m:t>
                        </m:r>
                      </m:e>
                      <m:sup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2;−1</m:t>
                        </m:r>
                      </m:e>
                    </m:d>
                  </m:oMath>
                </a14:m>
                <a:r>
                  <a:rPr lang="vi-VN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và có một véctơ pháp tuyến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𝑛</m:t>
                        </m:r>
                      </m:e>
                    </m:acc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1;2</m:t>
                        </m:r>
                      </m:e>
                    </m:d>
                  </m:oMath>
                </a14:m>
                <a:r>
                  <a:rPr lang="vi-VN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có phương trình là:</a:t>
                </a:r>
                <a:r>
                  <a:rPr lang="en-US" sz="44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</a:p>
              <a:p>
                <a:pPr marL="630555" marR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𝛥</m:t>
                        </m:r>
                      </m:e>
                      <m:sup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′</m:t>
                        </m:r>
                      </m:sup>
                    </m:sSup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:1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−2</m:t>
                        </m:r>
                      </m:e>
                    </m:d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+2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𝑦</m:t>
                        </m:r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+1</m:t>
                        </m:r>
                      </m:e>
                    </m:d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=0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+2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𝑦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=0</m:t>
                    </m:r>
                  </m:oMath>
                </a14:m>
                <a:r>
                  <a:rPr lang="vi-VN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196F5B4E-334A-4622-BB18-52449DB2CA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10195679"/>
                <a:ext cx="21158702" cy="3139321"/>
              </a:xfrm>
              <a:prstGeom prst="rect">
                <a:avLst/>
              </a:prstGeom>
              <a:blipFill rotWithShape="1">
                <a:blip r:embed="rId6"/>
                <a:stretch>
                  <a:fillRect r="-403" b="-4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xmlns="" id="{014E1EA3-3E70-402D-9D30-22914E094187}"/>
                  </a:ext>
                </a:extLst>
              </p:cNvPr>
              <p:cNvSpPr txBox="1"/>
              <p:nvPr/>
            </p:nvSpPr>
            <p:spPr>
              <a:xfrm>
                <a:off x="578796" y="8305800"/>
                <a:ext cx="12451404" cy="21236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30555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b.  </a:t>
                </a:r>
                <a:r>
                  <a:rPr lang="vi-VN" sz="44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Chọn </a:t>
                </a: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1;0</m:t>
                        </m:r>
                      </m:e>
                    </m:d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∈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𝛥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sSub>
                      <m:sSub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𝑇</m:t>
                        </m:r>
                      </m:e>
                      <m:sub>
                        <m:acc>
                          <m:accPr>
                            <m:chr m:val="⃗"/>
                            <m:ctrlPr>
                              <a:rPr lang="en-US" sz="4400" i="1">
                                <a:effectLst/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accPr>
                          <m:e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𝑣</m:t>
                            </m:r>
                          </m:e>
                        </m:acc>
                      </m:sub>
                    </m:sSub>
                    <m:d>
                      <m:d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</m:t>
                        </m:r>
                      </m:e>
                    </m:d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</m:t>
                        </m:r>
                      </m:e>
                      <m:sup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2;−1</m:t>
                        </m:r>
                      </m:e>
                    </m:d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𝛥</m:t>
                        </m:r>
                      </m:e>
                      <m:sup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vi-VN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630238" marR="0" indent="681038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Chọn </a:t>
                </a: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𝐵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−1;1</m:t>
                        </m:r>
                      </m:e>
                    </m:d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∈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𝛥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sSub>
                      <m:sSub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𝑇</m:t>
                        </m:r>
                      </m:e>
                      <m:sub>
                        <m:acc>
                          <m:accPr>
                            <m:chr m:val="⃗"/>
                            <m:ctrlPr>
                              <a:rPr lang="en-US" sz="4400" i="1">
                                <a:effectLst/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accPr>
                          <m:e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𝑣</m:t>
                            </m:r>
                          </m:e>
                        </m:acc>
                      </m:sub>
                    </m:sSub>
                    <m:d>
                      <m:d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𝐵</m:t>
                        </m:r>
                      </m:e>
                    </m:d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𝐵</m:t>
                        </m:r>
                      </m:e>
                      <m:sup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0;0</m:t>
                        </m:r>
                      </m:e>
                    </m:d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𝛥</m:t>
                        </m:r>
                      </m:e>
                      <m:sup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vi-VN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sz="4400" dirty="0"/>
              </a:p>
            </p:txBody>
          </p:sp>
        </mc:Choice>
        <mc:Fallback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014E1EA3-3E70-402D-9D30-22914E0941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796" y="8305800"/>
                <a:ext cx="12451404" cy="2123658"/>
              </a:xfrm>
              <a:prstGeom prst="rect">
                <a:avLst/>
              </a:prstGeom>
              <a:blipFill rotWithShape="1">
                <a:blip r:embed="rId7"/>
                <a:stretch>
                  <a:fillRect b="-71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9684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  <p:bldP spid="52" grpId="0"/>
      <p:bldP spid="5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3">
            <a:extLst>
              <a:ext uri="{FF2B5EF4-FFF2-40B4-BE49-F238E27FC236}">
                <a16:creationId xmlns:a16="http://schemas.microsoft.com/office/drawing/2014/main" xmlns="" id="{4BD7D913-20F0-448F-A128-066D4BC741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32441"/>
            <a:ext cx="24384000" cy="12512159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A049C5C-C463-4FF9-9770-DE57DEB76557}"/>
              </a:ext>
            </a:extLst>
          </p:cNvPr>
          <p:cNvGrpSpPr/>
          <p:nvPr/>
        </p:nvGrpSpPr>
        <p:grpSpPr>
          <a:xfrm>
            <a:off x="666114" y="4778831"/>
            <a:ext cx="23336885" cy="8752688"/>
            <a:chOff x="1205494" y="7017842"/>
            <a:chExt cx="22139783" cy="6469558"/>
          </a:xfrm>
        </p:grpSpPr>
        <p:sp>
          <p:nvSpPr>
            <p:cNvPr id="3" name="Rounded Rectangle 124">
              <a:extLst>
                <a:ext uri="{FF2B5EF4-FFF2-40B4-BE49-F238E27FC236}">
                  <a16:creationId xmlns:a16="http://schemas.microsoft.com/office/drawing/2014/main" xmlns="" id="{E70C36A3-BC83-4A49-8AE9-938671D1DA70}"/>
                </a:ext>
              </a:extLst>
            </p:cNvPr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F35C30AA-5671-4CFF-8435-AF49A9ABFA50}"/>
                </a:ext>
              </a:extLst>
            </p:cNvPr>
            <p:cNvGrpSpPr/>
            <p:nvPr/>
          </p:nvGrpSpPr>
          <p:grpSpPr>
            <a:xfrm>
              <a:off x="1205494" y="7017842"/>
              <a:ext cx="3322466" cy="775069"/>
              <a:chOff x="1205494" y="7017842"/>
              <a:chExt cx="3322466" cy="775069"/>
            </a:xfrm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xmlns="" id="{F3B1DFCB-CABF-4DC2-A3E5-70C26194A3DB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43341" y="5845581"/>
                <a:ext cx="71235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25832C55-F55F-4F29-91D8-D89D4185979E}"/>
                  </a:ext>
                </a:extLst>
              </p:cNvPr>
              <p:cNvSpPr txBox="1"/>
              <p:nvPr/>
            </p:nvSpPr>
            <p:spPr>
              <a:xfrm>
                <a:off x="2147887" y="7146579"/>
                <a:ext cx="2111898" cy="646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36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36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Diagonal Corner Rectangle 128">
                <a:extLst>
                  <a:ext uri="{FF2B5EF4-FFF2-40B4-BE49-F238E27FC236}">
                    <a16:creationId xmlns:a16="http://schemas.microsoft.com/office/drawing/2014/main" xmlns="" id="{D58855AC-7B1A-4C7D-86B7-00C67101A3B0}"/>
                  </a:ext>
                </a:extLst>
              </p:cNvPr>
              <p:cNvSpPr/>
              <p:nvPr/>
            </p:nvSpPr>
            <p:spPr>
              <a:xfrm flipV="1">
                <a:off x="1205494" y="7021635"/>
                <a:ext cx="774046" cy="70535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>
                <a:extLst>
                  <a:ext uri="{FF2B5EF4-FFF2-40B4-BE49-F238E27FC236}">
                    <a16:creationId xmlns:a16="http://schemas.microsoft.com/office/drawing/2014/main" xmlns="" id="{EB4EF4B2-379B-44E2-907A-D907B885B0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id="{DAE0FD95-C785-4265-B57B-21BF425F97EC}"/>
                  </a:ext>
                </a:extLst>
              </p:cNvPr>
              <p:cNvSpPr txBox="1"/>
              <p:nvPr/>
            </p:nvSpPr>
            <p:spPr>
              <a:xfrm>
                <a:off x="685557" y="5827425"/>
                <a:ext cx="23012643" cy="31393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25438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4400" b="1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</a:t>
                </a:r>
                <a:r>
                  <a:rPr lang="vi-VN" sz="4400" b="1" i="1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r>
                  <a:rPr lang="en-US" sz="4400" b="1" i="1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vi-VN" sz="4400" b="1" i="1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Cách 2</a:t>
                </a:r>
                <a:r>
                  <a:rPr lang="en-US" sz="4400" b="1" i="1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:</a:t>
                </a:r>
                <a:r>
                  <a:rPr lang="vi-VN" sz="4400" b="1" i="1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𝑇</m:t>
                        </m:r>
                      </m:e>
                      <m:sub>
                        <m:acc>
                          <m:accPr>
                            <m:chr m:val="⃗"/>
                            <m:ctrlPr>
                              <a:rPr lang="en-US" sz="4400" i="1">
                                <a:effectLst/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accPr>
                          <m:e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𝑣</m:t>
                            </m:r>
                          </m:e>
                        </m:acc>
                      </m:sub>
                    </m:sSub>
                    <m:d>
                      <m:d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𝛥</m:t>
                        </m:r>
                      </m:e>
                    </m:d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𝛥</m:t>
                        </m:r>
                      </m:e>
                      <m:sup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′</m:t>
                        </m:r>
                      </m:sup>
                    </m:sSup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𝛥</m:t>
                        </m:r>
                      </m:e>
                      <m:sup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′</m:t>
                        </m:r>
                      </m:sup>
                    </m:sSup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𝛥</m:t>
                    </m:r>
                  </m:oMath>
                </a14:m>
                <a:r>
                  <a:rPr lang="vi-VN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là hai đường thẳng cùng phương nên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𝛥</m:t>
                        </m:r>
                      </m:e>
                      <m:sup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vi-VN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có dạng </a:t>
                </a: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+2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𝑦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𝑚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=0</m:t>
                    </m:r>
                  </m:oMath>
                </a14:m>
                <a:r>
                  <a:rPr lang="vi-VN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630238" marR="0" indent="2173288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Chọn </a:t>
                </a: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1;0</m:t>
                        </m:r>
                      </m:e>
                    </m:d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∈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𝛥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sSub>
                      <m:sSub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𝑇</m:t>
                        </m:r>
                      </m:e>
                      <m:sub>
                        <m:acc>
                          <m:accPr>
                            <m:chr m:val="⃗"/>
                            <m:ctrlPr>
                              <a:rPr lang="en-US" sz="4400" i="1">
                                <a:effectLst/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accPr>
                          <m:e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𝑣</m:t>
                            </m:r>
                          </m:e>
                        </m:acc>
                      </m:sub>
                    </m:sSub>
                    <m:d>
                      <m:d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</m:t>
                        </m:r>
                      </m:e>
                    </m:d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</m:t>
                        </m:r>
                      </m:e>
                      <m:sup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2;−1</m:t>
                        </m:r>
                      </m:e>
                    </m:d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𝛥</m:t>
                        </m:r>
                      </m:e>
                      <m:sup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′</m:t>
                        </m:r>
                      </m:sup>
                    </m:sSup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𝑚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=0</m:t>
                    </m:r>
                  </m:oMath>
                </a14:m>
                <a:r>
                  <a:rPr lang="vi-VN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630238" marR="0" indent="2173288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Vậy phương trình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𝛥</m:t>
                        </m:r>
                      </m:e>
                      <m:sup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′</m:t>
                        </m:r>
                      </m:sup>
                    </m:sSup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: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+2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𝑦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=0</m:t>
                    </m:r>
                  </m:oMath>
                </a14:m>
                <a:r>
                  <a:rPr lang="vi-VN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DAE0FD95-C785-4265-B57B-21BF425F97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557" y="5827425"/>
                <a:ext cx="23012643" cy="3139321"/>
              </a:xfrm>
              <a:prstGeom prst="rect">
                <a:avLst/>
              </a:prstGeom>
              <a:blipFill rotWithShape="1">
                <a:blip r:embed="rId3"/>
                <a:stretch>
                  <a:fillRect b="-4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id="{C4D3E8CD-B3BA-4733-91B3-D0B7D91F1265}"/>
                  </a:ext>
                </a:extLst>
              </p:cNvPr>
              <p:cNvSpPr txBox="1"/>
              <p:nvPr/>
            </p:nvSpPr>
            <p:spPr>
              <a:xfrm>
                <a:off x="946058" y="9220402"/>
                <a:ext cx="22752141" cy="41383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30555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4400" b="1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Cách 3:</a:t>
                </a:r>
                <a:r>
                  <a:rPr lang="vi-VN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Sử dụng quỹ tích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630238" marR="0" indent="193040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Lấy </a:t>
                </a: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𝑀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i="1">
                                <a:effectLst/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𝑀</m:t>
                            </m:r>
                          </m:sub>
                        </m:sSub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400" i="1">
                                <a:effectLst/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𝑀</m:t>
                            </m:r>
                          </m:sub>
                        </m:sSub>
                      </m:e>
                    </m:d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∈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𝛥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sSub>
                      <m:sSub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𝑀</m:t>
                        </m:r>
                      </m:sub>
                    </m:sSub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+2</m:t>
                    </m:r>
                    <m:sSub>
                      <m:sSub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𝑦</m:t>
                        </m:r>
                      </m:e>
                      <m:sub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𝑀</m:t>
                        </m:r>
                      </m:sub>
                    </m:sSub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−1=0</m:t>
                    </m:r>
                    <m:r>
                      <m:rPr>
                        <m:nor/>
                      </m:rPr>
                      <a:rPr lang="vi-VN" sz="4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 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vi-VN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630238" marR="0" indent="1900238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Ta có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𝑇</m:t>
                        </m:r>
                      </m:e>
                      <m:sub>
                        <m:acc>
                          <m:accPr>
                            <m:chr m:val="⃗"/>
                            <m:ctrlPr>
                              <a:rPr lang="en-US" sz="4400" i="1">
                                <a:effectLst/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accPr>
                          <m:e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𝑣</m:t>
                            </m:r>
                          </m:e>
                        </m:acc>
                      </m:sub>
                    </m:sSub>
                    <m:d>
                      <m:d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𝑀</m:t>
                        </m:r>
                      </m:e>
                    </m:d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𝑀</m:t>
                        </m:r>
                      </m:e>
                      <m:sup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400" i="1">
                                <a:effectLst/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′</m:t>
                            </m:r>
                          </m:sup>
                        </m:sSup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sSup>
                          <m:sSupPr>
                            <m:ctrlPr>
                              <a:rPr lang="en-US" sz="4400" i="1">
                                <a:effectLst/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𝛥</m:t>
                        </m:r>
                      </m:e>
                      <m:sup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′</m:t>
                        </m:r>
                      </m:sup>
                    </m:sSup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i="1">
                                <a:effectLst/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eqArrPr>
                          <m:e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sSup>
                              <m:sSupPr>
                                <m:ctrlPr>
                                  <a:rPr lang="en-US" sz="4400" i="1">
                                    <a:effectLst/>
                                    <a:latin typeface="Cambria Math"/>
                                    <a:ea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vi-VN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vi-VN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4400" i="1">
                                    <a:effectLst/>
                                    <a:latin typeface="Cambria Math"/>
                                    <a:ea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vi-VN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vi-VN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𝑀</m:t>
                                </m:r>
                              </m:sub>
                            </m:sSub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+1</m:t>
                            </m:r>
                          </m:e>
                          <m:e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sSup>
                              <m:sSupPr>
                                <m:ctrlPr>
                                  <a:rPr lang="en-US" sz="4400" i="1">
                                    <a:effectLst/>
                                    <a:latin typeface="Cambria Math"/>
                                    <a:ea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vi-VN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vi-VN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4400" i="1">
                                    <a:effectLst/>
                                    <a:latin typeface="Cambria Math"/>
                                    <a:ea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vi-VN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vi-VN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𝑀</m:t>
                                </m:r>
                              </m:sub>
                            </m:sSub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−1</m:t>
                            </m:r>
                          </m:e>
                        </m:eqArr>
                      </m:e>
                    </m:d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i="1">
                                <a:effectLst/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eqArrPr>
                          <m:e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sSub>
                              <m:sSubPr>
                                <m:ctrlPr>
                                  <a:rPr lang="en-US" sz="4400" i="1">
                                    <a:effectLst/>
                                    <a:latin typeface="Cambria Math"/>
                                    <a:ea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vi-VN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vi-VN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𝑀</m:t>
                                </m:r>
                              </m:sub>
                            </m:sSub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n-US" sz="4400" i="1">
                                    <a:effectLst/>
                                    <a:latin typeface="Cambria Math"/>
                                    <a:ea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vi-VN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vi-VN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−1</m:t>
                            </m:r>
                          </m:e>
                          <m:e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sSub>
                              <m:sSubPr>
                                <m:ctrlPr>
                                  <a:rPr lang="en-US" sz="4400" i="1">
                                    <a:effectLst/>
                                    <a:latin typeface="Cambria Math"/>
                                    <a:ea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vi-VN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vi-VN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𝑀</m:t>
                                </m:r>
                              </m:sub>
                            </m:sSub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n-US" sz="4400" i="1">
                                    <a:effectLst/>
                                    <a:latin typeface="Cambria Math"/>
                                    <a:ea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vi-VN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vi-VN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+1</m:t>
                            </m:r>
                          </m:e>
                        </m:eqArr>
                      </m:e>
                    </m:d>
                  </m:oMath>
                </a14:m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630238" marR="0" indent="1838325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Thay vào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vi-VN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ta được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400" i="1">
                                <a:effectLst/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′</m:t>
                            </m:r>
                          </m:sup>
                        </m:sSup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−1</m:t>
                        </m:r>
                      </m:e>
                    </m:d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+2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400" i="1">
                                <a:effectLst/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′</m:t>
                            </m:r>
                          </m:sup>
                        </m:sSup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+1</m:t>
                        </m:r>
                      </m:e>
                    </m:d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−1=0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p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′</m:t>
                        </m:r>
                      </m:sup>
                    </m:sSup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+2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𝑦</m:t>
                        </m:r>
                      </m:e>
                      <m:sup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′</m:t>
                        </m:r>
                      </m:sup>
                    </m:sSup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=0</m:t>
                    </m:r>
                  </m:oMath>
                </a14:m>
                <a:r>
                  <a:rPr lang="vi-VN" sz="44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endParaRPr lang="en-US" sz="4400" dirty="0" smtClean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630238" marR="0" indent="1900238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44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Vậy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𝛥</m:t>
                        </m:r>
                      </m:e>
                      <m:sup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′</m:t>
                        </m:r>
                      </m:sup>
                    </m:sSup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: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+2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𝑦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=0</m:t>
                    </m:r>
                  </m:oMath>
                </a14:m>
                <a:r>
                  <a:rPr lang="vi-VN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4D3E8CD-B3BA-4733-91B3-D0B7D91F12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058" y="9220402"/>
                <a:ext cx="22752141" cy="4138312"/>
              </a:xfrm>
              <a:prstGeom prst="rect">
                <a:avLst/>
              </a:prstGeom>
              <a:blipFill rotWithShape="1">
                <a:blip r:embed="rId4"/>
                <a:stretch>
                  <a:fillRect t="-2802" b="-63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id="{F56F46F7-1872-4FAE-A0CA-25D80BE176A0}"/>
                  </a:ext>
                </a:extLst>
              </p:cNvPr>
              <p:cNvSpPr txBox="1"/>
              <p:nvPr/>
            </p:nvSpPr>
            <p:spPr>
              <a:xfrm>
                <a:off x="609600" y="1676400"/>
                <a:ext cx="23088600" cy="29546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600"/>
                  </a:spcBef>
                  <a:tabLst>
                    <a:tab pos="180340" algn="l"/>
                    <a:tab pos="629920" algn="l"/>
                    <a:tab pos="1800225" algn="l"/>
                    <a:tab pos="3420745" algn="l"/>
                    <a:tab pos="5040630" algn="l"/>
                  </a:tabLst>
                </a:pPr>
                <a:r>
                  <a:rPr lang="fr-FR" sz="4400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 DỤ</a:t>
                </a:r>
                <a:r>
                  <a:rPr lang="vi-VN" sz="4400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</a:t>
                </a:r>
                <a:r>
                  <a:rPr lang="fr-FR" sz="4400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 </a:t>
                </a:r>
                <a:endParaRPr lang="en-US" sz="44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algn="just">
                  <a:spcBef>
                    <a:spcPts val="600"/>
                  </a:spcBef>
                  <a:tabLst>
                    <a:tab pos="180340" algn="l"/>
                    <a:tab pos="629920" algn="l"/>
                    <a:tab pos="1800225" algn="l"/>
                    <a:tab pos="3420745" algn="l"/>
                    <a:tab pos="5040630" algn="l"/>
                  </a:tabLst>
                </a:pPr>
                <a:r>
                  <a:rPr lang="vi-VN" sz="4400" b="1" dirty="0" smtClean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a</a:t>
                </a:r>
                <a:r>
                  <a:rPr lang="vi-VN" sz="4400" dirty="0" smtClean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.</a:t>
                </a:r>
                <a:r>
                  <a:rPr lang="en-US" sz="4400" dirty="0" smtClean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 </a:t>
                </a:r>
                <a:r>
                  <a:rPr lang="vi-VN" sz="4400" dirty="0" smtClean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Trong </a:t>
                </a:r>
                <a:r>
                  <a:rPr lang="vi-VN" sz="4400" dirty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mặt phẳng </a:t>
                </a: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𝑂𝑥𝑦</m:t>
                    </m:r>
                  </m:oMath>
                </a14:m>
                <a:r>
                  <a:rPr lang="vi-VN" sz="4400" dirty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, cho điểm </a:t>
                </a: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𝑀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d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2;3</m:t>
                        </m:r>
                      </m:e>
                    </m:d>
                  </m:oMath>
                </a14:m>
                <a:r>
                  <a:rPr lang="vi-VN" sz="4400" dirty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. </a:t>
                </a:r>
                <a:r>
                  <a:rPr lang="en-US" sz="4400" dirty="0"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T</a:t>
                </a:r>
                <a:r>
                  <a:rPr lang="vi-VN" sz="4400" dirty="0"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ìm</a:t>
                </a:r>
                <a:r>
                  <a:rPr lang="vi-VN" sz="4400" dirty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ảnh của điểm</a:t>
                </a:r>
                <a:r>
                  <a:rPr lang="vi-VN" sz="4400" dirty="0">
                    <a:latin typeface="Cambria Math" pitchFamily="18" charset="0"/>
                    <a:ea typeface="Cambria Math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 panose="02040503050406030204" pitchFamily="18" charset="0"/>
                        <a:ea typeface="Cambria Math" pitchFamily="18" charset="0"/>
                      </a:rPr>
                      <m:t>𝑀</m:t>
                    </m:r>
                  </m:oMath>
                </a14:m>
                <a:r>
                  <a:rPr lang="vi-VN" sz="4400" dirty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qua phép đối xứng trục</a:t>
                </a:r>
                <a:r>
                  <a:rPr lang="en-US" sz="4400" dirty="0" smtClean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𝑂𝑦</m:t>
                    </m:r>
                  </m:oMath>
                </a14:m>
                <a:r>
                  <a:rPr lang="vi-VN" sz="4400" dirty="0" smtClean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?</a:t>
                </a:r>
                <a:endParaRPr lang="en-US" sz="4400" dirty="0" smtClean="0">
                  <a:effectLst/>
                  <a:latin typeface="Cambria Math" pitchFamily="18" charset="0"/>
                  <a:ea typeface="Cambria Math" pitchFamily="18" charset="0"/>
                  <a:cs typeface="Arial" panose="020B0604020202020204" pitchFamily="34" charset="0"/>
                </a:endParaRPr>
              </a:p>
              <a:p>
                <a:pPr lvl="0" algn="just">
                  <a:spcBef>
                    <a:spcPts val="600"/>
                  </a:spcBef>
                  <a:tabLst>
                    <a:tab pos="180340" algn="l"/>
                    <a:tab pos="629920" algn="l"/>
                    <a:tab pos="1800225" algn="l"/>
                    <a:tab pos="3420745" algn="l"/>
                    <a:tab pos="5040630" algn="l"/>
                  </a:tabLst>
                </a:pPr>
                <a:r>
                  <a:rPr lang="vi-VN" sz="4400" b="1" dirty="0">
                    <a:latin typeface="Cambria Math" pitchFamily="18" charset="0"/>
                    <a:ea typeface="Cambria Math" pitchFamily="18" charset="0"/>
                  </a:rPr>
                  <a:t>b</a:t>
                </a:r>
                <a:r>
                  <a:rPr lang="vi-VN" sz="4400" b="1" dirty="0" smtClean="0">
                    <a:latin typeface="Cambria Math" pitchFamily="18" charset="0"/>
                    <a:ea typeface="Cambria Math" pitchFamily="18" charset="0"/>
                  </a:rPr>
                  <a:t>.</a:t>
                </a:r>
                <a:r>
                  <a:rPr lang="en-US" sz="4400" b="1" dirty="0" smtClean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vi-VN" sz="4400" dirty="0" smtClean="0">
                    <a:latin typeface="Cambria Math" pitchFamily="18" charset="0"/>
                    <a:ea typeface="Cambria Math" pitchFamily="18" charset="0"/>
                  </a:rPr>
                  <a:t>Trong </a:t>
                </a:r>
                <a:r>
                  <a:rPr lang="vi-VN" sz="4400" dirty="0">
                    <a:latin typeface="Cambria Math" pitchFamily="18" charset="0"/>
                    <a:ea typeface="Cambria Math" pitchFamily="18" charset="0"/>
                  </a:rPr>
                  <a:t>mặt phẳng tọa độ 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 panose="02040503050406030204" pitchFamily="18" charset="0"/>
                        <a:ea typeface="Cambria Math" pitchFamily="18" charset="0"/>
                      </a:rPr>
                      <m:t>𝑂𝑥𝑦</m:t>
                    </m:r>
                  </m:oMath>
                </a14:m>
                <a:r>
                  <a:rPr lang="vi-VN" sz="4400" dirty="0">
                    <a:latin typeface="Cambria Math" pitchFamily="18" charset="0"/>
                    <a:ea typeface="Cambria Math" pitchFamily="18" charset="0"/>
                  </a:rPr>
                  <a:t>, tìm phương trình đườn thẳng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latin typeface="Cambria Math"/>
                            <a:ea typeface="Cambria Math" pitchFamily="18" charset="0"/>
                          </a:rPr>
                        </m:ctrlPr>
                      </m:sSupPr>
                      <m:e>
                        <m:r>
                          <a:rPr lang="vi-VN" sz="4400" i="1"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𝛥</m:t>
                        </m:r>
                      </m:e>
                      <m:sup>
                        <m:r>
                          <a:rPr lang="vi-VN" sz="4400" i="1">
                            <a:latin typeface="Cambria Math" panose="02040503050406030204" pitchFamily="18" charset="0"/>
                            <a:ea typeface="Cambria Math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vi-VN" sz="4400" dirty="0">
                    <a:latin typeface="Cambria Math" pitchFamily="18" charset="0"/>
                    <a:ea typeface="Cambria Math" pitchFamily="18" charset="0"/>
                  </a:rPr>
                  <a:t> là ảnh của đường thẳng 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 panose="02040503050406030204" pitchFamily="18" charset="0"/>
                        <a:ea typeface="Cambria Math" pitchFamily="18" charset="0"/>
                      </a:rPr>
                      <m:t>𝛥</m:t>
                    </m:r>
                    <m:r>
                      <a:rPr lang="vi-VN" sz="4400" i="1">
                        <a:latin typeface="Cambria Math" panose="02040503050406030204" pitchFamily="18" charset="0"/>
                        <a:ea typeface="Cambria Math" pitchFamily="18" charset="0"/>
                      </a:rPr>
                      <m:t>:</m:t>
                    </m:r>
                    <m:r>
                      <a:rPr lang="vi-VN" sz="4400" i="1">
                        <a:latin typeface="Cambria Math" panose="02040503050406030204" pitchFamily="18" charset="0"/>
                        <a:ea typeface="Cambria Math" pitchFamily="18" charset="0"/>
                      </a:rPr>
                      <m:t>𝑥</m:t>
                    </m:r>
                    <m:r>
                      <a:rPr lang="vi-VN" sz="4400" i="1">
                        <a:latin typeface="Cambria Math" panose="02040503050406030204" pitchFamily="18" charset="0"/>
                        <a:ea typeface="Cambria Math" pitchFamily="18" charset="0"/>
                      </a:rPr>
                      <m:t>+2</m:t>
                    </m:r>
                    <m:r>
                      <a:rPr lang="vi-VN" sz="4400" i="1">
                        <a:latin typeface="Cambria Math" panose="02040503050406030204" pitchFamily="18" charset="0"/>
                        <a:ea typeface="Cambria Math" pitchFamily="18" charset="0"/>
                      </a:rPr>
                      <m:t>𝑦</m:t>
                    </m:r>
                    <m:r>
                      <a:rPr lang="vi-VN" sz="4400" i="1">
                        <a:latin typeface="Cambria Math" panose="02040503050406030204" pitchFamily="18" charset="0"/>
                        <a:ea typeface="Cambria Math" pitchFamily="18" charset="0"/>
                      </a:rPr>
                      <m:t>−1=0</m:t>
                    </m:r>
                  </m:oMath>
                </a14:m>
                <a:r>
                  <a:rPr lang="vi-VN" sz="4400" dirty="0">
                    <a:latin typeface="Cambria Math" pitchFamily="18" charset="0"/>
                    <a:ea typeface="Cambria Math" pitchFamily="18" charset="0"/>
                  </a:rPr>
                  <a:t> qua phép tịnh tiến theo véctơ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/>
                            <a:ea typeface="Cambria Math" pitchFamily="18" charset="0"/>
                          </a:rPr>
                        </m:ctrlPr>
                      </m:accPr>
                      <m:e>
                        <m:r>
                          <a:rPr lang="vi-VN" sz="4400" i="1"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𝑣</m:t>
                        </m:r>
                      </m:e>
                    </m:acc>
                    <m:r>
                      <a:rPr lang="vi-VN" sz="4400" i="1">
                        <a:latin typeface="Cambria Math" panose="02040503050406030204" pitchFamily="18" charset="0"/>
                        <a:ea typeface="Cambria Math" pitchFamily="18" charset="0"/>
                      </a:rPr>
                      <m:t>=</m:t>
                    </m:r>
                    <m:d>
                      <m:dPr>
                        <m:ctrlPr>
                          <a:rPr lang="en-US" sz="4400" i="1">
                            <a:latin typeface="Cambria Math"/>
                            <a:ea typeface="Cambria Math" pitchFamily="18" charset="0"/>
                          </a:rPr>
                        </m:ctrlPr>
                      </m:dPr>
                      <m:e>
                        <m:r>
                          <a:rPr lang="vi-VN" sz="4400" i="1">
                            <a:latin typeface="Cambria Math" panose="02040503050406030204" pitchFamily="18" charset="0"/>
                            <a:ea typeface="Cambria Math" pitchFamily="18" charset="0"/>
                          </a:rPr>
                          <m:t>1;−1</m:t>
                        </m:r>
                      </m:e>
                    </m:d>
                  </m:oMath>
                </a14:m>
                <a:r>
                  <a:rPr lang="vi-VN" sz="4400" dirty="0">
                    <a:latin typeface="Cambria Math" pitchFamily="18" charset="0"/>
                    <a:ea typeface="Cambria Math" pitchFamily="18" charset="0"/>
                  </a:rPr>
                  <a:t>.</a:t>
                </a:r>
                <a:endParaRPr lang="en-US" sz="4400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F56F46F7-1872-4FAE-A0CA-25D80BE176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676400"/>
                <a:ext cx="23088600" cy="2954655"/>
              </a:xfrm>
              <a:prstGeom prst="rect">
                <a:avLst/>
              </a:prstGeom>
              <a:blipFill rotWithShape="1">
                <a:blip r:embed="rId5"/>
                <a:stretch>
                  <a:fillRect l="-1056" t="-4124" r="-1030" b="-8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8907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3">
            <a:extLst>
              <a:ext uri="{FF2B5EF4-FFF2-40B4-BE49-F238E27FC236}">
                <a16:creationId xmlns:a16="http://schemas.microsoft.com/office/drawing/2014/main" xmlns="" id="{4BD7D913-20F0-448F-A128-066D4BC741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" y="1432441"/>
            <a:ext cx="24384000" cy="1251215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="" id="{9B6A78B1-EDC5-471E-98C1-CFA94589A2E0}"/>
                  </a:ext>
                </a:extLst>
              </p:cNvPr>
              <p:cNvSpPr txBox="1"/>
              <p:nvPr/>
            </p:nvSpPr>
            <p:spPr>
              <a:xfrm>
                <a:off x="762000" y="1919788"/>
                <a:ext cx="23040876" cy="32070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 algn="just" fontAlgn="base">
                  <a:lnSpc>
                    <a:spcPct val="115000"/>
                  </a:lnSpc>
                  <a:buClr>
                    <a:srgbClr val="0000FF"/>
                  </a:buClr>
                  <a:buSzPts val="1200"/>
                  <a:buFont typeface="+mj-lt"/>
                  <a:buAutoNum type="arabicPeriod"/>
                  <a:tabLst>
                    <a:tab pos="629920" algn="l"/>
                  </a:tabLst>
                </a:pPr>
                <a:r>
                  <a:rPr lang="en-US" sz="4400" b="1" dirty="0">
                    <a:solidFill>
                      <a:srgbClr val="0070C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 DỤ</a:t>
                </a:r>
                <a:r>
                  <a:rPr lang="vi-VN" sz="4400" b="1" dirty="0">
                    <a:solidFill>
                      <a:srgbClr val="0070C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3</a:t>
                </a:r>
                <a:r>
                  <a:rPr lang="en-US" sz="4400" b="1" dirty="0">
                    <a:solidFill>
                      <a:srgbClr val="0070C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 </a:t>
                </a:r>
                <a:endParaRPr lang="en-US" sz="4400" dirty="0">
                  <a:solidFill>
                    <a:srgbClr val="0070C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marL="342900" marR="0" lvl="0" indent="-342900" algn="just" fontAlgn="base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FF"/>
                  </a:buClr>
                  <a:buSzPts val="1200"/>
                  <a:buFont typeface="+mj-lt"/>
                  <a:buAutoNum type="arabicPeriod"/>
                  <a:tabLst>
                    <a:tab pos="629920" algn="l"/>
                  </a:tabLst>
                </a:pPr>
                <a:r>
                  <a:rPr lang="vi-VN" sz="4400" b="1" u="none" strike="noStrike" dirty="0" smtClean="0">
                    <a:effectLst/>
                    <a:latin typeface="Cambria Math" pitchFamily="18" charset="0"/>
                    <a:ea typeface="Cambria Math" pitchFamily="18" charset="0"/>
                  </a:rPr>
                  <a:t>a.</a:t>
                </a:r>
                <a:r>
                  <a:rPr lang="vi-VN" sz="4400" u="none" strike="noStrike" dirty="0" smtClean="0">
                    <a:effectLst/>
                    <a:latin typeface="Cambria Math" pitchFamily="18" charset="0"/>
                    <a:ea typeface="Cambria Math" pitchFamily="18" charset="0"/>
                  </a:rPr>
                  <a:t>Trong </a:t>
                </a:r>
                <a:r>
                  <a:rPr lang="vi-VN" sz="4400" u="none" strike="noStrike" dirty="0">
                    <a:effectLst/>
                    <a:latin typeface="Cambria Math" pitchFamily="18" charset="0"/>
                    <a:ea typeface="Cambria Math" pitchFamily="18" charset="0"/>
                  </a:rPr>
                  <a:t>mặt phẳng tọa độ </a:t>
                </a:r>
                <a14:m>
                  <m:oMath xmlns:m="http://schemas.openxmlformats.org/officeDocument/2006/math">
                    <m:r>
                      <a:rPr lang="vi-VN" sz="4400" i="1" u="none" strike="noStrike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𝑂𝑥𝑦</m:t>
                    </m:r>
                  </m:oMath>
                </a14:m>
                <a:r>
                  <a:rPr lang="vi-VN" sz="4400" u="none" strike="noStrike" dirty="0">
                    <a:effectLst/>
                    <a:latin typeface="Cambria Math" pitchFamily="18" charset="0"/>
                    <a:ea typeface="Cambria Math" pitchFamily="18" charset="0"/>
                  </a:rPr>
                  <a:t>, phép tịnh tiến theo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 u="none" strike="noStrike">
                            <a:effectLst/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accPr>
                      <m:e>
                        <m:r>
                          <a:rPr lang="vi-VN" sz="4400" i="1" u="none" strike="noStrike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vi-VN" sz="4400" u="none" strike="noStrike" dirty="0">
                    <a:effectLst/>
                    <a:latin typeface="Cambria Math" pitchFamily="18" charset="0"/>
                    <a:ea typeface="Cambria Math" pitchFamily="18" charset="0"/>
                  </a:rPr>
                  <a:t> biến điểm </a:t>
                </a:r>
                <a14:m>
                  <m:oMath xmlns:m="http://schemas.openxmlformats.org/officeDocument/2006/math">
                    <m:r>
                      <a:rPr lang="vi-VN" sz="4400" i="1" u="none" strike="noStrike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𝐴</m:t>
                    </m:r>
                    <m:d>
                      <m:dPr>
                        <m:ctrlPr>
                          <a:rPr lang="en-US" sz="4400" i="1" u="none" strike="noStrike">
                            <a:effectLst/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dPr>
                      <m:e>
                        <m:r>
                          <a:rPr lang="vi-VN" sz="4400" i="1" u="none" strike="noStrike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1 ; 2</m:t>
                        </m:r>
                      </m:e>
                    </m:d>
                  </m:oMath>
                </a14:m>
                <a:r>
                  <a:rPr lang="vi-VN" sz="4400" u="none" strike="noStrike" dirty="0">
                    <a:effectLst/>
                    <a:latin typeface="Cambria Math" pitchFamily="18" charset="0"/>
                    <a:ea typeface="Cambria Math" pitchFamily="18" charset="0"/>
                  </a:rPr>
                  <a:t> thành điểm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 u="none" strike="noStrike">
                            <a:effectLst/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sSupPr>
                      <m:e>
                        <m:r>
                          <a:rPr lang="vi-VN" sz="4400" b="1" i="1" u="none" strike="noStrike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𝑨</m:t>
                        </m:r>
                      </m:e>
                      <m:sup>
                        <m:r>
                          <a:rPr lang="vi-VN" sz="4400" b="1" i="1" u="none" strike="noStrike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4400" b="1" i="1" u="none" strike="noStrike">
                            <a:effectLst/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dPr>
                      <m:e>
                        <m:r>
                          <a:rPr lang="vi-VN" sz="4400" b="1" i="1" u="none" strike="noStrike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𝟑</m:t>
                        </m:r>
                        <m:r>
                          <a:rPr lang="vi-VN" sz="4400" b="1" i="1" u="none" strike="noStrike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 ; </m:t>
                        </m:r>
                        <m:r>
                          <a:rPr lang="vi-VN" sz="4400" b="1" i="1" u="none" strike="noStrike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en-US" sz="4400" u="none" strike="noStrike" dirty="0">
                    <a:effectLst/>
                    <a:latin typeface="Cambria Math" pitchFamily="18" charset="0"/>
                    <a:ea typeface="Cambria Math" pitchFamily="18" charset="0"/>
                  </a:rPr>
                  <a:t>. </a:t>
                </a:r>
                <a:r>
                  <a:rPr lang="en-US" sz="4400" u="none" strike="noStrike" dirty="0" err="1">
                    <a:effectLst/>
                    <a:latin typeface="Cambria Math" pitchFamily="18" charset="0"/>
                    <a:ea typeface="Cambria Math" pitchFamily="18" charset="0"/>
                  </a:rPr>
                  <a:t>Tìm</a:t>
                </a:r>
                <a:r>
                  <a:rPr lang="en-US" sz="4400" u="none" strike="noStrike" dirty="0">
                    <a:effectLst/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4400" u="none" strike="noStrike" dirty="0" err="1">
                    <a:effectLst/>
                    <a:latin typeface="Cambria Math" pitchFamily="18" charset="0"/>
                    <a:ea typeface="Cambria Math" pitchFamily="18" charset="0"/>
                  </a:rPr>
                  <a:t>tọa</a:t>
                </a:r>
                <a:r>
                  <a:rPr lang="en-US" sz="4400" u="none" strike="noStrike" dirty="0">
                    <a:effectLst/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4400" u="none" strike="noStrike" dirty="0" err="1">
                    <a:effectLst/>
                    <a:latin typeface="Cambria Math" pitchFamily="18" charset="0"/>
                    <a:ea typeface="Cambria Math" pitchFamily="18" charset="0"/>
                  </a:rPr>
                  <a:t>độ</a:t>
                </a:r>
                <a:r>
                  <a:rPr lang="en-US" sz="4400" u="none" strike="noStrike" dirty="0">
                    <a:effectLst/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4400" u="none" strike="noStrike" dirty="0" err="1">
                    <a:effectLst/>
                    <a:latin typeface="Cambria Math" pitchFamily="18" charset="0"/>
                    <a:ea typeface="Cambria Math" pitchFamily="18" charset="0"/>
                  </a:rPr>
                  <a:t>của</a:t>
                </a:r>
                <a:r>
                  <a:rPr lang="en-US" sz="4400" u="none" strike="noStrike" dirty="0">
                    <a:effectLst/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vi-VN" sz="4400" u="none" strike="noStrike" dirty="0">
                    <a:effectLst/>
                    <a:latin typeface="Cambria Math" pitchFamily="18" charset="0"/>
                    <a:ea typeface="Cambria Math" pitchFamily="18" charset="0"/>
                  </a:rPr>
                  <a:t>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 u="none" strike="noStrike">
                            <a:effectLst/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accPr>
                      <m:e>
                        <m:r>
                          <a:rPr lang="vi-VN" sz="4400" i="1" u="none" strike="noStrike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vi-VN" sz="4400" u="none" strike="noStrike" dirty="0">
                    <a:effectLst/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4400" u="none" strike="noStrike" dirty="0">
                    <a:effectLst/>
                    <a:latin typeface="Cambria Math" pitchFamily="18" charset="0"/>
                    <a:ea typeface="Cambria Math" pitchFamily="18" charset="0"/>
                  </a:rPr>
                  <a:t>.</a:t>
                </a:r>
                <a:endParaRPr lang="vi-VN" sz="4400" u="none" strike="noStrike" dirty="0">
                  <a:effectLst/>
                  <a:latin typeface="Cambria Math" pitchFamily="18" charset="0"/>
                  <a:ea typeface="Cambria Math" pitchFamily="18" charset="0"/>
                </a:endParaRPr>
              </a:p>
              <a:p>
                <a:pPr marL="342900" marR="0" lvl="0" indent="-342900" algn="just" fontAlgn="base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FF"/>
                  </a:buClr>
                  <a:buSzPts val="1200"/>
                  <a:buFont typeface="+mj-lt"/>
                  <a:buAutoNum type="arabicPeriod"/>
                  <a:tabLst>
                    <a:tab pos="629920" algn="l"/>
                  </a:tabLst>
                </a:pPr>
                <a:endParaRPr lang="en-US" sz="4400" u="none" strike="noStrike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9B6A78B1-EDC5-471E-98C1-CFA94589A2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1919788"/>
                <a:ext cx="23040876" cy="3207032"/>
              </a:xfrm>
              <a:prstGeom prst="rect">
                <a:avLst/>
              </a:prstGeom>
              <a:blipFill rotWithShape="1">
                <a:blip r:embed="rId3"/>
                <a:stretch>
                  <a:fillRect t="-3042" r="-10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BA5BBE35-D270-4032-9364-C739F955B684}"/>
              </a:ext>
            </a:extLst>
          </p:cNvPr>
          <p:cNvGrpSpPr/>
          <p:nvPr/>
        </p:nvGrpSpPr>
        <p:grpSpPr>
          <a:xfrm>
            <a:off x="1066803" y="4629962"/>
            <a:ext cx="22736073" cy="2913838"/>
            <a:chOff x="1896086" y="7982761"/>
            <a:chExt cx="22736073" cy="2913838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xmlns="" id="{EFA46BBF-FECF-4920-8318-1D7EE81F05FC}"/>
                </a:ext>
              </a:extLst>
            </p:cNvPr>
            <p:cNvGrpSpPr/>
            <p:nvPr/>
          </p:nvGrpSpPr>
          <p:grpSpPr>
            <a:xfrm>
              <a:off x="1896086" y="7982761"/>
              <a:ext cx="22736073" cy="2913838"/>
              <a:chOff x="1205497" y="8751931"/>
              <a:chExt cx="22139780" cy="6412371"/>
            </a:xfrm>
          </p:grpSpPr>
          <p:sp>
            <p:nvSpPr>
              <p:cNvPr id="16" name="Rounded Rectangle 124">
                <a:extLst>
                  <a:ext uri="{FF2B5EF4-FFF2-40B4-BE49-F238E27FC236}">
                    <a16:creationId xmlns:a16="http://schemas.microsoft.com/office/drawing/2014/main" xmlns="" id="{CE729006-B558-4CF7-A75F-9987D6AE0100}"/>
                  </a:ext>
                </a:extLst>
              </p:cNvPr>
              <p:cNvSpPr/>
              <p:nvPr/>
            </p:nvSpPr>
            <p:spPr>
              <a:xfrm>
                <a:off x="1209586" y="8856359"/>
                <a:ext cx="22135691" cy="6307943"/>
              </a:xfrm>
              <a:prstGeom prst="roundRect">
                <a:avLst>
                  <a:gd name="adj" fmla="val 2239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190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xmlns="" id="{4FEDACF5-A1D2-4453-B0BB-7E2E3DF04EA2}"/>
                  </a:ext>
                </a:extLst>
              </p:cNvPr>
              <p:cNvGrpSpPr/>
              <p:nvPr/>
            </p:nvGrpSpPr>
            <p:grpSpPr>
              <a:xfrm>
                <a:off x="1205497" y="8751931"/>
                <a:ext cx="3322466" cy="1887420"/>
                <a:chOff x="1205497" y="8751931"/>
                <a:chExt cx="3322466" cy="1887420"/>
              </a:xfrm>
            </p:grpSpPr>
            <p:sp>
              <p:nvSpPr>
                <p:cNvPr id="18" name="Freeform 20">
                  <a:extLst>
                    <a:ext uri="{FF2B5EF4-FFF2-40B4-BE49-F238E27FC236}">
                      <a16:creationId xmlns:a16="http://schemas.microsoft.com/office/drawing/2014/main" xmlns="" id="{24A2D404-2B58-4E56-84D2-0DC123C29C3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200000" flipV="1">
                  <a:off x="2055813" y="8167201"/>
                  <a:ext cx="1887420" cy="3056880"/>
                </a:xfrm>
                <a:prstGeom prst="round1Rect">
                  <a:avLst/>
                </a:prstGeom>
                <a:solidFill>
                  <a:schemeClr val="bg1"/>
                </a:solidFill>
                <a:ln w="57150">
                  <a:solidFill>
                    <a:schemeClr val="accent6">
                      <a:lumMod val="50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xmlns="" id="{BB94F89C-016C-4D74-AC5E-B2F8351F0C98}"/>
                    </a:ext>
                  </a:extLst>
                </p:cNvPr>
                <p:cNvSpPr txBox="1"/>
                <p:nvPr/>
              </p:nvSpPr>
              <p:spPr>
                <a:xfrm>
                  <a:off x="2147890" y="8827555"/>
                  <a:ext cx="2111898" cy="646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b="1" dirty="0" err="1">
                      <a:solidFill>
                        <a:srgbClr val="FF0000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Bài</a:t>
                  </a:r>
                  <a:r>
                    <a:rPr lang="en-US" sz="3600" b="1" dirty="0">
                      <a:solidFill>
                        <a:srgbClr val="FF0000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3600" b="1" dirty="0" err="1">
                      <a:solidFill>
                        <a:srgbClr val="FF0000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giải</a:t>
                  </a:r>
                  <a:endParaRPr lang="en-US" sz="36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" name="Round Diagonal Corner Rectangle 128">
                  <a:extLst>
                    <a:ext uri="{FF2B5EF4-FFF2-40B4-BE49-F238E27FC236}">
                      <a16:creationId xmlns:a16="http://schemas.microsoft.com/office/drawing/2014/main" xmlns="" id="{4767EE68-FC96-4184-8A04-29515FA07405}"/>
                    </a:ext>
                  </a:extLst>
                </p:cNvPr>
                <p:cNvSpPr/>
                <p:nvPr/>
              </p:nvSpPr>
              <p:spPr>
                <a:xfrm flipV="1">
                  <a:off x="1205497" y="8756410"/>
                  <a:ext cx="774046" cy="1882932"/>
                </a:xfrm>
                <a:prstGeom prst="round2Diag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50000"/>
                    </a:schemeClr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/>
                </a:p>
              </p:txBody>
            </p:sp>
            <p:sp>
              <p:nvSpPr>
                <p:cNvPr id="21" name="Freeform 15">
                  <a:extLst>
                    <a:ext uri="{FF2B5EF4-FFF2-40B4-BE49-F238E27FC236}">
                      <a16:creationId xmlns:a16="http://schemas.microsoft.com/office/drawing/2014/main" xmlns="" id="{03D5F669-A4E1-4A22-B7B5-8A2E935756C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75235" y="8822296"/>
                  <a:ext cx="501844" cy="1817048"/>
                </a:xfrm>
                <a:custGeom>
                  <a:avLst/>
                  <a:gdLst>
                    <a:gd name="T0" fmla="*/ 135 w 145"/>
                    <a:gd name="T1" fmla="*/ 72 h 197"/>
                    <a:gd name="T2" fmla="*/ 72 w 145"/>
                    <a:gd name="T3" fmla="*/ 135 h 197"/>
                    <a:gd name="T4" fmla="*/ 9 w 145"/>
                    <a:gd name="T5" fmla="*/ 72 h 197"/>
                    <a:gd name="T6" fmla="*/ 72 w 145"/>
                    <a:gd name="T7" fmla="*/ 9 h 197"/>
                    <a:gd name="T8" fmla="*/ 115 w 145"/>
                    <a:gd name="T9" fmla="*/ 26 h 197"/>
                    <a:gd name="T10" fmla="*/ 60 w 145"/>
                    <a:gd name="T11" fmla="*/ 82 h 197"/>
                    <a:gd name="T12" fmla="*/ 30 w 145"/>
                    <a:gd name="T13" fmla="*/ 60 h 197"/>
                    <a:gd name="T14" fmla="*/ 20 w 145"/>
                    <a:gd name="T15" fmla="*/ 68 h 197"/>
                    <a:gd name="T16" fmla="*/ 61 w 145"/>
                    <a:gd name="T17" fmla="*/ 126 h 197"/>
                    <a:gd name="T18" fmla="*/ 123 w 145"/>
                    <a:gd name="T19" fmla="*/ 35 h 197"/>
                    <a:gd name="T20" fmla="*/ 135 w 145"/>
                    <a:gd name="T21" fmla="*/ 72 h 197"/>
                    <a:gd name="T22" fmla="*/ 145 w 145"/>
                    <a:gd name="T23" fmla="*/ 12 h 197"/>
                    <a:gd name="T24" fmla="*/ 135 w 145"/>
                    <a:gd name="T25" fmla="*/ 12 h 197"/>
                    <a:gd name="T26" fmla="*/ 123 w 145"/>
                    <a:gd name="T27" fmla="*/ 21 h 197"/>
                    <a:gd name="T28" fmla="*/ 72 w 145"/>
                    <a:gd name="T29" fmla="*/ 0 h 197"/>
                    <a:gd name="T30" fmla="*/ 0 w 145"/>
                    <a:gd name="T31" fmla="*/ 72 h 197"/>
                    <a:gd name="T32" fmla="*/ 30 w 145"/>
                    <a:gd name="T33" fmla="*/ 131 h 197"/>
                    <a:gd name="T34" fmla="*/ 7 w 145"/>
                    <a:gd name="T35" fmla="*/ 175 h 197"/>
                    <a:gd name="T36" fmla="*/ 13 w 145"/>
                    <a:gd name="T37" fmla="*/ 193 h 197"/>
                    <a:gd name="T38" fmla="*/ 32 w 145"/>
                    <a:gd name="T39" fmla="*/ 187 h 197"/>
                    <a:gd name="T40" fmla="*/ 51 w 145"/>
                    <a:gd name="T41" fmla="*/ 141 h 197"/>
                    <a:gd name="T42" fmla="*/ 51 w 145"/>
                    <a:gd name="T43" fmla="*/ 141 h 197"/>
                    <a:gd name="T44" fmla="*/ 72 w 145"/>
                    <a:gd name="T45" fmla="*/ 145 h 197"/>
                    <a:gd name="T46" fmla="*/ 145 w 145"/>
                    <a:gd name="T47" fmla="*/ 72 h 197"/>
                    <a:gd name="T48" fmla="*/ 129 w 145"/>
                    <a:gd name="T49" fmla="*/ 28 h 197"/>
                    <a:gd name="T50" fmla="*/ 145 w 145"/>
                    <a:gd name="T51" fmla="*/ 12 h 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45" h="197">
                      <a:moveTo>
                        <a:pt x="135" y="72"/>
                      </a:moveTo>
                      <a:cubicBezTo>
                        <a:pt x="135" y="107"/>
                        <a:pt x="107" y="135"/>
                        <a:pt x="72" y="135"/>
                      </a:cubicBezTo>
                      <a:cubicBezTo>
                        <a:pt x="37" y="135"/>
                        <a:pt x="9" y="107"/>
                        <a:pt x="9" y="72"/>
                      </a:cubicBezTo>
                      <a:cubicBezTo>
                        <a:pt x="9" y="37"/>
                        <a:pt x="37" y="9"/>
                        <a:pt x="72" y="9"/>
                      </a:cubicBezTo>
                      <a:cubicBezTo>
                        <a:pt x="89" y="9"/>
                        <a:pt x="104" y="15"/>
                        <a:pt x="115" y="26"/>
                      </a:cubicBezTo>
                      <a:cubicBezTo>
                        <a:pt x="101" y="38"/>
                        <a:pt x="80" y="57"/>
                        <a:pt x="60" y="82"/>
                      </a:cubicBezTo>
                      <a:cubicBezTo>
                        <a:pt x="50" y="74"/>
                        <a:pt x="40" y="67"/>
                        <a:pt x="30" y="60"/>
                      </a:cubicBezTo>
                      <a:cubicBezTo>
                        <a:pt x="26" y="63"/>
                        <a:pt x="24" y="65"/>
                        <a:pt x="20" y="68"/>
                      </a:cubicBezTo>
                      <a:cubicBezTo>
                        <a:pt x="34" y="88"/>
                        <a:pt x="47" y="107"/>
                        <a:pt x="61" y="126"/>
                      </a:cubicBezTo>
                      <a:cubicBezTo>
                        <a:pt x="80" y="95"/>
                        <a:pt x="99" y="63"/>
                        <a:pt x="123" y="35"/>
                      </a:cubicBezTo>
                      <a:cubicBezTo>
                        <a:pt x="130" y="45"/>
                        <a:pt x="135" y="58"/>
                        <a:pt x="135" y="72"/>
                      </a:cubicBezTo>
                      <a:close/>
                      <a:moveTo>
                        <a:pt x="145" y="12"/>
                      </a:moveTo>
                      <a:cubicBezTo>
                        <a:pt x="141" y="12"/>
                        <a:pt x="138" y="12"/>
                        <a:pt x="135" y="12"/>
                      </a:cubicBezTo>
                      <a:cubicBezTo>
                        <a:pt x="135" y="12"/>
                        <a:pt x="130" y="15"/>
                        <a:pt x="123" y="21"/>
                      </a:cubicBezTo>
                      <a:cubicBezTo>
                        <a:pt x="110" y="8"/>
                        <a:pt x="92" y="0"/>
                        <a:pt x="72" y="0"/>
                      </a:cubicBezTo>
                      <a:cubicBezTo>
                        <a:pt x="32" y="0"/>
                        <a:pt x="0" y="32"/>
                        <a:pt x="0" y="72"/>
                      </a:cubicBezTo>
                      <a:cubicBezTo>
                        <a:pt x="0" y="97"/>
                        <a:pt x="11" y="118"/>
                        <a:pt x="30" y="131"/>
                      </a:cubicBezTo>
                      <a:cubicBezTo>
                        <a:pt x="7" y="175"/>
                        <a:pt x="7" y="175"/>
                        <a:pt x="7" y="175"/>
                      </a:cubicBezTo>
                      <a:cubicBezTo>
                        <a:pt x="3" y="182"/>
                        <a:pt x="6" y="190"/>
                        <a:pt x="13" y="193"/>
                      </a:cubicBezTo>
                      <a:cubicBezTo>
                        <a:pt x="20" y="197"/>
                        <a:pt x="28" y="194"/>
                        <a:pt x="32" y="187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8" y="143"/>
                        <a:pt x="65" y="145"/>
                        <a:pt x="72" y="145"/>
                      </a:cubicBezTo>
                      <a:cubicBezTo>
                        <a:pt x="112" y="145"/>
                        <a:pt x="145" y="112"/>
                        <a:pt x="145" y="72"/>
                      </a:cubicBezTo>
                      <a:cubicBezTo>
                        <a:pt x="145" y="55"/>
                        <a:pt x="138" y="40"/>
                        <a:pt x="129" y="28"/>
                      </a:cubicBezTo>
                      <a:cubicBezTo>
                        <a:pt x="134" y="22"/>
                        <a:pt x="139" y="17"/>
                        <a:pt x="145" y="1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17" tIns="45709" rIns="91417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xmlns="" id="{95B72F5F-699D-4D0F-AD75-88B981406BE5}"/>
                    </a:ext>
                  </a:extLst>
                </p:cNvPr>
                <p:cNvSpPr txBox="1"/>
                <p:nvPr/>
              </p:nvSpPr>
              <p:spPr>
                <a:xfrm>
                  <a:off x="3877283" y="8458199"/>
                  <a:ext cx="18135599" cy="230249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628650" marR="0" indent="1139825" algn="just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4400" dirty="0" err="1" smtClean="0">
                      <a:effectLst/>
                      <a:latin typeface="Cambria Math" pitchFamily="18" charset="0"/>
                      <a:ea typeface="Cambria Math" pitchFamily="18" charset="0"/>
                      <a:cs typeface="Arial" panose="020B0604020202020204" pitchFamily="34" charset="0"/>
                    </a:rPr>
                    <a:t>Giả</a:t>
                  </a:r>
                  <a:r>
                    <a:rPr lang="en-US" sz="4400" dirty="0" smtClean="0">
                      <a:effectLst/>
                      <a:latin typeface="Cambria Math" pitchFamily="18" charset="0"/>
                      <a:ea typeface="Cambria Math" pitchFamily="18" charset="0"/>
                      <a:cs typeface="Arial" panose="020B0604020202020204" pitchFamily="34" charset="0"/>
                    </a:rPr>
                    <a:t> </a:t>
                  </a:r>
                  <a:r>
                    <a:rPr lang="en-US" sz="4400" dirty="0" err="1">
                      <a:effectLst/>
                      <a:latin typeface="Cambria Math" pitchFamily="18" charset="0"/>
                      <a:ea typeface="Cambria Math" pitchFamily="18" charset="0"/>
                      <a:cs typeface="Arial" panose="020B0604020202020204" pitchFamily="34" charset="0"/>
                    </a:rPr>
                    <a:t>sử</a:t>
                  </a:r>
                  <a:r>
                    <a:rPr lang="en-US" sz="4400" dirty="0">
                      <a:effectLst/>
                      <a:latin typeface="Cambria Math" pitchFamily="18" charset="0"/>
                      <a:ea typeface="Cambria Math" pitchFamily="18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i="1">
                              <a:effectLst/>
                              <a:latin typeface="Cambria Math" pitchFamily="18" charset="0"/>
                              <a:ea typeface="Cambria Math" pitchFamily="18" charset="0"/>
                            </a:rPr>
                          </m:ctrlPr>
                        </m:accPr>
                        <m:e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  <m:t>𝑣</m:t>
                          </m:r>
                        </m:e>
                      </m:acc>
                      <m:d>
                        <m:dPr>
                          <m:ctrlPr>
                            <a:rPr lang="en-US" sz="4400" i="1">
                              <a:effectLst/>
                              <a:latin typeface="Cambria Math" pitchFamily="18" charset="0"/>
                              <a:ea typeface="Cambria Math" pitchFamily="18" charset="0"/>
                            </a:rPr>
                          </m:ctrlPr>
                        </m:dPr>
                        <m:e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  <m:t>𝑥</m:t>
                          </m:r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  <m:t> ; </m:t>
                          </m:r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  <m:t>𝑦</m:t>
                          </m:r>
                        </m:e>
                      </m:d>
                    </m:oMath>
                  </a14:m>
                  <a:r>
                    <a:rPr lang="en-US" sz="4400" dirty="0">
                      <a:effectLst/>
                      <a:latin typeface="Cambria Math" pitchFamily="18" charset="0"/>
                      <a:ea typeface="Cambria Math" pitchFamily="18" charset="0"/>
                      <a:cs typeface="Arial" panose="020B0604020202020204" pitchFamily="34" charset="0"/>
                    </a:rPr>
                    <a:t>.</a:t>
                  </a:r>
                </a:p>
                <a:p>
                  <a:pPr marL="628650" marR="0" indent="1139825" algn="just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4400" dirty="0">
                      <a:effectLst/>
                      <a:latin typeface="Cambria Math" pitchFamily="18" charset="0"/>
                      <a:ea typeface="Cambria Math" pitchFamily="18" charset="0"/>
                      <a:cs typeface="Arial" panose="020B0604020202020204" pitchFamily="34" charset="0"/>
                    </a:rPr>
                    <a:t>Theo </a:t>
                  </a:r>
                  <a:r>
                    <a:rPr lang="en-US" sz="4400" dirty="0" err="1">
                      <a:effectLst/>
                      <a:latin typeface="Cambria Math" pitchFamily="18" charset="0"/>
                      <a:ea typeface="Cambria Math" pitchFamily="18" charset="0"/>
                      <a:cs typeface="Arial" panose="020B0604020202020204" pitchFamily="34" charset="0"/>
                    </a:rPr>
                    <a:t>định</a:t>
                  </a:r>
                  <a:r>
                    <a:rPr lang="en-US" sz="4400" dirty="0">
                      <a:effectLst/>
                      <a:latin typeface="Cambria Math" pitchFamily="18" charset="0"/>
                      <a:ea typeface="Cambria Math" pitchFamily="18" charset="0"/>
                      <a:cs typeface="Arial" panose="020B0604020202020204" pitchFamily="34" charset="0"/>
                    </a:rPr>
                    <a:t> </a:t>
                  </a:r>
                  <a:r>
                    <a:rPr lang="en-US" sz="4400" dirty="0" err="1">
                      <a:effectLst/>
                      <a:latin typeface="Cambria Math" pitchFamily="18" charset="0"/>
                      <a:ea typeface="Cambria Math" pitchFamily="18" charset="0"/>
                      <a:cs typeface="Arial" panose="020B0604020202020204" pitchFamily="34" charset="0"/>
                    </a:rPr>
                    <a:t>nghĩa</a:t>
                  </a:r>
                  <a:r>
                    <a:rPr lang="en-US" sz="4400" dirty="0">
                      <a:effectLst/>
                      <a:latin typeface="Cambria Math" pitchFamily="18" charset="0"/>
                      <a:ea typeface="Cambria Math" pitchFamily="18" charset="0"/>
                      <a:cs typeface="Arial" panose="020B0604020202020204" pitchFamily="34" charset="0"/>
                    </a:rPr>
                    <a:t> ta </a:t>
                  </a:r>
                  <a:r>
                    <a:rPr lang="en-US" sz="4400" dirty="0" err="1">
                      <a:effectLst/>
                      <a:latin typeface="Cambria Math" pitchFamily="18" charset="0"/>
                      <a:ea typeface="Cambria Math" pitchFamily="18" charset="0"/>
                      <a:cs typeface="Arial" panose="020B0604020202020204" pitchFamily="34" charset="0"/>
                    </a:rPr>
                    <a:t>có</a:t>
                  </a:r>
                  <a:r>
                    <a:rPr lang="en-US" sz="4400" dirty="0">
                      <a:effectLst/>
                      <a:latin typeface="Cambria Math" pitchFamily="18" charset="0"/>
                      <a:ea typeface="Cambria Math" pitchFamily="18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i="1">
                              <a:effectLst/>
                              <a:latin typeface="Cambria Math" pitchFamily="18" charset="0"/>
                              <a:ea typeface="Cambria Math" pitchFamily="18" charset="0"/>
                            </a:rPr>
                          </m:ctrlPr>
                        </m:accPr>
                        <m:e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  <m:t>𝑣</m:t>
                          </m:r>
                        </m:e>
                      </m:acc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Cambria Math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400" i="1">
                              <a:effectLst/>
                              <a:latin typeface="Cambria Math" pitchFamily="18" charset="0"/>
                              <a:ea typeface="Cambria Math" pitchFamily="18" charset="0"/>
                            </a:rPr>
                          </m:ctrlPr>
                        </m:accPr>
                        <m:e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  <m:t>𝐴</m:t>
                          </m:r>
                          <m:sSup>
                            <m:sSupPr>
                              <m:ctrlPr>
                                <a:rPr lang="en-US" sz="4400" i="1">
                                  <a:effectLst/>
                                  <a:latin typeface="Cambria Math" pitchFamily="18" charset="0"/>
                                  <a:ea typeface="Cambria Math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mbria Math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mbria Math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acc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Cambria Math" pitchFamily="18" charset="0"/>
                          <a:cs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i="1">
                              <a:effectLst/>
                              <a:latin typeface="Cambria Math" pitchFamily="18" charset="0"/>
                              <a:ea typeface="Cambria Math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i="1">
                                  <a:effectLst/>
                                  <a:latin typeface="Cambria Math" pitchFamily="18" charset="0"/>
                                  <a:ea typeface="Cambria Math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mbria Math" pitchFamily="18" charset="0"/>
                                </a:rPr>
                                <m:t>&amp;</m:t>
                              </m:r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mbria Math" pitchFamily="18" charset="0"/>
                                </a:rPr>
                                <m:t>𝑥</m:t>
                              </m:r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mbria Math" pitchFamily="18" charset="0"/>
                                </a:rPr>
                                <m:t>=3−1=2</m:t>
                              </m:r>
                            </m:e>
                            <m:e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mbria Math" pitchFamily="18" charset="0"/>
                                </a:rPr>
                                <m:t>&amp;</m:t>
                              </m:r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mbria Math" pitchFamily="18" charset="0"/>
                                </a:rPr>
                                <m:t>𝑦</m:t>
                              </m:r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mbria Math" pitchFamily="18" charset="0"/>
                                </a:rPr>
                                <m:t>=4−2=2</m:t>
                              </m:r>
                            </m:e>
                          </m:eqArr>
                        </m:e>
                      </m:d>
                    </m:oMath>
                  </a14:m>
                  <a:r>
                    <a:rPr lang="en-US" sz="4400" dirty="0">
                      <a:effectLst/>
                      <a:latin typeface="Cambria Math" pitchFamily="18" charset="0"/>
                      <a:ea typeface="Cambria Math" pitchFamily="18" charset="0"/>
                      <a:cs typeface="Arial" panose="020B0604020202020204" pitchFamily="34" charset="0"/>
                    </a:rPr>
                    <a:t> . </a:t>
                  </a:r>
                  <a:r>
                    <a:rPr lang="en-US" sz="4400" dirty="0" err="1">
                      <a:effectLst/>
                      <a:latin typeface="Cambria Math" pitchFamily="18" charset="0"/>
                      <a:ea typeface="Cambria Math" pitchFamily="18" charset="0"/>
                      <a:cs typeface="Arial" panose="020B0604020202020204" pitchFamily="34" charset="0"/>
                    </a:rPr>
                    <a:t>Suy</a:t>
                  </a:r>
                  <a:r>
                    <a:rPr lang="en-US" sz="4400" dirty="0">
                      <a:effectLst/>
                      <a:latin typeface="Cambria Math" pitchFamily="18" charset="0"/>
                      <a:ea typeface="Cambria Math" pitchFamily="18" charset="0"/>
                      <a:cs typeface="Arial" panose="020B0604020202020204" pitchFamily="34" charset="0"/>
                    </a:rPr>
                    <a:t> ra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i="1">
                              <a:effectLst/>
                              <a:latin typeface="Cambria Math" pitchFamily="18" charset="0"/>
                              <a:ea typeface="Cambria Math" pitchFamily="18" charset="0"/>
                            </a:rPr>
                          </m:ctrlPr>
                        </m:accPr>
                        <m:e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  <m:t>𝑣</m:t>
                          </m:r>
                        </m:e>
                      </m:acc>
                      <m:d>
                        <m:dPr>
                          <m:ctrlPr>
                            <a:rPr lang="en-US" sz="4400" i="1">
                              <a:effectLst/>
                              <a:latin typeface="Cambria Math" pitchFamily="18" charset="0"/>
                              <a:ea typeface="Cambria Math" pitchFamily="18" charset="0"/>
                            </a:rPr>
                          </m:ctrlPr>
                        </m:dPr>
                        <m:e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  <m:t>2 ; 2</m:t>
                          </m:r>
                        </m:e>
                      </m:d>
                    </m:oMath>
                  </a14:m>
                  <a:r>
                    <a:rPr lang="en-US" sz="4400" dirty="0">
                      <a:effectLst/>
                      <a:latin typeface="Cambria Math" pitchFamily="18" charset="0"/>
                      <a:ea typeface="Cambria Math" pitchFamily="18" charset="0"/>
                      <a:cs typeface="Arial" panose="020B0604020202020204" pitchFamily="34" charset="0"/>
                    </a:rPr>
                    <a:t>.</a:t>
                  </a:r>
                </a:p>
              </p:txBody>
            </p:sp>
          </mc:Choice>
          <mc:Fallback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95B72F5F-699D-4D0F-AD75-88B981406BE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77283" y="8458199"/>
                  <a:ext cx="18135599" cy="230249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t="-371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xmlns="" id="{18A184FC-C11C-4740-86C9-0C955161BAFB}"/>
                  </a:ext>
                </a:extLst>
              </p:cNvPr>
              <p:cNvSpPr txBox="1"/>
              <p:nvPr/>
            </p:nvSpPr>
            <p:spPr>
              <a:xfrm>
                <a:off x="1066800" y="7688520"/>
                <a:ext cx="22736076" cy="14465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spcBef>
                    <a:spcPts val="600"/>
                  </a:spcBef>
                  <a:spcAft>
                    <a:spcPts val="0"/>
                  </a:spcAft>
                  <a:tabLst>
                    <a:tab pos="180340" algn="l"/>
                    <a:tab pos="364490" algn="l"/>
                    <a:tab pos="630555" algn="l"/>
                    <a:tab pos="1600200" algn="l"/>
                    <a:tab pos="1800225" algn="l"/>
                    <a:tab pos="2702560" algn="l"/>
                    <a:tab pos="3420745" algn="l"/>
                    <a:tab pos="3777615" algn="l"/>
                    <a:tab pos="5013325" algn="l"/>
                    <a:tab pos="5040630" algn="l"/>
                  </a:tabLst>
                </a:pPr>
                <a:r>
                  <a:rPr lang="vi-VN" sz="4400" b="1" dirty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b</a:t>
                </a:r>
                <a:r>
                  <a:rPr lang="vi-VN" sz="4400" dirty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.</a:t>
                </a:r>
                <a:r>
                  <a:rPr lang="en-US" sz="4400" dirty="0" err="1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Trong</a:t>
                </a:r>
                <a:r>
                  <a:rPr lang="en-US" sz="4400" dirty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mặt</a:t>
                </a:r>
                <a:r>
                  <a:rPr lang="en-US" sz="4400" dirty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phẳng</a:t>
                </a:r>
                <a:r>
                  <a:rPr lang="en-US" sz="4400" dirty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tọa</a:t>
                </a:r>
                <a:r>
                  <a:rPr lang="en-US" sz="4400" dirty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độ</a:t>
                </a:r>
                <a:r>
                  <a:rPr lang="en-US" sz="4400" dirty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𝑂𝑥𝑦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,</m:t>
                    </m:r>
                  </m:oMath>
                </a14:m>
                <a:r>
                  <a:rPr lang="en-US" sz="4400" dirty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cho</a:t>
                </a:r>
                <a:r>
                  <a:rPr lang="en-US" sz="4400" dirty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2 </a:t>
                </a:r>
                <a:r>
                  <a:rPr lang="en-US" sz="4400" dirty="0" err="1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đường</a:t>
                </a:r>
                <a:r>
                  <a:rPr lang="en-US" sz="4400" dirty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tròn</a:t>
                </a:r>
                <a:r>
                  <a:rPr lang="en-US" sz="4400" dirty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𝐶</m:t>
                        </m:r>
                      </m:e>
                    </m: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: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i="1">
                                <a:effectLst/>
                                <a:latin typeface="Cambria Math" pitchFamily="18" charset="0"/>
                                <a:ea typeface="Cambria Math" pitchFamily="18" charset="0"/>
                              </a:rPr>
                            </m:ctrlPr>
                          </m:d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𝑥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+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i="1">
                                <a:effectLst/>
                                <a:latin typeface="Cambria Math" pitchFamily="18" charset="0"/>
                                <a:ea typeface="Cambria Math" pitchFamily="18" charset="0"/>
                              </a:rPr>
                            </m:ctrlPr>
                          </m:d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𝑦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−2</m:t>
                            </m:r>
                          </m:e>
                        </m:d>
                      </m:e>
                      <m:sup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=4</m:t>
                    </m:r>
                  </m:oMath>
                </a14:m>
                <a:r>
                  <a:rPr lang="en-US" sz="4400" dirty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𝐶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′</m:t>
                        </m:r>
                      </m:e>
                    </m: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: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i="1">
                                <a:effectLst/>
                                <a:latin typeface="Cambria Math" pitchFamily="18" charset="0"/>
                                <a:ea typeface="Cambria Math" pitchFamily="18" charset="0"/>
                              </a:rPr>
                            </m:ctrlPr>
                          </m:d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𝑥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−3</m:t>
                            </m:r>
                          </m:e>
                        </m:d>
                      </m:e>
                      <m:sup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+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=4</m:t>
                    </m:r>
                  </m:oMath>
                </a14:m>
                <a:r>
                  <a:rPr lang="en-US" sz="4400" dirty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. </a:t>
                </a:r>
                <a:r>
                  <a:rPr lang="en-US" sz="4400" dirty="0" err="1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Viết</a:t>
                </a:r>
                <a:r>
                  <a:rPr lang="en-US" sz="4400" dirty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phương</a:t>
                </a:r>
                <a:r>
                  <a:rPr lang="en-US" sz="4400" dirty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trình</a:t>
                </a:r>
                <a:r>
                  <a:rPr lang="en-US" sz="4400" dirty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trục</a:t>
                </a:r>
                <a:r>
                  <a:rPr lang="en-US" sz="4400" dirty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đối</a:t>
                </a:r>
                <a:r>
                  <a:rPr lang="en-US" sz="4400" dirty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xứng</a:t>
                </a:r>
                <a:r>
                  <a:rPr lang="en-US" sz="4400" dirty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sz="4400" dirty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𝐶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’</m:t>
                        </m:r>
                      </m:e>
                    </m: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.</m:t>
                    </m:r>
                  </m:oMath>
                </a14:m>
                <a:r>
                  <a:rPr lang="en-US" sz="4400" dirty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18A184FC-C11C-4740-86C9-0C955161BA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7688520"/>
                <a:ext cx="22736076" cy="1446550"/>
              </a:xfrm>
              <a:prstGeom prst="rect">
                <a:avLst/>
              </a:prstGeom>
              <a:blipFill rotWithShape="1">
                <a:blip r:embed="rId5"/>
                <a:stretch>
                  <a:fillRect l="-1072" t="-8403" r="-1046" b="-189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7222A1FE-FA8D-44BA-A174-AC95EFDB0ED7}"/>
              </a:ext>
            </a:extLst>
          </p:cNvPr>
          <p:cNvGrpSpPr/>
          <p:nvPr/>
        </p:nvGrpSpPr>
        <p:grpSpPr>
          <a:xfrm>
            <a:off x="987380" y="9400481"/>
            <a:ext cx="22731874" cy="4336328"/>
            <a:chOff x="1664263" y="7533817"/>
            <a:chExt cx="22731874" cy="2866388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xmlns="" id="{60FE4AFD-2A76-4893-B927-0A9E68E0E89B}"/>
                </a:ext>
              </a:extLst>
            </p:cNvPr>
            <p:cNvGrpSpPr/>
            <p:nvPr/>
          </p:nvGrpSpPr>
          <p:grpSpPr>
            <a:xfrm>
              <a:off x="1664263" y="7533817"/>
              <a:ext cx="22731874" cy="2866388"/>
              <a:chOff x="979754" y="7763950"/>
              <a:chExt cx="22135691" cy="6307943"/>
            </a:xfrm>
          </p:grpSpPr>
          <p:sp>
            <p:nvSpPr>
              <p:cNvPr id="30" name="Rounded Rectangle 124">
                <a:extLst>
                  <a:ext uri="{FF2B5EF4-FFF2-40B4-BE49-F238E27FC236}">
                    <a16:creationId xmlns:a16="http://schemas.microsoft.com/office/drawing/2014/main" xmlns="" id="{4770F245-4928-47E4-A786-0AB3CBF31844}"/>
                  </a:ext>
                </a:extLst>
              </p:cNvPr>
              <p:cNvSpPr/>
              <p:nvPr/>
            </p:nvSpPr>
            <p:spPr>
              <a:xfrm>
                <a:off x="979754" y="7763950"/>
                <a:ext cx="22135691" cy="6307943"/>
              </a:xfrm>
              <a:prstGeom prst="roundRect">
                <a:avLst>
                  <a:gd name="adj" fmla="val 2239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190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xmlns="" id="{88C1F77A-A96F-4EF9-A1A7-9C52CAAC4A3A}"/>
                  </a:ext>
                </a:extLst>
              </p:cNvPr>
              <p:cNvGrpSpPr/>
              <p:nvPr/>
            </p:nvGrpSpPr>
            <p:grpSpPr>
              <a:xfrm>
                <a:off x="1057091" y="7813799"/>
                <a:ext cx="3322465" cy="1128901"/>
                <a:chOff x="1057091" y="7813799"/>
                <a:chExt cx="3322465" cy="1128901"/>
              </a:xfrm>
            </p:grpSpPr>
            <p:sp>
              <p:nvSpPr>
                <p:cNvPr id="32" name="Freeform 20">
                  <a:extLst>
                    <a:ext uri="{FF2B5EF4-FFF2-40B4-BE49-F238E27FC236}">
                      <a16:creationId xmlns:a16="http://schemas.microsoft.com/office/drawing/2014/main" xmlns="" id="{277F9E9A-6AF8-4BA9-B126-5C49FBE911D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200000" flipV="1">
                  <a:off x="2296886" y="6839589"/>
                  <a:ext cx="1108460" cy="3056880"/>
                </a:xfrm>
                <a:prstGeom prst="round1Rect">
                  <a:avLst/>
                </a:prstGeom>
                <a:solidFill>
                  <a:schemeClr val="bg1"/>
                </a:solidFill>
                <a:ln w="57150">
                  <a:solidFill>
                    <a:schemeClr val="accent6">
                      <a:lumMod val="50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xmlns="" id="{0F7C867E-A351-42FF-B797-C322D20D0BA7}"/>
                    </a:ext>
                  </a:extLst>
                </p:cNvPr>
                <p:cNvSpPr txBox="1"/>
                <p:nvPr/>
              </p:nvSpPr>
              <p:spPr>
                <a:xfrm>
                  <a:off x="1999486" y="7889425"/>
                  <a:ext cx="2111898" cy="646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b="1" dirty="0" err="1">
                      <a:solidFill>
                        <a:srgbClr val="FF0000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Bài</a:t>
                  </a:r>
                  <a:r>
                    <a:rPr lang="en-US" sz="3600" b="1" dirty="0">
                      <a:solidFill>
                        <a:srgbClr val="FF0000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3600" b="1" dirty="0" err="1">
                      <a:solidFill>
                        <a:srgbClr val="FF0000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giải</a:t>
                  </a:r>
                  <a:endParaRPr lang="en-US" sz="36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Round Diagonal Corner Rectangle 128">
                  <a:extLst>
                    <a:ext uri="{FF2B5EF4-FFF2-40B4-BE49-F238E27FC236}">
                      <a16:creationId xmlns:a16="http://schemas.microsoft.com/office/drawing/2014/main" xmlns="" id="{A2EAEA99-89D0-406A-846F-84EB775E9583}"/>
                    </a:ext>
                  </a:extLst>
                </p:cNvPr>
                <p:cNvSpPr/>
                <p:nvPr/>
              </p:nvSpPr>
              <p:spPr>
                <a:xfrm flipV="1">
                  <a:off x="1057091" y="7818282"/>
                  <a:ext cx="774046" cy="1103974"/>
                </a:xfrm>
                <a:prstGeom prst="round2Diag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50000"/>
                    </a:schemeClr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/>
                </a:p>
              </p:txBody>
            </p:sp>
            <p:sp>
              <p:nvSpPr>
                <p:cNvPr id="35" name="Freeform 15">
                  <a:extLst>
                    <a:ext uri="{FF2B5EF4-FFF2-40B4-BE49-F238E27FC236}">
                      <a16:creationId xmlns:a16="http://schemas.microsoft.com/office/drawing/2014/main" xmlns="" id="{CD0C2B0A-29C5-4F57-B547-E20FC44F8BC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226831" y="8035488"/>
                  <a:ext cx="501844" cy="907212"/>
                </a:xfrm>
                <a:custGeom>
                  <a:avLst/>
                  <a:gdLst>
                    <a:gd name="T0" fmla="*/ 135 w 145"/>
                    <a:gd name="T1" fmla="*/ 72 h 197"/>
                    <a:gd name="T2" fmla="*/ 72 w 145"/>
                    <a:gd name="T3" fmla="*/ 135 h 197"/>
                    <a:gd name="T4" fmla="*/ 9 w 145"/>
                    <a:gd name="T5" fmla="*/ 72 h 197"/>
                    <a:gd name="T6" fmla="*/ 72 w 145"/>
                    <a:gd name="T7" fmla="*/ 9 h 197"/>
                    <a:gd name="T8" fmla="*/ 115 w 145"/>
                    <a:gd name="T9" fmla="*/ 26 h 197"/>
                    <a:gd name="T10" fmla="*/ 60 w 145"/>
                    <a:gd name="T11" fmla="*/ 82 h 197"/>
                    <a:gd name="T12" fmla="*/ 30 w 145"/>
                    <a:gd name="T13" fmla="*/ 60 h 197"/>
                    <a:gd name="T14" fmla="*/ 20 w 145"/>
                    <a:gd name="T15" fmla="*/ 68 h 197"/>
                    <a:gd name="T16" fmla="*/ 61 w 145"/>
                    <a:gd name="T17" fmla="*/ 126 h 197"/>
                    <a:gd name="T18" fmla="*/ 123 w 145"/>
                    <a:gd name="T19" fmla="*/ 35 h 197"/>
                    <a:gd name="T20" fmla="*/ 135 w 145"/>
                    <a:gd name="T21" fmla="*/ 72 h 197"/>
                    <a:gd name="T22" fmla="*/ 145 w 145"/>
                    <a:gd name="T23" fmla="*/ 12 h 197"/>
                    <a:gd name="T24" fmla="*/ 135 w 145"/>
                    <a:gd name="T25" fmla="*/ 12 h 197"/>
                    <a:gd name="T26" fmla="*/ 123 w 145"/>
                    <a:gd name="T27" fmla="*/ 21 h 197"/>
                    <a:gd name="T28" fmla="*/ 72 w 145"/>
                    <a:gd name="T29" fmla="*/ 0 h 197"/>
                    <a:gd name="T30" fmla="*/ 0 w 145"/>
                    <a:gd name="T31" fmla="*/ 72 h 197"/>
                    <a:gd name="T32" fmla="*/ 30 w 145"/>
                    <a:gd name="T33" fmla="*/ 131 h 197"/>
                    <a:gd name="T34" fmla="*/ 7 w 145"/>
                    <a:gd name="T35" fmla="*/ 175 h 197"/>
                    <a:gd name="T36" fmla="*/ 13 w 145"/>
                    <a:gd name="T37" fmla="*/ 193 h 197"/>
                    <a:gd name="T38" fmla="*/ 32 w 145"/>
                    <a:gd name="T39" fmla="*/ 187 h 197"/>
                    <a:gd name="T40" fmla="*/ 51 w 145"/>
                    <a:gd name="T41" fmla="*/ 141 h 197"/>
                    <a:gd name="T42" fmla="*/ 51 w 145"/>
                    <a:gd name="T43" fmla="*/ 141 h 197"/>
                    <a:gd name="T44" fmla="*/ 72 w 145"/>
                    <a:gd name="T45" fmla="*/ 145 h 197"/>
                    <a:gd name="T46" fmla="*/ 145 w 145"/>
                    <a:gd name="T47" fmla="*/ 72 h 197"/>
                    <a:gd name="T48" fmla="*/ 129 w 145"/>
                    <a:gd name="T49" fmla="*/ 28 h 197"/>
                    <a:gd name="T50" fmla="*/ 145 w 145"/>
                    <a:gd name="T51" fmla="*/ 12 h 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45" h="197">
                      <a:moveTo>
                        <a:pt x="135" y="72"/>
                      </a:moveTo>
                      <a:cubicBezTo>
                        <a:pt x="135" y="107"/>
                        <a:pt x="107" y="135"/>
                        <a:pt x="72" y="135"/>
                      </a:cubicBezTo>
                      <a:cubicBezTo>
                        <a:pt x="37" y="135"/>
                        <a:pt x="9" y="107"/>
                        <a:pt x="9" y="72"/>
                      </a:cubicBezTo>
                      <a:cubicBezTo>
                        <a:pt x="9" y="37"/>
                        <a:pt x="37" y="9"/>
                        <a:pt x="72" y="9"/>
                      </a:cubicBezTo>
                      <a:cubicBezTo>
                        <a:pt x="89" y="9"/>
                        <a:pt x="104" y="15"/>
                        <a:pt x="115" y="26"/>
                      </a:cubicBezTo>
                      <a:cubicBezTo>
                        <a:pt x="101" y="38"/>
                        <a:pt x="80" y="57"/>
                        <a:pt x="60" y="82"/>
                      </a:cubicBezTo>
                      <a:cubicBezTo>
                        <a:pt x="50" y="74"/>
                        <a:pt x="40" y="67"/>
                        <a:pt x="30" y="60"/>
                      </a:cubicBezTo>
                      <a:cubicBezTo>
                        <a:pt x="26" y="63"/>
                        <a:pt x="24" y="65"/>
                        <a:pt x="20" y="68"/>
                      </a:cubicBezTo>
                      <a:cubicBezTo>
                        <a:pt x="34" y="88"/>
                        <a:pt x="47" y="107"/>
                        <a:pt x="61" y="126"/>
                      </a:cubicBezTo>
                      <a:cubicBezTo>
                        <a:pt x="80" y="95"/>
                        <a:pt x="99" y="63"/>
                        <a:pt x="123" y="35"/>
                      </a:cubicBezTo>
                      <a:cubicBezTo>
                        <a:pt x="130" y="45"/>
                        <a:pt x="135" y="58"/>
                        <a:pt x="135" y="72"/>
                      </a:cubicBezTo>
                      <a:close/>
                      <a:moveTo>
                        <a:pt x="145" y="12"/>
                      </a:moveTo>
                      <a:cubicBezTo>
                        <a:pt x="141" y="12"/>
                        <a:pt x="138" y="12"/>
                        <a:pt x="135" y="12"/>
                      </a:cubicBezTo>
                      <a:cubicBezTo>
                        <a:pt x="135" y="12"/>
                        <a:pt x="130" y="15"/>
                        <a:pt x="123" y="21"/>
                      </a:cubicBezTo>
                      <a:cubicBezTo>
                        <a:pt x="110" y="8"/>
                        <a:pt x="92" y="0"/>
                        <a:pt x="72" y="0"/>
                      </a:cubicBezTo>
                      <a:cubicBezTo>
                        <a:pt x="32" y="0"/>
                        <a:pt x="0" y="32"/>
                        <a:pt x="0" y="72"/>
                      </a:cubicBezTo>
                      <a:cubicBezTo>
                        <a:pt x="0" y="97"/>
                        <a:pt x="11" y="118"/>
                        <a:pt x="30" y="131"/>
                      </a:cubicBezTo>
                      <a:cubicBezTo>
                        <a:pt x="7" y="175"/>
                        <a:pt x="7" y="175"/>
                        <a:pt x="7" y="175"/>
                      </a:cubicBezTo>
                      <a:cubicBezTo>
                        <a:pt x="3" y="182"/>
                        <a:pt x="6" y="190"/>
                        <a:pt x="13" y="193"/>
                      </a:cubicBezTo>
                      <a:cubicBezTo>
                        <a:pt x="20" y="197"/>
                        <a:pt x="28" y="194"/>
                        <a:pt x="32" y="187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8" y="143"/>
                        <a:pt x="65" y="145"/>
                        <a:pt x="72" y="145"/>
                      </a:cubicBezTo>
                      <a:cubicBezTo>
                        <a:pt x="112" y="145"/>
                        <a:pt x="145" y="112"/>
                        <a:pt x="145" y="72"/>
                      </a:cubicBezTo>
                      <a:cubicBezTo>
                        <a:pt x="145" y="55"/>
                        <a:pt x="138" y="40"/>
                        <a:pt x="129" y="28"/>
                      </a:cubicBezTo>
                      <a:cubicBezTo>
                        <a:pt x="134" y="22"/>
                        <a:pt x="139" y="17"/>
                        <a:pt x="145" y="1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17" tIns="45709" rIns="91417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xmlns="" id="{3C39942A-02F6-4222-975B-67F5F50D47ED}"/>
                    </a:ext>
                  </a:extLst>
                </p:cNvPr>
                <p:cNvSpPr txBox="1"/>
                <p:nvPr/>
              </p:nvSpPr>
              <p:spPr>
                <a:xfrm>
                  <a:off x="3586027" y="8106304"/>
                  <a:ext cx="18135599" cy="211990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629920" marR="0" algn="just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4400" dirty="0">
                      <a:latin typeface="Cambria Math" pitchFamily="18" charset="0"/>
                      <a:ea typeface="Cambria Math" pitchFamily="18" charset="0"/>
                      <a:cs typeface="Arial" panose="020B0604020202020204" pitchFamily="34" charset="0"/>
                    </a:rPr>
                    <a:t>Đường </a:t>
                  </a:r>
                  <a:r>
                    <a:rPr lang="en-US" sz="4400" dirty="0" err="1">
                      <a:latin typeface="Cambria Math" pitchFamily="18" charset="0"/>
                      <a:ea typeface="Cambria Math" pitchFamily="18" charset="0"/>
                      <a:cs typeface="Arial" panose="020B0604020202020204" pitchFamily="34" charset="0"/>
                    </a:rPr>
                    <a:t>tròn</a:t>
                  </a:r>
                  <a:r>
                    <a:rPr lang="en-US" sz="4400" dirty="0">
                      <a:effectLst/>
                      <a:latin typeface="Cambria Math" pitchFamily="18" charset="0"/>
                      <a:ea typeface="Cambria Math" pitchFamily="18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4400" i="1">
                              <a:effectLst/>
                              <a:latin typeface="Cambria Math" pitchFamily="18" charset="0"/>
                              <a:ea typeface="Cambria Math" pitchFamily="18" charset="0"/>
                            </a:rPr>
                          </m:ctrlPr>
                        </m:dPr>
                        <m:e>
                          <m:r>
                            <a:rPr lang="en-US" sz="4400" b="0" i="1" smtClean="0">
                              <a:effectLst/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  <m:t>𝐶</m:t>
                          </m:r>
                        </m:e>
                      </m:d>
                    </m:oMath>
                  </a14:m>
                  <a:r>
                    <a:rPr lang="en-US" sz="4400" dirty="0" err="1">
                      <a:effectLst/>
                      <a:latin typeface="Cambria Math" pitchFamily="18" charset="0"/>
                      <a:ea typeface="Cambria Math" pitchFamily="18" charset="0"/>
                      <a:cs typeface="Arial" panose="020B0604020202020204" pitchFamily="34" charset="0"/>
                    </a:rPr>
                    <a:t>có</a:t>
                  </a:r>
                  <a:r>
                    <a:rPr lang="en-US" sz="4400" dirty="0">
                      <a:effectLst/>
                      <a:latin typeface="Cambria Math" pitchFamily="18" charset="0"/>
                      <a:ea typeface="Cambria Math" pitchFamily="18" charset="0"/>
                      <a:cs typeface="Arial" panose="020B0604020202020204" pitchFamily="34" charset="0"/>
                    </a:rPr>
                    <a:t> </a:t>
                  </a:r>
                  <a:r>
                    <a:rPr lang="en-US" sz="4400" dirty="0" err="1">
                      <a:effectLst/>
                      <a:latin typeface="Cambria Math" pitchFamily="18" charset="0"/>
                      <a:ea typeface="Cambria Math" pitchFamily="18" charset="0"/>
                      <a:cs typeface="Arial" panose="020B0604020202020204" pitchFamily="34" charset="0"/>
                    </a:rPr>
                    <a:t>tâm</a:t>
                  </a:r>
                  <a:r>
                    <a:rPr lang="en-US" sz="4400" dirty="0">
                      <a:effectLst/>
                      <a:latin typeface="Cambria Math" pitchFamily="18" charset="0"/>
                      <a:ea typeface="Cambria Math" pitchFamily="18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0" i="1" smtClean="0">
                          <a:effectLst/>
                          <a:latin typeface="Cambria Math" panose="02040503050406030204" pitchFamily="18" charset="0"/>
                          <a:ea typeface="Cambria Math" pitchFamily="18" charset="0"/>
                        </a:rPr>
                        <m:t>𝐼</m:t>
                      </m:r>
                      <m:r>
                        <a:rPr lang="en-US" sz="4400" b="0" i="1" smtClean="0">
                          <a:effectLst/>
                          <a:latin typeface="Cambria Math" panose="02040503050406030204" pitchFamily="18" charset="0"/>
                          <a:ea typeface="Cambria Math" pitchFamily="18" charset="0"/>
                        </a:rPr>
                        <m:t>(1;2)</m:t>
                      </m:r>
                    </m:oMath>
                  </a14:m>
                  <a:r>
                    <a:rPr lang="en-US" sz="4400" dirty="0">
                      <a:effectLst/>
                      <a:latin typeface="Cambria Math" pitchFamily="18" charset="0"/>
                      <a:ea typeface="Cambria Math" pitchFamily="18" charset="0"/>
                      <a:cs typeface="Arial" panose="020B0604020202020204" pitchFamily="34" charset="0"/>
                    </a:rPr>
                    <a:t> </a:t>
                  </a:r>
                  <a:r>
                    <a:rPr lang="en-US" sz="4400" dirty="0" err="1">
                      <a:effectLst/>
                      <a:latin typeface="Cambria Math" pitchFamily="18" charset="0"/>
                      <a:ea typeface="Cambria Math" pitchFamily="18" charset="0"/>
                      <a:cs typeface="Arial" panose="020B0604020202020204" pitchFamily="34" charset="0"/>
                    </a:rPr>
                    <a:t>bán</a:t>
                  </a:r>
                  <a:r>
                    <a:rPr lang="en-US" sz="4400" dirty="0">
                      <a:effectLst/>
                      <a:latin typeface="Cambria Math" pitchFamily="18" charset="0"/>
                      <a:ea typeface="Cambria Math" pitchFamily="18" charset="0"/>
                      <a:cs typeface="Arial" panose="020B0604020202020204" pitchFamily="34" charset="0"/>
                    </a:rPr>
                    <a:t> </a:t>
                  </a:r>
                  <a:r>
                    <a:rPr lang="en-US" sz="4400" dirty="0" err="1">
                      <a:effectLst/>
                      <a:latin typeface="Cambria Math" pitchFamily="18" charset="0"/>
                      <a:ea typeface="Cambria Math" pitchFamily="18" charset="0"/>
                      <a:cs typeface="Arial" panose="020B0604020202020204" pitchFamily="34" charset="0"/>
                    </a:rPr>
                    <a:t>kính</a:t>
                  </a:r>
                  <a:r>
                    <a:rPr lang="en-US" sz="4400" dirty="0">
                      <a:effectLst/>
                      <a:latin typeface="Cambria Math" pitchFamily="18" charset="0"/>
                      <a:ea typeface="Cambria Math" pitchFamily="18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0" i="1" smtClean="0">
                          <a:effectLst/>
                          <a:latin typeface="Cambria Math" panose="02040503050406030204" pitchFamily="18" charset="0"/>
                          <a:ea typeface="Cambria Math" pitchFamily="18" charset="0"/>
                        </a:rPr>
                        <m:t>𝑅</m:t>
                      </m:r>
                      <m:r>
                        <a:rPr lang="en-US" sz="4400" b="0" i="1" smtClean="0">
                          <a:effectLst/>
                          <a:latin typeface="Cambria Math" panose="02040503050406030204" pitchFamily="18" charset="0"/>
                          <a:ea typeface="Cambria Math" pitchFamily="18" charset="0"/>
                        </a:rPr>
                        <m:t>=2</m:t>
                      </m:r>
                    </m:oMath>
                  </a14:m>
                  <a:r>
                    <a:rPr lang="en-US" sz="4400" dirty="0">
                      <a:effectLst/>
                      <a:latin typeface="Cambria Math" pitchFamily="18" charset="0"/>
                      <a:ea typeface="Cambria Math" pitchFamily="18" charset="0"/>
                      <a:cs typeface="Arial" panose="020B0604020202020204" pitchFamily="34" charset="0"/>
                    </a:rPr>
                    <a:t>.</a:t>
                  </a:r>
                </a:p>
                <a:p>
                  <a:pPr marL="629920" algn="just">
                    <a:lnSpc>
                      <a:spcPct val="115000"/>
                    </a:lnSpc>
                  </a:pPr>
                  <a:r>
                    <a:rPr lang="en-US" sz="4400" dirty="0">
                      <a:latin typeface="Cambria Math" pitchFamily="18" charset="0"/>
                      <a:ea typeface="Cambria Math" pitchFamily="18" charset="0"/>
                      <a:cs typeface="Arial" panose="020B0604020202020204" pitchFamily="34" charset="0"/>
                    </a:rPr>
                    <a:t>Đường </a:t>
                  </a:r>
                  <a:r>
                    <a:rPr lang="en-US" sz="4400" dirty="0" err="1">
                      <a:latin typeface="Cambria Math" pitchFamily="18" charset="0"/>
                      <a:ea typeface="Cambria Math" pitchFamily="18" charset="0"/>
                      <a:cs typeface="Arial" panose="020B0604020202020204" pitchFamily="34" charset="0"/>
                    </a:rPr>
                    <a:t>tròn</a:t>
                  </a:r>
                  <a:r>
                    <a:rPr lang="en-US" sz="4400" dirty="0">
                      <a:effectLst/>
                      <a:latin typeface="Cambria Math" pitchFamily="18" charset="0"/>
                      <a:ea typeface="Cambria Math" pitchFamily="18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4400" i="1">
                              <a:effectLst/>
                              <a:latin typeface="Cambria Math" pitchFamily="18" charset="0"/>
                              <a:ea typeface="Cambria Math" pitchFamily="18" charset="0"/>
                            </a:rPr>
                          </m:ctrlPr>
                        </m:dPr>
                        <m:e>
                          <m:r>
                            <a:rPr lang="en-US" sz="4400" b="0" i="1" smtClean="0">
                              <a:effectLst/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  <m:t>𝐶</m:t>
                          </m:r>
                          <m:r>
                            <a:rPr lang="en-US" sz="4400" b="0" i="1" smtClean="0">
                              <a:effectLst/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  <m:t>′</m:t>
                          </m:r>
                        </m:e>
                      </m:d>
                    </m:oMath>
                  </a14:m>
                  <a:r>
                    <a:rPr lang="en-US" sz="4400" dirty="0" err="1">
                      <a:effectLst/>
                      <a:latin typeface="Cambria Math" pitchFamily="18" charset="0"/>
                      <a:ea typeface="Cambria Math" pitchFamily="18" charset="0"/>
                      <a:cs typeface="Arial" panose="020B0604020202020204" pitchFamily="34" charset="0"/>
                    </a:rPr>
                    <a:t>có</a:t>
                  </a:r>
                  <a:r>
                    <a:rPr lang="en-US" sz="4400" dirty="0">
                      <a:effectLst/>
                      <a:latin typeface="Cambria Math" pitchFamily="18" charset="0"/>
                      <a:ea typeface="Cambria Math" pitchFamily="18" charset="0"/>
                      <a:cs typeface="Arial" panose="020B0604020202020204" pitchFamily="34" charset="0"/>
                    </a:rPr>
                    <a:t> </a:t>
                  </a:r>
                  <a:r>
                    <a:rPr lang="en-US" sz="4400" dirty="0" err="1">
                      <a:effectLst/>
                      <a:latin typeface="Cambria Math" pitchFamily="18" charset="0"/>
                      <a:ea typeface="Cambria Math" pitchFamily="18" charset="0"/>
                      <a:cs typeface="Arial" panose="020B0604020202020204" pitchFamily="34" charset="0"/>
                    </a:rPr>
                    <a:t>tâm</a:t>
                  </a:r>
                  <a:r>
                    <a:rPr lang="en-US" sz="4400" dirty="0">
                      <a:effectLst/>
                      <a:latin typeface="Cambria Math" pitchFamily="18" charset="0"/>
                      <a:ea typeface="Cambria Math" pitchFamily="18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0" i="1" smtClean="0">
                          <a:effectLst/>
                          <a:latin typeface="Cambria Math" panose="02040503050406030204" pitchFamily="18" charset="0"/>
                          <a:ea typeface="Cambria Math" pitchFamily="18" charset="0"/>
                        </a:rPr>
                        <m:t>𝐼</m:t>
                      </m:r>
                      <m:r>
                        <a:rPr lang="en-US" sz="4400" b="0" i="1" smtClean="0">
                          <a:effectLst/>
                          <a:latin typeface="Cambria Math" panose="02040503050406030204" pitchFamily="18" charset="0"/>
                          <a:ea typeface="Cambria Math" pitchFamily="18" charset="0"/>
                        </a:rPr>
                        <m:t>′(3;0)</m:t>
                      </m:r>
                    </m:oMath>
                  </a14:m>
                  <a:r>
                    <a:rPr lang="en-US" sz="4400" dirty="0">
                      <a:effectLst/>
                      <a:latin typeface="Cambria Math" pitchFamily="18" charset="0"/>
                      <a:ea typeface="Cambria Math" pitchFamily="18" charset="0"/>
                      <a:cs typeface="Arial" panose="020B0604020202020204" pitchFamily="34" charset="0"/>
                    </a:rPr>
                    <a:t> </a:t>
                  </a:r>
                  <a:r>
                    <a:rPr lang="en-US" sz="4400" dirty="0" err="1">
                      <a:effectLst/>
                      <a:latin typeface="Cambria Math" pitchFamily="18" charset="0"/>
                      <a:ea typeface="Cambria Math" pitchFamily="18" charset="0"/>
                      <a:cs typeface="Arial" panose="020B0604020202020204" pitchFamily="34" charset="0"/>
                    </a:rPr>
                    <a:t>bán</a:t>
                  </a:r>
                  <a:r>
                    <a:rPr lang="en-US" sz="4400" dirty="0">
                      <a:effectLst/>
                      <a:latin typeface="Cambria Math" pitchFamily="18" charset="0"/>
                      <a:ea typeface="Cambria Math" pitchFamily="18" charset="0"/>
                      <a:cs typeface="Arial" panose="020B0604020202020204" pitchFamily="34" charset="0"/>
                    </a:rPr>
                    <a:t> </a:t>
                  </a:r>
                  <a:r>
                    <a:rPr lang="en-US" sz="4400" dirty="0" err="1">
                      <a:effectLst/>
                      <a:latin typeface="Cambria Math" pitchFamily="18" charset="0"/>
                      <a:ea typeface="Cambria Math" pitchFamily="18" charset="0"/>
                      <a:cs typeface="Arial" panose="020B0604020202020204" pitchFamily="34" charset="0"/>
                    </a:rPr>
                    <a:t>kính</a:t>
                  </a:r>
                  <a:r>
                    <a:rPr lang="en-US" sz="4400" dirty="0">
                      <a:effectLst/>
                      <a:latin typeface="Cambria Math" pitchFamily="18" charset="0"/>
                      <a:ea typeface="Cambria Math" pitchFamily="18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0" i="1" smtClean="0">
                          <a:effectLst/>
                          <a:latin typeface="Cambria Math" panose="02040503050406030204" pitchFamily="18" charset="0"/>
                          <a:ea typeface="Cambria Math" pitchFamily="18" charset="0"/>
                        </a:rPr>
                        <m:t>𝑅</m:t>
                      </m:r>
                      <m:r>
                        <a:rPr lang="en-US" sz="4400" b="0" i="1" smtClean="0">
                          <a:effectLst/>
                          <a:latin typeface="Cambria Math" panose="02040503050406030204" pitchFamily="18" charset="0"/>
                          <a:ea typeface="Cambria Math" pitchFamily="18" charset="0"/>
                        </a:rPr>
                        <m:t>=2</m:t>
                      </m:r>
                    </m:oMath>
                  </a14:m>
                  <a:r>
                    <a:rPr lang="en-US" sz="4400" dirty="0">
                      <a:effectLst/>
                      <a:latin typeface="Cambria Math" pitchFamily="18" charset="0"/>
                      <a:ea typeface="Cambria Math" pitchFamily="18" charset="0"/>
                      <a:cs typeface="Arial" panose="020B0604020202020204" pitchFamily="34" charset="0"/>
                    </a:rPr>
                    <a:t>.</a:t>
                  </a:r>
                </a:p>
                <a:p>
                  <a:pPr marL="629920" marR="0" algn="just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4400" i="1" smtClean="0">
                              <a:effectLst/>
                              <a:latin typeface="Cambria Math" pitchFamily="18" charset="0"/>
                              <a:ea typeface="Cambria Math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effectLst/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  <m:t>Đ</m:t>
                          </m:r>
                        </m:e>
                        <m:sub>
                          <m:r>
                            <a:rPr lang="en-US" sz="4400" b="0" i="1" smtClean="0">
                              <a:effectLst/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  <m:t>𝑑</m:t>
                          </m:r>
                        </m:sub>
                      </m:sSub>
                      <m:d>
                        <m:dPr>
                          <m:ctrlPr>
                            <a:rPr lang="en-US" sz="4400" b="0" i="1" smtClean="0">
                              <a:effectLst/>
                              <a:latin typeface="Cambria Math" pitchFamily="18" charset="0"/>
                              <a:ea typeface="Cambria Math" pitchFamily="18" charset="0"/>
                            </a:rPr>
                          </m:ctrlPr>
                        </m:dPr>
                        <m:e>
                          <m:r>
                            <a:rPr lang="en-US" sz="4400" b="0" i="1" smtClean="0">
                              <a:effectLst/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  <m:t>𝐶</m:t>
                          </m:r>
                        </m:e>
                      </m:d>
                      <m:r>
                        <a:rPr lang="en-US" sz="4400" b="0" i="1" smtClean="0">
                          <a:effectLst/>
                          <a:latin typeface="Cambria Math" panose="02040503050406030204" pitchFamily="18" charset="0"/>
                          <a:ea typeface="Cambria Math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400" b="0" i="1" smtClean="0">
                              <a:effectLst/>
                              <a:latin typeface="Cambria Math" pitchFamily="18" charset="0"/>
                              <a:ea typeface="Cambria Math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400" b="0" i="1" smtClean="0">
                                  <a:effectLst/>
                                  <a:latin typeface="Cambria Math" pitchFamily="18" charset="0"/>
                                  <a:ea typeface="Cambria Math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0" i="1" smtClean="0">
                                  <a:effectLst/>
                                  <a:latin typeface="Cambria Math" panose="02040503050406030204" pitchFamily="18" charset="0"/>
                                  <a:ea typeface="Cambria Math" pitchFamily="18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en-US" sz="4400" b="0" i="1" smtClean="0">
                                  <a:effectLst/>
                                  <a:latin typeface="Cambria Math" panose="02040503050406030204" pitchFamily="18" charset="0"/>
                                  <a:ea typeface="Cambria Math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sz="4400" b="0" i="1" smtClean="0">
                          <a:effectLst/>
                          <a:latin typeface="Cambria Math" panose="02040503050406030204" pitchFamily="18" charset="0"/>
                          <a:ea typeface="Cambria Math" pitchFamily="18" charset="0"/>
                        </a:rPr>
                        <m:t>𝐾h𝑖</m:t>
                      </m:r>
                      <m:r>
                        <a:rPr lang="en-US" sz="4400" b="0" i="1" smtClean="0">
                          <a:effectLst/>
                          <a:latin typeface="Cambria Math" panose="02040503050406030204" pitchFamily="18" charset="0"/>
                          <a:ea typeface="Cambria Math" pitchFamily="18" charset="0"/>
                        </a:rPr>
                        <m:t> đó </m:t>
                      </m:r>
                      <m:sSub>
                        <m:sSubPr>
                          <m:ctrlPr>
                            <a:rPr lang="en-US" sz="4400" i="1" smtClean="0">
                              <a:latin typeface="Cambria Math" pitchFamily="18" charset="0"/>
                              <a:ea typeface="Cambria Math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  <m:t>Đ</m:t>
                          </m:r>
                        </m:e>
                        <m:sub>
                          <m:r>
                            <a:rPr lang="en-US" sz="4400" b="0" i="1" smtClean="0"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  <m:t>𝑑</m:t>
                          </m:r>
                        </m:sub>
                      </m:sSub>
                      <m:d>
                        <m:dPr>
                          <m:ctrlPr>
                            <a:rPr lang="en-US" sz="4400" b="0" i="1" smtClean="0">
                              <a:latin typeface="Cambria Math" pitchFamily="18" charset="0"/>
                              <a:ea typeface="Cambria Math" pitchFamily="18" charset="0"/>
                            </a:rPr>
                          </m:ctrlPr>
                        </m:d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  <m:t>𝐼</m:t>
                          </m:r>
                        </m:e>
                      </m:d>
                      <m:r>
                        <a:rPr lang="en-US" sz="4400" b="0" i="1" smtClean="0">
                          <a:latin typeface="Cambria Math" panose="02040503050406030204" pitchFamily="18" charset="0"/>
                          <a:ea typeface="Cambria Math" pitchFamily="18" charset="0"/>
                        </a:rPr>
                        <m:t>=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  <a:ea typeface="Cambria Math" pitchFamily="18" charset="0"/>
                        </a:rPr>
                        <m:t>𝐼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  <a:ea typeface="Cambria Math" pitchFamily="18" charset="0"/>
                        </a:rPr>
                        <m:t>′⇔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  <a:ea typeface="Cambria Math" pitchFamily="18" charset="0"/>
                          <a:cs typeface="Cambria Math" panose="02040503050406030204" pitchFamily="18" charset="0"/>
                        </a:rPr>
                        <m:t>𝑑</m:t>
                      </m:r>
                    </m:oMath>
                  </a14:m>
                  <a:r>
                    <a:rPr lang="en-US" sz="4400" dirty="0">
                      <a:effectLst/>
                      <a:latin typeface="Cambria Math" pitchFamily="18" charset="0"/>
                      <a:ea typeface="Cambria Math" pitchFamily="18" charset="0"/>
                      <a:cs typeface="Arial" panose="020B0604020202020204" pitchFamily="34" charset="0"/>
                    </a:rPr>
                    <a:t> </a:t>
                  </a:r>
                  <a:r>
                    <a:rPr lang="en-US" sz="4400" dirty="0" err="1">
                      <a:effectLst/>
                      <a:latin typeface="Cambria Math" pitchFamily="18" charset="0"/>
                      <a:ea typeface="Cambria Math" pitchFamily="18" charset="0"/>
                      <a:cs typeface="Arial" panose="020B0604020202020204" pitchFamily="34" charset="0"/>
                    </a:rPr>
                    <a:t>là</a:t>
                  </a:r>
                  <a:r>
                    <a:rPr lang="en-US" sz="4400" dirty="0">
                      <a:effectLst/>
                      <a:latin typeface="Cambria Math" pitchFamily="18" charset="0"/>
                      <a:ea typeface="Cambria Math" pitchFamily="18" charset="0"/>
                      <a:cs typeface="Arial" panose="020B0604020202020204" pitchFamily="34" charset="0"/>
                    </a:rPr>
                    <a:t> </a:t>
                  </a:r>
                  <a:r>
                    <a:rPr lang="en-US" sz="4400" dirty="0" err="1">
                      <a:effectLst/>
                      <a:latin typeface="Cambria Math" pitchFamily="18" charset="0"/>
                      <a:ea typeface="Cambria Math" pitchFamily="18" charset="0"/>
                      <a:cs typeface="Arial" panose="020B0604020202020204" pitchFamily="34" charset="0"/>
                    </a:rPr>
                    <a:t>đường</a:t>
                  </a:r>
                  <a:r>
                    <a:rPr lang="en-US" sz="4400" dirty="0">
                      <a:effectLst/>
                      <a:latin typeface="Cambria Math" pitchFamily="18" charset="0"/>
                      <a:ea typeface="Cambria Math" pitchFamily="18" charset="0"/>
                      <a:cs typeface="Arial" panose="020B0604020202020204" pitchFamily="34" charset="0"/>
                    </a:rPr>
                    <a:t> </a:t>
                  </a:r>
                  <a:r>
                    <a:rPr lang="en-US" sz="4400" dirty="0" err="1">
                      <a:effectLst/>
                      <a:latin typeface="Cambria Math" pitchFamily="18" charset="0"/>
                      <a:ea typeface="Cambria Math" pitchFamily="18" charset="0"/>
                      <a:cs typeface="Arial" panose="020B0604020202020204" pitchFamily="34" charset="0"/>
                    </a:rPr>
                    <a:t>trung</a:t>
                  </a:r>
                  <a:r>
                    <a:rPr lang="en-US" sz="4400" dirty="0">
                      <a:effectLst/>
                      <a:latin typeface="Cambria Math" pitchFamily="18" charset="0"/>
                      <a:ea typeface="Cambria Math" pitchFamily="18" charset="0"/>
                      <a:cs typeface="Arial" panose="020B0604020202020204" pitchFamily="34" charset="0"/>
                    </a:rPr>
                    <a:t> </a:t>
                  </a:r>
                  <a:r>
                    <a:rPr lang="en-US" sz="4400" dirty="0" err="1">
                      <a:effectLst/>
                      <a:latin typeface="Cambria Math" pitchFamily="18" charset="0"/>
                      <a:ea typeface="Cambria Math" pitchFamily="18" charset="0"/>
                      <a:cs typeface="Arial" panose="020B0604020202020204" pitchFamily="34" charset="0"/>
                    </a:rPr>
                    <a:t>trực</a:t>
                  </a:r>
                  <a:r>
                    <a:rPr lang="en-US" sz="4400" dirty="0">
                      <a:effectLst/>
                      <a:latin typeface="Cambria Math" pitchFamily="18" charset="0"/>
                      <a:ea typeface="Cambria Math" pitchFamily="18" charset="0"/>
                      <a:cs typeface="Arial" panose="020B0604020202020204" pitchFamily="34" charset="0"/>
                    </a:rPr>
                    <a:t> </a:t>
                  </a:r>
                  <a:r>
                    <a:rPr lang="en-US" sz="4400" dirty="0" err="1">
                      <a:effectLst/>
                      <a:latin typeface="Cambria Math" pitchFamily="18" charset="0"/>
                      <a:ea typeface="Cambria Math" pitchFamily="18" charset="0"/>
                      <a:cs typeface="Arial" panose="020B0604020202020204" pitchFamily="34" charset="0"/>
                    </a:rPr>
                    <a:t>của</a:t>
                  </a:r>
                  <a:r>
                    <a:rPr lang="en-US" sz="4400" dirty="0">
                      <a:effectLst/>
                      <a:latin typeface="Cambria Math" pitchFamily="18" charset="0"/>
                      <a:ea typeface="Cambria Math" pitchFamily="18" charset="0"/>
                      <a:cs typeface="Arial" panose="020B0604020202020204" pitchFamily="34" charset="0"/>
                    </a:rPr>
                    <a:t> </a:t>
                  </a:r>
                  <a:r>
                    <a:rPr lang="en-US" sz="4400" dirty="0" err="1">
                      <a:effectLst/>
                      <a:latin typeface="Cambria Math" pitchFamily="18" charset="0"/>
                      <a:ea typeface="Cambria Math" pitchFamily="18" charset="0"/>
                      <a:cs typeface="Arial" panose="020B0604020202020204" pitchFamily="34" charset="0"/>
                    </a:rPr>
                    <a:t>đoạn</a:t>
                  </a:r>
                  <a:r>
                    <a:rPr lang="en-US" sz="4400" dirty="0">
                      <a:effectLst/>
                      <a:latin typeface="Cambria Math" pitchFamily="18" charset="0"/>
                      <a:ea typeface="Cambria Math" pitchFamily="18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0" i="1" smtClean="0">
                          <a:effectLst/>
                          <a:latin typeface="Cambria Math" panose="02040503050406030204" pitchFamily="18" charset="0"/>
                          <a:ea typeface="Cambria Math" pitchFamily="18" charset="0"/>
                        </a:rPr>
                        <m:t>𝐼</m:t>
                      </m:r>
                      <m:sSup>
                        <m:sSupPr>
                          <m:ctrlPr>
                            <a:rPr lang="en-US" sz="4400" b="0" i="1" smtClean="0">
                              <a:effectLst/>
                              <a:latin typeface="Cambria Math" pitchFamily="18" charset="0"/>
                              <a:ea typeface="Cambria Math" pitchFamily="18" charset="0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effectLst/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  <m:t>𝐼</m:t>
                          </m:r>
                        </m:e>
                        <m:sup>
                          <m:r>
                            <a:rPr lang="en-US" sz="4400" b="0" i="1" smtClean="0">
                              <a:effectLst/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4400" b="0" i="1" smtClean="0">
                          <a:effectLst/>
                          <a:latin typeface="Cambria Math" panose="02040503050406030204" pitchFamily="18" charset="0"/>
                          <a:ea typeface="Cambria Math" pitchFamily="18" charset="0"/>
                        </a:rPr>
                        <m:t>.</m:t>
                      </m:r>
                    </m:oMath>
                  </a14:m>
                  <a:endParaRPr lang="en-US" sz="4400" dirty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endParaRPr>
                </a:p>
                <a:p>
                  <a:pPr marL="629920" marR="0" algn="just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4400" dirty="0" err="1">
                      <a:latin typeface="Cambria Math" pitchFamily="18" charset="0"/>
                      <a:ea typeface="Cambria Math" pitchFamily="18" charset="0"/>
                      <a:cs typeface="Arial" panose="020B0604020202020204" pitchFamily="34" charset="0"/>
                    </a:rPr>
                    <a:t>Suy</a:t>
                  </a:r>
                  <a:r>
                    <a:rPr lang="en-US" sz="4400" dirty="0">
                      <a:latin typeface="Cambria Math" pitchFamily="18" charset="0"/>
                      <a:ea typeface="Cambria Math" pitchFamily="18" charset="0"/>
                      <a:cs typeface="Arial" panose="020B0604020202020204" pitchFamily="34" charset="0"/>
                    </a:rPr>
                    <a:t> ra </a:t>
                  </a:r>
                  <a:r>
                    <a:rPr lang="en-US" sz="4400" dirty="0" err="1">
                      <a:latin typeface="Cambria Math" pitchFamily="18" charset="0"/>
                      <a:ea typeface="Cambria Math" pitchFamily="18" charset="0"/>
                      <a:cs typeface="Arial" panose="020B0604020202020204" pitchFamily="34" charset="0"/>
                    </a:rPr>
                    <a:t>phương</a:t>
                  </a:r>
                  <a:r>
                    <a:rPr lang="en-US" sz="4400" dirty="0">
                      <a:latin typeface="Cambria Math" pitchFamily="18" charset="0"/>
                      <a:ea typeface="Cambria Math" pitchFamily="18" charset="0"/>
                      <a:cs typeface="Arial" panose="020B0604020202020204" pitchFamily="34" charset="0"/>
                    </a:rPr>
                    <a:t> </a:t>
                  </a:r>
                  <a:r>
                    <a:rPr lang="en-US" sz="4400" dirty="0" err="1">
                      <a:latin typeface="Cambria Math" pitchFamily="18" charset="0"/>
                      <a:ea typeface="Cambria Math" pitchFamily="18" charset="0"/>
                      <a:cs typeface="Arial" panose="020B0604020202020204" pitchFamily="34" charset="0"/>
                    </a:rPr>
                    <a:t>trình</a:t>
                  </a:r>
                  <a:r>
                    <a:rPr lang="en-US" sz="4400" dirty="0">
                      <a:latin typeface="Cambria Math" pitchFamily="18" charset="0"/>
                      <a:ea typeface="Cambria Math" pitchFamily="18" charset="0"/>
                      <a:cs typeface="Arial" panose="020B0604020202020204" pitchFamily="34" charset="0"/>
                    </a:rPr>
                    <a:t> </a:t>
                  </a:r>
                  <a:r>
                    <a:rPr lang="en-US" sz="4400" dirty="0" err="1">
                      <a:latin typeface="Cambria Math" pitchFamily="18" charset="0"/>
                      <a:ea typeface="Cambria Math" pitchFamily="18" charset="0"/>
                      <a:cs typeface="Arial" panose="020B0604020202020204" pitchFamily="34" charset="0"/>
                    </a:rPr>
                    <a:t>trục</a:t>
                  </a:r>
                  <a:r>
                    <a:rPr lang="en-US" sz="4400" dirty="0">
                      <a:latin typeface="Cambria Math" pitchFamily="18" charset="0"/>
                      <a:ea typeface="Cambria Math" pitchFamily="18" charset="0"/>
                      <a:cs typeface="Arial" panose="020B0604020202020204" pitchFamily="34" charset="0"/>
                    </a:rPr>
                    <a:t> </a:t>
                  </a:r>
                  <a:r>
                    <a:rPr lang="en-US" sz="4400" dirty="0" err="1">
                      <a:latin typeface="Cambria Math" pitchFamily="18" charset="0"/>
                      <a:ea typeface="Cambria Math" pitchFamily="18" charset="0"/>
                      <a:cs typeface="Arial" panose="020B0604020202020204" pitchFamily="34" charset="0"/>
                    </a:rPr>
                    <a:t>đối</a:t>
                  </a:r>
                  <a:r>
                    <a:rPr lang="en-US" sz="4400" dirty="0">
                      <a:latin typeface="Cambria Math" pitchFamily="18" charset="0"/>
                      <a:ea typeface="Cambria Math" pitchFamily="18" charset="0"/>
                      <a:cs typeface="Arial" panose="020B0604020202020204" pitchFamily="34" charset="0"/>
                    </a:rPr>
                    <a:t> </a:t>
                  </a:r>
                  <a:r>
                    <a:rPr lang="en-US" sz="4400" dirty="0" err="1">
                      <a:latin typeface="Cambria Math" pitchFamily="18" charset="0"/>
                      <a:ea typeface="Cambria Math" pitchFamily="18" charset="0"/>
                      <a:cs typeface="Arial" panose="020B0604020202020204" pitchFamily="34" charset="0"/>
                    </a:rPr>
                    <a:t>xứng</a:t>
                  </a:r>
                  <a:r>
                    <a:rPr lang="en-US" sz="4400" dirty="0">
                      <a:latin typeface="Cambria Math" pitchFamily="18" charset="0"/>
                      <a:ea typeface="Cambria Math" pitchFamily="18" charset="0"/>
                      <a:cs typeface="Arial" panose="020B0604020202020204" pitchFamily="34" charset="0"/>
                    </a:rPr>
                    <a:t> </a:t>
                  </a:r>
                  <a:r>
                    <a:rPr lang="en-US" sz="4400" dirty="0" err="1">
                      <a:latin typeface="Cambria Math" pitchFamily="18" charset="0"/>
                      <a:ea typeface="Cambria Math" pitchFamily="18" charset="0"/>
                      <a:cs typeface="Arial" panose="020B0604020202020204" pitchFamily="34" charset="0"/>
                    </a:rPr>
                    <a:t>của</a:t>
                  </a:r>
                  <a:r>
                    <a:rPr lang="en-US" sz="4400" dirty="0">
                      <a:latin typeface="Cambria Math" pitchFamily="18" charset="0"/>
                      <a:ea typeface="Cambria Math" pitchFamily="18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4400" i="1" smtClean="0">
                              <a:effectLst/>
                              <a:latin typeface="Cambria Math" pitchFamily="18" charset="0"/>
                              <a:ea typeface="Cambria Math" pitchFamily="18" charset="0"/>
                            </a:rPr>
                          </m:ctrlPr>
                        </m:dPr>
                        <m:e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  <m:t>𝐶</m:t>
                          </m:r>
                        </m:e>
                      </m:d>
                    </m:oMath>
                  </a14:m>
                  <a:r>
                    <a:rPr lang="en-US" sz="4400" dirty="0">
                      <a:effectLst/>
                      <a:latin typeface="Cambria Math" pitchFamily="18" charset="0"/>
                      <a:ea typeface="Cambria Math" pitchFamily="18" charset="0"/>
                      <a:cs typeface="Arial" panose="020B0604020202020204" pitchFamily="34" charset="0"/>
                    </a:rPr>
                    <a:t> </a:t>
                  </a:r>
                  <a:r>
                    <a:rPr lang="en-US" sz="4400" dirty="0" err="1">
                      <a:effectLst/>
                      <a:latin typeface="Cambria Math" pitchFamily="18" charset="0"/>
                      <a:ea typeface="Cambria Math" pitchFamily="18" charset="0"/>
                      <a:cs typeface="Arial" panose="020B0604020202020204" pitchFamily="34" charset="0"/>
                    </a:rPr>
                    <a:t>và</a:t>
                  </a:r>
                  <a:r>
                    <a:rPr lang="en-US" sz="4400" dirty="0">
                      <a:effectLst/>
                      <a:latin typeface="Cambria Math" pitchFamily="18" charset="0"/>
                      <a:ea typeface="Cambria Math" pitchFamily="18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4400" i="1">
                              <a:effectLst/>
                              <a:latin typeface="Cambria Math" pitchFamily="18" charset="0"/>
                              <a:ea typeface="Cambria Math" pitchFamily="18" charset="0"/>
                            </a:rPr>
                          </m:ctrlPr>
                        </m:dPr>
                        <m:e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  <m:t>𝐶</m:t>
                          </m:r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  <m:t>’</m:t>
                          </m:r>
                        </m:e>
                      </m:d>
                    </m:oMath>
                  </a14:m>
                  <a:r>
                    <a:rPr lang="en-US" sz="4400" dirty="0">
                      <a:effectLst/>
                      <a:latin typeface="Cambria Math" pitchFamily="18" charset="0"/>
                      <a:ea typeface="Cambria Math" pitchFamily="18" charset="0"/>
                      <a:cs typeface="Arial" panose="020B0604020202020204" pitchFamily="34" charset="0"/>
                    </a:rPr>
                    <a:t> là </a:t>
                  </a:r>
                  <a14:m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  <a:ea typeface="Cambria Math" pitchFamily="18" charset="0"/>
                        </a:rPr>
                        <m:t>𝒚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mbria Math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mbria Math" pitchFamily="18" charset="0"/>
                        </a:rPr>
                        <m:t>𝒙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mbria Math" pitchFamily="18" charset="0"/>
                        </a:rPr>
                        <m:t>−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mbria Math" pitchFamily="18" charset="0"/>
                        </a:rPr>
                        <m:t>𝟏</m:t>
                      </m:r>
                    </m:oMath>
                  </a14:m>
                  <a:endParaRPr lang="en-US" sz="4400" dirty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endParaRPr>
                </a:p>
              </p:txBody>
            </p:sp>
          </mc:Choice>
          <mc:Fallback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3C39942A-02F6-4222-975B-67F5F50D47E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86027" y="8106304"/>
                  <a:ext cx="18135599" cy="2119904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t="-2662" b="-608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573434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图片 3">
            <a:extLst>
              <a:ext uri="{FF2B5EF4-FFF2-40B4-BE49-F238E27FC236}">
                <a16:creationId xmlns:a16="http://schemas.microsoft.com/office/drawing/2014/main" xmlns="" id="{4BD7D913-20F0-448F-A128-066D4BC741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" y="1432441"/>
            <a:ext cx="24384000" cy="12512159"/>
          </a:xfrm>
          <a:prstGeom prst="rect">
            <a:avLst/>
          </a:prstGeom>
        </p:spPr>
      </p:pic>
      <p:grpSp>
        <p:nvGrpSpPr>
          <p:cNvPr id="152" name="Group 151"/>
          <p:cNvGrpSpPr/>
          <p:nvPr/>
        </p:nvGrpSpPr>
        <p:grpSpPr>
          <a:xfrm>
            <a:off x="1367544" y="7176883"/>
            <a:ext cx="21568656" cy="3110117"/>
            <a:chOff x="1205494" y="6941416"/>
            <a:chExt cx="21142612" cy="2990241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7" y="7017843"/>
              <a:ext cx="21138519" cy="2913814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381000" y="2362200"/>
            <a:ext cx="23391942" cy="4087555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1.</a:t>
                </a: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2" name="Rectangle 61"/>
              <p:cNvSpPr/>
              <p:nvPr/>
            </p:nvSpPr>
            <p:spPr>
              <a:xfrm>
                <a:off x="15633294" y="9067801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vi-VN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vi-VN" sz="4800" b="1" i="1" spc="-15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𝑪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33294" y="9067801"/>
                <a:ext cx="2500565" cy="83099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769534" cy="960427"/>
              <a:chOff x="739068" y="1515168"/>
              <a:chExt cx="8769534" cy="9604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7375871" cy="7695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 smtClean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2. BÀI </a:t>
                </a:r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TẬP TRẮC NGHIỆM</a:t>
                </a:r>
              </a:p>
            </p:txBody>
          </p:sp>
        </p:grpSp>
      </p:grpSp>
      <p:sp>
        <p:nvSpPr>
          <p:cNvPr id="49" name="Oval 48"/>
          <p:cNvSpPr/>
          <p:nvPr/>
        </p:nvSpPr>
        <p:spPr>
          <a:xfrm>
            <a:off x="3042247" y="5430289"/>
            <a:ext cx="1072553" cy="101946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C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xmlns="" id="{EDCAE921-0CB0-4F03-AE49-BE462AEFB93C}"/>
                  </a:ext>
                </a:extLst>
              </p:cNvPr>
              <p:cNvSpPr txBox="1"/>
              <p:nvPr/>
            </p:nvSpPr>
            <p:spPr>
              <a:xfrm>
                <a:off x="1111376" y="3212491"/>
                <a:ext cx="22203739" cy="318830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marR="0" lvl="0" indent="-34290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FF"/>
                  </a:buClr>
                  <a:buSzPts val="1100"/>
                  <a:buFont typeface="Palatino Linotype" panose="02040502050505030304" pitchFamily="18" charset="0"/>
                  <a:buAutoNum type="arabicPeriod"/>
                  <a:tabLst>
                    <a:tab pos="630555" algn="l"/>
                  </a:tabLst>
                </a:pPr>
                <a:r>
                  <a:rPr lang="fr-FR" sz="4400" dirty="0" err="1">
                    <a:effectLst/>
                    <a:latin typeface="Cambria Math" pitchFamily="18" charset="0"/>
                    <a:ea typeface="Cambria Math" pitchFamily="18" charset="0"/>
                    <a:cs typeface="Cambria" panose="02040503050406030204" pitchFamily="18" charset="0"/>
                  </a:rPr>
                  <a:t>Trong</a:t>
                </a:r>
                <a:r>
                  <a:rPr lang="fr-FR" sz="4400" dirty="0">
                    <a:effectLst/>
                    <a:latin typeface="Cambria Math" pitchFamily="18" charset="0"/>
                    <a:ea typeface="Cambria Math" pitchFamily="18" charset="0"/>
                    <a:cs typeface="Cambria" panose="02040503050406030204" pitchFamily="18" charset="0"/>
                  </a:rPr>
                  <a:t> </a:t>
                </a:r>
                <a:r>
                  <a:rPr lang="fr-FR" sz="4400" dirty="0" err="1">
                    <a:effectLst/>
                    <a:latin typeface="Cambria Math" pitchFamily="18" charset="0"/>
                    <a:ea typeface="Cambria Math" pitchFamily="18" charset="0"/>
                    <a:cs typeface="Cambria" panose="02040503050406030204" pitchFamily="18" charset="0"/>
                  </a:rPr>
                  <a:t>mặt</a:t>
                </a:r>
                <a:r>
                  <a:rPr lang="fr-FR" sz="4400" dirty="0">
                    <a:effectLst/>
                    <a:latin typeface="Cambria Math" pitchFamily="18" charset="0"/>
                    <a:ea typeface="Cambria Math" pitchFamily="18" charset="0"/>
                    <a:cs typeface="Cambria" panose="02040503050406030204" pitchFamily="18" charset="0"/>
                  </a:rPr>
                  <a:t> </a:t>
                </a:r>
                <a:r>
                  <a:rPr lang="fr-FR" sz="4400" dirty="0" err="1">
                    <a:effectLst/>
                    <a:latin typeface="Cambria Math" pitchFamily="18" charset="0"/>
                    <a:ea typeface="Cambria Math" pitchFamily="18" charset="0"/>
                    <a:cs typeface="Cambria" panose="02040503050406030204" pitchFamily="18" charset="0"/>
                  </a:rPr>
                  <a:t>phẳng</a:t>
                </a:r>
                <a:r>
                  <a:rPr lang="fr-FR" sz="4400" dirty="0">
                    <a:effectLst/>
                    <a:latin typeface="Cambria Math" pitchFamily="18" charset="0"/>
                    <a:ea typeface="Cambria Math" pitchFamily="18" charset="0"/>
                    <a:cs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  <a:cs typeface="Cambria" panose="02040503050406030204" pitchFamily="18" charset="0"/>
                      </a:rPr>
                      <m:t>𝑂𝑥𝑦</m:t>
                    </m:r>
                  </m:oMath>
                </a14:m>
                <a:r>
                  <a:rPr lang="fr-FR" sz="4400" dirty="0">
                    <a:effectLst/>
                    <a:latin typeface="Cambria Math" pitchFamily="18" charset="0"/>
                    <a:ea typeface="Cambria Math" pitchFamily="18" charset="0"/>
                    <a:cs typeface="Cambria" panose="02040503050406030204" pitchFamily="18" charset="0"/>
                  </a:rPr>
                  <a:t> </a:t>
                </a:r>
                <a:r>
                  <a:rPr lang="fr-FR" sz="4400" dirty="0" err="1">
                    <a:effectLst/>
                    <a:latin typeface="Cambria Math" pitchFamily="18" charset="0"/>
                    <a:ea typeface="Cambria Math" pitchFamily="18" charset="0"/>
                    <a:cs typeface="Cambria" panose="02040503050406030204" pitchFamily="18" charset="0"/>
                  </a:rPr>
                  <a:t>cho</a:t>
                </a:r>
                <a:r>
                  <a:rPr lang="fr-FR" sz="4400" dirty="0">
                    <a:effectLst/>
                    <a:latin typeface="Cambria Math" pitchFamily="18" charset="0"/>
                    <a:ea typeface="Cambria Math" pitchFamily="18" charset="0"/>
                    <a:cs typeface="Cambria" panose="02040503050406030204" pitchFamily="18" charset="0"/>
                  </a:rPr>
                  <a:t> </a:t>
                </a:r>
                <a:r>
                  <a:rPr lang="fr-FR" sz="4400" dirty="0" err="1">
                    <a:effectLst/>
                    <a:latin typeface="Cambria Math" pitchFamily="18" charset="0"/>
                    <a:ea typeface="Cambria Math" pitchFamily="18" charset="0"/>
                    <a:cs typeface="Cambria" panose="02040503050406030204" pitchFamily="18" charset="0"/>
                  </a:rPr>
                  <a:t>điểm</a:t>
                </a:r>
                <a:r>
                  <a:rPr lang="fr-FR" sz="4400" dirty="0">
                    <a:effectLst/>
                    <a:latin typeface="Cambria Math" pitchFamily="18" charset="0"/>
                    <a:ea typeface="Cambria Math" pitchFamily="18" charset="0"/>
                    <a:cs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  <a:cs typeface="Cambria" panose="02040503050406030204" pitchFamily="18" charset="0"/>
                      </a:rPr>
                      <m:t>𝑀</m:t>
                    </m:r>
                    <m:r>
                      <a:rPr lang="fr-FR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  <a:cs typeface="Cambria" panose="02040503050406030204" pitchFamily="18" charset="0"/>
                      </a:rPr>
                      <m:t>(2;0)</m:t>
                    </m:r>
                  </m:oMath>
                </a14:m>
                <a:r>
                  <a:rPr lang="fr-FR" sz="4400" dirty="0">
                    <a:effectLst/>
                    <a:latin typeface="Cambria Math" pitchFamily="18" charset="0"/>
                    <a:ea typeface="Cambria Math" pitchFamily="18" charset="0"/>
                    <a:cs typeface="Cambria" panose="02040503050406030204" pitchFamily="18" charset="0"/>
                  </a:rPr>
                  <a:t> </a:t>
                </a:r>
                <a:r>
                  <a:rPr lang="fr-FR" sz="4400" dirty="0" err="1">
                    <a:effectLst/>
                    <a:latin typeface="Cambria Math" pitchFamily="18" charset="0"/>
                    <a:ea typeface="Cambria Math" pitchFamily="18" charset="0"/>
                    <a:cs typeface="Cambria" panose="02040503050406030204" pitchFamily="18" charset="0"/>
                  </a:rPr>
                  <a:t>và</a:t>
                </a:r>
                <a:r>
                  <a:rPr lang="fr-FR" sz="4400" dirty="0">
                    <a:effectLst/>
                    <a:latin typeface="Cambria Math" pitchFamily="18" charset="0"/>
                    <a:ea typeface="Cambria Math" pitchFamily="18" charset="0"/>
                    <a:cs typeface="Cambria" panose="02040503050406030204" pitchFamily="18" charset="0"/>
                  </a:rPr>
                  <a:t> </a:t>
                </a:r>
                <a:r>
                  <a:rPr lang="fr-FR" sz="4400" dirty="0" err="1">
                    <a:effectLst/>
                    <a:latin typeface="Cambria Math" pitchFamily="18" charset="0"/>
                    <a:ea typeface="Cambria Math" pitchFamily="18" charset="0"/>
                    <a:cs typeface="Cambria" panose="02040503050406030204" pitchFamily="18" charset="0"/>
                  </a:rPr>
                  <a:t>điểm</a:t>
                </a:r>
                <a:r>
                  <a:rPr lang="fr-FR" sz="4400" dirty="0">
                    <a:effectLst/>
                    <a:latin typeface="Cambria Math" pitchFamily="18" charset="0"/>
                    <a:ea typeface="Cambria Math" pitchFamily="18" charset="0"/>
                    <a:cs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  <a:cs typeface="Cambria" panose="02040503050406030204" pitchFamily="18" charset="0"/>
                      </a:rPr>
                      <m:t>𝑁</m:t>
                    </m:r>
                    <m:r>
                      <a:rPr lang="fr-FR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  <a:cs typeface="Cambria" panose="02040503050406030204" pitchFamily="18" charset="0"/>
                      </a:rPr>
                      <m:t>(0;2)</m:t>
                    </m:r>
                  </m:oMath>
                </a14:m>
                <a:r>
                  <a:rPr lang="fr-FR" sz="4400" dirty="0">
                    <a:effectLst/>
                    <a:latin typeface="Cambria Math" pitchFamily="18" charset="0"/>
                    <a:ea typeface="Cambria Math" pitchFamily="18" charset="0"/>
                    <a:cs typeface="Cambria" panose="02040503050406030204" pitchFamily="18" charset="0"/>
                  </a:rPr>
                  <a:t> </a:t>
                </a:r>
                <a:r>
                  <a:rPr lang="fr-FR" sz="4400" dirty="0" err="1">
                    <a:effectLst/>
                    <a:latin typeface="Cambria Math" pitchFamily="18" charset="0"/>
                    <a:ea typeface="Cambria Math" pitchFamily="18" charset="0"/>
                    <a:cs typeface="Cambria" panose="02040503050406030204" pitchFamily="18" charset="0"/>
                  </a:rPr>
                  <a:t>Phép</a:t>
                </a:r>
                <a:r>
                  <a:rPr lang="fr-FR" sz="4400" dirty="0">
                    <a:effectLst/>
                    <a:latin typeface="Cambria Math" pitchFamily="18" charset="0"/>
                    <a:ea typeface="Cambria Math" pitchFamily="18" charset="0"/>
                    <a:cs typeface="Cambria" panose="02040503050406030204" pitchFamily="18" charset="0"/>
                  </a:rPr>
                  <a:t> </a:t>
                </a:r>
                <a:r>
                  <a:rPr lang="fr-FR" sz="4400" dirty="0" err="1">
                    <a:effectLst/>
                    <a:latin typeface="Cambria Math" pitchFamily="18" charset="0"/>
                    <a:ea typeface="Cambria Math" pitchFamily="18" charset="0"/>
                    <a:cs typeface="Cambria" panose="02040503050406030204" pitchFamily="18" charset="0"/>
                  </a:rPr>
                  <a:t>quay</a:t>
                </a:r>
                <a:r>
                  <a:rPr lang="fr-FR" sz="4400" dirty="0">
                    <a:effectLst/>
                    <a:latin typeface="Cambria Math" pitchFamily="18" charset="0"/>
                    <a:ea typeface="Cambria Math" pitchFamily="18" charset="0"/>
                    <a:cs typeface="Cambria" panose="02040503050406030204" pitchFamily="18" charset="0"/>
                  </a:rPr>
                  <a:t> </a:t>
                </a:r>
                <a:r>
                  <a:rPr lang="fr-FR" sz="4400" dirty="0" err="1">
                    <a:effectLst/>
                    <a:latin typeface="Cambria Math" pitchFamily="18" charset="0"/>
                    <a:ea typeface="Cambria Math" pitchFamily="18" charset="0"/>
                    <a:cs typeface="Cambria" panose="02040503050406030204" pitchFamily="18" charset="0"/>
                  </a:rPr>
                  <a:t>tâm</a:t>
                </a:r>
                <a:r>
                  <a:rPr lang="fr-FR" sz="4400" dirty="0">
                    <a:effectLst/>
                    <a:latin typeface="Cambria Math" pitchFamily="18" charset="0"/>
                    <a:ea typeface="Cambria Math" pitchFamily="18" charset="0"/>
                    <a:cs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  <a:cs typeface="Cambria" panose="02040503050406030204" pitchFamily="18" charset="0"/>
                      </a:rPr>
                      <m:t>𝑂</m:t>
                    </m:r>
                  </m:oMath>
                </a14:m>
                <a:r>
                  <a:rPr lang="fr-FR" sz="4400" dirty="0">
                    <a:effectLst/>
                    <a:latin typeface="Cambria Math" pitchFamily="18" charset="0"/>
                    <a:ea typeface="Cambria Math" pitchFamily="18" charset="0"/>
                    <a:cs typeface="Cambria" panose="02040503050406030204" pitchFamily="18" charset="0"/>
                  </a:rPr>
                  <a:t> </a:t>
                </a:r>
                <a:r>
                  <a:rPr lang="fr-FR" sz="4400" dirty="0" err="1">
                    <a:effectLst/>
                    <a:latin typeface="Cambria Math" pitchFamily="18" charset="0"/>
                    <a:ea typeface="Cambria Math" pitchFamily="18" charset="0"/>
                    <a:cs typeface="Cambria" panose="02040503050406030204" pitchFamily="18" charset="0"/>
                  </a:rPr>
                  <a:t>biến</a:t>
                </a:r>
                <a:r>
                  <a:rPr lang="fr-FR" sz="4400" dirty="0">
                    <a:effectLst/>
                    <a:latin typeface="Cambria Math" pitchFamily="18" charset="0"/>
                    <a:ea typeface="Cambria Math" pitchFamily="18" charset="0"/>
                    <a:cs typeface="Cambria" panose="02040503050406030204" pitchFamily="18" charset="0"/>
                  </a:rPr>
                  <a:t> </a:t>
                </a:r>
                <a:r>
                  <a:rPr lang="fr-FR" sz="4400" dirty="0" err="1">
                    <a:effectLst/>
                    <a:latin typeface="Cambria Math" pitchFamily="18" charset="0"/>
                    <a:ea typeface="Cambria Math" pitchFamily="18" charset="0"/>
                    <a:cs typeface="Cambria" panose="02040503050406030204" pitchFamily="18" charset="0"/>
                  </a:rPr>
                  <a:t>điểm</a:t>
                </a:r>
                <a:r>
                  <a:rPr lang="fr-FR" sz="4400" dirty="0">
                    <a:effectLst/>
                    <a:latin typeface="Cambria Math" pitchFamily="18" charset="0"/>
                    <a:ea typeface="Cambria Math" pitchFamily="18" charset="0"/>
                    <a:cs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  <a:cs typeface="Cambria" panose="02040503050406030204" pitchFamily="18" charset="0"/>
                      </a:rPr>
                      <m:t>𝑀</m:t>
                    </m:r>
                  </m:oMath>
                </a14:m>
                <a:r>
                  <a:rPr lang="fr-FR" sz="4400" dirty="0">
                    <a:effectLst/>
                    <a:latin typeface="Cambria Math" pitchFamily="18" charset="0"/>
                    <a:ea typeface="Cambria Math" pitchFamily="18" charset="0"/>
                    <a:cs typeface="Cambria" panose="02040503050406030204" pitchFamily="18" charset="0"/>
                  </a:rPr>
                  <a:t> </a:t>
                </a:r>
                <a:r>
                  <a:rPr lang="fr-FR" sz="4400" dirty="0" err="1">
                    <a:effectLst/>
                    <a:latin typeface="Cambria Math" pitchFamily="18" charset="0"/>
                    <a:ea typeface="Cambria Math" pitchFamily="18" charset="0"/>
                    <a:cs typeface="Cambria" panose="02040503050406030204" pitchFamily="18" charset="0"/>
                  </a:rPr>
                  <a:t>thành</a:t>
                </a:r>
                <a:r>
                  <a:rPr lang="fr-FR" sz="4400" dirty="0">
                    <a:effectLst/>
                    <a:latin typeface="Cambria Math" pitchFamily="18" charset="0"/>
                    <a:ea typeface="Cambria Math" pitchFamily="18" charset="0"/>
                    <a:cs typeface="Cambria" panose="02040503050406030204" pitchFamily="18" charset="0"/>
                  </a:rPr>
                  <a:t> </a:t>
                </a:r>
                <a:r>
                  <a:rPr lang="fr-FR" sz="4400" dirty="0" err="1">
                    <a:effectLst/>
                    <a:latin typeface="Cambria Math" pitchFamily="18" charset="0"/>
                    <a:ea typeface="Cambria Math" pitchFamily="18" charset="0"/>
                    <a:cs typeface="Cambria" panose="02040503050406030204" pitchFamily="18" charset="0"/>
                  </a:rPr>
                  <a:t>điểm</a:t>
                </a:r>
                <a:r>
                  <a:rPr lang="fr-FR" sz="4400" dirty="0">
                    <a:effectLst/>
                    <a:latin typeface="Cambria Math" pitchFamily="18" charset="0"/>
                    <a:ea typeface="Cambria Math" pitchFamily="18" charset="0"/>
                    <a:cs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  <a:cs typeface="Cambria" panose="02040503050406030204" pitchFamily="18" charset="0"/>
                      </a:rPr>
                      <m:t>𝑁</m:t>
                    </m:r>
                  </m:oMath>
                </a14:m>
                <a:r>
                  <a:rPr lang="fr-FR" sz="4400" dirty="0">
                    <a:effectLst/>
                    <a:latin typeface="Cambria Math" pitchFamily="18" charset="0"/>
                    <a:ea typeface="Cambria Math" pitchFamily="18" charset="0"/>
                    <a:cs typeface="Cambria" panose="02040503050406030204" pitchFamily="18" charset="0"/>
                  </a:rPr>
                  <a:t>. Khi </a:t>
                </a:r>
                <a:r>
                  <a:rPr lang="fr-FR" sz="4400" dirty="0" err="1">
                    <a:effectLst/>
                    <a:latin typeface="Cambria Math" pitchFamily="18" charset="0"/>
                    <a:ea typeface="Cambria Math" pitchFamily="18" charset="0"/>
                    <a:cs typeface="Cambria" panose="02040503050406030204" pitchFamily="18" charset="0"/>
                  </a:rPr>
                  <a:t>đó</a:t>
                </a:r>
                <a:r>
                  <a:rPr lang="fr-FR" sz="4400" dirty="0">
                    <a:effectLst/>
                    <a:latin typeface="Cambria Math" pitchFamily="18" charset="0"/>
                    <a:ea typeface="Cambria Math" pitchFamily="18" charset="0"/>
                    <a:cs typeface="Cambria" panose="02040503050406030204" pitchFamily="18" charset="0"/>
                  </a:rPr>
                  <a:t> </a:t>
                </a:r>
                <a:r>
                  <a:rPr lang="fr-FR" sz="4400" dirty="0" err="1">
                    <a:effectLst/>
                    <a:latin typeface="Cambria Math" pitchFamily="18" charset="0"/>
                    <a:ea typeface="Cambria Math" pitchFamily="18" charset="0"/>
                    <a:cs typeface="Cambria" panose="02040503050406030204" pitchFamily="18" charset="0"/>
                  </a:rPr>
                  <a:t>góc</a:t>
                </a:r>
                <a:r>
                  <a:rPr lang="fr-FR" sz="4400" dirty="0">
                    <a:effectLst/>
                    <a:latin typeface="Cambria Math" pitchFamily="18" charset="0"/>
                    <a:ea typeface="Cambria Math" pitchFamily="18" charset="0"/>
                    <a:cs typeface="Cambria" panose="02040503050406030204" pitchFamily="18" charset="0"/>
                  </a:rPr>
                  <a:t> </a:t>
                </a:r>
                <a:r>
                  <a:rPr lang="fr-FR" sz="4400" dirty="0" err="1">
                    <a:effectLst/>
                    <a:latin typeface="Cambria Math" pitchFamily="18" charset="0"/>
                    <a:ea typeface="Cambria Math" pitchFamily="18" charset="0"/>
                    <a:cs typeface="Cambria" panose="02040503050406030204" pitchFamily="18" charset="0"/>
                  </a:rPr>
                  <a:t>quay</a:t>
                </a:r>
                <a:r>
                  <a:rPr lang="fr-FR" sz="4400" dirty="0">
                    <a:effectLst/>
                    <a:latin typeface="Cambria Math" pitchFamily="18" charset="0"/>
                    <a:ea typeface="Cambria Math" pitchFamily="18" charset="0"/>
                    <a:cs typeface="Cambria" panose="02040503050406030204" pitchFamily="18" charset="0"/>
                  </a:rPr>
                  <a:t> </a:t>
                </a:r>
                <a:r>
                  <a:rPr lang="fr-FR" sz="4400" dirty="0" err="1">
                    <a:effectLst/>
                    <a:latin typeface="Cambria Math" pitchFamily="18" charset="0"/>
                    <a:ea typeface="Cambria Math" pitchFamily="18" charset="0"/>
                    <a:cs typeface="Cambria" panose="02040503050406030204" pitchFamily="18" charset="0"/>
                  </a:rPr>
                  <a:t>của</a:t>
                </a:r>
                <a:r>
                  <a:rPr lang="fr-FR" sz="4400" dirty="0">
                    <a:effectLst/>
                    <a:latin typeface="Cambria Math" pitchFamily="18" charset="0"/>
                    <a:ea typeface="Cambria Math" pitchFamily="18" charset="0"/>
                    <a:cs typeface="Cambria" panose="02040503050406030204" pitchFamily="18" charset="0"/>
                  </a:rPr>
                  <a:t> </a:t>
                </a:r>
                <a:r>
                  <a:rPr lang="fr-FR" sz="4400" dirty="0" err="1">
                    <a:effectLst/>
                    <a:latin typeface="Cambria Math" pitchFamily="18" charset="0"/>
                    <a:ea typeface="Cambria Math" pitchFamily="18" charset="0"/>
                    <a:cs typeface="Cambria" panose="02040503050406030204" pitchFamily="18" charset="0"/>
                  </a:rPr>
                  <a:t>nó</a:t>
                </a:r>
                <a:r>
                  <a:rPr lang="fr-FR" sz="4400" dirty="0">
                    <a:effectLst/>
                    <a:latin typeface="Cambria Math" pitchFamily="18" charset="0"/>
                    <a:ea typeface="Cambria Math" pitchFamily="18" charset="0"/>
                    <a:cs typeface="Cambria" panose="02040503050406030204" pitchFamily="18" charset="0"/>
                  </a:rPr>
                  <a:t> là:</a:t>
                </a:r>
                <a:endParaRPr lang="en-US" sz="4800" dirty="0">
                  <a:effectLst/>
                  <a:latin typeface="Cambria Math" pitchFamily="18" charset="0"/>
                  <a:ea typeface="Cambria Math" pitchFamily="18" charset="0"/>
                  <a:cs typeface="Times New Roman" panose="02020603050405020304" pitchFamily="18" charset="0"/>
                </a:endParaRPr>
              </a:p>
              <a:p>
                <a:pPr marL="2184400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685800" algn="l"/>
                    <a:tab pos="2159000" algn="l"/>
                    <a:tab pos="7223125" algn="l"/>
                  </a:tabLst>
                </a:pPr>
                <a:r>
                  <a:rPr lang="en-US" sz="4400" dirty="0">
                    <a:effectLst/>
                    <a:latin typeface="Cambria Math" pitchFamily="18" charset="0"/>
                    <a:ea typeface="Cambria Math" pitchFamily="18" charset="0"/>
                    <a:cs typeface="Cambria" panose="020405030504060302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400" b="0" i="1">
                        <a:effectLst/>
                        <a:latin typeface="Cambria Math" panose="02040503050406030204" pitchFamily="18" charset="0"/>
                        <a:ea typeface="Cambria Math" pitchFamily="18" charset="0"/>
                        <a:cs typeface="Cambria" panose="02040503050406030204" pitchFamily="18" charset="0"/>
                      </a:rPr>
                      <m:t>𝜑</m:t>
                    </m:r>
                    <m:r>
                      <a:rPr lang="en-US" sz="4400" b="0" i="1">
                        <a:effectLst/>
                        <a:latin typeface="Cambria Math" panose="02040503050406030204" pitchFamily="18" charset="0"/>
                        <a:ea typeface="Cambria Math" pitchFamily="18" charset="0"/>
                        <a:cs typeface="Cambria" panose="02040503050406030204" pitchFamily="18" charset="0"/>
                      </a:rPr>
                      <m:t>=3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itchFamily="18" charset="0"/>
                            <a:ea typeface="Cambria Math" pitchFamily="18" charset="0"/>
                            <a:cs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  <a:cs typeface="Cambria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  <a:cs typeface="Cambria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4400" dirty="0">
                    <a:effectLst/>
                    <a:latin typeface="Cambria Math" pitchFamily="18" charset="0"/>
                    <a:ea typeface="Cambria Math" pitchFamily="18" charset="0"/>
                    <a:cs typeface="Cambria" panose="02040503050406030204" pitchFamily="18" charset="0"/>
                  </a:rPr>
                  <a:t>.		B. </a:t>
                </a:r>
                <a14:m>
                  <m:oMath xmlns:m="http://schemas.openxmlformats.org/officeDocument/2006/math">
                    <m:r>
                      <a:rPr lang="en-US" sz="4400" b="0" i="1">
                        <a:effectLst/>
                        <a:latin typeface="Cambria Math" panose="02040503050406030204" pitchFamily="18" charset="0"/>
                        <a:ea typeface="Cambria Math" pitchFamily="18" charset="0"/>
                        <a:cs typeface="Cambria" panose="02040503050406030204" pitchFamily="18" charset="0"/>
                      </a:rPr>
                      <m:t>𝜑</m:t>
                    </m:r>
                    <m:r>
                      <a:rPr lang="en-US" sz="4400" b="0" i="1">
                        <a:effectLst/>
                        <a:latin typeface="Cambria Math" panose="02040503050406030204" pitchFamily="18" charset="0"/>
                        <a:ea typeface="Cambria Math" pitchFamily="18" charset="0"/>
                        <a:cs typeface="Cambria" panose="02040503050406030204" pitchFamily="18" charset="0"/>
                      </a:rPr>
                      <m:t>=3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itchFamily="18" charset="0"/>
                            <a:ea typeface="Cambria Math" pitchFamily="18" charset="0"/>
                            <a:cs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  <a:cs typeface="Cambria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  <a:cs typeface="Cambria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4400" dirty="0">
                    <a:effectLst/>
                    <a:latin typeface="Cambria Math" pitchFamily="18" charset="0"/>
                    <a:ea typeface="Cambria Math" pitchFamily="18" charset="0"/>
                    <a:cs typeface="Cambria" panose="02040503050406030204" pitchFamily="18" charset="0"/>
                  </a:rPr>
                  <a:t> </a:t>
                </a:r>
                <a:r>
                  <a:rPr lang="en-US" sz="4400" dirty="0" err="1">
                    <a:effectLst/>
                    <a:latin typeface="Cambria Math" pitchFamily="18" charset="0"/>
                    <a:ea typeface="Cambria Math" pitchFamily="18" charset="0"/>
                    <a:cs typeface="Cambria" panose="02040503050406030204" pitchFamily="18" charset="0"/>
                  </a:rPr>
                  <a:t>hoặc</a:t>
                </a:r>
                <a:r>
                  <a:rPr lang="en-US" sz="4400" dirty="0">
                    <a:effectLst/>
                    <a:latin typeface="Cambria Math" pitchFamily="18" charset="0"/>
                    <a:ea typeface="Cambria Math" pitchFamily="18" charset="0"/>
                    <a:cs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>
                        <a:effectLst/>
                        <a:latin typeface="Cambria Math" panose="02040503050406030204" pitchFamily="18" charset="0"/>
                        <a:ea typeface="Cambria Math" pitchFamily="18" charset="0"/>
                        <a:cs typeface="Cambria" panose="02040503050406030204" pitchFamily="18" charset="0"/>
                      </a:rPr>
                      <m:t>𝜑</m:t>
                    </m:r>
                    <m:r>
                      <a:rPr lang="en-US" sz="4400" b="0" i="1">
                        <a:effectLst/>
                        <a:latin typeface="Cambria Math" panose="02040503050406030204" pitchFamily="18" charset="0"/>
                        <a:ea typeface="Cambria Math" pitchFamily="18" charset="0"/>
                        <a:cs typeface="Cambria" panose="02040503050406030204" pitchFamily="18" charset="0"/>
                      </a:rPr>
                      <m:t>=4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itchFamily="18" charset="0"/>
                            <a:ea typeface="Cambria Math" pitchFamily="18" charset="0"/>
                            <a:cs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  <a:cs typeface="Cambria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  <a:cs typeface="Cambria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4400" dirty="0">
                    <a:effectLst/>
                    <a:latin typeface="Cambria Math" pitchFamily="18" charset="0"/>
                    <a:ea typeface="Cambria Math" pitchFamily="18" charset="0"/>
                    <a:cs typeface="Cambria" panose="02040503050406030204" pitchFamily="18" charset="0"/>
                  </a:rPr>
                  <a:t>.</a:t>
                </a:r>
                <a:endParaRPr lang="en-US" sz="4800" dirty="0">
                  <a:effectLst/>
                  <a:latin typeface="Cambria Math" pitchFamily="18" charset="0"/>
                  <a:ea typeface="Cambria Math" pitchFamily="18" charset="0"/>
                </a:endParaRPr>
              </a:p>
              <a:p>
                <a:pPr marL="2184400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685800" algn="l"/>
                    <a:tab pos="2159000" algn="l"/>
                    <a:tab pos="7223125" algn="l"/>
                  </a:tabLst>
                </a:pPr>
                <a:r>
                  <a:rPr lang="en-US" sz="4400" dirty="0">
                    <a:effectLst/>
                    <a:latin typeface="Cambria Math" pitchFamily="18" charset="0"/>
                    <a:ea typeface="Cambria Math" pitchFamily="18" charset="0"/>
                    <a:cs typeface="Cambria" panose="02040503050406030204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4400" b="0" i="1">
                        <a:effectLst/>
                        <a:latin typeface="Cambria Math" panose="02040503050406030204" pitchFamily="18" charset="0"/>
                        <a:ea typeface="Cambria Math" pitchFamily="18" charset="0"/>
                        <a:cs typeface="Cambria" panose="02040503050406030204" pitchFamily="18" charset="0"/>
                      </a:rPr>
                      <m:t>𝜑</m:t>
                    </m:r>
                    <m:r>
                      <a:rPr lang="en-US" sz="4400" b="0" i="1">
                        <a:effectLst/>
                        <a:latin typeface="Cambria Math" panose="02040503050406030204" pitchFamily="18" charset="0"/>
                        <a:ea typeface="Cambria Math" pitchFamily="18" charset="0"/>
                        <a:cs typeface="Cambria" panose="02040503050406030204" pitchFamily="18" charset="0"/>
                      </a:rPr>
                      <m:t>=9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itchFamily="18" charset="0"/>
                            <a:ea typeface="Cambria Math" pitchFamily="18" charset="0"/>
                            <a:cs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  <a:cs typeface="Cambria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  <a:cs typeface="Cambria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4400" dirty="0">
                    <a:effectLst/>
                    <a:latin typeface="Cambria Math" pitchFamily="18" charset="0"/>
                    <a:ea typeface="Cambria Math" pitchFamily="18" charset="0"/>
                    <a:cs typeface="Cambria" panose="02040503050406030204" pitchFamily="18" charset="0"/>
                  </a:rPr>
                  <a:t>.		D. </a:t>
                </a:r>
                <a14:m>
                  <m:oMath xmlns:m="http://schemas.openxmlformats.org/officeDocument/2006/math">
                    <m:r>
                      <a:rPr lang="en-US" sz="4400" b="0" i="1">
                        <a:effectLst/>
                        <a:latin typeface="Cambria Math" panose="02040503050406030204" pitchFamily="18" charset="0"/>
                        <a:ea typeface="Cambria Math" pitchFamily="18" charset="0"/>
                        <a:cs typeface="Cambria" panose="02040503050406030204" pitchFamily="18" charset="0"/>
                      </a:rPr>
                      <m:t>𝜑</m:t>
                    </m:r>
                    <m:r>
                      <a:rPr lang="en-US" sz="4400" b="0" i="1">
                        <a:effectLst/>
                        <a:latin typeface="Cambria Math" panose="02040503050406030204" pitchFamily="18" charset="0"/>
                        <a:ea typeface="Cambria Math" pitchFamily="18" charset="0"/>
                        <a:cs typeface="Cambria" panose="02040503050406030204" pitchFamily="18" charset="0"/>
                      </a:rPr>
                      <m:t>=9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itchFamily="18" charset="0"/>
                            <a:ea typeface="Cambria Math" pitchFamily="18" charset="0"/>
                            <a:cs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  <a:cs typeface="Cambria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  <a:cs typeface="Cambria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4400" dirty="0">
                    <a:effectLst/>
                    <a:latin typeface="Cambria Math" pitchFamily="18" charset="0"/>
                    <a:ea typeface="Cambria Math" pitchFamily="18" charset="0"/>
                    <a:cs typeface="Cambria" panose="02040503050406030204" pitchFamily="18" charset="0"/>
                  </a:rPr>
                  <a:t> </a:t>
                </a:r>
                <a:r>
                  <a:rPr lang="en-US" sz="4400" dirty="0" err="1">
                    <a:effectLst/>
                    <a:latin typeface="Cambria Math" pitchFamily="18" charset="0"/>
                    <a:ea typeface="Cambria Math" pitchFamily="18" charset="0"/>
                    <a:cs typeface="Cambria" panose="02040503050406030204" pitchFamily="18" charset="0"/>
                  </a:rPr>
                  <a:t>hoặc</a:t>
                </a:r>
                <a:r>
                  <a:rPr lang="en-US" sz="4400" dirty="0">
                    <a:effectLst/>
                    <a:latin typeface="Cambria Math" pitchFamily="18" charset="0"/>
                    <a:ea typeface="Cambria Math" pitchFamily="18" charset="0"/>
                    <a:cs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>
                        <a:effectLst/>
                        <a:latin typeface="Cambria Math" panose="02040503050406030204" pitchFamily="18" charset="0"/>
                        <a:ea typeface="Cambria Math" pitchFamily="18" charset="0"/>
                        <a:cs typeface="Cambria" panose="02040503050406030204" pitchFamily="18" charset="0"/>
                      </a:rPr>
                      <m:t>𝜑</m:t>
                    </m:r>
                    <m:r>
                      <a:rPr lang="en-US" sz="4400" b="0" i="1">
                        <a:effectLst/>
                        <a:latin typeface="Cambria Math" panose="02040503050406030204" pitchFamily="18" charset="0"/>
                        <a:ea typeface="Cambria Math" pitchFamily="18" charset="0"/>
                        <a:cs typeface="Cambria" panose="02040503050406030204" pitchFamily="18" charset="0"/>
                      </a:rPr>
                      <m:t>=27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itchFamily="18" charset="0"/>
                            <a:ea typeface="Cambria Math" pitchFamily="18" charset="0"/>
                            <a:cs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  <a:cs typeface="Cambria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  <a:cs typeface="Cambria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4400" dirty="0">
                    <a:effectLst/>
                    <a:latin typeface="Cambria Math" pitchFamily="18" charset="0"/>
                    <a:ea typeface="Cambria Math" pitchFamily="18" charset="0"/>
                    <a:cs typeface="Cambria" panose="02040503050406030204" pitchFamily="18" charset="0"/>
                  </a:rPr>
                  <a:t>.</a:t>
                </a:r>
                <a:endParaRPr lang="en-US" sz="4800" dirty="0">
                  <a:effectLst/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EDCAE921-0CB0-4F03-AE49-BE462AEFB9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1376" y="3212491"/>
                <a:ext cx="22203739" cy="3188309"/>
              </a:xfrm>
              <a:prstGeom prst="rect">
                <a:avLst/>
              </a:prstGeom>
              <a:blipFill rotWithShape="1">
                <a:blip r:embed="rId5"/>
                <a:stretch>
                  <a:fillRect t="-2677" b="-6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xmlns="" id="{ED5C624E-1254-41AB-A34A-5ABC44B28DA7}"/>
                  </a:ext>
                </a:extLst>
              </p:cNvPr>
              <p:cNvSpPr txBox="1"/>
              <p:nvPr/>
            </p:nvSpPr>
            <p:spPr>
              <a:xfrm>
                <a:off x="6074923" y="7983908"/>
                <a:ext cx="12227668" cy="8216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30555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630555" algn="l"/>
                    <a:tab pos="2160270" algn="l"/>
                    <a:tab pos="3599815" algn="l"/>
                    <a:tab pos="5039995" algn="l"/>
                  </a:tabLst>
                </a:pPr>
                <a:r>
                  <a:rPr lang="fr-FR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  <a:cs typeface="Cambria" panose="02040503050406030204" pitchFamily="18" charset="0"/>
                  </a:rPr>
                  <a:t>Ta </a:t>
                </a:r>
                <a:r>
                  <a:rPr lang="fr-FR" sz="4400" dirty="0" err="1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  <a:cs typeface="Cambria" panose="02040503050406030204" pitchFamily="18" charset="0"/>
                  </a:rPr>
                  <a:t>có</a:t>
                </a:r>
                <a:r>
                  <a:rPr lang="fr-FR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  <a:cs typeface="Cambria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sz="4400" i="1" smtClean="0"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vi-VN" sz="4400" i="1">
                            <a:latin typeface="Cambria Math" panose="02040503050406030204" pitchFamily="18" charset="0"/>
                          </a:rPr>
                          <m:t>OM</m:t>
                        </m:r>
                        <m:r>
                          <a:rPr lang="vi-VN" sz="4400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m:rPr>
                            <m:sty m:val="p"/>
                          </m:rPr>
                          <a:rPr lang="vi-VN" sz="4400" i="1">
                            <a:latin typeface="Cambria Math" panose="02040503050406030204" pitchFamily="18" charset="0"/>
                          </a:rPr>
                          <m:t>ON</m:t>
                        </m:r>
                      </m:e>
                    </m:d>
                    <m:r>
                      <a:rPr lang="vi-VN" sz="4400" b="0" i="1" smtClean="0">
                        <a:effectLst/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vi-VN" sz="4400" b="0" i="1" smtClean="0">
                            <a:effectLst/>
                            <a:latin typeface="Cambria Math"/>
                          </a:rPr>
                        </m:ctrlPr>
                      </m:sSupPr>
                      <m:e>
                        <m:r>
                          <a:rPr lang="vi-VN" sz="4400" i="1">
                            <a:latin typeface="Cambria Math" panose="02040503050406030204" pitchFamily="18" charset="0"/>
                          </a:rPr>
                          <m:t>90</m:t>
                        </m:r>
                      </m:e>
                      <m:sup>
                        <m:r>
                          <a:rPr lang="vi-VN" sz="44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ED5C624E-1254-41AB-A34A-5ABC44B28D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4923" y="7983908"/>
                <a:ext cx="12227668" cy="821635"/>
              </a:xfrm>
              <a:prstGeom prst="rect">
                <a:avLst/>
              </a:prstGeom>
              <a:blipFill rotWithShape="1">
                <a:blip r:embed="rId6"/>
                <a:stretch>
                  <a:fillRect t="-7463" b="-365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1862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49" grpId="0" animBg="1"/>
      <p:bldP spid="56" grpId="0"/>
      <p:bldP spid="7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Giấy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980</TotalTime>
  <Words>4728</Words>
  <Application>Microsoft Office PowerPoint</Application>
  <PresentationFormat>Custom</PresentationFormat>
  <Paragraphs>297</Paragraphs>
  <Slides>26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 Son</dc:creator>
  <cp:lastModifiedBy>t</cp:lastModifiedBy>
  <cp:revision>64</cp:revision>
  <dcterms:created xsi:type="dcterms:W3CDTF">2020-09-27T11:19:47Z</dcterms:created>
  <dcterms:modified xsi:type="dcterms:W3CDTF">2021-09-03T14:58:39Z</dcterms:modified>
</cp:coreProperties>
</file>