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7" r:id="rId3"/>
    <p:sldId id="257" r:id="rId4"/>
    <p:sldId id="282" r:id="rId5"/>
    <p:sldId id="258" r:id="rId6"/>
    <p:sldId id="288" r:id="rId7"/>
    <p:sldId id="281" r:id="rId8"/>
    <p:sldId id="289" r:id="rId9"/>
    <p:sldId id="280" r:id="rId10"/>
    <p:sldId id="279" r:id="rId11"/>
    <p:sldId id="259" r:id="rId12"/>
    <p:sldId id="278" r:id="rId13"/>
    <p:sldId id="261" r:id="rId14"/>
    <p:sldId id="260" r:id="rId15"/>
    <p:sldId id="285" r:id="rId16"/>
    <p:sldId id="283" r:id="rId17"/>
    <p:sldId id="262" r:id="rId18"/>
    <p:sldId id="284" r:id="rId19"/>
    <p:sldId id="290" r:id="rId20"/>
    <p:sldId id="291" r:id="rId21"/>
    <p:sldId id="287" r:id="rId22"/>
    <p:sldId id="263" r:id="rId23"/>
    <p:sldId id="264" r:id="rId24"/>
    <p:sldId id="292" r:id="rId25"/>
    <p:sldId id="265" r:id="rId26"/>
    <p:sldId id="286" r:id="rId27"/>
    <p:sldId id="266" r:id="rId28"/>
    <p:sldId id="268" r:id="rId29"/>
    <p:sldId id="272" r:id="rId30"/>
    <p:sldId id="269" r:id="rId31"/>
    <p:sldId id="267" r:id="rId32"/>
    <p:sldId id="270" r:id="rId33"/>
    <p:sldId id="294" r:id="rId34"/>
    <p:sldId id="295" r:id="rId35"/>
    <p:sldId id="271" r:id="rId36"/>
    <p:sldId id="273" r:id="rId37"/>
    <p:sldId id="296" r:id="rId38"/>
    <p:sldId id="275" r:id="rId39"/>
  </p:sldIdLst>
  <p:sldSz cx="18288000" cy="10287000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mbria Math" panose="02040503050406030204" pitchFamily="18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9" d="100"/>
          <a:sy n="39" d="100"/>
        </p:scale>
        <p:origin x="672" y="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4.png"/><Relationship Id="rId9" Type="http://schemas.openxmlformats.org/officeDocument/2006/relationships/image" Target="../media/image8.svg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8.png"/><Relationship Id="rId12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6.png"/><Relationship Id="rId10" Type="http://schemas.openxmlformats.org/officeDocument/2006/relationships/image" Target="../media/image35.jp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3" Type="http://schemas.openxmlformats.org/officeDocument/2006/relationships/image" Target="../media/image10.svg"/><Relationship Id="rId12" Type="http://schemas.openxmlformats.org/officeDocument/2006/relationships/image" Target="../media/image19.svg"/><Relationship Id="rId2" Type="http://schemas.openxmlformats.org/officeDocument/2006/relationships/image" Target="../media/image44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6.png"/><Relationship Id="rId15" Type="http://schemas.openxmlformats.org/officeDocument/2006/relationships/image" Target="../media/image48.png"/><Relationship Id="rId10" Type="http://schemas.openxmlformats.org/officeDocument/2006/relationships/image" Target="../media/image17.svg"/><Relationship Id="rId4" Type="http://schemas.openxmlformats.org/officeDocument/2006/relationships/image" Target="../media/image45.png"/><Relationship Id="rId14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42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66.svg"/><Relationship Id="rId7" Type="http://schemas.openxmlformats.org/officeDocument/2006/relationships/image" Target="../media/image68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5.sv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64.png"/><Relationship Id="rId3" Type="http://schemas.openxmlformats.org/officeDocument/2006/relationships/image" Target="../media/image52.svg"/><Relationship Id="rId7" Type="http://schemas.openxmlformats.org/officeDocument/2006/relationships/image" Target="../media/image61.png"/><Relationship Id="rId12" Type="http://schemas.openxmlformats.org/officeDocument/2006/relationships/image" Target="../media/image15.svg"/><Relationship Id="rId2" Type="http://schemas.openxmlformats.org/officeDocument/2006/relationships/image" Target="../media/image59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63.png"/><Relationship Id="rId15" Type="http://schemas.openxmlformats.org/officeDocument/2006/relationships/image" Target="../media/image66.png"/><Relationship Id="rId10" Type="http://schemas.openxmlformats.org/officeDocument/2006/relationships/image" Target="../media/image57.svg"/><Relationship Id="rId4" Type="http://schemas.openxmlformats.org/officeDocument/2006/relationships/image" Target="../media/image60.png"/><Relationship Id="rId9" Type="http://schemas.openxmlformats.org/officeDocument/2006/relationships/image" Target="../media/image62.png"/><Relationship Id="rId14" Type="http://schemas.openxmlformats.org/officeDocument/2006/relationships/image" Target="../media/image65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9.png"/><Relationship Id="rId3" Type="http://schemas.openxmlformats.org/officeDocument/2006/relationships/image" Target="../media/image59.svg"/><Relationship Id="rId7" Type="http://schemas.openxmlformats.org/officeDocument/2006/relationships/image" Target="../media/image76.png"/><Relationship Id="rId12" Type="http://schemas.openxmlformats.org/officeDocument/2006/relationships/image" Target="../media/image78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77.jpg"/><Relationship Id="rId10" Type="http://schemas.openxmlformats.org/officeDocument/2006/relationships/image" Target="../media/image64.svg"/><Relationship Id="rId4" Type="http://schemas.openxmlformats.org/officeDocument/2006/relationships/image" Target="../media/image10.png"/><Relationship Id="rId14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20.sv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image" Target="../media/image4.svg"/><Relationship Id="rId10" Type="http://schemas.openxmlformats.org/officeDocument/2006/relationships/image" Target="../media/image11.jpg"/><Relationship Id="rId4" Type="http://schemas.openxmlformats.org/officeDocument/2006/relationships/image" Target="../media/image9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g"/><Relationship Id="rId5" Type="http://schemas.openxmlformats.org/officeDocument/2006/relationships/image" Target="../media/image20.sv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52.svg"/><Relationship Id="rId7" Type="http://schemas.openxmlformats.org/officeDocument/2006/relationships/image" Target="../media/image8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1.jpg"/><Relationship Id="rId4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svg"/><Relationship Id="rId3" Type="http://schemas.openxmlformats.org/officeDocument/2006/relationships/image" Target="../media/image24.svg"/><Relationship Id="rId7" Type="http://schemas.openxmlformats.org/officeDocument/2006/relationships/image" Target="../media/image8.svg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8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svg"/><Relationship Id="rId3" Type="http://schemas.openxmlformats.org/officeDocument/2006/relationships/image" Target="../media/image24.svg"/><Relationship Id="rId7" Type="http://schemas.openxmlformats.org/officeDocument/2006/relationships/image" Target="../media/image8.svg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6" Type="http://schemas.openxmlformats.org/officeDocument/2006/relationships/image" Target="../media/image9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90.png"/><Relationship Id="rId10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8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47" Type="http://schemas.microsoft.com/office/2007/relationships/hdphoto" Target="../media/hdphoto1.wdp"/><Relationship Id="rId50" Type="http://schemas.openxmlformats.org/officeDocument/2006/relationships/image" Target="../media/image42.png"/><Relationship Id="rId46" Type="http://schemas.openxmlformats.org/officeDocument/2006/relationships/image" Target="../media/image9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5" Type="http://schemas.openxmlformats.org/officeDocument/2006/relationships/image" Target="../media/image99.svg"/><Relationship Id="rId36" Type="http://schemas.openxmlformats.org/officeDocument/2006/relationships/image" Target="../media/image96.png"/><Relationship Id="rId49" Type="http://schemas.openxmlformats.org/officeDocument/2006/relationships/image" Target="../media/image72.png"/><Relationship Id="rId35" Type="http://schemas.openxmlformats.org/officeDocument/2006/relationships/image" Target="../media/image40.svg"/><Relationship Id="rId48" Type="http://schemas.openxmlformats.org/officeDocument/2006/relationships/image" Target="../media/image9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100.png"/><Relationship Id="rId7" Type="http://schemas.openxmlformats.org/officeDocument/2006/relationships/image" Target="../media/image8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101.png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sv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.svg"/><Relationship Id="rId15" Type="http://schemas.openxmlformats.org/officeDocument/2006/relationships/image" Target="../media/image104.png"/><Relationship Id="rId5" Type="http://schemas.openxmlformats.org/officeDocument/2006/relationships/image" Target="../media/image26.sv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10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8.sv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10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png"/><Relationship Id="rId4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6.svg"/><Relationship Id="rId7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26.svg"/><Relationship Id="rId10" Type="http://schemas.openxmlformats.org/officeDocument/2006/relationships/image" Target="../media/image42.png"/><Relationship Id="rId4" Type="http://schemas.openxmlformats.org/officeDocument/2006/relationships/image" Target="../media/image104.png"/><Relationship Id="rId9" Type="http://schemas.openxmlformats.org/officeDocument/2006/relationships/image" Target="../media/image11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6.svg"/><Relationship Id="rId7" Type="http://schemas.openxmlformats.org/officeDocument/2006/relationships/image" Target="../media/image1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26.svg"/><Relationship Id="rId4" Type="http://schemas.openxmlformats.org/officeDocument/2006/relationships/image" Target="../media/image104.png"/><Relationship Id="rId9" Type="http://schemas.openxmlformats.org/officeDocument/2006/relationships/image" Target="../media/image11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120.png"/><Relationship Id="rId7" Type="http://schemas.openxmlformats.org/officeDocument/2006/relationships/image" Target="../media/image123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microsoft.com/office/2007/relationships/hdphoto" Target="../media/hdphoto6.wdp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125.png"/><Relationship Id="rId7" Type="http://schemas.openxmlformats.org/officeDocument/2006/relationships/image" Target="../media/image127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126.png"/><Relationship Id="rId4" Type="http://schemas.microsoft.com/office/2007/relationships/hdphoto" Target="../media/hdphoto7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8" Type="http://schemas.openxmlformats.org/officeDocument/2006/relationships/image" Target="../media/image19.png"/><Relationship Id="rId7" Type="http://schemas.openxmlformats.org/officeDocument/2006/relationships/image" Target="../media/image8.svg"/><Relationship Id="rId17" Type="http://schemas.openxmlformats.org/officeDocument/2006/relationships/image" Target="../media/image11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6.svg"/><Relationship Id="rId10" Type="http://schemas.openxmlformats.org/officeDocument/2006/relationships/image" Target="../media/image18.png"/><Relationship Id="rId9" Type="http://schemas.openxmlformats.org/officeDocument/2006/relationships/image" Target="../media/image4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svg"/><Relationship Id="rId7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7.svg"/><Relationship Id="rId7" Type="http://schemas.openxmlformats.org/officeDocument/2006/relationships/image" Target="../media/image26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4" Type="http://schemas.openxmlformats.org/officeDocument/2006/relationships/image" Target="../media/image25.png"/><Relationship Id="rId9" Type="http://schemas.openxmlformats.org/officeDocument/2006/relationships/image" Target="../media/image4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7.svg"/><Relationship Id="rId7" Type="http://schemas.openxmlformats.org/officeDocument/2006/relationships/image" Target="../media/image26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4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svg"/><Relationship Id="rId7" Type="http://schemas.openxmlformats.org/officeDocument/2006/relationships/image" Target="../media/image31.png"/><Relationship Id="rId12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12.png"/><Relationship Id="rId10" Type="http://schemas.openxmlformats.org/officeDocument/2006/relationships/image" Target="../media/image8.svg"/><Relationship Id="rId4" Type="http://schemas.openxmlformats.org/officeDocument/2006/relationships/image" Target="../media/image30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81685">
            <a:off x="1738666" y="663359"/>
            <a:ext cx="15646680" cy="543366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81685">
            <a:off x="1322605" y="1237207"/>
            <a:ext cx="15646680" cy="543366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203107" y="1946035"/>
            <a:ext cx="12234321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MỚI!</a:t>
            </a:r>
            <a:endParaRPr lang="en-US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15935">
            <a:off x="10844533" y="-504259"/>
            <a:ext cx="2887511" cy="14437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3616304">
            <a:off x="-999351" y="5773590"/>
            <a:ext cx="2979577" cy="2004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202255">
            <a:off x="16488539" y="6025077"/>
            <a:ext cx="3260564" cy="28277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8896365">
            <a:off x="517510" y="688748"/>
            <a:ext cx="2763638" cy="16431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799999">
            <a:off x="11792733" y="9002934"/>
            <a:ext cx="2887511" cy="144375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1452" y="5445675"/>
            <a:ext cx="7105193" cy="4938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009143">
            <a:off x="-452648" y="7020061"/>
            <a:ext cx="2134004" cy="35035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423349">
            <a:off x="16235603" y="14544"/>
            <a:ext cx="2134004" cy="35035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2799"/>
            <a:ext cx="2286000" cy="2286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0" y="853876"/>
            <a:ext cx="9144000" cy="18249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góc được đánh dấu trong hình nào dưới đây là hai góc kề bù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135999"/>
            <a:ext cx="11049000" cy="41995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776289"/>
            <a:ext cx="1194430" cy="12053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570" y="5776289"/>
            <a:ext cx="1194430" cy="1205338"/>
          </a:xfrm>
          <a:prstGeom prst="rect">
            <a:avLst/>
          </a:prstGeom>
        </p:spPr>
      </p:pic>
      <p:sp>
        <p:nvSpPr>
          <p:cNvPr id="18" name="Multiply 17"/>
          <p:cNvSpPr/>
          <p:nvPr/>
        </p:nvSpPr>
        <p:spPr>
          <a:xfrm>
            <a:off x="9217660" y="5936204"/>
            <a:ext cx="916940" cy="95659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7142570"/>
            <a:ext cx="1600200" cy="146617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754837" y="8002414"/>
            <a:ext cx="99517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7070">
            <a:off x="14847041" y="8146564"/>
            <a:ext cx="3673248" cy="223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0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926683"/>
            <a:ext cx="4758987" cy="1018957"/>
            <a:chOff x="0" y="0"/>
            <a:chExt cx="6345316" cy="135861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34531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13413" y="311255"/>
              <a:ext cx="5318487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8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48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ý:</a:t>
              </a:r>
              <a:endParaRPr lang="en-US" sz="48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1066800" y="1943100"/>
            <a:ext cx="16154400" cy="7543800"/>
          </a:xfrm>
          <a:prstGeom prst="rect">
            <a:avLst/>
          </a:prstGeom>
          <a:solidFill>
            <a:srgbClr val="FFE36D"/>
          </a:solid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1828800" y="2728615"/>
                <a:ext cx="9906000" cy="6022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hiểu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nói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OM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Ox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𝑥𝑂𝑀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𝑀𝑂𝑦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728615"/>
                <a:ext cx="9906000" cy="6022354"/>
              </a:xfrm>
              <a:prstGeom prst="rect">
                <a:avLst/>
              </a:prstGeom>
              <a:blipFill rotWithShape="0">
                <a:blip r:embed="rId2"/>
                <a:stretch>
                  <a:fillRect l="-1969" r="-2154" b="-1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720" y="2324100"/>
            <a:ext cx="4191000" cy="659567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890" y="1569049"/>
            <a:ext cx="1363607" cy="133131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7" y="7966339"/>
            <a:ext cx="2772752" cy="19400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8190">
            <a:off x="14678808" y="244481"/>
            <a:ext cx="3112743" cy="163272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 flipH="1">
            <a:off x="415299" y="559848"/>
            <a:ext cx="9495671" cy="120060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177711">
            <a:off x="-53104" y="5413906"/>
            <a:ext cx="1712528" cy="36507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846555" y="-599197"/>
            <a:ext cx="3483467" cy="231808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603765">
            <a:off x="15570334" y="7205545"/>
            <a:ext cx="2094766" cy="231815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 rot="21430720">
            <a:off x="2356152" y="2317440"/>
            <a:ext cx="5613965" cy="998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9"/>
              </a:lnSpc>
              <a:spcBef>
                <a:spcPct val="0"/>
              </a:spcBef>
            </a:pP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 rot="21444269">
            <a:off x="1637660" y="3622588"/>
            <a:ext cx="752703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3.4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1780">
            <a:off x="2922773" y="5782897"/>
            <a:ext cx="5109205" cy="388488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9202153" y="4686300"/>
            <a:ext cx="2227847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11600158" y="2179880"/>
                <a:ext cx="4973444" cy="52272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mOt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tOn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mOt</m:t>
                          </m:r>
                        </m:e>
                      </m:acc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</m:t>
                      </m:r>
                      <m:sSup>
                        <m:sSupPr>
                          <m:ctrlP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nOt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</m:t>
                      </m:r>
                      <m:sSup>
                        <m:sSupPr>
                          <m:ctrlP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=12</m:t>
                      </m:r>
                      <m:sSup>
                        <m:sSupPr>
                          <m:ctrlP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0158" y="2179880"/>
                <a:ext cx="4973444" cy="5227265"/>
              </a:xfrm>
              <a:prstGeom prst="rect">
                <a:avLst/>
              </a:prstGeom>
              <a:blipFill rotWithShape="0">
                <a:blip r:embed="rId16"/>
                <a:stretch>
                  <a:fillRect l="-4412" r="-3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20019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23"/>
          <p:cNvSpPr/>
          <p:nvPr/>
        </p:nvSpPr>
        <p:spPr>
          <a:xfrm>
            <a:off x="762000" y="1899624"/>
            <a:ext cx="16459200" cy="7282476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25" name="Group 25"/>
          <p:cNvGrpSpPr/>
          <p:nvPr/>
        </p:nvGrpSpPr>
        <p:grpSpPr>
          <a:xfrm>
            <a:off x="1009246" y="538558"/>
            <a:ext cx="7177564" cy="1936094"/>
            <a:chOff x="0" y="0"/>
            <a:chExt cx="9570086" cy="2581458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1295945" y="963704"/>
              <a:ext cx="6978195" cy="10148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đỉnh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2807328" y="2795422"/>
            <a:ext cx="1790700" cy="103447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180135" y="2398200"/>
            <a:ext cx="10972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Quan sát hình ảnh hai góc được đánh dấu trong hình bên. Em hãy nhận xét quan hệ về đỉnh, về cạnh của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góc được đánh dấu.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610" y="5439262"/>
            <a:ext cx="3505200" cy="3259836"/>
          </a:xfrm>
          <a:prstGeom prst="rect">
            <a:avLst/>
          </a:prstGeom>
        </p:spPr>
      </p:pic>
      <p:pic>
        <p:nvPicPr>
          <p:cNvPr id="44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7794"/>
          <a:stretch>
            <a:fillRect/>
          </a:stretch>
        </p:blipFill>
        <p:spPr>
          <a:xfrm flipH="1">
            <a:off x="-294014" y="5227694"/>
            <a:ext cx="6223004" cy="5046606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8763837" y="5214185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76250" y="476250"/>
            <a:ext cx="6001759" cy="1018957"/>
            <a:chOff x="0" y="0"/>
            <a:chExt cx="8002346" cy="1358610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800234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14300" y="317355"/>
              <a:ext cx="7707898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8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HĐ4</a:t>
              </a:r>
              <a:endParaRPr lang="en-US" sz="48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76250" y="1495207"/>
            <a:ext cx="16668750" cy="1438493"/>
            <a:chOff x="0" y="0"/>
            <a:chExt cx="12336212" cy="1523038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12336212" cy="1523038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493448" y="570833"/>
              <a:ext cx="11102817" cy="381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</a:pP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Cho hai đường thẳng xx’ và yy’ cắt nhau tại O (H.3.5)</a:t>
              </a:r>
              <a:endPara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1786089" y="3162567"/>
            <a:ext cx="1371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’.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20" y="5550802"/>
            <a:ext cx="5480380" cy="29874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/>
              <p:cNvSpPr/>
              <p:nvPr/>
            </p:nvSpPr>
            <p:spPr>
              <a:xfrm>
                <a:off x="3754058" y="6899207"/>
                <a:ext cx="5447902" cy="91198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𝑥𝑂𝑦</m:t>
                          </m:r>
                        </m:e>
                      </m:acc>
                      <m:r>
                        <a:rPr lang="en-US" sz="4800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𝑂𝑦</m:t>
                          </m:r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i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058" y="6899207"/>
                <a:ext cx="5447902" cy="9119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Down Arrow 39"/>
          <p:cNvSpPr/>
          <p:nvPr/>
        </p:nvSpPr>
        <p:spPr>
          <a:xfrm>
            <a:off x="6211309" y="5550803"/>
            <a:ext cx="533400" cy="7620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6" y="7200900"/>
            <a:ext cx="1862475" cy="234915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938" y="429825"/>
            <a:ext cx="2672844" cy="187018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1403">
            <a:off x="2438416" y="7900943"/>
            <a:ext cx="2077426" cy="211071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67394">
            <a:off x="675504" y="1422767"/>
            <a:ext cx="16936991" cy="7517666"/>
          </a:xfrm>
          <a:prstGeom prst="rect">
            <a:avLst/>
          </a:prstGeom>
          <a:solidFill>
            <a:srgbClr val="316D54"/>
          </a:solidFill>
        </p:spPr>
      </p:sp>
      <p:sp>
        <p:nvSpPr>
          <p:cNvPr id="3" name="AutoShape 3"/>
          <p:cNvSpPr/>
          <p:nvPr/>
        </p:nvSpPr>
        <p:spPr>
          <a:xfrm>
            <a:off x="1017763" y="1827851"/>
            <a:ext cx="16252474" cy="6707499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46793">
            <a:off x="16471618" y="855269"/>
            <a:ext cx="1579619" cy="22743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354563">
            <a:off x="-309452" y="-757930"/>
            <a:ext cx="3378732" cy="304085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483842" y="8280376"/>
            <a:ext cx="1858695" cy="13957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44932" y="2373119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06630" y="3256108"/>
            <a:ext cx="136131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2" b="26641"/>
          <a:stretch/>
        </p:blipFill>
        <p:spPr>
          <a:xfrm>
            <a:off x="5184090" y="5372100"/>
            <a:ext cx="84582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79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14401" y="747789"/>
            <a:ext cx="16687799" cy="889151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353118">
            <a:off x="16298725" y="8460230"/>
            <a:ext cx="1913174" cy="15827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4268743">
            <a:off x="-886724" y="203301"/>
            <a:ext cx="3378732" cy="304085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383000" y="190500"/>
            <a:ext cx="1752600" cy="17589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66732">
            <a:off x="784772" y="8879980"/>
            <a:ext cx="2008278" cy="20530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72" y="596452"/>
            <a:ext cx="1743942" cy="174394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718498" y="760223"/>
            <a:ext cx="105177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Hai góc được đánh dấu trong hình nào dưới đây là hai góc đối đỉnh?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789" y="2665430"/>
            <a:ext cx="8839181" cy="30489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2572740" y="4308063"/>
                <a:ext cx="4548040" cy="15190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2740" y="4308063"/>
                <a:ext cx="4548040" cy="1519070"/>
              </a:xfrm>
              <a:prstGeom prst="rect">
                <a:avLst/>
              </a:prstGeom>
              <a:blipFill rotWithShape="0">
                <a:blip r:embed="rId15"/>
                <a:stretch>
                  <a:fillRect l="-4150" t="-7229" r="-4150" b="-16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11855190" y="3907774"/>
            <a:ext cx="946410" cy="40028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49" y="5714389"/>
            <a:ext cx="1478643" cy="135479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161232" y="5950696"/>
            <a:ext cx="136323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giải thích vì sao hình a không phải là hai góc đối đỉnh?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đường thẳng cắt nhau thì tạo ra mấy cặp góc đối đỉnh?</a:t>
            </a:r>
          </a:p>
        </p:txBody>
      </p:sp>
      <p:sp>
        <p:nvSpPr>
          <p:cNvPr id="23" name="Round Same Side Corner Rectangle 22"/>
          <p:cNvSpPr/>
          <p:nvPr/>
        </p:nvSpPr>
        <p:spPr>
          <a:xfrm rot="5400000">
            <a:off x="9026830" y="2648298"/>
            <a:ext cx="1216961" cy="11803023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67766" y="8223220"/>
            <a:ext cx="10186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05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0" grpId="0"/>
      <p:bldP spid="23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250" y="476250"/>
            <a:ext cx="11563350" cy="1018957"/>
            <a:chOff x="0" y="0"/>
            <a:chExt cx="6345316" cy="135861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34531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13415" y="317355"/>
              <a:ext cx="5318487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4000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4000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4000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suy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4000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4000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000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40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476250" y="1495207"/>
            <a:ext cx="17278350" cy="8296493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38189"/>
            <a:ext cx="5943600" cy="30254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69" y="5075176"/>
            <a:ext cx="749502" cy="11318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2372360" y="5320926"/>
                <a:ext cx="14554200" cy="1877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i="1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 HĐ4</a:t>
                </a:r>
                <a:r>
                  <a:rPr lang="nl-NL" sz="4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hai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gì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bao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nhiêu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Tương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tự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 </a:t>
                </a:r>
                <a:endParaRPr lang="en-US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360" y="5320926"/>
                <a:ext cx="14554200" cy="1877309"/>
              </a:xfrm>
              <a:prstGeom prst="rect">
                <a:avLst/>
              </a:prstGeom>
              <a:blipFill rotWithShape="0">
                <a:blip r:embed="rId4"/>
                <a:stretch>
                  <a:fillRect l="-1466" r="-1466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Arrow 20"/>
          <p:cNvSpPr/>
          <p:nvPr/>
        </p:nvSpPr>
        <p:spPr>
          <a:xfrm>
            <a:off x="2326640" y="8040938"/>
            <a:ext cx="1066800" cy="7620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/>
          <p:cNvSpPr/>
          <p:nvPr/>
        </p:nvSpPr>
        <p:spPr>
          <a:xfrm>
            <a:off x="13030200" y="7830589"/>
            <a:ext cx="520987" cy="1746977"/>
          </a:xfrm>
          <a:prstGeom prst="rightBrace">
            <a:avLst>
              <a:gd name="adj1" fmla="val 39535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3673107" y="8154701"/>
                <a:ext cx="3657600" cy="791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⟹</m:t>
                      </m:r>
                      <m:r>
                        <a:rPr lang="en-US" sz="4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4400" b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4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acc>
                        <m:accPr>
                          <m:chr m:val="̂"/>
                          <m:ctrlPr>
                            <a:rPr lang="en-US" sz="4400" b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3107" y="8154701"/>
                <a:ext cx="3657600" cy="7915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914" y="752366"/>
            <a:ext cx="2749793" cy="28381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95" y="1933560"/>
            <a:ext cx="2898449" cy="28345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4143" y="7741366"/>
            <a:ext cx="10010500" cy="10729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9"/>
          <a:srcRect r="7301" b="7639"/>
          <a:stretch/>
        </p:blipFill>
        <p:spPr>
          <a:xfrm>
            <a:off x="3694143" y="8724475"/>
            <a:ext cx="9336057" cy="99102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4" grpId="0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4176724" y="-3300424"/>
            <a:ext cx="10467951" cy="1775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60960">
            <a:off x="16570197" y="6488017"/>
            <a:ext cx="1602317" cy="15527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914401" y="738236"/>
            <a:ext cx="4572000" cy="114383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786816" y="1002374"/>
            <a:ext cx="282716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1576" y="2080365"/>
            <a:ext cx="9296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xx’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yy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O (H.3.7).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60⁰.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955" y="1095006"/>
            <a:ext cx="4246373" cy="4151305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1219200" y="4761330"/>
            <a:ext cx="1905000" cy="1410958"/>
          </a:xfrm>
          <a:prstGeom prst="wedgeEllipseCallout">
            <a:avLst>
              <a:gd name="adj1" fmla="val 36408"/>
              <a:gd name="adj2" fmla="val 47311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5539" y="4637746"/>
            <a:ext cx="9394750" cy="53344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3522">
            <a:off x="2091979" y="7041918"/>
            <a:ext cx="1638300" cy="22374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028" y="6117257"/>
            <a:ext cx="4662997" cy="408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2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800100"/>
            <a:ext cx="5124855" cy="16745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53259"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053531" y="1372461"/>
            <a:ext cx="3585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4200" y="2714263"/>
            <a:ext cx="13258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xx’ và yy’ cắt nhau tại O sao cho góc xOy vuông (H.3.8). Khi đó các góc yOx’, x’Oy’, xOy’ cũng đều là góc vuông. Vì sao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46" y="2813787"/>
            <a:ext cx="1739508" cy="1593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686300"/>
            <a:ext cx="4275295" cy="446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30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 flipV="1">
            <a:off x="3919246" y="-1671348"/>
            <a:ext cx="10601907" cy="160019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33094">
            <a:off x="-132947" y="6608395"/>
            <a:ext cx="2506287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1887200" y="203029"/>
            <a:ext cx="2387656" cy="23138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34254" y="1359957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4200" y="2467447"/>
            <a:ext cx="1211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Khi đặt các dây lạt để cắt bánh chưng, các dây lạt tạo ra trên mặt bánh chưng những cặp góc đặc biệt.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797064"/>
            <a:ext cx="4864100" cy="4552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505" y="4797064"/>
            <a:ext cx="7602335" cy="43850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358222" y="5312481"/>
            <a:ext cx="59937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Những cặp góc đó có mối quan hệ với nhau như thế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8879">
            <a:off x="14716902" y="4304383"/>
            <a:ext cx="1625569" cy="162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618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800100"/>
            <a:ext cx="5124855" cy="16745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53259"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053531" y="1372461"/>
            <a:ext cx="3585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305" y="1899624"/>
            <a:ext cx="4275295" cy="446530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571673" y="2552410"/>
                <a:ext cx="12801600" cy="6475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𝑥𝑂𝑦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′=18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yOx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x’Oy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𝑥𝑂𝑦</m:t>
                          </m:r>
                        </m:e>
                      </m:acc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𝑂𝑦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yOx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x’Oy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673" y="2552410"/>
                <a:ext cx="12801600" cy="6475875"/>
              </a:xfrm>
              <a:prstGeom prst="rect">
                <a:avLst/>
              </a:prstGeom>
              <a:blipFill rotWithShape="0">
                <a:blip r:embed="rId7"/>
                <a:stretch>
                  <a:fillRect l="-1714" b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659340" y="2783157"/>
            <a:ext cx="160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061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62000" y="723900"/>
            <a:ext cx="16687799" cy="88915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28700"/>
            <a:ext cx="1600200" cy="1600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76600" y="1409700"/>
            <a:ext cx="133350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hi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cắt nhau, trong các góc tạo thành có một góc vuông thì các góc còn lại có số đo như thế nào? 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8"/>
          <p:cNvGrpSpPr/>
          <p:nvPr/>
        </p:nvGrpSpPr>
        <p:grpSpPr>
          <a:xfrm>
            <a:off x="2393759" y="3829757"/>
            <a:ext cx="2541121" cy="1169737"/>
            <a:chOff x="0" y="0"/>
            <a:chExt cx="2712322" cy="1076023"/>
          </a:xfrm>
        </p:grpSpPr>
        <p:sp>
          <p:nvSpPr>
            <p:cNvPr id="17" name="AutoShape 9"/>
            <p:cNvSpPr/>
            <p:nvPr/>
          </p:nvSpPr>
          <p:spPr>
            <a:xfrm>
              <a:off x="0" y="0"/>
              <a:ext cx="2712322" cy="1076023"/>
            </a:xfrm>
            <a:prstGeom prst="rect">
              <a:avLst/>
            </a:prstGeom>
            <a:solidFill>
              <a:srgbClr val="FF8333"/>
            </a:solidFill>
          </p:spPr>
        </p:sp>
        <p:sp>
          <p:nvSpPr>
            <p:cNvPr id="18" name="TextBox 10"/>
            <p:cNvSpPr txBox="1"/>
            <p:nvPr/>
          </p:nvSpPr>
          <p:spPr>
            <a:xfrm>
              <a:off x="272310" y="353084"/>
              <a:ext cx="2216141" cy="4082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971800" y="5041203"/>
            <a:ext cx="9144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xx’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yy’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cắt nhau và trong các góc tạo thành có một góc vuông được gọi là hai đường thẳng vuông góc. Kí hiệu: 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⊥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yy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25"/>
          <a:stretch/>
        </p:blipFill>
        <p:spPr>
          <a:xfrm>
            <a:off x="12640072" y="5086752"/>
            <a:ext cx="4275295" cy="3981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5" y="5905500"/>
            <a:ext cx="2084934" cy="49082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1575">
            <a:off x="16474426" y="135323"/>
            <a:ext cx="1562160" cy="19180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1295">
            <a:off x="13935554" y="-108179"/>
            <a:ext cx="1684330" cy="221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030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476250" y="476250"/>
            <a:ext cx="8667750" cy="1018957"/>
            <a:chOff x="0" y="0"/>
            <a:chExt cx="6597474" cy="1358610"/>
          </a:xfrm>
        </p:grpSpPr>
        <p:sp>
          <p:nvSpPr>
            <p:cNvPr id="15" name="AutoShape 15"/>
            <p:cNvSpPr/>
            <p:nvPr/>
          </p:nvSpPr>
          <p:spPr>
            <a:xfrm>
              <a:off x="0" y="0"/>
              <a:ext cx="6597474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14300" y="317355"/>
              <a:ext cx="6223383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Tia </a:t>
              </a: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44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44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4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44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76251" y="1495207"/>
            <a:ext cx="4324350" cy="1142279"/>
            <a:chOff x="0" y="0"/>
            <a:chExt cx="11077447" cy="1523038"/>
          </a:xfrm>
        </p:grpSpPr>
        <p:sp>
          <p:nvSpPr>
            <p:cNvPr id="18" name="AutoShape 18"/>
            <p:cNvSpPr/>
            <p:nvPr/>
          </p:nvSpPr>
          <p:spPr>
            <a:xfrm>
              <a:off x="0" y="0"/>
              <a:ext cx="11077447" cy="1523038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510545" y="451850"/>
              <a:ext cx="10259894" cy="617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Tia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595937" y="2994154"/>
            <a:ext cx="1735783" cy="990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22255" y="2864815"/>
            <a:ext cx="7162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(H.3.9).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90" y="2864815"/>
            <a:ext cx="8153400" cy="290143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463828" y="5954466"/>
            <a:ext cx="1584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Oz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Oz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8021">
            <a:off x="15243320" y="-181786"/>
            <a:ext cx="2298198" cy="233502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802687" y="7028076"/>
            <a:ext cx="9693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 Oz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3411200" y="7735962"/>
            <a:ext cx="0" cy="37933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0515600" y="9258300"/>
            <a:ext cx="8382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11571768" y="8894290"/>
                <a:ext cx="2761846" cy="728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𝑥𝑂𝑧</m:t>
                          </m:r>
                        </m:e>
                      </m:acc>
                      <m:r>
                        <a:rPr lang="en-US" sz="400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𝑧𝑂𝑦</m:t>
                          </m:r>
                        </m:e>
                      </m:acc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1768" y="8894290"/>
                <a:ext cx="2761846" cy="7280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/>
      <p:bldP spid="25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7" y="1899624"/>
            <a:ext cx="13718393" cy="66728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7177564" cy="193609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19205" y="1258955"/>
            <a:ext cx="6707743" cy="802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4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15935">
            <a:off x="10844533" y="-450380"/>
            <a:ext cx="2887511" cy="14437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3616304">
            <a:off x="-1199543" y="8256079"/>
            <a:ext cx="2979577" cy="20044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202255">
            <a:off x="5860177" y="8161661"/>
            <a:ext cx="3260564" cy="28277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7461930">
            <a:off x="15877481" y="446926"/>
            <a:ext cx="2763638" cy="16431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264314">
            <a:off x="16495410" y="8094007"/>
            <a:ext cx="2887511" cy="144375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018103" y="2872851"/>
            <a:ext cx="10896600" cy="459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Tia nằm giữa hai cạnh của một góc và tạo với hai cạnh ấy hai góc bằng nhau được gọi là tia phân giác của góc đó.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Đường thẳng chứa tia phân giác của một góc là đường phân giác của góc đó.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38892"/>
          <a:stretch>
            <a:fillRect/>
          </a:stretch>
        </p:blipFill>
        <p:spPr>
          <a:xfrm>
            <a:off x="13537339" y="3660101"/>
            <a:ext cx="4527619" cy="66269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7" y="1899624"/>
            <a:ext cx="13718393" cy="66728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7177564" cy="193609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19205" y="1258955"/>
            <a:ext cx="6707743" cy="78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15935">
            <a:off x="10844533" y="-450380"/>
            <a:ext cx="2887511" cy="14437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3616304">
            <a:off x="-1199543" y="8256079"/>
            <a:ext cx="2979577" cy="20044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202255">
            <a:off x="5860177" y="8161661"/>
            <a:ext cx="3260564" cy="28277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7461930">
            <a:off x="15877481" y="446926"/>
            <a:ext cx="2763638" cy="16431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264314">
            <a:off x="16495410" y="8094007"/>
            <a:ext cx="2887511" cy="1443755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38892"/>
          <a:stretch>
            <a:fillRect/>
          </a:stretch>
        </p:blipFill>
        <p:spPr>
          <a:xfrm>
            <a:off x="13537339" y="3660101"/>
            <a:ext cx="4527619" cy="66269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027240" y="2768822"/>
                <a:ext cx="9144000" cy="25524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Oz là tia phân giác của góc xOy thì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240" y="2768822"/>
                <a:ext cx="9144000" cy="2552430"/>
              </a:xfrm>
              <a:prstGeom prst="rect">
                <a:avLst/>
              </a:prstGeom>
              <a:blipFill rotWithShape="0">
                <a:blip r:embed="rId15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784" y="3853036"/>
            <a:ext cx="5607062" cy="415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6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/>
          <p:nvPr/>
        </p:nvGrpSpPr>
        <p:grpSpPr>
          <a:xfrm>
            <a:off x="1037231" y="1080655"/>
            <a:ext cx="2476500" cy="1018957"/>
            <a:chOff x="0" y="0"/>
            <a:chExt cx="15449827" cy="1358610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15449827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513415" y="317355"/>
              <a:ext cx="14722334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2:</a:t>
              </a:r>
              <a:endParaRPr lang="en-US" sz="40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037231" y="2330700"/>
            <a:ext cx="125937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70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3310" y="1080655"/>
            <a:ext cx="4326971" cy="43624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6372" y="4205603"/>
            <a:ext cx="2971800" cy="2971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6127">
            <a:off x="5098864" y="75740"/>
            <a:ext cx="1902117" cy="1932599"/>
          </a:xfrm>
          <a:prstGeom prst="rect">
            <a:avLst/>
          </a:prstGeom>
        </p:spPr>
      </p:pic>
      <p:sp>
        <p:nvSpPr>
          <p:cNvPr id="27" name="Oval Callout 26"/>
          <p:cNvSpPr/>
          <p:nvPr/>
        </p:nvSpPr>
        <p:spPr>
          <a:xfrm>
            <a:off x="7082016" y="4500780"/>
            <a:ext cx="1905000" cy="1410958"/>
          </a:xfrm>
          <a:prstGeom prst="wedgeEllipseCallout">
            <a:avLst>
              <a:gd name="adj1" fmla="val 36408"/>
              <a:gd name="adj2" fmla="val 47311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3200400" y="6169332"/>
                <a:ext cx="10887813" cy="2629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mOn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endParaRPr lang="en-US" sz="4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𝑚𝑂𝑡</m:t>
                        </m:r>
                      </m:e>
                    </m:acc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𝑡𝑂𝑛</m:t>
                        </m:r>
                      </m:e>
                    </m:acc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𝑚𝑂𝑛</m:t>
                        </m:r>
                      </m:e>
                    </m:acc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70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 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35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</a:t>
                </a:r>
                <a:endParaRPr lang="en-US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6169332"/>
                <a:ext cx="10887813" cy="2629118"/>
              </a:xfrm>
              <a:prstGeom prst="rect">
                <a:avLst/>
              </a:prstGeom>
              <a:blipFill rotWithShape="0">
                <a:blip r:embed="rId5"/>
                <a:stretch>
                  <a:fillRect l="-1960" b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013" y="6496875"/>
            <a:ext cx="4279763" cy="440779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914400" y="952500"/>
            <a:ext cx="16459200" cy="8534400"/>
          </a:xfrm>
          <a:prstGeom prst="roundRect">
            <a:avLst>
              <a:gd name="adj" fmla="val 881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5"/>
              </a:ext>
            </a:extLst>
          </a:blip>
          <a:srcRect/>
          <a:stretch>
            <a:fillRect/>
          </a:stretch>
        </p:blipFill>
        <p:spPr>
          <a:xfrm>
            <a:off x="499134" y="655071"/>
            <a:ext cx="937244" cy="1646914"/>
          </a:xfrm>
          <a:prstGeom prst="rect">
            <a:avLst/>
          </a:prstGeom>
        </p:spPr>
      </p:pic>
      <p:sp>
        <p:nvSpPr>
          <p:cNvPr id="31" name="Round Same Side Corner Rectangle 30"/>
          <p:cNvSpPr/>
          <p:nvPr/>
        </p:nvSpPr>
        <p:spPr>
          <a:xfrm flipV="1">
            <a:off x="1828800" y="952500"/>
            <a:ext cx="4648200" cy="1052057"/>
          </a:xfrm>
          <a:prstGeom prst="round2SameRect">
            <a:avLst>
              <a:gd name="adj1" fmla="val 35982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981200" y="112458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3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5"/>
              </a:ext>
            </a:extLst>
          </a:blip>
          <a:srcRect/>
          <a:stretch>
            <a:fillRect/>
          </a:stretch>
        </p:blipFill>
        <p:spPr>
          <a:xfrm>
            <a:off x="15038841" y="7884244"/>
            <a:ext cx="2334759" cy="1731967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847340" y="2309605"/>
            <a:ext cx="12593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(H.3.12).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xAy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78" y="4581585"/>
            <a:ext cx="5275243" cy="3728489"/>
          </a:xfrm>
          <a:prstGeom prst="rect">
            <a:avLst/>
          </a:prstGeom>
        </p:spPr>
      </p:pic>
      <p:grpSp>
        <p:nvGrpSpPr>
          <p:cNvPr id="36" name="Group 8"/>
          <p:cNvGrpSpPr/>
          <p:nvPr/>
        </p:nvGrpSpPr>
        <p:grpSpPr>
          <a:xfrm>
            <a:off x="9677400" y="4573966"/>
            <a:ext cx="2034242" cy="807017"/>
            <a:chOff x="0" y="0"/>
            <a:chExt cx="2712322" cy="1076023"/>
          </a:xfrm>
        </p:grpSpPr>
        <p:sp>
          <p:nvSpPr>
            <p:cNvPr id="37" name="AutoShape 9"/>
            <p:cNvSpPr/>
            <p:nvPr/>
          </p:nvSpPr>
          <p:spPr>
            <a:xfrm>
              <a:off x="0" y="0"/>
              <a:ext cx="2712322" cy="1076023"/>
            </a:xfrm>
            <a:prstGeom prst="rect">
              <a:avLst/>
            </a:prstGeom>
            <a:solidFill>
              <a:srgbClr val="FF8333"/>
            </a:solidFill>
          </p:spPr>
        </p:sp>
        <p:sp>
          <p:nvSpPr>
            <p:cNvPr id="38" name="TextBox 10"/>
            <p:cNvSpPr txBox="1"/>
            <p:nvPr/>
          </p:nvSpPr>
          <p:spPr>
            <a:xfrm>
              <a:off x="248091" y="269277"/>
              <a:ext cx="2216141" cy="591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/>
              <p:cNvSpPr/>
              <p:nvPr/>
            </p:nvSpPr>
            <p:spPr>
              <a:xfrm>
                <a:off x="7359974" y="5780175"/>
                <a:ext cx="8331200" cy="2175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Am là tia phân giác của góc </a:t>
                </a:r>
                <a:r>
                  <a:rPr lang="nl-NL" sz="4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xAy</a:t>
                </a: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𝑥𝐴𝑦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𝑥𝐴𝑚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=13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974" y="5780175"/>
                <a:ext cx="8331200" cy="2175147"/>
              </a:xfrm>
              <a:prstGeom prst="rect">
                <a:avLst/>
              </a:prstGeom>
              <a:blipFill rotWithShape="0">
                <a:blip r:embed="rId48"/>
                <a:stretch>
                  <a:fillRect l="-2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628" y="6879393"/>
            <a:ext cx="3484471" cy="340760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280" y="152400"/>
            <a:ext cx="3627701" cy="253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42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4" grpId="0"/>
      <p:bldP spid="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2285673"/>
            <a:ext cx="16421100" cy="70488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sp>
      <p:grpSp>
        <p:nvGrpSpPr>
          <p:cNvPr id="5" name="Group 5"/>
          <p:cNvGrpSpPr/>
          <p:nvPr/>
        </p:nvGrpSpPr>
        <p:grpSpPr>
          <a:xfrm>
            <a:off x="1028701" y="1028700"/>
            <a:ext cx="3771900" cy="1018957"/>
            <a:chOff x="0" y="0"/>
            <a:chExt cx="16289066" cy="1358610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628906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541304" y="317355"/>
              <a:ext cx="15522055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4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390650" y="2339646"/>
                <a:ext cx="15697200" cy="2508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Oz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Oxy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68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⁰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dẫn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Oz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68⁰ = 34⁰. Ta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2339646"/>
                <a:ext cx="15697200" cy="2508123"/>
              </a:xfrm>
              <a:prstGeom prst="rect">
                <a:avLst/>
              </a:prstGeom>
              <a:blipFill rotWithShape="0">
                <a:blip r:embed="rId2"/>
                <a:stretch>
                  <a:fillRect l="-1165" t="-1946" r="-1204" b="-8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26" y="5039419"/>
            <a:ext cx="12198015" cy="40701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962900"/>
            <a:ext cx="2074604" cy="19082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838" y="502497"/>
            <a:ext cx="2175982" cy="15225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746" y="-685279"/>
            <a:ext cx="3206774" cy="2810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537" y="7277100"/>
            <a:ext cx="1954625" cy="27962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7" y="1899624"/>
            <a:ext cx="16652091" cy="7053876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5" name="Group 5"/>
          <p:cNvGrpSpPr/>
          <p:nvPr/>
        </p:nvGrpSpPr>
        <p:grpSpPr>
          <a:xfrm>
            <a:off x="1009246" y="723900"/>
            <a:ext cx="5162954" cy="1750752"/>
            <a:chOff x="0" y="0"/>
            <a:chExt cx="9570086" cy="258145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295945" y="963704"/>
              <a:ext cx="6978195" cy="10460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8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48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15935">
            <a:off x="10844533" y="-504259"/>
            <a:ext cx="2887511" cy="144375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3616304">
            <a:off x="-1489789" y="8544717"/>
            <a:ext cx="2979577" cy="20044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b="47566"/>
          <a:stretch>
            <a:fillRect/>
          </a:stretch>
        </p:blipFill>
        <p:spPr>
          <a:xfrm rot="-137531">
            <a:off x="5836748" y="8079348"/>
            <a:ext cx="5192445" cy="236121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8896365">
            <a:off x="-978334" y="821512"/>
            <a:ext cx="2763638" cy="16431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225286">
            <a:off x="16609833" y="4722002"/>
            <a:ext cx="2887511" cy="14437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132563">
            <a:off x="16116967" y="402866"/>
            <a:ext cx="2763638" cy="164310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039711" y="3035313"/>
            <a:ext cx="55344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397" y="2086896"/>
            <a:ext cx="7297603" cy="3028928"/>
          </a:xfrm>
          <a:prstGeom prst="rect">
            <a:avLst/>
          </a:prstGeom>
        </p:spPr>
      </p:pic>
      <p:pic>
        <p:nvPicPr>
          <p:cNvPr id="18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19991"/>
          <a:stretch>
            <a:fillRect/>
          </a:stretch>
        </p:blipFill>
        <p:spPr>
          <a:xfrm>
            <a:off x="13837488" y="4533055"/>
            <a:ext cx="5420725" cy="575394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039711" y="5146669"/>
            <a:ext cx="1173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kilogam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AOB?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1752600" y="1181100"/>
            <a:ext cx="2095500" cy="1018957"/>
            <a:chOff x="0" y="0"/>
            <a:chExt cx="14776751" cy="1358610"/>
          </a:xfrm>
        </p:grpSpPr>
        <p:sp>
          <p:nvSpPr>
            <p:cNvPr id="14" name="AutoShape 14"/>
            <p:cNvSpPr/>
            <p:nvPr/>
          </p:nvSpPr>
          <p:spPr>
            <a:xfrm>
              <a:off x="0" y="0"/>
              <a:ext cx="14776751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578235" y="317355"/>
              <a:ext cx="13825310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82958"/>
            <a:ext cx="7297603" cy="302892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362200" y="4628252"/>
            <a:ext cx="143725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Để cân thăng bằng thì khối lượng của hai bên đĩa cân phải như nhau.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Khối lượng đĩa cân bên phải là: 3,5 + 0,5 = 4 kg.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Suy ra khối lượng đĩa cân bên trái cũng là 4 kg.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Vậy khối lượng của quả cân để cân thăng bằng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-1 = 3 kg.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86500"/>
            <a:ext cx="1887913" cy="44444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00" y="937583"/>
            <a:ext cx="2010056" cy="206721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397940"/>
            <a:ext cx="14897100" cy="6022160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34301"/>
          <a:stretch>
            <a:fillRect/>
          </a:stretch>
        </p:blipFill>
        <p:spPr>
          <a:xfrm rot="169074">
            <a:off x="1062834" y="732915"/>
            <a:ext cx="15574403" cy="265316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520537" y="1866900"/>
            <a:ext cx="14658996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520"/>
              </a:lnSpc>
              <a:spcBef>
                <a:spcPct val="0"/>
              </a:spcBef>
            </a:pPr>
            <a:r>
              <a:rPr lang="en-US" sz="4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III: GÓC VÀ ĐƯỜNG THẲNG SONG </a:t>
            </a:r>
            <a:r>
              <a:rPr lang="en-US" sz="4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1250" y="3652146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8: GÓC Ở VỊ TRÍ ĐẶC BIỆT.</a:t>
            </a:r>
          </a:p>
          <a:p>
            <a:pPr algn="ctr">
              <a:lnSpc>
                <a:spcPct val="150000"/>
              </a:lnSpc>
            </a:pP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 PHÂN GIÁC CỦA MỘT GÓC</a:t>
            </a:r>
          </a:p>
          <a:p>
            <a:pPr algn="ctr">
              <a:lnSpc>
                <a:spcPct val="150000"/>
              </a:lnSpc>
            </a:pP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27795"/>
          <a:stretch>
            <a:fillRect/>
          </a:stretch>
        </p:blipFill>
        <p:spPr>
          <a:xfrm>
            <a:off x="12115800" y="3685353"/>
            <a:ext cx="7325855" cy="66016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0" y="800100"/>
            <a:ext cx="18288000" cy="1524000"/>
            <a:chOff x="0" y="0"/>
            <a:chExt cx="10372490" cy="1523038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10372490" cy="1523038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417481" y="738673"/>
              <a:ext cx="9537527" cy="521096"/>
            </a:xfrm>
            <a:prstGeom prst="rect">
              <a:avLst/>
            </a:prstGeom>
          </p:spPr>
          <p:txBody>
            <a:bodyPr lIns="0" tIns="0" rIns="0" bIns="0" rtlCol="0" anchor="ctr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6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endParaRPr lang="en-US" sz="6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1143000" y="2600390"/>
            <a:ext cx="5257800" cy="110671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3.1 (SGK - tr45)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781800" y="2799805"/>
            <a:ext cx="105673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3.13,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983395"/>
            <a:ext cx="9502060" cy="376123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895442"/>
            <a:ext cx="3170449" cy="169836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432824" y="72771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53000" y="7744626"/>
            <a:ext cx="1120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a: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mOx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b: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BMC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0" y="290143"/>
            <a:ext cx="2362200" cy="203498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0999" y="6566829"/>
            <a:ext cx="2379731" cy="257188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48" y="468680"/>
            <a:ext cx="1481456" cy="1993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013460" y="1028699"/>
            <a:ext cx="6057900" cy="1018957"/>
            <a:chOff x="0" y="0"/>
            <a:chExt cx="14844762" cy="1358610"/>
          </a:xfrm>
        </p:grpSpPr>
        <p:sp>
          <p:nvSpPr>
            <p:cNvPr id="12" name="AutoShape 12"/>
            <p:cNvSpPr/>
            <p:nvPr/>
          </p:nvSpPr>
          <p:spPr>
            <a:xfrm>
              <a:off x="0" y="0"/>
              <a:ext cx="14844762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541304" y="317355"/>
              <a:ext cx="14002099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3.2 (SGK - tr45)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AutoShape 13"/>
          <p:cNvSpPr/>
          <p:nvPr/>
        </p:nvSpPr>
        <p:spPr>
          <a:xfrm>
            <a:off x="1013460" y="2047656"/>
            <a:ext cx="16207740" cy="7515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sp>
      <p:sp>
        <p:nvSpPr>
          <p:cNvPr id="23" name="Rectangle 22"/>
          <p:cNvSpPr/>
          <p:nvPr/>
        </p:nvSpPr>
        <p:spPr>
          <a:xfrm>
            <a:off x="1516794" y="2483803"/>
            <a:ext cx="111091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3.14,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755" y="3475027"/>
            <a:ext cx="8974677" cy="376123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398890" y="7519597"/>
            <a:ext cx="159584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a: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xHy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xHt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b: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AOB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AOD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47" y="5332783"/>
            <a:ext cx="1999621" cy="47074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740" y="275582"/>
            <a:ext cx="3168065" cy="3086414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1295400" y="1381343"/>
            <a:ext cx="5358163" cy="1018957"/>
            <a:chOff x="0" y="0"/>
            <a:chExt cx="7144217" cy="1358610"/>
          </a:xfrm>
        </p:grpSpPr>
        <p:sp>
          <p:nvSpPr>
            <p:cNvPr id="20" name="AutoShape 20"/>
            <p:cNvSpPr/>
            <p:nvPr/>
          </p:nvSpPr>
          <p:spPr>
            <a:xfrm>
              <a:off x="0" y="0"/>
              <a:ext cx="7144217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406400" y="355455"/>
              <a:ext cx="6413080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3.3 (SGK - tr45)</a:t>
              </a:r>
              <a:endParaRPr lang="en-US" sz="40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AutoShape 23"/>
          <p:cNvSpPr/>
          <p:nvPr/>
        </p:nvSpPr>
        <p:spPr>
          <a:xfrm>
            <a:off x="1295400" y="2400300"/>
            <a:ext cx="15621000" cy="6143843"/>
          </a:xfrm>
          <a:prstGeom prst="rect">
            <a:avLst/>
          </a:prstGeom>
          <a:solidFill>
            <a:srgbClr val="FFE36D"/>
          </a:solidFill>
        </p:spPr>
      </p:sp>
      <p:sp>
        <p:nvSpPr>
          <p:cNvPr id="29" name="Rectangle 28"/>
          <p:cNvSpPr/>
          <p:nvPr/>
        </p:nvSpPr>
        <p:spPr>
          <a:xfrm>
            <a:off x="1865293" y="3117730"/>
            <a:ext cx="145449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yOm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283" y="5295900"/>
            <a:ext cx="1908213" cy="449314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82987">
            <a:off x="-445738" y="7462549"/>
            <a:ext cx="3961803" cy="240690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894" y="551967"/>
            <a:ext cx="2611946" cy="21919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399" y="1284252"/>
            <a:ext cx="3204941" cy="639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3"/>
          <p:cNvSpPr/>
          <p:nvPr/>
        </p:nvSpPr>
        <p:spPr>
          <a:xfrm>
            <a:off x="1009246" y="1562100"/>
            <a:ext cx="16250052" cy="80772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29" name="Group 5"/>
          <p:cNvGrpSpPr/>
          <p:nvPr/>
        </p:nvGrpSpPr>
        <p:grpSpPr>
          <a:xfrm>
            <a:off x="1009246" y="723900"/>
            <a:ext cx="5162954" cy="1750752"/>
            <a:chOff x="0" y="0"/>
            <a:chExt cx="9570086" cy="2581458"/>
          </a:xfrm>
        </p:grpSpPr>
        <p:pic>
          <p:nvPicPr>
            <p:cNvPr id="30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31" name="TextBox 7"/>
            <p:cNvSpPr txBox="1"/>
            <p:nvPr/>
          </p:nvSpPr>
          <p:spPr>
            <a:xfrm>
              <a:off x="1295945" y="963704"/>
              <a:ext cx="6978195" cy="1156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8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19991"/>
          <a:stretch>
            <a:fillRect/>
          </a:stretch>
        </p:blipFill>
        <p:spPr>
          <a:xfrm>
            <a:off x="13258800" y="4305301"/>
            <a:ext cx="5635290" cy="5981700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2200" y="1647127"/>
            <a:ext cx="5867400" cy="29885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2438400" y="5161547"/>
                <a:ext cx="11582400" cy="3201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kể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𝑚𝑂𝑦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𝑦𝑂𝑚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yOm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161547"/>
                <a:ext cx="11582400" cy="3201069"/>
              </a:xfrm>
              <a:prstGeom prst="rect">
                <a:avLst/>
              </a:prstGeom>
              <a:blipFill rotWithShape="0">
                <a:blip r:embed="rId8"/>
                <a:stretch>
                  <a:fillRect l="-1842" b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92808" y="7329829"/>
            <a:ext cx="4319910" cy="86165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211" y="346203"/>
            <a:ext cx="3922127" cy="274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44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3"/>
          <p:cNvSpPr/>
          <p:nvPr/>
        </p:nvSpPr>
        <p:spPr>
          <a:xfrm>
            <a:off x="1009246" y="1562100"/>
            <a:ext cx="16250052" cy="80772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29" name="Group 5"/>
          <p:cNvGrpSpPr/>
          <p:nvPr/>
        </p:nvGrpSpPr>
        <p:grpSpPr>
          <a:xfrm>
            <a:off x="1009246" y="723900"/>
            <a:ext cx="5162954" cy="1750752"/>
            <a:chOff x="0" y="0"/>
            <a:chExt cx="9570086" cy="2581458"/>
          </a:xfrm>
        </p:grpSpPr>
        <p:pic>
          <p:nvPicPr>
            <p:cNvPr id="30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31" name="TextBox 7"/>
            <p:cNvSpPr txBox="1"/>
            <p:nvPr/>
          </p:nvSpPr>
          <p:spPr>
            <a:xfrm>
              <a:off x="1295945" y="963704"/>
              <a:ext cx="6978195" cy="1156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8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19991"/>
          <a:stretch>
            <a:fillRect/>
          </a:stretch>
        </p:blipFill>
        <p:spPr>
          <a:xfrm>
            <a:off x="13258800" y="4305301"/>
            <a:ext cx="5635290" cy="5981700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6"/>
          <a:stretch>
            <a:fillRect/>
          </a:stretch>
        </p:blipFill>
        <p:spPr>
          <a:xfrm>
            <a:off x="6172200" y="1647127"/>
            <a:ext cx="5867400" cy="29885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92808" y="7329829"/>
            <a:ext cx="4319910" cy="86165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211" y="346203"/>
            <a:ext cx="3922127" cy="27443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8232" y="4546777"/>
            <a:ext cx="10614056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5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/>
          <p:nvPr/>
        </p:nvGrpSpPr>
        <p:grpSpPr>
          <a:xfrm>
            <a:off x="5257800" y="876300"/>
            <a:ext cx="7724448" cy="1447800"/>
            <a:chOff x="0" y="0"/>
            <a:chExt cx="14058464" cy="1358610"/>
          </a:xfrm>
        </p:grpSpPr>
        <p:sp>
          <p:nvSpPr>
            <p:cNvPr id="24" name="AutoShape 24"/>
            <p:cNvSpPr/>
            <p:nvPr/>
          </p:nvSpPr>
          <p:spPr>
            <a:xfrm>
              <a:off x="0" y="0"/>
              <a:ext cx="14058464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446731" y="550354"/>
              <a:ext cx="13165003" cy="808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66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en-US" sz="66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Round Same Side Corner Rectangle 25"/>
          <p:cNvSpPr/>
          <p:nvPr/>
        </p:nvSpPr>
        <p:spPr>
          <a:xfrm flipV="1">
            <a:off x="1295400" y="2705099"/>
            <a:ext cx="5029200" cy="1052057"/>
          </a:xfrm>
          <a:prstGeom prst="round2SameRect">
            <a:avLst>
              <a:gd name="adj1" fmla="val 35982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409700" y="287718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3.4 (SGK - tr45)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3124200" y="4120375"/>
                <a:ext cx="11562652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3.15a,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45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120375"/>
                <a:ext cx="11562652" cy="728533"/>
              </a:xfrm>
              <a:prstGeom prst="rect">
                <a:avLst/>
              </a:prstGeom>
              <a:blipFill rotWithShape="0">
                <a:blip r:embed="rId2"/>
                <a:stretch>
                  <a:fillRect l="-1899" t="-12605" r="-949" b="-36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80" y="5376265"/>
            <a:ext cx="6138959" cy="343509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972800" y="5212127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7901593" y="6280692"/>
                <a:ext cx="10161309" cy="3458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180⁰ (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180⁰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</m:oMath>
                </a14:m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180⁰ - 45⁰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135⁰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593" y="6280692"/>
                <a:ext cx="10161309" cy="3458576"/>
              </a:xfrm>
              <a:prstGeom prst="rect">
                <a:avLst/>
              </a:prstGeom>
              <a:blipFill rotWithShape="0">
                <a:blip r:embed="rId5"/>
                <a:stretch>
                  <a:fillRect l="-2100" t="-2641" b="-6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22" y="519486"/>
            <a:ext cx="1688738" cy="165825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0004" y="0"/>
            <a:ext cx="2602032" cy="32385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0224" y="7505700"/>
            <a:ext cx="3366923" cy="3292652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9" grpId="0"/>
      <p:bldP spid="31" grpId="0"/>
      <p:bldP spid="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2285673"/>
            <a:ext cx="16192500" cy="69726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sp>
      <p:grpSp>
        <p:nvGrpSpPr>
          <p:cNvPr id="33" name="Group 33"/>
          <p:cNvGrpSpPr/>
          <p:nvPr/>
        </p:nvGrpSpPr>
        <p:grpSpPr>
          <a:xfrm>
            <a:off x="1028700" y="1028700"/>
            <a:ext cx="5524500" cy="1018957"/>
            <a:chOff x="0" y="0"/>
            <a:chExt cx="13425381" cy="1358610"/>
          </a:xfrm>
        </p:grpSpPr>
        <p:sp>
          <p:nvSpPr>
            <p:cNvPr id="34" name="AutoShape 34"/>
            <p:cNvSpPr/>
            <p:nvPr/>
          </p:nvSpPr>
          <p:spPr>
            <a:xfrm>
              <a:off x="0" y="0"/>
              <a:ext cx="13425381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578235" y="317355"/>
              <a:ext cx="12606109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3.5 (SGK - tr45)</a:t>
              </a:r>
              <a:endParaRPr lang="en-US" sz="40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/>
              <p:cNvSpPr/>
              <p:nvPr/>
            </p:nvSpPr>
            <p:spPr>
              <a:xfrm>
                <a:off x="1477616" y="2313613"/>
                <a:ext cx="14906769" cy="1849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3.15b,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𝑥𝐵𝑚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36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616" y="2313613"/>
                <a:ext cx="14906769" cy="1849865"/>
              </a:xfrm>
              <a:prstGeom prst="rect">
                <a:avLst/>
              </a:prstGeom>
              <a:blipFill rotWithShape="0">
                <a:blip r:embed="rId2"/>
                <a:stretch>
                  <a:fillRect l="-1431" r="-1431" b="-13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76" y="4533900"/>
            <a:ext cx="6031992" cy="400428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0891" y="4533900"/>
            <a:ext cx="9333785" cy="487722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942358" y="3673191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58754" y="7620032"/>
            <a:ext cx="3374909" cy="295785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0" y="562400"/>
            <a:ext cx="1386387" cy="153361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016" y="7344205"/>
            <a:ext cx="2857320" cy="294279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/>
          <p:nvPr/>
        </p:nvSpPr>
        <p:spPr>
          <a:xfrm>
            <a:off x="864035" y="3427620"/>
            <a:ext cx="5231965" cy="602117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0" name="AutoShape 3"/>
          <p:cNvSpPr/>
          <p:nvPr/>
        </p:nvSpPr>
        <p:spPr>
          <a:xfrm>
            <a:off x="864035" y="2775741"/>
            <a:ext cx="3877128" cy="651878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1" name="AutoShape 4"/>
          <p:cNvSpPr/>
          <p:nvPr/>
        </p:nvSpPr>
        <p:spPr>
          <a:xfrm>
            <a:off x="6992855" y="3427619"/>
            <a:ext cx="4894345" cy="602117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2" name="AutoShape 5"/>
          <p:cNvSpPr/>
          <p:nvPr/>
        </p:nvSpPr>
        <p:spPr>
          <a:xfrm>
            <a:off x="6992855" y="2775740"/>
            <a:ext cx="2565406" cy="651878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41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33764"/>
          <a:stretch>
            <a:fillRect/>
          </a:stretch>
        </p:blipFill>
        <p:spPr>
          <a:xfrm rot="158704">
            <a:off x="750290" y="438179"/>
            <a:ext cx="10498345" cy="1909277"/>
          </a:xfrm>
          <a:prstGeom prst="rect">
            <a:avLst/>
          </a:prstGeom>
        </p:spPr>
      </p:pic>
      <p:sp>
        <p:nvSpPr>
          <p:cNvPr id="72" name="TextBox 65"/>
          <p:cNvSpPr txBox="1"/>
          <p:nvPr/>
        </p:nvSpPr>
        <p:spPr>
          <a:xfrm>
            <a:off x="1148997" y="2857231"/>
            <a:ext cx="341722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6"/>
              </a:lnSpc>
            </a:pPr>
            <a:r>
              <a:rPr lang="en-US" sz="3600" b="1" dirty="0" smtClean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 dirty="0">
              <a:solidFill>
                <a:srgbClr val="FFE3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66"/>
          <p:cNvSpPr txBox="1"/>
          <p:nvPr/>
        </p:nvSpPr>
        <p:spPr>
          <a:xfrm>
            <a:off x="7163598" y="2857230"/>
            <a:ext cx="219313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6"/>
              </a:lnSpc>
            </a:pPr>
            <a:r>
              <a:rPr lang="en-US" sz="3600" b="1" dirty="0" smtClean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 dirty="0">
              <a:solidFill>
                <a:srgbClr val="FFE3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67"/>
          <p:cNvSpPr txBox="1"/>
          <p:nvPr/>
        </p:nvSpPr>
        <p:spPr>
          <a:xfrm>
            <a:off x="1584849" y="1358849"/>
            <a:ext cx="8733412" cy="636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AutoShape 4"/>
          <p:cNvSpPr/>
          <p:nvPr/>
        </p:nvSpPr>
        <p:spPr>
          <a:xfrm>
            <a:off x="12693091" y="3445399"/>
            <a:ext cx="4894345" cy="602117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76" name="AutoShape 5"/>
          <p:cNvSpPr/>
          <p:nvPr/>
        </p:nvSpPr>
        <p:spPr>
          <a:xfrm>
            <a:off x="12693091" y="2793520"/>
            <a:ext cx="2565406" cy="651878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77" name="TextBox 66"/>
          <p:cNvSpPr txBox="1"/>
          <p:nvPr/>
        </p:nvSpPr>
        <p:spPr>
          <a:xfrm>
            <a:off x="12863834" y="2875010"/>
            <a:ext cx="219313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6"/>
              </a:lnSpc>
            </a:pPr>
            <a:r>
              <a:rPr lang="en-US" sz="3600" b="1" dirty="0" smtClean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 dirty="0">
              <a:solidFill>
                <a:srgbClr val="FFE3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054000" y="4499216"/>
            <a:ext cx="4771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054082" y="4516996"/>
            <a:ext cx="4771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2754318" y="4516996"/>
            <a:ext cx="47718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355" y="6814363"/>
            <a:ext cx="3455181" cy="297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634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7" grpId="0"/>
      <p:bldP spid="78" grpId="0"/>
      <p:bldP spid="79" grpId="0"/>
      <p:bldP spid="8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066800" y="3238500"/>
            <a:ext cx="15755409" cy="42427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1685">
            <a:off x="3471793" y="594297"/>
            <a:ext cx="11785744" cy="29965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81685">
            <a:off x="3051633" y="1244854"/>
            <a:ext cx="11785744" cy="29965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7705" y="2130504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KẾT THÚC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1022" y="4769458"/>
            <a:ext cx="15546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NGHE!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0318" y="5994866"/>
            <a:ext cx="6631482" cy="4608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352800" y="580661"/>
            <a:ext cx="11430000" cy="3200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903145" y="801110"/>
            <a:ext cx="1758310" cy="17039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07027" y="6530303"/>
            <a:ext cx="2010084" cy="194795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872098" y="1719196"/>
            <a:ext cx="87249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313205">
            <a:off x="15641368" y="8633359"/>
            <a:ext cx="2281864" cy="118242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850258" y="7288479"/>
            <a:ext cx="4114800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F7E9D9"/>
                </a:solidFill>
                <a:latin typeface="Quicksand Italics"/>
              </a:rPr>
              <a:t>Quét và nghe để xem con đang nói về điều gì.</a:t>
            </a:r>
          </a:p>
        </p:txBody>
      </p:sp>
      <p:pic>
        <p:nvPicPr>
          <p:cNvPr id="14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0630633">
            <a:off x="4597606" y="3938634"/>
            <a:ext cx="1554525" cy="1965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843819" y="4445973"/>
            <a:ext cx="106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0630633">
            <a:off x="11760682" y="3818147"/>
            <a:ext cx="1554525" cy="1965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2006895" y="4325486"/>
            <a:ext cx="106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0787" y="6382932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20200" y="6382932"/>
            <a:ext cx="7217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Tia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679" y="7504280"/>
            <a:ext cx="3375102" cy="221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24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8210954" cy="19360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53259"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90523" y="1333500"/>
            <a:ext cx="6848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0" y="279242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52247" y="3764530"/>
            <a:ext cx="117359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47" y="3690504"/>
            <a:ext cx="990600" cy="990600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4343401" y="4759078"/>
            <a:ext cx="1790700" cy="103447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203" y="5160610"/>
            <a:ext cx="3873397" cy="3707394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4474150" y="5922416"/>
            <a:ext cx="9144000" cy="27482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Quan sát hình vẽ bên. Em hãy nhận xét về mối quan hệ về đỉnh, về cạnh của hai góc được đánh dấu.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2" grpId="0" animBg="1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8210954" cy="19360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53259"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90523" y="1333500"/>
            <a:ext cx="6848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0" y="279242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52247" y="3764530"/>
            <a:ext cx="117359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47" y="3690504"/>
            <a:ext cx="990600" cy="9906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203" y="5160610"/>
            <a:ext cx="3873397" cy="37073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14900" y="5365217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3875" flipH="1">
            <a:off x="12223415" y="4699252"/>
            <a:ext cx="1519462" cy="121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4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66800" y="875456"/>
            <a:ext cx="16230600" cy="8535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828800" y="1186098"/>
            <a:ext cx="2514600" cy="131673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2047819">
            <a:off x="14423776" y="115171"/>
            <a:ext cx="1250710" cy="21977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90712" y="1485235"/>
            <a:ext cx="1590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2757629"/>
            <a:ext cx="888383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ba tia Ox, Oy, Oz như Hình 3.1, trong đó Ox và Oy là hai tia đối nhau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a) Em hãy nhận xét về quan hệ về đỉnh, về cạnh của hai góc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xOz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zOy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b) Đo rồi tính tổng số đo góc hai góc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xOz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zOy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324" y="2933700"/>
            <a:ext cx="6053987" cy="3632392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394122" flipH="1">
            <a:off x="15789495" y="5961154"/>
            <a:ext cx="175814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14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66800" y="875456"/>
            <a:ext cx="16230600" cy="8535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828800" y="1186098"/>
            <a:ext cx="2514600" cy="131673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2047819">
            <a:off x="14423776" y="115171"/>
            <a:ext cx="1250710" cy="21977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90712" y="1485235"/>
            <a:ext cx="1590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324" y="2933700"/>
            <a:ext cx="6053987" cy="3632392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394122" flipH="1">
            <a:off x="15789495" y="5961154"/>
            <a:ext cx="1758142" cy="4114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94280" y="2553813"/>
            <a:ext cx="8577724" cy="3041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Hai góc chung đỉnh.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góc chung cạnh Oz. Hai tia Ox và Oy là hai tia đối</a:t>
            </a:r>
            <a:r>
              <a:rPr lang="nl-NL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8527701" y="1423431"/>
            <a:ext cx="2057400" cy="1296065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2771" y="5899261"/>
            <a:ext cx="4944285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1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001142" y="1199312"/>
            <a:ext cx="14876613" cy="81956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335372" y="6411013"/>
            <a:ext cx="2247505" cy="28949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2397660">
            <a:off x="14807083" y="1961250"/>
            <a:ext cx="2677028" cy="24093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5688163" y="1656948"/>
            <a:ext cx="1557093" cy="15089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27" y="839815"/>
            <a:ext cx="4545436" cy="26151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79555" y="1562100"/>
            <a:ext cx="3525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29864" y="3454938"/>
            <a:ext cx="118110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</a:t>
            </a:r>
            <a:r>
              <a:rPr lang="vi-VN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nghĩa: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góc có một cạnh chung, hai cạnh còn lại là hai tia đối nhau được gọi là </a:t>
            </a:r>
            <a:r>
              <a:rPr lang="vi-VN" sz="4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kề bù.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29864" y="5287481"/>
            <a:ext cx="10716423" cy="182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⁰.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3" t="22477" r="14189" b="27332"/>
          <a:stretch/>
        </p:blipFill>
        <p:spPr>
          <a:xfrm>
            <a:off x="10058400" y="5308444"/>
            <a:ext cx="5842540" cy="331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8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1493</Words>
  <PresentationFormat>Custom</PresentationFormat>
  <Paragraphs>161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Quicksand Italics</vt:lpstr>
      <vt:lpstr>Calibri</vt:lpstr>
      <vt:lpstr>Wingdings</vt:lpstr>
      <vt:lpstr>Times New Roman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2022-06-25T07:25:14Z</dcterms:modified>
  <dc:identifier>DAFCm-7J2_Y</dc:identifier>
</cp:coreProperties>
</file>