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4" r:id="rId2"/>
    <p:sldId id="391" r:id="rId3"/>
    <p:sldId id="376" r:id="rId4"/>
    <p:sldId id="383" r:id="rId5"/>
    <p:sldId id="384" r:id="rId6"/>
    <p:sldId id="385" r:id="rId7"/>
    <p:sldId id="386" r:id="rId8"/>
    <p:sldId id="387" r:id="rId9"/>
    <p:sldId id="389" r:id="rId10"/>
    <p:sldId id="388" r:id="rId11"/>
    <p:sldId id="390" r:id="rId12"/>
    <p:sldId id="345" r:id="rId13"/>
    <p:sldId id="360" r:id="rId14"/>
    <p:sldId id="372" r:id="rId15"/>
    <p:sldId id="307" r:id="rId16"/>
    <p:sldId id="373" r:id="rId17"/>
    <p:sldId id="392" r:id="rId18"/>
    <p:sldId id="393" r:id="rId19"/>
    <p:sldId id="394" r:id="rId20"/>
    <p:sldId id="361" r:id="rId21"/>
    <p:sldId id="363" r:id="rId22"/>
    <p:sldId id="366" r:id="rId23"/>
    <p:sldId id="371" r:id="rId24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3333FF"/>
    <a:srgbClr val="145F82"/>
    <a:srgbClr val="FA524E"/>
    <a:srgbClr val="FF0066"/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43" d="100"/>
          <a:sy n="43" d="100"/>
        </p:scale>
        <p:origin x="518" y="8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1.wmf"/><Relationship Id="rId1" Type="http://schemas.openxmlformats.org/officeDocument/2006/relationships/image" Target="../media/image2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5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05-09-2021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7.wmf"/><Relationship Id="rId18" Type="http://schemas.openxmlformats.org/officeDocument/2006/relationships/image" Target="../media/image29.wmf"/><Relationship Id="rId3" Type="http://schemas.openxmlformats.org/officeDocument/2006/relationships/image" Target="../media/image6.jpe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6.jpe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2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png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5.png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420.pn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1.bin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8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29.png"/><Relationship Id="rId9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1.png"/><Relationship Id="rId9" Type="http://schemas.openxmlformats.org/officeDocument/2006/relationships/image" Target="../media/image4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image" Target="../media/image6.jpeg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22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812800" y="2286001"/>
            <a:ext cx="6705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72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Kieåm</a:t>
            </a:r>
            <a:r>
              <a:rPr lang="en-GB" sz="7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 </a:t>
            </a:r>
            <a:r>
              <a:rPr lang="en-GB" sz="72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tra</a:t>
            </a:r>
            <a:r>
              <a:rPr lang="en-GB" sz="7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 </a:t>
            </a:r>
            <a:r>
              <a:rPr lang="en-GB" sz="72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baøi</a:t>
            </a:r>
            <a:r>
              <a:rPr lang="en-GB" sz="7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 </a:t>
            </a:r>
            <a:r>
              <a:rPr lang="en-GB" sz="72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cuõ</a:t>
            </a:r>
            <a:endParaRPr lang="en-GB" sz="7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Ariston" pitchFamily="2" charset="0"/>
            </a:endParaRP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1022350" y="4443442"/>
            <a:ext cx="107315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Câu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2: Cho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tập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X ={ 1, 2,</a:t>
            </a:r>
            <a:r>
              <a:rPr lang="vi-VN" sz="4600" dirty="0">
                <a:solidFill>
                  <a:srgbClr val="0000FF"/>
                </a:solidFill>
                <a:latin typeface="Calibri" panose="020F0502020204030204" pitchFamily="34" charset="0"/>
              </a:rPr>
              <a:t> 3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},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có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bao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nhiêu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số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tự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nhiên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có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3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chữ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số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khác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nhau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được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lập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tư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tập</a:t>
            </a:r>
            <a:r>
              <a:rPr lang="en-GB" sz="4600" dirty="0">
                <a:solidFill>
                  <a:srgbClr val="0000FF"/>
                </a:solidFill>
                <a:latin typeface="Calibri" panose="020F0502020204030204" pitchFamily="34" charset="0"/>
              </a:rPr>
              <a:t> X</a:t>
            </a:r>
            <a:r>
              <a:rPr lang="vi-VN" sz="4600" dirty="0">
                <a:solidFill>
                  <a:srgbClr val="0000FF"/>
                </a:solidFill>
                <a:latin typeface="Calibri" panose="020F0502020204030204" pitchFamily="34" charset="0"/>
              </a:rPr>
              <a:t>? </a:t>
            </a:r>
            <a:endParaRPr lang="en-US" altLang="en-US" sz="4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5562600" y="5985451"/>
            <a:ext cx="38735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600" b="1" u="sng" dirty="0" err="1">
                <a:solidFill>
                  <a:srgbClr val="FF0000"/>
                </a:solidFill>
              </a:rPr>
              <a:t>Hướng</a:t>
            </a:r>
            <a:r>
              <a:rPr lang="en-US" altLang="en-US" sz="4600" b="1" u="sng" dirty="0">
                <a:solidFill>
                  <a:srgbClr val="FF0000"/>
                </a:solidFill>
              </a:rPr>
              <a:t> </a:t>
            </a:r>
            <a:r>
              <a:rPr lang="en-US" altLang="en-US" sz="4600" b="1" u="sng" dirty="0" err="1">
                <a:solidFill>
                  <a:srgbClr val="FF0000"/>
                </a:solidFill>
              </a:rPr>
              <a:t>dẫn</a:t>
            </a:r>
            <a:endParaRPr lang="en-US" altLang="en-US" sz="4600" b="1" u="sng" dirty="0">
              <a:solidFill>
                <a:srgbClr val="FF0000"/>
              </a:solidFill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1022350" y="3398728"/>
            <a:ext cx="107315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Câu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 1 : </a:t>
            </a: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Nêu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định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nghĩa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quy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tắc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nhân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?</a:t>
            </a:r>
            <a:r>
              <a:rPr lang="vi-VN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endParaRPr lang="en-US" altLang="en-US" sz="4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8400" y="7239000"/>
            <a:ext cx="10731500" cy="1508105"/>
            <a:chOff x="12573000" y="3715484"/>
            <a:chExt cx="10731500" cy="1508105"/>
          </a:xfrm>
        </p:grpSpPr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12573000" y="3715484"/>
              <a:ext cx="10731500" cy="1508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600" dirty="0" err="1">
                  <a:latin typeface="Calibri" panose="020F0502020204030204" pitchFamily="34" charset="0"/>
                </a:rPr>
                <a:t>Gọi</a:t>
              </a:r>
              <a:r>
                <a:rPr lang="en-GB" sz="4600" dirty="0">
                  <a:latin typeface="Calibri" panose="020F0502020204030204" pitchFamily="34" charset="0"/>
                </a:rPr>
                <a:t> </a:t>
              </a:r>
              <a:r>
                <a:rPr lang="en-GB" sz="4600" dirty="0" err="1">
                  <a:latin typeface="Calibri" panose="020F0502020204030204" pitchFamily="34" charset="0"/>
                </a:rPr>
                <a:t>số</a:t>
              </a:r>
              <a:r>
                <a:rPr lang="en-GB" sz="4600" dirty="0">
                  <a:latin typeface="Calibri" panose="020F0502020204030204" pitchFamily="34" charset="0"/>
                </a:rPr>
                <a:t> </a:t>
              </a:r>
              <a:r>
                <a:rPr lang="en-GB" sz="4600" dirty="0" err="1">
                  <a:latin typeface="Calibri" panose="020F0502020204030204" pitchFamily="34" charset="0"/>
                </a:rPr>
                <a:t>có</a:t>
              </a:r>
              <a:r>
                <a:rPr lang="en-GB" sz="4600" dirty="0">
                  <a:latin typeface="Calibri" panose="020F0502020204030204" pitchFamily="34" charset="0"/>
                </a:rPr>
                <a:t> </a:t>
              </a:r>
              <a:r>
                <a:rPr lang="en-GB" sz="4600" dirty="0" err="1">
                  <a:latin typeface="Calibri" panose="020F0502020204030204" pitchFamily="34" charset="0"/>
                </a:rPr>
                <a:t>ba</a:t>
              </a:r>
              <a:r>
                <a:rPr lang="en-GB" sz="4600" dirty="0">
                  <a:latin typeface="Calibri" panose="020F0502020204030204" pitchFamily="34" charset="0"/>
                </a:rPr>
                <a:t> </a:t>
              </a:r>
              <a:r>
                <a:rPr lang="en-GB" sz="4600" dirty="0" err="1">
                  <a:latin typeface="Calibri" panose="020F0502020204030204" pitchFamily="34" charset="0"/>
                </a:rPr>
                <a:t>chữ</a:t>
              </a:r>
              <a:r>
                <a:rPr lang="en-GB" sz="4600" dirty="0">
                  <a:latin typeface="Calibri" panose="020F0502020204030204" pitchFamily="34" charset="0"/>
                </a:rPr>
                <a:t> </a:t>
              </a:r>
              <a:r>
                <a:rPr lang="en-GB" sz="4600" dirty="0" err="1">
                  <a:latin typeface="Calibri" panose="020F0502020204030204" pitchFamily="34" charset="0"/>
                </a:rPr>
                <a:t>số</a:t>
              </a:r>
              <a:r>
                <a:rPr lang="en-GB" sz="4600" dirty="0">
                  <a:latin typeface="Calibri" panose="020F0502020204030204" pitchFamily="34" charset="0"/>
                </a:rPr>
                <a:t> </a:t>
              </a:r>
              <a:r>
                <a:rPr lang="en-GB" sz="4600" dirty="0" err="1">
                  <a:latin typeface="Calibri" panose="020F0502020204030204" pitchFamily="34" charset="0"/>
                </a:rPr>
                <a:t>khác</a:t>
              </a:r>
              <a:r>
                <a:rPr lang="en-GB" sz="4600" dirty="0">
                  <a:latin typeface="Calibri" panose="020F0502020204030204" pitchFamily="34" charset="0"/>
                </a:rPr>
                <a:t> </a:t>
              </a:r>
              <a:r>
                <a:rPr lang="en-GB" sz="4600" dirty="0" err="1">
                  <a:latin typeface="Calibri" panose="020F0502020204030204" pitchFamily="34" charset="0"/>
                </a:rPr>
                <a:t>nhau</a:t>
              </a:r>
              <a:r>
                <a:rPr lang="en-GB" sz="4600" dirty="0">
                  <a:latin typeface="Calibri" panose="020F0502020204030204" pitchFamily="34" charset="0"/>
                </a:rPr>
                <a:t> </a:t>
              </a:r>
              <a:r>
                <a:rPr lang="en-GB" sz="4600" dirty="0" err="1">
                  <a:latin typeface="Calibri" panose="020F0502020204030204" pitchFamily="34" charset="0"/>
                </a:rPr>
                <a:t>được</a:t>
              </a:r>
              <a:r>
                <a:rPr lang="en-GB" sz="4600" dirty="0">
                  <a:latin typeface="Calibri" panose="020F0502020204030204" pitchFamily="34" charset="0"/>
                </a:rPr>
                <a:t> </a:t>
              </a:r>
              <a:r>
                <a:rPr lang="en-GB" sz="4600" dirty="0" err="1">
                  <a:latin typeface="Calibri" panose="020F0502020204030204" pitchFamily="34" charset="0"/>
                </a:rPr>
                <a:t>lập</a:t>
              </a:r>
              <a:r>
                <a:rPr lang="en-GB" sz="4600" dirty="0">
                  <a:latin typeface="Calibri" panose="020F0502020204030204" pitchFamily="34" charset="0"/>
                </a:rPr>
                <a:t> </a:t>
              </a:r>
              <a:r>
                <a:rPr lang="en-GB" sz="4600" dirty="0" err="1">
                  <a:latin typeface="Calibri" panose="020F0502020204030204" pitchFamily="34" charset="0"/>
                </a:rPr>
                <a:t>từ</a:t>
              </a:r>
              <a:r>
                <a:rPr lang="en-GB" sz="4600" dirty="0">
                  <a:latin typeface="Calibri" panose="020F0502020204030204" pitchFamily="34" charset="0"/>
                </a:rPr>
                <a:t> X </a:t>
              </a:r>
              <a:r>
                <a:rPr lang="en-GB" sz="4600" dirty="0" err="1">
                  <a:latin typeface="Calibri" panose="020F0502020204030204" pitchFamily="34" charset="0"/>
                </a:rPr>
                <a:t>là</a:t>
              </a:r>
              <a:r>
                <a:rPr lang="en-GB" sz="4600" dirty="0">
                  <a:latin typeface="Calibri" panose="020F0502020204030204" pitchFamily="34" charset="0"/>
                </a:rPr>
                <a:t>: 		</a:t>
              </a:r>
              <a:r>
                <a:rPr lang="en-GB" sz="4600" dirty="0" err="1">
                  <a:latin typeface="Calibri" panose="020F0502020204030204" pitchFamily="34" charset="0"/>
                </a:rPr>
                <a:t>abc</a:t>
              </a:r>
              <a:endParaRPr lang="en-US" altLang="en-US" sz="4600" dirty="0">
                <a:latin typeface="Calibri" panose="020F0502020204030204" pitchFamily="34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6992600" y="4515703"/>
              <a:ext cx="946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2438400" y="8839439"/>
            <a:ext cx="107315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600" dirty="0" err="1">
                <a:latin typeface="Calibri" panose="020F0502020204030204" pitchFamily="34" charset="0"/>
              </a:rPr>
              <a:t>Chọn</a:t>
            </a:r>
            <a:r>
              <a:rPr lang="en-GB" sz="4600" dirty="0">
                <a:latin typeface="Calibri" panose="020F0502020204030204" pitchFamily="34" charset="0"/>
              </a:rPr>
              <a:t> a </a:t>
            </a:r>
            <a:r>
              <a:rPr lang="en-GB" sz="4600" dirty="0" err="1">
                <a:latin typeface="Calibri" panose="020F0502020204030204" pitchFamily="34" charset="0"/>
              </a:rPr>
              <a:t>có</a:t>
            </a:r>
            <a:r>
              <a:rPr lang="en-GB" sz="4600" dirty="0">
                <a:latin typeface="Calibri" panose="020F0502020204030204" pitchFamily="34" charset="0"/>
              </a:rPr>
              <a:t> 		: 3 </a:t>
            </a:r>
            <a:r>
              <a:rPr lang="en-GB" sz="4600" dirty="0" err="1">
                <a:latin typeface="Calibri" panose="020F0502020204030204" pitchFamily="34" charset="0"/>
              </a:rPr>
              <a:t>cách</a:t>
            </a:r>
            <a:endParaRPr lang="en-US" altLang="en-US" sz="4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37"/>
              <p:cNvSpPr txBox="1">
                <a:spLocks noChangeArrowheads="1"/>
              </p:cNvSpPr>
              <p:nvPr/>
            </p:nvSpPr>
            <p:spPr bwMode="auto">
              <a:xfrm>
                <a:off x="2484120" y="9878734"/>
                <a:ext cx="10731500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4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Chọn b </a:t>
                </a:r>
                <a14:m>
                  <m:oMath xmlns:m="http://schemas.openxmlformats.org/officeDocument/2006/math">
                    <m:r>
                      <a:rPr lang="en-GB" sz="4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4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4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46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có</a:t>
                </a:r>
                <a:r>
                  <a:rPr lang="en-GB" sz="4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		: 2 </a:t>
                </a:r>
                <a:r>
                  <a:rPr lang="en-GB" sz="46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cách</a:t>
                </a:r>
                <a:endParaRPr lang="en-US" altLang="en-US" sz="4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120" y="9878734"/>
                <a:ext cx="10731500" cy="800219"/>
              </a:xfrm>
              <a:prstGeom prst="rect">
                <a:avLst/>
              </a:prstGeom>
              <a:blipFill rotWithShape="0">
                <a:blip r:embed="rId2"/>
                <a:stretch>
                  <a:fillRect l="-2443" t="-16031" b="-38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37"/>
              <p:cNvSpPr txBox="1">
                <a:spLocks noChangeArrowheads="1"/>
              </p:cNvSpPr>
              <p:nvPr/>
            </p:nvSpPr>
            <p:spPr bwMode="auto">
              <a:xfrm>
                <a:off x="2484120" y="11010363"/>
                <a:ext cx="10731500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4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Chọn c </a:t>
                </a:r>
                <a14:m>
                  <m:oMath xmlns:m="http://schemas.openxmlformats.org/officeDocument/2006/math">
                    <m:r>
                      <a:rPr lang="en-GB" sz="4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4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4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GB" sz="4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GB" sz="4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4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b </a:t>
                </a:r>
                <a:r>
                  <a:rPr lang="en-GB" sz="46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có</a:t>
                </a:r>
                <a:r>
                  <a:rPr lang="en-GB" sz="4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	: 1 </a:t>
                </a:r>
                <a:r>
                  <a:rPr lang="en-GB" sz="46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cách</a:t>
                </a:r>
                <a:endParaRPr lang="en-US" altLang="en-US" sz="4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120" y="11010363"/>
                <a:ext cx="10731500" cy="800219"/>
              </a:xfrm>
              <a:prstGeom prst="rect">
                <a:avLst/>
              </a:prstGeom>
              <a:blipFill rotWithShape="0">
                <a:blip r:embed="rId3"/>
                <a:stretch>
                  <a:fillRect l="-2443" t="-16031" b="-389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2438400" y="12141992"/>
            <a:ext cx="107315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600" dirty="0">
                <a:latin typeface="Calibri" panose="020F0502020204030204" pitchFamily="34" charset="0"/>
              </a:rPr>
              <a:t>Theo QTN </a:t>
            </a:r>
            <a:r>
              <a:rPr lang="en-GB" sz="4600" dirty="0" err="1">
                <a:latin typeface="Calibri" panose="020F0502020204030204" pitchFamily="34" charset="0"/>
              </a:rPr>
              <a:t>có</a:t>
            </a:r>
            <a:r>
              <a:rPr lang="en-GB" sz="4600" dirty="0">
                <a:latin typeface="Calibri" panose="020F0502020204030204" pitchFamily="34" charset="0"/>
              </a:rPr>
              <a:t> 3.2.1 = 6 </a:t>
            </a:r>
            <a:r>
              <a:rPr lang="en-GB" sz="4600" dirty="0" err="1">
                <a:latin typeface="Calibri" panose="020F0502020204030204" pitchFamily="34" charset="0"/>
              </a:rPr>
              <a:t>số</a:t>
            </a:r>
            <a:r>
              <a:rPr lang="en-GB" sz="4600" dirty="0">
                <a:latin typeface="Calibri" panose="020F0502020204030204" pitchFamily="34" charset="0"/>
              </a:rPr>
              <a:t> </a:t>
            </a:r>
            <a:endParaRPr lang="en-US" altLang="en-US" sz="4600" dirty="0">
              <a:latin typeface="Calibri" panose="020F0502020204030204" pitchFamily="34" charset="0"/>
            </a:endParaRPr>
          </a:p>
        </p:txBody>
      </p:sp>
      <p:sp>
        <p:nvSpPr>
          <p:cNvPr id="85" name="Text Box 76"/>
          <p:cNvSpPr txBox="1">
            <a:spLocks noChangeArrowheads="1"/>
          </p:cNvSpPr>
          <p:nvPr/>
        </p:nvSpPr>
        <p:spPr bwMode="auto">
          <a:xfrm>
            <a:off x="16840200" y="2081481"/>
            <a:ext cx="32848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chemeClr val="tx2">
                    <a:lumMod val="10000"/>
                  </a:schemeClr>
                </a:solidFill>
                <a:latin typeface="VNI-Times" pitchFamily="2" charset="0"/>
              </a:rPr>
              <a:t>{1,2,3}</a:t>
            </a:r>
          </a:p>
        </p:txBody>
      </p:sp>
      <p:sp>
        <p:nvSpPr>
          <p:cNvPr id="86" name="Text Box 76"/>
          <p:cNvSpPr txBox="1">
            <a:spLocks noChangeArrowheads="1"/>
          </p:cNvSpPr>
          <p:nvPr/>
        </p:nvSpPr>
        <p:spPr bwMode="auto">
          <a:xfrm>
            <a:off x="13420823" y="4198947"/>
            <a:ext cx="17524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chemeClr val="tx2">
                    <a:lumMod val="10000"/>
                  </a:schemeClr>
                </a:solidFill>
                <a:latin typeface="VNI-Times" pitchFamily="2" charset="0"/>
              </a:rPr>
              <a:t>123</a:t>
            </a:r>
          </a:p>
        </p:txBody>
      </p:sp>
      <p:sp>
        <p:nvSpPr>
          <p:cNvPr id="87" name="Text Box 76"/>
          <p:cNvSpPr txBox="1">
            <a:spLocks noChangeArrowheads="1"/>
          </p:cNvSpPr>
          <p:nvPr/>
        </p:nvSpPr>
        <p:spPr bwMode="auto">
          <a:xfrm>
            <a:off x="15963997" y="4198946"/>
            <a:ext cx="17524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8000" dirty="0">
                <a:solidFill>
                  <a:schemeClr val="tx2">
                    <a:lumMod val="10000"/>
                  </a:schemeClr>
                </a:solidFill>
                <a:latin typeface="VNI-Times" pitchFamily="2" charset="0"/>
              </a:rPr>
              <a:t>132</a:t>
            </a:r>
          </a:p>
        </p:txBody>
      </p:sp>
      <p:sp>
        <p:nvSpPr>
          <p:cNvPr id="88" name="Text Box 76"/>
          <p:cNvSpPr txBox="1">
            <a:spLocks noChangeArrowheads="1"/>
          </p:cNvSpPr>
          <p:nvPr/>
        </p:nvSpPr>
        <p:spPr bwMode="auto">
          <a:xfrm>
            <a:off x="19124800" y="4198945"/>
            <a:ext cx="17524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8000" dirty="0">
                <a:solidFill>
                  <a:schemeClr val="tx2">
                    <a:lumMod val="10000"/>
                  </a:schemeClr>
                </a:solidFill>
                <a:latin typeface="VNI-Times" pitchFamily="2" charset="0"/>
              </a:rPr>
              <a:t>213</a:t>
            </a:r>
          </a:p>
        </p:txBody>
      </p:sp>
      <p:sp>
        <p:nvSpPr>
          <p:cNvPr id="89" name="Text Box 76"/>
          <p:cNvSpPr txBox="1">
            <a:spLocks noChangeArrowheads="1"/>
          </p:cNvSpPr>
          <p:nvPr/>
        </p:nvSpPr>
        <p:spPr bwMode="auto">
          <a:xfrm>
            <a:off x="22205578" y="4265561"/>
            <a:ext cx="17524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8000" dirty="0">
                <a:solidFill>
                  <a:schemeClr val="tx2">
                    <a:lumMod val="10000"/>
                  </a:schemeClr>
                </a:solidFill>
                <a:latin typeface="VNI-Times" pitchFamily="2" charset="0"/>
              </a:rPr>
              <a:t>231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13686921" y="6123950"/>
            <a:ext cx="17524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8000" dirty="0">
                <a:solidFill>
                  <a:schemeClr val="tx2">
                    <a:lumMod val="10000"/>
                  </a:schemeClr>
                </a:solidFill>
                <a:latin typeface="VNI-Times" pitchFamily="2" charset="0"/>
              </a:rPr>
              <a:t>312</a:t>
            </a:r>
          </a:p>
        </p:txBody>
      </p:sp>
      <p:sp>
        <p:nvSpPr>
          <p:cNvPr id="91" name="Text Box 76"/>
          <p:cNvSpPr txBox="1">
            <a:spLocks noChangeArrowheads="1"/>
          </p:cNvSpPr>
          <p:nvPr/>
        </p:nvSpPr>
        <p:spPr bwMode="auto">
          <a:xfrm>
            <a:off x="16230097" y="6123950"/>
            <a:ext cx="17524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8000" dirty="0">
                <a:solidFill>
                  <a:schemeClr val="tx2">
                    <a:lumMod val="10000"/>
                  </a:schemeClr>
                </a:solidFill>
                <a:latin typeface="VNI-Times" pitchFamily="2" charset="0"/>
              </a:rPr>
              <a:t>321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32532" y="8202572"/>
            <a:ext cx="98963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600" dirty="0" err="1">
                <a:latin typeface="Calibri" panose="020F0502020204030204" pitchFamily="34" charset="0"/>
              </a:rPr>
              <a:t>Các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số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trên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khác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nhau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về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sự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sắp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xếp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thứ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solidFill>
                  <a:srgbClr val="0000FF"/>
                </a:solidFill>
                <a:latin typeface="Calibri" panose="020F0502020204030204" pitchFamily="34" charset="0"/>
              </a:rPr>
              <a:t>tự</a:t>
            </a:r>
            <a:r>
              <a:rPr lang="en-US" altLang="en-US" sz="4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của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các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số</a:t>
            </a:r>
            <a:r>
              <a:rPr lang="en-US" altLang="en-US" sz="4600" dirty="0">
                <a:latin typeface="Calibri" panose="020F0502020204030204" pitchFamily="34" charset="0"/>
              </a:rPr>
              <a:t>. </a:t>
            </a:r>
            <a:r>
              <a:rPr lang="en-US" altLang="en-US" sz="4600" dirty="0" err="1">
                <a:latin typeface="Calibri" panose="020F0502020204030204" pitchFamily="34" charset="0"/>
              </a:rPr>
              <a:t>Mỗi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kết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quả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của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việc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sắp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xếp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thứ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tự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của</a:t>
            </a:r>
            <a:r>
              <a:rPr lang="en-US" altLang="en-US" sz="4600" dirty="0">
                <a:latin typeface="Calibri" panose="020F0502020204030204" pitchFamily="34" charset="0"/>
              </a:rPr>
              <a:t> 3 </a:t>
            </a:r>
            <a:r>
              <a:rPr lang="en-US" altLang="en-US" sz="4600" dirty="0" err="1">
                <a:latin typeface="Calibri" panose="020F0502020204030204" pitchFamily="34" charset="0"/>
              </a:rPr>
              <a:t>phần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tử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được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gọi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là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một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hoán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vị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của</a:t>
            </a:r>
            <a:r>
              <a:rPr lang="en-US" altLang="en-US" sz="4600" dirty="0">
                <a:latin typeface="Calibri" panose="020F0502020204030204" pitchFamily="34" charset="0"/>
              </a:rPr>
              <a:t> 3 </a:t>
            </a:r>
            <a:r>
              <a:rPr lang="en-US" altLang="en-US" sz="4600" dirty="0" err="1">
                <a:latin typeface="Calibri" panose="020F0502020204030204" pitchFamily="34" charset="0"/>
              </a:rPr>
              <a:t>phần</a:t>
            </a:r>
            <a:r>
              <a:rPr lang="en-US" altLang="en-US" sz="4600" dirty="0">
                <a:latin typeface="Calibri" panose="020F0502020204030204" pitchFamily="34" charset="0"/>
              </a:rPr>
              <a:t> </a:t>
            </a:r>
            <a:r>
              <a:rPr lang="en-US" altLang="en-US" sz="4600" dirty="0" err="1">
                <a:latin typeface="Calibri" panose="020F0502020204030204" pitchFamily="34" charset="0"/>
              </a:rPr>
              <a:t>tử</a:t>
            </a:r>
            <a:r>
              <a:rPr lang="en-US" altLang="en-US" sz="46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7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3" grpId="0"/>
      <p:bldP spid="19499" grpId="0"/>
      <p:bldP spid="36" grpId="0"/>
      <p:bldP spid="41" grpId="0"/>
      <p:bldP spid="42" grpId="0"/>
      <p:bldP spid="43" grpId="0"/>
      <p:bldP spid="4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48000" y="0"/>
            <a:ext cx="18288000" cy="2593975"/>
            <a:chOff x="0" y="0"/>
            <a:chExt cx="5760" cy="817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4960" cy="817"/>
              <a:chOff x="0" y="0"/>
              <a:chExt cx="4960" cy="817"/>
            </a:xfrm>
          </p:grpSpPr>
          <p:sp>
            <p:nvSpPr>
              <p:cNvPr id="20484" name="Text Box 4"/>
              <p:cNvSpPr txBox="1">
                <a:spLocks noChangeArrowheads="1"/>
              </p:cNvSpPr>
              <p:nvPr/>
            </p:nvSpPr>
            <p:spPr bwMode="auto">
              <a:xfrm>
                <a:off x="568" y="497"/>
                <a:ext cx="4392" cy="320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75000"/>
                  </a:spcAft>
                </a:pPr>
                <a:r>
                  <a:rPr lang="en-US" altLang="en-US" sz="5600" b="1" dirty="0">
                    <a:solidFill>
                      <a:srgbClr val="0070C0"/>
                    </a:solidFill>
                  </a:rPr>
                  <a:t>§2. </a:t>
                </a:r>
                <a:r>
                  <a:rPr lang="en-US" sz="6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HOÁN VỊ - CHỈNH HỢP – TỔ HỢP</a:t>
                </a:r>
                <a:endParaRPr lang="en-US" altLang="en-US" sz="56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485" name="Picture 5" descr="logo T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0"/>
            </a:p>
          </p:txBody>
        </p:sp>
      </p:grp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498600" y="2282825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I. </a:t>
            </a:r>
            <a:r>
              <a:rPr lang="en-US" altLang="en-US" sz="4800" b="1" dirty="0" err="1">
                <a:solidFill>
                  <a:srgbClr val="0070C0"/>
                </a:solidFill>
              </a:rPr>
              <a:t>Hoán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vị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1655093" y="3984716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1.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Định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nghĩa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1655093" y="4888517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2.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chỉnh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hợp</a:t>
            </a:r>
            <a:endParaRPr lang="en-US" altLang="en-US" sz="4400" b="1" i="1" u="sng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93087" y="7738978"/>
            <a:ext cx="2667000" cy="77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+mj-lt"/>
              </a:rPr>
              <a:t>Định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lí</a:t>
            </a:r>
            <a:r>
              <a:rPr lang="en-US" altLang="en-US" sz="4400" b="1" dirty="0">
                <a:latin typeface="+mj-lt"/>
              </a:rPr>
              <a:t>:</a:t>
            </a:r>
          </a:p>
        </p:txBody>
      </p:sp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019879"/>
              </p:ext>
            </p:extLst>
          </p:nvPr>
        </p:nvGraphicFramePr>
        <p:xfrm>
          <a:off x="4018756" y="10216592"/>
          <a:ext cx="166528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"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756" y="10216592"/>
                        <a:ext cx="1665287" cy="862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998647" y="4495619"/>
            <a:ext cx="39497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 phím </a:t>
            </a:r>
            <a:r>
              <a:rPr lang="en-GB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 Shift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 </a:t>
            </a:r>
            <a:r>
              <a:rPr lang="en-GB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GB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GB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 =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kết quả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1498600" y="3159875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II. </a:t>
            </a:r>
            <a:r>
              <a:rPr lang="en-US" altLang="en-US" sz="4800" b="1" dirty="0" err="1">
                <a:solidFill>
                  <a:srgbClr val="0070C0"/>
                </a:solidFill>
              </a:rPr>
              <a:t>Chỉnh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hợp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38792" y="5791163"/>
            <a:ext cx="10134600" cy="1623457"/>
            <a:chOff x="1738792" y="5791163"/>
            <a:chExt cx="10134600" cy="1623457"/>
          </a:xfrm>
        </p:grpSpPr>
        <p:sp>
          <p:nvSpPr>
            <p:cNvPr id="6" name="Rectangle 5"/>
            <p:cNvSpPr/>
            <p:nvPr/>
          </p:nvSpPr>
          <p:spPr>
            <a:xfrm>
              <a:off x="1738792" y="5968070"/>
              <a:ext cx="101346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400" b="1" dirty="0" err="1">
                  <a:latin typeface="+mj-lt"/>
                </a:rPr>
                <a:t>Kí</a:t>
              </a:r>
              <a:r>
                <a:rPr lang="en-US" altLang="en-US" sz="4400" b="1" dirty="0">
                  <a:latin typeface="+mj-lt"/>
                </a:rPr>
                <a:t> </a:t>
              </a:r>
              <a:r>
                <a:rPr lang="en-US" altLang="en-US" sz="4400" b="1" dirty="0" err="1">
                  <a:latin typeface="+mj-lt"/>
                </a:rPr>
                <a:t>hiệu</a:t>
              </a:r>
              <a:r>
                <a:rPr lang="en-US" altLang="en-US" sz="4400" b="1" dirty="0">
                  <a:latin typeface="+mj-lt"/>
                </a:rPr>
                <a:t>       </a:t>
              </a:r>
              <a:r>
                <a:rPr lang="en-US" altLang="en-US" sz="4400" baseline="-25000" dirty="0">
                  <a:latin typeface="+mj-lt"/>
                </a:rPr>
                <a:t> </a:t>
              </a:r>
              <a:r>
                <a:rPr lang="en-US" altLang="en-US" sz="4400" dirty="0" err="1">
                  <a:latin typeface="+mj-lt"/>
                </a:rPr>
                <a:t>là</a:t>
              </a:r>
              <a:r>
                <a:rPr lang="en-US" altLang="en-US" sz="4400" dirty="0">
                  <a:latin typeface="+mj-lt"/>
                </a:rPr>
                <a:t> </a:t>
              </a:r>
              <a:r>
                <a:rPr lang="en-US" altLang="en-US" sz="4400" dirty="0" err="1">
                  <a:latin typeface="+mj-lt"/>
                </a:rPr>
                <a:t>số</a:t>
              </a:r>
              <a:r>
                <a:rPr lang="en-US" altLang="en-US" sz="4400" dirty="0">
                  <a:latin typeface="+mj-lt"/>
                </a:rPr>
                <a:t> </a:t>
              </a:r>
              <a:r>
                <a:rPr lang="en-US" altLang="en-US" sz="4400" dirty="0" err="1">
                  <a:latin typeface="+mj-lt"/>
                </a:rPr>
                <a:t>chỉnh</a:t>
              </a:r>
              <a:r>
                <a:rPr lang="en-US" altLang="en-US" sz="4400" dirty="0">
                  <a:latin typeface="+mj-lt"/>
                </a:rPr>
                <a:t> </a:t>
              </a:r>
              <a:r>
                <a:rPr lang="en-US" altLang="en-US" sz="4400" dirty="0" err="1">
                  <a:latin typeface="+mj-lt"/>
                </a:rPr>
                <a:t>hợp</a:t>
              </a:r>
              <a:r>
                <a:rPr lang="en-US" altLang="en-US" sz="4400" dirty="0">
                  <a:latin typeface="+mj-lt"/>
                </a:rPr>
                <a:t> </a:t>
              </a:r>
              <a:r>
                <a:rPr lang="en-US" altLang="en-US" sz="4400" dirty="0" err="1">
                  <a:latin typeface="+mj-lt"/>
                </a:rPr>
                <a:t>chập</a:t>
              </a:r>
              <a:r>
                <a:rPr lang="en-US" altLang="en-US" sz="4400" dirty="0">
                  <a:latin typeface="+mj-lt"/>
                </a:rPr>
                <a:t> k </a:t>
              </a:r>
              <a:r>
                <a:rPr lang="en-US" altLang="en-US" sz="4400" dirty="0" err="1">
                  <a:latin typeface="+mj-lt"/>
                </a:rPr>
                <a:t>của</a:t>
              </a:r>
              <a:r>
                <a:rPr lang="en-US" altLang="en-US" sz="4400" dirty="0">
                  <a:latin typeface="+mj-lt"/>
                </a:rPr>
                <a:t> n </a:t>
              </a:r>
              <a:r>
                <a:rPr lang="en-US" altLang="en-US" sz="4400" dirty="0" err="1">
                  <a:latin typeface="+mj-lt"/>
                </a:rPr>
                <a:t>phần</a:t>
              </a:r>
              <a:r>
                <a:rPr lang="en-US" altLang="en-US" sz="4400" dirty="0">
                  <a:latin typeface="+mj-lt"/>
                </a:rPr>
                <a:t> </a:t>
              </a:r>
              <a:r>
                <a:rPr lang="en-US" altLang="en-US" sz="4400" dirty="0" err="1">
                  <a:latin typeface="+mj-lt"/>
                </a:rPr>
                <a:t>tử</a:t>
              </a:r>
              <a:r>
                <a:rPr lang="en-US" altLang="en-US" sz="4400" dirty="0">
                  <a:latin typeface="+mj-lt"/>
                </a:rPr>
                <a:t> .</a:t>
              </a:r>
            </a:p>
          </p:txBody>
        </p:sp>
        <p:graphicFrame>
          <p:nvGraphicFramePr>
            <p:cNvPr id="2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2659805"/>
                </p:ext>
              </p:extLst>
            </p:nvPr>
          </p:nvGraphicFramePr>
          <p:xfrm>
            <a:off x="3486150" y="5791163"/>
            <a:ext cx="952500" cy="1169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8" name="Equation" r:id="rId6" imgW="203040" imgH="241200" progId="Equation.DSMT4">
                    <p:embed/>
                  </p:oleObj>
                </mc:Choice>
                <mc:Fallback>
                  <p:oleObj name="Equation" r:id="rId6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6150" y="5791163"/>
                          <a:ext cx="952500" cy="11699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44991"/>
              </p:ext>
            </p:extLst>
          </p:nvPr>
        </p:nvGraphicFramePr>
        <p:xfrm>
          <a:off x="3781471" y="7389011"/>
          <a:ext cx="7524999" cy="18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9" name="Equation" r:id="rId8" imgW="2133360" imgH="444240" progId="Equation.DSMT4">
                  <p:embed/>
                </p:oleObj>
              </mc:Choice>
              <mc:Fallback>
                <p:oleObj name="Equation" r:id="rId8" imgW="2133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71" y="7389011"/>
                        <a:ext cx="7524999" cy="188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1738792" y="10113026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i="1" u="sng" dirty="0" err="1">
                <a:solidFill>
                  <a:srgbClr val="660033"/>
                </a:solidFill>
              </a:rPr>
              <a:t>Chú</a:t>
            </a:r>
            <a:r>
              <a:rPr lang="en-US" altLang="en-US" sz="4800" b="1" i="1" u="sng" dirty="0">
                <a:solidFill>
                  <a:srgbClr val="660033"/>
                </a:solidFill>
              </a:rPr>
              <a:t> ý: </a:t>
            </a:r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386670"/>
              </p:ext>
            </p:extLst>
          </p:nvPr>
        </p:nvGraphicFramePr>
        <p:xfrm>
          <a:off x="6310313" y="9131300"/>
          <a:ext cx="23749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0" name="Equation" r:id="rId10" imgW="672840" imgH="253800" progId="Equation.DSMT4">
                  <p:embed/>
                </p:oleObj>
              </mc:Choice>
              <mc:Fallback>
                <p:oleObj name="Equation" r:id="rId10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9131300"/>
                        <a:ext cx="2374900" cy="1074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100568"/>
              </p:ext>
            </p:extLst>
          </p:nvPr>
        </p:nvGraphicFramePr>
        <p:xfrm>
          <a:off x="6192745" y="10181133"/>
          <a:ext cx="231933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1" name="Equation" r:id="rId12" imgW="495000" imgH="241200" progId="Equation.DSMT4">
                  <p:embed/>
                </p:oleObj>
              </mc:Choice>
              <mc:Fallback>
                <p:oleObj name="Equation" r:id="rId12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745" y="10181133"/>
                        <a:ext cx="2319338" cy="1169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1928914" y="2932113"/>
            <a:ext cx="4267200" cy="1169987"/>
            <a:chOff x="11928914" y="2932113"/>
            <a:chExt cx="4267200" cy="1169987"/>
          </a:xfrm>
        </p:grpSpPr>
        <p:sp>
          <p:nvSpPr>
            <p:cNvPr id="42" name="Text Box 57"/>
            <p:cNvSpPr txBox="1">
              <a:spLocks noChangeArrowheads="1"/>
            </p:cNvSpPr>
            <p:nvPr/>
          </p:nvSpPr>
          <p:spPr bwMode="auto">
            <a:xfrm>
              <a:off x="11928914" y="3024792"/>
              <a:ext cx="4267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i="1" u="sng" dirty="0" err="1">
                  <a:solidFill>
                    <a:srgbClr val="0000FF"/>
                  </a:solidFill>
                </a:rPr>
                <a:t>Cách</a:t>
              </a:r>
              <a:r>
                <a:rPr lang="en-US" altLang="en-US" sz="4400" b="1" i="1" u="sng" dirty="0">
                  <a:solidFill>
                    <a:srgbClr val="0000FF"/>
                  </a:solidFill>
                </a:rPr>
                <a:t> </a:t>
              </a:r>
              <a:r>
                <a:rPr lang="en-US" altLang="en-US" sz="4400" b="1" i="1" u="sng" dirty="0" err="1">
                  <a:solidFill>
                    <a:srgbClr val="0000FF"/>
                  </a:solidFill>
                </a:rPr>
                <a:t>tính</a:t>
              </a:r>
              <a:r>
                <a:rPr lang="en-US" altLang="en-US" sz="4400" b="1" i="1" u="sng" dirty="0">
                  <a:solidFill>
                    <a:srgbClr val="0000FF"/>
                  </a:solidFill>
                </a:rPr>
                <a:t> </a:t>
              </a:r>
            </a:p>
          </p:txBody>
        </p:sp>
        <p:graphicFrame>
          <p:nvGraphicFramePr>
            <p:cNvPr id="4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1756297"/>
                </p:ext>
              </p:extLst>
            </p:nvPr>
          </p:nvGraphicFramePr>
          <p:xfrm>
            <a:off x="14565313" y="2932113"/>
            <a:ext cx="892175" cy="1169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2" name="Equation" r:id="rId14" imgW="190440" imgH="241200" progId="Equation.DSMT4">
                    <p:embed/>
                  </p:oleObj>
                </mc:Choice>
                <mc:Fallback>
                  <p:oleObj name="Equation" r:id="rId14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5313" y="2932113"/>
                          <a:ext cx="892175" cy="11699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/>
          <p:nvPr/>
        </p:nvSpPr>
        <p:spPr>
          <a:xfrm>
            <a:off x="1866017" y="11440315"/>
            <a:ext cx="1219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000" b="1" i="1" u="sng" dirty="0" err="1">
                <a:solidFill>
                  <a:srgbClr val="0000FF"/>
                </a:solidFill>
              </a:rPr>
              <a:t>Ví</a:t>
            </a:r>
            <a:r>
              <a:rPr lang="en-US" altLang="en-US" sz="40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000" b="1" i="1" u="sng" dirty="0" err="1">
                <a:solidFill>
                  <a:srgbClr val="0000FF"/>
                </a:solidFill>
              </a:rPr>
              <a:t>dụ</a:t>
            </a:r>
            <a:r>
              <a:rPr lang="en-US" altLang="en-US" sz="4000" b="1" i="1" u="sng" dirty="0">
                <a:solidFill>
                  <a:srgbClr val="0000FF"/>
                </a:solidFill>
              </a:rPr>
              <a:t> 4:</a:t>
            </a:r>
            <a:r>
              <a:rPr lang="en-US" altLang="en-US" sz="4000" b="1" i="1" dirty="0">
                <a:solidFill>
                  <a:srgbClr val="0000FF"/>
                </a:solidFill>
              </a:rPr>
              <a:t>  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: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ra</a:t>
            </a:r>
            <a:r>
              <a:rPr lang="en-US" altLang="en-US" sz="4000" dirty="0">
                <a:latin typeface="Times New Roman" panose="02020603050405020304" pitchFamily="18" charset="0"/>
              </a:rPr>
              <a:t> 3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000" dirty="0">
                <a:latin typeface="Times New Roman" panose="02020603050405020304" pitchFamily="18" charset="0"/>
              </a:rPr>
              <a:t> 6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trực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4000" dirty="0">
                <a:latin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</a:rPr>
              <a:t>quét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4000" dirty="0"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lau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bảng</a:t>
            </a:r>
            <a:r>
              <a:rPr lang="en-US" altLang="en-US" sz="4000" dirty="0"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đổ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rác</a:t>
            </a:r>
            <a:r>
              <a:rPr lang="en-US" altLang="en-US" sz="4000" dirty="0">
                <a:latin typeface="Times New Roman" panose="02020603050405020304" pitchFamily="18" charset="0"/>
              </a:rPr>
              <a:t>  	     (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4000" dirty="0">
                <a:latin typeface="Times New Roman" panose="02020603050405020304" pitchFamily="18" charset="0"/>
              </a:rPr>
              <a:t>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82824" y="2282825"/>
            <a:ext cx="5026937" cy="1048092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6337981" y="4888517"/>
            <a:ext cx="4178431" cy="5703283"/>
          </a:xfrm>
          <a:prstGeom prst="straightConnector1">
            <a:avLst/>
          </a:prstGeom>
          <a:ln w="222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761567" y="5791163"/>
            <a:ext cx="3034433" cy="609637"/>
          </a:xfrm>
          <a:prstGeom prst="straightConnector1">
            <a:avLst/>
          </a:prstGeom>
          <a:ln w="222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798728" y="6477000"/>
            <a:ext cx="6945405" cy="4114800"/>
          </a:xfrm>
          <a:prstGeom prst="straightConnector1">
            <a:avLst/>
          </a:prstGeom>
          <a:ln w="222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114733" y="7389011"/>
            <a:ext cx="5611667" cy="3962109"/>
          </a:xfrm>
          <a:prstGeom prst="straightConnector1">
            <a:avLst/>
          </a:prstGeom>
          <a:ln w="222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114733" y="8001000"/>
            <a:ext cx="7437161" cy="4191000"/>
          </a:xfrm>
          <a:prstGeom prst="straightConnector1">
            <a:avLst/>
          </a:prstGeom>
          <a:ln w="222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72223"/>
              </p:ext>
            </p:extLst>
          </p:nvPr>
        </p:nvGraphicFramePr>
        <p:xfrm>
          <a:off x="8512083" y="12090059"/>
          <a:ext cx="2155917" cy="1035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3" name="Equation" r:id="rId17" imgW="571320" imgH="241200" progId="Equation.DSMT4">
                  <p:embed/>
                </p:oleObj>
              </mc:Choice>
              <mc:Fallback>
                <p:oleObj name="Equation" r:id="rId17" imgW="571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083" y="12090059"/>
                        <a:ext cx="2155917" cy="1035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4" grpId="0"/>
      <p:bldP spid="5" grpId="0"/>
      <p:bldP spid="2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48000" y="0"/>
            <a:ext cx="18288000" cy="2593975"/>
            <a:chOff x="0" y="0"/>
            <a:chExt cx="5760" cy="817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4960" cy="817"/>
              <a:chOff x="0" y="0"/>
              <a:chExt cx="4960" cy="817"/>
            </a:xfrm>
          </p:grpSpPr>
          <p:sp>
            <p:nvSpPr>
              <p:cNvPr id="20484" name="Text Box 4"/>
              <p:cNvSpPr txBox="1">
                <a:spLocks noChangeArrowheads="1"/>
              </p:cNvSpPr>
              <p:nvPr/>
            </p:nvSpPr>
            <p:spPr bwMode="auto">
              <a:xfrm>
                <a:off x="568" y="497"/>
                <a:ext cx="4392" cy="320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75000"/>
                  </a:spcAft>
                </a:pPr>
                <a:r>
                  <a:rPr lang="en-US" altLang="en-US" sz="5600" b="1" dirty="0">
                    <a:solidFill>
                      <a:srgbClr val="0070C0"/>
                    </a:solidFill>
                  </a:rPr>
                  <a:t>§2. </a:t>
                </a:r>
                <a:r>
                  <a:rPr lang="en-US" sz="6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HOÁN VỊ - CHỈNH HỢP – TỔ HỢP</a:t>
                </a:r>
                <a:endParaRPr lang="en-US" altLang="en-US" sz="56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485" name="Picture 5" descr="logo T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0"/>
            </a:p>
          </p:txBody>
        </p:sp>
      </p:grp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498600" y="2282825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I. </a:t>
            </a:r>
            <a:r>
              <a:rPr lang="en-US" altLang="en-US" sz="4800" b="1" dirty="0" err="1">
                <a:solidFill>
                  <a:srgbClr val="0070C0"/>
                </a:solidFill>
              </a:rPr>
              <a:t>Hoán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vị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1655093" y="3984716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1.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Định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nghĩa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1655093" y="4888517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2.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chỉnh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hợp</a:t>
            </a:r>
            <a:endParaRPr lang="en-US" altLang="en-US" sz="4400" b="1" i="1" u="sng" dirty="0">
              <a:solidFill>
                <a:srgbClr val="0000FF"/>
              </a:solidFill>
            </a:endParaRPr>
          </a:p>
        </p:txBody>
      </p:sp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705726"/>
              </p:ext>
            </p:extLst>
          </p:nvPr>
        </p:nvGraphicFramePr>
        <p:xfrm>
          <a:off x="1796380" y="8237009"/>
          <a:ext cx="166528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380" y="8237009"/>
                        <a:ext cx="1665287" cy="862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1498600" y="3159875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II. </a:t>
            </a:r>
            <a:r>
              <a:rPr lang="en-US" altLang="en-US" sz="4800" b="1" dirty="0" err="1">
                <a:solidFill>
                  <a:srgbClr val="0070C0"/>
                </a:solidFill>
              </a:rPr>
              <a:t>Chỉnh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hợp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996819"/>
              </p:ext>
            </p:extLst>
          </p:nvPr>
        </p:nvGraphicFramePr>
        <p:xfrm>
          <a:off x="1261406" y="6035038"/>
          <a:ext cx="8337550" cy="131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Equation" r:id="rId6" imgW="2781000" imgH="444240" progId="Equation.DSMT4">
                  <p:embed/>
                </p:oleObj>
              </mc:Choice>
              <mc:Fallback>
                <p:oleObj name="Equation" r:id="rId6" imgW="2781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406" y="6035038"/>
                        <a:ext cx="8337550" cy="1318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1236006" y="7143045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i="1" u="sng" dirty="0" err="1">
                <a:solidFill>
                  <a:srgbClr val="660033"/>
                </a:solidFill>
              </a:rPr>
              <a:t>Chú</a:t>
            </a:r>
            <a:r>
              <a:rPr lang="en-US" altLang="en-US" sz="4800" b="1" i="1" u="sng" dirty="0">
                <a:solidFill>
                  <a:srgbClr val="660033"/>
                </a:solidFill>
              </a:rPr>
              <a:t> ý: </a:t>
            </a: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32254"/>
              </p:ext>
            </p:extLst>
          </p:nvPr>
        </p:nvGraphicFramePr>
        <p:xfrm>
          <a:off x="1796380" y="9361988"/>
          <a:ext cx="231933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name="Equation" r:id="rId8" imgW="495000" imgH="241200" progId="Equation.DSMT4">
                  <p:embed/>
                </p:oleObj>
              </mc:Choice>
              <mc:Fallback>
                <p:oleObj name="Equation" r:id="rId8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380" y="9361988"/>
                        <a:ext cx="2319338" cy="1169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668000" y="3575373"/>
            <a:ext cx="1219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</a:rPr>
              <a:t>Có bao nhiêu số tự nhiên có 4 chữ số khác nhau được lập ra 1,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</a:rPr>
              <a:t>2,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</a:rPr>
              <a:t>3,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</a:rPr>
              <a:t>4,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</a:rPr>
              <a:t>5,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</a:rPr>
              <a:t>7,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</a:rPr>
              <a:t>8,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</a:rPr>
              <a:t>9.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668000" y="2775154"/>
            <a:ext cx="2077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i="1" u="sng" dirty="0" err="1">
                <a:solidFill>
                  <a:srgbClr val="0000FF"/>
                </a:solidFill>
              </a:rPr>
              <a:t>Ví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dụ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5:</a:t>
            </a:r>
            <a:r>
              <a:rPr lang="en-US" altLang="en-US" sz="4400" b="1" i="1" dirty="0">
                <a:solidFill>
                  <a:srgbClr val="0000FF"/>
                </a:solidFill>
              </a:rPr>
              <a:t> 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10934700" y="5462414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b="1" dirty="0" err="1">
                <a:latin typeface="+mj-lt"/>
              </a:rPr>
              <a:t>Lời</a:t>
            </a:r>
            <a:r>
              <a:rPr lang="en-GB" altLang="en-US" sz="4400" b="1" dirty="0">
                <a:latin typeface="+mj-lt"/>
              </a:rPr>
              <a:t> </a:t>
            </a:r>
            <a:r>
              <a:rPr lang="en-GB" altLang="en-US" sz="4400" b="1" dirty="0" err="1">
                <a:latin typeface="+mj-lt"/>
              </a:rPr>
              <a:t>giải</a:t>
            </a:r>
            <a:r>
              <a:rPr lang="en-GB" altLang="en-US" sz="4400" b="1" dirty="0">
                <a:latin typeface="+mj-lt"/>
              </a:rPr>
              <a:t>:</a:t>
            </a:r>
            <a:endParaRPr lang="en-US" altLang="en-US" sz="4400" b="1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049000" y="6527492"/>
            <a:ext cx="114173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dirty="0" err="1">
                <a:latin typeface="+mj-lt"/>
              </a:rPr>
              <a:t>Mỗi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số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tự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nhiên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có</a:t>
            </a:r>
            <a:r>
              <a:rPr lang="en-GB" altLang="en-US" sz="4400" dirty="0">
                <a:latin typeface="+mj-lt"/>
              </a:rPr>
              <a:t> 4 </a:t>
            </a:r>
            <a:r>
              <a:rPr lang="en-GB" altLang="en-US" sz="4400" dirty="0" err="1">
                <a:latin typeface="+mj-lt"/>
              </a:rPr>
              <a:t>chữ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số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khác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nhau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được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lập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từ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các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số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đã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cho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là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một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chỉnh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hợp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chập</a:t>
            </a:r>
            <a:r>
              <a:rPr lang="en-GB" altLang="en-US" sz="4400" dirty="0">
                <a:latin typeface="+mj-lt"/>
              </a:rPr>
              <a:t> 4 </a:t>
            </a:r>
            <a:r>
              <a:rPr lang="en-GB" altLang="en-US" sz="4400" dirty="0" err="1">
                <a:latin typeface="+mj-lt"/>
              </a:rPr>
              <a:t>của</a:t>
            </a:r>
            <a:r>
              <a:rPr lang="en-GB" altLang="en-US" sz="4400" dirty="0">
                <a:latin typeface="+mj-lt"/>
              </a:rPr>
              <a:t> 8 </a:t>
            </a:r>
            <a:r>
              <a:rPr lang="en-GB" altLang="en-US" sz="4400" dirty="0" err="1">
                <a:latin typeface="+mj-lt"/>
              </a:rPr>
              <a:t>phần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tử</a:t>
            </a:r>
            <a:r>
              <a:rPr lang="en-GB" altLang="en-US" sz="4400" dirty="0">
                <a:latin typeface="+mj-lt"/>
              </a:rPr>
              <a:t>. </a:t>
            </a:r>
            <a:r>
              <a:rPr lang="en-GB" altLang="en-US" sz="4400" dirty="0" err="1">
                <a:latin typeface="+mj-lt"/>
              </a:rPr>
              <a:t>Vậy</a:t>
            </a:r>
            <a:r>
              <a:rPr lang="en-GB" altLang="en-US" sz="4400" dirty="0">
                <a:latin typeface="+mj-lt"/>
              </a:rPr>
              <a:t> </a:t>
            </a:r>
            <a:r>
              <a:rPr lang="en-GB" altLang="en-US" sz="4400" dirty="0" err="1">
                <a:latin typeface="+mj-lt"/>
              </a:rPr>
              <a:t>có</a:t>
            </a:r>
            <a:r>
              <a:rPr lang="en-GB" altLang="en-US" sz="4400" dirty="0">
                <a:latin typeface="+mj-lt"/>
              </a:rPr>
              <a:t> :</a:t>
            </a:r>
            <a:endParaRPr lang="en-US" altLang="en-US" sz="4400" dirty="0">
              <a:latin typeface="+mj-lt"/>
            </a:endParaRPr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947871"/>
              </p:ext>
            </p:extLst>
          </p:nvPr>
        </p:nvGraphicFramePr>
        <p:xfrm>
          <a:off x="13885863" y="8743950"/>
          <a:ext cx="290195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Equation" r:id="rId10" imgW="660240" imgH="241200" progId="Equation.DSMT4">
                  <p:embed/>
                </p:oleObj>
              </mc:Choice>
              <mc:Fallback>
                <p:oleObj name="Equation" r:id="rId10" imgW="660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5863" y="8743950"/>
                        <a:ext cx="2901950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18294744" y="8890727"/>
            <a:ext cx="27745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dirty="0">
                <a:latin typeface="+mj-lt"/>
              </a:rPr>
              <a:t>(</a:t>
            </a:r>
            <a:r>
              <a:rPr lang="en-GB" altLang="en-US" sz="4400" dirty="0" err="1">
                <a:latin typeface="+mj-lt"/>
              </a:rPr>
              <a:t>số</a:t>
            </a:r>
            <a:r>
              <a:rPr lang="en-GB" altLang="en-US" sz="4400" dirty="0">
                <a:latin typeface="+mj-lt"/>
              </a:rPr>
              <a:t>)</a:t>
            </a:r>
            <a:endParaRPr lang="en-US" alt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52806" y="2470692"/>
            <a:ext cx="23391942" cy="450473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570483" y="1115461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3" y="11154619"/>
                <a:ext cx="250056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2825803" y="3313844"/>
            <a:ext cx="204227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400" dirty="0">
                <a:solidFill>
                  <a:srgbClr val="0000FF"/>
                </a:solidFill>
                <a:latin typeface="Calibri" panose="020F0502020204030204" pitchFamily="34" charset="0"/>
              </a:rPr>
              <a:t>Một du khách đến Hội An thăm quan các điểm sau : Chùa Ông, chùa Phúc kiến, </a:t>
            </a:r>
            <a:r>
              <a:rPr lang="en-GB" sz="4400" dirty="0">
                <a:solidFill>
                  <a:srgbClr val="0000FF"/>
                </a:solidFill>
                <a:latin typeface="Calibri" panose="020F0502020204030204" pitchFamily="34" charset="0"/>
              </a:rPr>
              <a:t>C</a:t>
            </a:r>
            <a:r>
              <a:rPr lang="vi-VN" sz="4400" dirty="0">
                <a:solidFill>
                  <a:srgbClr val="0000FF"/>
                </a:solidFill>
                <a:latin typeface="Calibri" panose="020F0502020204030204" pitchFamily="34" charset="0"/>
              </a:rPr>
              <a:t>hùa </a:t>
            </a:r>
            <a:r>
              <a:rPr lang="en-GB" sz="4400" dirty="0">
                <a:solidFill>
                  <a:srgbClr val="0000FF"/>
                </a:solidFill>
                <a:latin typeface="Calibri" panose="020F0502020204030204" pitchFamily="34" charset="0"/>
              </a:rPr>
              <a:t>C</a:t>
            </a:r>
            <a:r>
              <a:rPr lang="vi-VN" sz="4400" dirty="0">
                <a:solidFill>
                  <a:srgbClr val="0000FF"/>
                </a:solidFill>
                <a:latin typeface="Calibri" panose="020F0502020204030204" pitchFamily="34" charset="0"/>
              </a:rPr>
              <a:t>ầu, nhà bảo tàng. Hỏi du khách n</a:t>
            </a:r>
            <a:r>
              <a:rPr lang="en-GB" sz="4400" dirty="0">
                <a:solidFill>
                  <a:srgbClr val="0000FF"/>
                </a:solidFill>
                <a:latin typeface="Calibri" panose="020F0502020204030204" pitchFamily="34" charset="0"/>
              </a:rPr>
              <a:t>à</a:t>
            </a:r>
            <a:r>
              <a:rPr lang="vi-VN" sz="4400" dirty="0">
                <a:solidFill>
                  <a:srgbClr val="0000FF"/>
                </a:solidFill>
                <a:latin typeface="Calibri" panose="020F0502020204030204" pitchFamily="34" charset="0"/>
              </a:rPr>
              <a:t>y có mấy cách để chọn thăm quan theo một thứ tự nào đó hết các di tích này ?</a:t>
            </a:r>
            <a:endParaRPr lang="en-US" altLang="en-US" sz="4400" dirty="0">
              <a:solidFill>
                <a:srgbClr val="0000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3197" y="5258380"/>
                <a:ext cx="8452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97" y="5258380"/>
                <a:ext cx="845274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122853" y="5316116"/>
                <a:ext cx="12513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GB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53" y="5316116"/>
                <a:ext cx="1251311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753343" y="5312498"/>
                <a:ext cx="139279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343" y="5312498"/>
                <a:ext cx="1392795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388944" y="5288970"/>
                <a:ext cx="18685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8944" y="5288970"/>
                <a:ext cx="1868513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3" y="8297552"/>
            <a:ext cx="17841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Oval 48"/>
          <p:cNvSpPr/>
          <p:nvPr/>
        </p:nvSpPr>
        <p:spPr>
          <a:xfrm>
            <a:off x="1426570" y="526231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883948" y="5258193"/>
                <a:ext cx="202976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200" b="0" i="1" smtClean="0">
                          <a:latin typeface="Cambria Math" panose="02040503050406030204" pitchFamily="18" charset="0"/>
                        </a:rPr>
                        <m:t>24.</m:t>
                      </m:r>
                    </m:oMath>
                  </m:oMathPara>
                </a14:m>
                <a:endParaRPr lang="en-GB" sz="5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948" y="5258193"/>
                <a:ext cx="2029764" cy="8925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7234557" y="5267091"/>
            <a:ext cx="52290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2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1923382" y="5383449"/>
                <a:ext cx="704039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20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52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382" y="5383449"/>
                <a:ext cx="704039" cy="892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812613"/>
              </p:ext>
            </p:extLst>
          </p:nvPr>
        </p:nvGraphicFramePr>
        <p:xfrm>
          <a:off x="10490199" y="10034692"/>
          <a:ext cx="2844801" cy="1076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11" imgW="469800" imgH="177480" progId="Equation.DSMT4">
                  <p:embed/>
                </p:oleObj>
              </mc:Choice>
              <mc:Fallback>
                <p:oleObj name="Equation" r:id="rId11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0199" y="10034692"/>
                        <a:ext cx="2844801" cy="107622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7867397" y="5344223"/>
                <a:ext cx="1072730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2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GB" sz="52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397" y="5344223"/>
                <a:ext cx="1072730" cy="89255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3237970" y="10154353"/>
            <a:ext cx="4811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  <p:bldP spid="50" grpId="0"/>
      <p:bldP spid="51" grpId="0"/>
      <p:bldP spid="52" grpId="0"/>
      <p:bldP spid="77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43446" y="2438654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341234" y="1197383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34" y="11973839"/>
                <a:ext cx="250056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838259" y="3426830"/>
            <a:ext cx="225658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0000FF"/>
                </a:solidFill>
                <a:latin typeface="Calibri" panose="020F0502020204030204" pitchFamily="34" charset="0"/>
              </a:rPr>
              <a:t>Giả sử ta dùng 5 màu để tô cho 3 nước khác nhau trên bản đồ và không có màu nào được dùng hai lần. Tính số các cách để chọn những màu cần dùng?</a:t>
            </a:r>
            <a:endParaRPr lang="en-GB" sz="4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1830" y="5131545"/>
                <a:ext cx="51217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4400" b="1" i="0" smtClean="0"/>
                        <m:t>15</m:t>
                      </m:r>
                      <m:r>
                        <a:rPr lang="en-GB" sz="4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830" y="5131545"/>
                <a:ext cx="5121780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474006" y="5078254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GB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GB" sz="48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4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006" y="5078254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870560" y="5265532"/>
                <a:ext cx="7534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GB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560" y="5265532"/>
                <a:ext cx="753429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285397" y="5139810"/>
                <a:ext cx="10518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GB" sz="4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5397" y="5139810"/>
                <a:ext cx="1051829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D3AFA5A-4934-4FF4-BBE2-95486ED925FF}"/>
              </a:ext>
            </a:extLst>
          </p:cNvPr>
          <p:cNvSpPr/>
          <p:nvPr/>
        </p:nvSpPr>
        <p:spPr>
          <a:xfrm flipH="1">
            <a:off x="4570923" y="7998634"/>
            <a:ext cx="16003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5600" i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6255084" y="4998155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205930" y="5078254"/>
                <a:ext cx="96795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44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5930" y="5078254"/>
                <a:ext cx="967953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80424" y="5296125"/>
                <a:ext cx="1671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GB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!.</m:t>
                      </m:r>
                      <m:r>
                        <a:rPr lang="en-GB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GB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!</m:t>
                      </m:r>
                      <m:r>
                        <m:rPr>
                          <m:nor/>
                        </m:rPr>
                        <a:rPr lang="en-GB" sz="4400" b="1"/>
                        <m:t>.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424" y="5296125"/>
                <a:ext cx="1671227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760714"/>
              </p:ext>
            </p:extLst>
          </p:nvPr>
        </p:nvGraphicFramePr>
        <p:xfrm>
          <a:off x="7474006" y="9821544"/>
          <a:ext cx="23780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11" imgW="507960" imgH="241200" progId="Equation.DSMT4">
                  <p:embed/>
                </p:oleObj>
              </mc:Choice>
              <mc:Fallback>
                <p:oleObj name="Equation" r:id="rId11" imgW="507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006" y="9821544"/>
                        <a:ext cx="2378075" cy="1169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0166702" y="9991039"/>
            <a:ext cx="4811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1" grpId="0"/>
      <p:bldP spid="57" grpId="0" animBg="1"/>
      <p:bldP spid="58" grpId="0"/>
      <p:bldP spid="3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E01C9A4-BBF4-402D-A910-9568E3855C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238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3" imgW="126780" imgH="164814" progId="Equation.DSMT4">
                  <p:embed/>
                </p:oleObj>
              </mc:Choice>
              <mc:Fallback>
                <p:oleObj name="Equation" r:id="rId3" imgW="126780" imgH="164814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E01C9A4-BBF4-402D-A910-9568E3855C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38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WordArt 8">
            <a:extLst>
              <a:ext uri="{FF2B5EF4-FFF2-40B4-BE49-F238E27FC236}">
                <a16:creationId xmlns:a16="http://schemas.microsoft.com/office/drawing/2014/main" id="{187A750F-C8F1-473C-8989-3560DEB972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58200" y="1600201"/>
            <a:ext cx="6705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72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Kieåm</a:t>
            </a:r>
            <a:r>
              <a:rPr lang="en-GB" sz="7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 </a:t>
            </a:r>
            <a:r>
              <a:rPr lang="en-GB" sz="72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tra</a:t>
            </a:r>
            <a:r>
              <a:rPr lang="en-GB" sz="7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 </a:t>
            </a:r>
            <a:r>
              <a:rPr lang="en-GB" sz="72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baøi</a:t>
            </a:r>
            <a:r>
              <a:rPr lang="en-GB" sz="7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 </a:t>
            </a:r>
            <a:r>
              <a:rPr lang="en-GB" sz="72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riston" pitchFamily="2" charset="0"/>
              </a:rPr>
              <a:t>cuõ</a:t>
            </a:r>
            <a:endParaRPr lang="en-GB" sz="7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Aristo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CB1A04-018B-4203-A63A-2DFA3EA1FF9A}"/>
                  </a:ext>
                </a:extLst>
              </p:cNvPr>
              <p:cNvSpPr txBox="1"/>
              <p:nvPr/>
            </p:nvSpPr>
            <p:spPr>
              <a:xfrm>
                <a:off x="609600" y="2837316"/>
                <a:ext cx="22860000" cy="2462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biệt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tạo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đỉnh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ct val="50000"/>
                  </a:spcBef>
                </a:pPr>
                <a:endParaRPr lang="en-US" alt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CB1A04-018B-4203-A63A-2DFA3EA1F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37316"/>
                <a:ext cx="22860000" cy="2462213"/>
              </a:xfrm>
              <a:prstGeom prst="rect">
                <a:avLst/>
              </a:prstGeom>
              <a:blipFill>
                <a:blip r:embed="rId5"/>
                <a:stretch>
                  <a:fillRect l="-1067" t="-4950"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43">
            <a:extLst>
              <a:ext uri="{FF2B5EF4-FFF2-40B4-BE49-F238E27FC236}">
                <a16:creationId xmlns:a16="http://schemas.microsoft.com/office/drawing/2014/main" id="{1EFE2A29-7CC6-4C26-BD8F-06432878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983" y="4406829"/>
            <a:ext cx="38735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600" b="1" u="sng" dirty="0" err="1">
                <a:solidFill>
                  <a:srgbClr val="FF0000"/>
                </a:solidFill>
              </a:rPr>
              <a:t>Hướng</a:t>
            </a:r>
            <a:r>
              <a:rPr lang="en-US" altLang="en-US" sz="4600" b="1" u="sng" dirty="0">
                <a:solidFill>
                  <a:srgbClr val="FF0000"/>
                </a:solidFill>
              </a:rPr>
              <a:t> </a:t>
            </a:r>
            <a:r>
              <a:rPr lang="en-US" altLang="en-US" sz="4600" b="1" u="sng" dirty="0" err="1">
                <a:solidFill>
                  <a:srgbClr val="FF0000"/>
                </a:solidFill>
              </a:rPr>
              <a:t>dẫn</a:t>
            </a:r>
            <a:endParaRPr lang="en-US" altLang="en-US" sz="46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887192-63A9-45FE-95C3-0E6ABE735B71}"/>
                  </a:ext>
                </a:extLst>
              </p:cNvPr>
              <p:cNvSpPr txBox="1"/>
              <p:nvPr/>
            </p:nvSpPr>
            <p:spPr>
              <a:xfrm>
                <a:off x="5704115" y="5622244"/>
                <a:ext cx="12213770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887192-63A9-45FE-95C3-0E6ABE735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15" y="5622244"/>
                <a:ext cx="12213770" cy="782971"/>
              </a:xfrm>
              <a:prstGeom prst="rect">
                <a:avLst/>
              </a:prstGeom>
              <a:blipFill>
                <a:blip r:embed="rId6"/>
                <a:stretch>
                  <a:fillRect l="-2047" t="-13953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CC67E64-AEEC-4B3E-AB19-1F734D93ED77}"/>
                  </a:ext>
                </a:extLst>
              </p:cNvPr>
              <p:cNvSpPr txBox="1"/>
              <p:nvPr/>
            </p:nvSpPr>
            <p:spPr>
              <a:xfrm>
                <a:off x="5486400" y="6935397"/>
                <a:ext cx="12213770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Mỗi tam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giác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gồm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3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đỉnh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là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một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tập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hợp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con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của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tập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gồm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4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điểm</a:t>
                </a:r>
                <a:r>
                  <a:rPr lang="en-US" sz="4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.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Mỗi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tam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giác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được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tạo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thành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là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một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tổ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hợp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chập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3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của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4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phần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tử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CC67E64-AEEC-4B3E-AB19-1F734D93E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6935397"/>
                <a:ext cx="12213770" cy="2123658"/>
              </a:xfrm>
              <a:prstGeom prst="rect">
                <a:avLst/>
              </a:prstGeom>
              <a:blipFill>
                <a:blip r:embed="rId7"/>
                <a:stretch>
                  <a:fillRect l="-1996" t="-6034" r="-1397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EB15B63-E0D1-4E38-BF3C-5FC279716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60779" y="4806938"/>
            <a:ext cx="6313621" cy="55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09600" y="2735992"/>
            <a:ext cx="12179867" cy="907192"/>
            <a:chOff x="7351348" y="7543799"/>
            <a:chExt cx="20119627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 HỢP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60337" y="3989928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</a:t>
            </a:r>
            <a:r>
              <a:rPr lang="fr-FR" sz="4400" b="1" dirty="0" err="1">
                <a:solidFill>
                  <a:srgbClr val="0000FF"/>
                </a:solidFill>
              </a:rPr>
              <a:t>Định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nghĩa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DAC692-FF5F-4DE5-9643-8CA9805605B4}"/>
                  </a:ext>
                </a:extLst>
              </p:cNvPr>
              <p:cNvSpPr txBox="1"/>
              <p:nvPr/>
            </p:nvSpPr>
            <p:spPr>
              <a:xfrm>
                <a:off x="1678686" y="4901386"/>
                <a:ext cx="10444417" cy="2217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≥1)</m:t>
                    </m:r>
                  </m:oMath>
                </a14:m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DAC692-FF5F-4DE5-9643-8CA980560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686" y="4901386"/>
                <a:ext cx="10444417" cy="2217017"/>
              </a:xfrm>
              <a:prstGeom prst="rect">
                <a:avLst/>
              </a:prstGeom>
              <a:blipFill>
                <a:blip r:embed="rId3"/>
                <a:stretch>
                  <a:fillRect l="-2334" t="-5495" r="-2334" b="-12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833A96-9B92-424D-91E0-08758068EDE0}"/>
                  </a:ext>
                </a:extLst>
              </p:cNvPr>
              <p:cNvSpPr txBox="1"/>
              <p:nvPr/>
            </p:nvSpPr>
            <p:spPr>
              <a:xfrm>
                <a:off x="1528495" y="7556301"/>
                <a:ext cx="10744800" cy="149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Qui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rỗng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833A96-9B92-424D-91E0-08758068E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495" y="7556301"/>
                <a:ext cx="10744800" cy="1492524"/>
              </a:xfrm>
              <a:prstGeom prst="rect">
                <a:avLst/>
              </a:prstGeom>
              <a:blipFill>
                <a:blip r:embed="rId4"/>
                <a:stretch>
                  <a:fillRect l="-2327" t="-8607" r="-2327" b="-19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2CD5E-0CF8-445C-A4E0-0ED1A1F72900}"/>
                  </a:ext>
                </a:extLst>
              </p:cNvPr>
              <p:cNvSpPr txBox="1"/>
              <p:nvPr/>
            </p:nvSpPr>
            <p:spPr>
              <a:xfrm>
                <a:off x="13411199" y="3443377"/>
                <a:ext cx="1013459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 i="1" u="sng" dirty="0" err="1">
                    <a:solidFill>
                      <a:srgbClr val="0000FF"/>
                    </a:solidFill>
                    <a:latin typeface="+mj-lt"/>
                  </a:rPr>
                  <a:t>Ví</a:t>
                </a:r>
                <a:r>
                  <a:rPr lang="en-US" altLang="en-US" sz="4400" b="1" i="1" u="sng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altLang="en-US" sz="4400" b="1" i="1" u="sng" dirty="0" err="1">
                    <a:solidFill>
                      <a:srgbClr val="0000FF"/>
                    </a:solidFill>
                    <a:latin typeface="+mj-lt"/>
                  </a:rPr>
                  <a:t>dụ</a:t>
                </a:r>
                <a:r>
                  <a:rPr lang="en-US" altLang="en-US" sz="4400" b="1" i="1" u="sng" dirty="0">
                    <a:solidFill>
                      <a:srgbClr val="0000FF"/>
                    </a:solidFill>
                    <a:latin typeface="+mj-lt"/>
                  </a:rPr>
                  <a:t> 1: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={1,2,3,4,5}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liệt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kê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tổ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chập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tử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.</a:t>
                </a:r>
                <a:endParaRPr lang="en-US" altLang="en-US" sz="4400" b="1" i="1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2CD5E-0CF8-445C-A4E0-0ED1A1F72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199" y="3443377"/>
                <a:ext cx="10134599" cy="1446550"/>
              </a:xfrm>
              <a:prstGeom prst="rect">
                <a:avLst/>
              </a:prstGeom>
              <a:blipFill>
                <a:blip r:embed="rId5"/>
                <a:stretch>
                  <a:fillRect l="-2407" t="-8861" r="-1925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790709-CF97-4851-9DF0-A988DEC68EF9}"/>
                  </a:ext>
                </a:extLst>
              </p:cNvPr>
              <p:cNvSpPr txBox="1"/>
              <p:nvPr/>
            </p:nvSpPr>
            <p:spPr>
              <a:xfrm>
                <a:off x="13616209" y="8275418"/>
                <a:ext cx="1074480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,3},{1,2,4},{1,2,5},{2,3,4},{2,3,5},{3,4,5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790709-CF97-4851-9DF0-A988DEC68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209" y="8275418"/>
                <a:ext cx="10744800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1177596-3416-4D74-88B0-2281FF36F743}"/>
              </a:ext>
            </a:extLst>
          </p:cNvPr>
          <p:cNvSpPr/>
          <p:nvPr/>
        </p:nvSpPr>
        <p:spPr>
          <a:xfrm>
            <a:off x="14284234" y="5492250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b="1" dirty="0" err="1">
                <a:latin typeface="+mj-lt"/>
              </a:rPr>
              <a:t>Lời</a:t>
            </a:r>
            <a:r>
              <a:rPr lang="en-GB" altLang="en-US" sz="4400" b="1" dirty="0">
                <a:latin typeface="+mj-lt"/>
              </a:rPr>
              <a:t> </a:t>
            </a:r>
            <a:r>
              <a:rPr lang="en-GB" altLang="en-US" sz="4400" b="1" dirty="0" err="1">
                <a:latin typeface="+mj-lt"/>
              </a:rPr>
              <a:t>giải</a:t>
            </a:r>
            <a:r>
              <a:rPr lang="en-GB" altLang="en-US" sz="4400" b="1" dirty="0">
                <a:latin typeface="+mj-lt"/>
              </a:rPr>
              <a:t>:</a:t>
            </a:r>
            <a:endParaRPr lang="en-US" altLang="en-US" sz="44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D16224-0EE2-4197-93EA-8BAC53F75892}"/>
                  </a:ext>
                </a:extLst>
              </p:cNvPr>
              <p:cNvSpPr txBox="1"/>
              <p:nvPr/>
            </p:nvSpPr>
            <p:spPr>
              <a:xfrm>
                <a:off x="13526148" y="6395128"/>
                <a:ext cx="933806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tổ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chập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tử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à: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D16224-0EE2-4197-93EA-8BAC53F75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148" y="6395128"/>
                <a:ext cx="9338066" cy="1446550"/>
              </a:xfrm>
              <a:prstGeom prst="rect">
                <a:avLst/>
              </a:prstGeom>
              <a:blipFill>
                <a:blip r:embed="rId7"/>
                <a:stretch>
                  <a:fillRect l="-2676" t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61">
            <a:extLst>
              <a:ext uri="{FF2B5EF4-FFF2-40B4-BE49-F238E27FC236}">
                <a16:creationId xmlns:a16="http://schemas.microsoft.com/office/drawing/2014/main" id="{5EEECE14-A1F7-45FE-B23E-6C3C059AC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495" y="9467853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i="1" u="sng" dirty="0" err="1">
                <a:solidFill>
                  <a:srgbClr val="660033"/>
                </a:solidFill>
              </a:rPr>
              <a:t>Nhận</a:t>
            </a:r>
            <a:r>
              <a:rPr lang="en-US" altLang="en-US" sz="4800" b="1" i="1" u="sng" dirty="0">
                <a:solidFill>
                  <a:srgbClr val="660033"/>
                </a:solidFill>
              </a:rPr>
              <a:t> </a:t>
            </a:r>
            <a:r>
              <a:rPr lang="en-US" altLang="en-US" sz="4800" b="1" i="1" u="sng" dirty="0" err="1">
                <a:solidFill>
                  <a:srgbClr val="660033"/>
                </a:solidFill>
              </a:rPr>
              <a:t>xét</a:t>
            </a:r>
            <a:r>
              <a:rPr lang="en-US" altLang="en-US" sz="4800" b="1" i="1" u="sng" dirty="0">
                <a:solidFill>
                  <a:srgbClr val="660033"/>
                </a:solidFill>
              </a:rPr>
              <a:t> 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7EC34B-82B8-46F4-BFFC-B6217B9F181B}"/>
              </a:ext>
            </a:extLst>
          </p:cNvPr>
          <p:cNvSpPr txBox="1"/>
          <p:nvPr/>
        </p:nvSpPr>
        <p:spPr>
          <a:xfrm>
            <a:off x="1447199" y="10864682"/>
            <a:ext cx="11705193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56EBD53F-458D-41E8-981F-38E513D9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1577975"/>
            <a:ext cx="13944600" cy="10160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75000"/>
              </a:spcAft>
            </a:pPr>
            <a:r>
              <a:rPr lang="en-US" altLang="en-US" sz="5600" b="1" dirty="0">
                <a:solidFill>
                  <a:srgbClr val="0070C0"/>
                </a:solidFill>
              </a:rPr>
              <a:t>§2. 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HOÁN VỊ - CHỈNH HỢP – TỔ HỢP</a:t>
            </a:r>
            <a:endParaRPr lang="en-US" altLang="en-US" sz="5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13" grpId="0"/>
      <p:bldP spid="15" grpId="0"/>
      <p:bldP spid="18" grpId="0"/>
      <p:bldP spid="19" grpId="0"/>
      <p:bldP spid="22" grpId="0"/>
      <p:bldP spid="23" grpId="0"/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09600" y="2735992"/>
            <a:ext cx="12179867" cy="907192"/>
            <a:chOff x="7351348" y="7543799"/>
            <a:chExt cx="20119627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 HỢP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60337" y="3989928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</a:t>
            </a:r>
            <a:r>
              <a:rPr lang="fr-FR" sz="4400" b="1" dirty="0" err="1">
                <a:solidFill>
                  <a:srgbClr val="0000FF"/>
                </a:solidFill>
              </a:rPr>
              <a:t>Định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nghĩa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DAC692-FF5F-4DE5-9643-8CA9805605B4}"/>
              </a:ext>
            </a:extLst>
          </p:cNvPr>
          <p:cNvSpPr txBox="1"/>
          <p:nvPr/>
        </p:nvSpPr>
        <p:spPr>
          <a:xfrm>
            <a:off x="1115695" y="4927492"/>
            <a:ext cx="10444417" cy="157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dirty="0">
              <a:solidFill>
                <a:srgbClr val="0000CC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0000CC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56EBD53F-458D-41E8-981F-38E513D9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1577975"/>
            <a:ext cx="13944600" cy="10160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75000"/>
              </a:spcAft>
            </a:pPr>
            <a:r>
              <a:rPr lang="en-US" altLang="en-US" sz="5600" b="1" dirty="0">
                <a:solidFill>
                  <a:srgbClr val="0070C0"/>
                </a:solidFill>
              </a:rPr>
              <a:t>§2. 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HOÁN VỊ - CHỈNH HỢP – TỔ HỢP</a:t>
            </a:r>
            <a:endParaRPr lang="en-US" altLang="en-US" sz="5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5D40CE1-C228-4AB4-B5BC-358FDF1E179B}"/>
                  </a:ext>
                </a:extLst>
              </p:cNvPr>
              <p:cNvSpPr/>
              <p:nvPr/>
            </p:nvSpPr>
            <p:spPr>
              <a:xfrm>
                <a:off x="1738792" y="5968070"/>
                <a:ext cx="10134600" cy="2148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4400" b="1" dirty="0"/>
                  <a:t>Kí </a:t>
                </a:r>
                <a:r>
                  <a:rPr lang="en-US" altLang="en-US" sz="4400" b="1" dirty="0" err="1"/>
                  <a:t>hiệu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Sup>
                      <m:sSub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alt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5D40CE1-C228-4AB4-B5BC-358FDF1E1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92" y="5968070"/>
                <a:ext cx="10134600" cy="2148858"/>
              </a:xfrm>
              <a:prstGeom prst="rect">
                <a:avLst/>
              </a:prstGeom>
              <a:blipFill>
                <a:blip r:embed="rId3"/>
                <a:stretch>
                  <a:fillRect l="-2405" t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4645D9-856E-4594-A26B-EF4766311950}"/>
                  </a:ext>
                </a:extLst>
              </p:cNvPr>
              <p:cNvSpPr txBox="1"/>
              <p:nvPr/>
            </p:nvSpPr>
            <p:spPr>
              <a:xfrm>
                <a:off x="1636996" y="7347106"/>
                <a:ext cx="12226834" cy="2056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</m:t>
                    </m:r>
                    <m:sSubSup>
                      <m:sSub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!(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4645D9-856E-4594-A26B-EF476631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96" y="7347106"/>
                <a:ext cx="12226834" cy="2056269"/>
              </a:xfrm>
              <a:prstGeom prst="rect">
                <a:avLst/>
              </a:prstGeom>
              <a:blipFill>
                <a:blip r:embed="rId4"/>
                <a:stretch>
                  <a:fillRect l="-2045" t="-5917" b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8F9684C-72BA-42C5-B341-E6850F87576E}"/>
              </a:ext>
            </a:extLst>
          </p:cNvPr>
          <p:cNvSpPr txBox="1"/>
          <p:nvPr/>
        </p:nvSpPr>
        <p:spPr>
          <a:xfrm>
            <a:off x="1636996" y="9255343"/>
            <a:ext cx="12226834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:(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14C6391-8D05-4D80-AC1F-4EFE781774F3}"/>
                  </a:ext>
                </a:extLst>
              </p:cNvPr>
              <p:cNvSpPr txBox="1"/>
              <p:nvPr/>
            </p:nvSpPr>
            <p:spPr>
              <a:xfrm>
                <a:off x="11975188" y="2846005"/>
                <a:ext cx="12226834" cy="3871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đoàn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14C6391-8D05-4D80-AC1F-4EFE78177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188" y="2846005"/>
                <a:ext cx="12226834" cy="3871188"/>
              </a:xfrm>
              <a:prstGeom prst="rect">
                <a:avLst/>
              </a:prstGeom>
              <a:blipFill>
                <a:blip r:embed="rId5"/>
                <a:stretch>
                  <a:fillRect l="-1994" t="-3307" r="-1097" b="-6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BEAB93-94B7-4724-B858-FCBC3BB1FC1D}"/>
                  </a:ext>
                </a:extLst>
              </p:cNvPr>
              <p:cNvSpPr txBox="1"/>
              <p:nvPr/>
            </p:nvSpPr>
            <p:spPr>
              <a:xfrm>
                <a:off x="12122333" y="7149361"/>
                <a:ext cx="12239896" cy="4870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4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4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Số cách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tổ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b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=252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BEAB93-94B7-4724-B858-FCBC3BB1F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2333" y="7149361"/>
                <a:ext cx="12239896" cy="4870051"/>
              </a:xfrm>
              <a:prstGeom prst="rect">
                <a:avLst/>
              </a:prstGeom>
              <a:blipFill>
                <a:blip r:embed="rId6"/>
                <a:stretch>
                  <a:fillRect l="-2043" t="-2628" b="-4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1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27" grpId="0" animBg="1"/>
      <p:bldP spid="21" grpId="0"/>
      <p:bldP spid="28" grpId="0"/>
      <p:bldP spid="30" grpId="0"/>
      <p:bldP spid="33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09600" y="2735992"/>
            <a:ext cx="12179867" cy="907192"/>
            <a:chOff x="7351348" y="7543799"/>
            <a:chExt cx="20119627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 HỢP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60337" y="3989928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</a:t>
            </a:r>
            <a:r>
              <a:rPr lang="fr-FR" sz="4400" b="1" dirty="0" err="1">
                <a:solidFill>
                  <a:srgbClr val="0000FF"/>
                </a:solidFill>
              </a:rPr>
              <a:t>Định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nghĩa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DAC692-FF5F-4DE5-9643-8CA9805605B4}"/>
              </a:ext>
            </a:extLst>
          </p:cNvPr>
          <p:cNvSpPr txBox="1"/>
          <p:nvPr/>
        </p:nvSpPr>
        <p:spPr>
          <a:xfrm>
            <a:off x="1115695" y="4927492"/>
            <a:ext cx="10444417" cy="157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dirty="0">
              <a:solidFill>
                <a:srgbClr val="0000CC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0000CC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56EBD53F-458D-41E8-981F-38E513D9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1577975"/>
            <a:ext cx="13944600" cy="10160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75000"/>
              </a:spcAft>
            </a:pPr>
            <a:r>
              <a:rPr lang="en-US" altLang="en-US" sz="5600" b="1" dirty="0">
                <a:solidFill>
                  <a:srgbClr val="0070C0"/>
                </a:solidFill>
              </a:rPr>
              <a:t>§2. 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HOÁN VỊ - CHỈNH HỢP – TỔ HỢP</a:t>
            </a:r>
            <a:endParaRPr lang="en-US" altLang="en-US" sz="5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45DA96-7A9E-46DD-A457-AD8C5B1AA856}"/>
                  </a:ext>
                </a:extLst>
              </p:cNvPr>
              <p:cNvSpPr txBox="1"/>
              <p:nvPr/>
            </p:nvSpPr>
            <p:spPr>
              <a:xfrm>
                <a:off x="1115695" y="5763937"/>
                <a:ext cx="12213770" cy="785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chất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45DA96-7A9E-46DD-A457-AD8C5B1AA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95" y="5763937"/>
                <a:ext cx="12213770" cy="785600"/>
              </a:xfrm>
              <a:prstGeom prst="rect">
                <a:avLst/>
              </a:prstGeom>
              <a:blipFill>
                <a:blip r:embed="rId3"/>
                <a:stretch>
                  <a:fillRect l="-1996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F66DDE-0A53-4EC4-A454-7FAA68E665F2}"/>
                  </a:ext>
                </a:extLst>
              </p:cNvPr>
              <p:cNvSpPr txBox="1"/>
              <p:nvPr/>
            </p:nvSpPr>
            <p:spPr>
              <a:xfrm>
                <a:off x="3131007" y="7183881"/>
                <a:ext cx="14852193" cy="3339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400" b="1" i="1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400" b="1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44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i="1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4400" b="1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400" i="1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Pa-</a:t>
                </a:r>
                <a:r>
                  <a:rPr lang="en-US" sz="4400" i="1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xcan</a:t>
                </a:r>
                <a:r>
                  <a:rPr lang="en-US" sz="44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 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44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i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F66DDE-0A53-4EC4-A454-7FAA68E66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007" y="7183881"/>
                <a:ext cx="14852193" cy="3339184"/>
              </a:xfrm>
              <a:prstGeom prst="rect">
                <a:avLst/>
              </a:prstGeom>
              <a:blipFill>
                <a:blip r:embed="rId4"/>
                <a:stretch>
                  <a:fillRect l="-1724" t="-3832"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27" grpId="0" animBg="1"/>
      <p:bldP spid="19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886666" y="3568689"/>
                <a:ext cx="2256588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Cho tập hợp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 dirty="0"/>
                  <a:t>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pt-BR" dirty="0"/>
                  <a:t> phần tử. Số tập con gồm 2 phần tử của tập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là: </a:t>
                </a:r>
                <a:endParaRPr lang="en-US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3568689"/>
                <a:ext cx="22565882" cy="754053"/>
              </a:xfrm>
              <a:prstGeom prst="rect">
                <a:avLst/>
              </a:prstGeom>
              <a:blipFill>
                <a:blip r:embed="rId4"/>
                <a:stretch>
                  <a:fillRect l="-1053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bSup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5022316" cy="352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/>
                  <a:t>Chọn</a:t>
                </a:r>
                <a:r>
                  <a:rPr lang="en-US" dirty="0"/>
                  <a:t> </a:t>
                </a:r>
                <a:r>
                  <a:rPr lang="en-US" b="1" dirty="0"/>
                  <a:t>C</a:t>
                </a:r>
                <a:endParaRPr lang="en-US" dirty="0"/>
              </a:p>
              <a:p>
                <a:r>
                  <a:rPr lang="vi-VN" dirty="0"/>
                  <a:t>Số tập con gồm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dirty="0"/>
                  <a:t> phần tử của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kì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con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  <a:r>
                  <a:rPr lang="vi-VN" dirty="0"/>
                  <a:t> </a:t>
                </a:r>
                <a:endParaRPr lang="en-US" dirty="0"/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5022316" cy="3523722"/>
              </a:xfrm>
              <a:prstGeom prst="rect">
                <a:avLst/>
              </a:prstGeom>
              <a:blipFill>
                <a:blip r:embed="rId9"/>
                <a:stretch>
                  <a:fillRect l="-1623" t="-3460" r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505685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382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613344" y="1057098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344" y="1057098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Cho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vi-VN" dirty="0"/>
                  <a:t> điểm trong đó không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dirty="0"/>
                  <a:t> điểm nào thẳng hàng. Hỏi có bao nhiêu tam giác mà ba đỉnh của nó được chọn từ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vi-VN" dirty="0"/>
                  <a:t> điểm trên?</a:t>
                </a:r>
                <a:endParaRPr lang="en-US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415772"/>
              </a:xfrm>
              <a:prstGeom prst="rect">
                <a:avLst/>
              </a:prstGeom>
              <a:blipFill>
                <a:blip r:embed="rId4"/>
                <a:stretch>
                  <a:fillRect l="-1053" t="-8621" b="-18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336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56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168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84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4916724" y="8791271"/>
                <a:ext cx="7141174" cy="154170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=56</m:t>
                    </m:r>
                  </m:oMath>
                </a14:m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.</a:t>
                </a:r>
              </a:p>
              <a:p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724" y="8791271"/>
                <a:ext cx="7141174" cy="1541704"/>
              </a:xfrm>
              <a:prstGeom prst="rect">
                <a:avLst/>
              </a:prstGeom>
              <a:blipFill>
                <a:blip r:embed="rId9"/>
                <a:stretch>
                  <a:fillRect l="-3416" t="-553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661421" y="511594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142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2" grpId="0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803942" y="3771772"/>
            <a:ext cx="5075344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&amp;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Tổ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hợp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-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Xác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suất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04243" y="9955127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 HỢP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71665" y="7640053"/>
                  <a:ext cx="98309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5504761" y="6282538"/>
            <a:ext cx="13110620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HOÁN VỊ- CHỈNH HỢP- TỔ HỢP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7390363"/>
            <a:ext cx="19013083" cy="5080879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26">
            <a:extLst>
              <a:ext uri="{FF2B5EF4-FFF2-40B4-BE49-F238E27FC236}">
                <a16:creationId xmlns:a16="http://schemas.microsoft.com/office/drawing/2014/main" id="{4049090A-4893-4D6F-B7EB-6C2EE01D0421}"/>
              </a:ext>
            </a:extLst>
          </p:cNvPr>
          <p:cNvGrpSpPr/>
          <p:nvPr/>
        </p:nvGrpSpPr>
        <p:grpSpPr>
          <a:xfrm>
            <a:off x="4222143" y="7556226"/>
            <a:ext cx="14849139" cy="907192"/>
            <a:chOff x="7459670" y="7543799"/>
            <a:chExt cx="14851072" cy="90731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FD925D-B250-479B-9C90-785CDF40F78B}"/>
                </a:ext>
              </a:extLst>
            </p:cNvPr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HOÁN VỊ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0EDDE636-03FE-440B-97EF-6F976DC5352B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C983B778-4BF1-4AB3-913A-A8AF0D828A2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61D37C45-8A80-48B5-A65F-BB02383D177C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4" name="Round Same Side Corner Rectangle 31">
                  <a:extLst>
                    <a:ext uri="{FF2B5EF4-FFF2-40B4-BE49-F238E27FC236}">
                      <a16:creationId xmlns:a16="http://schemas.microsoft.com/office/drawing/2014/main" id="{4407284F-22DC-4A88-805C-971171576EB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FE4AB6A-0B54-4457-8E12-15B9946CA5A3}"/>
                    </a:ext>
                  </a:extLst>
                </p:cNvPr>
                <p:cNvSpPr txBox="1"/>
                <p:nvPr/>
              </p:nvSpPr>
              <p:spPr>
                <a:xfrm>
                  <a:off x="7937799" y="7640053"/>
                  <a:ext cx="450823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6" name="Group 26">
            <a:extLst>
              <a:ext uri="{FF2B5EF4-FFF2-40B4-BE49-F238E27FC236}">
                <a16:creationId xmlns:a16="http://schemas.microsoft.com/office/drawing/2014/main" id="{3A5AF966-72A7-45E9-ABAF-1D482DB04CA4}"/>
              </a:ext>
            </a:extLst>
          </p:cNvPr>
          <p:cNvGrpSpPr/>
          <p:nvPr/>
        </p:nvGrpSpPr>
        <p:grpSpPr>
          <a:xfrm>
            <a:off x="4219966" y="8782049"/>
            <a:ext cx="17088453" cy="907189"/>
            <a:chOff x="7483861" y="7543801"/>
            <a:chExt cx="17012919" cy="90730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A3D59E-33C1-4BF7-A99C-FB01581AB150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CHỈNH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8" name="Group 27">
              <a:extLst>
                <a:ext uri="{FF2B5EF4-FFF2-40B4-BE49-F238E27FC236}">
                  <a16:creationId xmlns:a16="http://schemas.microsoft.com/office/drawing/2014/main" id="{C9A6D65A-049E-4F2A-B571-38E3781EEA9D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69" name="Isosceles Triangle 44">
                <a:extLst>
                  <a:ext uri="{FF2B5EF4-FFF2-40B4-BE49-F238E27FC236}">
                    <a16:creationId xmlns:a16="http://schemas.microsoft.com/office/drawing/2014/main" id="{87B4406B-0CD4-4C12-9588-D87F6DFD966A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29">
                <a:extLst>
                  <a:ext uri="{FF2B5EF4-FFF2-40B4-BE49-F238E27FC236}">
                    <a16:creationId xmlns:a16="http://schemas.microsoft.com/office/drawing/2014/main" id="{C71B6A38-08BE-4C7A-9DA2-EAE33F95EA74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71" name="Round Same Side Corner Rectangle 47">
                  <a:extLst>
                    <a:ext uri="{FF2B5EF4-FFF2-40B4-BE49-F238E27FC236}">
                      <a16:creationId xmlns:a16="http://schemas.microsoft.com/office/drawing/2014/main" id="{2B7829BD-DCAF-4ED0-8869-CFA1D04A5C00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E61C279C-8CEA-4A0D-BDC6-81254E8603DF}"/>
                    </a:ext>
                  </a:extLst>
                </p:cNvPr>
                <p:cNvSpPr txBox="1"/>
                <p:nvPr/>
              </p:nvSpPr>
              <p:spPr>
                <a:xfrm>
                  <a:off x="7872809" y="7646473"/>
                  <a:ext cx="71369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323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36830" y="6942892"/>
            <a:ext cx="22996305" cy="6527030"/>
            <a:chOff x="1205494" y="6941416"/>
            <a:chExt cx="22139783" cy="652788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61353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239718" y="1037489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718" y="1037489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207060" y="3048000"/>
            <a:ext cx="22565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Một hộp đựng hai viên bi màu vàng và ba viên bi màu đỏ. Có bao nhiêu cách lấy ra hai viên bi trong hộp?</a:t>
            </a:r>
            <a:endParaRPr lang="en-US" dirty="0"/>
          </a:p>
          <a:p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4389538" y="8722201"/>
                <a:ext cx="9484535" cy="154843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vi-VN" dirty="0"/>
                  <a:t>Số cách lấy ra hai viên bi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vi-VN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38" y="8722201"/>
                <a:ext cx="9484535" cy="1548437"/>
              </a:xfrm>
              <a:prstGeom prst="rect">
                <a:avLst/>
              </a:prstGeom>
              <a:blipFill>
                <a:blip r:embed="rId8"/>
                <a:stretch>
                  <a:fillRect l="-2506" t="-511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181990" y="498346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6" grpId="0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81744" y="3436525"/>
                <a:ext cx="22565882" cy="215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Một tổ có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vi-VN" dirty="0"/>
                  <a:t> học sịnh nam và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vi-VN" dirty="0"/>
                  <a:t> học sinh nữ. Hỏi có bao nhiêu cách chọn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vi-VN" dirty="0"/>
                  <a:t> học sinh đi lao động, trong đó có đúng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dirty="0"/>
                  <a:t> học sinh nam?</a:t>
                </a:r>
                <a:endParaRPr lang="en-US" dirty="0"/>
              </a:p>
              <a:p>
                <a:endPara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44" y="3436525"/>
                <a:ext cx="22565882" cy="2154436"/>
              </a:xfrm>
              <a:prstGeom prst="rect">
                <a:avLst/>
              </a:prstGeom>
              <a:blipFill>
                <a:blip r:embed="rId3"/>
                <a:stretch>
                  <a:fillRect l="-1080" t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9139" y="5138196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39" y="5138196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454015" y="514322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015" y="514322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45563" y="5123525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563" y="5123525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7039664" y="505984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CE6572D-BC9C-4ABD-88FA-242DC3B75F1B}"/>
              </a:ext>
            </a:extLst>
          </p:cNvPr>
          <p:cNvGrpSpPr/>
          <p:nvPr/>
        </p:nvGrpSpPr>
        <p:grpSpPr>
          <a:xfrm>
            <a:off x="536830" y="6942892"/>
            <a:ext cx="22996305" cy="6527030"/>
            <a:chOff x="1205494" y="6941416"/>
            <a:chExt cx="22139783" cy="6527880"/>
          </a:xfrm>
        </p:grpSpPr>
        <p:sp>
          <p:nvSpPr>
            <p:cNvPr id="50" name="Rounded Rectangle 124">
              <a:extLst>
                <a:ext uri="{FF2B5EF4-FFF2-40B4-BE49-F238E27FC236}">
                  <a16:creationId xmlns:a16="http://schemas.microsoft.com/office/drawing/2014/main" id="{8DC7C851-C137-4F46-819B-C3C75A97A56D}"/>
                </a:ext>
              </a:extLst>
            </p:cNvPr>
            <p:cNvSpPr/>
            <p:nvPr/>
          </p:nvSpPr>
          <p:spPr>
            <a:xfrm>
              <a:off x="1209586" y="7161353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6AB9E2A-F7F5-438D-B455-54E565B7ACF2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13CA1C73-CB2A-4EBA-AE18-950ECFC970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DEACEE6-F160-49F4-A278-318E3A9CE5F5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Round Diagonal Corner Rectangle 128">
                <a:extLst>
                  <a:ext uri="{FF2B5EF4-FFF2-40B4-BE49-F238E27FC236}">
                    <a16:creationId xmlns:a16="http://schemas.microsoft.com/office/drawing/2014/main" id="{3E4C72C3-A19C-46F6-9010-1CD4B4CBA2EA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3C211953-7A15-4EA8-846C-1BBFFA0584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5A964A-75D7-4AA2-AB5E-948D0336817F}"/>
                  </a:ext>
                </a:extLst>
              </p:cNvPr>
              <p:cNvSpPr/>
              <p:nvPr/>
            </p:nvSpPr>
            <p:spPr>
              <a:xfrm>
                <a:off x="11214402" y="1141003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5A964A-75D7-4AA2-AB5E-948D03368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402" y="11410037"/>
                <a:ext cx="250056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EE74C2F-4BFE-4E75-B646-704307B48D79}"/>
                  </a:ext>
                </a:extLst>
              </p:cNvPr>
              <p:cNvSpPr/>
              <p:nvPr/>
            </p:nvSpPr>
            <p:spPr>
              <a:xfrm>
                <a:off x="4230432" y="8420413"/>
                <a:ext cx="9484535" cy="221329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EE74C2F-4BFE-4E75-B646-704307B48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432" y="8420413"/>
                <a:ext cx="9484535" cy="2213298"/>
              </a:xfrm>
              <a:prstGeom prst="rect">
                <a:avLst/>
              </a:prstGeom>
              <a:blipFill>
                <a:blip r:embed="rId9"/>
                <a:stretch>
                  <a:fillRect l="-2571" t="-3857" b="-1184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  <p:bldP spid="80" grpId="0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281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Trong kho đèn trang trí đang còn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dirty="0"/>
                  <a:t> bóng đèn loại I,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vi-VN" dirty="0"/>
                  <a:t> bóng đèn loại II, các bóng đèn đều khác nhau về màu sắc và hình dáng. Lấy ra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dirty="0"/>
                  <a:t> bóng đèn bất kỳ. Hỏi có bao nhiêu khả năng xảy ra số bóng đèn loại I nhiều hơn số bóng đèn loại II?</a:t>
                </a:r>
                <a:endParaRPr lang="en-US" dirty="0"/>
              </a:p>
              <a:p>
                <a:endPara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2816156"/>
              </a:xfrm>
              <a:prstGeom prst="rect">
                <a:avLst/>
              </a:prstGeom>
              <a:blipFill>
                <a:blip r:embed="rId3"/>
                <a:stretch>
                  <a:fillRect l="-1053" t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246</m:t>
                      </m:r>
                      <m:r>
                        <m:rPr>
                          <m:nor/>
                        </m:rPr>
                        <a:rPr lang="en-GB" sz="4800" smtClean="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3480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245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3360</m:t>
                    </m:r>
                  </m:oMath>
                </a14:m>
                <a:r>
                  <a:rPr lang="en-US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 t="-7353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3987831" y="497331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3E1E48-1882-4756-912A-36B719DCFDAE}"/>
              </a:ext>
            </a:extLst>
          </p:cNvPr>
          <p:cNvGrpSpPr/>
          <p:nvPr/>
        </p:nvGrpSpPr>
        <p:grpSpPr>
          <a:xfrm>
            <a:off x="536830" y="6942892"/>
            <a:ext cx="22996305" cy="6527030"/>
            <a:chOff x="1205494" y="6941416"/>
            <a:chExt cx="22139783" cy="6527880"/>
          </a:xfrm>
        </p:grpSpPr>
        <p:sp>
          <p:nvSpPr>
            <p:cNvPr id="47" name="Rounded Rectangle 124">
              <a:extLst>
                <a:ext uri="{FF2B5EF4-FFF2-40B4-BE49-F238E27FC236}">
                  <a16:creationId xmlns:a16="http://schemas.microsoft.com/office/drawing/2014/main" id="{FFB33E81-EB52-4866-8D15-ACF9363FA3F5}"/>
                </a:ext>
              </a:extLst>
            </p:cNvPr>
            <p:cNvSpPr/>
            <p:nvPr/>
          </p:nvSpPr>
          <p:spPr>
            <a:xfrm>
              <a:off x="1209586" y="7161353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B831F7-DAC6-490F-B27A-F8B7021CF88E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183A3999-7786-407F-ADF3-F961F272CD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10B1C1D-4B15-4446-B039-590F425C2670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28">
                <a:extLst>
                  <a:ext uri="{FF2B5EF4-FFF2-40B4-BE49-F238E27FC236}">
                    <a16:creationId xmlns:a16="http://schemas.microsoft.com/office/drawing/2014/main" id="{006CB27C-867E-46D3-9F34-8D5D6B7B3224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800B67F7-FFAA-49F2-BB57-7D5F303A00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B4820A2-559B-4B96-A691-7BCA031DE31A}"/>
                  </a:ext>
                </a:extLst>
              </p:cNvPr>
              <p:cNvSpPr/>
              <p:nvPr/>
            </p:nvSpPr>
            <p:spPr>
              <a:xfrm>
                <a:off x="11214402" y="1141003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B4820A2-559B-4B96-A691-7BCA031DE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402" y="11410037"/>
                <a:ext cx="250056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BB4A7BE-4F9F-40B2-9012-61FA9D9AA0A7}"/>
                  </a:ext>
                </a:extLst>
              </p:cNvPr>
              <p:cNvSpPr/>
              <p:nvPr/>
            </p:nvSpPr>
            <p:spPr>
              <a:xfrm>
                <a:off x="4529351" y="7526918"/>
                <a:ext cx="17181768" cy="431130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Có</a:t>
                </a:r>
                <a:r>
                  <a:rPr lang="en-US" dirty="0"/>
                  <a:t> 3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ra:</a:t>
                </a:r>
              </a:p>
              <a:p>
                <a:r>
                  <a:rPr lang="en-US" dirty="0"/>
                  <a:t>TH1: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đèn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I: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TH2: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đèn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đèn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II: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endParaRPr lang="en-US" dirty="0"/>
              </a:p>
              <a:p>
                <a:r>
                  <a:rPr lang="en-US" dirty="0"/>
                  <a:t> TH3: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đèn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đèn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II: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endParaRPr lang="en-US" dirty="0"/>
              </a:p>
              <a:p>
                <a:r>
                  <a:rPr lang="en-US" dirty="0"/>
                  <a:t>Theo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cộng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=246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endParaRPr lang="en-US" dirty="0"/>
              </a:p>
              <a:p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BB4A7BE-4F9F-40B2-9012-61FA9D9AA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351" y="7526918"/>
                <a:ext cx="17181768" cy="4311308"/>
              </a:xfrm>
              <a:prstGeom prst="rect">
                <a:avLst/>
              </a:prstGeom>
              <a:blipFill>
                <a:blip r:embed="rId9"/>
                <a:stretch>
                  <a:fillRect l="-1383" t="-282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58" grpId="0"/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48000" y="0"/>
            <a:ext cx="18288000" cy="2593975"/>
            <a:chOff x="0" y="0"/>
            <a:chExt cx="5760" cy="817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4960" cy="817"/>
              <a:chOff x="0" y="0"/>
              <a:chExt cx="4960" cy="817"/>
            </a:xfrm>
          </p:grpSpPr>
          <p:sp>
            <p:nvSpPr>
              <p:cNvPr id="20484" name="Text Box 4"/>
              <p:cNvSpPr txBox="1">
                <a:spLocks noChangeArrowheads="1"/>
              </p:cNvSpPr>
              <p:nvPr/>
            </p:nvSpPr>
            <p:spPr bwMode="auto">
              <a:xfrm>
                <a:off x="568" y="497"/>
                <a:ext cx="4392" cy="320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75000"/>
                  </a:spcAft>
                </a:pPr>
                <a:r>
                  <a:rPr lang="en-US" altLang="en-US" sz="5600" b="1" dirty="0">
                    <a:solidFill>
                      <a:srgbClr val="0070C0"/>
                    </a:solidFill>
                  </a:rPr>
                  <a:t>§2. </a:t>
                </a:r>
                <a:r>
                  <a:rPr lang="en-US" sz="6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HOÁN VỊ - CHỈNH HỢP – TỔ HỢP</a:t>
                </a:r>
                <a:endParaRPr lang="en-US" altLang="en-US" sz="56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485" name="Picture 5" descr="logo T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0"/>
            </a:p>
          </p:txBody>
        </p:sp>
      </p:grp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498600" y="2282825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I. </a:t>
            </a:r>
            <a:r>
              <a:rPr lang="en-US" altLang="en-US" sz="4800" b="1" dirty="0" err="1">
                <a:solidFill>
                  <a:srgbClr val="0070C0"/>
                </a:solidFill>
              </a:rPr>
              <a:t>Hoán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vị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2108200" y="3197225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1.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Định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nghĩa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0541" name="Text Box 61"/>
          <p:cNvSpPr txBox="1">
            <a:spLocks noChangeArrowheads="1"/>
          </p:cNvSpPr>
          <p:nvPr/>
        </p:nvSpPr>
        <p:spPr bwMode="auto">
          <a:xfrm>
            <a:off x="1295400" y="6803426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i="1" u="sng" dirty="0" err="1">
                <a:solidFill>
                  <a:srgbClr val="660033"/>
                </a:solidFill>
              </a:rPr>
              <a:t>Nhận</a:t>
            </a:r>
            <a:r>
              <a:rPr lang="en-US" altLang="en-US" sz="4800" b="1" i="1" u="sng" dirty="0">
                <a:solidFill>
                  <a:srgbClr val="660033"/>
                </a:solidFill>
              </a:rPr>
              <a:t> </a:t>
            </a:r>
            <a:r>
              <a:rPr lang="en-US" altLang="en-US" sz="4800" b="1" i="1" u="sng" dirty="0" err="1">
                <a:solidFill>
                  <a:srgbClr val="660033"/>
                </a:solidFill>
              </a:rPr>
              <a:t>xét</a:t>
            </a:r>
            <a:r>
              <a:rPr lang="en-US" altLang="en-US" sz="4800" b="1" i="1" u="sng" dirty="0">
                <a:solidFill>
                  <a:srgbClr val="660033"/>
                </a:solidFill>
              </a:rPr>
              <a:t> : </a:t>
            </a: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14141450" y="2520116"/>
            <a:ext cx="963295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 err="1">
                <a:solidFill>
                  <a:srgbClr val="0000FF"/>
                </a:solidFill>
              </a:rPr>
              <a:t>Ví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dụ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1:</a:t>
            </a:r>
            <a:r>
              <a:rPr lang="en-US" altLang="en-US" sz="4400" b="1" i="1" dirty="0">
                <a:solidFill>
                  <a:srgbClr val="0000FF"/>
                </a:solidFill>
              </a:rPr>
              <a:t> 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Có</a:t>
            </a:r>
            <a:r>
              <a:rPr lang="en-US" altLang="en-US" sz="4400" b="1" i="1" dirty="0">
                <a:solidFill>
                  <a:srgbClr val="0000FF"/>
                </a:solidFill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bao</a:t>
            </a:r>
            <a:r>
              <a:rPr lang="en-US" altLang="en-US" sz="4400" b="1" i="1" dirty="0">
                <a:solidFill>
                  <a:srgbClr val="0000FF"/>
                </a:solidFill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nhiêu</a:t>
            </a:r>
            <a:r>
              <a:rPr lang="en-US" altLang="en-US" sz="4400" b="1" i="1" dirty="0">
                <a:solidFill>
                  <a:srgbClr val="0000FF"/>
                </a:solidFill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cách</a:t>
            </a:r>
            <a:r>
              <a:rPr lang="en-US" altLang="en-US" sz="4400" b="1" i="1" dirty="0">
                <a:solidFill>
                  <a:srgbClr val="0000FF"/>
                </a:solidFill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sắp</a:t>
            </a:r>
            <a:r>
              <a:rPr lang="en-US" altLang="en-US" sz="4400" b="1" i="1" dirty="0">
                <a:solidFill>
                  <a:srgbClr val="0000FF"/>
                </a:solidFill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xếp</a:t>
            </a:r>
            <a:r>
              <a:rPr lang="en-US" altLang="en-US" sz="4400" b="1" i="1" dirty="0">
                <a:solidFill>
                  <a:srgbClr val="0000FF"/>
                </a:solidFill>
              </a:rPr>
              <a:t> 4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bạn</a:t>
            </a:r>
            <a:r>
              <a:rPr lang="en-US" altLang="en-US" sz="4400" b="1" i="1" dirty="0">
                <a:solidFill>
                  <a:srgbClr val="0000FF"/>
                </a:solidFill>
              </a:rPr>
              <a:t> An,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Bình</a:t>
            </a:r>
            <a:r>
              <a:rPr lang="en-US" altLang="en-US" sz="4400" b="1" i="1" dirty="0">
                <a:solidFill>
                  <a:srgbClr val="0000FF"/>
                </a:solidFill>
              </a:rPr>
              <a:t>, Chi,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Dũng</a:t>
            </a:r>
            <a:r>
              <a:rPr lang="en-US" altLang="en-US" sz="4400" b="1" i="1" dirty="0">
                <a:solidFill>
                  <a:srgbClr val="0000FF"/>
                </a:solidFill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vào</a:t>
            </a:r>
            <a:r>
              <a:rPr lang="en-US" altLang="en-US" sz="4400" b="1" i="1" dirty="0">
                <a:solidFill>
                  <a:srgbClr val="0000FF"/>
                </a:solidFill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một</a:t>
            </a:r>
            <a:r>
              <a:rPr lang="en-US" altLang="en-US" sz="4400" b="1" i="1" dirty="0">
                <a:solidFill>
                  <a:srgbClr val="0000FF"/>
                </a:solidFill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bàn</a:t>
            </a:r>
            <a:r>
              <a:rPr lang="en-US" altLang="en-US" sz="4400" b="1" i="1" dirty="0">
                <a:solidFill>
                  <a:srgbClr val="0000FF"/>
                </a:solidFill>
              </a:rPr>
              <a:t> 4 </a:t>
            </a:r>
            <a:r>
              <a:rPr lang="en-US" altLang="en-US" sz="4400" b="1" i="1" dirty="0" err="1">
                <a:solidFill>
                  <a:srgbClr val="0000FF"/>
                </a:solidFill>
              </a:rPr>
              <a:t>ghế</a:t>
            </a:r>
            <a:r>
              <a:rPr lang="en-US" altLang="en-US" sz="4400" b="1" i="1" dirty="0">
                <a:solidFill>
                  <a:srgbClr val="0000FF"/>
                </a:solidFill>
              </a:rPr>
              <a:t> 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0591" y="4067276"/>
            <a:ext cx="11249026" cy="846527"/>
            <a:chOff x="2006600" y="4220539"/>
            <a:chExt cx="11249026" cy="846527"/>
          </a:xfrm>
        </p:grpSpPr>
        <p:sp>
          <p:nvSpPr>
            <p:cNvPr id="20538" name="Text Box 58"/>
            <p:cNvSpPr txBox="1">
              <a:spLocks noChangeArrowheads="1"/>
            </p:cNvSpPr>
            <p:nvPr/>
          </p:nvSpPr>
          <p:spPr bwMode="auto">
            <a:xfrm>
              <a:off x="2006600" y="4220539"/>
              <a:ext cx="1124902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dirty="0">
                  <a:latin typeface="Times New Roman" panose="02020603050405020304" pitchFamily="18" charset="0"/>
                </a:rPr>
                <a:t>Cho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tập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hợp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A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gồm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i="1" dirty="0">
                  <a:latin typeface="Times New Roman" panose="02020603050405020304" pitchFamily="18" charset="0"/>
                </a:rPr>
                <a:t>n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phần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tử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 	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8822041" y="4313013"/>
                  <a:ext cx="2117118" cy="7540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2041" y="4313013"/>
                  <a:ext cx="2117118" cy="7540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936626" y="5094201"/>
            <a:ext cx="1219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en-US" sz="44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sắp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4400" dirty="0">
                <a:latin typeface="Times New Roman" panose="02020603050405020304" pitchFamily="18" charset="0"/>
              </a:rPr>
              <a:t> n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4400" dirty="0">
                <a:latin typeface="Times New Roman" panose="02020603050405020304" pitchFamily="18" charset="0"/>
              </a:rPr>
              <a:t> A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hoán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n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</a:t>
            </a:r>
            <a:r>
              <a:rPr lang="en-US" altLang="en-US" sz="4000" dirty="0" err="1">
                <a:latin typeface="Times New Roman" panose="02020603050405020304" pitchFamily="18" charset="0"/>
              </a:rPr>
              <a:t>ó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7408" y="8163377"/>
            <a:ext cx="1219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400" dirty="0">
                <a:latin typeface="Times New Roman" panose="02020603050405020304" pitchFamily="18" charset="0"/>
              </a:rPr>
              <a:t>Hai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hoán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n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4400" dirty="0">
                <a:latin typeface="Times New Roman" panose="02020603050405020304" pitchFamily="18" charset="0"/>
              </a:rPr>
              <a:t>ở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sắp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44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24" descr="Hai cai gh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48889" b="49295"/>
          <a:stretch>
            <a:fillRect/>
          </a:stretch>
        </p:blipFill>
        <p:spPr bwMode="auto">
          <a:xfrm>
            <a:off x="19506623" y="10866684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5" descr="Hai cai gh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48889" b="49295"/>
          <a:stretch>
            <a:fillRect/>
          </a:stretch>
        </p:blipFill>
        <p:spPr bwMode="auto">
          <a:xfrm>
            <a:off x="18211223" y="10866684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6" descr="Hai cai gh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48889" b="49295"/>
          <a:stretch>
            <a:fillRect/>
          </a:stretch>
        </p:blipFill>
        <p:spPr bwMode="auto">
          <a:xfrm>
            <a:off x="15620423" y="10866684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7" descr="Hai cai gh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48889" b="49295"/>
          <a:stretch>
            <a:fillRect/>
          </a:stretch>
        </p:blipFill>
        <p:spPr bwMode="auto">
          <a:xfrm>
            <a:off x="16992023" y="10866684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28"/>
          <p:cNvGrpSpPr>
            <a:grpSpLocks/>
          </p:cNvGrpSpPr>
          <p:nvPr/>
        </p:nvGrpSpPr>
        <p:grpSpPr bwMode="auto">
          <a:xfrm>
            <a:off x="16001423" y="11019084"/>
            <a:ext cx="4191000" cy="381000"/>
            <a:chOff x="3696" y="2424"/>
            <a:chExt cx="1452" cy="384"/>
          </a:xfrm>
        </p:grpSpPr>
        <p:sp>
          <p:nvSpPr>
            <p:cNvPr id="38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696" y="2448"/>
              <a:ext cx="10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39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176" y="2424"/>
              <a:ext cx="10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  <p:sp>
          <p:nvSpPr>
            <p:cNvPr id="40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08" y="2424"/>
              <a:ext cx="10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4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5040" y="2448"/>
              <a:ext cx="10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4</a:t>
              </a:r>
            </a:p>
          </p:txBody>
        </p:sp>
      </p:grp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16001423" y="11704884"/>
            <a:ext cx="490538" cy="5889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VNI-Times" pitchFamily="2" charset="0"/>
              </a:rPr>
              <a:t>A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17373023" y="11704884"/>
            <a:ext cx="477838" cy="5889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B</a:t>
            </a: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18592223" y="11704884"/>
            <a:ext cx="493713" cy="5889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C</a:t>
            </a: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19887623" y="11704884"/>
            <a:ext cx="503238" cy="5889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D</a:t>
            </a: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16001423" y="12466884"/>
            <a:ext cx="490538" cy="5889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A</a:t>
            </a: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17373023" y="12466884"/>
            <a:ext cx="477838" cy="5889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B</a:t>
            </a: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18592223" y="12466884"/>
            <a:ext cx="503238" cy="5889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D</a:t>
            </a: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19887623" y="12466884"/>
            <a:ext cx="493713" cy="5889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VNI-Times" pitchFamily="2" charset="0"/>
              </a:rPr>
              <a:t>C</a:t>
            </a: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20421023" y="12009684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21090948" y="11639797"/>
            <a:ext cx="1320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VNI-Times" pitchFamily="2" charset="0"/>
              </a:rPr>
              <a:t>ABCD</a:t>
            </a: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20421023" y="12695484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21106823" y="12314484"/>
            <a:ext cx="132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VNI-Times" pitchFamily="2" charset="0"/>
              </a:rPr>
              <a:t>ABDC</a:t>
            </a:r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14172623" y="11019084"/>
            <a:ext cx="1479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u="sng" dirty="0" err="1">
                <a:latin typeface="VNI-Times" pitchFamily="2" charset="0"/>
              </a:rPr>
              <a:t>Caùch</a:t>
            </a:r>
            <a:r>
              <a:rPr lang="en-US" altLang="en-US" u="sng" dirty="0">
                <a:latin typeface="VNI-Times" pitchFamily="2" charset="0"/>
              </a:rPr>
              <a:t> 2</a:t>
            </a:r>
            <a:r>
              <a:rPr lang="en-US" altLang="en-US" dirty="0">
                <a:latin typeface="VNI-Times" pitchFamily="2" charset="0"/>
              </a:rPr>
              <a:t>.</a:t>
            </a:r>
          </a:p>
        </p:txBody>
      </p:sp>
      <p:sp>
        <p:nvSpPr>
          <p:cNvPr id="55" name="Text Box 56"/>
          <p:cNvSpPr txBox="1">
            <a:spLocks noChangeArrowheads="1"/>
          </p:cNvSpPr>
          <p:nvPr/>
        </p:nvSpPr>
        <p:spPr bwMode="auto">
          <a:xfrm>
            <a:off x="13567599" y="5016041"/>
            <a:ext cx="18485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u="sng" dirty="0" err="1">
                <a:latin typeface="+mj-lt"/>
              </a:rPr>
              <a:t>Cách</a:t>
            </a:r>
            <a:r>
              <a:rPr lang="en-US" altLang="en-US" sz="4400" u="sng" dirty="0">
                <a:latin typeface="+mj-lt"/>
              </a:rPr>
              <a:t> 1</a:t>
            </a:r>
            <a:r>
              <a:rPr lang="en-US" altLang="en-US" sz="4400" u="sng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15629976" y="4972386"/>
            <a:ext cx="34514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+mj-lt"/>
              </a:rPr>
              <a:t>Dùng</a:t>
            </a:r>
            <a:r>
              <a:rPr lang="en-US" altLang="en-US" sz="4400" dirty="0">
                <a:latin typeface="+mj-lt"/>
              </a:rPr>
              <a:t> QT </a:t>
            </a:r>
            <a:r>
              <a:rPr lang="en-US" altLang="en-US" sz="4400" dirty="0" err="1">
                <a:latin typeface="+mj-lt"/>
              </a:rPr>
              <a:t>nhân</a:t>
            </a:r>
            <a:endParaRPr lang="en-US" altLang="en-US" sz="4400" dirty="0">
              <a:latin typeface="+mj-lt"/>
            </a:endParaRPr>
          </a:p>
        </p:txBody>
      </p:sp>
      <p:sp>
        <p:nvSpPr>
          <p:cNvPr id="57" name="Text Box 61"/>
          <p:cNvSpPr txBox="1">
            <a:spLocks noChangeArrowheads="1"/>
          </p:cNvSpPr>
          <p:nvPr/>
        </p:nvSpPr>
        <p:spPr bwMode="auto">
          <a:xfrm>
            <a:off x="13359408" y="5967332"/>
            <a:ext cx="103336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 4 </a:t>
            </a:r>
            <a:r>
              <a:rPr lang="en-US" altLang="en-US" sz="4400" dirty="0" err="1">
                <a:latin typeface="+mj-lt"/>
              </a:rPr>
              <a:t>cách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chọn</a:t>
            </a:r>
            <a:r>
              <a:rPr lang="en-US" altLang="en-US" sz="4400" dirty="0">
                <a:latin typeface="+mj-lt"/>
              </a:rPr>
              <a:t> 1 </a:t>
            </a:r>
            <a:r>
              <a:rPr lang="en-US" altLang="en-US" sz="4400" dirty="0" err="1">
                <a:latin typeface="+mj-lt"/>
              </a:rPr>
              <a:t>bạn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ngồi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vào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ghế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nhất</a:t>
            </a:r>
            <a:r>
              <a:rPr lang="en-US" altLang="en-US" sz="4400" dirty="0">
                <a:latin typeface="+mj-lt"/>
              </a:rPr>
              <a:t>.</a:t>
            </a:r>
          </a:p>
        </p:txBody>
      </p: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13128626" y="9626004"/>
            <a:ext cx="106564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j-lt"/>
              </a:rPr>
              <a:t>Theo </a:t>
            </a:r>
            <a:r>
              <a:rPr lang="en-US" altLang="en-US" sz="4400" dirty="0" err="1">
                <a:latin typeface="+mj-lt"/>
              </a:rPr>
              <a:t>quy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tắc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nhân</a:t>
            </a:r>
            <a:r>
              <a:rPr lang="en-US" altLang="en-US" sz="4400" dirty="0">
                <a:latin typeface="+mj-lt"/>
              </a:rPr>
              <a:t>, ta </a:t>
            </a: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 :4. 3. 2. 1 = 24 (</a:t>
            </a:r>
            <a:r>
              <a:rPr lang="en-US" altLang="en-US" sz="4400" dirty="0" err="1">
                <a:latin typeface="+mj-lt"/>
              </a:rPr>
              <a:t>cách</a:t>
            </a:r>
            <a:r>
              <a:rPr lang="en-US" altLang="en-US" sz="4400" dirty="0">
                <a:latin typeface="+mj-lt"/>
              </a:rPr>
              <a:t>)</a:t>
            </a: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13359408" y="6881006"/>
            <a:ext cx="99830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 3 </a:t>
            </a:r>
            <a:r>
              <a:rPr lang="en-US" altLang="en-US" sz="4400" dirty="0" err="1">
                <a:latin typeface="+mj-lt"/>
              </a:rPr>
              <a:t>cách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chọn</a:t>
            </a:r>
            <a:r>
              <a:rPr lang="en-US" altLang="en-US" sz="4400" dirty="0">
                <a:latin typeface="+mj-lt"/>
              </a:rPr>
              <a:t> 1 </a:t>
            </a:r>
            <a:r>
              <a:rPr lang="en-US" altLang="en-US" sz="4400" dirty="0" err="1">
                <a:latin typeface="+mj-lt"/>
              </a:rPr>
              <a:t>bạn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ngồi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vào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ghế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hai</a:t>
            </a:r>
            <a:r>
              <a:rPr lang="en-US" altLang="en-US" sz="4400" dirty="0">
                <a:latin typeface="+mj-lt"/>
              </a:rPr>
              <a:t>.</a:t>
            </a: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13376889" y="7713312"/>
            <a:ext cx="98532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 2 </a:t>
            </a:r>
            <a:r>
              <a:rPr lang="en-US" altLang="en-US" sz="4400" dirty="0" err="1">
                <a:latin typeface="+mj-lt"/>
              </a:rPr>
              <a:t>cách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chọn</a:t>
            </a:r>
            <a:r>
              <a:rPr lang="en-US" altLang="en-US" sz="4400" dirty="0">
                <a:latin typeface="+mj-lt"/>
              </a:rPr>
              <a:t> 1 </a:t>
            </a:r>
            <a:r>
              <a:rPr lang="en-US" altLang="en-US" sz="4400" dirty="0" err="1">
                <a:latin typeface="+mj-lt"/>
              </a:rPr>
              <a:t>bạn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ngồi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vào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ghế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ba</a:t>
            </a:r>
            <a:r>
              <a:rPr lang="en-US" altLang="en-US" sz="4400" dirty="0">
                <a:latin typeface="+mj-lt"/>
              </a:rPr>
              <a:t>.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13376889" y="8461843"/>
            <a:ext cx="98147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 1 </a:t>
            </a:r>
            <a:r>
              <a:rPr lang="en-US" altLang="en-US" sz="4400" dirty="0" err="1">
                <a:latin typeface="+mj-lt"/>
              </a:rPr>
              <a:t>cách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chọn</a:t>
            </a:r>
            <a:r>
              <a:rPr lang="en-US" altLang="en-US" sz="4400" dirty="0">
                <a:latin typeface="+mj-lt"/>
              </a:rPr>
              <a:t> 1 </a:t>
            </a:r>
            <a:r>
              <a:rPr lang="en-US" altLang="en-US" sz="4400" dirty="0" err="1">
                <a:latin typeface="+mj-lt"/>
              </a:rPr>
              <a:t>bạn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ngồi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vào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ghế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tư</a:t>
            </a:r>
            <a:r>
              <a:rPr lang="en-US" altLang="en-US" sz="4400" dirty="0">
                <a:latin typeface="+mj-lt"/>
              </a:rPr>
              <a:t>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895780" y="9459884"/>
            <a:ext cx="9245023" cy="3235600"/>
          </a:xfrm>
          <a:prstGeom prst="wedgeEllipseCallout">
            <a:avLst>
              <a:gd name="adj1" fmla="val 78074"/>
              <a:gd name="adj2" fmla="val 448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</a:rPr>
              <a:t>Số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cách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sắp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xếp</a:t>
            </a:r>
            <a:r>
              <a:rPr lang="en-GB" i="1" dirty="0">
                <a:solidFill>
                  <a:schemeClr val="tx1"/>
                </a:solidFill>
              </a:rPr>
              <a:t> 4 </a:t>
            </a:r>
            <a:r>
              <a:rPr lang="en-GB" i="1" dirty="0" err="1">
                <a:solidFill>
                  <a:schemeClr val="tx1"/>
                </a:solidFill>
              </a:rPr>
              <a:t>bạn</a:t>
            </a:r>
            <a:r>
              <a:rPr lang="en-GB" i="1" dirty="0">
                <a:solidFill>
                  <a:schemeClr val="tx1"/>
                </a:solidFill>
              </a:rPr>
              <a:t> An, </a:t>
            </a:r>
            <a:r>
              <a:rPr lang="en-GB" i="1" dirty="0" err="1">
                <a:solidFill>
                  <a:schemeClr val="tx1"/>
                </a:solidFill>
              </a:rPr>
              <a:t>Bình</a:t>
            </a:r>
            <a:r>
              <a:rPr lang="en-GB" i="1" dirty="0">
                <a:solidFill>
                  <a:schemeClr val="tx1"/>
                </a:solidFill>
              </a:rPr>
              <a:t>, Chi, </a:t>
            </a:r>
            <a:r>
              <a:rPr lang="en-GB" i="1" dirty="0" err="1">
                <a:solidFill>
                  <a:schemeClr val="tx1"/>
                </a:solidFill>
              </a:rPr>
              <a:t>Dũng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chính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là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số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hoán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vị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của</a:t>
            </a:r>
            <a:r>
              <a:rPr lang="en-GB" i="1" dirty="0">
                <a:solidFill>
                  <a:schemeClr val="tx1"/>
                </a:solidFill>
              </a:rPr>
              <a:t> 4 </a:t>
            </a:r>
            <a:r>
              <a:rPr lang="en-GB" i="1" dirty="0" err="1">
                <a:solidFill>
                  <a:schemeClr val="tx1"/>
                </a:solidFill>
              </a:rPr>
              <a:t>phần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tử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6" grpId="0"/>
      <p:bldP spid="20537" grpId="0"/>
      <p:bldP spid="20541" grpId="0"/>
      <p:bldP spid="15" grpId="0"/>
      <p:bldP spid="6" grpId="0"/>
      <p:bldP spid="7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/>
      <p:bldP spid="54" grpId="0"/>
      <p:bldP spid="55" grpId="0"/>
      <p:bldP spid="56" grpId="0"/>
      <p:bldP spid="57" grpId="0"/>
      <p:bldP spid="60" grpId="0"/>
      <p:bldP spid="61" grpId="0"/>
      <p:bldP spid="62" grpId="0"/>
      <p:bldP spid="6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48000" y="0"/>
            <a:ext cx="18288000" cy="2593975"/>
            <a:chOff x="0" y="0"/>
            <a:chExt cx="5760" cy="817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4960" cy="817"/>
              <a:chOff x="0" y="0"/>
              <a:chExt cx="4960" cy="817"/>
            </a:xfrm>
          </p:grpSpPr>
          <p:sp>
            <p:nvSpPr>
              <p:cNvPr id="20484" name="Text Box 4"/>
              <p:cNvSpPr txBox="1">
                <a:spLocks noChangeArrowheads="1"/>
              </p:cNvSpPr>
              <p:nvPr/>
            </p:nvSpPr>
            <p:spPr bwMode="auto">
              <a:xfrm>
                <a:off x="568" y="497"/>
                <a:ext cx="4392" cy="320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75000"/>
                  </a:spcAft>
                </a:pPr>
                <a:r>
                  <a:rPr lang="en-US" altLang="en-US" sz="5600" b="1" dirty="0">
                    <a:solidFill>
                      <a:srgbClr val="0070C0"/>
                    </a:solidFill>
                  </a:rPr>
                  <a:t>§2. </a:t>
                </a:r>
                <a:r>
                  <a:rPr lang="en-US" sz="6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HOÁN VỊ - CHỈNH HỢP – TỔ HỢP</a:t>
                </a:r>
                <a:endParaRPr lang="en-US" altLang="en-US" sz="56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485" name="Picture 5" descr="logo T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0"/>
            </a:p>
          </p:txBody>
        </p:sp>
      </p:grp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498600" y="2282825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I. </a:t>
            </a:r>
            <a:r>
              <a:rPr lang="en-US" altLang="en-US" sz="4800" b="1" dirty="0" err="1">
                <a:solidFill>
                  <a:srgbClr val="0070C0"/>
                </a:solidFill>
              </a:rPr>
              <a:t>Hoán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vị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2108200" y="3197225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1.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Định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nghĩa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6300" y="5164473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+mj-lt"/>
              </a:rPr>
              <a:t>Kí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hiệu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P</a:t>
            </a:r>
            <a:r>
              <a:rPr lang="en-US" altLang="en-US" sz="4400" baseline="-25000" dirty="0" err="1">
                <a:latin typeface="+mj-lt"/>
              </a:rPr>
              <a:t>n</a:t>
            </a:r>
            <a:r>
              <a:rPr lang="en-US" altLang="en-US" sz="4400" baseline="-250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là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hoán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của</a:t>
            </a:r>
            <a:r>
              <a:rPr lang="en-US" altLang="en-US" sz="4400" dirty="0">
                <a:latin typeface="+mj-lt"/>
              </a:rPr>
              <a:t> n </a:t>
            </a:r>
            <a:r>
              <a:rPr lang="en-US" altLang="en-US" sz="4400" dirty="0" err="1">
                <a:latin typeface="+mj-lt"/>
              </a:rPr>
              <a:t>phần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tử</a:t>
            </a:r>
            <a:r>
              <a:rPr lang="en-US" altLang="en-US" sz="4400" dirty="0">
                <a:latin typeface="+mj-lt"/>
              </a:rPr>
              <a:t> 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2108200" y="4110899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2.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hoán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vị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987895" y="2819479"/>
            <a:ext cx="10871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+mj-lt"/>
              </a:rPr>
              <a:t>Nếu</a:t>
            </a:r>
            <a:r>
              <a:rPr lang="en-US" altLang="en-US" sz="4400" b="1" dirty="0">
                <a:latin typeface="+mj-lt"/>
              </a:rPr>
              <a:t> ta </a:t>
            </a:r>
            <a:r>
              <a:rPr lang="en-US" altLang="en-US" sz="4400" b="1" dirty="0" err="1">
                <a:latin typeface="+mj-lt"/>
              </a:rPr>
              <a:t>mở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rộng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cho</a:t>
            </a:r>
            <a:r>
              <a:rPr lang="en-US" altLang="en-US" sz="4400" b="1" dirty="0">
                <a:latin typeface="+mj-lt"/>
              </a:rPr>
              <a:t> n </a:t>
            </a:r>
            <a:r>
              <a:rPr lang="en-US" altLang="en-US" sz="4400" b="1" dirty="0" err="1">
                <a:latin typeface="+mj-lt"/>
              </a:rPr>
              <a:t>phần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tử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thì</a:t>
            </a:r>
            <a:r>
              <a:rPr lang="en-US" altLang="en-US" sz="4400" b="1" dirty="0">
                <a:latin typeface="+mj-lt"/>
              </a:rPr>
              <a:t> ta </a:t>
            </a:r>
            <a:r>
              <a:rPr lang="en-US" altLang="en-US" sz="4400" b="1" dirty="0" err="1">
                <a:latin typeface="+mj-lt"/>
              </a:rPr>
              <a:t>có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bao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nhiêu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số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hoán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vị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của</a:t>
            </a:r>
            <a:r>
              <a:rPr lang="en-US" altLang="en-US" sz="4400" b="1" dirty="0">
                <a:latin typeface="+mj-lt"/>
              </a:rPr>
              <a:t> n </a:t>
            </a:r>
            <a:r>
              <a:rPr lang="en-US" altLang="en-US" sz="4400" b="1" dirty="0" err="1">
                <a:latin typeface="+mj-lt"/>
              </a:rPr>
              <a:t>phần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tử</a:t>
            </a:r>
            <a:r>
              <a:rPr lang="en-US" altLang="en-US" sz="4400" b="1" dirty="0">
                <a:latin typeface="+mj-lt"/>
              </a:rPr>
              <a:t>?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636860" y="4579165"/>
            <a:ext cx="86135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trí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nhất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:		n </a:t>
            </a:r>
            <a:r>
              <a:rPr lang="en-US" altLang="en-US" sz="4400" dirty="0" err="1">
                <a:latin typeface="+mj-lt"/>
              </a:rPr>
              <a:t>cách</a:t>
            </a:r>
            <a:endParaRPr lang="en-US" altLang="en-US" sz="4400" dirty="0">
              <a:latin typeface="+mj-lt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636860" y="5427596"/>
            <a:ext cx="98327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trí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hai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:		n - 1 </a:t>
            </a:r>
            <a:r>
              <a:rPr lang="en-US" altLang="en-US" sz="4400" dirty="0" err="1">
                <a:latin typeface="+mj-lt"/>
              </a:rPr>
              <a:t>cách</a:t>
            </a:r>
            <a:endParaRPr lang="en-US" altLang="en-US" sz="4400" dirty="0">
              <a:latin typeface="+mj-lt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3636860" y="6352277"/>
            <a:ext cx="98327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trí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ba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:		n - 2 </a:t>
            </a:r>
            <a:r>
              <a:rPr lang="en-US" altLang="en-US" sz="4400" dirty="0" err="1">
                <a:latin typeface="+mj-lt"/>
              </a:rPr>
              <a:t>cách</a:t>
            </a:r>
            <a:endParaRPr lang="en-US" altLang="en-US" sz="4400" dirty="0">
              <a:latin typeface="+mj-lt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3636860" y="7322641"/>
            <a:ext cx="98327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j-lt"/>
              </a:rPr>
              <a:t> ……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3636860" y="8598468"/>
            <a:ext cx="98327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trí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</a:t>
            </a:r>
            <a:r>
              <a:rPr lang="en-US" altLang="en-US" sz="4400" dirty="0">
                <a:latin typeface="+mj-lt"/>
              </a:rPr>
              <a:t> n -1 </a:t>
            </a: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:		2 </a:t>
            </a:r>
            <a:r>
              <a:rPr lang="en-US" altLang="en-US" sz="4400" dirty="0" err="1">
                <a:latin typeface="+mj-lt"/>
              </a:rPr>
              <a:t>cách</a:t>
            </a:r>
            <a:endParaRPr lang="en-US" altLang="en-US" sz="4400" dirty="0">
              <a:latin typeface="+mj-lt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3672020" y="9639415"/>
            <a:ext cx="98327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trí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</a:t>
            </a:r>
            <a:r>
              <a:rPr lang="en-US" altLang="en-US" sz="4400" dirty="0">
                <a:latin typeface="+mj-lt"/>
              </a:rPr>
              <a:t> n </a:t>
            </a: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:		1 </a:t>
            </a:r>
            <a:r>
              <a:rPr lang="en-US" altLang="en-US" sz="4400" dirty="0" err="1">
                <a:latin typeface="+mj-lt"/>
              </a:rPr>
              <a:t>cách</a:t>
            </a:r>
            <a:endParaRPr lang="en-US" altLang="en-US" sz="4400" dirty="0">
              <a:latin typeface="+mj-lt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3636860" y="10915242"/>
            <a:ext cx="98327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j-lt"/>
              </a:rPr>
              <a:t> Theo QTN </a:t>
            </a: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:	n.(n -1)…2. 1  </a:t>
            </a:r>
            <a:r>
              <a:rPr lang="en-US" altLang="en-US" sz="4400" dirty="0" err="1">
                <a:latin typeface="+mj-lt"/>
              </a:rPr>
              <a:t>cách</a:t>
            </a:r>
            <a:endParaRPr lang="en-US" altLang="en-US" sz="44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84400" y="6152443"/>
            <a:ext cx="2667000" cy="77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+mj-lt"/>
              </a:rPr>
              <a:t>Định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lí</a:t>
            </a:r>
            <a:r>
              <a:rPr lang="en-US" altLang="en-US" sz="4400" b="1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62400" y="8769503"/>
                <a:ext cx="7696594" cy="75405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−2)....1=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8769503"/>
                <a:ext cx="7696594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057400" y="7065351"/>
            <a:ext cx="1013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hoán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của</a:t>
            </a:r>
            <a:r>
              <a:rPr lang="en-US" altLang="en-US" sz="4400" dirty="0">
                <a:latin typeface="+mj-lt"/>
              </a:rPr>
              <a:t> n </a:t>
            </a:r>
            <a:r>
              <a:rPr lang="en-US" altLang="en-US" sz="4400" dirty="0" err="1">
                <a:latin typeface="+mj-lt"/>
              </a:rPr>
              <a:t>phần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tử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được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tính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theo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công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thức</a:t>
            </a:r>
            <a:r>
              <a:rPr lang="en-US" altLang="en-US" sz="4400" dirty="0">
                <a:latin typeface="+mj-lt"/>
              </a:rPr>
              <a:t>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75032" y="10290487"/>
            <a:ext cx="6564168" cy="861817"/>
            <a:chOff x="2275032" y="10290487"/>
            <a:chExt cx="6564168" cy="861817"/>
          </a:xfrm>
        </p:grpSpPr>
        <p:graphicFrame>
          <p:nvGraphicFramePr>
            <p:cNvPr id="4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9854044"/>
                </p:ext>
              </p:extLst>
            </p:nvPr>
          </p:nvGraphicFramePr>
          <p:xfrm>
            <a:off x="2275032" y="10290487"/>
            <a:ext cx="772968" cy="861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5" name="Equation" r:id="rId5" imgW="164880" imgH="177480" progId="Equation.DSMT4">
                    <p:embed/>
                  </p:oleObj>
                </mc:Choice>
                <mc:Fallback>
                  <p:oleObj name="Equation" r:id="rId5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5032" y="10290487"/>
                          <a:ext cx="772968" cy="8618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ctangle 40"/>
            <p:cNvSpPr/>
            <p:nvPr/>
          </p:nvSpPr>
          <p:spPr>
            <a:xfrm>
              <a:off x="3261275" y="10336676"/>
              <a:ext cx="557792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600" dirty="0">
                  <a:latin typeface="+mj-lt"/>
                </a:rPr>
                <a:t>: </a:t>
              </a:r>
              <a:r>
                <a:rPr lang="en-US" altLang="en-US" sz="4600" dirty="0" err="1">
                  <a:latin typeface="+mj-lt"/>
                </a:rPr>
                <a:t>Đọc</a:t>
              </a:r>
              <a:r>
                <a:rPr lang="en-US" altLang="en-US" sz="4600" dirty="0">
                  <a:latin typeface="+mj-lt"/>
                </a:rPr>
                <a:t> </a:t>
              </a:r>
              <a:r>
                <a:rPr lang="en-US" altLang="en-US" sz="4600" dirty="0" err="1">
                  <a:latin typeface="+mj-lt"/>
                </a:rPr>
                <a:t>là</a:t>
              </a:r>
              <a:r>
                <a:rPr lang="en-US" altLang="en-US" sz="4600" dirty="0">
                  <a:latin typeface="+mj-lt"/>
                </a:rPr>
                <a:t> n </a:t>
              </a:r>
              <a:r>
                <a:rPr lang="en-US" altLang="en-US" sz="4600" dirty="0" err="1">
                  <a:latin typeface="+mj-lt"/>
                </a:rPr>
                <a:t>giai</a:t>
              </a:r>
              <a:r>
                <a:rPr lang="en-US" altLang="en-US" sz="4600" dirty="0">
                  <a:latin typeface="+mj-lt"/>
                </a:rPr>
                <a:t> </a:t>
              </a:r>
              <a:r>
                <a:rPr lang="en-US" altLang="en-US" sz="4600" dirty="0" err="1">
                  <a:latin typeface="+mj-lt"/>
                </a:rPr>
                <a:t>thừa</a:t>
              </a:r>
              <a:r>
                <a:rPr lang="en-US" altLang="en-US" sz="4600" dirty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5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6" grpId="0"/>
      <p:bldP spid="20537" grpId="0"/>
      <p:bldP spid="6" grpId="0"/>
      <p:bldP spid="58" grpId="0"/>
      <p:bldP spid="16" grpId="0"/>
      <p:bldP spid="1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2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48000" y="0"/>
            <a:ext cx="18288000" cy="2593975"/>
            <a:chOff x="0" y="0"/>
            <a:chExt cx="5760" cy="817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4960" cy="817"/>
              <a:chOff x="0" y="0"/>
              <a:chExt cx="4960" cy="817"/>
            </a:xfrm>
          </p:grpSpPr>
          <p:sp>
            <p:nvSpPr>
              <p:cNvPr id="20484" name="Text Box 4"/>
              <p:cNvSpPr txBox="1">
                <a:spLocks noChangeArrowheads="1"/>
              </p:cNvSpPr>
              <p:nvPr/>
            </p:nvSpPr>
            <p:spPr bwMode="auto">
              <a:xfrm>
                <a:off x="568" y="497"/>
                <a:ext cx="4392" cy="320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75000"/>
                  </a:spcAft>
                </a:pPr>
                <a:r>
                  <a:rPr lang="en-US" altLang="en-US" sz="5600" b="1" dirty="0">
                    <a:solidFill>
                      <a:srgbClr val="0070C0"/>
                    </a:solidFill>
                  </a:rPr>
                  <a:t>§2. </a:t>
                </a:r>
                <a:r>
                  <a:rPr lang="en-US" sz="6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HOÁN VỊ - CHỈNH HỢP – TỔ HỢP</a:t>
                </a:r>
                <a:endParaRPr lang="en-US" altLang="en-US" sz="56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485" name="Picture 5" descr="logo T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0"/>
            </a:p>
          </p:txBody>
        </p:sp>
      </p:grp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498600" y="2282825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I. </a:t>
            </a:r>
            <a:r>
              <a:rPr lang="en-US" altLang="en-US" sz="4800" b="1" dirty="0" err="1">
                <a:solidFill>
                  <a:srgbClr val="0070C0"/>
                </a:solidFill>
              </a:rPr>
              <a:t>Hoán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vị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2108200" y="3197225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1.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Định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nghĩa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6300" y="5164473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+mj-lt"/>
              </a:rPr>
              <a:t>Kí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hiệu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P</a:t>
            </a:r>
            <a:r>
              <a:rPr lang="en-US" altLang="en-US" sz="4400" baseline="-25000" dirty="0" err="1">
                <a:latin typeface="+mj-lt"/>
              </a:rPr>
              <a:t>n</a:t>
            </a:r>
            <a:r>
              <a:rPr lang="en-US" altLang="en-US" sz="4400" baseline="-250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là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hoán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của</a:t>
            </a:r>
            <a:r>
              <a:rPr lang="en-US" altLang="en-US" sz="4400" dirty="0">
                <a:latin typeface="+mj-lt"/>
              </a:rPr>
              <a:t> n </a:t>
            </a:r>
            <a:r>
              <a:rPr lang="en-US" altLang="en-US" sz="4400" dirty="0" err="1">
                <a:latin typeface="+mj-lt"/>
              </a:rPr>
              <a:t>phần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tử</a:t>
            </a:r>
            <a:r>
              <a:rPr lang="en-US" altLang="en-US" sz="4400" dirty="0">
                <a:latin typeface="+mj-lt"/>
              </a:rPr>
              <a:t> 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2108200" y="4110899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2.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hoán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vị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84400" y="6152443"/>
            <a:ext cx="2667000" cy="77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+mj-lt"/>
              </a:rPr>
              <a:t>Định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lí</a:t>
            </a:r>
            <a:r>
              <a:rPr lang="en-US" altLang="en-US" sz="4400" b="1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62400" y="8769503"/>
                <a:ext cx="7696594" cy="75405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−2)....1=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8769503"/>
                <a:ext cx="7696594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057400" y="7065351"/>
            <a:ext cx="1013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hoán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của</a:t>
            </a:r>
            <a:r>
              <a:rPr lang="en-US" altLang="en-US" sz="4400" dirty="0">
                <a:latin typeface="+mj-lt"/>
              </a:rPr>
              <a:t> n </a:t>
            </a:r>
            <a:r>
              <a:rPr lang="en-US" altLang="en-US" sz="4400" dirty="0" err="1">
                <a:latin typeface="+mj-lt"/>
              </a:rPr>
              <a:t>phần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tử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được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tính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theo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công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thức</a:t>
            </a:r>
            <a:r>
              <a:rPr lang="en-US" altLang="en-US" sz="4400" dirty="0">
                <a:latin typeface="+mj-lt"/>
              </a:rPr>
              <a:t>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3000" y="10266003"/>
            <a:ext cx="6564168" cy="861817"/>
            <a:chOff x="2275032" y="10290487"/>
            <a:chExt cx="6564168" cy="861817"/>
          </a:xfrm>
        </p:grpSpPr>
        <p:graphicFrame>
          <p:nvGraphicFramePr>
            <p:cNvPr id="40" name="Object 6"/>
            <p:cNvGraphicFramePr>
              <a:graphicFrameLocks noChangeAspect="1"/>
            </p:cNvGraphicFramePr>
            <p:nvPr/>
          </p:nvGraphicFramePr>
          <p:xfrm>
            <a:off x="2275032" y="10290487"/>
            <a:ext cx="772968" cy="861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3" name="Equation" r:id="rId5" imgW="164880" imgH="177480" progId="Equation.DSMT4">
                    <p:embed/>
                  </p:oleObj>
                </mc:Choice>
                <mc:Fallback>
                  <p:oleObj name="Equation" r:id="rId5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5032" y="10290487"/>
                          <a:ext cx="772968" cy="8618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ctangle 40"/>
            <p:cNvSpPr/>
            <p:nvPr/>
          </p:nvSpPr>
          <p:spPr>
            <a:xfrm>
              <a:off x="3261275" y="10336676"/>
              <a:ext cx="557792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600" dirty="0">
                  <a:latin typeface="+mj-lt"/>
                </a:rPr>
                <a:t>: </a:t>
              </a:r>
              <a:r>
                <a:rPr lang="en-US" altLang="en-US" sz="4600" dirty="0" err="1">
                  <a:latin typeface="+mj-lt"/>
                </a:rPr>
                <a:t>Đọc</a:t>
              </a:r>
              <a:r>
                <a:rPr lang="en-US" altLang="en-US" sz="4600" dirty="0">
                  <a:latin typeface="+mj-lt"/>
                </a:rPr>
                <a:t> </a:t>
              </a:r>
              <a:r>
                <a:rPr lang="en-US" altLang="en-US" sz="4600" dirty="0" err="1">
                  <a:latin typeface="+mj-lt"/>
                </a:rPr>
                <a:t>là</a:t>
              </a:r>
              <a:r>
                <a:rPr lang="en-US" altLang="en-US" sz="4600" dirty="0">
                  <a:latin typeface="+mj-lt"/>
                </a:rPr>
                <a:t> n </a:t>
              </a:r>
              <a:r>
                <a:rPr lang="en-US" altLang="en-US" sz="4600" dirty="0" err="1">
                  <a:latin typeface="+mj-lt"/>
                </a:rPr>
                <a:t>giai</a:t>
              </a:r>
              <a:r>
                <a:rPr lang="en-US" altLang="en-US" sz="4600" dirty="0">
                  <a:latin typeface="+mj-lt"/>
                </a:rPr>
                <a:t> </a:t>
              </a:r>
              <a:r>
                <a:rPr lang="en-US" altLang="en-US" sz="4600" dirty="0" err="1">
                  <a:latin typeface="+mj-lt"/>
                </a:rPr>
                <a:t>thừa</a:t>
              </a:r>
              <a:r>
                <a:rPr lang="en-US" altLang="en-US" sz="4600" dirty="0">
                  <a:latin typeface="+mj-lt"/>
                </a:rPr>
                <a:t>.</a:t>
              </a:r>
            </a:p>
          </p:txBody>
        </p:sp>
      </p:grp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11900294" y="2784904"/>
            <a:ext cx="114935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 err="1">
                <a:solidFill>
                  <a:srgbClr val="0000FF"/>
                </a:solidFill>
              </a:rPr>
              <a:t>Ví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dụ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2:</a:t>
            </a:r>
            <a:r>
              <a:rPr lang="en-US" altLang="en-US" sz="4400" b="1" i="1" dirty="0">
                <a:solidFill>
                  <a:srgbClr val="0000FF"/>
                </a:solidFill>
              </a:rPr>
              <a:t>  </a:t>
            </a:r>
            <a:r>
              <a:rPr lang="vi-VN" sz="44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 số cách bố trí trận đấu của 6 cầu thủ trên sân của một đội bóng </a:t>
            </a:r>
            <a:r>
              <a:rPr lang="en-GB" sz="4400" dirty="0" err="1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vi-VN" sz="44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uyền (giả sử tất cả các cầu thủ có thể thi đấu ở mọi vị trí)</a:t>
            </a:r>
            <a:r>
              <a:rPr lang="en-GB" sz="44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3333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endParaRPr lang="en-GB" sz="3600" dirty="0">
              <a:solidFill>
                <a:srgbClr val="3333FF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166600" y="5352153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b="1" dirty="0" err="1">
                <a:latin typeface="+mj-lt"/>
              </a:rPr>
              <a:t>Lời</a:t>
            </a:r>
            <a:r>
              <a:rPr lang="en-GB" altLang="en-US" sz="4400" b="1" dirty="0">
                <a:latin typeface="+mj-lt"/>
              </a:rPr>
              <a:t> </a:t>
            </a:r>
            <a:r>
              <a:rPr lang="en-GB" altLang="en-US" sz="4400" b="1" dirty="0" err="1">
                <a:latin typeface="+mj-lt"/>
              </a:rPr>
              <a:t>giải</a:t>
            </a:r>
            <a:r>
              <a:rPr lang="en-GB" altLang="en-US" sz="4400" b="1" dirty="0">
                <a:latin typeface="+mj-lt"/>
              </a:rPr>
              <a:t>:</a:t>
            </a:r>
            <a:endParaRPr lang="en-US" altLang="en-US" sz="4400" b="1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280900" y="6417231"/>
            <a:ext cx="11417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 bố trí trận đấu của 6 cầu thủ trên sân của một đội bóng </a:t>
            </a:r>
            <a:r>
              <a:rPr lang="en-GB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uyền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hoán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GB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GB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: </a:t>
            </a:r>
            <a:r>
              <a:rPr lang="en-US" altLang="en-US" sz="4400" dirty="0">
                <a:latin typeface="+mj-lt"/>
              </a:rPr>
              <a:t> </a:t>
            </a:r>
          </a:p>
        </p:txBody>
      </p:sp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66327"/>
              </p:ext>
            </p:extLst>
          </p:nvPr>
        </p:nvGraphicFramePr>
        <p:xfrm>
          <a:off x="13639800" y="8772032"/>
          <a:ext cx="58594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7" imgW="1333440" imgH="177480" progId="Equation.DSMT4">
                  <p:embed/>
                </p:oleObj>
              </mc:Choice>
              <mc:Fallback>
                <p:oleObj name="Equation" r:id="rId7" imgW="1333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9800" y="8772032"/>
                        <a:ext cx="5859462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19526644" y="8780466"/>
            <a:ext cx="27745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dirty="0">
                <a:latin typeface="+mj-lt"/>
              </a:rPr>
              <a:t>(</a:t>
            </a:r>
            <a:r>
              <a:rPr lang="en-GB" altLang="en-US" sz="4400" dirty="0" err="1">
                <a:latin typeface="+mj-lt"/>
              </a:rPr>
              <a:t>cách</a:t>
            </a:r>
            <a:r>
              <a:rPr lang="en-GB" altLang="en-US" sz="4400" dirty="0">
                <a:latin typeface="+mj-lt"/>
              </a:rPr>
              <a:t>)</a:t>
            </a:r>
            <a:endParaRPr lang="en-US" alt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1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48000" y="0"/>
            <a:ext cx="18288000" cy="2593975"/>
            <a:chOff x="0" y="0"/>
            <a:chExt cx="5760" cy="817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4960" cy="817"/>
              <a:chOff x="0" y="0"/>
              <a:chExt cx="4960" cy="817"/>
            </a:xfrm>
          </p:grpSpPr>
          <p:sp>
            <p:nvSpPr>
              <p:cNvPr id="20484" name="Text Box 4"/>
              <p:cNvSpPr txBox="1">
                <a:spLocks noChangeArrowheads="1"/>
              </p:cNvSpPr>
              <p:nvPr/>
            </p:nvSpPr>
            <p:spPr bwMode="auto">
              <a:xfrm>
                <a:off x="568" y="497"/>
                <a:ext cx="4392" cy="320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75000"/>
                  </a:spcAft>
                </a:pPr>
                <a:r>
                  <a:rPr lang="en-US" altLang="en-US" sz="5600" b="1" dirty="0">
                    <a:solidFill>
                      <a:srgbClr val="0070C0"/>
                    </a:solidFill>
                  </a:rPr>
                  <a:t>§2. </a:t>
                </a:r>
                <a:r>
                  <a:rPr lang="en-US" sz="6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HOÁN VỊ - CHỈNH HỢP – TỔ HỢP</a:t>
                </a:r>
                <a:endParaRPr lang="en-US" altLang="en-US" sz="56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485" name="Picture 5" descr="logo T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0"/>
            </a:p>
          </p:txBody>
        </p:sp>
      </p:grp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498600" y="2282825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I. </a:t>
            </a:r>
            <a:r>
              <a:rPr lang="en-US" altLang="en-US" sz="4800" b="1" dirty="0" err="1">
                <a:solidFill>
                  <a:srgbClr val="0070C0"/>
                </a:solidFill>
              </a:rPr>
              <a:t>Hoán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vị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2108200" y="3197225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1.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Định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nghĩa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6300" y="5164473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+mj-lt"/>
              </a:rPr>
              <a:t>Kí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hiệu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P</a:t>
            </a:r>
            <a:r>
              <a:rPr lang="en-US" altLang="en-US" sz="4400" baseline="-25000" dirty="0" err="1">
                <a:latin typeface="+mj-lt"/>
              </a:rPr>
              <a:t>n</a:t>
            </a:r>
            <a:r>
              <a:rPr lang="en-US" altLang="en-US" sz="4400" baseline="-250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là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hoán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của</a:t>
            </a:r>
            <a:r>
              <a:rPr lang="en-US" altLang="en-US" sz="4400" dirty="0">
                <a:latin typeface="+mj-lt"/>
              </a:rPr>
              <a:t> n </a:t>
            </a:r>
            <a:r>
              <a:rPr lang="en-US" altLang="en-US" sz="4400" dirty="0" err="1">
                <a:latin typeface="+mj-lt"/>
              </a:rPr>
              <a:t>phần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tử</a:t>
            </a:r>
            <a:r>
              <a:rPr lang="en-US" altLang="en-US" sz="4400" dirty="0">
                <a:latin typeface="+mj-lt"/>
              </a:rPr>
              <a:t> 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2108200" y="4110899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2.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hoán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vị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84400" y="6152443"/>
            <a:ext cx="2667000" cy="77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+mj-lt"/>
              </a:rPr>
              <a:t>Định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lí</a:t>
            </a:r>
            <a:r>
              <a:rPr lang="en-US" altLang="en-US" sz="4400" b="1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62400" y="8769503"/>
                <a:ext cx="7696594" cy="75405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−2)....1=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8769503"/>
                <a:ext cx="7696594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057400" y="7065351"/>
            <a:ext cx="1013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hoán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của</a:t>
            </a:r>
            <a:r>
              <a:rPr lang="en-US" altLang="en-US" sz="4400" dirty="0">
                <a:latin typeface="+mj-lt"/>
              </a:rPr>
              <a:t> n </a:t>
            </a:r>
            <a:r>
              <a:rPr lang="en-US" altLang="en-US" sz="4400" dirty="0" err="1">
                <a:latin typeface="+mj-lt"/>
              </a:rPr>
              <a:t>phần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tử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được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tính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theo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công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thức</a:t>
            </a:r>
            <a:r>
              <a:rPr lang="en-US" altLang="en-US" sz="4400" dirty="0">
                <a:latin typeface="+mj-lt"/>
              </a:rPr>
              <a:t>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3000" y="10266003"/>
            <a:ext cx="6564168" cy="861817"/>
            <a:chOff x="2275032" y="10290487"/>
            <a:chExt cx="6564168" cy="861817"/>
          </a:xfrm>
        </p:grpSpPr>
        <p:graphicFrame>
          <p:nvGraphicFramePr>
            <p:cNvPr id="40" name="Object 6"/>
            <p:cNvGraphicFramePr>
              <a:graphicFrameLocks noChangeAspect="1"/>
            </p:cNvGraphicFramePr>
            <p:nvPr/>
          </p:nvGraphicFramePr>
          <p:xfrm>
            <a:off x="2275032" y="10290487"/>
            <a:ext cx="772968" cy="861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3" name="Equation" r:id="rId5" imgW="164880" imgH="177480" progId="Equation.DSMT4">
                    <p:embed/>
                  </p:oleObj>
                </mc:Choice>
                <mc:Fallback>
                  <p:oleObj name="Equation" r:id="rId5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5032" y="10290487"/>
                          <a:ext cx="772968" cy="8618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ctangle 40"/>
            <p:cNvSpPr/>
            <p:nvPr/>
          </p:nvSpPr>
          <p:spPr>
            <a:xfrm>
              <a:off x="3261275" y="10336676"/>
              <a:ext cx="557792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600" dirty="0">
                  <a:latin typeface="+mj-lt"/>
                </a:rPr>
                <a:t>: </a:t>
              </a:r>
              <a:r>
                <a:rPr lang="en-US" altLang="en-US" sz="4600" dirty="0" err="1">
                  <a:latin typeface="+mj-lt"/>
                </a:rPr>
                <a:t>Đọc</a:t>
              </a:r>
              <a:r>
                <a:rPr lang="en-US" altLang="en-US" sz="4600" dirty="0">
                  <a:latin typeface="+mj-lt"/>
                </a:rPr>
                <a:t> </a:t>
              </a:r>
              <a:r>
                <a:rPr lang="en-US" altLang="en-US" sz="4600" dirty="0" err="1">
                  <a:latin typeface="+mj-lt"/>
                </a:rPr>
                <a:t>là</a:t>
              </a:r>
              <a:r>
                <a:rPr lang="en-US" altLang="en-US" sz="4600" dirty="0">
                  <a:latin typeface="+mj-lt"/>
                </a:rPr>
                <a:t> n </a:t>
              </a:r>
              <a:r>
                <a:rPr lang="en-US" altLang="en-US" sz="4600" dirty="0" err="1">
                  <a:latin typeface="+mj-lt"/>
                </a:rPr>
                <a:t>giai</a:t>
              </a:r>
              <a:r>
                <a:rPr lang="en-US" altLang="en-US" sz="4600" dirty="0">
                  <a:latin typeface="+mj-lt"/>
                </a:rPr>
                <a:t> </a:t>
              </a:r>
              <a:r>
                <a:rPr lang="en-US" altLang="en-US" sz="4600" dirty="0" err="1">
                  <a:latin typeface="+mj-lt"/>
                </a:rPr>
                <a:t>thừa</a:t>
              </a:r>
              <a:r>
                <a:rPr lang="en-US" altLang="en-US" sz="4600" dirty="0">
                  <a:latin typeface="+mj-lt"/>
                </a:rPr>
                <a:t>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0" y="3113822"/>
            <a:ext cx="5257800" cy="9611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8647" y="4495619"/>
            <a:ext cx="39497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 phím </a:t>
            </a:r>
            <a:r>
              <a:rPr lang="en-GB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 Shift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 x!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 =</a:t>
            </a:r>
            <a:endParaRPr lang="en-GB" sz="3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kết quả</a:t>
            </a:r>
            <a:endParaRPr lang="en-GB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383000" y="5164473"/>
            <a:ext cx="4197547" cy="521849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849600" y="5484465"/>
            <a:ext cx="2946400" cy="939279"/>
          </a:xfrm>
          <a:prstGeom prst="straightConnector1">
            <a:avLst/>
          </a:prstGeom>
          <a:ln w="222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183342" y="6259872"/>
            <a:ext cx="5143303" cy="1992853"/>
          </a:xfrm>
          <a:prstGeom prst="straightConnector1">
            <a:avLst/>
          </a:prstGeom>
          <a:ln w="222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73497" y="7420170"/>
            <a:ext cx="7353103" cy="4326102"/>
          </a:xfrm>
          <a:prstGeom prst="straightConnector1">
            <a:avLst/>
          </a:prstGeom>
          <a:ln w="2222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48000" y="0"/>
            <a:ext cx="18288000" cy="2593975"/>
            <a:chOff x="0" y="0"/>
            <a:chExt cx="5760" cy="817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4960" cy="817"/>
              <a:chOff x="0" y="0"/>
              <a:chExt cx="4960" cy="817"/>
            </a:xfrm>
          </p:grpSpPr>
          <p:sp>
            <p:nvSpPr>
              <p:cNvPr id="20484" name="Text Box 4"/>
              <p:cNvSpPr txBox="1">
                <a:spLocks noChangeArrowheads="1"/>
              </p:cNvSpPr>
              <p:nvPr/>
            </p:nvSpPr>
            <p:spPr bwMode="auto">
              <a:xfrm>
                <a:off x="568" y="497"/>
                <a:ext cx="4392" cy="320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75000"/>
                  </a:spcAft>
                </a:pPr>
                <a:r>
                  <a:rPr lang="en-US" altLang="en-US" sz="5600" b="1" dirty="0">
                    <a:solidFill>
                      <a:srgbClr val="0070C0"/>
                    </a:solidFill>
                  </a:rPr>
                  <a:t>§2. </a:t>
                </a:r>
                <a:r>
                  <a:rPr lang="en-US" sz="6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HOÁN VỊ - CHỈNH HỢP – TỔ HỢP</a:t>
                </a:r>
                <a:endParaRPr lang="en-US" altLang="en-US" sz="56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485" name="Picture 5" descr="logo T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0"/>
            </a:p>
          </p:txBody>
        </p:sp>
      </p:grp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498600" y="2282825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I. </a:t>
            </a:r>
            <a:r>
              <a:rPr lang="en-US" altLang="en-US" sz="4800" b="1" dirty="0" err="1">
                <a:solidFill>
                  <a:srgbClr val="0070C0"/>
                </a:solidFill>
              </a:rPr>
              <a:t>Hoán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vị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2108200" y="3197225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1.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Định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nghĩa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6300" y="5164473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+mj-lt"/>
              </a:rPr>
              <a:t>Kí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hiệu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P</a:t>
            </a:r>
            <a:r>
              <a:rPr lang="en-US" altLang="en-US" sz="4400" baseline="-25000" dirty="0" err="1">
                <a:latin typeface="+mj-lt"/>
              </a:rPr>
              <a:t>n</a:t>
            </a:r>
            <a:r>
              <a:rPr lang="en-US" altLang="en-US" sz="4400" baseline="-250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là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hoán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của</a:t>
            </a:r>
            <a:r>
              <a:rPr lang="en-US" altLang="en-US" sz="4400" dirty="0">
                <a:latin typeface="+mj-lt"/>
              </a:rPr>
              <a:t> n </a:t>
            </a:r>
            <a:r>
              <a:rPr lang="en-US" altLang="en-US" sz="4400" dirty="0" err="1">
                <a:latin typeface="+mj-lt"/>
              </a:rPr>
              <a:t>phần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tử</a:t>
            </a:r>
            <a:r>
              <a:rPr lang="en-US" altLang="en-US" sz="4400" dirty="0">
                <a:latin typeface="+mj-lt"/>
              </a:rPr>
              <a:t> 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2108200" y="4110899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2.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hoán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vị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84400" y="6152443"/>
            <a:ext cx="2667000" cy="77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+mj-lt"/>
              </a:rPr>
              <a:t>Định</a:t>
            </a:r>
            <a:r>
              <a:rPr lang="en-US" altLang="en-US" sz="4400" b="1" dirty="0">
                <a:latin typeface="+mj-lt"/>
              </a:rPr>
              <a:t> </a:t>
            </a:r>
            <a:r>
              <a:rPr lang="en-US" altLang="en-US" sz="4400" b="1" dirty="0" err="1">
                <a:latin typeface="+mj-lt"/>
              </a:rPr>
              <a:t>lí</a:t>
            </a:r>
            <a:r>
              <a:rPr lang="en-US" altLang="en-US" sz="4400" b="1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62400" y="8769503"/>
                <a:ext cx="7696594" cy="75405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−2)....1=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8769503"/>
                <a:ext cx="7696594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057400" y="7065351"/>
            <a:ext cx="1013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hoán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của</a:t>
            </a:r>
            <a:r>
              <a:rPr lang="en-US" altLang="en-US" sz="4400" dirty="0">
                <a:latin typeface="+mj-lt"/>
              </a:rPr>
              <a:t> n </a:t>
            </a:r>
            <a:r>
              <a:rPr lang="en-US" altLang="en-US" sz="4400" dirty="0" err="1">
                <a:latin typeface="+mj-lt"/>
              </a:rPr>
              <a:t>phần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tử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được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tính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theo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công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thức</a:t>
            </a:r>
            <a:r>
              <a:rPr lang="en-US" altLang="en-US" sz="4400" dirty="0">
                <a:latin typeface="+mj-lt"/>
              </a:rPr>
              <a:t>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3000" y="10266003"/>
            <a:ext cx="6564168" cy="861817"/>
            <a:chOff x="2275032" y="10290487"/>
            <a:chExt cx="6564168" cy="861817"/>
          </a:xfrm>
        </p:grpSpPr>
        <p:graphicFrame>
          <p:nvGraphicFramePr>
            <p:cNvPr id="40" name="Object 6"/>
            <p:cNvGraphicFramePr>
              <a:graphicFrameLocks noChangeAspect="1"/>
            </p:cNvGraphicFramePr>
            <p:nvPr/>
          </p:nvGraphicFramePr>
          <p:xfrm>
            <a:off x="2275032" y="10290487"/>
            <a:ext cx="772968" cy="861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6" name="Equation" r:id="rId5" imgW="164880" imgH="177480" progId="Equation.DSMT4">
                    <p:embed/>
                  </p:oleObj>
                </mc:Choice>
                <mc:Fallback>
                  <p:oleObj name="Equation" r:id="rId5" imgW="164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5032" y="10290487"/>
                          <a:ext cx="772968" cy="8618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ctangle 40"/>
            <p:cNvSpPr/>
            <p:nvPr/>
          </p:nvSpPr>
          <p:spPr>
            <a:xfrm>
              <a:off x="3261275" y="10336676"/>
              <a:ext cx="557792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600" dirty="0">
                  <a:latin typeface="+mj-lt"/>
                </a:rPr>
                <a:t>: </a:t>
              </a:r>
              <a:r>
                <a:rPr lang="en-US" altLang="en-US" sz="4600" dirty="0" err="1">
                  <a:latin typeface="+mj-lt"/>
                </a:rPr>
                <a:t>Đọc</a:t>
              </a:r>
              <a:r>
                <a:rPr lang="en-US" altLang="en-US" sz="4600" dirty="0">
                  <a:latin typeface="+mj-lt"/>
                </a:rPr>
                <a:t> </a:t>
              </a:r>
              <a:r>
                <a:rPr lang="en-US" altLang="en-US" sz="4600" dirty="0" err="1">
                  <a:latin typeface="+mj-lt"/>
                </a:rPr>
                <a:t>là</a:t>
              </a:r>
              <a:r>
                <a:rPr lang="en-US" altLang="en-US" sz="4600" dirty="0">
                  <a:latin typeface="+mj-lt"/>
                </a:rPr>
                <a:t> n </a:t>
              </a:r>
              <a:r>
                <a:rPr lang="en-US" altLang="en-US" sz="4600" dirty="0" err="1">
                  <a:latin typeface="+mj-lt"/>
                </a:rPr>
                <a:t>giai</a:t>
              </a:r>
              <a:r>
                <a:rPr lang="en-US" altLang="en-US" sz="4600" dirty="0">
                  <a:latin typeface="+mj-lt"/>
                </a:rPr>
                <a:t> </a:t>
              </a:r>
              <a:r>
                <a:rPr lang="en-US" altLang="en-US" sz="4600" dirty="0" err="1">
                  <a:latin typeface="+mj-lt"/>
                </a:rPr>
                <a:t>thừa</a:t>
              </a:r>
              <a:r>
                <a:rPr lang="en-US" altLang="en-US" sz="4600" dirty="0">
                  <a:latin typeface="+mj-lt"/>
                </a:rPr>
                <a:t>.</a:t>
              </a:r>
            </a:p>
          </p:txBody>
        </p:sp>
      </p:grp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11900294" y="2784904"/>
            <a:ext cx="114935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 err="1">
                <a:solidFill>
                  <a:srgbClr val="0000FF"/>
                </a:solidFill>
              </a:rPr>
              <a:t>Ví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dụ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3:</a:t>
            </a:r>
            <a:r>
              <a:rPr lang="en-US" altLang="en-US" sz="4400" b="1" i="1" dirty="0">
                <a:solidFill>
                  <a:srgbClr val="0000FF"/>
                </a:solidFill>
              </a:rPr>
              <a:t>  </a:t>
            </a:r>
            <a:r>
              <a:rPr lang="en-US" altLang="en-US" sz="40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1,2,3,4.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GB" sz="36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2280899" y="5921610"/>
            <a:ext cx="117983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+mj-lt"/>
              </a:rPr>
              <a:t>Mỗi</a:t>
            </a:r>
            <a:r>
              <a:rPr lang="en-US" altLang="en-US" sz="4400" dirty="0">
                <a:latin typeface="+mj-lt"/>
              </a:rPr>
              <a:t>  </a:t>
            </a:r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cần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tìm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là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hoán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vị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của</a:t>
            </a:r>
            <a:r>
              <a:rPr lang="en-US" altLang="en-US" sz="4400" dirty="0">
                <a:latin typeface="+mj-lt"/>
              </a:rPr>
              <a:t>  </a:t>
            </a:r>
            <a:r>
              <a:rPr lang="en-US" altLang="en-US" sz="4400" dirty="0" err="1">
                <a:latin typeface="+mj-lt"/>
              </a:rPr>
              <a:t>bốn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chữ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1, 2, 3, 4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2280900" y="7322953"/>
            <a:ext cx="1111289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+mj-lt"/>
              </a:rPr>
              <a:t>Vậy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có</a:t>
            </a:r>
            <a:r>
              <a:rPr lang="en-US" altLang="en-US" sz="4400" dirty="0">
                <a:latin typeface="+mj-lt"/>
              </a:rPr>
              <a:t> P</a:t>
            </a:r>
            <a:r>
              <a:rPr lang="en-US" altLang="en-US" sz="4400" baseline="-25000" dirty="0">
                <a:latin typeface="+mj-lt"/>
              </a:rPr>
              <a:t>4</a:t>
            </a:r>
            <a:r>
              <a:rPr lang="en-US" altLang="en-US" sz="4400" dirty="0">
                <a:latin typeface="+mj-lt"/>
              </a:rPr>
              <a:t> = 4! = 24 </a:t>
            </a:r>
            <a:r>
              <a:rPr lang="en-US" altLang="en-US" sz="4400" dirty="0" err="1">
                <a:latin typeface="+mj-lt"/>
              </a:rPr>
              <a:t>số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thỏa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mãn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yêu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cầu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bài</a:t>
            </a:r>
            <a:r>
              <a:rPr lang="en-US" altLang="en-US" sz="4400" dirty="0">
                <a:latin typeface="+mj-lt"/>
              </a:rPr>
              <a:t> </a:t>
            </a:r>
            <a:r>
              <a:rPr lang="en-US" altLang="en-US" sz="4400" dirty="0" err="1">
                <a:latin typeface="+mj-lt"/>
              </a:rPr>
              <a:t>toán</a:t>
            </a:r>
            <a:endParaRPr lang="en-US" altLang="en-US" sz="44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92000" y="4740907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b="1" dirty="0" err="1">
                <a:latin typeface="+mj-lt"/>
              </a:rPr>
              <a:t>Lời</a:t>
            </a:r>
            <a:r>
              <a:rPr lang="en-GB" altLang="en-US" sz="4400" b="1" dirty="0">
                <a:latin typeface="+mj-lt"/>
              </a:rPr>
              <a:t> </a:t>
            </a:r>
            <a:r>
              <a:rPr lang="en-GB" altLang="en-US" sz="4400" b="1" dirty="0" err="1">
                <a:latin typeface="+mj-lt"/>
              </a:rPr>
              <a:t>giải</a:t>
            </a:r>
            <a:r>
              <a:rPr lang="en-GB" altLang="en-US" sz="4400" b="1" dirty="0">
                <a:latin typeface="+mj-lt"/>
              </a:rPr>
              <a:t>:</a:t>
            </a:r>
            <a:endParaRPr lang="en-US" alt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55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48000" y="0"/>
            <a:ext cx="18288000" cy="2593975"/>
            <a:chOff x="0" y="0"/>
            <a:chExt cx="5760" cy="817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4960" cy="817"/>
              <a:chOff x="0" y="0"/>
              <a:chExt cx="4960" cy="817"/>
            </a:xfrm>
          </p:grpSpPr>
          <p:sp>
            <p:nvSpPr>
              <p:cNvPr id="20484" name="Text Box 4"/>
              <p:cNvSpPr txBox="1">
                <a:spLocks noChangeArrowheads="1"/>
              </p:cNvSpPr>
              <p:nvPr/>
            </p:nvSpPr>
            <p:spPr bwMode="auto">
              <a:xfrm>
                <a:off x="568" y="497"/>
                <a:ext cx="4392" cy="320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75000"/>
                  </a:spcAft>
                </a:pPr>
                <a:r>
                  <a:rPr lang="en-US" altLang="en-US" sz="5600" b="1" dirty="0">
                    <a:solidFill>
                      <a:srgbClr val="0070C0"/>
                    </a:solidFill>
                  </a:rPr>
                  <a:t>§2. </a:t>
                </a:r>
                <a:r>
                  <a:rPr lang="en-US" sz="6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HOÁN VỊ - CHỈNH HỢP – TỔ HỢP</a:t>
                </a:r>
                <a:endParaRPr lang="en-US" altLang="en-US" sz="56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485" name="Picture 5" descr="logo T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0"/>
            </a:p>
          </p:txBody>
        </p:sp>
      </p:grp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498600" y="2282825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I. </a:t>
            </a:r>
            <a:r>
              <a:rPr lang="en-US" altLang="en-US" sz="4800" b="1" dirty="0" err="1">
                <a:solidFill>
                  <a:srgbClr val="0070C0"/>
                </a:solidFill>
              </a:rPr>
              <a:t>Hoán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vị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2108200" y="3197225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1.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Định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nghĩa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2108200" y="4110899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2.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Số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hoán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vị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11900294" y="2784904"/>
            <a:ext cx="114935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 err="1">
                <a:solidFill>
                  <a:srgbClr val="0000FF"/>
                </a:solidFill>
              </a:rPr>
              <a:t>Ví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dụ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4:</a:t>
            </a:r>
            <a:r>
              <a:rPr lang="en-US" altLang="en-US" sz="4400" b="1" i="1" dirty="0">
                <a:solidFill>
                  <a:srgbClr val="0000FF"/>
                </a:solidFill>
              </a:rPr>
              <a:t>  </a:t>
            </a:r>
            <a:r>
              <a:rPr lang="en-US" altLang="en-US" sz="4000" b="1" i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A, B, C, D, E, F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rác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endParaRPr lang="en-GB" sz="36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Group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472899"/>
              </p:ext>
            </p:extLst>
          </p:nvPr>
        </p:nvGraphicFramePr>
        <p:xfrm>
          <a:off x="13106400" y="6172200"/>
          <a:ext cx="8229600" cy="314325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2043863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3363057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892419381"/>
                    </a:ext>
                  </a:extLst>
                </a:gridCol>
              </a:tblGrid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QUÉT RÁC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LAU BẢNG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ĐỔ RÁC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288345"/>
                  </a:ext>
                </a:extLst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908299"/>
                  </a:ext>
                </a:extLst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730260"/>
                  </a:ext>
                </a:extLst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999022"/>
                  </a:ext>
                </a:extLst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869001"/>
                  </a:ext>
                </a:extLst>
              </a:tr>
            </a:tbl>
          </a:graphicData>
        </a:graphic>
      </p:graphicFrame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14249400" y="6672263"/>
            <a:ext cx="555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hlink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16916400" y="6642100"/>
            <a:ext cx="538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C00CC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19507200" y="6672263"/>
            <a:ext cx="560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16916400" y="7391400"/>
            <a:ext cx="555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hlink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4249400" y="7391400"/>
            <a:ext cx="560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19507200" y="7358063"/>
            <a:ext cx="538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CC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4249400" y="7967663"/>
            <a:ext cx="538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16916400" y="7967663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19507200" y="7967663"/>
            <a:ext cx="49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hlink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16824325" y="8512175"/>
            <a:ext cx="569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VNI-Times" pitchFamily="2" charset="0"/>
              </a:rPr>
              <a:t>...</a:t>
            </a: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14020800" y="8601075"/>
            <a:ext cx="46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VNI-Times" pitchFamily="2" charset="0"/>
              </a:rPr>
              <a:t>…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19278600" y="8601075"/>
            <a:ext cx="46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VNI-Times" pitchFamily="2" charset="0"/>
              </a:rPr>
              <a:t>…</a:t>
            </a:r>
          </a:p>
        </p:txBody>
      </p:sp>
      <p:sp>
        <p:nvSpPr>
          <p:cNvPr id="42" name="Oval Callout 41"/>
          <p:cNvSpPr/>
          <p:nvPr/>
        </p:nvSpPr>
        <p:spPr>
          <a:xfrm>
            <a:off x="1498600" y="5756138"/>
            <a:ext cx="9245023" cy="3235600"/>
          </a:xfrm>
          <a:prstGeom prst="wedgeEllipseCallout">
            <a:avLst>
              <a:gd name="adj1" fmla="val 78074"/>
              <a:gd name="adj2" fmla="val 448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GB" i="1" dirty="0" err="1">
                <a:solidFill>
                  <a:schemeClr val="tx1"/>
                </a:solidFill>
              </a:rPr>
              <a:t>Chọn</a:t>
            </a:r>
            <a:r>
              <a:rPr lang="en-GB" i="1" dirty="0">
                <a:solidFill>
                  <a:schemeClr val="tx1"/>
                </a:solidFill>
              </a:rPr>
              <a:t> 3 </a:t>
            </a:r>
            <a:r>
              <a:rPr lang="en-GB" i="1" dirty="0" err="1">
                <a:solidFill>
                  <a:schemeClr val="tx1"/>
                </a:solidFill>
              </a:rPr>
              <a:t>bạn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trong</a:t>
            </a:r>
            <a:r>
              <a:rPr lang="en-GB" i="1" dirty="0">
                <a:solidFill>
                  <a:schemeClr val="tx1"/>
                </a:solidFill>
              </a:rPr>
              <a:t> 6 </a:t>
            </a:r>
            <a:r>
              <a:rPr lang="en-GB" i="1" dirty="0" err="1">
                <a:solidFill>
                  <a:schemeClr val="tx1"/>
                </a:solidFill>
              </a:rPr>
              <a:t>bạn</a:t>
            </a:r>
            <a:r>
              <a:rPr lang="en-GB" i="1" dirty="0">
                <a:solidFill>
                  <a:schemeClr val="tx1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GB" i="1" dirty="0" err="1">
                <a:solidFill>
                  <a:schemeClr val="tx1"/>
                </a:solidFill>
              </a:rPr>
              <a:t>Sắp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thứ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tự</a:t>
            </a:r>
            <a:r>
              <a:rPr lang="en-GB" i="1" dirty="0">
                <a:solidFill>
                  <a:schemeClr val="tx1"/>
                </a:solidFill>
              </a:rPr>
              <a:t> 3 </a:t>
            </a:r>
            <a:r>
              <a:rPr lang="en-GB" i="1" dirty="0" err="1">
                <a:solidFill>
                  <a:schemeClr val="tx1"/>
                </a:solidFill>
              </a:rPr>
              <a:t>bạn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i="1" dirty="0" err="1">
                <a:solidFill>
                  <a:schemeClr val="tx1"/>
                </a:solidFill>
              </a:rPr>
              <a:t>đó</a:t>
            </a:r>
            <a:r>
              <a:rPr lang="en-GB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3505200" y="9645286"/>
            <a:ext cx="9245023" cy="3235600"/>
          </a:xfrm>
          <a:prstGeom prst="wedgeEllipseCallout">
            <a:avLst>
              <a:gd name="adj1" fmla="val -16301"/>
              <a:gd name="adj2" fmla="val -752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CHỈNH HỢP CHẬP 3 CỦA 6 PHẦN TỬ</a:t>
            </a:r>
          </a:p>
        </p:txBody>
      </p:sp>
    </p:spTree>
    <p:extLst>
      <p:ext uri="{BB962C8B-B14F-4D97-AF65-F5344CB8AC3E}">
        <p14:creationId xmlns:p14="http://schemas.microsoft.com/office/powerpoint/2010/main" val="30697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9" grpId="0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48000" y="0"/>
            <a:ext cx="18288000" cy="2593975"/>
            <a:chOff x="0" y="0"/>
            <a:chExt cx="5760" cy="817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4960" cy="817"/>
              <a:chOff x="0" y="0"/>
              <a:chExt cx="4960" cy="817"/>
            </a:xfrm>
          </p:grpSpPr>
          <p:sp>
            <p:nvSpPr>
              <p:cNvPr id="20484" name="Text Box 4"/>
              <p:cNvSpPr txBox="1">
                <a:spLocks noChangeArrowheads="1"/>
              </p:cNvSpPr>
              <p:nvPr/>
            </p:nvSpPr>
            <p:spPr bwMode="auto">
              <a:xfrm>
                <a:off x="568" y="497"/>
                <a:ext cx="4392" cy="320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spcAft>
                    <a:spcPct val="75000"/>
                  </a:spcAft>
                </a:pPr>
                <a:r>
                  <a:rPr lang="en-US" altLang="en-US" sz="5600" b="1" dirty="0">
                    <a:solidFill>
                      <a:srgbClr val="0070C0"/>
                    </a:solidFill>
                  </a:rPr>
                  <a:t>§2. </a:t>
                </a:r>
                <a:r>
                  <a:rPr lang="en-US" sz="6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HOÁN VỊ - CHỈNH HỢP – TỔ HỢP</a:t>
                </a:r>
                <a:endParaRPr lang="en-US" altLang="en-US" sz="56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485" name="Picture 5" descr="logo T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0" y="336"/>
              <a:ext cx="5760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8600"/>
            </a:p>
          </p:txBody>
        </p:sp>
      </p:grp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498600" y="2282825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I. </a:t>
            </a:r>
            <a:r>
              <a:rPr lang="en-US" altLang="en-US" sz="4800" b="1" dirty="0" err="1">
                <a:solidFill>
                  <a:srgbClr val="0070C0"/>
                </a:solidFill>
              </a:rPr>
              <a:t>Hoán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vị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1676794" y="4300102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dirty="0">
                <a:solidFill>
                  <a:srgbClr val="0000FF"/>
                </a:solidFill>
              </a:rPr>
              <a:t>1.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Định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</a:rPr>
              <a:t>nghĩa</a:t>
            </a:r>
            <a:r>
              <a:rPr lang="en-US" altLang="en-US" sz="4400" b="1" i="1" u="sng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1384300" y="3204724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</a:rPr>
              <a:t>II. </a:t>
            </a:r>
            <a:r>
              <a:rPr lang="en-US" altLang="en-US" sz="4800" b="1" dirty="0" err="1">
                <a:solidFill>
                  <a:srgbClr val="0070C0"/>
                </a:solidFill>
              </a:rPr>
              <a:t>Chỉnh</a:t>
            </a:r>
            <a:r>
              <a:rPr lang="en-US" altLang="en-US" sz="4800" b="1" dirty="0">
                <a:solidFill>
                  <a:srgbClr val="0070C0"/>
                </a:solidFill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</a:rPr>
              <a:t>hợp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sp>
        <p:nvSpPr>
          <p:cNvPr id="23" name="Text Box 61"/>
          <p:cNvSpPr txBox="1">
            <a:spLocks noChangeArrowheads="1"/>
          </p:cNvSpPr>
          <p:nvPr/>
        </p:nvSpPr>
        <p:spPr bwMode="auto">
          <a:xfrm>
            <a:off x="12310185" y="9591675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i="1" u="sng" dirty="0" err="1">
                <a:solidFill>
                  <a:srgbClr val="660033"/>
                </a:solidFill>
              </a:rPr>
              <a:t>Nhận</a:t>
            </a:r>
            <a:r>
              <a:rPr lang="en-US" altLang="en-US" sz="4800" b="1" i="1" u="sng" dirty="0">
                <a:solidFill>
                  <a:srgbClr val="660033"/>
                </a:solidFill>
              </a:rPr>
              <a:t> </a:t>
            </a:r>
            <a:r>
              <a:rPr lang="en-US" altLang="en-US" sz="4800" b="1" i="1" u="sng" dirty="0" err="1">
                <a:solidFill>
                  <a:srgbClr val="660033"/>
                </a:solidFill>
              </a:rPr>
              <a:t>xét</a:t>
            </a:r>
            <a:r>
              <a:rPr lang="en-US" altLang="en-US" sz="4800" b="1" i="1" u="sng" dirty="0">
                <a:solidFill>
                  <a:srgbClr val="660033"/>
                </a:solidFill>
              </a:rPr>
              <a:t> :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131607" y="5424890"/>
            <a:ext cx="11249026" cy="846527"/>
            <a:chOff x="2006600" y="4220539"/>
            <a:chExt cx="11249026" cy="846527"/>
          </a:xfrm>
        </p:grpSpPr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2006600" y="4220539"/>
              <a:ext cx="1124902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dirty="0">
                  <a:latin typeface="Times New Roman" panose="02020603050405020304" pitchFamily="18" charset="0"/>
                </a:rPr>
                <a:t>Cho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tập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hợp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A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gồm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i="1" dirty="0">
                  <a:latin typeface="Times New Roman" panose="02020603050405020304" pitchFamily="18" charset="0"/>
                </a:rPr>
                <a:t>n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phần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tử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 	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8822041" y="4313013"/>
                  <a:ext cx="2117118" cy="7540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2041" y="4313013"/>
                  <a:ext cx="2117118" cy="7540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1224953" y="6540059"/>
            <a:ext cx="99764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4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ra</a:t>
            </a:r>
            <a:r>
              <a:rPr lang="en-US" altLang="en-US" sz="4400" dirty="0">
                <a:latin typeface="Times New Roman" panose="02020603050405020304" pitchFamily="18" charset="0"/>
              </a:rPr>
              <a:t> k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</a:rPr>
              <a:t> n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A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sắp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chỉnh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chập</a:t>
            </a:r>
            <a:r>
              <a:rPr lang="en-US" altLang="en-US" sz="4400" dirty="0">
                <a:latin typeface="Times New Roman" panose="02020603050405020304" pitchFamily="18" charset="0"/>
              </a:rPr>
              <a:t> k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 n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4400" dirty="0">
                <a:latin typeface="Times New Roman" panose="02020603050405020304" pitchFamily="18" charset="0"/>
              </a:rPr>
              <a:t>. 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0" y="2752038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i="1" u="sng" dirty="0">
                <a:solidFill>
                  <a:srgbClr val="0000FF"/>
                </a:solidFill>
              </a:rPr>
              <a:t>HĐ 3/ SGK 49:</a:t>
            </a:r>
            <a:r>
              <a:rPr lang="en-US" altLang="en-US" sz="4000" b="1" i="1" dirty="0">
                <a:solidFill>
                  <a:srgbClr val="0000FF"/>
                </a:solidFill>
              </a:rPr>
              <a:t> 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Trên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mặt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phẳng</a:t>
            </a:r>
            <a:r>
              <a:rPr lang="en-US" altLang="en-US" sz="4000" b="1" i="1" dirty="0">
                <a:solidFill>
                  <a:srgbClr val="0000FF"/>
                </a:solidFill>
              </a:rPr>
              <a:t>,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cho</a:t>
            </a:r>
            <a:r>
              <a:rPr lang="en-US" altLang="en-US" sz="4000" b="1" i="1" dirty="0">
                <a:solidFill>
                  <a:srgbClr val="0000FF"/>
                </a:solidFill>
              </a:rPr>
              <a:t> 4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điểm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phân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biệt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i="1" dirty="0">
                <a:solidFill>
                  <a:srgbClr val="0000FF"/>
                </a:solidFill>
              </a:rPr>
              <a:t>A, B, C, D</a:t>
            </a:r>
            <a:r>
              <a:rPr lang="en-US" altLang="en-US" sz="4000" b="1" i="1" dirty="0">
                <a:solidFill>
                  <a:srgbClr val="0000FF"/>
                </a:solidFill>
              </a:rPr>
              <a:t>.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Liệt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kê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tất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cả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vectơ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khác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vectơ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không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mà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điểm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đầu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và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điểm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cuối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thuộc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tập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điểm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đã</a:t>
            </a:r>
            <a:r>
              <a:rPr lang="en-US" altLang="en-US" sz="4000" b="1" i="1" dirty="0">
                <a:solidFill>
                  <a:srgbClr val="0000FF"/>
                </a:solidFill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</a:rPr>
              <a:t>cho</a:t>
            </a:r>
            <a:r>
              <a:rPr lang="en-US" altLang="en-US" sz="4000" b="1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380633" y="5078713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b="1" dirty="0" err="1">
                <a:latin typeface="+mj-lt"/>
              </a:rPr>
              <a:t>Lời</a:t>
            </a:r>
            <a:r>
              <a:rPr lang="en-GB" altLang="en-US" sz="4400" b="1" dirty="0">
                <a:latin typeface="+mj-lt"/>
              </a:rPr>
              <a:t> </a:t>
            </a:r>
            <a:r>
              <a:rPr lang="en-GB" altLang="en-US" sz="4400" b="1" dirty="0" err="1">
                <a:latin typeface="+mj-lt"/>
              </a:rPr>
              <a:t>giải</a:t>
            </a:r>
            <a:r>
              <a:rPr lang="en-GB" altLang="en-US" sz="4400" b="1" dirty="0">
                <a:latin typeface="+mj-lt"/>
              </a:rPr>
              <a:t>:</a:t>
            </a:r>
            <a:endParaRPr lang="en-US" altLang="en-US" sz="44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35853" y="5990150"/>
            <a:ext cx="1219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/>
              <a:t>Các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vec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tơ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khác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vec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tơ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không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mà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điểm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đầu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và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điểm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cuối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thuộc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tập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điểm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đã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cho</a:t>
            </a:r>
            <a:r>
              <a:rPr lang="en-US" altLang="en-US" sz="4400" dirty="0"/>
              <a:t>:</a:t>
            </a:r>
          </a:p>
        </p:txBody>
      </p:sp>
      <p:graphicFrame>
        <p:nvGraphicFramePr>
          <p:cNvPr id="1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820622"/>
              </p:ext>
            </p:extLst>
          </p:nvPr>
        </p:nvGraphicFramePr>
        <p:xfrm>
          <a:off x="12380633" y="7627716"/>
          <a:ext cx="9842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3" name="Equation" r:id="rId5" imgW="241200" imgH="215640" progId="Equation.DSMT4">
                  <p:embed/>
                </p:oleObj>
              </mc:Choice>
              <mc:Fallback>
                <p:oleObj name="Equation" r:id="rId5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633" y="7627716"/>
                        <a:ext cx="984250" cy="881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42850"/>
              </p:ext>
            </p:extLst>
          </p:nvPr>
        </p:nvGraphicFramePr>
        <p:xfrm>
          <a:off x="14635537" y="7627716"/>
          <a:ext cx="10366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" name="Equation" r:id="rId7" imgW="253800" imgH="215640" progId="Equation.DSMT4">
                  <p:embed/>
                </p:oleObj>
              </mc:Choice>
              <mc:Fallback>
                <p:oleObj name="Equation" r:id="rId7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5537" y="7627716"/>
                        <a:ext cx="1036637" cy="881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786549"/>
              </p:ext>
            </p:extLst>
          </p:nvPr>
        </p:nvGraphicFramePr>
        <p:xfrm>
          <a:off x="16846550" y="7651067"/>
          <a:ext cx="108902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5" name="Equation" r:id="rId9" imgW="266400" imgH="215640" progId="Equation.DSMT4">
                  <p:embed/>
                </p:oleObj>
              </mc:Choice>
              <mc:Fallback>
                <p:oleObj name="Equation" r:id="rId9" imgW="266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6550" y="7651067"/>
                        <a:ext cx="1089025" cy="881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147087"/>
              </p:ext>
            </p:extLst>
          </p:nvPr>
        </p:nvGraphicFramePr>
        <p:xfrm>
          <a:off x="13651287" y="7650107"/>
          <a:ext cx="9842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" name="Equation" r:id="rId11" imgW="241200" imgH="215640" progId="Equation.DSMT4">
                  <p:embed/>
                </p:oleObj>
              </mc:Choice>
              <mc:Fallback>
                <p:oleObj name="Equation" r:id="rId11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287" y="7650107"/>
                        <a:ext cx="984250" cy="881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62682"/>
              </p:ext>
            </p:extLst>
          </p:nvPr>
        </p:nvGraphicFramePr>
        <p:xfrm>
          <a:off x="15860713" y="7627938"/>
          <a:ext cx="9858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" name="Equation" r:id="rId13" imgW="241200" imgH="215640" progId="Equation.DSMT4">
                  <p:embed/>
                </p:oleObj>
              </mc:Choice>
              <mc:Fallback>
                <p:oleObj name="Equation" r:id="rId13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0713" y="7627938"/>
                        <a:ext cx="985837" cy="881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83812"/>
              </p:ext>
            </p:extLst>
          </p:nvPr>
        </p:nvGraphicFramePr>
        <p:xfrm>
          <a:off x="17994313" y="7658100"/>
          <a:ext cx="10366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" name="Equation" r:id="rId15" imgW="253800" imgH="215640" progId="Equation.DSMT4">
                  <p:embed/>
                </p:oleObj>
              </mc:Choice>
              <mc:Fallback>
                <p:oleObj name="Equation" r:id="rId15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4313" y="7658100"/>
                        <a:ext cx="1036637" cy="881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467103"/>
              </p:ext>
            </p:extLst>
          </p:nvPr>
        </p:nvGraphicFramePr>
        <p:xfrm>
          <a:off x="19057563" y="7658100"/>
          <a:ext cx="10366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" name="Equation" r:id="rId17" imgW="253800" imgH="215640" progId="Equation.DSMT4">
                  <p:embed/>
                </p:oleObj>
              </mc:Choice>
              <mc:Fallback>
                <p:oleObj name="Equation" r:id="rId17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7563" y="7658100"/>
                        <a:ext cx="1036637" cy="881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224896"/>
              </p:ext>
            </p:extLst>
          </p:nvPr>
        </p:nvGraphicFramePr>
        <p:xfrm>
          <a:off x="20305713" y="7658100"/>
          <a:ext cx="9858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" name="Equation" r:id="rId19" imgW="241200" imgH="215640" progId="Equation.DSMT4">
                  <p:embed/>
                </p:oleObj>
              </mc:Choice>
              <mc:Fallback>
                <p:oleObj name="Equation" r:id="rId19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5713" y="7658100"/>
                        <a:ext cx="985837" cy="881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587776"/>
              </p:ext>
            </p:extLst>
          </p:nvPr>
        </p:nvGraphicFramePr>
        <p:xfrm>
          <a:off x="21317324" y="7711883"/>
          <a:ext cx="10366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1" name="Equation" r:id="rId21" imgW="253800" imgH="215640" progId="Equation.DSMT4">
                  <p:embed/>
                </p:oleObj>
              </mc:Choice>
              <mc:Fallback>
                <p:oleObj name="Equation" r:id="rId21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7324" y="7711883"/>
                        <a:ext cx="1036637" cy="881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187707"/>
              </p:ext>
            </p:extLst>
          </p:nvPr>
        </p:nvGraphicFramePr>
        <p:xfrm>
          <a:off x="22389726" y="7711882"/>
          <a:ext cx="10366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" name="Equation" r:id="rId23" imgW="253800" imgH="215640" progId="Equation.DSMT4">
                  <p:embed/>
                </p:oleObj>
              </mc:Choice>
              <mc:Fallback>
                <p:oleObj name="Equation" r:id="rId23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9726" y="7711882"/>
                        <a:ext cx="1036637" cy="881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176487"/>
              </p:ext>
            </p:extLst>
          </p:nvPr>
        </p:nvGraphicFramePr>
        <p:xfrm>
          <a:off x="12494419" y="8735820"/>
          <a:ext cx="10366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" name="Equation" r:id="rId25" imgW="253800" imgH="215640" progId="Equation.DSMT4">
                  <p:embed/>
                </p:oleObj>
              </mc:Choice>
              <mc:Fallback>
                <p:oleObj name="Equation" r:id="rId25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4419" y="8735820"/>
                        <a:ext cx="1036637" cy="881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028524"/>
              </p:ext>
            </p:extLst>
          </p:nvPr>
        </p:nvGraphicFramePr>
        <p:xfrm>
          <a:off x="13836650" y="8761413"/>
          <a:ext cx="103663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" name="Equation" r:id="rId27" imgW="253800" imgH="203040" progId="Equation.DSMT4">
                  <p:embed/>
                </p:oleObj>
              </mc:Choice>
              <mc:Fallback>
                <p:oleObj name="Equation" r:id="rId27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6650" y="8761413"/>
                        <a:ext cx="1036638" cy="830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12350077" y="10617696"/>
            <a:ext cx="1203392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 err="1"/>
              <a:t>Số</a:t>
            </a:r>
            <a:r>
              <a:rPr lang="en-US" altLang="en-US" sz="4800" dirty="0"/>
              <a:t> </a:t>
            </a:r>
            <a:r>
              <a:rPr lang="en-US" altLang="en-US" sz="4800" dirty="0" err="1"/>
              <a:t>vec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tơ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cần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tìm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chính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là</a:t>
            </a:r>
            <a:r>
              <a:rPr lang="en-US" altLang="en-US" sz="4800" dirty="0"/>
              <a:t> </a:t>
            </a:r>
            <a:r>
              <a:rPr lang="en-US" altLang="en-US" sz="4800" dirty="0" err="1"/>
              <a:t>số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cách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chọn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ra</a:t>
            </a:r>
            <a:r>
              <a:rPr lang="en-US" altLang="en-US" sz="4800" dirty="0"/>
              <a:t> 2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trong</a:t>
            </a:r>
            <a:r>
              <a:rPr lang="en-US" altLang="en-US" sz="4800" dirty="0"/>
              <a:t> 4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và</a:t>
            </a:r>
            <a:r>
              <a:rPr lang="en-US" altLang="en-US" sz="4800" dirty="0"/>
              <a:t> </a:t>
            </a:r>
            <a:r>
              <a:rPr lang="en-US" altLang="en-US" sz="4800" dirty="0" err="1"/>
              <a:t>sắp</a:t>
            </a:r>
            <a:r>
              <a:rPr lang="en-US" altLang="en-US" sz="4800" dirty="0"/>
              <a:t> </a:t>
            </a:r>
            <a:r>
              <a:rPr lang="en-US" altLang="en-US" sz="4800" dirty="0" err="1"/>
              <a:t>xếp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chúng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theo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thứ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tự</a:t>
            </a:r>
            <a:r>
              <a:rPr lang="en-US" altLang="en-US" sz="4800" dirty="0"/>
              <a:t> </a:t>
            </a:r>
            <a:r>
              <a:rPr lang="en-US" altLang="en-US" sz="4800" dirty="0" err="1"/>
              <a:t>nào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đó</a:t>
            </a:r>
            <a:r>
              <a:rPr lang="en-US" altLang="en-US" sz="4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875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2" grpId="0"/>
      <p:bldP spid="17" grpId="0"/>
      <p:bldP spid="3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5381</TotalTime>
  <Words>3079</Words>
  <Application>Microsoft Office PowerPoint</Application>
  <PresentationFormat>Custom</PresentationFormat>
  <Paragraphs>362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AvantGarde-Demi</vt:lpstr>
      <vt:lpstr>Calibri</vt:lpstr>
      <vt:lpstr>Cambria</vt:lpstr>
      <vt:lpstr>Cambria Math</vt:lpstr>
      <vt:lpstr>Chu Van An</vt:lpstr>
      <vt:lpstr>Impact</vt:lpstr>
      <vt:lpstr>Tahoma</vt:lpstr>
      <vt:lpstr>Times New Roman</vt:lpstr>
      <vt:lpstr>VNI-Ariston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TRẦN TUẤN ANH</cp:lastModifiedBy>
  <cp:revision>521</cp:revision>
  <dcterms:created xsi:type="dcterms:W3CDTF">2013-08-31T11:42:51Z</dcterms:created>
  <dcterms:modified xsi:type="dcterms:W3CDTF">2021-09-05T06:23:22Z</dcterms:modified>
</cp:coreProperties>
</file>