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9" r:id="rId4"/>
    <p:sldId id="260" r:id="rId5"/>
    <p:sldId id="261" r:id="rId6"/>
    <p:sldId id="262" r:id="rId7"/>
    <p:sldId id="266" r:id="rId8"/>
    <p:sldId id="263" r:id="rId9"/>
    <p:sldId id="265" r:id="rId10"/>
    <p:sldId id="264"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showGuides="1">
      <p:cViewPr>
        <p:scale>
          <a:sx n="71" d="100"/>
          <a:sy n="71" d="100"/>
        </p:scale>
        <p:origin x="714"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2CD47-8D42-42C9-96A6-521F535D0D7D}"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2CD47-8D42-42C9-96A6-521F535D0D7D}" type="datetimeFigureOut">
              <a:rPr lang="en-US" smtClean="0"/>
              <a:t>19/8/2022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2CD47-8D42-42C9-96A6-521F535D0D7D}" type="datetimeFigureOut">
              <a:rPr lang="en-US" smtClean="0"/>
              <a:t>19/8/2022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19/8/2022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19/8/2022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646331"/>
          </a:xfrm>
          <a:prstGeom prst="rect">
            <a:avLst/>
          </a:prstGeom>
          <a:noFill/>
        </p:spPr>
        <p:txBody>
          <a:bodyPr wrap="square" lIns="91440" tIns="45720" rIns="91440" bIns="45720">
            <a:spAutoFit/>
            <a:scene3d>
              <a:camera prst="perspectiveAbove"/>
              <a:lightRig rig="threePt" dir="t"/>
            </a:scene3d>
          </a:bodyPr>
          <a:lstStyle/>
          <a:p>
            <a:pPr algn="ctr"/>
            <a:r>
              <a:rPr lang="en-US" sz="3600" b="1" dirty="0" err="1" smtClean="0">
                <a:ln w="22225">
                  <a:solidFill>
                    <a:srgbClr val="FF0000"/>
                  </a:solidFill>
                  <a:prstDash val="solid"/>
                </a:ln>
                <a:solidFill>
                  <a:schemeClr val="bg1"/>
                </a:solidFill>
                <a:effectLst>
                  <a:innerShdw blurRad="114300">
                    <a:prstClr val="black"/>
                  </a:innerShdw>
                </a:effectLst>
              </a:rPr>
              <a:t>CHỦ</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ĐỀ</a:t>
            </a:r>
            <a:r>
              <a:rPr lang="en-US" sz="3600" b="1" dirty="0" smtClean="0">
                <a:ln w="22225">
                  <a:solidFill>
                    <a:srgbClr val="FF0000"/>
                  </a:solidFill>
                  <a:prstDash val="solid"/>
                </a:ln>
                <a:solidFill>
                  <a:schemeClr val="bg1"/>
                </a:solidFill>
                <a:effectLst>
                  <a:innerShdw blurRad="114300">
                    <a:prstClr val="black"/>
                  </a:innerShdw>
                </a:effectLst>
              </a:rPr>
              <a:t> 1: </a:t>
            </a:r>
            <a:r>
              <a:rPr lang="en-US" sz="3600" b="1" dirty="0" err="1" smtClean="0">
                <a:ln w="22225">
                  <a:solidFill>
                    <a:srgbClr val="FF0000"/>
                  </a:solidFill>
                  <a:prstDash val="solid"/>
                </a:ln>
                <a:solidFill>
                  <a:schemeClr val="bg1"/>
                </a:solidFill>
                <a:effectLst>
                  <a:innerShdw blurRad="114300">
                    <a:prstClr val="black"/>
                  </a:innerShdw>
                </a:effectLst>
              </a:rPr>
              <a:t>TỰ</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HÀO</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VỀ</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TRUYỀN</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THỐNG</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QUÊ</a:t>
            </a:r>
            <a:r>
              <a:rPr lang="en-US" sz="3600" b="1" dirty="0" smtClean="0">
                <a:ln w="22225">
                  <a:solidFill>
                    <a:srgbClr val="FF0000"/>
                  </a:solidFill>
                  <a:prstDash val="solid"/>
                </a:ln>
                <a:solidFill>
                  <a:schemeClr val="bg1"/>
                </a:solidFill>
                <a:effectLst>
                  <a:innerShdw blurRad="114300">
                    <a:prstClr val="black"/>
                  </a:innerShdw>
                </a:effectLst>
              </a:rPr>
              <a:t> </a:t>
            </a:r>
            <a:r>
              <a:rPr lang="en-US" sz="3600" b="1" dirty="0" err="1" smtClean="0">
                <a:ln w="22225">
                  <a:solidFill>
                    <a:srgbClr val="FF0000"/>
                  </a:solidFill>
                  <a:prstDash val="solid"/>
                </a:ln>
                <a:solidFill>
                  <a:schemeClr val="bg1"/>
                </a:solidFill>
                <a:effectLst>
                  <a:innerShdw blurRad="114300">
                    <a:prstClr val="black"/>
                  </a:innerShdw>
                </a:effectLst>
              </a:rPr>
              <a:t>HƯƠNG</a:t>
            </a:r>
            <a:endParaRPr lang="en-US" sz="3600" b="1" cap="none" spc="0" dirty="0">
              <a:ln w="22225">
                <a:solidFill>
                  <a:srgbClr val="FF0000"/>
                </a:solidFill>
                <a:prstDash val="solid"/>
              </a:ln>
              <a:solidFill>
                <a:schemeClr val="bg1"/>
              </a:solidFill>
              <a:effectLst>
                <a:innerShdw blurRad="114300">
                  <a:prstClr val="black"/>
                </a:innerShdw>
              </a:effectLst>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462"/>
            <a:ext cx="1125415" cy="1182796"/>
          </a:xfrm>
          <a:prstGeom prst="rect">
            <a:avLst/>
          </a:prstGeom>
        </p:spPr>
      </p:pic>
      <p:sp>
        <p:nvSpPr>
          <p:cNvPr id="8" name="TextBox 7"/>
          <p:cNvSpPr txBox="1"/>
          <p:nvPr/>
        </p:nvSpPr>
        <p:spPr>
          <a:xfrm>
            <a:off x="246185" y="412281"/>
            <a:ext cx="1242645" cy="215444"/>
          </a:xfrm>
          <a:prstGeom prst="rect">
            <a:avLst/>
          </a:prstGeom>
          <a:noFill/>
        </p:spPr>
        <p:txBody>
          <a:bodyPr wrap="square" rtlCol="0">
            <a:spAutoFit/>
          </a:bodyPr>
          <a:lstStyle/>
          <a:p>
            <a:r>
              <a:rPr lang="en-US" sz="800" dirty="0" err="1" smtClean="0">
                <a:solidFill>
                  <a:srgbClr val="FF0000"/>
                </a:solidFill>
                <a:latin typeface="#9Slide03 Ample" panose="02000000000000000000" pitchFamily="2" charset="0"/>
              </a:rPr>
              <a:t>Thuỳ</a:t>
            </a:r>
            <a:r>
              <a:rPr lang="en-US" sz="800" dirty="0" smtClean="0">
                <a:solidFill>
                  <a:srgbClr val="FF0000"/>
                </a:solidFill>
                <a:latin typeface="#9Slide03 Ample" panose="02000000000000000000" pitchFamily="2" charset="0"/>
              </a:rPr>
              <a:t> Dung</a:t>
            </a:r>
            <a:endParaRPr lang="en-US" sz="800" dirty="0">
              <a:solidFill>
                <a:srgbClr val="FF0000"/>
              </a:solidFill>
              <a:latin typeface="#9Slide03 Ample" panose="02000000000000000000" pitchFamily="2" charset="0"/>
            </a:endParaRPr>
          </a:p>
        </p:txBody>
      </p:sp>
    </p:spTree>
    <p:extLst>
      <p:ext uri="{BB962C8B-B14F-4D97-AF65-F5344CB8AC3E}">
        <p14:creationId xmlns:p14="http://schemas.microsoft.com/office/powerpoint/2010/main" val="2133067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795218" y="391309"/>
            <a:ext cx="2481430" cy="1828800"/>
            <a:chOff x="4695711" y="419548"/>
            <a:chExt cx="2481430"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1897" y="918449"/>
              <a:ext cx="2275244" cy="830997"/>
            </a:xfrm>
            <a:prstGeom prst="rect">
              <a:avLst/>
            </a:prstGeom>
            <a:noFill/>
          </p:spPr>
          <p:txBody>
            <a:bodyPr wrap="square" rtlCol="0">
              <a:spAutoFit/>
            </a:bodyPr>
            <a:lstStyle/>
            <a:p>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Giữ</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gìn</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và</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phát</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huy</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truyền</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thống</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của</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quê</a:t>
              </a: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hương</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endParaRPr>
            </a:p>
          </p:txBody>
        </p:sp>
      </p:grpSp>
      <p:grpSp>
        <p:nvGrpSpPr>
          <p:cNvPr id="23" name="Group 22"/>
          <p:cNvGrpSpPr/>
          <p:nvPr/>
        </p:nvGrpSpPr>
        <p:grpSpPr>
          <a:xfrm>
            <a:off x="925158" y="2220109"/>
            <a:ext cx="4327260" cy="3094168"/>
            <a:chOff x="925158" y="2220109"/>
            <a:chExt cx="4327260" cy="3094168"/>
          </a:xfrm>
        </p:grpSpPr>
        <p:sp>
          <p:nvSpPr>
            <p:cNvPr id="12" name="Hexagon 11"/>
            <p:cNvSpPr/>
            <p:nvPr/>
          </p:nvSpPr>
          <p:spPr>
            <a:xfrm>
              <a:off x="925158" y="3485478"/>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Tìm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hiểu</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và</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tự</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hào</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về</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truyền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thống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quê</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hương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mình</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6" name="Straight Arrow Connector 15"/>
            <p:cNvCxnSpPr>
              <a:stCxn id="9" idx="2"/>
            </p:cNvCxnSpPr>
            <p:nvPr/>
          </p:nvCxnSpPr>
          <p:spPr>
            <a:xfrm flipH="1">
              <a:off x="2124632" y="2220109"/>
              <a:ext cx="3127786"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15836" y="2248348"/>
            <a:ext cx="2646381" cy="3037691"/>
            <a:chOff x="4815836" y="2248348"/>
            <a:chExt cx="2646381" cy="3037691"/>
          </a:xfrm>
        </p:grpSpPr>
        <p:sp>
          <p:nvSpPr>
            <p:cNvPr id="13" name="Hexagon 12"/>
            <p:cNvSpPr/>
            <p:nvPr/>
          </p:nvSpPr>
          <p:spPr>
            <a:xfrm>
              <a:off x="4815836" y="3457239"/>
              <a:ext cx="2646381" cy="1828800"/>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Có</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những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việc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làm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phù</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hợp</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tham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gia</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hỗ</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trợ</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hoạt</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động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tổ</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chức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lễ</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hội</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kính</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trọng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biết</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ơn</a:t>
              </a:r>
              <a:r>
                <a:rPr lang="en-US" sz="1600" dirty="0" smtClean="0">
                  <a:solidFill>
                    <a:schemeClr val="tx1"/>
                  </a:solidFill>
                  <a:latin typeface="#9Slide04 Chonburi" panose="00000500000000000000" pitchFamily="2" charset="-34"/>
                  <a:cs typeface="#9Slide04 Chonburi" panose="00000500000000000000" pitchFamily="2" charset="-34"/>
                </a:rPr>
                <a:t>……</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296785" cy="3094169"/>
            <a:chOff x="6785383" y="2220109"/>
            <a:chExt cx="4296785" cy="3094169"/>
          </a:xfrm>
          <a:solidFill>
            <a:schemeClr val="accent1">
              <a:lumMod val="60000"/>
              <a:lumOff val="40000"/>
            </a:schemeClr>
          </a:solidFill>
        </p:grpSpPr>
        <p:sp>
          <p:nvSpPr>
            <p:cNvPr id="10" name="Hexagon 9"/>
            <p:cNvSpPr/>
            <p:nvPr/>
          </p:nvSpPr>
          <p:spPr>
            <a:xfrm>
              <a:off x="8435787" y="3485478"/>
              <a:ext cx="2646381" cy="1828800"/>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9Slide04 Chonburi" panose="00000500000000000000" pitchFamily="2" charset="-34"/>
                  <a:cs typeface="#9Slide04 Chonburi" panose="00000500000000000000" pitchFamily="2" charset="-34"/>
                </a:rPr>
                <a:t>Phê</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phán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ngăn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chặn</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những</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việc</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làm</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sai</a:t>
              </a:r>
              <a:r>
                <a:rPr lang="en-US" sz="1600" dirty="0" smtClean="0">
                  <a:solidFill>
                    <a:schemeClr val="tx1"/>
                  </a:solidFill>
                  <a:latin typeface="#9Slide04 Chonburi" panose="00000500000000000000" pitchFamily="2" charset="-34"/>
                  <a:cs typeface="#9Slide04 Chonburi" panose="00000500000000000000" pitchFamily="2" charset="-34"/>
                </a:rPr>
                <a:t> </a:t>
              </a:r>
              <a:r>
                <a:rPr lang="en-US" sz="1600" dirty="0" err="1" smtClean="0">
                  <a:solidFill>
                    <a:schemeClr val="tx1"/>
                  </a:solidFill>
                  <a:latin typeface="#9Slide04 Chonburi" panose="00000500000000000000" pitchFamily="2" charset="-34"/>
                  <a:cs typeface="#9Slide04 Chonburi" panose="00000500000000000000" pitchFamily="2" charset="-34"/>
                </a:rPr>
                <a:t>trái</a:t>
              </a:r>
              <a:r>
                <a:rPr lang="en-US" sz="1600" dirty="0" smtClean="0">
                  <a:solidFill>
                    <a:schemeClr val="tx1"/>
                  </a:solidFill>
                  <a:latin typeface="#9Slide04 Chonburi" panose="00000500000000000000" pitchFamily="2" charset="-34"/>
                  <a:cs typeface="#9Slide04 Chonburi" panose="00000500000000000000" pitchFamily="2" charset="-34"/>
                </a:rPr>
                <a:t>.</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20" name="Straight Arrow Connector 19"/>
            <p:cNvCxnSpPr>
              <a:stCxn id="9" idx="1"/>
            </p:cNvCxnSpPr>
            <p:nvPr/>
          </p:nvCxnSpPr>
          <p:spPr>
            <a:xfrm>
              <a:off x="6785383" y="2220109"/>
              <a:ext cx="3028279"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Trò</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chơi</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Tiếp</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sức</a:t>
            </a:r>
            <a:r>
              <a:rPr lang="en-US" dirty="0" smtClean="0">
                <a:solidFill>
                  <a:srgbClr val="FF0000"/>
                </a:solidFill>
                <a:latin typeface="#9Slide03 AllRoundGothic" panose="020B0703020202020104" pitchFamily="34" charset="0"/>
                <a:cs typeface="#9Slide04 Chonburi" panose="00000500000000000000" pitchFamily="2" charset="-34"/>
              </a:rPr>
              <a:t>”</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8234259"/>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gridCol w="2712123"/>
                <a:gridCol w="3756385"/>
              </a:tblGrid>
              <a:tr h="370840">
                <a:tc>
                  <a:txBody>
                    <a:bodyPr/>
                    <a:lstStyle/>
                    <a:p>
                      <a:pPr algn="ctr"/>
                      <a:r>
                        <a:rPr lang="en-US" dirty="0" err="1" smtClean="0">
                          <a:solidFill>
                            <a:schemeClr val="tx1"/>
                          </a:solidFill>
                          <a:latin typeface="#9Slide03 Ample" panose="02000000000000000000" pitchFamily="2" charset="0"/>
                        </a:rPr>
                        <a:t>Truyền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smtClean="0">
                          <a:solidFill>
                            <a:schemeClr val="tx1"/>
                          </a:solidFill>
                          <a:latin typeface="#9Slide03 Ample" panose="02000000000000000000" pitchFamily="2" charset="0"/>
                        </a:rPr>
                        <a:t>Việc</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không</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nên</a:t>
                      </a:r>
                      <a:r>
                        <a:rPr lang="en-US" baseline="0" dirty="0" smtClean="0">
                          <a:solidFill>
                            <a:schemeClr val="tx1"/>
                          </a:solidFill>
                          <a:latin typeface="#9Slide03 Ample" panose="02000000000000000000" pitchFamily="2" charset="0"/>
                        </a:rPr>
                        <a:t> </a:t>
                      </a:r>
                      <a:r>
                        <a:rPr lang="en-US" baseline="0" dirty="0" err="1" smtClean="0">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smtClean="0">
                <a:solidFill>
                  <a:srgbClr val="C00000"/>
                </a:solidFill>
                <a:latin typeface="#9Slide03 Roboto Slab Bold" pitchFamily="2" charset="0"/>
                <a:ea typeface="#9Slide03 Roboto Slab Bold" pitchFamily="2" charset="0"/>
              </a:rPr>
              <a:t>BT 2/</a:t>
            </a:r>
            <a:r>
              <a:rPr lang="en-US" sz="2800" b="1" i="1" dirty="0" err="1" smtClean="0">
                <a:solidFill>
                  <a:srgbClr val="C00000"/>
                </a:solidFill>
                <a:latin typeface="#9Slide03 Roboto Slab Bold" pitchFamily="2" charset="0"/>
                <a:ea typeface="#9Slide03 Roboto Slab Bold" pitchFamily="2" charset="0"/>
              </a:rPr>
              <a:t>SGK</a:t>
            </a:r>
            <a:endParaRPr lang="en-US" sz="2800" b="1" i="1" dirty="0" smtClean="0">
              <a:solidFill>
                <a:srgbClr val="C00000"/>
              </a:solidFill>
              <a:latin typeface="#9Slide03 Roboto Slab Bold" pitchFamily="2" charset="0"/>
              <a:ea typeface="#9Slide03 Roboto Slab Bold" pitchFamily="2" charset="0"/>
            </a:endParaRPr>
          </a:p>
          <a:p>
            <a:pPr algn="just"/>
            <a:r>
              <a:rPr lang="en-US" sz="2800" b="1" i="1" dirty="0" smtClean="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smtClean="0">
                <a:latin typeface="#9Slide03 Roboto Slab Bold" pitchFamily="2" charset="0"/>
                <a:ea typeface="#9Slide03 Roboto Slab Bold" pitchFamily="2" charset="0"/>
              </a:rPr>
              <a:t>củ</a:t>
            </a:r>
            <a:r>
              <a:rPr lang="vi-VN" sz="2800" b="1" i="1" dirty="0" smtClean="0">
                <a:latin typeface="#9Slide03 Roboto Slab Bold" pitchFamily="2" charset="0"/>
                <a:ea typeface="#9Slide03 Roboto Slab Bold" pitchFamily="2" charset="0"/>
              </a:rPr>
              <a:t>a </a:t>
            </a:r>
            <a:r>
              <a:rPr lang="vi-VN" sz="2800" b="1" i="1" dirty="0">
                <a:latin typeface="#9Slide03 Roboto Slab Bold" pitchFamily="2" charset="0"/>
                <a:ea typeface="#9Slide03 Roboto Slab Bold" pitchFamily="2" charset="0"/>
              </a:rPr>
              <a:t>quê hương theo gợi ý </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phiếu</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học</a:t>
            </a:r>
            <a:r>
              <a:rPr lang="en-US" sz="2800" b="1" i="1" dirty="0" smtClean="0">
                <a:latin typeface="#9Slide03 Roboto Slab Bold" pitchFamily="2" charset="0"/>
                <a:ea typeface="#9Slide03 Roboto Slab Bold" pitchFamily="2" charset="0"/>
              </a:rPr>
              <a:t> </a:t>
            </a:r>
            <a:r>
              <a:rPr lang="en-US" sz="2800" b="1" i="1" dirty="0" err="1" smtClean="0">
                <a:latin typeface="#9Slide03 Roboto Slab Bold" pitchFamily="2" charset="0"/>
                <a:ea typeface="#9Slide03 Roboto Slab Bold" pitchFamily="2" charset="0"/>
              </a:rPr>
              <a:t>tập</a:t>
            </a:r>
            <a:r>
              <a:rPr lang="en-US" sz="2800" b="1" i="1" dirty="0" smtClean="0">
                <a:latin typeface="#9Slide03 Roboto Slab Bold" pitchFamily="2" charset="0"/>
                <a:ea typeface="#9Slide03 Roboto Slab Bold" pitchFamily="2" charset="0"/>
              </a:rPr>
              <a:t> </a:t>
            </a:r>
            <a:r>
              <a:rPr lang="vi-VN" sz="2800" b="1" i="1" dirty="0" smtClean="0">
                <a:latin typeface="#9Slide03 Roboto Slab Bold" pitchFamily="2" charset="0"/>
                <a:ea typeface="#9Slide03 Roboto Slab Bold" pitchFamily="2" charset="0"/>
              </a:rPr>
              <a:t>dưới </a:t>
            </a:r>
            <a:r>
              <a:rPr lang="vi-VN" sz="2800" b="1" i="1" dirty="0">
                <a:latin typeface="#9Slide03 Roboto Slab Bold" pitchFamily="2" charset="0"/>
                <a:ea typeface="#9Slide03 Roboto Slab Bold" pitchFamily="2" charset="0"/>
              </a:rPr>
              <a:t>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smtClean="0">
                <a:solidFill>
                  <a:srgbClr val="C00000"/>
                </a:solidFill>
                <a:latin typeface="#9Slide03 AllRoundGothic" panose="020B0703020202020104" pitchFamily="34" charset="0"/>
              </a:rPr>
              <a:t>PHIẾU</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HỌC</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949701"/>
              </p:ext>
            </p:extLst>
          </p:nvPr>
        </p:nvGraphicFramePr>
        <p:xfrm>
          <a:off x="2338267" y="1254004"/>
          <a:ext cx="8543395" cy="5090160"/>
        </p:xfrm>
        <a:graphic>
          <a:graphicData uri="http://schemas.openxmlformats.org/drawingml/2006/table">
            <a:tbl>
              <a:tblPr firstRow="1" bandRow="1">
                <a:tableStyleId>{5C22544A-7EE6-4342-B048-85BDC9FD1C3A}</a:tableStyleId>
              </a:tblPr>
              <a:tblGrid>
                <a:gridCol w="2790324"/>
                <a:gridCol w="3061253"/>
                <a:gridCol w="2691818"/>
              </a:tblGrid>
              <a:tr h="347383">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Truyền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không</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68503">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8790">
                <a:tc>
                  <a:txBody>
                    <a:bodyPr/>
                    <a:lstStyle/>
                    <a:p>
                      <a:pPr algn="ctr"/>
                      <a:r>
                        <a:rPr lang="en-US" sz="2800" i="1" dirty="0" err="1" smtClean="0">
                          <a:latin typeface="Times New Roman" panose="02020603050405020304" pitchFamily="18" charset="0"/>
                          <a:cs typeface="Times New Roman" panose="02020603050405020304" pitchFamily="18" charset="0"/>
                        </a:rPr>
                        <a:t>Hiếu</a:t>
                      </a:r>
                      <a:r>
                        <a:rPr lang="en-US" sz="2800" i="1" baseline="0" dirty="0" smtClean="0">
                          <a:latin typeface="Times New Roman" panose="02020603050405020304" pitchFamily="18" charset="0"/>
                          <a:cs typeface="Times New Roman" panose="02020603050405020304" pitchFamily="18" charset="0"/>
                        </a:rPr>
                        <a:t> </a:t>
                      </a:r>
                      <a:r>
                        <a:rPr lang="en-US" sz="2800" i="1" baseline="0" dirty="0" err="1" smtClean="0">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smtClean="0">
                <a:solidFill>
                  <a:srgbClr val="C00000"/>
                </a:solidFill>
                <a:latin typeface="#9Slide03 AllRoundGothic" panose="020B0703020202020104" pitchFamily="34" charset="0"/>
              </a:rPr>
              <a:t>PHIẾU</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HỌC</a:t>
            </a:r>
            <a:r>
              <a:rPr lang="en-US" sz="3600" dirty="0" smtClean="0">
                <a:solidFill>
                  <a:srgbClr val="C00000"/>
                </a:solidFill>
                <a:latin typeface="#9Slide03 AllRoundGothic" panose="020B0703020202020104" pitchFamily="34" charset="0"/>
              </a:rPr>
              <a:t> </a:t>
            </a:r>
            <a:r>
              <a:rPr lang="en-US" sz="3600" dirty="0" err="1" smtClean="0">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BT 4/</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SGK</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1,2: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a:t>
            </a: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3,4: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b</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Thảo</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luận</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solidFill>
                  <a:srgbClr val="00B050"/>
                </a:solidFill>
                <a:latin typeface="#9Slide03 AllRoundGothic" panose="020B0703020202020104" pitchFamily="34" charset="0"/>
              </a:rPr>
              <a:t>III.Hoạt</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động</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luyện</a:t>
            </a:r>
            <a:r>
              <a:rPr lang="en-US" sz="3600" dirty="0" smtClean="0">
                <a:solidFill>
                  <a:srgbClr val="00B050"/>
                </a:solidFill>
                <a:latin typeface="#9Slide03 AllRoundGothic" panose="020B0703020202020104" pitchFamily="34" charset="0"/>
              </a:rPr>
              <a:t> </a:t>
            </a:r>
            <a:r>
              <a:rPr lang="en-US" sz="3600" dirty="0" err="1" smtClean="0">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5324535"/>
          </a:xfrm>
          <a:prstGeom prst="rect">
            <a:avLst/>
          </a:prstGeom>
          <a:noFill/>
        </p:spPr>
        <p:txBody>
          <a:bodyPr wrap="square" rtlCol="0">
            <a:spAutoFit/>
          </a:bodyPr>
          <a:lstStyle/>
          <a:p>
            <a:pPr algn="just"/>
            <a:r>
              <a:rPr lang="en-US" sz="2400" b="1" i="1" u="sng" dirty="0" err="1" smtClean="0">
                <a:solidFill>
                  <a:srgbClr val="FF0000"/>
                </a:solidFill>
                <a:latin typeface="#9Slide03 Roboto Slab Bold" pitchFamily="2" charset="0"/>
                <a:ea typeface="#9Slide03 Roboto Slab Bold" pitchFamily="2" charset="0"/>
              </a:rPr>
              <a:t>Tình</a:t>
            </a:r>
            <a:r>
              <a:rPr lang="en-US" sz="2400" b="1" i="1" u="sng" dirty="0" smtClean="0">
                <a:solidFill>
                  <a:srgbClr val="FF0000"/>
                </a:solidFill>
                <a:latin typeface="#9Slide03 Roboto Slab Bold" pitchFamily="2" charset="0"/>
                <a:ea typeface="#9Slide03 Roboto Slab Bold" pitchFamily="2" charset="0"/>
              </a:rPr>
              <a:t> </a:t>
            </a:r>
            <a:r>
              <a:rPr lang="en-US" sz="2400" b="1" i="1" u="sng" dirty="0" err="1">
                <a:solidFill>
                  <a:srgbClr val="FF0000"/>
                </a:solidFill>
                <a:latin typeface="#9Slide03 Roboto Slab Bold" pitchFamily="2" charset="0"/>
                <a:ea typeface="#9Slide03 Roboto Slab Bold" pitchFamily="2" charset="0"/>
              </a:rPr>
              <a:t>huống</a:t>
            </a:r>
            <a:r>
              <a:rPr lang="en-US" sz="2400" b="1" i="1" u="sng" dirty="0">
                <a:solidFill>
                  <a:srgbClr val="FF0000"/>
                </a:solidFill>
                <a:latin typeface="#9Slide03 Roboto Slab Bold" pitchFamily="2" charset="0"/>
                <a:ea typeface="#9Slide03 Roboto Slab Bold" pitchFamily="2" charset="0"/>
              </a:rPr>
              <a:t> 1</a:t>
            </a:r>
            <a:r>
              <a:rPr lang="en-US" sz="2400" i="1" dirty="0">
                <a:solidFill>
                  <a:srgbClr val="FF0000"/>
                </a:solidFill>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không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đồng</a:t>
            </a:r>
            <a:r>
              <a:rPr lang="en-US" sz="2400" i="1" dirty="0">
                <a:latin typeface="#9Slide03 Roboto Slab Bold" pitchFamily="2" charset="0"/>
                <a:ea typeface="#9Slide03 Roboto Slab Bold" pitchFamily="2" charset="0"/>
              </a:rPr>
              <a:t> ý </a:t>
            </a:r>
            <a:r>
              <a:rPr lang="en-US" sz="2400" i="1" dirty="0" err="1">
                <a:latin typeface="#9Slide03 Roboto Slab Bold" pitchFamily="2" charset="0"/>
                <a:ea typeface="#9Slide03 Roboto Slab Bold" pitchFamily="2" charset="0"/>
              </a:rPr>
              <a:t>với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hành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của</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nên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nói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với</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rằng</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biết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xưa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hi </a:t>
            </a:r>
            <a:r>
              <a:rPr lang="en-US" sz="2400" i="1" dirty="0" err="1">
                <a:latin typeface="#9Slide03 Roboto Slab Bold" pitchFamily="2" charset="0"/>
                <a:ea typeface="#9Slide03 Roboto Slab Bold" pitchFamily="2" charset="0"/>
              </a:rPr>
              <a:t>sinh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đề</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như</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nào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Từ</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trân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những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thành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của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quý</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hoà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bình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được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hôm</a:t>
            </a:r>
            <a:r>
              <a:rPr lang="en-US" sz="2400" i="1" dirty="0">
                <a:latin typeface="#9Slide03 Roboto Slab Bold" pitchFamily="2" charset="0"/>
                <a:ea typeface="#9Slide03 Roboto Slab Bold" pitchFamily="2" charset="0"/>
              </a:rPr>
              <a:t> nay. </a:t>
            </a:r>
            <a:r>
              <a:rPr lang="en-US" sz="2400" i="1" dirty="0" err="1">
                <a:latin typeface="#9Slide03 Roboto Slab Bold" pitchFamily="2" charset="0"/>
                <a:ea typeface="#9Slide03 Roboto Slab Bold" pitchFamily="2" charset="0"/>
              </a:rPr>
              <a:t>Hơn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nữa</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lịch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sử</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thừa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phát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huy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truyền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thống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yêu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phấn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học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rèn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luyện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góp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xây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dựng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trong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thời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mới</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400" i="1" u="sng" dirty="0" smtClean="0">
              <a:solidFill>
                <a:srgbClr val="FF0000"/>
              </a:solidFill>
              <a:latin typeface="#9Slide03 Roboto Slab Bold" pitchFamily="2" charset="0"/>
              <a:ea typeface="#9Slide03 Roboto Slab Bold" pitchFamily="2" charset="0"/>
            </a:endParaRPr>
          </a:p>
          <a:p>
            <a:pPr algn="just"/>
            <a:r>
              <a:rPr lang="vi-VN" sz="2400" i="1" u="sng" dirty="0" smtClean="0">
                <a:solidFill>
                  <a:srgbClr val="FF0000"/>
                </a:solidFill>
                <a:latin typeface="#9Slide03 Roboto Slab Bold" pitchFamily="2" charset="0"/>
                <a:ea typeface="#9Slide03 Roboto Slab Bold" pitchFamily="2" charset="0"/>
              </a:rPr>
              <a:t>Tình </a:t>
            </a:r>
            <a:r>
              <a:rPr lang="vi-VN" sz="2400" b="1" i="1" u="sng" dirty="0" smtClean="0">
                <a:solidFill>
                  <a:srgbClr val="FF0000"/>
                </a:solidFill>
                <a:latin typeface="#9Slide03 Roboto Slab Bold" pitchFamily="2" charset="0"/>
                <a:ea typeface="#9Slide03 Roboto Slab Bold" pitchFamily="2" charset="0"/>
              </a:rPr>
              <a:t>huống 2</a:t>
            </a:r>
            <a:r>
              <a:rPr lang="vi-VN" sz="2400" i="1" dirty="0" smtClean="0">
                <a:solidFill>
                  <a:srgbClr val="FF0000"/>
                </a:solidFill>
                <a:latin typeface="#9Slide03 Roboto Slab Bold" pitchFamily="2" charset="0"/>
                <a:ea typeface="#9Slide03 Roboto Slab Bold" pitchFamily="2" charset="0"/>
              </a:rPr>
              <a:t>: </a:t>
            </a:r>
            <a:r>
              <a:rPr lang="vi-VN" sz="2400" i="1" dirty="0" smtClean="0">
                <a:latin typeface="#9Slide03 Roboto Slab Bold" pitchFamily="2" charset="0"/>
                <a:ea typeface="#9Slide03 Roboto Slab Bold" pitchFamily="2" charset="0"/>
              </a:rPr>
              <a:t>N</a:t>
            </a:r>
            <a:r>
              <a:rPr lang="en-US" sz="2400" i="1" dirty="0">
                <a:latin typeface="#9Slide03 Roboto Slab Bold" pitchFamily="2" charset="0"/>
                <a:ea typeface="#9Slide03 Roboto Slab Bold" pitchFamily="2" charset="0"/>
              </a:rPr>
              <a:t>ế</a:t>
            </a:r>
            <a:r>
              <a:rPr lang="vi-VN" sz="2400" i="1" dirty="0">
                <a:latin typeface="#9Slide03 Roboto Slab Bold" pitchFamily="2" charset="0"/>
                <a:ea typeface="#9Slide03 Roboto Slab Bold" pitchFamily="2" charset="0"/>
              </a:rPr>
              <a:t>u là T, em nên thuyết phục các bạn rằng các món ăn nước ngo</a:t>
            </a:r>
            <a:r>
              <a:rPr lang="en-US" sz="2400" i="1" dirty="0">
                <a:latin typeface="#9Slide03 Roboto Slab Bold" pitchFamily="2" charset="0"/>
                <a:ea typeface="#9Slide03 Roboto Slab Bold" pitchFamily="2" charset="0"/>
              </a:rPr>
              <a:t>à</a:t>
            </a:r>
            <a:r>
              <a:rPr lang="vi-VN" sz="2400" i="1" dirty="0">
                <a:latin typeface="#9Slide03 Roboto Slab Bold" pitchFamily="2" charset="0"/>
                <a:ea typeface="#9Slide03 Roboto Slab Bold" pitchFamily="2" charset="0"/>
              </a:rPr>
              <a:t>i cũng r</a:t>
            </a:r>
            <a:r>
              <a:rPr lang="en-US" sz="2400" i="1" dirty="0">
                <a:latin typeface="#9Slide03 Roboto Slab Bold" pitchFamily="2" charset="0"/>
                <a:ea typeface="#9Slide03 Roboto Slab Bold" pitchFamily="2" charset="0"/>
              </a:rPr>
              <a:t>ấ</a:t>
            </a:r>
            <a:r>
              <a:rPr lang="vi-VN" sz="2400" i="1" dirty="0">
                <a:latin typeface="#9Slide03 Roboto Slab Bold" pitchFamily="2" charset="0"/>
                <a:ea typeface="#9Slide03 Roboto Slab Bold" pitchFamily="2" charset="0"/>
              </a:rPr>
              <a:t>t thú vị nhưng những món ăn truyền thống quê hương đã tồn tại và phát triển từ lâu đời, có các gi</a:t>
            </a:r>
            <a:r>
              <a:rPr lang="en-US" sz="2400" i="1" dirty="0">
                <a:latin typeface="#9Slide03 Roboto Slab Bold" pitchFamily="2" charset="0"/>
                <a:ea typeface="#9Slide03 Roboto Slab Bold" pitchFamily="2" charset="0"/>
              </a:rPr>
              <a:t>á</a:t>
            </a:r>
            <a:r>
              <a:rPr lang="vi-VN" sz="2400" i="1" dirty="0">
                <a:latin typeface="#9Slide03 Roboto Slab Bold" pitchFamily="2" charset="0"/>
                <a:ea typeface="#9Slide03 Roboto Slab Bold" pitchFamily="2" charset="0"/>
              </a:rPr>
              <a:t> trị đặc biệt. Trong d</a:t>
            </a:r>
            <a:r>
              <a:rPr lang="en-US" sz="2400" i="1" dirty="0">
                <a:latin typeface="#9Slide03 Roboto Slab Bold" pitchFamily="2" charset="0"/>
                <a:ea typeface="#9Slide03 Roboto Slab Bold" pitchFamily="2" charset="0"/>
              </a:rPr>
              <a:t>ị</a:t>
            </a:r>
            <a:r>
              <a:rPr lang="vi-VN" sz="2400" i="1" dirty="0">
                <a:latin typeface="#9Slide03 Roboto Slab Bold" pitchFamily="2" charset="0"/>
                <a:ea typeface="#9Slide03 Roboto Slab Bold" pitchFamily="2" charset="0"/>
              </a:rPr>
              <a:t>p chào mừng ngày Quốc tế Phụ nữ, chúng ta nên chọn những món ăn quen thuộc hằng ngàv mà các bà, các mẹ v</a:t>
            </a:r>
            <a:r>
              <a:rPr lang="en-US" sz="2400" i="1" dirty="0">
                <a:latin typeface="#9Slide03 Roboto Slab Bold" pitchFamily="2" charset="0"/>
                <a:ea typeface="#9Slide03 Roboto Slab Bold" pitchFamily="2" charset="0"/>
              </a:rPr>
              <a:t>ẫ</a:t>
            </a:r>
            <a:r>
              <a:rPr lang="vi-VN" sz="2400" i="1" dirty="0">
                <a:latin typeface="#9Slide03 Roboto Slab Bold" pitchFamily="2" charset="0"/>
                <a:ea typeface="#9Slide03 Roboto Slab Bold" pitchFamily="2" charset="0"/>
              </a:rPr>
              <a:t>n nấu cho chúng ta. Những món ăn quê hương ấy chứa cả tình thương gia đình và tâm hồn quê hương sẽ có nhiều ý n</a:t>
            </a:r>
            <a:r>
              <a:rPr lang="en-US" sz="2400" i="1" dirty="0" err="1">
                <a:latin typeface="#9Slide03 Roboto Slab Bold" pitchFamily="2" charset="0"/>
                <a:ea typeface="#9Slide03 Roboto Slab Bold" pitchFamily="2" charset="0"/>
              </a:rPr>
              <a:t>ghĩ</a:t>
            </a:r>
            <a:r>
              <a:rPr lang="vi-VN" sz="2400" i="1" dirty="0">
                <a:latin typeface="#9Slide03 Roboto Slab Bold" pitchFamily="2" charset="0"/>
                <a:ea typeface="#9Slide03 Roboto Slab Bold" pitchFamily="2" charset="0"/>
              </a:rPr>
              <a:t>a hơn</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2800767"/>
          </a:xfrm>
          <a:prstGeom prst="rect">
            <a:avLst/>
          </a:prstGeom>
          <a:noFill/>
        </p:spPr>
        <p:txBody>
          <a:bodyPr wrap="square" rtlCol="0">
            <a:spAutoFit/>
          </a:bodyPr>
          <a:lstStyle/>
          <a:p>
            <a:pPr algn="just"/>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Cùng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các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bạn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trong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nhóm</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tập</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làn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dân</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múa</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hay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bài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hát</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ngọi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quê</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hương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sau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đó</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biểu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diễn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trước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lớp</a:t>
            </a:r>
            <a:r>
              <a:rPr lang="en-US" sz="4400" b="1" i="1" dirty="0">
                <a:latin typeface="#9Slide03 Roboto Slab Bold" pitchFamily="2" charset="0"/>
                <a:ea typeface="#9Slide03 Roboto Slab Bold" pitchFamily="2" charset="0"/>
              </a:rPr>
              <a:t>. </a:t>
            </a:r>
            <a:endParaRPr lang="en-US" sz="4400" dirty="0">
              <a:latin typeface="#9Slide03 Roboto Slab Bold" pitchFamily="2" charset="0"/>
              <a:ea typeface="#9Slide03 Roboto Slab Bold" pitchFamily="2"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6">
                    <a:lumMod val="75000"/>
                  </a:schemeClr>
                </a:solidFill>
                <a:latin typeface="#9Slide03 AllRoundGothic" panose="020B0703020202020104" pitchFamily="34" charset="0"/>
              </a:rPr>
              <a:t>IV. </a:t>
            </a:r>
            <a:r>
              <a:rPr lang="en-US" sz="6000" b="1" dirty="0" err="1" smtClean="0">
                <a:solidFill>
                  <a:schemeClr val="accent6">
                    <a:lumMod val="75000"/>
                  </a:schemeClr>
                </a:solidFill>
                <a:latin typeface="#9Slide03 AllRoundGothic" panose="020B0703020202020104" pitchFamily="34" charset="0"/>
              </a:rPr>
              <a:t>Hoạt</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động</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vận</a:t>
            </a:r>
            <a:r>
              <a:rPr lang="en-US" sz="6000" b="1" dirty="0" smtClean="0">
                <a:solidFill>
                  <a:schemeClr val="accent6">
                    <a:lumMod val="75000"/>
                  </a:schemeClr>
                </a:solidFill>
                <a:latin typeface="#9Slide03 AllRoundGothic" panose="020B0703020202020104" pitchFamily="34" charset="0"/>
              </a:rPr>
              <a:t> </a:t>
            </a:r>
            <a:r>
              <a:rPr lang="en-US" sz="6000" b="1" dirty="0" err="1" smtClean="0">
                <a:solidFill>
                  <a:schemeClr val="accent6">
                    <a:lumMod val="75000"/>
                  </a:schemeClr>
                </a:solidFill>
                <a:latin typeface="#9Slide03 AllRoundGothic" panose="020B0703020202020104" pitchFamily="34" charset="0"/>
              </a:rPr>
              <a:t>dụng</a:t>
            </a:r>
            <a:endParaRPr lang="en-US" sz="6000" b="1" dirty="0">
              <a:solidFill>
                <a:schemeClr val="accent6">
                  <a:lumMod val="75000"/>
                </a:schemeClr>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smtClean="0">
                <a:latin typeface="#9Slide03 AllRoundGothic" panose="020B0703020202020104" pitchFamily="34" charset="0"/>
              </a:rPr>
              <a:t>Thảo</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luận</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Cặp</a:t>
            </a:r>
            <a:r>
              <a:rPr lang="en-US" sz="7200" dirty="0" smtClean="0">
                <a:latin typeface="#9Slide03 AllRoundGothic" panose="020B0703020202020104" pitchFamily="34" charset="0"/>
              </a:rPr>
              <a:t> </a:t>
            </a:r>
            <a:r>
              <a:rPr lang="en-US" sz="7200" dirty="0" err="1" smtClean="0">
                <a:latin typeface="#9Slide03 AllRoundGothic" panose="020B0703020202020104" pitchFamily="34" charset="0"/>
              </a:rPr>
              <a:t>đôi</a:t>
            </a:r>
            <a:endParaRPr lang="en-US" sz="7200" dirty="0">
              <a:latin typeface="#9Slide03 AllRoundGothic" panose="020B0703020202020104" pitchFamily="34" charset="0"/>
            </a:endParaRPr>
          </a:p>
        </p:txBody>
      </p:sp>
      <p:sp>
        <p:nvSpPr>
          <p:cNvPr id="4" name="TextBox 3"/>
          <p:cNvSpPr txBox="1"/>
          <p:nvPr/>
        </p:nvSpPr>
        <p:spPr>
          <a:xfrm>
            <a:off x="0" y="1764417"/>
            <a:ext cx="12192000" cy="5016758"/>
          </a:xfrm>
          <a:prstGeom prst="rect">
            <a:avLst/>
          </a:prstGeom>
          <a:noFill/>
        </p:spPr>
        <p:txBody>
          <a:bodyPr wrap="square" rtlCol="0">
            <a:spAutoFit/>
          </a:bodyPr>
          <a:lstStyle/>
          <a:p>
            <a:endParaRPr lang="en-US" sz="3600" b="1" dirty="0">
              <a:latin typeface="#9Slide04 Manuale Bold" panose="02040804050405060204" pitchFamily="18" charset="0"/>
            </a:endParaRPr>
          </a:p>
          <a:p>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Quan</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sát</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bức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ảnh</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dưới</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đây</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sau</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đó</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cho</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biết</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bức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tranh</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nói</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về</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các</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truyền</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thống</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nào</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của</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quê</a:t>
            </a:r>
            <a:r>
              <a:rPr lang="en-US" sz="4800" b="1" dirty="0" smtClean="0">
                <a:latin typeface="#9Slide04 Manuale Bold" panose="02040804050405060204" pitchFamily="18" charset="0"/>
              </a:rPr>
              <a:t> </a:t>
            </a:r>
            <a:r>
              <a:rPr lang="en-US" sz="4800" b="1" dirty="0" err="1" smtClean="0">
                <a:latin typeface="#9Slide04 Manuale Bold" panose="02040804050405060204" pitchFamily="18" charset="0"/>
              </a:rPr>
              <a:t>hương</a:t>
            </a:r>
            <a:r>
              <a:rPr lang="en-US" sz="4800" b="1" dirty="0" smtClean="0">
                <a:latin typeface="#9Slide04 Manuale Bold" panose="02040804050405060204" pitchFamily="18" charset="0"/>
              </a:rPr>
              <a:t> ?</a:t>
            </a:r>
          </a:p>
          <a:p>
            <a:r>
              <a:rPr lang="en-US" sz="4800" b="1" dirty="0">
                <a:latin typeface="#9Slide04 Manuale Bold" panose="02040804050405060204" pitchFamily="18" charset="0"/>
              </a:rPr>
              <a:t>? </a:t>
            </a:r>
            <a:r>
              <a:rPr lang="en-US" sz="4800" b="1" dirty="0" err="1">
                <a:latin typeface="#9Slide04 Manuale Bold" panose="02040804050405060204" pitchFamily="18" charset="0"/>
              </a:rPr>
              <a:t>Hãy</a:t>
            </a:r>
            <a:r>
              <a:rPr lang="en-US" sz="4800" b="1" dirty="0">
                <a:latin typeface="#9Slide04 Manuale Bold" panose="02040804050405060204" pitchFamily="18" charset="0"/>
              </a:rPr>
              <a:t> chia </a:t>
            </a:r>
            <a:r>
              <a:rPr lang="en-US" sz="4800" b="1" dirty="0" err="1">
                <a:latin typeface="#9Slide04 Manuale Bold" panose="02040804050405060204" pitchFamily="18" charset="0"/>
              </a:rPr>
              <a:t>sẻ</a:t>
            </a:r>
            <a:r>
              <a:rPr lang="en-US" sz="4800" b="1" dirty="0">
                <a:latin typeface="#9Slide04 Manuale Bold" panose="02040804050405060204" pitchFamily="18" charset="0"/>
              </a:rPr>
              <a:t> </a:t>
            </a:r>
            <a:r>
              <a:rPr lang="en-US" sz="4800" b="1" dirty="0" err="1">
                <a:latin typeface="#9Slide04 Manuale Bold" panose="02040804050405060204" pitchFamily="18" charset="0"/>
              </a:rPr>
              <a:t>hiểu</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em</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những</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hình</a:t>
            </a:r>
            <a:r>
              <a:rPr lang="en-US" sz="4800" b="1" dirty="0">
                <a:latin typeface="#9Slide04 Manuale Bold" panose="02040804050405060204" pitchFamily="18" charset="0"/>
              </a:rPr>
              <a:t> </a:t>
            </a:r>
            <a:r>
              <a:rPr lang="en-US" sz="4800" b="1" dirty="0" err="1" smtClean="0">
                <a:latin typeface="#9Slide04 Manuale Bold" panose="02040804050405060204" pitchFamily="18" charset="0"/>
              </a:rPr>
              <a:t>đó</a:t>
            </a:r>
            <a:r>
              <a:rPr lang="en-US" sz="4800" b="1" dirty="0" smtClean="0">
                <a:latin typeface="#9Slide04 Manuale Bold" panose="02040804050405060204" pitchFamily="18" charset="0"/>
              </a:rPr>
              <a:t> ?</a:t>
            </a:r>
            <a:endParaRPr lang="en-US" sz="4800" b="1" dirty="0">
              <a:latin typeface="#9Slide04 Manuale Bold" panose="02040804050405060204" pitchFamily="18" charset="0"/>
            </a:endParaRP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smtClean="0">
                <a:solidFill>
                  <a:srgbClr val="002060"/>
                </a:solidFill>
                <a:latin typeface="#9Slide03 AllRoundGothic" panose="020B0703020202020104" pitchFamily="34" charset="0"/>
              </a:rPr>
              <a:t>Tượng</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đài</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tử</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để</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Tổ</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quốc</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sinh</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Hà</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Dao </a:t>
            </a:r>
            <a:r>
              <a:rPr lang="en-US" dirty="0" err="1" smtClean="0">
                <a:solidFill>
                  <a:srgbClr val="002060"/>
                </a:solidFill>
                <a:latin typeface="#9Slide03 AllRoundGothic" panose="020B0703020202020104" pitchFamily="34" charset="0"/>
              </a:rPr>
              <a:t>Đỏ</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Lào</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Cai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trong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trang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phục</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Điệu</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múa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của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Chăm</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Khánh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Bánh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Khọt</a:t>
            </a:r>
            <a:r>
              <a:rPr lang="en-US" dirty="0" smtClean="0">
                <a:solidFill>
                  <a:srgbClr val="002060"/>
                </a:solidFill>
                <a:latin typeface="#9Slide03 AllRoundGothic" panose="020B0703020202020104" pitchFamily="34" charset="0"/>
              </a:rPr>
              <a:t> – </a:t>
            </a:r>
            <a:r>
              <a:rPr lang="en-US" dirty="0" err="1" smtClean="0">
                <a:solidFill>
                  <a:srgbClr val="002060"/>
                </a:solidFill>
                <a:latin typeface="#9Slide03 AllRoundGothic" panose="020B0703020202020104" pitchFamily="34" charset="0"/>
              </a:rPr>
              <a:t>món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ăn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ở Nam </a:t>
            </a:r>
            <a:r>
              <a:rPr lang="en-US" dirty="0" err="1" smtClean="0">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1567" y="133735"/>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a:solidFill>
                    <a:srgbClr val="0070C0"/>
                  </a:solidFill>
                </a:ln>
                <a:solidFill>
                  <a:schemeClr val="bg1"/>
                </a:solidFill>
                <a:effectLst>
                  <a:outerShdw blurRad="50800" dist="38100" dir="10800000" algn="r" rotWithShape="0">
                    <a:prstClr val="black">
                      <a:alpha val="40000"/>
                    </a:prstClr>
                  </a:outerShdw>
                </a:effectLst>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dirty="0" smtClean="0">
                  <a:solidFill>
                    <a:schemeClr val="accent6">
                      <a:lumMod val="75000"/>
                    </a:schemeClr>
                  </a:solidFill>
                  <a:latin typeface="#9Slide03 AmpleSoft Bold" panose="02000000000000000000" pitchFamily="2" charset="0"/>
                </a:rPr>
                <a:t>II. </a:t>
              </a:r>
              <a:r>
                <a:rPr lang="en-US" sz="2800" dirty="0" err="1" smtClean="0">
                  <a:solidFill>
                    <a:schemeClr val="accent6">
                      <a:lumMod val="75000"/>
                    </a:schemeClr>
                  </a:solidFill>
                  <a:latin typeface="#9Slide03 AmpleSoft Bold" panose="02000000000000000000" pitchFamily="2" charset="0"/>
                </a:rPr>
                <a:t>Hoạt</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động</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khám</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phá</a:t>
              </a:r>
              <a:endParaRPr lang="en-US" sz="2800" dirty="0" smtClean="0">
                <a:solidFill>
                  <a:schemeClr val="accent6">
                    <a:lumMod val="75000"/>
                  </a:schemeClr>
                </a:solidFill>
                <a:latin typeface="#9Slide03 AmpleSoft Bold" panose="02000000000000000000" pitchFamily="2" charset="0"/>
              </a:endParaRPr>
            </a:p>
            <a:p>
              <a:r>
                <a:rPr lang="en-US" sz="2800" dirty="0" smtClean="0">
                  <a:solidFill>
                    <a:schemeClr val="accent6">
                      <a:lumMod val="75000"/>
                    </a:schemeClr>
                  </a:solidFill>
                  <a:latin typeface="#9Slide03 AmpleSoft Bold" panose="02000000000000000000" pitchFamily="2" charset="0"/>
                </a:rPr>
                <a:t>1. </a:t>
              </a:r>
              <a:r>
                <a:rPr lang="en-US" sz="2800" dirty="0" err="1" smtClean="0">
                  <a:solidFill>
                    <a:schemeClr val="accent6">
                      <a:lumMod val="75000"/>
                    </a:schemeClr>
                  </a:solidFill>
                  <a:latin typeface="#9Slide03 AmpleSoft Bold" panose="02000000000000000000" pitchFamily="2" charset="0"/>
                </a:rPr>
                <a:t>Tìm</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hiểu</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một</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số</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truyền</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thống</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của</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quê</a:t>
              </a:r>
              <a:r>
                <a:rPr lang="en-US" sz="2800" dirty="0" smtClean="0">
                  <a:solidFill>
                    <a:schemeClr val="accent6">
                      <a:lumMod val="75000"/>
                    </a:schemeClr>
                  </a:solidFill>
                  <a:latin typeface="#9Slide03 AmpleSoft Bold" panose="02000000000000000000" pitchFamily="2" charset="0"/>
                </a:rPr>
                <a:t> </a:t>
              </a:r>
              <a:r>
                <a:rPr lang="en-US" sz="2800" dirty="0" err="1" smtClean="0">
                  <a:solidFill>
                    <a:schemeClr val="accent6">
                      <a:lumMod val="75000"/>
                    </a:schemeClr>
                  </a:solidFill>
                  <a:latin typeface="#9Slide03 AmpleSoft Bold" panose="02000000000000000000" pitchFamily="2" charset="0"/>
                </a:rPr>
                <a:t>hương</a:t>
              </a:r>
              <a:endParaRPr lang="en-US" sz="2800" dirty="0" smtClean="0">
                <a:solidFill>
                  <a:schemeClr val="accent6">
                    <a:lumMod val="75000"/>
                  </a:schemeClr>
                </a:solidFill>
                <a:latin typeface="#9Slide03 AmpleSoft Bold" panose="02000000000000000000" pitchFamily="2" charset="0"/>
              </a:endParaRPr>
            </a:p>
            <a:p>
              <a:endParaRPr lang="en-US" dirty="0">
                <a:solidFill>
                  <a:schemeClr val="accent6">
                    <a:lumMod val="75000"/>
                  </a:schemeClr>
                </a:solidFill>
                <a:latin typeface="#9Slide03 AmpleSoft Bold" panose="02000000000000000000" pitchFamily="2" charset="0"/>
              </a:endParaRPr>
            </a:p>
          </p:txBody>
        </p:sp>
      </p:gr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1)</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Những thông tin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dưới</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đây</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giới </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hiệu</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2)</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Hãy k</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ể</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ề</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 th</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ố</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ủ</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3)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Em</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hiểu</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thế</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nào</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a:t>
              </a:r>
              <a:r>
                <a:rPr lang="vi-VN" sz="2400" i="1" dirty="0" smtClean="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ruyền </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thống quê hương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gì</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a:r>
            <a:r>
              <a:rPr lang="en-US" sz="2400" i="1" dirty="0" smtClean="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Các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thống</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yêu nước, truyền thống cách mạng, truyền thống văn hoá</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dân ca, các nhac cụ cổ truyền, lễ hội truyền thống, nghề truyền thống (nghề dệt, làm gốm,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nghề</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làm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đậu</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Khái</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niệm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quê hương là những giá trị văn hoá, lịch sử, đạo đức, tinh thần cao quý, tốt đẹp và 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ững giá trị vật chất, kĩ năng nghề được truyền qua nhiều thế hệ sinh sống ở một địa phương, vùng đất.</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3200" i="1" dirty="0"/>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954107"/>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smtClean="0">
                  <a:solidFill>
                    <a:schemeClr val="accent6">
                      <a:lumMod val="75000"/>
                    </a:schemeClr>
                  </a:solidFill>
                  <a:latin typeface="#9Slide03 AmpleSoft Bold" panose="02000000000000000000" pitchFamily="2" charset="0"/>
                </a:rPr>
                <a:t>2. </a:t>
              </a:r>
              <a:r>
                <a:rPr lang="en-US" sz="2800" b="1" dirty="0" err="1" smtClean="0">
                  <a:solidFill>
                    <a:schemeClr val="accent6">
                      <a:lumMod val="75000"/>
                    </a:schemeClr>
                  </a:solidFill>
                  <a:latin typeface="#9Slide03 AmpleSoft Bold" panose="02000000000000000000" pitchFamily="2" charset="0"/>
                </a:rPr>
                <a:t>Tìm</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hiểu</a:t>
              </a:r>
              <a:r>
                <a:rPr lang="en-US" sz="2800" b="1" dirty="0" smtClean="0">
                  <a:solidFill>
                    <a:schemeClr val="accent6">
                      <a:lumMod val="75000"/>
                    </a:schemeClr>
                  </a:solidFill>
                  <a:latin typeface="#9Slide03 AmpleSoft Bold" panose="02000000000000000000" pitchFamily="2" charset="0"/>
                </a:rPr>
                <a:t> ý </a:t>
              </a:r>
              <a:r>
                <a:rPr lang="en-US" sz="2800" b="1" dirty="0" err="1" smtClean="0">
                  <a:solidFill>
                    <a:schemeClr val="accent6">
                      <a:lumMod val="75000"/>
                    </a:schemeClr>
                  </a:solidFill>
                  <a:latin typeface="#9Slide03 AmpleSoft Bold" panose="02000000000000000000" pitchFamily="2" charset="0"/>
                </a:rPr>
                <a:t>nghĩa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của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truyền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thống</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quê</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404295226"/>
              </p:ext>
            </p:extLst>
          </p:nvPr>
        </p:nvGraphicFramePr>
        <p:xfrm>
          <a:off x="-1" y="2794126"/>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gridCol w="1610436"/>
                <a:gridCol w="1801344"/>
                <a:gridCol w="5231801"/>
              </a:tblGrid>
              <a:tr h="918065">
                <a:tc>
                  <a:txBody>
                    <a:bodyPr/>
                    <a:lstStyle/>
                    <a:p>
                      <a:pPr algn="ctr"/>
                      <a:r>
                        <a:rPr lang="en-US" sz="2800" b="0" dirty="0" smtClean="0">
                          <a:latin typeface="#9Slide03 AllRoundGothic" panose="020B0703020202020104" pitchFamily="34" charset="0"/>
                          <a:cs typeface="#9Slide04 Chonburi" panose="00000500000000000000" pitchFamily="2" charset="-34"/>
                        </a:rPr>
                        <a:t>Ý</a:t>
                      </a:r>
                      <a:r>
                        <a:rPr lang="en-US" sz="2800" b="0" baseline="0" dirty="0" smtClean="0">
                          <a:latin typeface="#9Slide03 AllRoundGothic" panose="020B0703020202020104" pitchFamily="34" charset="0"/>
                          <a:cs typeface="#9Slide04 Chonburi" panose="00000500000000000000" pitchFamily="2" charset="-34"/>
                        </a:rPr>
                        <a:t> </a:t>
                      </a:r>
                      <a:r>
                        <a:rPr lang="en-US" sz="2800" b="0" baseline="0" dirty="0" err="1" smtClean="0">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Không</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đồng</a:t>
                      </a:r>
                      <a:r>
                        <a:rPr lang="en-US" sz="2800" baseline="0" dirty="0" smtClean="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smtClean="0">
                          <a:latin typeface="#9Slide03 AllRoundGothic" panose="020B0703020202020104" pitchFamily="34" charset="0"/>
                          <a:cs typeface="#9Slide04 Chonburi" panose="00000500000000000000" pitchFamily="2" charset="-34"/>
                        </a:rPr>
                        <a:t>Giải</a:t>
                      </a:r>
                      <a:r>
                        <a:rPr lang="en-US" sz="2800" baseline="0" dirty="0" smtClean="0">
                          <a:latin typeface="#9Slide03 AllRoundGothic" panose="020B0703020202020104" pitchFamily="34" charset="0"/>
                          <a:cs typeface="#9Slide04 Chonburi" panose="00000500000000000000" pitchFamily="2" charset="-34"/>
                        </a:rPr>
                        <a:t> </a:t>
                      </a:r>
                      <a:r>
                        <a:rPr lang="en-US" sz="2800" baseline="0" dirty="0" err="1" smtClean="0">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Tự hào vê truyên th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ố</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 quê hương cũng chính là tự hào về nguồn gốc, dòng họ, tổ tiên của mình.</a:t>
                      </a:r>
                      <a:endParaRPr lang="en-US" sz="1400" b="1"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Nghề thủ công truyền thông không còn là niềm tự hào của quê hương vì không phù h</a:t>
                      </a:r>
                      <a:r>
                        <a:rPr lang="en-US"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ợ</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 với cuộc sống hiện đại.</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Truyện dân gian và những làn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điệu dân ca đ</a:t>
                      </a:r>
                      <a:r>
                        <a:rPr lang="en-US" sz="1400" b="0" u="none" strike="noStrike" kern="1200" dirty="0" err="1" smtClean="0">
                          <a:solidFill>
                            <a:schemeClr val="dk1"/>
                          </a:solidFill>
                          <a:effectLst/>
                          <a:latin typeface="#9Slide04 Chonburi" panose="00000500000000000000" pitchFamily="2" charset="-34"/>
                          <a:ea typeface="+mn-ea"/>
                          <a:cs typeface="#9Slide04 Chonburi" panose="00000500000000000000" pitchFamily="2" charset="-34"/>
                        </a:rPr>
                        <a:t>ịa</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 phương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là </a:t>
                      </a:r>
                      <a:r>
                        <a:rPr lang="vi-VN" sz="1400" b="0"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một </a:t>
                      </a:r>
                      <a:r>
                        <a:rPr lang="vi-VN" sz="1400" b="1" u="none" strike="noStrike" kern="1200" dirty="0" smtClean="0">
                          <a:solidFill>
                            <a:schemeClr val="dk1"/>
                          </a:solidFill>
                          <a:effectLst/>
                          <a:latin typeface="#9Slide04 Chonburi" panose="00000500000000000000" pitchFamily="2" charset="-34"/>
                          <a:ea typeface="+mn-ea"/>
                          <a:cs typeface="#9Slide04 Chonburi" panose="00000500000000000000" pitchFamily="2" charset="-34"/>
                        </a:rPr>
                        <a:t>phần của truyền thống văn hoá quê hương.</a:t>
                      </a:r>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i="1" dirty="0" err="1" smtClean="0">
                <a:latin typeface="#9Slide04 Chonburi" panose="00000500000000000000" pitchFamily="2" charset="-34"/>
                <a:cs typeface="#9Slide04 Chonburi" panose="00000500000000000000" pitchFamily="2" charset="-34"/>
              </a:rPr>
              <a:t>BÀI</a:t>
            </a:r>
            <a:r>
              <a:rPr lang="en-US" sz="2000" i="1" dirty="0" smtClean="0">
                <a:latin typeface="#9Slide04 Chonburi" panose="00000500000000000000" pitchFamily="2" charset="-34"/>
                <a:cs typeface="#9Slide04 Chonburi" panose="00000500000000000000" pitchFamily="2" charset="-34"/>
              </a:rPr>
              <a:t> </a:t>
            </a:r>
            <a:r>
              <a:rPr lang="en-US" sz="2000" i="1" dirty="0" err="1" smtClean="0">
                <a:latin typeface="#9Slide04 Chonburi" panose="00000500000000000000" pitchFamily="2" charset="-34"/>
                <a:cs typeface="#9Slide04 Chonburi" panose="00000500000000000000" pitchFamily="2" charset="-34"/>
              </a:rPr>
              <a:t>TẬP</a:t>
            </a:r>
            <a:r>
              <a:rPr lang="en-US" sz="2000" i="1" dirty="0" smtClean="0">
                <a:latin typeface="#9Slide04 Chonburi" panose="00000500000000000000" pitchFamily="2" charset="-34"/>
                <a:cs typeface="#9Slide04 Chonburi" panose="00000500000000000000" pitchFamily="2" charset="-34"/>
              </a:rPr>
              <a:t> 1/</a:t>
            </a:r>
            <a:r>
              <a:rPr lang="en-US" sz="2000" i="1" dirty="0" err="1" smtClean="0">
                <a:latin typeface="#9Slide04 Chonburi" panose="00000500000000000000" pitchFamily="2" charset="-34"/>
                <a:cs typeface="#9Slide04 Chonburi" panose="00000500000000000000" pitchFamily="2" charset="-34"/>
              </a:rPr>
              <a:t>SGK</a:t>
            </a:r>
            <a:endParaRPr lang="en-US" sz="2000" i="1" dirty="0" smtClean="0">
              <a:latin typeface="#9Slide04 Chonburi" panose="00000500000000000000" pitchFamily="2" charset="-34"/>
              <a:cs typeface="#9Slide04 Chonburi" panose="00000500000000000000" pitchFamily="2" charset="-34"/>
            </a:endParaRPr>
          </a:p>
          <a:p>
            <a:r>
              <a:rPr lang="en-US" sz="2000" i="1" dirty="0" smtClean="0">
                <a:latin typeface="#9Slide04 Chonburi" panose="00000500000000000000" pitchFamily="2" charset="-34"/>
                <a:cs typeface="#9Slide04 Chonburi" panose="00000500000000000000" pitchFamily="2" charset="-34"/>
              </a:rPr>
              <a:t>? </a:t>
            </a:r>
            <a:r>
              <a:rPr lang="vi-VN" sz="2000" i="1" dirty="0">
                <a:latin typeface="#9Slide04 Chonburi" panose="00000500000000000000" pitchFamily="2" charset="-34"/>
                <a:cs typeface="#9Slide04 Chonburi" panose="00000500000000000000" pitchFamily="2" charset="-34"/>
              </a:rPr>
              <a:t>Em tán thánh hay không tán thành với nh</a:t>
            </a:r>
            <a:r>
              <a:rPr lang="en-US" sz="2000" i="1" dirty="0">
                <a:latin typeface="#9Slide04 Chonburi" panose="00000500000000000000" pitchFamily="2" charset="-34"/>
                <a:cs typeface="#9Slide04 Chonburi" panose="00000500000000000000" pitchFamily="2" charset="-34"/>
              </a:rPr>
              <a:t>ữ</a:t>
            </a:r>
            <a:r>
              <a:rPr lang="vi-VN" sz="2000" i="1" dirty="0">
                <a:latin typeface="#9Slide04 Chonburi" panose="00000500000000000000" pitchFamily="2" charset="-34"/>
                <a:cs typeface="#9Slide04 Chonburi" panose="00000500000000000000" pitchFamily="2" charset="-34"/>
              </a:rPr>
              <a:t>ng quan điểm dưới đây? Vì sao?</a:t>
            </a:r>
            <a:endParaRPr lang="en-US" sz="2000" b="1" dirty="0">
              <a:latin typeface="#9Slide04 Chonburi" panose="00000500000000000000" pitchFamily="2" charset="-34"/>
              <a:cs typeface="#9Slide04 Chonburi" panose="00000500000000000000" pitchFamily="2" charset="-34"/>
            </a:endParaRPr>
          </a:p>
          <a:p>
            <a:endParaRPr lang="en-US" dirty="0"/>
          </a:p>
        </p:txBody>
      </p:sp>
      <p:sp>
        <p:nvSpPr>
          <p:cNvPr id="14" name="TextBox 13"/>
          <p:cNvSpPr txBox="1"/>
          <p:nvPr/>
        </p:nvSpPr>
        <p:spPr>
          <a:xfrm>
            <a:off x="6927925" y="3689873"/>
            <a:ext cx="5350137" cy="954107"/>
          </a:xfrm>
          <a:prstGeom prst="rect">
            <a:avLst/>
          </a:prstGeom>
          <a:noFill/>
        </p:spPr>
        <p:txBody>
          <a:bodyPr wrap="square" rtlCol="0">
            <a:spAutoFit/>
          </a:bodyPr>
          <a:lstStyle/>
          <a:p>
            <a:pPr algn="just"/>
            <a:r>
              <a:rPr lang="vi-VN" sz="1400" dirty="0">
                <a:latin typeface="#9Slide04 Chonburi" panose="00000500000000000000" pitchFamily="2" charset="-34"/>
                <a:cs typeface="#9Slide04 Chonburi" panose="00000500000000000000" pitchFamily="2" charset="-34"/>
              </a:rPr>
              <a:t>Qu</a:t>
            </a:r>
            <a:r>
              <a:rPr lang="en-US" sz="1400" dirty="0">
                <a:latin typeface="#9Slide04 Chonburi" panose="00000500000000000000" pitchFamily="2" charset="-34"/>
                <a:cs typeface="#9Slide04 Chonburi" panose="00000500000000000000" pitchFamily="2" charset="-34"/>
              </a:rPr>
              <a:t>ê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gốc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cội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nguồn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ông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bà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tổ</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tiên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chính</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là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những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người</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góp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phần</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xây</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dựng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và</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tạo</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ra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các</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giá</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trị</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tốt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đẹp</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của</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quê</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hương</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đất</a:t>
            </a:r>
            <a:r>
              <a:rPr lang="en-US" sz="1400" dirty="0">
                <a:latin typeface="#9Slide04 Chonburi" panose="00000500000000000000" pitchFamily="2" charset="-34"/>
                <a:cs typeface="#9Slide04 Chonburi" panose="00000500000000000000" pitchFamily="2" charset="-34"/>
              </a:rPr>
              <a:t> </a:t>
            </a:r>
            <a:r>
              <a:rPr lang="en-US" sz="1400" dirty="0" err="1">
                <a:latin typeface="#9Slide04 Chonburi" panose="00000500000000000000" pitchFamily="2" charset="-34"/>
                <a:cs typeface="#9Slide04 Chonburi" panose="00000500000000000000" pitchFamily="2" charset="-34"/>
              </a:rPr>
              <a:t>nước</a:t>
            </a:r>
            <a:endParaRPr lang="en-US" sz="1400" dirty="0">
              <a:latin typeface="#9Slide04 Chonburi" panose="00000500000000000000" pitchFamily="2" charset="-34"/>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7" name="TextBox 16"/>
          <p:cNvSpPr txBox="1"/>
          <p:nvPr/>
        </p:nvSpPr>
        <p:spPr>
          <a:xfrm>
            <a:off x="6927926" y="4701340"/>
            <a:ext cx="5185186" cy="954107"/>
          </a:xfrm>
          <a:prstGeom prst="rect">
            <a:avLst/>
          </a:prstGeom>
          <a:noFill/>
        </p:spPr>
        <p:txBody>
          <a:bodyPr wrap="square" rtlCol="0">
            <a:spAutoFit/>
          </a:bodyPr>
          <a:lstStyle/>
          <a:p>
            <a:pPr algn="just"/>
            <a:r>
              <a:rPr lang="vi-VN" sz="1400" i="1" dirty="0">
                <a:latin typeface="#9Slide04 Chonburi" panose="00000500000000000000" pitchFamily="2" charset="-34"/>
                <a:cs typeface="#9Slide04 Chonburi" panose="00000500000000000000" pitchFamily="2" charset="-34"/>
              </a:rPr>
              <a:t>Nghề thủ công truyền thống là những nghề do cha ông tạo ra, góp phần quan trọng trong sự phát triển kinh tế xã hộị. Nó cũng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góp</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phần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làm</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phong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phú</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hơn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cho</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truyền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thống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của</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dân</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tộc</a:t>
            </a:r>
            <a:r>
              <a:rPr lang="en-US" sz="1400" i="1" dirty="0">
                <a:latin typeface="#9Slide04 Chonburi" panose="00000500000000000000" pitchFamily="2" charset="-34"/>
                <a:cs typeface="#9Slide04 Chonburi" panose="00000500000000000000" pitchFamily="2" charset="-34"/>
              </a:rPr>
              <a:t>.</a:t>
            </a:r>
            <a:endParaRPr lang="en-US" sz="1400" dirty="0">
              <a:latin typeface="#9Slide04 Chonburi" panose="00000500000000000000" pitchFamily="2" charset="-34"/>
              <a:cs typeface="#9Slide04 Chonburi" panose="00000500000000000000" pitchFamily="2" charset="-34"/>
            </a:endParaRP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9" name="TextBox 18"/>
          <p:cNvSpPr txBox="1"/>
          <p:nvPr/>
        </p:nvSpPr>
        <p:spPr>
          <a:xfrm>
            <a:off x="7024745" y="6002767"/>
            <a:ext cx="4916244" cy="523220"/>
          </a:xfrm>
          <a:prstGeom prst="rect">
            <a:avLst/>
          </a:prstGeom>
          <a:noFill/>
        </p:spPr>
        <p:txBody>
          <a:bodyPr wrap="square" rtlCol="0">
            <a:spAutoFit/>
          </a:bodyPr>
          <a:lstStyle/>
          <a:p>
            <a:pPr algn="just"/>
            <a:r>
              <a:rPr lang="en-US" sz="1400" i="1" dirty="0" err="1">
                <a:latin typeface="#9Slide04 Chonburi" panose="00000500000000000000" pitchFamily="2" charset="-34"/>
                <a:cs typeface="#9Slide04 Chonburi" panose="00000500000000000000" pitchFamily="2" charset="-34"/>
              </a:rPr>
              <a:t>Nó</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chính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là</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những</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giá</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trị</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tinh</a:t>
            </a:r>
            <a:r>
              <a:rPr lang="en-US" sz="1400" i="1" dirty="0">
                <a:latin typeface="#9Slide04 Chonburi" panose="00000500000000000000" pitchFamily="2" charset="-34"/>
                <a:cs typeface="#9Slide04 Chonburi" panose="00000500000000000000" pitchFamily="2" charset="-34"/>
              </a:rPr>
              <a:t> </a:t>
            </a:r>
            <a:r>
              <a:rPr lang="en-US" sz="1400" i="1" dirty="0" err="1">
                <a:latin typeface="#9Slide04 Chonburi" panose="00000500000000000000" pitchFamily="2" charset="-34"/>
                <a:cs typeface="#9Slide04 Chonburi" panose="00000500000000000000" pitchFamily="2" charset="-34"/>
              </a:rPr>
              <a:t>thần</a:t>
            </a:r>
            <a:r>
              <a:rPr lang="en-US" sz="1400" i="1" dirty="0">
                <a:latin typeface="#9Slide04 Chonburi" panose="00000500000000000000" pitchFamily="2" charset="-34"/>
                <a:cs typeface="#9Slide04 Chonburi" panose="00000500000000000000" pitchFamily="2" charset="-34"/>
              </a:rPr>
              <a:t> </a:t>
            </a:r>
            <a:r>
              <a:rPr lang="vi-VN" sz="1400" i="1" dirty="0">
                <a:latin typeface="#9Slide04 Chonburi" panose="00000500000000000000" pitchFamily="2" charset="-34"/>
                <a:cs typeface="#9Slide04 Chonburi" panose="00000500000000000000" pitchFamily="2" charset="-34"/>
              </a:rPr>
              <a:t>và là nét đẹp truyền thống văn hoá của địa phương.</a:t>
            </a:r>
            <a:endParaRPr lang="en-US" sz="1400" dirty="0">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a:t>
            </a:r>
            <a:r>
              <a:rPr lang="en-US" i="1" dirty="0" smtClean="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Các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thống</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khác</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yêu nước, truyền thống cách mạng, truyền thống văn hoá</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át dân ca, các nhac cụ cổ truyền, lễ hội truyền thống, nghề truyền thống (nghề dệt, làm gốm,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nghề</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làm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đậu</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pPr algn="just"/>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Khái</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en-US" i="1" dirty="0" err="1">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niệm</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 </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Truyền thống quê hương là những giá trị văn hoá, lịch sử, đạo đức, tinh thần cao quý, tốt đẹp và n</a:t>
            </a:r>
            <a:r>
              <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h</a:t>
            </a:r>
            <a:r>
              <a:rPr lang="vi-VN"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rPr>
              <a:t>ững giá trị vật chất, kĩ năng nghề được truyền qua nhiều thế hệ sinh sống ở một địa phương, vùng đất.</a:t>
            </a:r>
            <a:endParaRPr lang="en-US" i="1" dirty="0">
              <a:ln w="0"/>
              <a:solidFill>
                <a:schemeClr val="tx1"/>
              </a:solidFill>
              <a:effectLst>
                <a:outerShdw blurRad="38100" dist="19050" dir="2700000" algn="tl" rotWithShape="0">
                  <a:schemeClr val="dk1">
                    <a:alpha val="40000"/>
                  </a:schemeClr>
                </a:outerShdw>
              </a:effectLst>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a:t>
            </a:r>
            <a:r>
              <a:rPr lang="en-US" b="1" i="1" dirty="0" smtClean="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Truyền thống quê hương có </a:t>
            </a:r>
            <a:r>
              <a:rPr lang="en-US" b="1" i="1" dirty="0">
                <a:solidFill>
                  <a:srgbClr val="7030A0"/>
                </a:solidFill>
                <a:latin typeface="#9Slide04 Chonburi" panose="00000500000000000000" pitchFamily="2" charset="-34"/>
                <a:cs typeface="#9Slide04 Chonburi" panose="00000500000000000000" pitchFamily="2" charset="-34"/>
              </a:rPr>
              <a:t>ý </a:t>
            </a:r>
            <a:r>
              <a:rPr lang="en-US" b="1" i="1" dirty="0" err="1">
                <a:solidFill>
                  <a:srgbClr val="7030A0"/>
                </a:solidFill>
                <a:latin typeface="#9Slide04 Chonburi" panose="00000500000000000000" pitchFamily="2" charset="-34"/>
                <a:cs typeface="#9Slide04 Chonburi" panose="00000500000000000000" pitchFamily="2" charset="-34"/>
              </a:rPr>
              <a:t>nghĩa</a:t>
            </a:r>
            <a:r>
              <a:rPr lang="vi-VN" b="1" i="1" dirty="0">
                <a:solidFill>
                  <a:srgbClr val="7030A0"/>
                </a:solidFill>
                <a:latin typeface="#9Slide04 Chonburi" panose="00000500000000000000" pitchFamily="2" charset="-34"/>
                <a:cs typeface="#9Slide04 Chonburi" panose="00000500000000000000" pitchFamily="2" charset="-34"/>
              </a:rPr>
              <a:t> quan trọng trong việc hình thành tư </a:t>
            </a:r>
            <a:r>
              <a:rPr lang="vi-VN" i="1" dirty="0">
                <a:solidFill>
                  <a:srgbClr val="7030A0"/>
                </a:solidFill>
                <a:latin typeface="#9Slide04 Chonburi" panose="00000500000000000000" pitchFamily="2" charset="-34"/>
                <a:cs typeface="#9Slide04 Chonburi" panose="00000500000000000000" pitchFamily="2" charset="-34"/>
              </a:rPr>
              <a:t>tưởng </a:t>
            </a:r>
            <a:r>
              <a:rPr lang="vi-VN" b="1" i="1" dirty="0">
                <a:solidFill>
                  <a:srgbClr val="7030A0"/>
                </a:solidFill>
                <a:latin typeface="#9Slide04 Chonburi" panose="00000500000000000000" pitchFamily="2" charset="-34"/>
                <a:cs typeface="#9Slide04 Chonburi" panose="00000500000000000000" pitchFamily="2" charset="-34"/>
              </a:rPr>
              <a:t>đức tính, </a:t>
            </a:r>
            <a:r>
              <a:rPr lang="vi-VN" i="1" dirty="0">
                <a:solidFill>
                  <a:srgbClr val="7030A0"/>
                </a:solidFill>
                <a:latin typeface="#9Slide04 Chonburi" panose="00000500000000000000" pitchFamily="2" charset="-34"/>
                <a:cs typeface="#9Slide04 Chonburi" panose="00000500000000000000" pitchFamily="2" charset="-34"/>
              </a:rPr>
              <a:t>lối </a:t>
            </a:r>
            <a:r>
              <a:rPr lang="vi-VN" b="1" i="1" dirty="0">
                <a:solidFill>
                  <a:srgbClr val="7030A0"/>
                </a:solidFill>
                <a:latin typeface="#9Slide04 Chonburi" panose="00000500000000000000" pitchFamily="2" charset="-34"/>
                <a:cs typeface="#9Slide04 Chonburi" panose="00000500000000000000" pitchFamily="2" charset="-34"/>
              </a:rPr>
              <a:t>sống </a:t>
            </a:r>
            <a:r>
              <a:rPr lang="vi-VN" i="1" dirty="0">
                <a:solidFill>
                  <a:srgbClr val="7030A0"/>
                </a:solidFill>
                <a:latin typeface="#9Slide04 Chonburi" panose="00000500000000000000" pitchFamily="2" charset="-34"/>
                <a:cs typeface="#9Slide04 Chonburi" panose="00000500000000000000" pitchFamily="2" charset="-34"/>
              </a:rPr>
              <a:t>tốt </a:t>
            </a:r>
            <a:r>
              <a:rPr lang="vi-VN" b="1" i="1" dirty="0">
                <a:solidFill>
                  <a:srgbClr val="7030A0"/>
                </a:solidFill>
                <a:latin typeface="#9Slide04 Chonburi" panose="00000500000000000000" pitchFamily="2" charset="-34"/>
                <a:cs typeface="#9Slide04 Chonburi" panose="00000500000000000000" pitchFamily="2" charset="-34"/>
              </a:rPr>
              <a:t>đẹp của mỗi cá nhân.</a:t>
            </a:r>
            <a:r>
              <a:rPr lang="vi-VN" i="1" dirty="0">
                <a:solidFill>
                  <a:srgbClr val="7030A0"/>
                </a:solidFill>
                <a:latin typeface="#9Slide04 Chonburi" panose="00000500000000000000" pitchFamily="2" charset="-34"/>
                <a:cs typeface="#9Slide04 Chonburi" panose="00000500000000000000" pitchFamily="2" charset="-34"/>
              </a:rPr>
              <a:t> </a:t>
            </a:r>
            <a:endParaRPr lang="en-US" b="1" i="1" dirty="0">
              <a:solidFill>
                <a:srgbClr val="7030A0"/>
              </a:solidFill>
              <a:latin typeface="#9Slide04 Chonburi" panose="00000500000000000000" pitchFamily="2" charset="-34"/>
              <a:cs typeface="#9Slide04 Chonburi" panose="00000500000000000000" pitchFamily="2" charset="-34"/>
            </a:endParaRPr>
          </a:p>
          <a:p>
            <a:r>
              <a:rPr lang="en-US" b="1" i="1" dirty="0">
                <a:solidFill>
                  <a:srgbClr val="7030A0"/>
                </a:solidFill>
                <a:latin typeface="#9Slide04 Chonburi" panose="00000500000000000000" pitchFamily="2" charset="-34"/>
                <a:cs typeface="#9Slide04 Chonburi" panose="00000500000000000000" pitchFamily="2" charset="-34"/>
              </a:rPr>
              <a:t>- </a:t>
            </a:r>
            <a:r>
              <a:rPr lang="vi-VN" b="1" i="1" dirty="0">
                <a:solidFill>
                  <a:srgbClr val="7030A0"/>
                </a:solidFill>
                <a:latin typeface="#9Slide04 Chonburi" panose="00000500000000000000" pitchFamily="2" charset="-34"/>
                <a:cs typeface="#9Slide04 Chonburi" panose="00000500000000000000" pitchFamily="2" charset="-34"/>
              </a:rPr>
              <a:t>Tự hào về truyền thống quê hương chính là tự hào về nguồn gốc của mình, là nền tảng để xây dựng giá trị cốt lõi và hình thành sự tự tin của mỗi người.</a:t>
            </a:r>
            <a:endParaRPr lang="en-US" b="1" i="1" dirty="0">
              <a:solidFill>
                <a:srgbClr val="7030A0"/>
              </a:solidFill>
              <a:latin typeface="#9Slide04 Chonburi" panose="00000500000000000000" pitchFamily="2" charset="-34"/>
              <a:cs typeface="#9Slide04 Chonburi" panose="00000500000000000000" pitchFamily="2" charset="-34"/>
            </a:endParaRPr>
          </a:p>
          <a:p>
            <a:pPr algn="just"/>
            <a:endParaRPr lang="en-US" sz="3200" i="1" dirty="0"/>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3</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Giữ</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gìn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và</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phát</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huy</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truyền</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thống</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của</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quê</a:t>
              </a:r>
              <a:r>
                <a:rPr lang="en-US" sz="2800" b="1" dirty="0" smtClean="0">
                  <a:solidFill>
                    <a:schemeClr val="accent6">
                      <a:lumMod val="75000"/>
                    </a:schemeClr>
                  </a:solidFill>
                  <a:latin typeface="#9Slide03 AmpleSoft Bold" panose="02000000000000000000" pitchFamily="2" charset="0"/>
                </a:rPr>
                <a:t> </a:t>
              </a:r>
              <a:r>
                <a:rPr lang="en-US" sz="2800" b="1" dirty="0" err="1" smtClean="0">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THẢO</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LUẬN</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CẶP</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smtClean="0">
                  <a:solidFill>
                    <a:srgbClr val="C00000"/>
                  </a:solidFill>
                  <a:latin typeface="#9Slide04 Chonburi" panose="00000500000000000000" pitchFamily="2" charset="-34"/>
                  <a:cs typeface="#9Slide04 Chonburi" panose="00000500000000000000" pitchFamily="2" charset="-34"/>
                </a:rPr>
                <a:t>TH.1</a:t>
              </a:r>
              <a:endParaRPr lang="en-US" sz="1400" dirty="0">
                <a:solidFill>
                  <a:srgbClr val="C00000"/>
                </a:solidFill>
                <a:latin typeface="#9Slide04 Chonburi" panose="00000500000000000000" pitchFamily="2" charset="-34"/>
                <a:cs typeface="#9Slide04 Chonburi" panose="00000500000000000000" pitchFamily="2" charset="-34"/>
              </a:endParaRP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smtClean="0">
                  <a:latin typeface="#9Slide04 Chonburi" panose="00000500000000000000" pitchFamily="2" charset="-34"/>
                  <a:cs typeface="#9Slide04 Chonburi" panose="00000500000000000000" pitchFamily="2" charset="-34"/>
                </a:rPr>
                <a:t>TH. 2</a:t>
              </a:r>
              <a:endParaRPr lang="en-US" sz="1400" dirty="0">
                <a:latin typeface="#9Slide04 Chonburi" panose="00000500000000000000" pitchFamily="2" charset="-34"/>
                <a:cs typeface="#9Slide04 Chonburi" panose="00000500000000000000" pitchFamily="2" charset="-34"/>
              </a:endParaRP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smtClean="0">
                  <a:solidFill>
                    <a:srgbClr val="0070C0"/>
                  </a:solidFill>
                  <a:latin typeface="#9Slide04 Chonburi" panose="00000500000000000000" pitchFamily="2" charset="-34"/>
                  <a:cs typeface="#9Slide04 Chonburi" panose="00000500000000000000" pitchFamily="2" charset="-34"/>
                </a:rPr>
                <a:t>TH. 3</a:t>
              </a:r>
              <a:endParaRPr lang="en-US" sz="1400" dirty="0">
                <a:solidFill>
                  <a:srgbClr val="0070C0"/>
                </a:solidFill>
                <a:latin typeface="#9Slide04 Chonburi" panose="00000500000000000000" pitchFamily="2" charset="-34"/>
                <a:cs typeface="#9Slide04 Chonburi" panose="00000500000000000000" pitchFamily="2" charset="-34"/>
              </a:endParaRP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1250</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#9Slide03 AllRoundGothic</vt:lpstr>
      <vt:lpstr>#9Slide03 Ample</vt:lpstr>
      <vt:lpstr>#9Slide03 AmpleSoft Bold</vt:lpstr>
      <vt:lpstr>#9Slide03 Roboto Slab Bold</vt:lpstr>
      <vt:lpstr>#9Slide03 SFU Toledo Bold</vt:lpstr>
      <vt:lpstr>#9Slide04 Chonburi</vt:lpstr>
      <vt:lpstr>#9Slide04 Manuale 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57</cp:revision>
  <dcterms:created xsi:type="dcterms:W3CDTF">2022-08-06T08:40:19Z</dcterms:created>
  <dcterms:modified xsi:type="dcterms:W3CDTF">2022-08-19T18:11:12Z</dcterms:modified>
</cp:coreProperties>
</file>