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64" r:id="rId3"/>
    <p:sldId id="262" r:id="rId4"/>
    <p:sldId id="257" r:id="rId5"/>
    <p:sldId id="258" r:id="rId6"/>
    <p:sldId id="259" r:id="rId7"/>
    <p:sldId id="261" r:id="rId8"/>
    <p:sldId id="260" r:id="rId9"/>
    <p:sldId id="263" r:id="rId10"/>
    <p:sldId id="269" r:id="rId11"/>
    <p:sldId id="272" r:id="rId12"/>
    <p:sldId id="279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Dosis" pitchFamily="2" charset="0"/>
      <p:regular r:id="rId16"/>
      <p:bold r:id="rId17"/>
    </p:embeddedFont>
    <p:embeddedFont>
      <p:font typeface="Sniglet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47C97E-76B6-45ED-8E79-7646927DB629}">
  <a:tblStyle styleId="{C447C97E-76B6-45ED-8E79-7646927DB6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3642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47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4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40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21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13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32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07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2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31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79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7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770562" y="1191873"/>
            <a:ext cx="754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CHÀO MỪNG CÁC EM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ĐẾN VỚI TIẾT HỌC HÔM NAY!</a:t>
            </a:r>
            <a:endParaRPr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272" y="462336"/>
                <a:ext cx="489049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Bài 8.38 (SGK - tr66):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bên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xOy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bảo</a:t>
                </a:r>
                <a:r>
                  <a:rPr lang="en-US" sz="2000" dirty="0"/>
                  <a:t> an </a:t>
                </a:r>
                <a:r>
                  <a:rPr lang="en-US" sz="2000" dirty="0" err="1"/>
                  <a:t>toàn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75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xOy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thang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bảo</a:t>
                </a:r>
                <a:r>
                  <a:rPr lang="en-US" sz="2000" dirty="0"/>
                  <a:t> an </a:t>
                </a:r>
                <a:r>
                  <a:rPr lang="en-US" sz="2000" dirty="0" err="1"/>
                  <a:t>toàn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chưa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2" y="462336"/>
                <a:ext cx="4890498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247" r="-1372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[Kết nối tri thức và cuộc sống] Giải toán 6 bài : Luyện tập chung trang 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31" y="564757"/>
            <a:ext cx="3051424" cy="27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075380" y="3719246"/>
            <a:ext cx="5332288" cy="708915"/>
          </a:xfrm>
          <a:prstGeom prst="wedgeRoundRectCallout">
            <a:avLst>
              <a:gd name="adj1" fmla="val -55866"/>
              <a:gd name="adj2" fmla="val -49621"/>
              <a:gd name="adj3" fmla="val 1666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thang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an </a:t>
            </a:r>
            <a:r>
              <a:rPr lang="en-US" sz="2000" dirty="0" err="1"/>
              <a:t>toàn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8"/>
          <p:cNvSpPr txBox="1">
            <a:spLocks noGrp="1"/>
          </p:cNvSpPr>
          <p:nvPr>
            <p:ph type="title" idx="4294967295"/>
          </p:nvPr>
        </p:nvSpPr>
        <p:spPr>
          <a:xfrm>
            <a:off x="1501800" y="544393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62" name="Google Shape;662;p28"/>
          <p:cNvCxnSpPr/>
          <p:nvPr/>
        </p:nvCxnSpPr>
        <p:spPr>
          <a:xfrm>
            <a:off x="-4800" y="2156036"/>
            <a:ext cx="9153600" cy="0"/>
          </a:xfrm>
          <a:prstGeom prst="straightConnector1">
            <a:avLst/>
          </a:prstGeom>
          <a:noFill/>
          <a:ln w="19050" cap="rnd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3" name="Google Shape;663;p28"/>
          <p:cNvSpPr/>
          <p:nvPr/>
        </p:nvSpPr>
        <p:spPr>
          <a:xfrm rot="10800000" flipH="1">
            <a:off x="2606016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4" name="Google Shape;664;p28"/>
          <p:cNvCxnSpPr/>
          <p:nvPr/>
        </p:nvCxnSpPr>
        <p:spPr>
          <a:xfrm>
            <a:off x="2815716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666" name="Google Shape;666;p28"/>
          <p:cNvSpPr/>
          <p:nvPr/>
        </p:nvSpPr>
        <p:spPr>
          <a:xfrm rot="10800000" flipH="1">
            <a:off x="6161455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8" name="Google Shape;668;p28"/>
          <p:cNvCxnSpPr/>
          <p:nvPr/>
        </p:nvCxnSpPr>
        <p:spPr>
          <a:xfrm>
            <a:off x="637115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454389" y="3112651"/>
            <a:ext cx="27226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6745" y="3112650"/>
            <a:ext cx="376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chương</a:t>
            </a:r>
            <a:r>
              <a:rPr lang="en-US" sz="2400" b="1" dirty="0"/>
              <a:t> VIII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/>
      <p:bldP spid="666" grpId="0" animBg="1"/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5"/>
          <p:cNvSpPr/>
          <p:nvPr/>
        </p:nvSpPr>
        <p:spPr>
          <a:xfrm>
            <a:off x="928363" y="3102591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042" y="1130158"/>
            <a:ext cx="68014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/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/>
                </a:solidFill>
              </a:rPr>
              <a:t>Ở TIẾT HỌC SAU!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68AE7-F9F0-9608-AAA3-03DEFE852E86}"/>
              </a:ext>
            </a:extLst>
          </p:cNvPr>
          <p:cNvSpPr txBox="1"/>
          <p:nvPr/>
        </p:nvSpPr>
        <p:spPr>
          <a:xfrm>
            <a:off x="2108471" y="2955081"/>
            <a:ext cx="59380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71;p39"/>
          <p:cNvSpPr/>
          <p:nvPr/>
        </p:nvSpPr>
        <p:spPr>
          <a:xfrm>
            <a:off x="926006" y="367293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73;p39"/>
          <p:cNvSpPr/>
          <p:nvPr/>
        </p:nvSpPr>
        <p:spPr>
          <a:xfrm>
            <a:off x="1371241" y="875554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Oval Callout 5"/>
          <p:cNvSpPr/>
          <p:nvPr/>
        </p:nvSpPr>
        <p:spPr>
          <a:xfrm>
            <a:off x="1930597" y="798461"/>
            <a:ext cx="5376667" cy="3558128"/>
          </a:xfrm>
          <a:prstGeom prst="wedgeEllipseCallout">
            <a:avLst>
              <a:gd name="adj1" fmla="val -49020"/>
              <a:gd name="adj2" fmla="val 450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2669" y="1455661"/>
            <a:ext cx="455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?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6" y="2965822"/>
            <a:ext cx="754256" cy="186768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"/>
          <p:cNvSpPr/>
          <p:nvPr/>
        </p:nvSpPr>
        <p:spPr>
          <a:xfrm>
            <a:off x="4387818" y="670131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184422" y="1339763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131833" y="54196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3913949" y="2035738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110" y="2320430"/>
            <a:ext cx="6482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2"/>
                </a:solidFill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617" y="445537"/>
            <a:ext cx="663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8.35 (SGK - tr66):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ê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nhọn</a:t>
            </a:r>
            <a:r>
              <a:rPr lang="en-US" sz="2400" dirty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bẹt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72665" y="2685381"/>
            <a:ext cx="2321960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72665" y="2685381"/>
            <a:ext cx="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2665" y="4489807"/>
            <a:ext cx="339047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625" y="2685381"/>
            <a:ext cx="1068512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72665" y="2685381"/>
            <a:ext cx="232196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72665" y="2685381"/>
            <a:ext cx="690936" cy="127017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4440" y="2404153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6082" y="3932880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8950" y="4322733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1867" y="2395581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0005" y="4310318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2084326" y="405273"/>
            <a:ext cx="4641300" cy="60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lời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8917" y="1575772"/>
            <a:ext cx="2321960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8917" y="1575772"/>
            <a:ext cx="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917" y="3380198"/>
            <a:ext cx="339047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30877" y="1575772"/>
            <a:ext cx="1068512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8917" y="1575772"/>
            <a:ext cx="2321960" cy="180442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917" y="1575772"/>
            <a:ext cx="690936" cy="127017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692" y="1294544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2334" y="2823271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9644" y="3380198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8119" y="1285972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692" y="3388770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2590" y="116127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Góc</a:t>
            </a:r>
            <a:r>
              <a:rPr lang="en-US" sz="2000" dirty="0"/>
              <a:t> ABC; </a:t>
            </a:r>
            <a:r>
              <a:rPr lang="en-US" sz="2000" dirty="0" err="1"/>
              <a:t>Góc</a:t>
            </a:r>
            <a:r>
              <a:rPr lang="en-US" sz="2000" dirty="0"/>
              <a:t> EBC; </a:t>
            </a:r>
            <a:r>
              <a:rPr lang="en-US" sz="2000" dirty="0" err="1"/>
              <a:t>Góc</a:t>
            </a:r>
            <a:r>
              <a:rPr lang="en-US" sz="2000" dirty="0"/>
              <a:t> CAD; </a:t>
            </a:r>
            <a:r>
              <a:rPr lang="en-US" sz="2000" dirty="0" err="1"/>
              <a:t>Góc</a:t>
            </a:r>
            <a:r>
              <a:rPr lang="en-US" sz="2000" dirty="0"/>
              <a:t> CDA.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Góc</a:t>
            </a:r>
            <a:r>
              <a:rPr lang="en-US" sz="2000" dirty="0"/>
              <a:t> ABC; </a:t>
            </a:r>
            <a:r>
              <a:rPr lang="en-US" sz="2000" dirty="0" err="1"/>
              <a:t>Góc</a:t>
            </a:r>
            <a:r>
              <a:rPr lang="en-US" sz="2000" dirty="0"/>
              <a:t> BAD.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tù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Góc</a:t>
            </a:r>
            <a:r>
              <a:rPr lang="en-US" sz="2000" dirty="0"/>
              <a:t> ACD; </a:t>
            </a:r>
            <a:r>
              <a:rPr lang="en-US" sz="2000" dirty="0" err="1"/>
              <a:t>Góc</a:t>
            </a:r>
            <a:r>
              <a:rPr lang="en-US" sz="2000" dirty="0"/>
              <a:t> BCD; </a:t>
            </a:r>
            <a:r>
              <a:rPr lang="en-US" sz="2000" dirty="0" err="1"/>
              <a:t>Góc</a:t>
            </a:r>
            <a:r>
              <a:rPr lang="en-US" sz="2000" dirty="0"/>
              <a:t> BEA.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bẹt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Góc</a:t>
            </a:r>
            <a:r>
              <a:rPr lang="en-US" sz="2000" dirty="0"/>
              <a:t> AEC.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764" y="373617"/>
                <a:ext cx="5069864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Bài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8.36 (SGK - tr66):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ABC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DBC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20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a. Kể tên các góc trong hình vẽ trên. Những góc nào có số đo bằng 60 độ?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4" y="373617"/>
                <a:ext cx="5069864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1322" r="-1202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5224" r="9331" b="8474"/>
          <a:stretch/>
        </p:blipFill>
        <p:spPr>
          <a:xfrm>
            <a:off x="6102849" y="556956"/>
            <a:ext cx="2044557" cy="1808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5531" y="373617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5127" y="1666279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376" y="2101782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934" y="2101782"/>
            <a:ext cx="4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36674" y="1996769"/>
                <a:ext cx="539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0070C0"/>
                    </a:solidFill>
                  </a:rPr>
                  <a:t>20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674" y="1996769"/>
                <a:ext cx="53939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409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0764" y="2774863"/>
            <a:ext cx="7474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b.</a:t>
            </a:r>
            <a:r>
              <a:rPr lang="en-US" sz="2000" dirty="0"/>
              <a:t> </a:t>
            </a:r>
            <a:r>
              <a:rPr lang="vi-VN" sz="2000" dirty="0"/>
              <a:t>Điểm D có nằm trong góc ABC không</a:t>
            </a:r>
            <a:r>
              <a:rPr lang="en-US" sz="2000" dirty="0"/>
              <a:t>?</a:t>
            </a:r>
            <a:r>
              <a:rPr lang="vi-VN" sz="2000" dirty="0"/>
              <a:t> Điểm C có nằm trong góc ADB không 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Em hãy dự đoán số đo góc ABD và sử dụng thước đo góc để kiểm tra lại dự đoán của mình</a:t>
            </a:r>
            <a:r>
              <a:rPr lang="en-US" sz="2000" dirty="0"/>
              <a:t>.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17365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lời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5458" y="1151383"/>
                <a:ext cx="6639194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eriod"/>
                </a:pP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: ∠ ABC; ∠ BAC; ∠ CAB; ∠ BDA; ∠ DAB; ∠ ABD;  ∠ DBC; ∠ DAC.            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60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∠ ABC; ∠ BAC; ∠ CAB.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eriod"/>
                </a:pPr>
                <a:r>
                  <a:rPr lang="en-US" sz="2000" dirty="0" err="1"/>
                  <a:t>Điểm</a:t>
                </a:r>
                <a:r>
                  <a:rPr lang="en-US" sz="2000" dirty="0"/>
                  <a:t> D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ABC.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C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ADB.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eriod"/>
                </a:pP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ABD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8" y="1151383"/>
                <a:ext cx="6639194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826" r="-918" b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0708" y="197590"/>
            <a:ext cx="6873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 8.37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(SGK - tr66)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dirty="0"/>
              <a:t>: Cho hình vuông MNPQ và số đo các góc ghi tương ứng như  trên hình sau.</a:t>
            </a: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vi-VN" sz="2000" dirty="0"/>
              <a:t>Kể tên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AMC</a:t>
            </a:r>
            <a:r>
              <a:rPr lang="vi-VN" sz="2000" dirty="0"/>
              <a:t> 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000" dirty="0"/>
              <a:t>Cho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vi-VN" sz="2000" dirty="0"/>
              <a:t>số đo góc AMC bằng cách đo;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</a:t>
            </a:r>
            <a:r>
              <a:rPr lang="vi-VN" sz="2000" dirty="0"/>
              <a:t>.</a:t>
            </a:r>
            <a:r>
              <a:rPr lang="en-US" sz="2000" dirty="0"/>
              <a:t> </a:t>
            </a:r>
            <a:r>
              <a:rPr lang="vi-VN" sz="2000" dirty="0"/>
              <a:t>Sắp xếp các góc NMA</a:t>
            </a:r>
            <a:r>
              <a:rPr lang="en-US" sz="2000" dirty="0"/>
              <a:t>, </a:t>
            </a:r>
            <a:r>
              <a:rPr lang="vi-VN" sz="2000" dirty="0"/>
              <a:t>AMC và CMQ theo thứ tự số đo tăng dần</a:t>
            </a:r>
            <a:r>
              <a:rPr lang="en-US" sz="2000" dirty="0"/>
              <a:t>.</a:t>
            </a:r>
            <a:endParaRPr lang="vi-VN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29520" y="2818922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2679844" y="3872023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82621" y="3872022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29520" y="4925123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29520" y="2818921"/>
            <a:ext cx="554804" cy="2106202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29520" y="3764144"/>
            <a:ext cx="2106202" cy="1160979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4006923" y="4752493"/>
            <a:ext cx="113016" cy="345260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575408" y="4478713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595955" y="4410414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78141" y="3982521"/>
                <a:ext cx="523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</a:rPr>
                  <a:t>15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41" y="3982521"/>
                <a:ext cx="5239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03672" y="4607445"/>
                <a:ext cx="58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672" y="4607445"/>
                <a:ext cx="5804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4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3568559" y="4231151"/>
            <a:ext cx="273977" cy="113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3" y="2552898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3857" y="3579478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6207" y="246061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4789" y="4774168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5449" y="2604523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7984" y="4727419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Q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6" grpId="0"/>
      <p:bldP spid="20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102" y="296944"/>
            <a:ext cx="6140400" cy="857400"/>
          </a:xfrm>
        </p:spPr>
        <p:txBody>
          <a:bodyPr anchor="ctr"/>
          <a:lstStyle/>
          <a:p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lời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35169" y="1443202"/>
                <a:ext cx="370847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a.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AMC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P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b. ∠ AMC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c. </a:t>
                </a:r>
                <a:r>
                  <a:rPr lang="en-US" sz="2000" dirty="0" err="1"/>
                  <a:t>Sắp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∠ NMA; ∠ CMQ; ∠ AMC.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169" y="1443202"/>
                <a:ext cx="3708473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809" r="-164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842482" y="1616846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-207194" y="2669947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95583" y="2669946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2482" y="3723047"/>
            <a:ext cx="2106202" cy="0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42482" y="1616845"/>
            <a:ext cx="554804" cy="2106202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42482" y="2562068"/>
            <a:ext cx="2106202" cy="1160979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119885" y="3550417"/>
            <a:ext cx="113016" cy="345260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688370" y="3276637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08917" y="3208338"/>
            <a:ext cx="267128" cy="86816"/>
          </a:xfrm>
          <a:prstGeom prst="arc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1103" y="2780445"/>
                <a:ext cx="523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</a:rPr>
                  <a:t>15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3" y="2780445"/>
                <a:ext cx="52398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4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6634" y="3405369"/>
                <a:ext cx="58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34" y="3405369"/>
                <a:ext cx="58049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47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681521" y="3029075"/>
            <a:ext cx="273977" cy="113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765" y="135082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6819" y="237740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9169" y="1258536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751" y="3572092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8411" y="1402447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0946" y="3525343"/>
            <a:ext cx="52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Q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75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75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589</Words>
  <PresentationFormat>On-screen Show (16:9)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Sniglet</vt:lpstr>
      <vt:lpstr>Dosis</vt:lpstr>
      <vt:lpstr>Wingdings</vt:lpstr>
      <vt:lpstr>Arial</vt:lpstr>
      <vt:lpstr>Cambria Math</vt:lpstr>
      <vt:lpstr>Friar template</vt:lpstr>
      <vt:lpstr>CHÀO MỪNG CÁC EM  ĐẾN VỚI TIẾT HỌC HÔM NAY!</vt:lpstr>
      <vt:lpstr>PowerPoint Presentation</vt:lpstr>
      <vt:lpstr>PowerPoint Presentation</vt:lpstr>
      <vt:lpstr>PowerPoint Presentation</vt:lpstr>
      <vt:lpstr>Trả lời</vt:lpstr>
      <vt:lpstr>PowerPoint Presentation</vt:lpstr>
      <vt:lpstr>Trả lời</vt:lpstr>
      <vt:lpstr>PowerPoint Presentation</vt:lpstr>
      <vt:lpstr>Trả lời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2023-08-31T09:33:27Z</dcterms:modified>
</cp:coreProperties>
</file>