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22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80549-CC83-4564-B7F3-CC615AC9780B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2427C-E419-4CED-8C8B-262A5F3FC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92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666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14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127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71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02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54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646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99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00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29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0192B-1015-4917-9EBE-15A69746F626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3F838-575E-4E87-B56B-49EA4F874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4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slide" Target="slide16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247650"/>
            <a:ext cx="7772400" cy="97155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17, 18, 19, 2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"/>
            <a:ext cx="5257800" cy="742950"/>
          </a:xfrm>
        </p:spPr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ộ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8600" y="895350"/>
            <a:ext cx="8686800" cy="742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Em hãy quan sát tranh và đếm số lượng từng loại cây trong vườn rau.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" t="2139" r="6364" b="43553"/>
          <a:stretch/>
        </p:blipFill>
        <p:spPr>
          <a:xfrm>
            <a:off x="0" y="1504950"/>
            <a:ext cx="914400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67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2: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2.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4" t="56170" r="51502" b="2576"/>
          <a:stretch/>
        </p:blipFill>
        <p:spPr>
          <a:xfrm>
            <a:off x="304800" y="666750"/>
            <a:ext cx="8229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00" y="43243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9340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-19050"/>
            <a:ext cx="4038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3:</a:t>
            </a:r>
            <a:r>
              <a:rPr lang="vi-VN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3.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77" t="14916" r="5639" b="43830"/>
          <a:stretch/>
        </p:blipFill>
        <p:spPr>
          <a:xfrm>
            <a:off x="228600" y="666750"/>
            <a:ext cx="8077200" cy="434340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239000" y="4171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750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4: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4.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77" t="56919" r="5639" b="2576"/>
          <a:stretch/>
        </p:blipFill>
        <p:spPr>
          <a:xfrm>
            <a:off x="76200" y="895350"/>
            <a:ext cx="84582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43243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5022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47650"/>
            <a:ext cx="1905000" cy="85725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1435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 trò chơi</a:t>
            </a:r>
            <a:r>
              <a:rPr lang="en-US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Ghép số</a:t>
            </a:r>
            <a:endParaRPr lang="en-US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11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112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1:</a:t>
            </a:r>
            <a:r>
              <a:rPr lang="en-US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ử 6 bạn, mỗi bạn cầm 1 tấm bảng có ghi « mười chín», ......( 6 bạn 6 số khác nhau)</a:t>
            </a:r>
          </a:p>
          <a:p>
            <a:pPr marL="0" indent="0">
              <a:buNone/>
            </a:pPr>
            <a:r>
              <a:rPr lang="vi-VN" sz="11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2:</a:t>
            </a:r>
            <a:r>
              <a:rPr lang="en-US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Cử 6 bạn, mỗi bạn cầm 1 tấm bảng có ghi « 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 », </a:t>
            </a:r>
            <a:r>
              <a:rPr lang="vi-VN" sz="1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......( 6 bạn 6 số khác nhau</a:t>
            </a: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Các bạn đọc số, các cặp sô ghép với nhau.Chơi 2 lượt.</a:t>
            </a:r>
          </a:p>
          <a:p>
            <a:pPr marL="0" indent="0">
              <a:buNone/>
            </a:pPr>
            <a:r>
              <a:rPr lang="vi-VN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 Chơi xong lượt 1, cặp nào ghép đúng số được thưởng 1 tràng pháo tay.)</a:t>
            </a:r>
            <a:endParaRPr lang="vi-VN" sz="1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endParaRPr lang="vi-VN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89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>
                <a:solidFill>
                  <a:srgbClr val="0070C0"/>
                </a:solidFill>
              </a:rPr>
              <a:t>Quan sát tranh và tiến hành chơi.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3" t="12416" r="6563" b="5242"/>
          <a:stretch/>
        </p:blipFill>
        <p:spPr>
          <a:xfrm>
            <a:off x="76200" y="971550"/>
            <a:ext cx="89916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86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0550"/>
            <a:ext cx="8229600" cy="10667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0070C0"/>
                </a:solidFill>
                <a:latin typeface="+mj-lt"/>
              </a:rPr>
              <a:t>Cho học sinh quan sát tranh và đếm từ 11 đến 20 và đếm lùi từ 20 về 11.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2057400" cy="85725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305300"/>
            <a:ext cx="7239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 sinh làm bài vào vở.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63" t="31602" r="5850" b="8993"/>
          <a:stretch/>
        </p:blipFill>
        <p:spPr>
          <a:xfrm>
            <a:off x="228600" y="1581150"/>
            <a:ext cx="8763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524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4267200" cy="857250"/>
          </a:xfrm>
        </p:spPr>
        <p:txBody>
          <a:bodyPr>
            <a:normAutofit/>
          </a:bodyPr>
          <a:lstStyle/>
          <a:p>
            <a:pPr algn="l"/>
            <a:r>
              <a:rPr lang="vi-VN" sz="3200" u="sng" dirty="0" smtClean="0">
                <a:solidFill>
                  <a:srgbClr val="FF0000"/>
                </a:solidFill>
              </a:rPr>
              <a:t>Hoạt động 4</a:t>
            </a:r>
            <a:r>
              <a:rPr lang="vi-VN" sz="3200" dirty="0" smtClean="0">
                <a:solidFill>
                  <a:srgbClr val="FF0000"/>
                </a:solidFill>
              </a:rPr>
              <a:t>: Vận dụng.</a:t>
            </a:r>
            <a:endParaRPr lang="en-US" sz="3200" dirty="0"/>
          </a:p>
        </p:txBody>
      </p:sp>
      <p:sp>
        <p:nvSpPr>
          <p:cNvPr id="6" name="Title 1"/>
          <p:cNvSpPr>
            <a:spLocks noGrp="1"/>
          </p:cNvSpPr>
          <p:nvPr>
            <p:ph idx="1"/>
          </p:nvPr>
        </p:nvSpPr>
        <p:spPr>
          <a:xfrm>
            <a:off x="457200" y="438151"/>
            <a:ext cx="1981200" cy="6095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819151"/>
            <a:ext cx="74676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tranh và đếm số lượng bạn.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019551"/>
            <a:ext cx="3581399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bao nhiêu bạn?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98033" y="4476750"/>
            <a:ext cx="4267200" cy="60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bao nhiêu 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 nam?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5" t="27259" r="5673" b="3174"/>
          <a:stretch/>
        </p:blipFill>
        <p:spPr>
          <a:xfrm>
            <a:off x="398032" y="1428751"/>
            <a:ext cx="859356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5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vi-VN" sz="3200" u="sng" dirty="0" smtClean="0">
                <a:solidFill>
                  <a:srgbClr val="FF0000"/>
                </a:solidFill>
              </a:rPr>
              <a:t>Hoạt động </a:t>
            </a:r>
            <a:r>
              <a:rPr lang="vi-VN" sz="3200" u="sng" dirty="0">
                <a:solidFill>
                  <a:srgbClr val="FF0000"/>
                </a:solidFill>
              </a:rPr>
              <a:t>5</a:t>
            </a:r>
            <a:r>
              <a:rPr lang="vi-VN" sz="3200" dirty="0" smtClean="0">
                <a:solidFill>
                  <a:srgbClr val="FF0000"/>
                </a:solidFill>
              </a:rPr>
              <a:t>: Củng cố, dặn dò.</a:t>
            </a:r>
            <a:endParaRPr lang="en-US" sz="3200" dirty="0"/>
          </a:p>
        </p:txBody>
      </p:sp>
      <p:pic>
        <p:nvPicPr>
          <p:cNvPr id="5" name="Content Placeholder 4">
            <a:hlinkClick r:id="" action="ppaction://noaction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5250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209" y="196215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33550"/>
            <a:ext cx="25876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304800" y="4026911"/>
            <a:ext cx="9144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68" tIns="45684" rIns="91368" bIns="4568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“HỘP QUÀ BÍ MẬT”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24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mười tám được viết là:</a:t>
            </a:r>
            <a: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SG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3276600" y="1377447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68" tIns="45684" rIns="91368" bIns="4568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108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76600" y="2139447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76600" y="2795806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vi-VN" alt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3276600" y="3409950"/>
            <a:ext cx="1524000" cy="58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68" tIns="45684" rIns="91368" bIns="45684" rtlCol="0">
            <a:spAutoFit/>
          </a:bodyPr>
          <a:lstStyle>
            <a:defPPr>
              <a:defRPr lang="en-US"/>
            </a:defPPr>
            <a:lvl1pPr marL="34290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itchFamily="34" charset="0"/>
              <a:buNone/>
            </a:pP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200400" y="2139447"/>
            <a:ext cx="623887" cy="65636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368" tIns="45684" rIns="91368" bIns="45684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defTabSz="917575" eaLnBrk="1" hangingPunct="1"/>
            <a:endParaRPr lang="vi-VN" altLang="en-US" sz="2800">
              <a:solidFill>
                <a:srgbClr val="FFFFFF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4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/>
      <p:bldP spid="7" grpId="0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81"/>
          <a:stretch>
            <a:fillRect/>
          </a:stretch>
        </p:blipFill>
        <p:spPr bwMode="auto">
          <a:xfrm>
            <a:off x="304800" y="209550"/>
            <a:ext cx="8686800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3600" y="971550"/>
            <a:ext cx="7416800" cy="18986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11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11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6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-1905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dirty="0" smtClean="0">
                <a:solidFill>
                  <a:srgbClr val="FF0000"/>
                </a:solidFill>
              </a:rPr>
              <a:t>           </a:t>
            </a:r>
            <a:r>
              <a:rPr lang="vi-VN" sz="3200" u="sng" dirty="0" smtClean="0">
                <a:solidFill>
                  <a:srgbClr val="FF0000"/>
                </a:solidFill>
              </a:rPr>
              <a:t>Hoạt động 2</a:t>
            </a:r>
            <a:r>
              <a:rPr lang="vi-VN" sz="3200" dirty="0" smtClean="0">
                <a:solidFill>
                  <a:srgbClr val="FF0000"/>
                </a:solidFill>
              </a:rPr>
              <a:t>: Hình thành kiến thức.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46" t="83779" r="53058" b="7381"/>
          <a:stretch/>
        </p:blipFill>
        <p:spPr>
          <a:xfrm>
            <a:off x="3276600" y="4344589"/>
            <a:ext cx="2473036" cy="5893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1905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u="sng" dirty="0" smtClean="0">
                <a:solidFill>
                  <a:srgbClr val="0070C0"/>
                </a:solidFill>
              </a:rPr>
              <a:t>1. Hình thành các số 17, 18, 19, 20.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4" t="62821" r="65028" b="7507"/>
          <a:stretch/>
        </p:blipFill>
        <p:spPr>
          <a:xfrm>
            <a:off x="381000" y="895350"/>
            <a:ext cx="5638800" cy="1981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72200" y="966355"/>
            <a:ext cx="2895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solidFill>
                  <a:srgbClr val="0070C0"/>
                </a:solidFill>
              </a:rPr>
              <a:t>- Em hãy đếm số cây su hào.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46" t="61760" r="55734" b="14935"/>
          <a:stretch/>
        </p:blipFill>
        <p:spPr>
          <a:xfrm>
            <a:off x="398752" y="3028950"/>
            <a:ext cx="2743200" cy="211455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324600" y="3543300"/>
            <a:ext cx="2895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dirty="0" smtClean="0">
                <a:solidFill>
                  <a:srgbClr val="0070C0"/>
                </a:solidFill>
              </a:rPr>
              <a:t>- Có bao nhiêu khối lập phương.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2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资源 1343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3403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" descr="资源 2343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71562"/>
            <a:ext cx="26479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8" descr="资源 534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4912"/>
            <a:ext cx="8686800" cy="26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9" descr="资源 6343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186" y="4452938"/>
            <a:ext cx="9179186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6" descr="资源 3343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6793"/>
            <a:ext cx="20796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3" descr="资源 7343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996868"/>
            <a:ext cx="10445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9"/>
          <p:cNvSpPr txBox="1">
            <a:spLocks noChangeArrowheads="1"/>
          </p:cNvSpPr>
          <p:nvPr/>
        </p:nvSpPr>
        <p:spPr bwMode="auto">
          <a:xfrm>
            <a:off x="2390775" y="1071562"/>
            <a:ext cx="49244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Tạm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biệt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và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</a:p>
          <a:p>
            <a:pPr algn="ctr" eaLnBrk="1" hangingPunct="1"/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hẹn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gặp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lại</a:t>
            </a:r>
            <a:r>
              <a:rPr lang="en-US" altLang="zh-CN" sz="5400" b="1" dirty="0">
                <a:solidFill>
                  <a:srgbClr val="92A028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107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85750"/>
            <a:ext cx="8991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dirty="0" smtClean="0">
                <a:solidFill>
                  <a:srgbClr val="FF0000"/>
                </a:solidFill>
              </a:rPr>
              <a:t>    </a:t>
            </a:r>
            <a:r>
              <a:rPr lang="vi-VN" sz="3000" u="sng" dirty="0" smtClean="0">
                <a:solidFill>
                  <a:srgbClr val="0070C0"/>
                </a:solidFill>
              </a:rPr>
              <a:t>Nhóm 1</a:t>
            </a:r>
            <a:r>
              <a:rPr lang="vi-VN" sz="3000" dirty="0" smtClean="0">
                <a:solidFill>
                  <a:srgbClr val="0070C0"/>
                </a:solidFill>
              </a:rPr>
              <a:t>: Lấy 17  que tính và viết số 17 ở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85" t="84283" r="10575" b="6971"/>
          <a:stretch/>
        </p:blipFill>
        <p:spPr>
          <a:xfrm>
            <a:off x="6324600" y="3257550"/>
            <a:ext cx="2659828" cy="109966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-95250"/>
            <a:ext cx="4038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200" u="sng" dirty="0">
                <a:solidFill>
                  <a:srgbClr val="0070C0"/>
                </a:solidFill>
              </a:rPr>
              <a:t>2</a:t>
            </a:r>
            <a:r>
              <a:rPr lang="vi-VN" sz="3200" u="sng" dirty="0" smtClean="0">
                <a:solidFill>
                  <a:srgbClr val="0070C0"/>
                </a:solidFill>
              </a:rPr>
              <a:t>. Thảo luận nhóm:</a:t>
            </a:r>
            <a:endParaRPr lang="en-US" sz="3200" u="sng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76200" y="723900"/>
            <a:ext cx="9753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000" dirty="0" smtClean="0">
                <a:solidFill>
                  <a:srgbClr val="FF0000"/>
                </a:solidFill>
              </a:rPr>
              <a:t>    </a:t>
            </a:r>
            <a:r>
              <a:rPr lang="vi-VN" sz="3000" u="sng" dirty="0" smtClean="0">
                <a:solidFill>
                  <a:srgbClr val="0070C0"/>
                </a:solidFill>
              </a:rPr>
              <a:t>Nhóm 2</a:t>
            </a:r>
            <a:r>
              <a:rPr lang="vi-VN" sz="3000" dirty="0" smtClean="0">
                <a:solidFill>
                  <a:srgbClr val="0070C0"/>
                </a:solidFill>
              </a:rPr>
              <a:t>: Lấy 18 hình tam giác và viết số 18 ở 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76200" y="1104900"/>
            <a:ext cx="9753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000" dirty="0" smtClean="0">
                <a:solidFill>
                  <a:srgbClr val="FF0000"/>
                </a:solidFill>
              </a:rPr>
              <a:t>    </a:t>
            </a:r>
            <a:r>
              <a:rPr lang="vi-VN" sz="3000" u="sng" dirty="0" smtClean="0">
                <a:solidFill>
                  <a:srgbClr val="0070C0"/>
                </a:solidFill>
              </a:rPr>
              <a:t>Nhóm 3</a:t>
            </a:r>
            <a:r>
              <a:rPr lang="vi-VN" sz="3000" dirty="0" smtClean="0">
                <a:solidFill>
                  <a:srgbClr val="0070C0"/>
                </a:solidFill>
              </a:rPr>
              <a:t>: Lấy 19 hình vuông và viết số 19 ở 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76200" y="1714500"/>
            <a:ext cx="8534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3000" dirty="0" smtClean="0">
                <a:solidFill>
                  <a:srgbClr val="FF0000"/>
                </a:solidFill>
              </a:rPr>
              <a:t>    </a:t>
            </a:r>
            <a:r>
              <a:rPr lang="vi-VN" sz="3000" u="sng" dirty="0" smtClean="0">
                <a:solidFill>
                  <a:srgbClr val="0070C0"/>
                </a:solidFill>
              </a:rPr>
              <a:t>Nhóm 4</a:t>
            </a:r>
            <a:r>
              <a:rPr lang="vi-VN" sz="3000" dirty="0" smtClean="0">
                <a:solidFill>
                  <a:srgbClr val="0070C0"/>
                </a:solidFill>
              </a:rPr>
              <a:t>: Quan sát tranh:</a:t>
            </a:r>
          </a:p>
          <a:p>
            <a:pPr algn="l"/>
            <a:r>
              <a:rPr lang="vi-VN" sz="3000" dirty="0">
                <a:solidFill>
                  <a:srgbClr val="0070C0"/>
                </a:solidFill>
              </a:rPr>
              <a:t> </a:t>
            </a:r>
            <a:r>
              <a:rPr lang="vi-VN" sz="3000" dirty="0" smtClean="0">
                <a:solidFill>
                  <a:srgbClr val="0070C0"/>
                </a:solidFill>
              </a:rPr>
              <a:t>                  Đếm số cây su hào và viết số ở  bảng con.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97" t="61943" r="22125" b="6971"/>
          <a:stretch/>
        </p:blipFill>
        <p:spPr>
          <a:xfrm>
            <a:off x="381000" y="2724150"/>
            <a:ext cx="3733800" cy="2419350"/>
          </a:xfrm>
          <a:prstGeom prst="rect">
            <a:avLst/>
          </a:prstGeom>
        </p:spPr>
      </p:pic>
      <p:pic>
        <p:nvPicPr>
          <p:cNvPr id="13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222" t="61752" r="13095" b="15263"/>
          <a:stretch/>
        </p:blipFill>
        <p:spPr>
          <a:xfrm>
            <a:off x="4501178" y="2724150"/>
            <a:ext cx="1518622" cy="23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4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71450"/>
            <a:ext cx="5105400" cy="857250"/>
          </a:xfrm>
        </p:spPr>
        <p:txBody>
          <a:bodyPr>
            <a:normAutofit/>
          </a:bodyPr>
          <a:lstStyle/>
          <a:p>
            <a:pPr algn="l"/>
            <a:r>
              <a:rPr lang="vi-VN" sz="3200" u="sng" dirty="0" smtClean="0">
                <a:solidFill>
                  <a:srgbClr val="0070C0"/>
                </a:solidFill>
              </a:rPr>
              <a:t>3. Trò chơi </a:t>
            </a:r>
            <a:r>
              <a:rPr lang="vi-VN" sz="3200" dirty="0" smtClean="0">
                <a:solidFill>
                  <a:srgbClr val="0070C0"/>
                </a:solidFill>
              </a:rPr>
              <a:t>: Lấy đủ số lượng.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66675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vi-VN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chơi: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viên yêu cầu hs lấy đủ số lượng. </a:t>
            </a:r>
          </a:p>
          <a:p>
            <a:pPr marL="0" indent="0">
              <a:buNone/>
            </a:pP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+ Học sinh thực hiện theo nhóm 4.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9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vi-VN" sz="3200" u="sng" dirty="0" smtClean="0">
                <a:solidFill>
                  <a:srgbClr val="FF0000"/>
                </a:solidFill>
              </a:rPr>
              <a:t>Hoạt động 3</a:t>
            </a:r>
            <a:r>
              <a:rPr lang="vi-VN" sz="3200" dirty="0" smtClean="0">
                <a:solidFill>
                  <a:srgbClr val="FF0000"/>
                </a:solidFill>
              </a:rPr>
              <a:t>: Thực hành, luyện tập.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8150"/>
            <a:ext cx="1828800" cy="685799"/>
          </a:xfrm>
        </p:spPr>
        <p:txBody>
          <a:bodyPr/>
          <a:lstStyle/>
          <a:p>
            <a:pPr marL="0" indent="0">
              <a:buNone/>
            </a:pPr>
            <a:r>
              <a:rPr lang="vi-VN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36" t="11095" r="13429" b="6617"/>
          <a:stretch/>
        </p:blipFill>
        <p:spPr>
          <a:xfrm>
            <a:off x="228600" y="971550"/>
            <a:ext cx="8763000" cy="3200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76751"/>
            <a:ext cx="8534400" cy="6857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và đếm số lượng khối lập phương và gắn thẻ số lên bảng cài.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6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42" t="11523" r="54304" b="10342"/>
          <a:stretch/>
        </p:blipFill>
        <p:spPr>
          <a:xfrm>
            <a:off x="1524000" y="0"/>
            <a:ext cx="2743200" cy="325755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36" t="11095" r="69808" b="6617"/>
          <a:stretch/>
        </p:blipFill>
        <p:spPr>
          <a:xfrm>
            <a:off x="228600" y="0"/>
            <a:ext cx="1905000" cy="333375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09" t="11095" r="41169" b="6617"/>
          <a:stretch/>
        </p:blipFill>
        <p:spPr>
          <a:xfrm>
            <a:off x="3733800" y="0"/>
            <a:ext cx="2057400" cy="348615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36" t="11095" r="13429" b="6617"/>
          <a:stretch/>
        </p:blipFill>
        <p:spPr>
          <a:xfrm>
            <a:off x="7162800" y="0"/>
            <a:ext cx="1981200" cy="348615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9" t="11095" r="27668" b="6617"/>
          <a:stretch/>
        </p:blipFill>
        <p:spPr>
          <a:xfrm>
            <a:off x="5486400" y="0"/>
            <a:ext cx="1905000" cy="3486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52803" y="2647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18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6403" y="25717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17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2647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19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34203" y="26479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9405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953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044" y="895350"/>
            <a:ext cx="74279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22600" y="2667000"/>
            <a:ext cx="436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72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72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7" name="ChiecBungDoi-ThanhNganTheVoiceKids-5237837 (mp3cut.net).mp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67000" y="3562350"/>
            <a:ext cx="1037167" cy="777875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08203" y="57150"/>
            <a:ext cx="349596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vi-VN" sz="7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</a:t>
            </a:r>
            <a:endParaRPr lang="en-US" sz="7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8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"/>
            <a:ext cx="8229600" cy="175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át 1 tranh và đếm số lượng đồ vật có trong tranh, sau đó viết số tương ứng với số đồ vật ở bảng con.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7800" y="3009900"/>
            <a:ext cx="4114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1: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1.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7800" y="3390900"/>
            <a:ext cx="464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2: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2.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7800" y="3771900"/>
            <a:ext cx="4572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3: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3.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57800" y="4171950"/>
            <a:ext cx="4648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4: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4.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4" t="14916" r="5639" b="2576"/>
          <a:stretch/>
        </p:blipFill>
        <p:spPr>
          <a:xfrm>
            <a:off x="152400" y="2103294"/>
            <a:ext cx="5105399" cy="29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1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1: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Quan sát tranh 1.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4" t="14916" r="51846" b="43830"/>
          <a:stretch/>
        </p:blipFill>
        <p:spPr>
          <a:xfrm>
            <a:off x="27981" y="971550"/>
            <a:ext cx="8506419" cy="3867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0" y="4095750"/>
            <a:ext cx="77639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vi-VN" dirty="0" smtClean="0"/>
              <a:t>  </a:t>
            </a:r>
            <a:r>
              <a:rPr lang="vi-VN" sz="2800" dirty="0" smtClean="0"/>
              <a:t>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4750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568</Words>
  <Application>Microsoft Office PowerPoint</Application>
  <PresentationFormat>On-screen Show (16:9)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Bài: Các số 17, 18, 19, 20 ( Tiết 1)</vt:lpstr>
      <vt:lpstr>           Hoạt động 2: Hình thành kiến thức.</vt:lpstr>
      <vt:lpstr>    Nhóm 1: Lấy 17  que tính và viết số 17 ở bảng con.</vt:lpstr>
      <vt:lpstr>3. Trò chơi : Lấy đủ số lượng.</vt:lpstr>
      <vt:lpstr>Hoạt động 3: Thực hành, luyện tập.</vt:lpstr>
      <vt:lpstr>Slide 6</vt:lpstr>
      <vt:lpstr>Tiết 2</vt:lpstr>
      <vt:lpstr>Bài 2: Số</vt:lpstr>
      <vt:lpstr>Nhóm 1: Quan sát tranh 1.</vt:lpstr>
      <vt:lpstr>Nhóm 2: Quan sát tranh 2.</vt:lpstr>
      <vt:lpstr>Nhóm 3: Quan sát tranh 3.</vt:lpstr>
      <vt:lpstr>Nhóm 4: Quan sát tranh 4.</vt:lpstr>
      <vt:lpstr>Bài 3: Số</vt:lpstr>
      <vt:lpstr>Quan sát tranh và tiến hành chơi.</vt:lpstr>
      <vt:lpstr>Bài 4: Số</vt:lpstr>
      <vt:lpstr>Hoạt động 4: Vận dụng.</vt:lpstr>
      <vt:lpstr>Hoạt động 5: Củng cố, dặn dò.</vt:lpstr>
      <vt:lpstr>Số mười tám được viết là: 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Bài: Các số 17, 18, 19, 20( Tiết 1)</dc:title>
  <dc:creator>Admin</dc:creator>
  <cp:lastModifiedBy>Admin</cp:lastModifiedBy>
  <cp:revision>25</cp:revision>
  <dcterms:created xsi:type="dcterms:W3CDTF">2020-08-11T13:42:26Z</dcterms:created>
  <dcterms:modified xsi:type="dcterms:W3CDTF">2020-08-20T12:03:38Z</dcterms:modified>
</cp:coreProperties>
</file>