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301" r:id="rId3"/>
    <p:sldId id="269" r:id="rId4"/>
    <p:sldId id="264" r:id="rId5"/>
    <p:sldId id="270" r:id="rId6"/>
    <p:sldId id="278" r:id="rId7"/>
    <p:sldId id="261" r:id="rId8"/>
    <p:sldId id="276" r:id="rId9"/>
    <p:sldId id="275" r:id="rId10"/>
    <p:sldId id="280" r:id="rId11"/>
    <p:sldId id="286" r:id="rId12"/>
    <p:sldId id="277" r:id="rId13"/>
    <p:sldId id="263" r:id="rId14"/>
    <p:sldId id="302" r:id="rId15"/>
    <p:sldId id="303" r:id="rId16"/>
    <p:sldId id="304" r:id="rId17"/>
    <p:sldId id="305" r:id="rId18"/>
    <p:sldId id="306" r:id="rId19"/>
    <p:sldId id="299" r:id="rId20"/>
    <p:sldId id="309" r:id="rId21"/>
    <p:sldId id="307" r:id="rId22"/>
    <p:sldId id="310" r:id="rId23"/>
    <p:sldId id="308" r:id="rId24"/>
    <p:sldId id="296" r:id="rId25"/>
    <p:sldId id="311" r:id="rId26"/>
    <p:sldId id="312" r:id="rId27"/>
    <p:sldId id="313" r:id="rId28"/>
    <p:sldId id="314" r:id="rId29"/>
    <p:sldId id="316" r:id="rId30"/>
    <p:sldId id="317" r:id="rId31"/>
    <p:sldId id="315"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
      <p:font typeface="Cambria Math"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2" Type="http://schemas.openxmlformats.org/officeDocument/2006/relationships/image" Target="../media/image3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6.svg"/><Relationship Id="rId5"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0.svg"/><Relationship Id="rId15" Type="http://schemas.openxmlformats.org/officeDocument/2006/relationships/image" Target="../media/image46.svg"/></Relationships>
</file>

<file path=ppt/slides/_rels/slide12.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0.svg"/><Relationship Id="rId10" Type="http://schemas.openxmlformats.org/officeDocument/2006/relationships/image" Target="../media/image33.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37.png"/><Relationship Id="rId9" Type="http://schemas.openxmlformats.org/officeDocument/2006/relationships/image" Target="../media/image74.sv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6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9" Type="http://schemas.openxmlformats.org/officeDocument/2006/relationships/image" Target="../media/image64.svg"/></Relationships>
</file>

<file path=ppt/slides/_rels/slide15.xml.rels><?xml version="1.0" encoding="UTF-8" standalone="yes"?>
<Relationships xmlns="http://schemas.openxmlformats.org/package/2006/relationships"><Relationship Id="rId12" Type="http://schemas.openxmlformats.org/officeDocument/2006/relationships/image" Target="../media/image3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6.svg"/><Relationship Id="rId5"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0.svg"/><Relationship Id="rId15" Type="http://schemas.openxmlformats.org/officeDocument/2006/relationships/image" Target="../media/image46.svg"/></Relationships>
</file>

<file path=ppt/slides/_rels/slide17.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0.svg"/><Relationship Id="rId10" Type="http://schemas.openxmlformats.org/officeDocument/2006/relationships/image" Target="../media/image33.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37.png"/><Relationship Id="rId9" Type="http://schemas.openxmlformats.org/officeDocument/2006/relationships/image" Target="../media/image74.svg"/></Relationships>
</file>

<file path=ppt/slides/_rels/slide19.xml.rels><?xml version="1.0" encoding="UTF-8" standalone="yes"?>
<Relationships xmlns="http://schemas.openxmlformats.org/package/2006/relationships"><Relationship Id="rId18" Type="http://schemas.openxmlformats.org/officeDocument/2006/relationships/image" Target="../media/image40.jpe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6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9" Type="http://schemas.openxmlformats.org/officeDocument/2006/relationships/image" Target="../media/image64.svg"/></Relationships>
</file>

<file path=ppt/slides/_rels/slide21.xml.rels><?xml version="1.0" encoding="UTF-8" standalone="yes"?>
<Relationships xmlns="http://schemas.openxmlformats.org/package/2006/relationships"><Relationship Id="rId18" Type="http://schemas.openxmlformats.org/officeDocument/2006/relationships/image" Target="../media/image41.gif"/><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62.svg"/><Relationship Id="rId12"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8" Type="http://schemas.openxmlformats.org/officeDocument/2006/relationships/image" Target="../media/image43.jpe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s>
</file>

<file path=ppt/slides/_rels/slide25.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47.gif"/><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notesSlide" Target="../notesSlides/notesSlide2.xml"/><Relationship Id="rId7" Type="http://schemas.openxmlformats.org/officeDocument/2006/relationships/image" Target="../media/image49.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7.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notesSlide" Target="../notesSlides/notesSlide3.xml"/><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7.gif"/><Relationship Id="rId11"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slide" Target="slide13.xml"/><Relationship Id="rId4" Type="http://schemas.openxmlformats.org/officeDocument/2006/relationships/audio" Target="../media/audio1.wav"/><Relationship Id="rId9" Type="http://schemas.openxmlformats.org/officeDocument/2006/relationships/image" Target="../media/image50.gif"/></Relationships>
</file>

<file path=ppt/slides/_rels/slide29.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notesSlide" Target="../notesSlides/notesSlide4.xml"/><Relationship Id="rId7" Type="http://schemas.openxmlformats.org/officeDocument/2006/relationships/image" Target="../media/image49.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7.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0.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36.svg"/></Relationships>
</file>

<file path=ppt/slides/_rels/slide30.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notesSlide" Target="../notesSlides/notesSlide5.xml"/><Relationship Id="rId7" Type="http://schemas.openxmlformats.org/officeDocument/2006/relationships/image" Target="../media/image49.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7.gif"/><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slide" Target="slide13.xml"/></Relationships>
</file>

<file path=ppt/slides/_rels/slide31.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notesSlide" Target="../notesSlides/notesSlide6.xml"/><Relationship Id="rId7" Type="http://schemas.openxmlformats.org/officeDocument/2006/relationships/image" Target="../media/image49.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7.gif"/><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slide" Target="slide14.xm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7" Type="http://schemas.openxmlformats.org/officeDocument/2006/relationships/image" Target="../media/image6.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5.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5.png"/><Relationship Id="rId9" Type="http://schemas.openxmlformats.org/officeDocument/2006/relationships/image" Target="../media/image84.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6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9" Type="http://schemas.openxmlformats.org/officeDocument/2006/relationships/image" Target="../media/image64.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62.svg"/><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9" Type="http://schemas.openxmlformats.org/officeDocument/2006/relationships/image" Target="../media/image64.sv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8" Type="http://schemas.openxmlformats.org/officeDocument/2006/relationships/image" Target="../media/image70.png"/><Relationship Id="rId18" Type="http://schemas.microsoft.com/office/2007/relationships/hdphoto" Target="../media/hdphoto2.wdp"/><Relationship Id="rId3" Type="http://schemas.openxmlformats.org/officeDocument/2006/relationships/image" Target="../media/image50.svg"/><Relationship Id="rId7" Type="http://schemas.openxmlformats.org/officeDocument/2006/relationships/image" Target="../media/image23.png"/><Relationship Id="rId12" Type="http://schemas.openxmlformats.org/officeDocument/2006/relationships/image" Target="../media/image210.png"/><Relationship Id="rId17" Type="http://schemas.openxmlformats.org/officeDocument/2006/relationships/image" Target="../media/image24.png"/><Relationship Id="rId2" Type="http://schemas.openxmlformats.org/officeDocument/2006/relationships/image" Target="../media/image21.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110.png"/><Relationship Id="rId5" Type="http://schemas.microsoft.com/office/2007/relationships/hdphoto" Target="../media/hdphoto1.wdp"/><Relationship Id="rId15" Type="http://schemas.openxmlformats.org/officeDocument/2006/relationships/image" Target="../media/image50.png"/><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2.png"/><Relationship Id="rId14" Type="http://schemas.openxmlformats.org/officeDocument/2006/relationships/image" Target="../media/image40.png"/><Relationship Id="rId9" Type="http://schemas.openxmlformats.org/officeDocument/2006/relationships/image" Target="../media/image80.png"/></Relationships>
</file>

<file path=ppt/slides/_rels/slide8.xml.rels><?xml version="1.0" encoding="UTF-8" standalone="yes"?>
<Relationships xmlns="http://schemas.openxmlformats.org/package/2006/relationships"><Relationship Id="rId18" Type="http://schemas.openxmlformats.org/officeDocument/2006/relationships/image" Target="../media/image26.png"/><Relationship Id="rId21" Type="http://schemas.openxmlformats.org/officeDocument/2006/relationships/image" Target="../media/image27.pn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6.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9.xml.rels><?xml version="1.0" encoding="UTF-8" standalone="yes"?>
<Relationships xmlns="http://schemas.openxmlformats.org/package/2006/relationships"><Relationship Id="rId13" Type="http://schemas.openxmlformats.org/officeDocument/2006/relationships/image" Target="../media/image29.png"/><Relationship Id="rId12" Type="http://schemas.openxmlformats.org/officeDocument/2006/relationships/image" Target="../media/image28.png"/><Relationship Id="rId2" Type="http://schemas.openxmlformats.org/officeDocument/2006/relationships/image" Target="../media/image17.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16.png"/><Relationship Id="rId19" Type="http://schemas.openxmlformats.org/officeDocument/2006/relationships/image" Target="../media/image17.svg"/><Relationship Id="rId9"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611501" y="7238660"/>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 y="8381286"/>
            <a:ext cx="2067774" cy="2139999"/>
          </a:xfrm>
          <a:prstGeom prst="rect">
            <a:avLst/>
          </a:prstGeom>
        </p:spPr>
      </p:pic>
      <p:sp>
        <p:nvSpPr>
          <p:cNvPr id="11" name="Rectangle 10"/>
          <p:cNvSpPr/>
          <p:nvPr/>
        </p:nvSpPr>
        <p:spPr>
          <a:xfrm>
            <a:off x="2919608" y="512058"/>
            <a:ext cx="12741056" cy="769441"/>
          </a:xfrm>
          <a:prstGeom prst="rect">
            <a:avLst/>
          </a:prstGeom>
        </p:spPr>
        <p:txBody>
          <a:bodyPr wrap="square">
            <a:spAutoFit/>
          </a:bodyPr>
          <a:lstStyle/>
          <a:p>
            <a:pPr algn="ctr"/>
            <a:r>
              <a:rPr lang="en-US" sz="4400" b="1" i="1" dirty="0" smtClean="0">
                <a:latin typeface="Arial" panose="020B0604020202020204" pitchFamily="34" charset="0"/>
                <a:cs typeface="Arial" panose="020B0604020202020204" pitchFamily="34" charset="0"/>
              </a:rPr>
              <a:t>Chia </a:t>
            </a:r>
            <a:r>
              <a:rPr lang="en-US" sz="4400" b="1" i="1" dirty="0" err="1">
                <a:latin typeface="Arial" panose="020B0604020202020204" pitchFamily="34" charset="0"/>
                <a:cs typeface="Arial" panose="020B0604020202020204" pitchFamily="34" charset="0"/>
              </a:rPr>
              <a:t>lớp</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thành</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các</a:t>
            </a:r>
            <a:r>
              <a:rPr lang="en-US" sz="4400" b="1" i="1" dirty="0">
                <a:latin typeface="Arial" panose="020B0604020202020204" pitchFamily="34" charset="0"/>
                <a:cs typeface="Arial" panose="020B0604020202020204" pitchFamily="34" charset="0"/>
              </a:rPr>
              <a:t> </a:t>
            </a:r>
            <a:r>
              <a:rPr lang="en-US" sz="4400" b="1" i="1" dirty="0" err="1" smtClean="0">
                <a:latin typeface="Arial" panose="020B0604020202020204" pitchFamily="34" charset="0"/>
                <a:cs typeface="Arial" panose="020B0604020202020204" pitchFamily="34" charset="0"/>
              </a:rPr>
              <a:t>nhóm</a:t>
            </a:r>
            <a:r>
              <a:rPr lang="en-US" sz="4400" b="1" i="1" dirty="0" smtClean="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thực</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hiện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nhiệm</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vụ</a:t>
            </a:r>
            <a:r>
              <a:rPr lang="en-US" sz="4400" b="1" i="1" dirty="0">
                <a:latin typeface="Arial" panose="020B0604020202020204" pitchFamily="34" charset="0"/>
                <a:cs typeface="Arial" panose="020B0604020202020204" pitchFamily="34" charset="0"/>
              </a:rPr>
              <a:t>:</a:t>
            </a:r>
          </a:p>
        </p:txBody>
      </p:sp>
      <p:sp>
        <p:nvSpPr>
          <p:cNvPr id="2" name="Rectangle 1"/>
          <p:cNvSpPr/>
          <p:nvPr/>
        </p:nvSpPr>
        <p:spPr>
          <a:xfrm>
            <a:off x="652887" y="1337377"/>
            <a:ext cx="17025514" cy="1824923"/>
          </a:xfrm>
          <a:prstGeom prst="rect">
            <a:avLst/>
          </a:prstGeom>
        </p:spPr>
        <p:txBody>
          <a:bodyPr wrap="square">
            <a:spAutoFit/>
          </a:bodyPr>
          <a:lstStyle/>
          <a:p>
            <a:pPr algn="ctr">
              <a:lnSpc>
                <a:spcPct val="150000"/>
              </a:lnSpc>
            </a:pPr>
            <a:r>
              <a:rPr lang="en-US" sz="4000" dirty="0"/>
              <a:t>Hãy tính động lượng và động năng của hệ trước và sau va chạm đàn hồi. (Hình 29.1)</a:t>
            </a:r>
          </a:p>
        </p:txBody>
      </p:sp>
      <p:pic>
        <p:nvPicPr>
          <p:cNvPr id="1026" name="Picture 2" descr="C:\Users\ADMINI~1\AppData\Local\Temp\Rar$DIa0.603\3. Hinh 29.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6299" y="3153425"/>
            <a:ext cx="13127674" cy="70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2209800" y="1428141"/>
                <a:ext cx="13868400" cy="7220559"/>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rPr>
                  <a:t> </a:t>
                </a:r>
                <a:r>
                  <a:rPr lang="en-US" sz="4400" b="1" dirty="0" smtClean="0">
                    <a:solidFill>
                      <a:srgbClr val="FF0000"/>
                    </a:solidFill>
                  </a:rPr>
                  <a:t>Trả lời</a:t>
                </a:r>
              </a:p>
              <a:p>
                <a:pPr marL="571500" indent="-571500">
                  <a:lnSpc>
                    <a:spcPct val="150000"/>
                  </a:lnSpc>
                  <a:buFont typeface="Wingdings" pitchFamily="2" charset="2"/>
                  <a:buChar char="v"/>
                </a:pPr>
                <a:r>
                  <a:rPr lang="en-US" sz="4000" dirty="0" smtClean="0">
                    <a:solidFill>
                      <a:schemeClr val="tx1"/>
                    </a:solidFill>
                  </a:rPr>
                  <a:t>Trước </a:t>
                </a:r>
                <a:r>
                  <a:rPr lang="en-US" sz="4000" dirty="0">
                    <a:solidFill>
                      <a:schemeClr val="tx1"/>
                    </a:solidFill>
                  </a:rPr>
                  <a:t>va chạm:</a:t>
                </a:r>
              </a:p>
              <a:p>
                <a:pPr marL="571500" indent="-571500">
                  <a:lnSpc>
                    <a:spcPct val="150000"/>
                  </a:lnSpc>
                  <a:buFont typeface="Arial" pitchFamily="34" charset="0"/>
                  <a:buChar char="•"/>
                </a:pPr>
                <a:r>
                  <a:rPr lang="en-US" sz="4000" dirty="0" smtClean="0">
                    <a:solidFill>
                      <a:schemeClr val="tx1"/>
                    </a:solidFill>
                  </a:rPr>
                  <a:t>Động </a:t>
                </a:r>
                <a:r>
                  <a:rPr lang="en-US" sz="4000" dirty="0">
                    <a:solidFill>
                      <a:schemeClr val="tx1"/>
                    </a:solidFill>
                  </a:rPr>
                  <a:t>lượng của hệ: </a:t>
                </a:r>
                <a14:m>
                  <m:oMath xmlns:m="http://schemas.openxmlformats.org/officeDocument/2006/math">
                    <m:r>
                      <m:rPr>
                        <m:sty m:val="p"/>
                      </m:rPr>
                      <a:rPr lang="en-US" sz="4000" b="0" i="0">
                        <a:solidFill>
                          <a:schemeClr val="tx1"/>
                        </a:solidFill>
                      </a:rPr>
                      <m:t>p</m:t>
                    </m:r>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v</m:t>
                        </m:r>
                      </m:e>
                      <m:sub>
                        <m:r>
                          <m:rPr>
                            <m:sty m:val="p"/>
                          </m:rPr>
                          <a:rPr lang="en-US" sz="4000" b="0" i="0">
                            <a:solidFill>
                              <a:schemeClr val="tx1"/>
                            </a:solidFill>
                          </a:rPr>
                          <m:t>A</m:t>
                        </m:r>
                      </m:sub>
                    </m:sSub>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v</m:t>
                        </m:r>
                      </m:e>
                      <m:sub>
                        <m:r>
                          <m:rPr>
                            <m:sty m:val="p"/>
                          </m:rPr>
                          <a:rPr lang="en-US" sz="4000" b="0" i="0">
                            <a:solidFill>
                              <a:schemeClr val="tx1"/>
                            </a:solidFill>
                          </a:rPr>
                          <m:t>B</m:t>
                        </m:r>
                      </m:sub>
                    </m:sSub>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r>
                      <m:rPr>
                        <m:sty m:val="p"/>
                      </m:rPr>
                      <a:rPr lang="en-US" sz="4000" b="0" i="0">
                        <a:solidFill>
                          <a:schemeClr val="tx1"/>
                        </a:solidFill>
                      </a:rPr>
                      <m:t>v</m:t>
                    </m:r>
                  </m:oMath>
                </a14:m>
                <a:endParaRPr lang="en-US" sz="4000" dirty="0">
                  <a:solidFill>
                    <a:schemeClr val="tx1"/>
                  </a:solidFill>
                </a:endParaRPr>
              </a:p>
              <a:p>
                <a:pPr marL="571500" indent="-571500">
                  <a:lnSpc>
                    <a:spcPct val="150000"/>
                  </a:lnSpc>
                  <a:buFont typeface="Arial" pitchFamily="34" charset="0"/>
                  <a:buChar char="•"/>
                </a:pPr>
                <a:r>
                  <a:rPr lang="en-US" sz="4000" dirty="0" smtClean="0">
                    <a:solidFill>
                      <a:schemeClr val="tx1"/>
                    </a:solidFill>
                  </a:rPr>
                  <a:t>Động </a:t>
                </a:r>
                <a:r>
                  <a:rPr lang="en-US" sz="4000" dirty="0">
                    <a:solidFill>
                      <a:schemeClr val="tx1"/>
                    </a:solidFill>
                  </a:rPr>
                  <a:t>năng của hệ: </a:t>
                </a:r>
                <a14:m>
                  <m:oMath xmlns:m="http://schemas.openxmlformats.org/officeDocument/2006/math">
                    <m:sSub>
                      <m:sSubPr>
                        <m:ctrlPr>
                          <a:rPr lang="en-US" sz="4000">
                            <a:solidFill>
                              <a:schemeClr val="tx1"/>
                            </a:solidFill>
                          </a:rPr>
                        </m:ctrlPr>
                      </m:sSubPr>
                      <m:e>
                        <m:r>
                          <m:rPr>
                            <m:sty m:val="p"/>
                          </m:rPr>
                          <a:rPr lang="en-US" sz="4000" b="0" i="0">
                            <a:solidFill>
                              <a:schemeClr val="tx1"/>
                            </a:solidFill>
                          </a:rPr>
                          <m:t>W</m:t>
                        </m:r>
                      </m:e>
                      <m:sub>
                        <m:r>
                          <a:rPr lang="en-US" sz="4000" b="0" i="0">
                            <a:solidFill>
                              <a:schemeClr val="tx1"/>
                            </a:solidFill>
                          </a:rPr>
                          <m:t>đ</m:t>
                        </m:r>
                      </m:sub>
                    </m:sSub>
                    <m:r>
                      <a:rPr lang="en-US" sz="4000" b="0" i="0">
                        <a:solidFill>
                          <a:schemeClr val="tx1"/>
                        </a:solidFill>
                      </a:rPr>
                      <m:t>=</m:t>
                    </m:r>
                    <m:sSub>
                      <m:sSubPr>
                        <m:ctrlPr>
                          <a:rPr lang="en-US" sz="4000">
                            <a:solidFill>
                              <a:schemeClr val="tx1"/>
                            </a:solidFill>
                          </a:rPr>
                        </m:ctrlPr>
                      </m:sSubPr>
                      <m:e>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A</m:t>
                        </m:r>
                      </m:sub>
                      <m:sup>
                        <m:r>
                          <a:rPr lang="en-US" sz="4000" b="0" i="0">
                            <a:solidFill>
                              <a:schemeClr val="tx1"/>
                            </a:solidFill>
                          </a:rPr>
                          <m:t>2</m:t>
                        </m:r>
                      </m:sup>
                    </m:sSubSup>
                    <m:r>
                      <a:rPr lang="en-US" sz="4000" b="0" i="0">
                        <a:solidFill>
                          <a:schemeClr val="tx1"/>
                        </a:solidFill>
                      </a:rPr>
                      <m:t>+</m:t>
                    </m:r>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B</m:t>
                        </m:r>
                      </m:sub>
                      <m:sup>
                        <m:r>
                          <a:rPr lang="en-US" sz="4000" b="0" i="0">
                            <a:solidFill>
                              <a:schemeClr val="tx1"/>
                            </a:solidFill>
                          </a:rPr>
                          <m:t>2</m:t>
                        </m:r>
                      </m:sup>
                    </m:sSubSup>
                    <m:r>
                      <a:rPr lang="en-US" sz="4000" b="0" i="0">
                        <a:solidFill>
                          <a:schemeClr val="tx1"/>
                        </a:solidFill>
                      </a:rPr>
                      <m:t>=</m:t>
                    </m:r>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sSup>
                      <m:sSupPr>
                        <m:ctrlPr>
                          <a:rPr lang="en-US" sz="4000">
                            <a:solidFill>
                              <a:schemeClr val="tx1"/>
                            </a:solidFill>
                          </a:rPr>
                        </m:ctrlPr>
                      </m:sSupPr>
                      <m:e>
                        <m:r>
                          <m:rPr>
                            <m:sty m:val="p"/>
                          </m:rPr>
                          <a:rPr lang="en-US" sz="4000" b="0" i="0">
                            <a:solidFill>
                              <a:schemeClr val="tx1"/>
                            </a:solidFill>
                          </a:rPr>
                          <m:t>v</m:t>
                        </m:r>
                      </m:e>
                      <m:sup>
                        <m:r>
                          <a:rPr lang="en-US" sz="4000" b="0" i="0">
                            <a:solidFill>
                              <a:schemeClr val="tx1"/>
                            </a:solidFill>
                          </a:rPr>
                          <m:t>2</m:t>
                        </m:r>
                      </m:sup>
                    </m:sSup>
                  </m:oMath>
                </a14:m>
                <a:endParaRPr lang="en-US" sz="4000" dirty="0">
                  <a:solidFill>
                    <a:schemeClr val="tx1"/>
                  </a:solidFill>
                </a:endParaRPr>
              </a:p>
              <a:p>
                <a:pPr marL="571500" indent="-571500">
                  <a:lnSpc>
                    <a:spcPct val="150000"/>
                  </a:lnSpc>
                  <a:buFont typeface="Wingdings" pitchFamily="2" charset="2"/>
                  <a:buChar char="v"/>
                </a:pPr>
                <a:r>
                  <a:rPr lang="en-US" sz="4000" dirty="0" smtClean="0">
                    <a:solidFill>
                      <a:schemeClr val="tx1"/>
                    </a:solidFill>
                  </a:rPr>
                  <a:t>Sau </a:t>
                </a:r>
                <a:r>
                  <a:rPr lang="en-US" sz="4000" dirty="0">
                    <a:solidFill>
                      <a:schemeClr val="tx1"/>
                    </a:solidFill>
                  </a:rPr>
                  <a:t>va chạm:</a:t>
                </a:r>
              </a:p>
              <a:p>
                <a:pPr marL="571500" indent="-571500">
                  <a:lnSpc>
                    <a:spcPct val="150000"/>
                  </a:lnSpc>
                  <a:buFont typeface="Arial" pitchFamily="34" charset="0"/>
                  <a:buChar char="•"/>
                </a:pPr>
                <a:r>
                  <a:rPr lang="en-US" sz="4000" dirty="0" smtClean="0">
                    <a:solidFill>
                      <a:schemeClr val="tx1"/>
                    </a:solidFill>
                  </a:rPr>
                  <a:t>Động </a:t>
                </a:r>
                <a:r>
                  <a:rPr lang="en-US" sz="4000" dirty="0">
                    <a:solidFill>
                      <a:schemeClr val="tx1"/>
                    </a:solidFill>
                  </a:rPr>
                  <a:t>lượng của hệ: </a:t>
                </a:r>
                <a14:m>
                  <m:oMath xmlns:m="http://schemas.openxmlformats.org/officeDocument/2006/math">
                    <m:sSup>
                      <m:sSupPr>
                        <m:ctrlPr>
                          <a:rPr lang="en-US" sz="4000">
                            <a:solidFill>
                              <a:schemeClr val="tx1"/>
                            </a:solidFill>
                          </a:rPr>
                        </m:ctrlPr>
                      </m:sSupPr>
                      <m:e>
                        <m:r>
                          <m:rPr>
                            <m:sty m:val="p"/>
                          </m:rPr>
                          <a:rPr lang="en-US" sz="4000" b="0" i="0">
                            <a:solidFill>
                              <a:schemeClr val="tx1"/>
                            </a:solidFill>
                          </a:rPr>
                          <m:t>p</m:t>
                        </m:r>
                      </m:e>
                      <m:sup>
                        <m:r>
                          <a:rPr lang="en-US" sz="4000" b="0" i="0">
                            <a:solidFill>
                              <a:schemeClr val="tx1"/>
                            </a:solidFill>
                          </a:rPr>
                          <m:t>′</m:t>
                        </m:r>
                      </m:sup>
                    </m:sSup>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A</m:t>
                        </m:r>
                      </m:sub>
                      <m:sup>
                        <m:r>
                          <a:rPr lang="en-US" sz="4000" b="0" i="0">
                            <a:solidFill>
                              <a:schemeClr val="tx1"/>
                            </a:solidFill>
                          </a:rPr>
                          <m:t>′</m:t>
                        </m:r>
                      </m:sup>
                    </m:sSubSup>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B</m:t>
                        </m:r>
                      </m:sub>
                      <m:sup>
                        <m:r>
                          <a:rPr lang="en-US" sz="4000" b="0" i="0">
                            <a:solidFill>
                              <a:schemeClr val="tx1"/>
                            </a:solidFill>
                          </a:rPr>
                          <m:t>′</m:t>
                        </m:r>
                      </m:sup>
                    </m:sSubSup>
                    <m:r>
                      <a:rPr lang="en-US" sz="4000" b="0" i="0">
                        <a:solidFill>
                          <a:schemeClr val="tx1"/>
                        </a:solidFill>
                      </a:rPr>
                      <m:t>=</m:t>
                    </m:r>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r>
                      <m:rPr>
                        <m:sty m:val="p"/>
                      </m:rPr>
                      <a:rPr lang="en-US" sz="4000" b="0" i="0">
                        <a:solidFill>
                          <a:schemeClr val="tx1"/>
                        </a:solidFill>
                      </a:rPr>
                      <m:t>v</m:t>
                    </m:r>
                  </m:oMath>
                </a14:m>
                <a:endParaRPr lang="en-US" sz="4000" dirty="0">
                  <a:solidFill>
                    <a:schemeClr val="tx1"/>
                  </a:solidFill>
                </a:endParaRPr>
              </a:p>
              <a:p>
                <a:pPr marL="571500" indent="-571500">
                  <a:lnSpc>
                    <a:spcPct val="150000"/>
                  </a:lnSpc>
                  <a:buFont typeface="Arial" pitchFamily="34" charset="0"/>
                  <a:buChar char="•"/>
                </a:pPr>
                <a:r>
                  <a:rPr lang="en-US" sz="4000" dirty="0">
                    <a:solidFill>
                      <a:schemeClr val="tx1"/>
                    </a:solidFill>
                  </a:rPr>
                  <a:t> </a:t>
                </a:r>
                <a:r>
                  <a:rPr lang="en-US" sz="4000" dirty="0" smtClean="0">
                    <a:solidFill>
                      <a:schemeClr val="tx1"/>
                    </a:solidFill>
                  </a:rPr>
                  <a:t>Động </a:t>
                </a:r>
                <a:r>
                  <a:rPr lang="en-US" sz="4000" dirty="0">
                    <a:solidFill>
                      <a:schemeClr val="tx1"/>
                    </a:solidFill>
                  </a:rPr>
                  <a:t>năng của hệ: </a:t>
                </a:r>
                <a14:m>
                  <m:oMath xmlns:m="http://schemas.openxmlformats.org/officeDocument/2006/math">
                    <m:sSubSup>
                      <m:sSubSupPr>
                        <m:ctrlPr>
                          <a:rPr lang="en-US" sz="4000">
                            <a:solidFill>
                              <a:schemeClr val="tx1"/>
                            </a:solidFill>
                          </a:rPr>
                        </m:ctrlPr>
                      </m:sSubSupPr>
                      <m:e>
                        <m:r>
                          <m:rPr>
                            <m:sty m:val="p"/>
                          </m:rPr>
                          <a:rPr lang="en-US" sz="4000" b="0" i="0">
                            <a:solidFill>
                              <a:schemeClr val="tx1"/>
                            </a:solidFill>
                          </a:rPr>
                          <m:t>W</m:t>
                        </m:r>
                      </m:e>
                      <m:sub>
                        <m:r>
                          <a:rPr lang="en-US" sz="4000" b="0" i="0">
                            <a:solidFill>
                              <a:schemeClr val="tx1"/>
                            </a:solidFill>
                          </a:rPr>
                          <m:t>đ</m:t>
                        </m:r>
                      </m:sub>
                      <m:sup>
                        <m:r>
                          <a:rPr lang="en-US" sz="4000" b="0" i="0">
                            <a:solidFill>
                              <a:schemeClr val="tx1"/>
                            </a:solidFill>
                          </a:rPr>
                          <m:t>′</m:t>
                        </m:r>
                      </m:sup>
                    </m:sSubSup>
                    <m:r>
                      <a:rPr lang="en-US" sz="4000" b="0" i="0">
                        <a:solidFill>
                          <a:schemeClr val="tx1"/>
                        </a:solidFill>
                      </a:rPr>
                      <m:t>=</m:t>
                    </m:r>
                    <m:sSub>
                      <m:sSubPr>
                        <m:ctrlPr>
                          <a:rPr lang="en-US" sz="4000">
                            <a:solidFill>
                              <a:schemeClr val="tx1"/>
                            </a:solidFill>
                          </a:rPr>
                        </m:ctrlPr>
                      </m:sSubPr>
                      <m:e>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r>
                          <m:rPr>
                            <m:sty m:val="p"/>
                          </m:rPr>
                          <a:rPr lang="en-US" sz="4000" b="0" i="0">
                            <a:solidFill>
                              <a:schemeClr val="tx1"/>
                            </a:solidFill>
                          </a:rPr>
                          <m:t>m</m:t>
                        </m:r>
                      </m:e>
                      <m:sub>
                        <m:r>
                          <m:rPr>
                            <m:sty m:val="p"/>
                          </m:rPr>
                          <a:rPr lang="en-US" sz="4000" b="0" i="0">
                            <a:solidFill>
                              <a:schemeClr val="tx1"/>
                            </a:solidFill>
                          </a:rPr>
                          <m:t>A</m:t>
                        </m:r>
                      </m:sub>
                    </m:sSub>
                    <m:r>
                      <a:rPr lang="en-US" sz="4000" b="0" i="0">
                        <a:solidFill>
                          <a:schemeClr val="tx1"/>
                        </a:solidFill>
                      </a:rPr>
                      <m:t>.</m:t>
                    </m:r>
                    <m:sSup>
                      <m:sSupPr>
                        <m:ctrlPr>
                          <a:rPr lang="en-US" sz="4000">
                            <a:solidFill>
                              <a:schemeClr val="tx1"/>
                            </a:solidFill>
                          </a:rPr>
                        </m:ctrlPr>
                      </m:sSupPr>
                      <m:e>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A</m:t>
                            </m:r>
                          </m:sub>
                          <m:sup>
                            <m:r>
                              <a:rPr lang="en-US" sz="4000" b="0" i="0">
                                <a:solidFill>
                                  <a:schemeClr val="tx1"/>
                                </a:solidFill>
                              </a:rPr>
                              <m:t>′</m:t>
                            </m:r>
                          </m:sup>
                        </m:sSubSup>
                      </m:e>
                      <m:sup>
                        <m:r>
                          <a:rPr lang="en-US" sz="4000" b="0" i="0">
                            <a:solidFill>
                              <a:schemeClr val="tx1"/>
                            </a:solidFill>
                          </a:rPr>
                          <m:t>2</m:t>
                        </m:r>
                      </m:sup>
                    </m:sSup>
                    <m:r>
                      <a:rPr lang="en-US" sz="4000" b="0" i="0">
                        <a:solidFill>
                          <a:schemeClr val="tx1"/>
                        </a:solidFill>
                      </a:rPr>
                      <m:t>+</m:t>
                    </m:r>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sSup>
                      <m:sSupPr>
                        <m:ctrlPr>
                          <a:rPr lang="en-US" sz="4000">
                            <a:solidFill>
                              <a:schemeClr val="tx1"/>
                            </a:solidFill>
                          </a:rPr>
                        </m:ctrlPr>
                      </m:sSupPr>
                      <m:e>
                        <m:sSubSup>
                          <m:sSubSupPr>
                            <m:ctrlPr>
                              <a:rPr lang="en-US" sz="4000">
                                <a:solidFill>
                                  <a:schemeClr val="tx1"/>
                                </a:solidFill>
                              </a:rPr>
                            </m:ctrlPr>
                          </m:sSubSupPr>
                          <m:e>
                            <m:r>
                              <m:rPr>
                                <m:sty m:val="p"/>
                              </m:rPr>
                              <a:rPr lang="en-US" sz="4000" b="0" i="0">
                                <a:solidFill>
                                  <a:schemeClr val="tx1"/>
                                </a:solidFill>
                              </a:rPr>
                              <m:t>v</m:t>
                            </m:r>
                          </m:e>
                          <m:sub>
                            <m:r>
                              <m:rPr>
                                <m:sty m:val="p"/>
                              </m:rPr>
                              <a:rPr lang="en-US" sz="4000" b="0" i="0">
                                <a:solidFill>
                                  <a:schemeClr val="tx1"/>
                                </a:solidFill>
                              </a:rPr>
                              <m:t>B</m:t>
                            </m:r>
                          </m:sub>
                          <m:sup>
                            <m:r>
                              <a:rPr lang="en-US" sz="4000" b="0" i="0">
                                <a:solidFill>
                                  <a:schemeClr val="tx1"/>
                                </a:solidFill>
                              </a:rPr>
                              <m:t>′</m:t>
                            </m:r>
                          </m:sup>
                        </m:sSubSup>
                      </m:e>
                      <m:sup>
                        <m:r>
                          <a:rPr lang="en-US" sz="4000" b="0" i="0">
                            <a:solidFill>
                              <a:schemeClr val="tx1"/>
                            </a:solidFill>
                          </a:rPr>
                          <m:t>2</m:t>
                        </m:r>
                      </m:sup>
                    </m:sSup>
                    <m:r>
                      <a:rPr lang="en-US" sz="4000" b="0" i="0">
                        <a:solidFill>
                          <a:schemeClr val="tx1"/>
                        </a:solidFill>
                      </a:rPr>
                      <m:t>=</m:t>
                    </m:r>
                    <m:f>
                      <m:fPr>
                        <m:ctrlPr>
                          <a:rPr lang="en-US" sz="4000">
                            <a:solidFill>
                              <a:schemeClr val="tx1"/>
                            </a:solidFill>
                          </a:rPr>
                        </m:ctrlPr>
                      </m:fPr>
                      <m:num>
                        <m:r>
                          <a:rPr lang="en-US" sz="4000" b="0" i="0">
                            <a:solidFill>
                              <a:schemeClr val="tx1"/>
                            </a:solidFill>
                          </a:rPr>
                          <m:t>1</m:t>
                        </m:r>
                      </m:num>
                      <m:den>
                        <m:r>
                          <a:rPr lang="en-US" sz="4000" b="0" i="0">
                            <a:solidFill>
                              <a:schemeClr val="tx1"/>
                            </a:solidFill>
                          </a:rPr>
                          <m:t>2</m:t>
                        </m:r>
                      </m:den>
                    </m:f>
                    <m:sSub>
                      <m:sSubPr>
                        <m:ctrlPr>
                          <a:rPr lang="en-US" sz="4000">
                            <a:solidFill>
                              <a:schemeClr val="tx1"/>
                            </a:solidFill>
                          </a:rPr>
                        </m:ctrlPr>
                      </m:sSubPr>
                      <m:e>
                        <m:r>
                          <m:rPr>
                            <m:sty m:val="p"/>
                          </m:rPr>
                          <a:rPr lang="en-US" sz="4000" b="0" i="0">
                            <a:solidFill>
                              <a:schemeClr val="tx1"/>
                            </a:solidFill>
                          </a:rPr>
                          <m:t>m</m:t>
                        </m:r>
                      </m:e>
                      <m:sub>
                        <m:r>
                          <m:rPr>
                            <m:sty m:val="p"/>
                          </m:rPr>
                          <a:rPr lang="en-US" sz="4000" b="0" i="0">
                            <a:solidFill>
                              <a:schemeClr val="tx1"/>
                            </a:solidFill>
                          </a:rPr>
                          <m:t>B</m:t>
                        </m:r>
                      </m:sub>
                    </m:sSub>
                    <m:r>
                      <a:rPr lang="en-US" sz="4000" b="0" i="0">
                        <a:solidFill>
                          <a:schemeClr val="tx1"/>
                        </a:solidFill>
                      </a:rPr>
                      <m:t>.</m:t>
                    </m:r>
                    <m:sSup>
                      <m:sSupPr>
                        <m:ctrlPr>
                          <a:rPr lang="en-US" sz="4000">
                            <a:solidFill>
                              <a:schemeClr val="tx1"/>
                            </a:solidFill>
                          </a:rPr>
                        </m:ctrlPr>
                      </m:sSupPr>
                      <m:e>
                        <m:r>
                          <m:rPr>
                            <m:sty m:val="p"/>
                          </m:rPr>
                          <a:rPr lang="en-US" sz="4000" b="0" i="0">
                            <a:solidFill>
                              <a:schemeClr val="tx1"/>
                            </a:solidFill>
                          </a:rPr>
                          <m:t>v</m:t>
                        </m:r>
                      </m:e>
                      <m:sup>
                        <m:r>
                          <a:rPr lang="en-US" sz="4000" b="0" i="0">
                            <a:solidFill>
                              <a:schemeClr val="tx1"/>
                            </a:solidFill>
                          </a:rPr>
                          <m:t>2</m:t>
                        </m:r>
                      </m:sup>
                    </m:sSup>
                  </m:oMath>
                </a14:m>
                <a:endParaRPr lang="en-US" sz="4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2209800" y="1428141"/>
                <a:ext cx="13868400" cy="7220559"/>
              </a:xfrm>
              <a:prstGeom prst="rect">
                <a:avLst/>
              </a:prstGeom>
              <a:blipFill rotWithShape="1">
                <a:blip r:embed="rId2"/>
                <a:stretch>
                  <a:fillRect l="-1407" b="-1013"/>
                </a:stretch>
              </a:blipFill>
              <a:ln>
                <a:noFill/>
              </a:ln>
            </p:spPr>
            <p:txBody>
              <a:bodyPr/>
              <a:lstStyle/>
              <a:p>
                <a:r>
                  <a:rPr lang="en-US">
                    <a:noFill/>
                  </a:rPr>
                  <a:t> </a:t>
                </a:r>
              </a:p>
            </p:txBody>
          </p:sp>
        </mc:Fallback>
      </mc:AlternateContent>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166010" y="6811671"/>
            <a:ext cx="2538047" cy="3574714"/>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2223" y="7496390"/>
            <a:ext cx="2784423" cy="3209710"/>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065" y="0"/>
            <a:ext cx="2961736" cy="2761819"/>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14799" y="1943100"/>
            <a:ext cx="9906001" cy="58674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3024764" y="5143138"/>
            <a:ext cx="3787653" cy="53347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p:sp>
        <p:nvSpPr>
          <p:cNvPr id="2" name="Rectangle 1"/>
          <p:cNvSpPr/>
          <p:nvPr/>
        </p:nvSpPr>
        <p:spPr>
          <a:xfrm>
            <a:off x="4671847" y="3771900"/>
            <a:ext cx="8791903" cy="3013838"/>
          </a:xfrm>
          <a:prstGeom prst="rect">
            <a:avLst/>
          </a:prstGeom>
        </p:spPr>
        <p:txBody>
          <a:bodyPr wrap="square">
            <a:spAutoFit/>
          </a:bodyPr>
          <a:lstStyle/>
          <a:p>
            <a:pPr algn="ctr">
              <a:lnSpc>
                <a:spcPct val="150000"/>
              </a:lnSpc>
            </a:pPr>
            <a:r>
              <a:rPr lang="vi-VN" sz="4400" dirty="0" smtClean="0"/>
              <a:t>Va </a:t>
            </a:r>
            <a:r>
              <a:rPr lang="vi-VN" sz="4400" dirty="0"/>
              <a:t>chạm đàn hồi là</a:t>
            </a:r>
            <a:r>
              <a:rPr lang="vi-VN" sz="4400" i="1" dirty="0"/>
              <a:t> </a:t>
            </a:r>
            <a:r>
              <a:rPr lang="vi-VN" sz="4400" dirty="0"/>
              <a:t>va chạm mà sau khi va chạm, các vật trong hệ vật chuyển động tách rời nhau.</a:t>
            </a:r>
            <a:r>
              <a:rPr lang="vi-VN" sz="4400" i="1" dirty="0"/>
              <a:t> </a:t>
            </a:r>
            <a:endParaRPr lang="en-US" sz="4400" dirty="0"/>
          </a:p>
        </p:txBody>
      </p:sp>
      <p:sp>
        <p:nvSpPr>
          <p:cNvPr id="4" name="Rectangle 3"/>
          <p:cNvSpPr/>
          <p:nvPr/>
        </p:nvSpPr>
        <p:spPr>
          <a:xfrm>
            <a:off x="7503106" y="2791741"/>
            <a:ext cx="3129383" cy="830997"/>
          </a:xfrm>
          <a:prstGeom prst="rect">
            <a:avLst/>
          </a:prstGeom>
        </p:spPr>
        <p:txBody>
          <a:bodyPr wrap="none">
            <a:spAutoFit/>
          </a:bodyPr>
          <a:lstStyle/>
          <a:p>
            <a:r>
              <a:rPr lang="vi-VN" sz="4800" b="1" dirty="0">
                <a:solidFill>
                  <a:srgbClr val="FF0000"/>
                </a:solidFill>
              </a:rPr>
              <a:t>Khái </a:t>
            </a:r>
            <a:r>
              <a:rPr lang="vi-VN" sz="4800" b="1" dirty="0" smtClean="0">
                <a:solidFill>
                  <a:srgbClr val="FF0000"/>
                </a:solidFill>
              </a:rPr>
              <a:t>niệm</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38600" y="1887042"/>
            <a:ext cx="11193911" cy="65330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4762500"/>
            <a:ext cx="5340517" cy="54495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3486489" y="11757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232811" y="8136198"/>
            <a:ext cx="2579260" cy="1486592"/>
          </a:xfrm>
          <a:prstGeom prst="rect">
            <a:avLst/>
          </a:prstGeom>
        </p:spPr>
      </p:pic>
      <p:sp>
        <p:nvSpPr>
          <p:cNvPr id="2" name="Rectangle 1"/>
          <p:cNvSpPr/>
          <p:nvPr/>
        </p:nvSpPr>
        <p:spPr>
          <a:xfrm>
            <a:off x="8172654" y="2857500"/>
            <a:ext cx="2925801" cy="1063433"/>
          </a:xfrm>
          <a:prstGeom prst="rect">
            <a:avLst/>
          </a:prstGeom>
        </p:spPr>
        <p:txBody>
          <a:bodyPr wrap="none">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Tính chất</a:t>
            </a:r>
            <a:endParaRPr lang="en-US" sz="48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5213341" y="4000500"/>
            <a:ext cx="8844426" cy="3013838"/>
          </a:xfrm>
          <a:prstGeom prst="rect">
            <a:avLst/>
          </a:prstGeom>
        </p:spPr>
        <p:txBody>
          <a:bodyPr wrap="square">
            <a:spAutoFit/>
          </a:bodyPr>
          <a:lstStyle/>
          <a:p>
            <a:pPr algn="ctr">
              <a:lnSpc>
                <a:spcPct val="150000"/>
              </a:lnSpc>
            </a:pPr>
            <a:r>
              <a:rPr lang="vi-VN" sz="4400" dirty="0"/>
              <a:t>Trong va chạm đàn hồi, tổng động lượng, động năng của hệ trước và sau va chạm bằng nhau. </a:t>
            </a:r>
            <a:endParaRPr lang="en-US" sz="4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46307" y="1852822"/>
            <a:ext cx="12983666" cy="6632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499359" y="6169059"/>
            <a:ext cx="3011778" cy="424194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8946" y="120256"/>
            <a:ext cx="3855854" cy="60138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403945" y="-58234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8946" y="8102114"/>
            <a:ext cx="2067774" cy="2139999"/>
          </a:xfrm>
          <a:prstGeom prst="rect">
            <a:avLst/>
          </a:prstGeom>
        </p:spPr>
      </p:pic>
      <p:sp>
        <p:nvSpPr>
          <p:cNvPr id="11" name="Rectangle 10"/>
          <p:cNvSpPr/>
          <p:nvPr/>
        </p:nvSpPr>
        <p:spPr>
          <a:xfrm>
            <a:off x="6812801" y="2392859"/>
            <a:ext cx="5050678" cy="769441"/>
          </a:xfrm>
          <a:prstGeom prst="rect">
            <a:avLst/>
          </a:prstGeom>
        </p:spPr>
        <p:txBody>
          <a:bodyPr wrap="none">
            <a:spAutoFit/>
          </a:bodyPr>
          <a:lstStyle/>
          <a:p>
            <a:pPr algn="ctr"/>
            <a:r>
              <a:rPr lang="en-US" sz="4400" b="1" dirty="0">
                <a:solidFill>
                  <a:srgbClr val="0070C0"/>
                </a:solidFill>
              </a:rPr>
              <a:t>2.2. Va chạm mềm</a:t>
            </a:r>
            <a:endParaRPr lang="en-US" sz="4400" dirty="0">
              <a:solidFill>
                <a:srgbClr val="0070C0"/>
              </a:solidFill>
            </a:endParaRPr>
          </a:p>
        </p:txBody>
      </p:sp>
      <p:sp>
        <p:nvSpPr>
          <p:cNvPr id="12" name="Rectangle 11"/>
          <p:cNvSpPr/>
          <p:nvPr/>
        </p:nvSpPr>
        <p:spPr>
          <a:xfrm>
            <a:off x="3699340" y="3162300"/>
            <a:ext cx="11277600" cy="4939814"/>
          </a:xfrm>
          <a:prstGeom prst="rect">
            <a:avLst/>
          </a:prstGeom>
        </p:spPr>
        <p:txBody>
          <a:bodyPr wrap="square">
            <a:spAutoFit/>
          </a:bodyPr>
          <a:lstStyle/>
          <a:p>
            <a:pPr algn="ctr">
              <a:lnSpc>
                <a:spcPct val="150000"/>
              </a:lnSpc>
            </a:pPr>
            <a:r>
              <a:rPr lang="en-US" sz="4200" b="1" dirty="0"/>
              <a:t>Thí nghiệm về va chạm mềm: </a:t>
            </a:r>
            <a:endParaRPr lang="en-US" sz="4200" b="1" dirty="0" smtClean="0"/>
          </a:p>
          <a:p>
            <a:pPr algn="ctr">
              <a:lnSpc>
                <a:spcPct val="150000"/>
              </a:lnSpc>
            </a:pPr>
            <a:r>
              <a:rPr lang="en-US" sz="4200" dirty="0" smtClean="0"/>
              <a:t>Dùng </a:t>
            </a:r>
            <a:r>
              <a:rPr lang="en-US" sz="4200" dirty="0"/>
              <a:t>hai xe A và B giống nhau, đầu mỗi xe có gắn một miếng nhựa dính. Cho xe A chuyển động với vận tốc v</a:t>
            </a:r>
            <a:r>
              <a:rPr lang="en-US" sz="4200" baseline="-25000" dirty="0"/>
              <a:t>A</a:t>
            </a:r>
            <a:r>
              <a:rPr lang="en-US" sz="4200" dirty="0"/>
              <a:t> = v tới va chạm với xe kia đang đứng yên. </a:t>
            </a:r>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611501" y="7238660"/>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 y="8381286"/>
            <a:ext cx="2067774" cy="2139999"/>
          </a:xfrm>
          <a:prstGeom prst="rect">
            <a:avLst/>
          </a:prstGeom>
        </p:spPr>
      </p:pic>
      <p:sp>
        <p:nvSpPr>
          <p:cNvPr id="11" name="Rectangle 10"/>
          <p:cNvSpPr/>
          <p:nvPr/>
        </p:nvSpPr>
        <p:spPr>
          <a:xfrm>
            <a:off x="2919608" y="512058"/>
            <a:ext cx="12741056" cy="769441"/>
          </a:xfrm>
          <a:prstGeom prst="rect">
            <a:avLst/>
          </a:prstGeom>
        </p:spPr>
        <p:txBody>
          <a:bodyPr wrap="square">
            <a:spAutoFit/>
          </a:bodyPr>
          <a:lstStyle/>
          <a:p>
            <a:pPr algn="ctr"/>
            <a:r>
              <a:rPr lang="en-US" sz="4400" b="1" i="1" dirty="0" smtClean="0">
                <a:latin typeface="Arial" panose="020B0604020202020204" pitchFamily="34" charset="0"/>
                <a:cs typeface="Arial" panose="020B0604020202020204" pitchFamily="34" charset="0"/>
              </a:rPr>
              <a:t>Chia </a:t>
            </a:r>
            <a:r>
              <a:rPr lang="en-US" sz="4400" b="1" i="1" dirty="0" err="1">
                <a:latin typeface="Arial" panose="020B0604020202020204" pitchFamily="34" charset="0"/>
                <a:cs typeface="Arial" panose="020B0604020202020204" pitchFamily="34" charset="0"/>
              </a:rPr>
              <a:t>lớp</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thành</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các</a:t>
            </a:r>
            <a:r>
              <a:rPr lang="en-US" sz="4400" b="1" i="1" dirty="0">
                <a:latin typeface="Arial" panose="020B0604020202020204" pitchFamily="34" charset="0"/>
                <a:cs typeface="Arial" panose="020B0604020202020204" pitchFamily="34" charset="0"/>
              </a:rPr>
              <a:t> </a:t>
            </a:r>
            <a:r>
              <a:rPr lang="en-US" sz="4400" b="1" i="1" dirty="0" err="1" smtClean="0">
                <a:latin typeface="Arial" panose="020B0604020202020204" pitchFamily="34" charset="0"/>
                <a:cs typeface="Arial" panose="020B0604020202020204" pitchFamily="34" charset="0"/>
              </a:rPr>
              <a:t>nhóm</a:t>
            </a:r>
            <a:r>
              <a:rPr lang="en-US" sz="4400" b="1" i="1" dirty="0" smtClean="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thực</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hiện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nhiệm</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vụ</a:t>
            </a:r>
            <a:r>
              <a:rPr lang="en-US" sz="4400" b="1" i="1" dirty="0">
                <a:latin typeface="Arial" panose="020B0604020202020204" pitchFamily="34" charset="0"/>
                <a:cs typeface="Arial" panose="020B0604020202020204" pitchFamily="34" charset="0"/>
              </a:rPr>
              <a:t>:</a:t>
            </a:r>
          </a:p>
        </p:txBody>
      </p:sp>
      <p:sp>
        <p:nvSpPr>
          <p:cNvPr id="2" name="Rectangle 1"/>
          <p:cNvSpPr/>
          <p:nvPr/>
        </p:nvSpPr>
        <p:spPr>
          <a:xfrm>
            <a:off x="1501645" y="1337377"/>
            <a:ext cx="15284701" cy="1938992"/>
          </a:xfrm>
          <a:prstGeom prst="rect">
            <a:avLst/>
          </a:prstGeom>
        </p:spPr>
        <p:txBody>
          <a:bodyPr wrap="square">
            <a:spAutoFit/>
          </a:bodyPr>
          <a:lstStyle/>
          <a:p>
            <a:pPr algn="ctr">
              <a:lnSpc>
                <a:spcPct val="150000"/>
              </a:lnSpc>
            </a:pPr>
            <a:r>
              <a:rPr lang="en-US" sz="4000" dirty="0"/>
              <a:t>Hãy tính động lượng và động năng của hệ </a:t>
            </a:r>
            <a:r>
              <a:rPr lang="en-US" sz="4000" dirty="0" smtClean="0"/>
              <a:t>trong Hình 29.2 trước và </a:t>
            </a:r>
            <a:r>
              <a:rPr lang="en-US" sz="4000" dirty="0"/>
              <a:t>sau va </a:t>
            </a:r>
            <a:r>
              <a:rPr lang="en-US" sz="4000" dirty="0" smtClean="0"/>
              <a:t>chạm.</a:t>
            </a:r>
            <a:endParaRPr lang="en-US" sz="4000" dirty="0"/>
          </a:p>
        </p:txBody>
      </p:sp>
      <p:pic>
        <p:nvPicPr>
          <p:cNvPr id="3074" name="Picture 2" descr="C:\Users\ADMINI~1\AppData\Local\Temp\Rar$DIa0.905\4. Hinh 29.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3818" y="3194628"/>
            <a:ext cx="14052636" cy="690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1981200" y="1109556"/>
                <a:ext cx="14961046" cy="8301144"/>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Trả lời</a:t>
                </a:r>
                <a:endParaRPr lang="en-US" sz="4400" dirty="0">
                  <a:solidFill>
                    <a:srgbClr val="FF0000"/>
                  </a:solidFill>
                </a:endParaRPr>
              </a:p>
              <a:p>
                <a:pPr marL="571500" indent="-571500" algn="just">
                  <a:lnSpc>
                    <a:spcPct val="150000"/>
                  </a:lnSpc>
                  <a:buFont typeface="Wingdings" pitchFamily="2" charset="2"/>
                  <a:buChar char="v"/>
                </a:pPr>
                <a:r>
                  <a:rPr lang="en-US" sz="4000" dirty="0" smtClean="0">
                    <a:solidFill>
                      <a:schemeClr val="tx1"/>
                    </a:solidFill>
                  </a:rPr>
                  <a:t>Trước </a:t>
                </a:r>
                <a:r>
                  <a:rPr lang="en-US" sz="4000" dirty="0">
                    <a:solidFill>
                      <a:schemeClr val="tx1"/>
                    </a:solidFill>
                  </a:rPr>
                  <a:t>va chạm: </a:t>
                </a:r>
              </a:p>
              <a:p>
                <a:pPr marL="571500" indent="-571500" algn="just">
                  <a:lnSpc>
                    <a:spcPct val="150000"/>
                  </a:lnSpc>
                  <a:buFont typeface="Arial" pitchFamily="34" charset="0"/>
                  <a:buChar char="•"/>
                </a:pPr>
                <a:r>
                  <a:rPr lang="en-US" sz="4000" dirty="0" smtClean="0">
                    <a:solidFill>
                      <a:schemeClr val="tx1"/>
                    </a:solidFill>
                  </a:rPr>
                  <a:t>Động </a:t>
                </a:r>
                <a:r>
                  <a:rPr lang="en-US" sz="4000" dirty="0">
                    <a:solidFill>
                      <a:schemeClr val="tx1"/>
                    </a:solidFill>
                  </a:rPr>
                  <a:t>lượng của hệ: </a:t>
                </a:r>
                <a14:m>
                  <m:oMath xmlns:m="http://schemas.openxmlformats.org/officeDocument/2006/math">
                    <m:r>
                      <m:rPr>
                        <m:sty m:val="p"/>
                      </m:rPr>
                      <a:rPr lang="en-US" sz="4000" i="0">
                        <a:solidFill>
                          <a:schemeClr val="tx1"/>
                        </a:solidFill>
                      </a:rPr>
                      <m:t>p</m:t>
                    </m:r>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v</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v</m:t>
                        </m:r>
                      </m:e>
                      <m:sub>
                        <m:r>
                          <m:rPr>
                            <m:sty m:val="p"/>
                          </m:rPr>
                          <a:rPr lang="en-US" sz="4000" i="0">
                            <a:solidFill>
                              <a:schemeClr val="tx1"/>
                            </a:solidFill>
                          </a:rPr>
                          <m:t>B</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r>
                      <m:rPr>
                        <m:sty m:val="p"/>
                      </m:rPr>
                      <a:rPr lang="en-US" sz="4000" i="0">
                        <a:solidFill>
                          <a:schemeClr val="tx1"/>
                        </a:solidFill>
                      </a:rPr>
                      <m:t>v</m:t>
                    </m:r>
                  </m:oMath>
                </a14:m>
                <a:endParaRPr lang="en-US" sz="4000" dirty="0">
                  <a:solidFill>
                    <a:schemeClr val="tx1"/>
                  </a:solidFill>
                </a:endParaRPr>
              </a:p>
              <a:p>
                <a:pPr marL="571500" indent="-571500" algn="just">
                  <a:lnSpc>
                    <a:spcPct val="150000"/>
                  </a:lnSpc>
                  <a:buFont typeface="Arial" pitchFamily="34" charset="0"/>
                  <a:buChar char="•"/>
                </a:pPr>
                <a:r>
                  <a:rPr lang="en-US" sz="4000" dirty="0" smtClean="0">
                    <a:solidFill>
                      <a:schemeClr val="tx1"/>
                    </a:solidFill>
                  </a:rPr>
                  <a:t>Động </a:t>
                </a:r>
                <a:r>
                  <a:rPr lang="en-US" sz="4000" dirty="0">
                    <a:solidFill>
                      <a:schemeClr val="tx1"/>
                    </a:solidFill>
                  </a:rPr>
                  <a:t>năng của hệ: </a:t>
                </a:r>
                <a14:m>
                  <m:oMath xmlns:m="http://schemas.openxmlformats.org/officeDocument/2006/math">
                    <m:sSub>
                      <m:sSubPr>
                        <m:ctrlPr>
                          <a:rPr lang="en-US" sz="4000">
                            <a:solidFill>
                              <a:schemeClr val="tx1"/>
                            </a:solidFill>
                          </a:rPr>
                        </m:ctrlPr>
                      </m:sSubPr>
                      <m:e>
                        <m:r>
                          <m:rPr>
                            <m:sty m:val="p"/>
                          </m:rPr>
                          <a:rPr lang="en-US" sz="4000" i="0">
                            <a:solidFill>
                              <a:schemeClr val="tx1"/>
                            </a:solidFill>
                          </a:rPr>
                          <m:t>W</m:t>
                        </m:r>
                      </m:e>
                      <m:sub>
                        <m:r>
                          <a:rPr lang="en-US" sz="4000" i="0">
                            <a:solidFill>
                              <a:schemeClr val="tx1"/>
                            </a:solidFill>
                          </a:rPr>
                          <m:t>đ</m:t>
                        </m:r>
                      </m:sub>
                    </m:sSub>
                    <m:r>
                      <a:rPr lang="en-US" sz="4000" i="0">
                        <a:solidFill>
                          <a:schemeClr val="tx1"/>
                        </a:solidFill>
                      </a:rPr>
                      <m:t>=</m:t>
                    </m:r>
                    <m:sSub>
                      <m:sSubPr>
                        <m:ctrlPr>
                          <a:rPr lang="en-US" sz="4000">
                            <a:solidFill>
                              <a:schemeClr val="tx1"/>
                            </a:solidFill>
                          </a:rPr>
                        </m:ctrlPr>
                      </m:sSubPr>
                      <m:e>
                        <m:f>
                          <m:fPr>
                            <m:ctrlPr>
                              <a:rPr lang="en-US" sz="4000">
                                <a:solidFill>
                                  <a:schemeClr val="tx1"/>
                                </a:solidFill>
                              </a:rPr>
                            </m:ctrlPr>
                          </m:fPr>
                          <m:num>
                            <m:r>
                              <a:rPr lang="en-US" sz="4000" i="0">
                                <a:solidFill>
                                  <a:schemeClr val="tx1"/>
                                </a:solidFill>
                              </a:rPr>
                              <m:t>1</m:t>
                            </m:r>
                          </m:num>
                          <m:den>
                            <m:r>
                              <a:rPr lang="en-US" sz="4000" i="0">
                                <a:solidFill>
                                  <a:schemeClr val="tx1"/>
                                </a:solidFill>
                              </a:rPr>
                              <m:t>2</m:t>
                            </m:r>
                          </m:den>
                        </m:f>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Sup>
                      <m:sSubSupPr>
                        <m:ctrlPr>
                          <a:rPr lang="en-US" sz="4000">
                            <a:solidFill>
                              <a:schemeClr val="tx1"/>
                            </a:solidFill>
                          </a:rPr>
                        </m:ctrlPr>
                      </m:sSubSupPr>
                      <m:e>
                        <m:r>
                          <m:rPr>
                            <m:sty m:val="p"/>
                          </m:rPr>
                          <a:rPr lang="en-US" sz="4000" i="0">
                            <a:solidFill>
                              <a:schemeClr val="tx1"/>
                            </a:solidFill>
                          </a:rPr>
                          <m:t>v</m:t>
                        </m:r>
                      </m:e>
                      <m:sub>
                        <m:r>
                          <m:rPr>
                            <m:sty m:val="p"/>
                          </m:rPr>
                          <a:rPr lang="en-US" sz="4000" i="0">
                            <a:solidFill>
                              <a:schemeClr val="tx1"/>
                            </a:solidFill>
                          </a:rPr>
                          <m:t>A</m:t>
                        </m:r>
                      </m:sub>
                      <m:sup>
                        <m:r>
                          <a:rPr lang="en-US" sz="4000" i="0">
                            <a:solidFill>
                              <a:schemeClr val="tx1"/>
                            </a:solidFill>
                          </a:rPr>
                          <m:t>2</m:t>
                        </m:r>
                      </m:sup>
                    </m:sSubSup>
                    <m:r>
                      <a:rPr lang="en-US" sz="4000" i="0">
                        <a:solidFill>
                          <a:schemeClr val="tx1"/>
                        </a:solidFill>
                      </a:rPr>
                      <m:t>+</m:t>
                    </m:r>
                    <m:f>
                      <m:fPr>
                        <m:ctrlPr>
                          <a:rPr lang="en-US" sz="4000">
                            <a:solidFill>
                              <a:schemeClr val="tx1"/>
                            </a:solidFill>
                          </a:rPr>
                        </m:ctrlPr>
                      </m:fPr>
                      <m:num>
                        <m:r>
                          <a:rPr lang="en-US" sz="4000" i="0">
                            <a:solidFill>
                              <a:schemeClr val="tx1"/>
                            </a:solidFill>
                          </a:rPr>
                          <m:t>1</m:t>
                        </m:r>
                      </m:num>
                      <m:den>
                        <m:r>
                          <a:rPr lang="en-US" sz="4000" i="0">
                            <a:solidFill>
                              <a:schemeClr val="tx1"/>
                            </a:solidFill>
                          </a:rPr>
                          <m:t>2</m:t>
                        </m:r>
                      </m:den>
                    </m:f>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r>
                      <a:rPr lang="en-US" sz="4000" i="0">
                        <a:solidFill>
                          <a:schemeClr val="tx1"/>
                        </a:solidFill>
                      </a:rPr>
                      <m:t>.</m:t>
                    </m:r>
                    <m:sSubSup>
                      <m:sSubSupPr>
                        <m:ctrlPr>
                          <a:rPr lang="en-US" sz="4000">
                            <a:solidFill>
                              <a:schemeClr val="tx1"/>
                            </a:solidFill>
                          </a:rPr>
                        </m:ctrlPr>
                      </m:sSubSupPr>
                      <m:e>
                        <m:r>
                          <m:rPr>
                            <m:sty m:val="p"/>
                          </m:rPr>
                          <a:rPr lang="en-US" sz="4000" i="0">
                            <a:solidFill>
                              <a:schemeClr val="tx1"/>
                            </a:solidFill>
                          </a:rPr>
                          <m:t>v</m:t>
                        </m:r>
                      </m:e>
                      <m:sub>
                        <m:r>
                          <m:rPr>
                            <m:sty m:val="p"/>
                          </m:rPr>
                          <a:rPr lang="en-US" sz="4000" i="0">
                            <a:solidFill>
                              <a:schemeClr val="tx1"/>
                            </a:solidFill>
                          </a:rPr>
                          <m:t>B</m:t>
                        </m:r>
                      </m:sub>
                      <m:sup>
                        <m:r>
                          <a:rPr lang="en-US" sz="4000" i="0">
                            <a:solidFill>
                              <a:schemeClr val="tx1"/>
                            </a:solidFill>
                          </a:rPr>
                          <m:t>2</m:t>
                        </m:r>
                      </m:sup>
                    </m:sSubSup>
                    <m:r>
                      <a:rPr lang="en-US" sz="4000" i="0">
                        <a:solidFill>
                          <a:schemeClr val="tx1"/>
                        </a:solidFill>
                      </a:rPr>
                      <m:t>=</m:t>
                    </m:r>
                    <m:f>
                      <m:fPr>
                        <m:ctrlPr>
                          <a:rPr lang="en-US" sz="4000">
                            <a:solidFill>
                              <a:schemeClr val="tx1"/>
                            </a:solidFill>
                          </a:rPr>
                        </m:ctrlPr>
                      </m:fPr>
                      <m:num>
                        <m:r>
                          <a:rPr lang="en-US" sz="4000" i="0">
                            <a:solidFill>
                              <a:schemeClr val="tx1"/>
                            </a:solidFill>
                          </a:rPr>
                          <m:t>1</m:t>
                        </m:r>
                      </m:num>
                      <m:den>
                        <m:r>
                          <a:rPr lang="en-US" sz="4000" i="0">
                            <a:solidFill>
                              <a:schemeClr val="tx1"/>
                            </a:solidFill>
                          </a:rPr>
                          <m:t>2</m:t>
                        </m:r>
                      </m:den>
                    </m:f>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p>
                      <m:sSupPr>
                        <m:ctrlPr>
                          <a:rPr lang="en-US" sz="4000">
                            <a:solidFill>
                              <a:schemeClr val="tx1"/>
                            </a:solidFill>
                          </a:rPr>
                        </m:ctrlPr>
                      </m:sSupPr>
                      <m:e>
                        <m:r>
                          <m:rPr>
                            <m:sty m:val="p"/>
                          </m:rPr>
                          <a:rPr lang="en-US" sz="4000" i="0">
                            <a:solidFill>
                              <a:schemeClr val="tx1"/>
                            </a:solidFill>
                          </a:rPr>
                          <m:t>v</m:t>
                        </m:r>
                      </m:e>
                      <m:sup>
                        <m:r>
                          <a:rPr lang="en-US" sz="4000" i="0">
                            <a:solidFill>
                              <a:schemeClr val="tx1"/>
                            </a:solidFill>
                          </a:rPr>
                          <m:t>2</m:t>
                        </m:r>
                      </m:sup>
                    </m:sSup>
                  </m:oMath>
                </a14:m>
                <a:endParaRPr lang="en-US" sz="4000" dirty="0">
                  <a:solidFill>
                    <a:schemeClr val="tx1"/>
                  </a:solidFill>
                </a:endParaRPr>
              </a:p>
              <a:p>
                <a:pPr marL="571500" indent="-571500" algn="just">
                  <a:lnSpc>
                    <a:spcPct val="150000"/>
                  </a:lnSpc>
                  <a:buFont typeface="Wingdings" pitchFamily="2" charset="2"/>
                  <a:buChar char="v"/>
                </a:pPr>
                <a:r>
                  <a:rPr lang="en-US" sz="4000" dirty="0" smtClean="0">
                    <a:solidFill>
                      <a:schemeClr val="tx1"/>
                    </a:solidFill>
                  </a:rPr>
                  <a:t>Sau </a:t>
                </a:r>
                <a:r>
                  <a:rPr lang="en-US" sz="4000" dirty="0">
                    <a:solidFill>
                      <a:schemeClr val="tx1"/>
                    </a:solidFill>
                  </a:rPr>
                  <a:t>va chạm: </a:t>
                </a:r>
              </a:p>
              <a:p>
                <a:pPr marL="571500" indent="-571500" algn="just">
                  <a:lnSpc>
                    <a:spcPct val="150000"/>
                  </a:lnSpc>
                  <a:buFont typeface="Arial" pitchFamily="34" charset="0"/>
                  <a:buChar char="•"/>
                </a:pPr>
                <a:r>
                  <a:rPr lang="en-US" sz="4000" dirty="0" smtClean="0">
                    <a:solidFill>
                      <a:schemeClr val="tx1"/>
                    </a:solidFill>
                  </a:rPr>
                  <a:t>Động </a:t>
                </a:r>
                <a:r>
                  <a:rPr lang="en-US" sz="4000" dirty="0">
                    <a:solidFill>
                      <a:schemeClr val="tx1"/>
                    </a:solidFill>
                  </a:rPr>
                  <a:t>lượng của hệ: </a:t>
                </a:r>
                <a14:m>
                  <m:oMath xmlns:m="http://schemas.openxmlformats.org/officeDocument/2006/math">
                    <m:sSup>
                      <m:sSupPr>
                        <m:ctrlPr>
                          <a:rPr lang="en-US" sz="4000">
                            <a:solidFill>
                              <a:schemeClr val="tx1"/>
                            </a:solidFill>
                          </a:rPr>
                        </m:ctrlPr>
                      </m:sSupPr>
                      <m:e>
                        <m:r>
                          <m:rPr>
                            <m:sty m:val="p"/>
                          </m:rPr>
                          <a:rPr lang="en-US" sz="4000" i="0">
                            <a:solidFill>
                              <a:schemeClr val="tx1"/>
                            </a:solidFill>
                          </a:rPr>
                          <m:t>p</m:t>
                        </m:r>
                      </m:e>
                      <m:sup>
                        <m:r>
                          <a:rPr lang="en-US" sz="4000" i="0">
                            <a:solidFill>
                              <a:schemeClr val="tx1"/>
                            </a:solidFill>
                          </a:rPr>
                          <m:t>′</m:t>
                        </m:r>
                      </m:sup>
                    </m:sSup>
                    <m:r>
                      <a:rPr lang="en-US" sz="4000" i="0">
                        <a:solidFill>
                          <a:schemeClr val="tx1"/>
                        </a:solidFill>
                      </a:rPr>
                      <m:t>=</m:t>
                    </m:r>
                    <m:d>
                      <m:dPr>
                        <m:ctrlPr>
                          <a:rPr lang="en-US" sz="4000">
                            <a:solidFill>
                              <a:schemeClr val="tx1"/>
                            </a:solidFill>
                          </a:rPr>
                        </m:ctrlPr>
                      </m:dPr>
                      <m:e>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e>
                    </m:d>
                    <m:sSub>
                      <m:sSubPr>
                        <m:ctrlPr>
                          <a:rPr lang="en-US" sz="4000">
                            <a:solidFill>
                              <a:schemeClr val="tx1"/>
                            </a:solidFill>
                          </a:rPr>
                        </m:ctrlPr>
                      </m:sSubPr>
                      <m:e>
                        <m:r>
                          <m:rPr>
                            <m:sty m:val="p"/>
                          </m:rPr>
                          <a:rPr lang="en-US" sz="4000" i="0">
                            <a:solidFill>
                              <a:schemeClr val="tx1"/>
                            </a:solidFill>
                          </a:rPr>
                          <m:t>v</m:t>
                        </m:r>
                      </m:e>
                      <m:sub>
                        <m:r>
                          <m:rPr>
                            <m:sty m:val="p"/>
                          </m:rPr>
                          <a:rPr lang="en-US" sz="4000" i="0">
                            <a:solidFill>
                              <a:schemeClr val="tx1"/>
                            </a:solidFill>
                          </a:rPr>
                          <m:t>AB</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r>
                      <a:rPr lang="en-US" sz="4000" i="0">
                        <a:solidFill>
                          <a:schemeClr val="tx1"/>
                        </a:solidFill>
                      </a:rPr>
                      <m:t>)</m:t>
                    </m:r>
                    <m:f>
                      <m:fPr>
                        <m:ctrlPr>
                          <a:rPr lang="en-US" sz="4000">
                            <a:solidFill>
                              <a:schemeClr val="tx1"/>
                            </a:solidFill>
                          </a:rPr>
                        </m:ctrlPr>
                      </m:fPr>
                      <m:num>
                        <m:r>
                          <m:rPr>
                            <m:sty m:val="p"/>
                          </m:rPr>
                          <a:rPr lang="en-US" sz="4000" i="0">
                            <a:solidFill>
                              <a:schemeClr val="tx1"/>
                            </a:solidFill>
                          </a:rPr>
                          <m:t>v</m:t>
                        </m:r>
                      </m:num>
                      <m:den>
                        <m:r>
                          <a:rPr lang="en-US" sz="4000" i="0">
                            <a:solidFill>
                              <a:schemeClr val="tx1"/>
                            </a:solidFill>
                          </a:rPr>
                          <m:t>2</m:t>
                        </m:r>
                      </m:den>
                    </m:f>
                  </m:oMath>
                </a14:m>
                <a:endParaRPr lang="en-US" sz="4000" dirty="0">
                  <a:solidFill>
                    <a:schemeClr val="tx1"/>
                  </a:solidFill>
                </a:endParaRPr>
              </a:p>
              <a:p>
                <a:pPr marL="571500" indent="-571500" algn="just">
                  <a:lnSpc>
                    <a:spcPct val="150000"/>
                  </a:lnSpc>
                  <a:buFont typeface="Arial" pitchFamily="34" charset="0"/>
                  <a:buChar char="•"/>
                </a:pPr>
                <a:r>
                  <a:rPr lang="en-US" sz="4000" dirty="0" smtClean="0">
                    <a:solidFill>
                      <a:schemeClr val="tx1"/>
                    </a:solidFill>
                  </a:rPr>
                  <a:t>Động </a:t>
                </a:r>
                <a:r>
                  <a:rPr lang="en-US" sz="4000" dirty="0">
                    <a:solidFill>
                      <a:schemeClr val="tx1"/>
                    </a:solidFill>
                  </a:rPr>
                  <a:t>năng của hệ: </a:t>
                </a:r>
                <a14:m>
                  <m:oMath xmlns:m="http://schemas.openxmlformats.org/officeDocument/2006/math">
                    <m:sSubSup>
                      <m:sSubSupPr>
                        <m:ctrlPr>
                          <a:rPr lang="en-US" sz="4000">
                            <a:solidFill>
                              <a:schemeClr val="tx1"/>
                            </a:solidFill>
                          </a:rPr>
                        </m:ctrlPr>
                      </m:sSubSupPr>
                      <m:e>
                        <m:r>
                          <m:rPr>
                            <m:sty m:val="p"/>
                          </m:rPr>
                          <a:rPr lang="en-US" sz="4000" i="0">
                            <a:solidFill>
                              <a:schemeClr val="tx1"/>
                            </a:solidFill>
                          </a:rPr>
                          <m:t>W</m:t>
                        </m:r>
                      </m:e>
                      <m:sub>
                        <m:r>
                          <a:rPr lang="en-US" sz="4000" i="0">
                            <a:solidFill>
                              <a:schemeClr val="tx1"/>
                            </a:solidFill>
                          </a:rPr>
                          <m:t>đ</m:t>
                        </m:r>
                      </m:sub>
                      <m:sup>
                        <m:r>
                          <a:rPr lang="en-US" sz="4000" i="0">
                            <a:solidFill>
                              <a:schemeClr val="tx1"/>
                            </a:solidFill>
                          </a:rPr>
                          <m:t>′</m:t>
                        </m:r>
                      </m:sup>
                    </m:sSubSup>
                    <m:r>
                      <a:rPr lang="en-US" sz="4000" i="0">
                        <a:solidFill>
                          <a:schemeClr val="tx1"/>
                        </a:solidFill>
                      </a:rPr>
                      <m:t>=</m:t>
                    </m:r>
                    <m:f>
                      <m:fPr>
                        <m:ctrlPr>
                          <a:rPr lang="en-US" sz="4000">
                            <a:solidFill>
                              <a:schemeClr val="tx1"/>
                            </a:solidFill>
                          </a:rPr>
                        </m:ctrlPr>
                      </m:fPr>
                      <m:num>
                        <m:r>
                          <a:rPr lang="en-US" sz="4000" i="0">
                            <a:solidFill>
                              <a:schemeClr val="tx1"/>
                            </a:solidFill>
                          </a:rPr>
                          <m:t>1</m:t>
                        </m:r>
                      </m:num>
                      <m:den>
                        <m:r>
                          <a:rPr lang="en-US" sz="4000" i="0">
                            <a:solidFill>
                              <a:schemeClr val="tx1"/>
                            </a:solidFill>
                          </a:rPr>
                          <m:t>2</m:t>
                        </m:r>
                      </m:den>
                    </m:f>
                    <m:d>
                      <m:dPr>
                        <m:ctrlPr>
                          <a:rPr lang="en-US" sz="4000">
                            <a:solidFill>
                              <a:schemeClr val="tx1"/>
                            </a:solidFill>
                          </a:rPr>
                        </m:ctrlPr>
                      </m:dPr>
                      <m:e>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e>
                    </m:d>
                    <m:r>
                      <a:rPr lang="en-US" sz="4000" i="0">
                        <a:solidFill>
                          <a:schemeClr val="tx1"/>
                        </a:solidFill>
                      </a:rPr>
                      <m:t>.</m:t>
                    </m:r>
                    <m:sSubSup>
                      <m:sSubSupPr>
                        <m:ctrlPr>
                          <a:rPr lang="en-US" sz="4000">
                            <a:solidFill>
                              <a:schemeClr val="tx1"/>
                            </a:solidFill>
                          </a:rPr>
                        </m:ctrlPr>
                      </m:sSubSupPr>
                      <m:e>
                        <m:r>
                          <m:rPr>
                            <m:sty m:val="p"/>
                          </m:rPr>
                          <a:rPr lang="en-US" sz="4000" i="0">
                            <a:solidFill>
                              <a:schemeClr val="tx1"/>
                            </a:solidFill>
                          </a:rPr>
                          <m:t>v</m:t>
                        </m:r>
                      </m:e>
                      <m:sub>
                        <m:r>
                          <m:rPr>
                            <m:sty m:val="p"/>
                          </m:rPr>
                          <a:rPr lang="en-US" sz="4000" i="0">
                            <a:solidFill>
                              <a:schemeClr val="tx1"/>
                            </a:solidFill>
                          </a:rPr>
                          <m:t>AB</m:t>
                        </m:r>
                      </m:sub>
                      <m:sup>
                        <m:r>
                          <a:rPr lang="en-US" sz="4000" i="0">
                            <a:solidFill>
                              <a:schemeClr val="tx1"/>
                            </a:solidFill>
                          </a:rPr>
                          <m:t>2</m:t>
                        </m:r>
                      </m:sup>
                    </m:sSubSup>
                    <m:r>
                      <a:rPr lang="en-US" sz="4000" i="0">
                        <a:solidFill>
                          <a:schemeClr val="tx1"/>
                        </a:solidFill>
                      </a:rPr>
                      <m:t>=</m:t>
                    </m:r>
                    <m:f>
                      <m:fPr>
                        <m:ctrlPr>
                          <a:rPr lang="en-US" sz="4000">
                            <a:solidFill>
                              <a:schemeClr val="tx1"/>
                            </a:solidFill>
                          </a:rPr>
                        </m:ctrlPr>
                      </m:fPr>
                      <m:num>
                        <m:r>
                          <a:rPr lang="en-US" sz="4000" i="0">
                            <a:solidFill>
                              <a:schemeClr val="tx1"/>
                            </a:solidFill>
                          </a:rPr>
                          <m:t>1</m:t>
                        </m:r>
                      </m:num>
                      <m:den>
                        <m:r>
                          <a:rPr lang="en-US" sz="4000" i="0">
                            <a:solidFill>
                              <a:schemeClr val="tx1"/>
                            </a:solidFill>
                          </a:rPr>
                          <m:t>2</m:t>
                        </m:r>
                      </m:den>
                    </m:f>
                    <m:d>
                      <m:dPr>
                        <m:ctrlPr>
                          <a:rPr lang="en-US" sz="4000">
                            <a:solidFill>
                              <a:schemeClr val="tx1"/>
                            </a:solidFill>
                          </a:rPr>
                        </m:ctrlPr>
                      </m:dPr>
                      <m:e>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A</m:t>
                            </m:r>
                          </m:sub>
                        </m:sSub>
                        <m:r>
                          <a:rPr lang="en-US" sz="4000" i="0">
                            <a:solidFill>
                              <a:schemeClr val="tx1"/>
                            </a:solidFill>
                          </a:rPr>
                          <m:t>+</m:t>
                        </m:r>
                        <m:sSub>
                          <m:sSubPr>
                            <m:ctrlPr>
                              <a:rPr lang="en-US" sz="4000">
                                <a:solidFill>
                                  <a:schemeClr val="tx1"/>
                                </a:solidFill>
                              </a:rPr>
                            </m:ctrlPr>
                          </m:sSubPr>
                          <m:e>
                            <m:r>
                              <m:rPr>
                                <m:sty m:val="p"/>
                              </m:rPr>
                              <a:rPr lang="en-US" sz="4000" i="0">
                                <a:solidFill>
                                  <a:schemeClr val="tx1"/>
                                </a:solidFill>
                              </a:rPr>
                              <m:t>m</m:t>
                            </m:r>
                          </m:e>
                          <m:sub>
                            <m:r>
                              <m:rPr>
                                <m:sty m:val="p"/>
                              </m:rPr>
                              <a:rPr lang="en-US" sz="4000" i="0">
                                <a:solidFill>
                                  <a:schemeClr val="tx1"/>
                                </a:solidFill>
                              </a:rPr>
                              <m:t>B</m:t>
                            </m:r>
                          </m:sub>
                        </m:sSub>
                      </m:e>
                    </m:d>
                    <m:r>
                      <a:rPr lang="en-US" sz="4000" i="0">
                        <a:solidFill>
                          <a:schemeClr val="tx1"/>
                        </a:solidFill>
                      </a:rPr>
                      <m:t>.</m:t>
                    </m:r>
                    <m:sSup>
                      <m:sSupPr>
                        <m:ctrlPr>
                          <a:rPr lang="en-US" sz="4000">
                            <a:solidFill>
                              <a:schemeClr val="tx1"/>
                            </a:solidFill>
                          </a:rPr>
                        </m:ctrlPr>
                      </m:sSupPr>
                      <m:e>
                        <m:d>
                          <m:dPr>
                            <m:ctrlPr>
                              <a:rPr lang="en-US" sz="4000">
                                <a:solidFill>
                                  <a:schemeClr val="tx1"/>
                                </a:solidFill>
                              </a:rPr>
                            </m:ctrlPr>
                          </m:dPr>
                          <m:e>
                            <m:f>
                              <m:fPr>
                                <m:ctrlPr>
                                  <a:rPr lang="en-US" sz="4000">
                                    <a:solidFill>
                                      <a:schemeClr val="tx1"/>
                                    </a:solidFill>
                                  </a:rPr>
                                </m:ctrlPr>
                              </m:fPr>
                              <m:num>
                                <m:r>
                                  <m:rPr>
                                    <m:sty m:val="p"/>
                                  </m:rPr>
                                  <a:rPr lang="en-US" sz="4000" i="0">
                                    <a:solidFill>
                                      <a:schemeClr val="tx1"/>
                                    </a:solidFill>
                                  </a:rPr>
                                  <m:t>v</m:t>
                                </m:r>
                              </m:num>
                              <m:den>
                                <m:r>
                                  <a:rPr lang="en-US" sz="4000" i="0">
                                    <a:solidFill>
                                      <a:schemeClr val="tx1"/>
                                    </a:solidFill>
                                  </a:rPr>
                                  <m:t>2</m:t>
                                </m:r>
                              </m:den>
                            </m:f>
                          </m:e>
                        </m:d>
                      </m:e>
                      <m:sup>
                        <m:r>
                          <a:rPr lang="en-US" sz="4000" i="0">
                            <a:solidFill>
                              <a:schemeClr val="tx1"/>
                            </a:solidFill>
                          </a:rPr>
                          <m:t>2</m:t>
                        </m:r>
                      </m:sup>
                    </m:sSup>
                  </m:oMath>
                </a14:m>
                <a:endParaRPr lang="en-US" sz="4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981200" y="1109556"/>
                <a:ext cx="14961046" cy="8301144"/>
              </a:xfrm>
              <a:prstGeom prst="rect">
                <a:avLst/>
              </a:prstGeom>
              <a:blipFill rotWithShape="1">
                <a:blip r:embed="rId2"/>
                <a:stretch>
                  <a:fillRect l="-1263"/>
                </a:stretch>
              </a:blipFill>
              <a:ln>
                <a:noFill/>
              </a:ln>
            </p:spPr>
            <p:txBody>
              <a:bodyPr/>
              <a:lstStyle/>
              <a:p>
                <a:r>
                  <a:rPr lang="en-US">
                    <a:noFill/>
                  </a:rPr>
                  <a:t> </a:t>
                </a:r>
              </a:p>
            </p:txBody>
          </p:sp>
        </mc:Fallback>
      </mc:AlternateContent>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956747" y="7865787"/>
            <a:ext cx="1970999" cy="2776055"/>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2223" y="7496390"/>
            <a:ext cx="2784423" cy="3209710"/>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065" y="0"/>
            <a:ext cx="2961736" cy="2761819"/>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14799" y="1943100"/>
            <a:ext cx="9906001" cy="58674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3024764" y="5143138"/>
            <a:ext cx="3787653" cy="53347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p:sp>
        <p:nvSpPr>
          <p:cNvPr id="4" name="Rectangle 3"/>
          <p:cNvSpPr/>
          <p:nvPr/>
        </p:nvSpPr>
        <p:spPr>
          <a:xfrm>
            <a:off x="7503106" y="2400300"/>
            <a:ext cx="3129383" cy="830997"/>
          </a:xfrm>
          <a:prstGeom prst="rect">
            <a:avLst/>
          </a:prstGeom>
        </p:spPr>
        <p:txBody>
          <a:bodyPr wrap="none">
            <a:spAutoFit/>
          </a:bodyPr>
          <a:lstStyle/>
          <a:p>
            <a:r>
              <a:rPr lang="vi-VN" sz="4800" b="1" dirty="0">
                <a:solidFill>
                  <a:srgbClr val="FF0000"/>
                </a:solidFill>
              </a:rPr>
              <a:t>Khái </a:t>
            </a:r>
            <a:r>
              <a:rPr lang="vi-VN" sz="4800" b="1" dirty="0" smtClean="0">
                <a:solidFill>
                  <a:srgbClr val="FF0000"/>
                </a:solidFill>
              </a:rPr>
              <a:t>niệm</a:t>
            </a:r>
            <a:endParaRPr lang="en-US" sz="4800" dirty="0">
              <a:solidFill>
                <a:srgbClr val="FF0000"/>
              </a:solidFill>
            </a:endParaRPr>
          </a:p>
        </p:txBody>
      </p:sp>
      <p:sp>
        <p:nvSpPr>
          <p:cNvPr id="6" name="Rectangle 5"/>
          <p:cNvSpPr/>
          <p:nvPr/>
        </p:nvSpPr>
        <p:spPr>
          <a:xfrm>
            <a:off x="5029197" y="3274516"/>
            <a:ext cx="8077200" cy="4154984"/>
          </a:xfrm>
          <a:prstGeom prst="rect">
            <a:avLst/>
          </a:prstGeom>
        </p:spPr>
        <p:txBody>
          <a:bodyPr wrap="square">
            <a:spAutoFit/>
          </a:bodyPr>
          <a:lstStyle/>
          <a:p>
            <a:pPr algn="just">
              <a:lnSpc>
                <a:spcPct val="150000"/>
              </a:lnSpc>
            </a:pPr>
            <a:r>
              <a:rPr lang="vi-VN" sz="4400" dirty="0"/>
              <a:t>Va chạm mềm xảy ra khi mà sau va chạm hai vật dính vào nhau và chuyển động với cùng vận tốc sau va chạm.</a:t>
            </a:r>
            <a:endParaRPr lang="en-US" sz="4400" dirty="0"/>
          </a:p>
        </p:txBody>
      </p:sp>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044666" y="1449994"/>
            <a:ext cx="13181775" cy="76559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199" y="4943411"/>
            <a:ext cx="5163224" cy="52685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3486489" y="11757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232811" y="8136198"/>
            <a:ext cx="2579260" cy="1486592"/>
          </a:xfrm>
          <a:prstGeom prst="rect">
            <a:avLst/>
          </a:prstGeom>
        </p:spPr>
      </p:pic>
      <p:sp>
        <p:nvSpPr>
          <p:cNvPr id="2" name="Rectangle 1"/>
          <p:cNvSpPr/>
          <p:nvPr/>
        </p:nvSpPr>
        <p:spPr>
          <a:xfrm>
            <a:off x="8172654" y="1870267"/>
            <a:ext cx="2925801" cy="1063433"/>
          </a:xfrm>
          <a:prstGeom prst="rect">
            <a:avLst/>
          </a:prstGeom>
        </p:spPr>
        <p:txBody>
          <a:bodyPr wrap="none">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Tính chất</a:t>
            </a:r>
            <a:endParaRPr lang="en-US" sz="48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4702367" y="2944654"/>
            <a:ext cx="9866374" cy="5170646"/>
          </a:xfrm>
          <a:prstGeom prst="rect">
            <a:avLst/>
          </a:prstGeom>
        </p:spPr>
        <p:txBody>
          <a:bodyPr wrap="square">
            <a:spAutoFit/>
          </a:bodyPr>
          <a:lstStyle/>
          <a:p>
            <a:pPr algn="just">
              <a:lnSpc>
                <a:spcPct val="150000"/>
              </a:lnSpc>
            </a:pPr>
            <a:r>
              <a:rPr lang="vi-VN" sz="4400" dirty="0"/>
              <a:t>Trong va chạm mềm, tổng động lượng trước và sau va chạm bằng nhau nhưng tổng động năng trước và sau va chạm không bằng nhau. Sau va chạm, tổng động năng bị hao hụt.</a:t>
            </a:r>
            <a:endParaRPr lang="en-US" sz="4400" dirty="0"/>
          </a:p>
        </p:txBody>
      </p:sp>
    </p:spTree>
    <p:extLst>
      <p:ext uri="{BB962C8B-B14F-4D97-AF65-F5344CB8AC3E}">
        <p14:creationId xmlns:p14="http://schemas.microsoft.com/office/powerpoint/2010/main" val="2851662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990600" y="1104900"/>
            <a:ext cx="8074627" cy="7201972"/>
          </a:xfrm>
          <a:prstGeom prst="rect">
            <a:avLst/>
          </a:prstGeom>
        </p:spPr>
        <p:txBody>
          <a:bodyPr wrap="square">
            <a:spAutoFit/>
          </a:bodyPr>
          <a:lstStyle/>
          <a:p>
            <a:pPr algn="just">
              <a:lnSpc>
                <a:spcPct val="150000"/>
              </a:lnSpc>
            </a:pPr>
            <a:r>
              <a:rPr lang="en-US" sz="4400" b="1" dirty="0" smtClean="0">
                <a:solidFill>
                  <a:srgbClr val="FF0000"/>
                </a:solidFill>
              </a:rPr>
              <a:t>Câu hỏi 3: </a:t>
            </a:r>
            <a:r>
              <a:rPr lang="vi-VN" sz="4400" dirty="0" smtClean="0"/>
              <a:t>Trong </a:t>
            </a:r>
            <a:r>
              <a:rPr lang="vi-VN" sz="4400" dirty="0"/>
              <a:t>hì</a:t>
            </a:r>
            <a:r>
              <a:rPr lang="en-US" sz="4400" dirty="0"/>
              <a:t>n</a:t>
            </a:r>
            <a:r>
              <a:rPr lang="vi-VN" sz="4400" dirty="0"/>
              <a:t>h 29.3, nếu kéo bi (1) lên thêm một độ cao h rồi thả ra, con lắc sẽ rơi xuống và va chạm với hai con lắc còn lại. Hãy dự đoán xem, va chạm là va chạm gì. </a:t>
            </a:r>
            <a:r>
              <a:rPr lang="en-US" sz="4400" dirty="0"/>
              <a:t>Con lắc (2), (3) lên tới độ cao nào? </a:t>
            </a:r>
          </a:p>
        </p:txBody>
      </p:sp>
      <p:pic>
        <p:nvPicPr>
          <p:cNvPr id="4098" name="Picture 2" descr="C:\Users\ADMINI~1\AppData\Local\Temp\Rar$DIa0.170\5. Hinh 29.3.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72113" y="738676"/>
            <a:ext cx="6970383" cy="882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1790700"/>
            <a:ext cx="18288000" cy="8496300"/>
            <a:chOff x="-1" y="1790700"/>
            <a:chExt cx="18288000" cy="84963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75214">
              <a:off x="1500148" y="4214634"/>
              <a:ext cx="7727473" cy="4180258"/>
            </a:xfrm>
            <a:prstGeom prst="rect">
              <a:avLst/>
            </a:prstGeom>
          </p:spPr>
        </p:pic>
        <p:pic>
          <p:nvPicPr>
            <p:cNvPr id="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 y="6134100"/>
              <a:ext cx="9525001" cy="4152900"/>
            </a:xfrm>
            <a:prstGeom prst="rect">
              <a:avLst/>
            </a:prstGeom>
          </p:spPr>
        </p:pic>
        <p:sp>
          <p:nvSpPr>
            <p:cNvPr id="7" name="Rectangle 6"/>
            <p:cNvSpPr/>
            <p:nvPr/>
          </p:nvSpPr>
          <p:spPr>
            <a:xfrm>
              <a:off x="9525000" y="5143500"/>
              <a:ext cx="8762999"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620000" y="1790700"/>
              <a:ext cx="2813609" cy="4145280"/>
            </a:xfrm>
            <a:prstGeom prst="rect">
              <a:avLst/>
            </a:prstGeom>
          </p:spPr>
        </p:pic>
        <p:sp>
          <p:nvSpPr>
            <p:cNvPr id="8" name="Right Arrow 7"/>
            <p:cNvSpPr/>
            <p:nvPr/>
          </p:nvSpPr>
          <p:spPr>
            <a:xfrm>
              <a:off x="10210801" y="4305300"/>
              <a:ext cx="1828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920293" y="5753100"/>
              <a:ext cx="1572753" cy="5486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334000" y="419100"/>
            <a:ext cx="7620000" cy="1077218"/>
          </a:xfrm>
          <a:prstGeom prst="rect">
            <a:avLst/>
          </a:prstGeom>
          <a:noFill/>
        </p:spPr>
        <p:txBody>
          <a:bodyPr wrap="square" rtlCol="0">
            <a:spAutoFit/>
          </a:bodyPr>
          <a:lstStyle/>
          <a:p>
            <a:pPr algn="ctr"/>
            <a:r>
              <a:rPr lang="en-US" sz="6400" b="1" dirty="0" smtClean="0">
                <a:solidFill>
                  <a:srgbClr val="C00000"/>
                </a:solidFill>
                <a:latin typeface="Arial" panose="020B0604020202020204" pitchFamily="34" charset="0"/>
                <a:cs typeface="Arial" panose="020B0604020202020204" pitchFamily="34" charset="0"/>
              </a:rPr>
              <a:t>KHỞI ĐỘNG</a:t>
            </a:r>
            <a:endParaRPr lang="en-US" sz="6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10108055" y="5637758"/>
            <a:ext cx="7596888" cy="4154984"/>
          </a:xfrm>
          <a:prstGeom prst="rect">
            <a:avLst/>
          </a:prstGeom>
        </p:spPr>
        <p:txBody>
          <a:bodyPr wrap="square">
            <a:spAutoFit/>
          </a:bodyPr>
          <a:lstStyle/>
          <a:p>
            <a:pPr algn="just">
              <a:lnSpc>
                <a:spcPct val="150000"/>
              </a:lnSpc>
            </a:pPr>
            <a:r>
              <a:rPr lang="en-US" sz="4400" dirty="0"/>
              <a:t>Một người đang đứng ở trong một chiếc thuyền nhỏ đứng yên. Tại sao thuyền bị lùi lại khi người đó bước lên bờ?</a:t>
            </a:r>
          </a:p>
        </p:txBody>
      </p:sp>
    </p:spTree>
    <p:extLst>
      <p:ext uri="{BB962C8B-B14F-4D97-AF65-F5344CB8AC3E}">
        <p14:creationId xmlns:p14="http://schemas.microsoft.com/office/powerpoint/2010/main" val="2531006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267700"/>
            <a:ext cx="2067774" cy="2139999"/>
          </a:xfrm>
          <a:prstGeom prst="rect">
            <a:avLst/>
          </a:prstGeom>
        </p:spPr>
      </p:pic>
      <p:sp>
        <p:nvSpPr>
          <p:cNvPr id="8" name="Rectangle 7"/>
          <p:cNvSpPr/>
          <p:nvPr/>
        </p:nvSpPr>
        <p:spPr>
          <a:xfrm>
            <a:off x="2473387" y="551957"/>
            <a:ext cx="13452413" cy="9233297"/>
          </a:xfrm>
          <a:prstGeom prst="rect">
            <a:avLst/>
          </a:prstGeom>
        </p:spPr>
        <p:txBody>
          <a:bodyPr wrap="square">
            <a:spAutoFit/>
          </a:bodyPr>
          <a:lstStyle/>
          <a:p>
            <a:pPr algn="ctr">
              <a:lnSpc>
                <a:spcPct val="150000"/>
              </a:lnSpc>
            </a:pPr>
            <a:r>
              <a:rPr lang="nl-NL" sz="4400" b="1" dirty="0">
                <a:solidFill>
                  <a:srgbClr val="FF0000"/>
                </a:solidFill>
              </a:rPr>
              <a:t>Đáp </a:t>
            </a:r>
            <a:r>
              <a:rPr lang="nl-NL" sz="4400" b="1" dirty="0" smtClean="0">
                <a:solidFill>
                  <a:srgbClr val="FF0000"/>
                </a:solidFill>
              </a:rPr>
              <a:t>án</a:t>
            </a:r>
            <a:endParaRPr lang="en-US" sz="4400" dirty="0">
              <a:solidFill>
                <a:srgbClr val="FF0000"/>
              </a:solidFill>
            </a:endParaRPr>
          </a:p>
          <a:p>
            <a:pPr marL="571500" indent="-571500" algn="just">
              <a:lnSpc>
                <a:spcPct val="150000"/>
              </a:lnSpc>
              <a:buFont typeface="Wingdings" pitchFamily="2" charset="2"/>
              <a:buChar char="v"/>
            </a:pPr>
            <a:r>
              <a:rPr lang="en-US" sz="4400" dirty="0" smtClean="0"/>
              <a:t>Dự </a:t>
            </a:r>
            <a:r>
              <a:rPr lang="en-US" sz="4400" dirty="0"/>
              <a:t>đoán:</a:t>
            </a:r>
          </a:p>
          <a:p>
            <a:pPr marL="571500" indent="-571500" algn="just">
              <a:lnSpc>
                <a:spcPct val="150000"/>
              </a:lnSpc>
              <a:buFont typeface="Arial" pitchFamily="34" charset="0"/>
              <a:buChar char="•"/>
            </a:pPr>
            <a:r>
              <a:rPr lang="en-US" sz="4400" dirty="0" smtClean="0"/>
              <a:t>Va </a:t>
            </a:r>
            <a:r>
              <a:rPr lang="en-US" sz="4400" dirty="0"/>
              <a:t>chạm này là va chạm đàn hồi.</a:t>
            </a:r>
          </a:p>
          <a:p>
            <a:pPr marL="571500" indent="-571500" algn="just">
              <a:lnSpc>
                <a:spcPct val="150000"/>
              </a:lnSpc>
              <a:buFont typeface="Arial" pitchFamily="34" charset="0"/>
              <a:buChar char="•"/>
            </a:pPr>
            <a:r>
              <a:rPr lang="en-US" sz="4400" dirty="0" smtClean="0"/>
              <a:t>Con </a:t>
            </a:r>
            <a:r>
              <a:rPr lang="en-US" sz="4400" dirty="0"/>
              <a:t>lắc (2) sẽ đứng yên tại vị trí cũ, con lắc (3) lên tới độ cao h. Vì sau va chạm, động lượng và động năng của viên bi (1) sẽ truyền hết cho con lắc (2), sau đó con lắc (2) sẽ lập tức truyền hết động lượng và động năng cho con lắc (3), giúp con lắc (3) lên được độ cao h (tại vị trí B).</a:t>
            </a:r>
          </a:p>
        </p:txBody>
      </p:sp>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sp>
        <p:nvSpPr>
          <p:cNvPr id="8" name="Rectangle 7"/>
          <p:cNvSpPr/>
          <p:nvPr/>
        </p:nvSpPr>
        <p:spPr>
          <a:xfrm>
            <a:off x="6870243" y="555925"/>
            <a:ext cx="4839786"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LUYỆN TẬP</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741165" y="1902916"/>
            <a:ext cx="16881870" cy="4154984"/>
          </a:xfrm>
          <a:prstGeom prst="rect">
            <a:avLst/>
          </a:prstGeom>
        </p:spPr>
        <p:txBody>
          <a:bodyPr wrap="square">
            <a:spAutoFit/>
          </a:bodyPr>
          <a:lstStyle/>
          <a:p>
            <a:pPr algn="just">
              <a:lnSpc>
                <a:spcPct val="150000"/>
              </a:lnSpc>
            </a:pPr>
            <a:r>
              <a:rPr lang="en-US" sz="4400" b="1" dirty="0"/>
              <a:t>1.</a:t>
            </a:r>
            <a:r>
              <a:rPr lang="en-US" sz="4400" dirty="0"/>
              <a:t> Một vật có khối lượng m chuyển động với vận tốc 3 m/s đến va chạm với một vật có khối lượng 2m đang đứng yên. Sau va chạm, hai vật dính vào nhau và chuyển động với cùng vận tốc. Xác định vận tốc của hai vật sau va chạm.</a:t>
            </a:r>
          </a:p>
        </p:txBody>
      </p:sp>
      <p:pic>
        <p:nvPicPr>
          <p:cNvPr id="5122" name="Picture 2" descr="Va chạm đàn hồi là gì? va chạm mềm là gì? bài toán va chạm"/>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261060" y="5886331"/>
            <a:ext cx="8835940" cy="381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90800" y="2019300"/>
            <a:ext cx="13106400" cy="6476999"/>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694713" y="6671658"/>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9113" y="75501"/>
            <a:ext cx="3243687" cy="544899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551094" y="-50614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8137804"/>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317458" y="2303421"/>
                <a:ext cx="11811000" cy="5717271"/>
              </a:xfrm>
              <a:prstGeom prst="rect">
                <a:avLst/>
              </a:prstGeom>
            </p:spPr>
            <p:txBody>
              <a:bodyPr wrap="square">
                <a:spAutoFit/>
              </a:bodyPr>
              <a:lstStyle/>
              <a:p>
                <a:pPr algn="ctr">
                  <a:lnSpc>
                    <a:spcPct val="150000"/>
                  </a:lnSpc>
                </a:pPr>
                <a:r>
                  <a:rPr lang="en-US" sz="4400" b="1" dirty="0">
                    <a:solidFill>
                      <a:srgbClr val="FF0000"/>
                    </a:solidFill>
                  </a:rPr>
                  <a:t>Đáp án </a:t>
                </a:r>
                <a:endParaRPr lang="en-US" sz="4400" dirty="0">
                  <a:solidFill>
                    <a:srgbClr val="FF0000"/>
                  </a:solidFill>
                </a:endParaRPr>
              </a:p>
              <a:p>
                <a:pPr algn="ctr">
                  <a:lnSpc>
                    <a:spcPct val="150000"/>
                  </a:lnSpc>
                </a:pPr>
                <a:r>
                  <a:rPr lang="en-US" sz="4400" dirty="0" smtClean="0"/>
                  <a:t>Hệ </a:t>
                </a:r>
                <a:r>
                  <a:rPr lang="en-US" sz="4400" dirty="0"/>
                  <a:t>2 vật ngay khi va chạm mềm là một hệ kín nên động lượng được bảo toàn:</a:t>
                </a:r>
              </a:p>
              <a:p>
                <a:pPr algn="ctr">
                  <a:lnSpc>
                    <a:spcPct val="150000"/>
                  </a:lnSpc>
                </a:pPr>
                <a14:m>
                  <m:oMathPara xmlns:m="http://schemas.openxmlformats.org/officeDocument/2006/math">
                    <m:oMathParaPr>
                      <m:jc m:val="centerGroup"/>
                    </m:oMathParaPr>
                    <m:oMath xmlns:m="http://schemas.openxmlformats.org/officeDocument/2006/math">
                      <m:sSub>
                        <m:sSubPr>
                          <m:ctrlPr>
                            <a:rPr lang="en-US" sz="4400"/>
                          </m:ctrlPr>
                        </m:sSubPr>
                        <m:e>
                          <m:r>
                            <m:rPr>
                              <m:sty m:val="p"/>
                            </m:rPr>
                            <a:rPr lang="en-US" sz="4400" i="0"/>
                            <m:t>m</m:t>
                          </m:r>
                        </m:e>
                        <m:sub>
                          <m:r>
                            <a:rPr lang="en-US" sz="4400" i="0"/>
                            <m:t>1</m:t>
                          </m:r>
                        </m:sub>
                      </m:sSub>
                      <m:sSub>
                        <m:sSubPr>
                          <m:ctrlPr>
                            <a:rPr lang="en-US" sz="4400"/>
                          </m:ctrlPr>
                        </m:sSubPr>
                        <m:e>
                          <m:acc>
                            <m:accPr>
                              <m:chr m:val="⃗"/>
                              <m:ctrlPr>
                                <a:rPr lang="en-US" sz="4400"/>
                              </m:ctrlPr>
                            </m:accPr>
                            <m:e>
                              <m:r>
                                <m:rPr>
                                  <m:sty m:val="p"/>
                                </m:rPr>
                                <a:rPr lang="en-US" sz="4400" i="0"/>
                                <m:t>v</m:t>
                              </m:r>
                            </m:e>
                          </m:acc>
                        </m:e>
                        <m:sub>
                          <m:r>
                            <a:rPr lang="en-US" sz="4400" i="0"/>
                            <m:t>1</m:t>
                          </m:r>
                        </m:sub>
                      </m:sSub>
                      <m:r>
                        <a:rPr lang="en-US" sz="4400" i="0"/>
                        <m:t>+</m:t>
                      </m:r>
                      <m:sSub>
                        <m:sSubPr>
                          <m:ctrlPr>
                            <a:rPr lang="en-US" sz="4400"/>
                          </m:ctrlPr>
                        </m:sSubPr>
                        <m:e>
                          <m:r>
                            <m:rPr>
                              <m:sty m:val="p"/>
                            </m:rPr>
                            <a:rPr lang="en-US" sz="4400" i="0"/>
                            <m:t>m</m:t>
                          </m:r>
                        </m:e>
                        <m:sub>
                          <m:r>
                            <a:rPr lang="en-US" sz="4400" i="0"/>
                            <m:t>2</m:t>
                          </m:r>
                        </m:sub>
                      </m:sSub>
                      <m:sSub>
                        <m:sSubPr>
                          <m:ctrlPr>
                            <a:rPr lang="en-US" sz="4400"/>
                          </m:ctrlPr>
                        </m:sSubPr>
                        <m:e>
                          <m:acc>
                            <m:accPr>
                              <m:chr m:val="⃗"/>
                              <m:ctrlPr>
                                <a:rPr lang="en-US" sz="4400"/>
                              </m:ctrlPr>
                            </m:accPr>
                            <m:e>
                              <m:r>
                                <m:rPr>
                                  <m:sty m:val="p"/>
                                </m:rPr>
                                <a:rPr lang="en-US" sz="4400" i="0"/>
                                <m:t>v</m:t>
                              </m:r>
                            </m:e>
                          </m:acc>
                        </m:e>
                        <m:sub>
                          <m:r>
                            <a:rPr lang="en-US" sz="4400" i="0"/>
                            <m:t>2</m:t>
                          </m:r>
                        </m:sub>
                      </m:sSub>
                      <m:r>
                        <a:rPr lang="en-US" sz="4400" i="0"/>
                        <m:t>=(</m:t>
                      </m:r>
                      <m:sSub>
                        <m:sSubPr>
                          <m:ctrlPr>
                            <a:rPr lang="en-US" sz="4400"/>
                          </m:ctrlPr>
                        </m:sSubPr>
                        <m:e>
                          <m:r>
                            <m:rPr>
                              <m:sty m:val="p"/>
                            </m:rPr>
                            <a:rPr lang="en-US" sz="4400" i="0"/>
                            <m:t>m</m:t>
                          </m:r>
                        </m:e>
                        <m:sub>
                          <m:r>
                            <a:rPr lang="en-US" sz="4400" i="0"/>
                            <m:t>1</m:t>
                          </m:r>
                        </m:sub>
                      </m:sSub>
                      <m:r>
                        <a:rPr lang="en-US" sz="4400" i="0"/>
                        <m:t>+</m:t>
                      </m:r>
                      <m:sSub>
                        <m:sSubPr>
                          <m:ctrlPr>
                            <a:rPr lang="en-US" sz="4400"/>
                          </m:ctrlPr>
                        </m:sSubPr>
                        <m:e>
                          <m:r>
                            <m:rPr>
                              <m:sty m:val="p"/>
                            </m:rPr>
                            <a:rPr lang="en-US" sz="4400" i="0"/>
                            <m:t>m</m:t>
                          </m:r>
                        </m:e>
                        <m:sub>
                          <m:r>
                            <a:rPr lang="en-US" sz="4400" i="0"/>
                            <m:t>2</m:t>
                          </m:r>
                        </m:sub>
                      </m:sSub>
                      <m:r>
                        <a:rPr lang="en-US" sz="4400" i="0"/>
                        <m:t>)</m:t>
                      </m:r>
                      <m:acc>
                        <m:accPr>
                          <m:chr m:val="⃗"/>
                          <m:ctrlPr>
                            <a:rPr lang="en-US" sz="4400"/>
                          </m:ctrlPr>
                        </m:accPr>
                        <m:e>
                          <m:r>
                            <m:rPr>
                              <m:sty m:val="p"/>
                            </m:rPr>
                            <a:rPr lang="en-US" sz="4400" i="0"/>
                            <m:t>v</m:t>
                          </m:r>
                        </m:e>
                      </m:acc>
                    </m:oMath>
                  </m:oMathPara>
                </a14:m>
                <a:endParaRPr lang="en-US" sz="4400" dirty="0"/>
              </a:p>
              <a:p>
                <a:pPr algn="ctr">
                  <a:lnSpc>
                    <a:spcPct val="150000"/>
                  </a:lnSpc>
                </a:pPr>
                <a:r>
                  <a:rPr lang="en-US" sz="4400" dirty="0"/>
                  <a:t>Vì </a:t>
                </a:r>
                <a14:m>
                  <m:oMath xmlns:m="http://schemas.openxmlformats.org/officeDocument/2006/math">
                    <m:sSub>
                      <m:sSubPr>
                        <m:ctrlPr>
                          <a:rPr lang="en-US" sz="4400"/>
                        </m:ctrlPr>
                      </m:sSubPr>
                      <m:e>
                        <m:r>
                          <m:rPr>
                            <m:sty m:val="p"/>
                          </m:rPr>
                          <a:rPr lang="en-US" sz="4400" i="0"/>
                          <m:t>v</m:t>
                        </m:r>
                      </m:e>
                      <m:sub>
                        <m:r>
                          <a:rPr lang="en-US" sz="4400" i="0"/>
                          <m:t>2</m:t>
                        </m:r>
                      </m:sub>
                    </m:sSub>
                    <m:r>
                      <a:rPr lang="en-US" sz="4400" i="0"/>
                      <m:t>=</m:t>
                    </m:r>
                    <m:r>
                      <a:rPr lang="en-US" sz="4400" i="0"/>
                      <m:t>0</m:t>
                    </m:r>
                    <m:r>
                      <a:rPr lang="en-US" sz="4400" i="0"/>
                      <m:t>⟹</m:t>
                    </m:r>
                    <m:r>
                      <m:rPr>
                        <m:sty m:val="p"/>
                      </m:rPr>
                      <a:rPr lang="en-US" sz="4400" i="0"/>
                      <m:t>v</m:t>
                    </m:r>
                    <m:r>
                      <a:rPr lang="en-US" sz="4400" i="0"/>
                      <m:t>=</m:t>
                    </m:r>
                    <m:f>
                      <m:fPr>
                        <m:ctrlPr>
                          <a:rPr lang="en-US" sz="4400"/>
                        </m:ctrlPr>
                      </m:fPr>
                      <m:num>
                        <m:sSub>
                          <m:sSubPr>
                            <m:ctrlPr>
                              <a:rPr lang="en-US" sz="4400"/>
                            </m:ctrlPr>
                          </m:sSubPr>
                          <m:e>
                            <m:r>
                              <m:rPr>
                                <m:sty m:val="p"/>
                              </m:rPr>
                              <a:rPr lang="en-US" sz="4400" i="0"/>
                              <m:t>m</m:t>
                            </m:r>
                          </m:e>
                          <m:sub>
                            <m:r>
                              <a:rPr lang="en-US" sz="4400" i="0"/>
                              <m:t>1</m:t>
                            </m:r>
                          </m:sub>
                        </m:sSub>
                        <m:sSub>
                          <m:sSubPr>
                            <m:ctrlPr>
                              <a:rPr lang="en-US" sz="4400"/>
                            </m:ctrlPr>
                          </m:sSubPr>
                          <m:e>
                            <m:r>
                              <m:rPr>
                                <m:sty m:val="p"/>
                              </m:rPr>
                              <a:rPr lang="en-US" sz="4400" i="0"/>
                              <m:t>v</m:t>
                            </m:r>
                          </m:e>
                          <m:sub>
                            <m:r>
                              <a:rPr lang="en-US" sz="4400" i="0"/>
                              <m:t>1</m:t>
                            </m:r>
                          </m:sub>
                        </m:sSub>
                      </m:num>
                      <m:den>
                        <m:sSub>
                          <m:sSubPr>
                            <m:ctrlPr>
                              <a:rPr lang="en-US" sz="4400"/>
                            </m:ctrlPr>
                          </m:sSubPr>
                          <m:e>
                            <m:r>
                              <m:rPr>
                                <m:sty m:val="p"/>
                              </m:rPr>
                              <a:rPr lang="en-US" sz="4400" i="0"/>
                              <m:t>m</m:t>
                            </m:r>
                          </m:e>
                          <m:sub>
                            <m:r>
                              <a:rPr lang="en-US" sz="4400" i="0"/>
                              <m:t>1</m:t>
                            </m:r>
                          </m:sub>
                        </m:sSub>
                        <m:r>
                          <a:rPr lang="en-US" sz="4400" i="0"/>
                          <m:t>+</m:t>
                        </m:r>
                        <m:sSub>
                          <m:sSubPr>
                            <m:ctrlPr>
                              <a:rPr lang="en-US" sz="4400"/>
                            </m:ctrlPr>
                          </m:sSubPr>
                          <m:e>
                            <m:r>
                              <m:rPr>
                                <m:sty m:val="p"/>
                              </m:rPr>
                              <a:rPr lang="en-US" sz="4400" i="0"/>
                              <m:t>m</m:t>
                            </m:r>
                          </m:e>
                          <m:sub>
                            <m:r>
                              <a:rPr lang="en-US" sz="4400" i="0"/>
                              <m:t>2</m:t>
                            </m:r>
                          </m:sub>
                        </m:sSub>
                      </m:den>
                    </m:f>
                    <m:r>
                      <a:rPr lang="en-US" sz="4400" i="0"/>
                      <m:t>=</m:t>
                    </m:r>
                    <m:f>
                      <m:fPr>
                        <m:ctrlPr>
                          <a:rPr lang="en-US" sz="4400"/>
                        </m:ctrlPr>
                      </m:fPr>
                      <m:num>
                        <m:r>
                          <m:rPr>
                            <m:sty m:val="p"/>
                          </m:rPr>
                          <a:rPr lang="en-US" sz="4400" i="0"/>
                          <m:t>m</m:t>
                        </m:r>
                        <m:r>
                          <a:rPr lang="en-US" sz="4400" i="0"/>
                          <m:t>.</m:t>
                        </m:r>
                        <m:r>
                          <a:rPr lang="en-US" sz="4400" i="0"/>
                          <m:t>3</m:t>
                        </m:r>
                      </m:num>
                      <m:den>
                        <m:r>
                          <m:rPr>
                            <m:sty m:val="p"/>
                          </m:rPr>
                          <a:rPr lang="en-US" sz="4400" i="0"/>
                          <m:t>m</m:t>
                        </m:r>
                        <m:r>
                          <a:rPr lang="en-US" sz="4400" i="0"/>
                          <m:t>+</m:t>
                        </m:r>
                        <m:r>
                          <a:rPr lang="en-US" sz="4400" i="0"/>
                          <m:t>2</m:t>
                        </m:r>
                        <m:r>
                          <m:rPr>
                            <m:sty m:val="p"/>
                          </m:rPr>
                          <a:rPr lang="en-US" sz="4400" i="0"/>
                          <m:t>m</m:t>
                        </m:r>
                      </m:den>
                    </m:f>
                    <m:r>
                      <a:rPr lang="en-US" sz="4400" i="0"/>
                      <m:t>=</m:t>
                    </m:r>
                    <m:r>
                      <a:rPr lang="en-US" sz="4400" i="0"/>
                      <m:t>1</m:t>
                    </m:r>
                    <m:r>
                      <m:rPr>
                        <m:sty m:val="p"/>
                      </m:rPr>
                      <a:rPr lang="en-US" sz="4400" i="0"/>
                      <m:t>m</m:t>
                    </m:r>
                    <m:r>
                      <a:rPr lang="en-US" sz="4400" i="0"/>
                      <m:t>/</m:t>
                    </m:r>
                    <m:r>
                      <m:rPr>
                        <m:sty m:val="p"/>
                      </m:rPr>
                      <a:rPr lang="en-US" sz="4400" i="0"/>
                      <m:t>s</m:t>
                    </m:r>
                  </m:oMath>
                </a14:m>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317458" y="2303421"/>
                <a:ext cx="11811000" cy="5717271"/>
              </a:xfrm>
              <a:prstGeom prst="rect">
                <a:avLst/>
              </a:prstGeom>
              <a:blipFill rotWithShape="1">
                <a:blip r:embed="rId12"/>
                <a:stretch>
                  <a:fillRect l="-877" r="-2167"/>
                </a:stretch>
              </a:blipFill>
            </p:spPr>
            <p:txBody>
              <a:bodyPr/>
              <a:lstStyle/>
              <a:p>
                <a:r>
                  <a:rPr lang="en-US">
                    <a:noFill/>
                  </a:rPr>
                  <a:t> </a:t>
                </a:r>
              </a:p>
            </p:txBody>
          </p:sp>
        </mc:Fallback>
      </mc:AlternateContent>
    </p:spTree>
    <p:extLst>
      <p:ext uri="{BB962C8B-B14F-4D97-AF65-F5344CB8AC3E}">
        <p14:creationId xmlns:p14="http://schemas.microsoft.com/office/powerpoint/2010/main" val="4211754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691056" y="734854"/>
            <a:ext cx="16301544" cy="5170646"/>
          </a:xfrm>
          <a:prstGeom prst="rect">
            <a:avLst/>
          </a:prstGeom>
        </p:spPr>
        <p:txBody>
          <a:bodyPr wrap="square">
            <a:spAutoFit/>
          </a:bodyPr>
          <a:lstStyle/>
          <a:p>
            <a:pPr algn="just">
              <a:lnSpc>
                <a:spcPct val="150000"/>
              </a:lnSpc>
            </a:pPr>
            <a:r>
              <a:rPr lang="en-US" sz="4400" b="1" dirty="0"/>
              <a:t>2. </a:t>
            </a:r>
            <a:r>
              <a:rPr lang="en-US" sz="4400" dirty="0"/>
              <a:t>Một quả lựu đạn đang bay theo phương ngang với vận tốc 10 m/s, bị nổ và tách thành hai mảnh có trọng lượng 10 N và 15 N. Sau khi nổ, mảnh to vẫn chuyển động theo phương ngang với vận tốc 25 m/s cùng chiều chuyển động ban đầu. Lấy g ≈ 10 m/s</a:t>
            </a:r>
            <a:r>
              <a:rPr lang="en-US" sz="4400" baseline="30000" dirty="0"/>
              <a:t>2</a:t>
            </a:r>
            <a:r>
              <a:rPr lang="en-US" sz="4400" dirty="0"/>
              <a:t>. Xác định vận tốc và phương chuyển động của mảnh nhỏ.</a:t>
            </a:r>
          </a:p>
        </p:txBody>
      </p:sp>
      <p:pic>
        <p:nvPicPr>
          <p:cNvPr id="6146" name="Picture 2" descr="Nghệ An: Chủ tịch huyện được 'tặng' lựu đạn trong hộp quà"/>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9975" y="6034870"/>
            <a:ext cx="4964250" cy="352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865492" y="741841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664" y="11776"/>
            <a:ext cx="2415867" cy="40583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636" y="8173059"/>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057401" y="491718"/>
                <a:ext cx="14096999" cy="9299982"/>
              </a:xfrm>
              <a:prstGeom prst="rect">
                <a:avLst/>
              </a:prstGeom>
            </p:spPr>
            <p:txBody>
              <a:bodyPr wrap="square">
                <a:spAutoFit/>
              </a:bodyPr>
              <a:lstStyle/>
              <a:p>
                <a:pPr algn="ctr">
                  <a:lnSpc>
                    <a:spcPct val="150000"/>
                  </a:lnSpc>
                </a:pPr>
                <a:r>
                  <a:rPr lang="en-US" sz="4400" b="1" dirty="0" smtClean="0">
                    <a:solidFill>
                      <a:srgbClr val="FF0000"/>
                    </a:solidFill>
                  </a:rPr>
                  <a:t>Đáp án</a:t>
                </a:r>
              </a:p>
              <a:p>
                <a:pPr algn="just">
                  <a:lnSpc>
                    <a:spcPct val="150000"/>
                  </a:lnSpc>
                </a:pPr>
                <a:r>
                  <a:rPr lang="en-US" sz="4000" dirty="0" smtClean="0"/>
                  <a:t>Khối </a:t>
                </a:r>
                <a:r>
                  <a:rPr lang="en-US" sz="4000" dirty="0"/>
                  <a:t>lượng của hai mảnh là: </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4000"/>
                          </m:ctrlPr>
                        </m:sSubPr>
                        <m:e>
                          <m:r>
                            <m:rPr>
                              <m:sty m:val="p"/>
                            </m:rPr>
                            <a:rPr lang="en-US" sz="4000" i="0"/>
                            <m:t>m</m:t>
                          </m:r>
                        </m:e>
                        <m:sub>
                          <m:r>
                            <a:rPr lang="en-US" sz="4000" i="0"/>
                            <m:t>1</m:t>
                          </m:r>
                        </m:sub>
                      </m:sSub>
                      <m:r>
                        <a:rPr lang="en-US" sz="4000" i="0"/>
                        <m:t>=</m:t>
                      </m:r>
                      <m:f>
                        <m:fPr>
                          <m:ctrlPr>
                            <a:rPr lang="en-US" sz="4000"/>
                          </m:ctrlPr>
                        </m:fPr>
                        <m:num>
                          <m:sSub>
                            <m:sSubPr>
                              <m:ctrlPr>
                                <a:rPr lang="en-US" sz="4000"/>
                              </m:ctrlPr>
                            </m:sSubPr>
                            <m:e>
                              <m:r>
                                <m:rPr>
                                  <m:sty m:val="p"/>
                                </m:rPr>
                                <a:rPr lang="en-US" sz="4000" i="0"/>
                                <m:t>P</m:t>
                              </m:r>
                            </m:e>
                            <m:sub>
                              <m:r>
                                <a:rPr lang="en-US" sz="4000" i="0"/>
                                <m:t>1</m:t>
                              </m:r>
                            </m:sub>
                          </m:sSub>
                        </m:num>
                        <m:den>
                          <m:r>
                            <a:rPr lang="en-US" sz="4000" i="0"/>
                            <m:t>10</m:t>
                          </m:r>
                        </m:den>
                      </m:f>
                      <m:r>
                        <a:rPr lang="en-US" sz="4000" i="0"/>
                        <m:t>=</m:t>
                      </m:r>
                      <m:r>
                        <a:rPr lang="en-US" sz="4000" i="0"/>
                        <m:t>1</m:t>
                      </m:r>
                      <m:r>
                        <a:rPr lang="en-US" sz="4000" i="0"/>
                        <m:t> </m:t>
                      </m:r>
                      <m:r>
                        <m:rPr>
                          <m:sty m:val="p"/>
                        </m:rPr>
                        <a:rPr lang="en-US" sz="4000" i="0"/>
                        <m:t>kg</m:t>
                      </m:r>
                      <m:r>
                        <a:rPr lang="en-US" sz="4000" i="0"/>
                        <m:t>; </m:t>
                      </m:r>
                      <m:sSub>
                        <m:sSubPr>
                          <m:ctrlPr>
                            <a:rPr lang="en-US" sz="4000"/>
                          </m:ctrlPr>
                        </m:sSubPr>
                        <m:e>
                          <m:r>
                            <m:rPr>
                              <m:sty m:val="p"/>
                            </m:rPr>
                            <a:rPr lang="en-US" sz="4000" i="0"/>
                            <m:t>m</m:t>
                          </m:r>
                        </m:e>
                        <m:sub>
                          <m:r>
                            <a:rPr lang="en-US" sz="4000" i="0"/>
                            <m:t>2</m:t>
                          </m:r>
                        </m:sub>
                      </m:sSub>
                      <m:r>
                        <a:rPr lang="en-US" sz="4000" i="0"/>
                        <m:t>=</m:t>
                      </m:r>
                      <m:f>
                        <m:fPr>
                          <m:ctrlPr>
                            <a:rPr lang="en-US" sz="4000"/>
                          </m:ctrlPr>
                        </m:fPr>
                        <m:num>
                          <m:sSub>
                            <m:sSubPr>
                              <m:ctrlPr>
                                <a:rPr lang="en-US" sz="4000"/>
                              </m:ctrlPr>
                            </m:sSubPr>
                            <m:e>
                              <m:r>
                                <m:rPr>
                                  <m:sty m:val="p"/>
                                </m:rPr>
                                <a:rPr lang="en-US" sz="4000" i="0"/>
                                <m:t>P</m:t>
                              </m:r>
                            </m:e>
                            <m:sub>
                              <m:r>
                                <a:rPr lang="en-US" sz="4000" i="0"/>
                                <m:t>2</m:t>
                              </m:r>
                            </m:sub>
                          </m:sSub>
                        </m:num>
                        <m:den>
                          <m:r>
                            <a:rPr lang="en-US" sz="4000" i="0"/>
                            <m:t>10</m:t>
                          </m:r>
                        </m:den>
                      </m:f>
                      <m:r>
                        <a:rPr lang="en-US" sz="4000" i="0"/>
                        <m:t>=</m:t>
                      </m:r>
                      <m:r>
                        <a:rPr lang="en-US" sz="4000" i="0"/>
                        <m:t>1</m:t>
                      </m:r>
                      <m:r>
                        <a:rPr lang="en-US" sz="4000" i="0"/>
                        <m:t>,</m:t>
                      </m:r>
                      <m:r>
                        <a:rPr lang="en-US" sz="4000" i="0"/>
                        <m:t>5</m:t>
                      </m:r>
                      <m:r>
                        <a:rPr lang="en-US" sz="4000" i="0"/>
                        <m:t> </m:t>
                      </m:r>
                      <m:r>
                        <m:rPr>
                          <m:sty m:val="p"/>
                        </m:rPr>
                        <a:rPr lang="en-US" sz="4000" i="0"/>
                        <m:t>kg</m:t>
                      </m:r>
                    </m:oMath>
                  </m:oMathPara>
                </a14:m>
                <a:endParaRPr lang="en-US" sz="4000" dirty="0"/>
              </a:p>
              <a:p>
                <a:pPr algn="just">
                  <a:lnSpc>
                    <a:spcPct val="150000"/>
                  </a:lnSpc>
                </a:pPr>
                <a:r>
                  <a:rPr lang="en-US" sz="4000" dirty="0"/>
                  <a:t>Hệ vật gồm hai mảnh của quả lựu đạn là hệ cô lập, nên động lượng của hệ được bảo toàn</a:t>
                </a:r>
              </a:p>
              <a:p>
                <a:pPr marL="571500" indent="-571500" algn="just">
                  <a:lnSpc>
                    <a:spcPct val="150000"/>
                  </a:lnSpc>
                  <a:buFont typeface="Arial" pitchFamily="34" charset="0"/>
                  <a:buChar char="•"/>
                </a:pPr>
                <a:r>
                  <a:rPr lang="en-US" sz="4000" dirty="0" smtClean="0"/>
                  <a:t>Trước </a:t>
                </a:r>
                <a:r>
                  <a:rPr lang="en-US" sz="4000" dirty="0"/>
                  <a:t>khi nổ, hai mảnh của quả lựu đạn đều chuyển động với vận tốc v</a:t>
                </a:r>
                <a:r>
                  <a:rPr lang="en-US" sz="4000" baseline="-25000" dirty="0"/>
                  <a:t>0</a:t>
                </a:r>
                <a:r>
                  <a:rPr lang="en-US" sz="4000" dirty="0"/>
                  <a:t>, nên hệ vật có tổng động lượng: </a:t>
                </a:r>
                <a:endParaRPr lang="en-US" sz="4000" dirty="0" smtClean="0"/>
              </a:p>
              <a:p>
                <a:pPr algn="ctr">
                  <a:lnSpc>
                    <a:spcPct val="150000"/>
                  </a:lnSpc>
                </a:pPr>
                <a:r>
                  <a:rPr lang="en-US" sz="4000" dirty="0" smtClean="0"/>
                  <a:t>p</a:t>
                </a:r>
                <a:r>
                  <a:rPr lang="en-US" sz="4000" baseline="-25000" dirty="0" smtClean="0"/>
                  <a:t>0</a:t>
                </a:r>
                <a:r>
                  <a:rPr lang="en-US" sz="4000" dirty="0" smtClean="0"/>
                  <a:t> </a:t>
                </a:r>
                <a:r>
                  <a:rPr lang="en-US" sz="4000" dirty="0"/>
                  <a:t>= (m</a:t>
                </a:r>
                <a:r>
                  <a:rPr lang="en-US" sz="4000" baseline="-25000" dirty="0"/>
                  <a:t>1</a:t>
                </a:r>
                <a:r>
                  <a:rPr lang="en-US" sz="4000" dirty="0"/>
                  <a:t> + m</a:t>
                </a:r>
                <a:r>
                  <a:rPr lang="en-US" sz="4000" baseline="-25000" dirty="0"/>
                  <a:t>2</a:t>
                </a:r>
                <a:r>
                  <a:rPr lang="en-US" sz="4000" dirty="0"/>
                  <a:t>)v</a:t>
                </a:r>
                <a:r>
                  <a:rPr lang="en-US" sz="4000" baseline="-25000" dirty="0"/>
                  <a:t>0</a:t>
                </a:r>
                <a:endParaRPr lang="en-US" sz="4000" dirty="0"/>
              </a:p>
              <a:p>
                <a:pPr marL="571500" indent="-571500" algn="just">
                  <a:lnSpc>
                    <a:spcPct val="150000"/>
                  </a:lnSpc>
                  <a:buFont typeface="Arial" pitchFamily="34" charset="0"/>
                  <a:buChar char="•"/>
                </a:pPr>
                <a:r>
                  <a:rPr lang="en-US" sz="4000" dirty="0" smtClean="0"/>
                  <a:t>Sau </a:t>
                </a:r>
                <a:r>
                  <a:rPr lang="en-US" sz="4000" dirty="0"/>
                  <a:t>khi nổ, hệ vật có tổng động lượng: p = m</a:t>
                </a:r>
                <a:r>
                  <a:rPr lang="en-US" sz="4000" baseline="-25000" dirty="0"/>
                  <a:t>1</a:t>
                </a:r>
                <a:r>
                  <a:rPr lang="en-US" sz="4000" dirty="0"/>
                  <a:t>v</a:t>
                </a:r>
                <a:r>
                  <a:rPr lang="en-US" sz="4000" baseline="-25000" dirty="0"/>
                  <a:t>1</a:t>
                </a:r>
                <a:r>
                  <a:rPr lang="en-US" sz="4000" dirty="0"/>
                  <a:t> + m</a:t>
                </a:r>
                <a:r>
                  <a:rPr lang="en-US" sz="4000" baseline="-25000" dirty="0"/>
                  <a:t>2</a:t>
                </a:r>
                <a:r>
                  <a:rPr lang="en-US" sz="4000" dirty="0"/>
                  <a:t>v</a:t>
                </a:r>
                <a:r>
                  <a:rPr lang="en-US" sz="4000" baseline="-25000" dirty="0"/>
                  <a:t>2</a:t>
                </a:r>
                <a:endParaRPr lang="en-US" sz="4000" dirty="0"/>
              </a:p>
            </p:txBody>
          </p:sp>
        </mc:Choice>
        <mc:Fallback>
          <p:sp>
            <p:nvSpPr>
              <p:cNvPr id="2" name="Rectangle 1"/>
              <p:cNvSpPr>
                <a:spLocks noRot="1" noChangeAspect="1" noMove="1" noResize="1" noEditPoints="1" noAdjustHandles="1" noChangeArrowheads="1" noChangeShapeType="1" noTextEdit="1"/>
              </p:cNvSpPr>
              <p:nvPr/>
            </p:nvSpPr>
            <p:spPr>
              <a:xfrm>
                <a:off x="2057401" y="491718"/>
                <a:ext cx="14096999" cy="9299982"/>
              </a:xfrm>
              <a:prstGeom prst="rect">
                <a:avLst/>
              </a:prstGeom>
              <a:blipFill rotWithShape="1">
                <a:blip r:embed="rId12"/>
                <a:stretch>
                  <a:fillRect l="-1557" r="-1514" b="-656"/>
                </a:stretch>
              </a:blipFill>
            </p:spPr>
            <p:txBody>
              <a:bodyPr/>
              <a:lstStyle/>
              <a:p>
                <a:r>
                  <a:rPr lang="en-US">
                    <a:noFill/>
                  </a:rPr>
                  <a:t> </a:t>
                </a:r>
              </a:p>
            </p:txBody>
          </p:sp>
        </mc:Fallback>
      </mc:AlternateContent>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43000" y="887372"/>
            <a:ext cx="16002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790700" y="1135060"/>
                <a:ext cx="14782800" cy="7883568"/>
              </a:xfrm>
              <a:prstGeom prst="rect">
                <a:avLst/>
              </a:prstGeom>
            </p:spPr>
            <p:txBody>
              <a:bodyPr wrap="square">
                <a:spAutoFit/>
              </a:bodyPr>
              <a:lstStyle/>
              <a:p>
                <a:pPr algn="ctr">
                  <a:lnSpc>
                    <a:spcPct val="150000"/>
                  </a:lnSpc>
                </a:pPr>
                <a:r>
                  <a:rPr lang="en-US" sz="4400" dirty="0"/>
                  <a:t>Áp dụng định luật bảo toàn động lượng cho hệ vật ta có:</a:t>
                </a:r>
              </a:p>
              <a:p>
                <a:pPr algn="ctr">
                  <a:lnSpc>
                    <a:spcPct val="150000"/>
                  </a:lnSpc>
                </a:pPr>
                <a:r>
                  <a:rPr lang="en-US" sz="4400" dirty="0"/>
                  <a:t>p = p</a:t>
                </a:r>
                <a:r>
                  <a:rPr lang="en-US" sz="4400" baseline="-25000" dirty="0"/>
                  <a:t>0</a:t>
                </a:r>
                <a:r>
                  <a:rPr lang="en-US" sz="4400" dirty="0"/>
                  <a:t> </a:t>
                </a:r>
                <a14:m>
                  <m:oMath xmlns:m="http://schemas.openxmlformats.org/officeDocument/2006/math">
                    <m:r>
                      <a:rPr lang="en-US" sz="4400" i="0"/>
                      <m:t>⟹</m:t>
                    </m:r>
                  </m:oMath>
                </a14:m>
                <a:r>
                  <a:rPr lang="en-US" sz="4400" dirty="0"/>
                  <a:t> m</a:t>
                </a:r>
                <a:r>
                  <a:rPr lang="en-US" sz="4400" baseline="-25000" dirty="0"/>
                  <a:t>1</a:t>
                </a:r>
                <a:r>
                  <a:rPr lang="en-US" sz="4400" dirty="0"/>
                  <a:t>v</a:t>
                </a:r>
                <a:r>
                  <a:rPr lang="en-US" sz="4400" baseline="-25000" dirty="0"/>
                  <a:t>1</a:t>
                </a:r>
                <a:r>
                  <a:rPr lang="en-US" sz="4400" dirty="0"/>
                  <a:t> + m</a:t>
                </a:r>
                <a:r>
                  <a:rPr lang="en-US" sz="4400" baseline="-25000" dirty="0"/>
                  <a:t>2</a:t>
                </a:r>
                <a:r>
                  <a:rPr lang="en-US" sz="4400" dirty="0"/>
                  <a:t>v</a:t>
                </a:r>
                <a:r>
                  <a:rPr lang="en-US" sz="4400" baseline="-25000" dirty="0"/>
                  <a:t>2</a:t>
                </a:r>
                <a:r>
                  <a:rPr lang="en-US" sz="4400" dirty="0"/>
                  <a:t> = (m</a:t>
                </a:r>
                <a:r>
                  <a:rPr lang="en-US" sz="4400" baseline="-25000" dirty="0"/>
                  <a:t>1</a:t>
                </a:r>
                <a:r>
                  <a:rPr lang="en-US" sz="4400" dirty="0"/>
                  <a:t> + m</a:t>
                </a:r>
                <a:r>
                  <a:rPr lang="en-US" sz="4400" baseline="-25000" dirty="0"/>
                  <a:t>2</a:t>
                </a:r>
                <a:r>
                  <a:rPr lang="en-US" sz="4400" dirty="0"/>
                  <a:t>)v</a:t>
                </a:r>
                <a:r>
                  <a:rPr lang="en-US" sz="4400" baseline="-25000" dirty="0"/>
                  <a:t>0</a:t>
                </a:r>
                <a:endParaRPr lang="en-US" sz="4400" dirty="0"/>
              </a:p>
              <a:p>
                <a:pPr algn="ctr">
                  <a:lnSpc>
                    <a:spcPct val="150000"/>
                  </a:lnSpc>
                </a:pPr>
                <a14:m>
                  <m:oMathPara xmlns:m="http://schemas.openxmlformats.org/officeDocument/2006/math">
                    <m:oMathParaPr>
                      <m:jc m:val="centerGroup"/>
                    </m:oMathParaPr>
                    <m:oMath xmlns:m="http://schemas.openxmlformats.org/officeDocument/2006/math">
                      <m:r>
                        <a:rPr lang="en-US" sz="4400" i="0"/>
                        <m:t>⟹</m:t>
                      </m:r>
                      <m:sSub>
                        <m:sSubPr>
                          <m:ctrlPr>
                            <a:rPr lang="en-US" sz="4400"/>
                          </m:ctrlPr>
                        </m:sSubPr>
                        <m:e>
                          <m:r>
                            <m:rPr>
                              <m:sty m:val="p"/>
                            </m:rPr>
                            <a:rPr lang="en-US" sz="4400" i="0"/>
                            <m:t>v</m:t>
                          </m:r>
                        </m:e>
                        <m:sub>
                          <m:r>
                            <a:rPr lang="en-US" sz="4400" i="0"/>
                            <m:t>1</m:t>
                          </m:r>
                        </m:sub>
                      </m:sSub>
                      <m:r>
                        <a:rPr lang="en-US" sz="4400" i="0"/>
                        <m:t>=</m:t>
                      </m:r>
                      <m:f>
                        <m:fPr>
                          <m:ctrlPr>
                            <a:rPr lang="en-US" sz="4400"/>
                          </m:ctrlPr>
                        </m:fPr>
                        <m:num>
                          <m:d>
                            <m:dPr>
                              <m:ctrlPr>
                                <a:rPr lang="en-US" sz="4400"/>
                              </m:ctrlPr>
                            </m:dPr>
                            <m:e>
                              <m:sSub>
                                <m:sSubPr>
                                  <m:ctrlPr>
                                    <a:rPr lang="en-US" sz="4400"/>
                                  </m:ctrlPr>
                                </m:sSubPr>
                                <m:e>
                                  <m:r>
                                    <m:rPr>
                                      <m:sty m:val="p"/>
                                    </m:rPr>
                                    <a:rPr lang="en-US" sz="4400" i="0"/>
                                    <m:t>m</m:t>
                                  </m:r>
                                </m:e>
                                <m:sub>
                                  <m:r>
                                    <a:rPr lang="en-US" sz="4400" i="0"/>
                                    <m:t>1</m:t>
                                  </m:r>
                                </m:sub>
                              </m:sSub>
                              <m:r>
                                <a:rPr lang="en-US" sz="4400" i="0"/>
                                <m:t>+</m:t>
                              </m:r>
                              <m:sSub>
                                <m:sSubPr>
                                  <m:ctrlPr>
                                    <a:rPr lang="en-US" sz="4400"/>
                                  </m:ctrlPr>
                                </m:sSubPr>
                                <m:e>
                                  <m:r>
                                    <m:rPr>
                                      <m:sty m:val="p"/>
                                    </m:rPr>
                                    <a:rPr lang="en-US" sz="4400" i="0"/>
                                    <m:t>m</m:t>
                                  </m:r>
                                </m:e>
                                <m:sub>
                                  <m:r>
                                    <a:rPr lang="en-US" sz="4400" i="0"/>
                                    <m:t>2</m:t>
                                  </m:r>
                                </m:sub>
                              </m:sSub>
                            </m:e>
                          </m:d>
                          <m:sSub>
                            <m:sSubPr>
                              <m:ctrlPr>
                                <a:rPr lang="en-US" sz="4400"/>
                              </m:ctrlPr>
                            </m:sSubPr>
                            <m:e>
                              <m:r>
                                <m:rPr>
                                  <m:sty m:val="p"/>
                                </m:rPr>
                                <a:rPr lang="en-US" sz="4400" i="0"/>
                                <m:t>v</m:t>
                              </m:r>
                            </m:e>
                            <m:sub>
                              <m:r>
                                <a:rPr lang="en-US" sz="4400" i="0"/>
                                <m:t>0</m:t>
                              </m:r>
                            </m:sub>
                          </m:sSub>
                          <m:r>
                            <a:rPr lang="en-US" sz="4400" i="0"/>
                            <m:t>−</m:t>
                          </m:r>
                          <m:sSub>
                            <m:sSubPr>
                              <m:ctrlPr>
                                <a:rPr lang="en-US" sz="4400"/>
                              </m:ctrlPr>
                            </m:sSubPr>
                            <m:e>
                              <m:r>
                                <m:rPr>
                                  <m:sty m:val="p"/>
                                </m:rPr>
                                <a:rPr lang="en-US" sz="4400" i="0"/>
                                <m:t>m</m:t>
                              </m:r>
                            </m:e>
                            <m:sub>
                              <m:r>
                                <a:rPr lang="en-US" sz="4400" i="0"/>
                                <m:t>2</m:t>
                              </m:r>
                            </m:sub>
                          </m:sSub>
                          <m:sSub>
                            <m:sSubPr>
                              <m:ctrlPr>
                                <a:rPr lang="en-US" sz="4400"/>
                              </m:ctrlPr>
                            </m:sSubPr>
                            <m:e>
                              <m:r>
                                <m:rPr>
                                  <m:sty m:val="p"/>
                                </m:rPr>
                                <a:rPr lang="en-US" sz="4400" i="0"/>
                                <m:t>v</m:t>
                              </m:r>
                            </m:e>
                            <m:sub>
                              <m:r>
                                <a:rPr lang="en-US" sz="4400" i="0"/>
                                <m:t>2</m:t>
                              </m:r>
                            </m:sub>
                          </m:sSub>
                        </m:num>
                        <m:den>
                          <m:sSub>
                            <m:sSubPr>
                              <m:ctrlPr>
                                <a:rPr lang="en-US" sz="4400"/>
                              </m:ctrlPr>
                            </m:sSubPr>
                            <m:e>
                              <m:r>
                                <m:rPr>
                                  <m:sty m:val="p"/>
                                </m:rPr>
                                <a:rPr lang="en-US" sz="4400" i="0"/>
                                <m:t>m</m:t>
                              </m:r>
                            </m:e>
                            <m:sub>
                              <m:r>
                                <a:rPr lang="en-US" sz="4400" i="0"/>
                                <m:t>1</m:t>
                              </m:r>
                            </m:sub>
                          </m:sSub>
                        </m:den>
                      </m:f>
                    </m:oMath>
                  </m:oMathPara>
                </a14:m>
                <a:endParaRPr lang="en-US" sz="4400" dirty="0"/>
              </a:p>
              <a:p>
                <a:pPr algn="ctr">
                  <a:lnSpc>
                    <a:spcPct val="150000"/>
                  </a:lnSpc>
                </a:pPr>
                <a:r>
                  <a:rPr lang="en-US" sz="4400" dirty="0"/>
                  <a:t>Thay số ta tìm được: </a:t>
                </a:r>
                <a14:m>
                  <m:oMath xmlns:m="http://schemas.openxmlformats.org/officeDocument/2006/math">
                    <m:sSub>
                      <m:sSubPr>
                        <m:ctrlPr>
                          <a:rPr lang="en-US" sz="4400"/>
                        </m:ctrlPr>
                      </m:sSubPr>
                      <m:e>
                        <m:r>
                          <m:rPr>
                            <m:sty m:val="p"/>
                          </m:rPr>
                          <a:rPr lang="en-US" sz="4400" i="0"/>
                          <m:t>v</m:t>
                        </m:r>
                      </m:e>
                      <m:sub>
                        <m:r>
                          <a:rPr lang="en-US" sz="4400" i="0"/>
                          <m:t>1</m:t>
                        </m:r>
                      </m:sub>
                    </m:sSub>
                    <m:r>
                      <a:rPr lang="en-US" sz="4400" i="0"/>
                      <m:t>=</m:t>
                    </m:r>
                    <m:f>
                      <m:fPr>
                        <m:ctrlPr>
                          <a:rPr lang="en-US" sz="4400"/>
                        </m:ctrlPr>
                      </m:fPr>
                      <m:num>
                        <m:d>
                          <m:dPr>
                            <m:ctrlPr>
                              <a:rPr lang="en-US" sz="4400"/>
                            </m:ctrlPr>
                          </m:dPr>
                          <m:e>
                            <m:r>
                              <a:rPr lang="en-US" sz="4400" i="0"/>
                              <m:t>1</m:t>
                            </m:r>
                            <m:r>
                              <a:rPr lang="en-US" sz="4400" i="0"/>
                              <m:t>,</m:t>
                            </m:r>
                            <m:r>
                              <a:rPr lang="en-US" sz="4400" i="0"/>
                              <m:t>0</m:t>
                            </m:r>
                            <m:r>
                              <a:rPr lang="en-US" sz="4400" i="0"/>
                              <m:t>+</m:t>
                            </m:r>
                            <m:r>
                              <a:rPr lang="en-US" sz="4400" i="0"/>
                              <m:t>1</m:t>
                            </m:r>
                            <m:r>
                              <a:rPr lang="en-US" sz="4400" i="0"/>
                              <m:t>,</m:t>
                            </m:r>
                            <m:r>
                              <a:rPr lang="en-US" sz="4400" i="0"/>
                              <m:t>5</m:t>
                            </m:r>
                          </m:e>
                        </m:d>
                        <m:r>
                          <a:rPr lang="en-US" sz="4400" i="0"/>
                          <m:t>.</m:t>
                        </m:r>
                        <m:r>
                          <a:rPr lang="en-US" sz="4400" i="0"/>
                          <m:t>10</m:t>
                        </m:r>
                        <m:r>
                          <a:rPr lang="en-US" sz="4400" i="0"/>
                          <m:t>−</m:t>
                        </m:r>
                        <m:r>
                          <a:rPr lang="en-US" sz="4400" i="0"/>
                          <m:t>1</m:t>
                        </m:r>
                        <m:r>
                          <a:rPr lang="en-US" sz="4400" i="0"/>
                          <m:t>,</m:t>
                        </m:r>
                        <m:r>
                          <a:rPr lang="en-US" sz="4400" i="0"/>
                          <m:t>5</m:t>
                        </m:r>
                        <m:r>
                          <a:rPr lang="en-US" sz="4400" i="0"/>
                          <m:t>.</m:t>
                        </m:r>
                        <m:r>
                          <a:rPr lang="en-US" sz="4400" i="0"/>
                          <m:t>25</m:t>
                        </m:r>
                      </m:num>
                      <m:den>
                        <m:r>
                          <a:rPr lang="en-US" sz="4400" i="0"/>
                          <m:t>1</m:t>
                        </m:r>
                        <m:r>
                          <a:rPr lang="en-US" sz="4400" i="0"/>
                          <m:t>,</m:t>
                        </m:r>
                        <m:r>
                          <a:rPr lang="en-US" sz="4400" i="0"/>
                          <m:t>0</m:t>
                        </m:r>
                      </m:den>
                    </m:f>
                    <m:r>
                      <a:rPr lang="en-US" sz="4400" i="0"/>
                      <m:t>=−</m:t>
                    </m:r>
                    <m:r>
                      <a:rPr lang="en-US" sz="4400" i="0"/>
                      <m:t>12</m:t>
                    </m:r>
                    <m:r>
                      <a:rPr lang="en-US" sz="4400" i="0"/>
                      <m:t>,</m:t>
                    </m:r>
                    <m:r>
                      <a:rPr lang="en-US" sz="4400" i="0"/>
                      <m:t>5</m:t>
                    </m:r>
                    <m:r>
                      <m:rPr>
                        <m:sty m:val="p"/>
                      </m:rPr>
                      <a:rPr lang="en-US" sz="4400" i="0"/>
                      <m:t>m</m:t>
                    </m:r>
                    <m:r>
                      <a:rPr lang="en-US" sz="4400" i="0"/>
                      <m:t>/</m:t>
                    </m:r>
                    <m:r>
                      <m:rPr>
                        <m:sty m:val="p"/>
                      </m:rPr>
                      <a:rPr lang="en-US" sz="4400" i="0"/>
                      <m:t>s</m:t>
                    </m:r>
                  </m:oMath>
                </a14:m>
                <a:endParaRPr lang="en-US" sz="4400" dirty="0"/>
              </a:p>
              <a:p>
                <a:pPr algn="ctr">
                  <a:lnSpc>
                    <a:spcPct val="150000"/>
                  </a:lnSpc>
                </a:pPr>
                <a:r>
                  <a:rPr lang="en-US" sz="4400" dirty="0"/>
                  <a:t>Dấu (-) chứng tỏ sau khi nổ, vận tốc </a:t>
                </a:r>
                <a14:m>
                  <m:oMath xmlns:m="http://schemas.openxmlformats.org/officeDocument/2006/math">
                    <m:sSub>
                      <m:sSubPr>
                        <m:ctrlPr>
                          <a:rPr lang="en-US" sz="4400"/>
                        </m:ctrlPr>
                      </m:sSubPr>
                      <m:e>
                        <m:acc>
                          <m:accPr>
                            <m:chr m:val="⃗"/>
                            <m:ctrlPr>
                              <a:rPr lang="en-US" sz="4400"/>
                            </m:ctrlPr>
                          </m:accPr>
                          <m:e>
                            <m:r>
                              <m:rPr>
                                <m:sty m:val="p"/>
                              </m:rPr>
                              <a:rPr lang="en-US" sz="4400" i="0"/>
                              <m:t>v</m:t>
                            </m:r>
                          </m:e>
                        </m:acc>
                      </m:e>
                      <m:sub>
                        <m:r>
                          <a:rPr lang="en-US" sz="4400" i="0"/>
                          <m:t>1</m:t>
                        </m:r>
                      </m:sub>
                    </m:sSub>
                  </m:oMath>
                </a14:m>
                <a:r>
                  <a:rPr lang="en-US" sz="4400" dirty="0"/>
                  <a:t> của mảnh nhỏ ngược hướng với vận tốc ban đầu </a:t>
                </a:r>
                <a14:m>
                  <m:oMath xmlns:m="http://schemas.openxmlformats.org/officeDocument/2006/math">
                    <m:sSub>
                      <m:sSubPr>
                        <m:ctrlPr>
                          <a:rPr lang="en-US" sz="4400"/>
                        </m:ctrlPr>
                      </m:sSubPr>
                      <m:e>
                        <m:acc>
                          <m:accPr>
                            <m:chr m:val="⃗"/>
                            <m:ctrlPr>
                              <a:rPr lang="en-US" sz="4400"/>
                            </m:ctrlPr>
                          </m:accPr>
                          <m:e>
                            <m:r>
                              <m:rPr>
                                <m:sty m:val="p"/>
                              </m:rPr>
                              <a:rPr lang="en-US" sz="4400" i="0"/>
                              <m:t>v</m:t>
                            </m:r>
                          </m:e>
                        </m:acc>
                      </m:e>
                      <m:sub>
                        <m:r>
                          <a:rPr lang="en-US" sz="4400" i="0"/>
                          <m:t>0</m:t>
                        </m:r>
                      </m:sub>
                    </m:sSub>
                  </m:oMath>
                </a14:m>
                <a:r>
                  <a:rPr lang="en-US" sz="4400" dirty="0"/>
                  <a:t> của quả lựu đạn</a:t>
                </a:r>
              </a:p>
            </p:txBody>
          </p:sp>
        </mc:Choice>
        <mc:Fallback>
          <p:sp>
            <p:nvSpPr>
              <p:cNvPr id="3" name="Rectangle 2"/>
              <p:cNvSpPr>
                <a:spLocks noRot="1" noChangeAspect="1" noMove="1" noResize="1" noEditPoints="1" noAdjustHandles="1" noChangeArrowheads="1" noChangeShapeType="1" noTextEdit="1"/>
              </p:cNvSpPr>
              <p:nvPr/>
            </p:nvSpPr>
            <p:spPr>
              <a:xfrm>
                <a:off x="1790700" y="1135060"/>
                <a:ext cx="14782800" cy="7883568"/>
              </a:xfrm>
              <a:prstGeom prst="rect">
                <a:avLst/>
              </a:prstGeom>
              <a:blipFill rotWithShape="1">
                <a:blip r:embed="rId18"/>
                <a:stretch>
                  <a:fillRect b="-1083"/>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xmlns=""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xmlns=""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xmlns=""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xmlns=""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Tree>
    <p:custDataLst>
      <p:tags r:id="rId1"/>
    </p:custDataLst>
    <p:extLst>
      <p:ext uri="{BB962C8B-B14F-4D97-AF65-F5344CB8AC3E}">
        <p14:creationId xmlns:p14="http://schemas.microsoft.com/office/powerpoint/2010/main" val="25374753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553980" y="266700"/>
            <a:ext cx="15074121" cy="1015663"/>
          </a:xfrm>
          <a:prstGeom prst="rect">
            <a:avLst/>
          </a:prstGeom>
          <a:solidFill>
            <a:srgbClr val="8BD9E1"/>
          </a:solidFill>
        </p:spPr>
        <p:txBody>
          <a:bodyPr wrap="square" lIns="91440" tIns="45720" rIns="91440" bIns="45720" rtlCol="0">
            <a:spAutoFit/>
          </a:bodyPr>
          <a:lstStyle/>
          <a:p>
            <a:pPr>
              <a:lnSpc>
                <a:spcPct val="150000"/>
              </a:lnSpc>
            </a:pPr>
            <a:r>
              <a:rPr lang="en-US" sz="4000" b="1" dirty="0"/>
              <a:t>Câu 1:</a:t>
            </a:r>
            <a:r>
              <a:rPr lang="en-US" sz="4000" dirty="0"/>
              <a:t> </a:t>
            </a:r>
            <a:r>
              <a:rPr lang="vi-VN" sz="4000" dirty="0"/>
              <a:t>Chọn đáp án đúng nhất trong các đáp án </a:t>
            </a:r>
            <a:r>
              <a:rPr lang="vi-VN" sz="4000" dirty="0" smtClean="0"/>
              <a:t>sau?</a:t>
            </a:r>
            <a:r>
              <a:rPr lang="en-US" sz="4000" dirty="0"/>
              <a:t> </a:t>
            </a:r>
            <a:r>
              <a:rPr lang="vi-VN" sz="4000" dirty="0" smtClean="0"/>
              <a:t>Hệ </a:t>
            </a:r>
            <a:r>
              <a:rPr lang="vi-VN" sz="4000" dirty="0"/>
              <a:t>kín là: </a:t>
            </a:r>
            <a:endParaRPr lang="en-US" sz="4000" dirty="0"/>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1490722" y="3378987"/>
            <a:ext cx="15227556" cy="15037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B. Là một hệ nhiều vật tác dụng lẫn nhau, khi không có ngoại lực tác dụng vào hệ hoặc khi các ngoại lực cân bằng nhau. </a:t>
            </a:r>
            <a:endParaRPr lang="en-US" sz="36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1447800" y="1562100"/>
            <a:ext cx="15197371" cy="15037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A. Là một hệ nhiều vật tác dụng lẫn nhau, khi không có ngoại lực tác dụng vào hệ.</a:t>
            </a:r>
            <a:endParaRPr lang="en-US" sz="36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524000" y="5163796"/>
            <a:ext cx="15197371" cy="15037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C. Là một hệ nhiều vật tác dụng lẫn nhau, khi chỉ có các lực tương tác giữa các vật trong hệ.</a:t>
            </a:r>
            <a:endParaRPr lang="en-US" sz="36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3492973"/>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29740" y="542497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10312" y="1790700"/>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1609750" y="6880262"/>
            <a:ext cx="15197371" cy="15037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vi-VN" sz="3600" dirty="0">
                <a:solidFill>
                  <a:schemeClr val="tx1"/>
                </a:solidFill>
              </a:rPr>
              <a:t>D. Là một hệ chỉ có 2 vật tác dụng lẫn nhau.</a:t>
            </a:r>
            <a:endParaRPr lang="en-US" sz="3600" dirty="0">
              <a:solidFill>
                <a:schemeClr val="tx1"/>
              </a:solidFill>
            </a:endParaRP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13808" y="7177578"/>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7748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A1DD0CF0-A84F-482B-97DE-EFF6E79DFD96}"/>
                  </a:ext>
                </a:extLst>
              </p:cNvPr>
              <p:cNvSpPr txBox="1"/>
              <p:nvPr/>
            </p:nvSpPr>
            <p:spPr>
              <a:xfrm>
                <a:off x="1825147" y="232708"/>
                <a:ext cx="14782218" cy="1938992"/>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2:</a:t>
                </a:r>
                <a:r>
                  <a:rPr lang="en-US" sz="4000" dirty="0"/>
                  <a:t> Cho </a:t>
                </a:r>
                <a14:m>
                  <m:oMath xmlns:m="http://schemas.openxmlformats.org/officeDocument/2006/math">
                    <m:r>
                      <m:rPr>
                        <m:sty m:val="p"/>
                      </m:rPr>
                      <a:rPr lang="en-US" sz="4000">
                        <a:latin typeface="Cambria Math"/>
                      </a:rPr>
                      <m:t>Δ</m:t>
                    </m:r>
                    <m:r>
                      <m:rPr>
                        <m:sty m:val="p"/>
                      </m:rPr>
                      <a:rPr lang="en-US" sz="4000">
                        <a:latin typeface="Cambria Math"/>
                      </a:rPr>
                      <m:t>ABC</m:t>
                    </m:r>
                    <m:r>
                      <a:rPr lang="en-US" sz="4000">
                        <a:latin typeface="Cambria Math"/>
                      </a:rPr>
                      <m:t> </m:t>
                    </m:r>
                  </m:oMath>
                </a14:m>
                <a:r>
                  <a:rPr lang="en-US" sz="4000" dirty="0"/>
                  <a:t> cân tại A, trung tuyến AM. Gọi D là một nằm giữa A và M. Khi đó </a:t>
                </a:r>
                <a14:m>
                  <m:oMath xmlns:m="http://schemas.openxmlformats.org/officeDocument/2006/math">
                    <m:r>
                      <m:rPr>
                        <m:sty m:val="p"/>
                      </m:rPr>
                      <a:rPr lang="en-US" sz="4000">
                        <a:latin typeface="Cambria Math"/>
                      </a:rPr>
                      <m:t>Δ</m:t>
                    </m:r>
                    <m:r>
                      <m:rPr>
                        <m:sty m:val="p"/>
                      </m:rPr>
                      <a:rPr lang="en-US" sz="4000">
                        <a:latin typeface="Cambria Math"/>
                      </a:rPr>
                      <m:t>BDC</m:t>
                    </m:r>
                  </m:oMath>
                </a14:m>
                <a:r>
                  <a:rPr lang="en-US" sz="4000" dirty="0"/>
                  <a:t> là tam giác gì?</a:t>
                </a:r>
              </a:p>
            </p:txBody>
          </p:sp>
        </mc:Choice>
        <mc:Fallback>
          <p:sp>
            <p:nvSpPr>
              <p:cNvPr id="7" name="TextBox 6">
                <a:extLst>
                  <a:ext uri="{FF2B5EF4-FFF2-40B4-BE49-F238E27FC236}">
                    <a16:creationId xmlns:a16="http://schemas.microsoft.com/office/drawing/2014/main" xmlns="" xmlns:a14="http://schemas.microsoft.com/office/drawing/2010/main" id="{A1DD0CF0-A84F-482B-97DE-EFF6E79DFD96}"/>
                  </a:ext>
                </a:extLst>
              </p:cNvPr>
              <p:cNvSpPr txBox="1">
                <a:spLocks noRot="1" noChangeAspect="1" noMove="1" noResize="1" noEditPoints="1" noAdjustHandles="1" noChangeArrowheads="1" noChangeShapeType="1" noTextEdit="1"/>
              </p:cNvSpPr>
              <p:nvPr/>
            </p:nvSpPr>
            <p:spPr>
              <a:xfrm>
                <a:off x="1825147" y="232708"/>
                <a:ext cx="14782218" cy="1938992"/>
              </a:xfrm>
              <a:prstGeom prst="rect">
                <a:avLst/>
              </a:prstGeom>
              <a:blipFill rotWithShape="1">
                <a:blip r:embed="rId7"/>
                <a:stretch>
                  <a:fillRect r="-784" b="-6918"/>
                </a:stretch>
              </a:blipFill>
            </p:spPr>
            <p:txBody>
              <a:bodyPr/>
              <a:lstStyle/>
              <a:p>
                <a:r>
                  <a:rPr lang="en-US">
                    <a:noFill/>
                  </a:rPr>
                  <a:t> </a:t>
                </a:r>
              </a:p>
            </p:txBody>
          </p:sp>
        </mc:Fallback>
      </mc:AlternateContent>
      <p:sp>
        <p:nvSpPr>
          <p:cNvPr id="4" name="A. Đáp án sai">
            <a:extLst>
              <a:ext uri="{FF2B5EF4-FFF2-40B4-BE49-F238E27FC236}">
                <a16:creationId xmlns:a16="http://schemas.microsoft.com/office/drawing/2014/main" xmlns="" id="{C7D0E9B2-90BA-4B02-B8F1-BA2C37DF853D}"/>
              </a:ext>
            </a:extLst>
          </p:cNvPr>
          <p:cNvSpPr/>
          <p:nvPr/>
        </p:nvSpPr>
        <p:spPr>
          <a:xfrm>
            <a:off x="1707628" y="7337821"/>
            <a:ext cx="15268760" cy="1422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D. Trong va chạm mềm, tổng động năng của hệ được bảo toàn, tổng động lượng của hệ tăng lên</a:t>
            </a:r>
            <a:r>
              <a:rPr lang="vi-VN" sz="3600" dirty="0" smtClean="0">
                <a:solidFill>
                  <a:schemeClr val="tx1"/>
                </a:solidFill>
              </a:rPr>
              <a:t>.</a:t>
            </a:r>
            <a:endParaRPr lang="en-US" sz="36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1596746" y="2410127"/>
            <a:ext cx="15319654" cy="1422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A. Trong va chạm mềm, tổng động lượng của hệ được bảo toàn, tổng động năng của hệ bị hao hụt.  </a:t>
            </a:r>
            <a:endParaRPr lang="en-US" sz="36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676400" y="5702021"/>
            <a:ext cx="15238502" cy="1422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C. Trong va chạm mềm, tổng động lượng của hệ được bảo toàn, tổng động năng của hệ tăng lên.           </a:t>
            </a:r>
            <a:endParaRPr lang="en-US" sz="36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 y="2410127"/>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57526" y="5880602"/>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76388" y="7581900"/>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12268199"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xmlns="" id="{32099F09-BE0B-5BBB-5F0C-0E110D41EBAD}"/>
              </a:ext>
            </a:extLst>
          </p:cNvPr>
          <p:cNvGrpSpPr/>
          <p:nvPr/>
        </p:nvGrpSpPr>
        <p:grpSpPr>
          <a:xfrm>
            <a:off x="1271348" y="8724900"/>
            <a:ext cx="12597052" cy="1727521"/>
            <a:chOff x="726291" y="8141557"/>
            <a:chExt cx="12597052" cy="2098516"/>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14155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0"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1"/>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xmlns="" id="{C7D0E9B2-90BA-4B02-B8F1-BA2C37DF853D}"/>
              </a:ext>
            </a:extLst>
          </p:cNvPr>
          <p:cNvSpPr/>
          <p:nvPr/>
        </p:nvSpPr>
        <p:spPr>
          <a:xfrm>
            <a:off x="1647640" y="4061221"/>
            <a:ext cx="15268760" cy="1422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600" dirty="0">
                <a:solidFill>
                  <a:schemeClr val="tx1"/>
                </a:solidFill>
              </a:rPr>
              <a:t>B. Trong va chạm mềm, tổng động năng của hệ được bảo toàn, tổng động lượng của hệ bị hao hụt.</a:t>
            </a:r>
            <a:endParaRPr lang="en-US" sz="36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400" y="4305300"/>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6430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1186259" y="247805"/>
            <a:ext cx="15716246" cy="1107996"/>
          </a:xfrm>
          <a:prstGeom prst="rect">
            <a:avLst/>
          </a:prstGeom>
          <a:solidFill>
            <a:srgbClr val="8BD9E1"/>
          </a:solidFill>
        </p:spPr>
        <p:txBody>
          <a:bodyPr wrap="square" lIns="91440" tIns="45720" rIns="91440" bIns="45720" rtlCol="0">
            <a:spAutoFit/>
          </a:bodyPr>
          <a:lstStyle/>
          <a:p>
            <a:pPr algn="ctr">
              <a:lnSpc>
                <a:spcPct val="150000"/>
              </a:lnSpc>
            </a:pPr>
            <a:r>
              <a:rPr lang="en-US" sz="4400" b="1" dirty="0"/>
              <a:t>Câu 3: </a:t>
            </a:r>
            <a:r>
              <a:rPr lang="en-US" sz="4400" dirty="0"/>
              <a:t>Trong</a:t>
            </a:r>
            <a:r>
              <a:rPr lang="vi-VN" sz="4400" dirty="0"/>
              <a:t> va chạm đàn hồi:</a:t>
            </a:r>
            <a:endParaRPr lang="en-US" sz="4400" dirty="0"/>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1484483" y="6708056"/>
            <a:ext cx="15423906" cy="148344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800" dirty="0">
                <a:solidFill>
                  <a:schemeClr val="tx1"/>
                </a:solidFill>
              </a:rPr>
              <a:t>D. Tổng động năng và tổng động lượng của hệ trước và sau va chạm được bảo toàn. </a:t>
            </a:r>
            <a:endParaRPr lang="en-US" sz="38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1420476" y="1602656"/>
            <a:ext cx="15393332" cy="148344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3800" dirty="0">
                <a:solidFill>
                  <a:schemeClr val="tx1"/>
                </a:solidFill>
              </a:rPr>
              <a:t>A</a:t>
            </a:r>
            <a:r>
              <a:rPr lang="vi-VN" sz="3800" dirty="0">
                <a:solidFill>
                  <a:schemeClr val="tx1"/>
                </a:solidFill>
              </a:rPr>
              <a:t>. Tổng động năng của hệ được bảo toàn, tổng động lượng của hệ bị hao hụt.</a:t>
            </a:r>
            <a:endParaRPr lang="en-US" sz="38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420476" y="3355256"/>
            <a:ext cx="15393332" cy="148344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800" dirty="0">
                <a:solidFill>
                  <a:schemeClr val="tx1"/>
                </a:solidFill>
              </a:rPr>
              <a:t>C. Tổng động lượng của hệ được bảo toàn, tổng động năng của hệ thay đổi.</a:t>
            </a:r>
            <a:endParaRPr lang="en-US" sz="3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6540973"/>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13808" y="3524396"/>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13808" y="173921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1441459" y="5031656"/>
            <a:ext cx="15393332" cy="148344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vi-VN" sz="3800" dirty="0">
                <a:solidFill>
                  <a:schemeClr val="tx1"/>
                </a:solidFill>
              </a:rPr>
              <a:t>B. Tổng động lượng của hệ được bảo toàn, tổng động năng của hệ bị hao hụt.</a:t>
            </a:r>
            <a:endParaRPr lang="en-US" sz="3800" dirty="0">
              <a:solidFill>
                <a:schemeClr val="tx1"/>
              </a:solidFill>
            </a:endParaRP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13808" y="5236934"/>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0192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8178" y="6909316"/>
            <a:ext cx="6067399" cy="4114800"/>
          </a:xfrm>
          <a:prstGeom prst="rect">
            <a:avLst/>
          </a:prstGeom>
        </p:spPr>
      </p:pic>
      <p:sp>
        <p:nvSpPr>
          <p:cNvPr id="13" name="Rectangle 12"/>
          <p:cNvSpPr/>
          <p:nvPr/>
        </p:nvSpPr>
        <p:spPr>
          <a:xfrm>
            <a:off x="1442177" y="2741116"/>
            <a:ext cx="15163799" cy="4154984"/>
          </a:xfrm>
          <a:prstGeom prst="rect">
            <a:avLst/>
          </a:prstGeom>
        </p:spPr>
        <p:txBody>
          <a:bodyPr wrap="square">
            <a:spAutoFit/>
          </a:bodyPr>
          <a:lstStyle/>
          <a:p>
            <a:pPr algn="ctr">
              <a:lnSpc>
                <a:spcPct val="150000"/>
              </a:lnSpc>
            </a:pPr>
            <a:r>
              <a:rPr lang="en-US" sz="8800" b="1" dirty="0">
                <a:solidFill>
                  <a:schemeClr val="tx2"/>
                </a:solidFill>
                <a:latin typeface="Arial" panose="020B0604020202020204" pitchFamily="34" charset="0"/>
                <a:ea typeface="Calibri" panose="020F0502020204030204" pitchFamily="34" charset="0"/>
                <a:cs typeface="Arial" panose="020B0604020202020204" pitchFamily="34" charset="0"/>
              </a:rPr>
              <a:t>BÀI </a:t>
            </a:r>
            <a:r>
              <a:rPr lang="en-US" sz="8800" b="1" dirty="0" smtClean="0">
                <a:solidFill>
                  <a:schemeClr val="tx2"/>
                </a:solidFill>
                <a:latin typeface="Arial" panose="020B0604020202020204" pitchFamily="34" charset="0"/>
                <a:ea typeface="Calibri" panose="020F0502020204030204" pitchFamily="34" charset="0"/>
                <a:cs typeface="Arial" panose="020B0604020202020204" pitchFamily="34" charset="0"/>
              </a:rPr>
              <a:t>29</a:t>
            </a:r>
            <a:r>
              <a:rPr lang="en-US" sz="88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8800" b="1" dirty="0" smtClean="0">
                <a:solidFill>
                  <a:schemeClr val="tx2"/>
                </a:solidFill>
                <a:latin typeface="Arial" panose="020B0604020202020204" pitchFamily="34" charset="0"/>
                <a:ea typeface="Calibri" panose="020F0502020204030204" pitchFamily="34" charset="0"/>
                <a:cs typeface="Arial" panose="020B0604020202020204" pitchFamily="34" charset="0"/>
              </a:rPr>
              <a:t>ĐỊNH LUẬT </a:t>
            </a:r>
            <a:endParaRPr lang="en-US" sz="88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8800" b="1" dirty="0" smtClean="0">
                <a:solidFill>
                  <a:schemeClr val="tx2"/>
                </a:solidFill>
                <a:latin typeface="Arial" panose="020B0604020202020204" pitchFamily="34" charset="0"/>
                <a:ea typeface="Calibri" panose="020F0502020204030204" pitchFamily="34" charset="0"/>
                <a:cs typeface="Arial" panose="020B0604020202020204" pitchFamily="34" charset="0"/>
              </a:rPr>
              <a:t>BẢO TOÀN ĐỘNG LƯỢNG</a:t>
            </a:r>
            <a:endParaRPr lang="en-US" sz="88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 </a:t>
            </a:r>
            <a:r>
              <a:rPr lang="en-US" sz="4800" dirty="0"/>
              <a:t>Một quả bóng khối lượng 0,5 kg đang nằm yên thì được đá cho nó chuyển động với vận tốc 40 m/s. Xung lượng của lực tác dụng lên quả bóng bằng</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45 N.s.</a:t>
            </a: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20 N.s.</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8 N.s</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80 N.s.</a:t>
            </a: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1516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753290" y="542555"/>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Một vật 2 kg rơi tự do xuống đất trong khoảng thời gian 2 s (lấy g = 9,8 m/s</a:t>
            </a:r>
            <a:r>
              <a:rPr lang="en-US" sz="4400" baseline="30000" dirty="0"/>
              <a:t>2</a:t>
            </a:r>
            <a:r>
              <a:rPr lang="en-US" sz="4400" dirty="0"/>
              <a:t>). Độ biến thiên động lượng của vật trong khoảng thời gian đó </a:t>
            </a:r>
            <a:r>
              <a:rPr lang="en-US" sz="4400" dirty="0" smtClean="0"/>
              <a:t>là:</a:t>
            </a:r>
            <a:endParaRPr lang="en-US" sz="4400" dirty="0"/>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209800"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A. 40 kg.m/s.</a:t>
            </a: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697690"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39,2 kg.m/s.</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209802"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C. 38,3 kg.m/s.</a:t>
            </a: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58678"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4864"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1800"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5152162" y="8598621"/>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725152"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B. 41 kg.m/s.</a:t>
            </a: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33310"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152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a:t>
            </a:r>
            <a:r>
              <a:rPr lang="en-US" sz="3600" dirty="0" smtClean="0">
                <a:latin typeface="Arial" panose="020B0604020202020204" pitchFamily="34" charset="0"/>
                <a:cs typeface="Arial" panose="020B0604020202020204" pitchFamily="34" charset="0"/>
              </a:rPr>
              <a:t>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Định luật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bảo toàn động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Va chạm đàn hồi và va chạm mềm</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65236" y="775161"/>
            <a:ext cx="16002000" cy="838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142150" y="6798132"/>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5418" y="7672405"/>
            <a:ext cx="2067774" cy="2139999"/>
          </a:xfrm>
          <a:prstGeom prst="rect">
            <a:avLst/>
          </a:prstGeom>
        </p:spPr>
      </p:pic>
      <p:sp>
        <p:nvSpPr>
          <p:cNvPr id="7" name="Rectangle 6"/>
          <p:cNvSpPr/>
          <p:nvPr/>
        </p:nvSpPr>
        <p:spPr>
          <a:xfrm>
            <a:off x="4419600" y="1028700"/>
            <a:ext cx="9906879" cy="1063433"/>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Định luật </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bảo toàn động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247900"/>
            <a:ext cx="2978701" cy="769441"/>
          </a:xfrm>
          <a:prstGeom prst="rect">
            <a:avLst/>
          </a:prstGeom>
        </p:spPr>
        <p:txBody>
          <a:bodyPr wrap="none">
            <a:spAutoFit/>
          </a:bodyPr>
          <a:lstStyle/>
          <a:p>
            <a:r>
              <a:rPr lang="nl-NL" sz="4400" b="1" dirty="0">
                <a:solidFill>
                  <a:srgbClr val="0070C0"/>
                </a:solidFill>
              </a:rPr>
              <a:t>1.1. Hệ kín</a:t>
            </a:r>
            <a:endParaRPr lang="en-US" sz="4400" dirty="0">
              <a:solidFill>
                <a:srgbClr val="0070C0"/>
              </a:solidFill>
            </a:endParaRPr>
          </a:p>
        </p:txBody>
      </p:sp>
      <p:sp>
        <p:nvSpPr>
          <p:cNvPr id="8" name="Rectangle 7"/>
          <p:cNvSpPr/>
          <p:nvPr/>
        </p:nvSpPr>
        <p:spPr>
          <a:xfrm>
            <a:off x="1981200" y="3043178"/>
            <a:ext cx="14984593" cy="2862322"/>
          </a:xfrm>
          <a:prstGeom prst="rect">
            <a:avLst/>
          </a:prstGeom>
        </p:spPr>
        <p:txBody>
          <a:bodyPr wrap="square">
            <a:spAutoFit/>
          </a:bodyPr>
          <a:lstStyle/>
          <a:p>
            <a:pPr algn="just">
              <a:lnSpc>
                <a:spcPct val="150000"/>
              </a:lnSpc>
            </a:pPr>
            <a:r>
              <a:rPr lang="vi-VN" sz="4000" b="1" dirty="0">
                <a:solidFill>
                  <a:srgbClr val="FF0000"/>
                </a:solidFill>
              </a:rPr>
              <a:t>Khái niệm hệ kín: </a:t>
            </a:r>
            <a:r>
              <a:rPr lang="vi-VN" sz="4000" dirty="0"/>
              <a:t>Một hệ gồm nhiều vật được gọi là hệ kín khi:</a:t>
            </a:r>
            <a:endParaRPr lang="en-US" sz="4000" dirty="0"/>
          </a:p>
          <a:p>
            <a:pPr marL="571500" indent="-571500" algn="just">
              <a:lnSpc>
                <a:spcPct val="150000"/>
              </a:lnSpc>
              <a:buFont typeface="Arial" pitchFamily="34" charset="0"/>
              <a:buChar char="•"/>
            </a:pPr>
            <a:r>
              <a:rPr lang="vi-VN" sz="4000" dirty="0" smtClean="0"/>
              <a:t>Không </a:t>
            </a:r>
            <a:r>
              <a:rPr lang="vi-VN" sz="4000" dirty="0"/>
              <a:t>có ngoại lực tác dụng lên hệ</a:t>
            </a:r>
            <a:endParaRPr lang="en-US" sz="4000" dirty="0"/>
          </a:p>
          <a:p>
            <a:pPr marL="571500" indent="-571500" algn="just">
              <a:lnSpc>
                <a:spcPct val="150000"/>
              </a:lnSpc>
              <a:buFont typeface="Arial" pitchFamily="34" charset="0"/>
              <a:buChar char="•"/>
            </a:pPr>
            <a:r>
              <a:rPr lang="vi-VN" sz="4000" dirty="0" smtClean="0"/>
              <a:t>Hoặc </a:t>
            </a:r>
            <a:r>
              <a:rPr lang="vi-VN" sz="4000" dirty="0"/>
              <a:t>nếu có thì các lực ấy cân bằng nhau. </a:t>
            </a:r>
            <a:endParaRPr lang="en-US" sz="4000" dirty="0"/>
          </a:p>
        </p:txBody>
      </p:sp>
      <p:sp>
        <p:nvSpPr>
          <p:cNvPr id="10" name="Rectangle 9"/>
          <p:cNvSpPr/>
          <p:nvPr/>
        </p:nvSpPr>
        <p:spPr>
          <a:xfrm>
            <a:off x="3779836" y="5981700"/>
            <a:ext cx="10972800" cy="2862322"/>
          </a:xfrm>
          <a:prstGeom prst="rect">
            <a:avLst/>
          </a:prstGeom>
          <a:solidFill>
            <a:schemeClr val="accent6">
              <a:lumMod val="40000"/>
              <a:lumOff val="60000"/>
            </a:schemeClr>
          </a:solidFill>
        </p:spPr>
        <p:txBody>
          <a:bodyPr wrap="square">
            <a:spAutoFit/>
          </a:bodyPr>
          <a:lstStyle/>
          <a:p>
            <a:pPr algn="just">
              <a:lnSpc>
                <a:spcPct val="150000"/>
              </a:lnSpc>
            </a:pPr>
            <a:r>
              <a:rPr lang="vi-VN" sz="4000" b="1" i="1" dirty="0">
                <a:solidFill>
                  <a:srgbClr val="0070C0"/>
                </a:solidFill>
              </a:rPr>
              <a:t>Lưu ý:</a:t>
            </a:r>
            <a:r>
              <a:rPr lang="vi-VN" sz="4000" i="1" dirty="0">
                <a:solidFill>
                  <a:srgbClr val="0070C0"/>
                </a:solidFill>
              </a:rPr>
              <a:t> </a:t>
            </a:r>
            <a:r>
              <a:rPr lang="vi-VN" sz="4000" i="1" dirty="0"/>
              <a:t>Nếu trong quá trình tương tác, các nội lực xuất hiện lớn hơn các ngoại lực rất nhiều thì có thể bỏ qua các ngoại lực và coi hệ là kín.</a:t>
            </a:r>
            <a:endParaRPr lang="en-US" sz="4000" dirty="0"/>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267700"/>
            <a:ext cx="2067774" cy="2139999"/>
          </a:xfrm>
          <a:prstGeom prst="rect">
            <a:avLst/>
          </a:prstGeom>
        </p:spPr>
      </p:pic>
      <p:sp>
        <p:nvSpPr>
          <p:cNvPr id="2" name="Rectangle 1"/>
          <p:cNvSpPr/>
          <p:nvPr/>
        </p:nvSpPr>
        <p:spPr>
          <a:xfrm>
            <a:off x="3803205" y="1318100"/>
            <a:ext cx="10839506" cy="830997"/>
          </a:xfrm>
          <a:prstGeom prst="rect">
            <a:avLst/>
          </a:prstGeom>
        </p:spPr>
        <p:txBody>
          <a:bodyPr wrap="none">
            <a:spAutoFit/>
          </a:bodyPr>
          <a:lstStyle/>
          <a:p>
            <a:pPr algn="ctr"/>
            <a:r>
              <a:rPr lang="en-US" sz="4800" b="1" dirty="0">
                <a:solidFill>
                  <a:schemeClr val="accent6">
                    <a:lumMod val="75000"/>
                  </a:schemeClr>
                </a:solidFill>
              </a:rPr>
              <a:t>2. Va chạm đàn hồi và va chạm mềm</a:t>
            </a:r>
            <a:endParaRPr lang="en-US" sz="4800" dirty="0">
              <a:solidFill>
                <a:schemeClr val="accent6">
                  <a:lumMod val="75000"/>
                </a:schemeClr>
              </a:solidFill>
            </a:endParaRPr>
          </a:p>
        </p:txBody>
      </p:sp>
      <p:sp>
        <p:nvSpPr>
          <p:cNvPr id="7" name="Rectangle 6"/>
          <p:cNvSpPr/>
          <p:nvPr/>
        </p:nvSpPr>
        <p:spPr>
          <a:xfrm>
            <a:off x="1981200" y="2476500"/>
            <a:ext cx="5739969" cy="769441"/>
          </a:xfrm>
          <a:prstGeom prst="rect">
            <a:avLst/>
          </a:prstGeom>
        </p:spPr>
        <p:txBody>
          <a:bodyPr wrap="none">
            <a:spAutoFit/>
          </a:bodyPr>
          <a:lstStyle/>
          <a:p>
            <a:r>
              <a:rPr lang="en-US" sz="4400" b="1" dirty="0">
                <a:solidFill>
                  <a:srgbClr val="0070C0"/>
                </a:solidFill>
              </a:rPr>
              <a:t>2.1. Va chạm đàn hồi</a:t>
            </a:r>
            <a:endParaRPr lang="en-US" sz="4400" dirty="0">
              <a:solidFill>
                <a:srgbClr val="0070C0"/>
              </a:solidFill>
            </a:endParaRPr>
          </a:p>
        </p:txBody>
      </p:sp>
      <mc:AlternateContent xmlns:mc="http://schemas.openxmlformats.org/markup-compatibility/2006">
        <mc:Choice xmlns:a14="http://schemas.microsoft.com/office/drawing/2010/main" Requires="a14">
          <p:sp>
            <p:nvSpPr>
              <p:cNvPr id="9" name="Rectangle 8"/>
              <p:cNvSpPr/>
              <p:nvPr/>
            </p:nvSpPr>
            <p:spPr>
              <a:xfrm>
                <a:off x="1831558" y="3397389"/>
                <a:ext cx="14782800" cy="5632311"/>
              </a:xfrm>
              <a:prstGeom prst="rect">
                <a:avLst/>
              </a:prstGeom>
            </p:spPr>
            <p:txBody>
              <a:bodyPr wrap="square">
                <a:spAutoFit/>
              </a:bodyPr>
              <a:lstStyle/>
              <a:p>
                <a:pPr algn="just">
                  <a:lnSpc>
                    <a:spcPct val="150000"/>
                  </a:lnSpc>
                </a:pPr>
                <a:r>
                  <a:rPr lang="en-US" sz="4000" b="1" dirty="0"/>
                  <a:t>Thí nghiệm về va chạm đàn hồi: </a:t>
                </a:r>
                <a:r>
                  <a:rPr lang="en-US" sz="4000" dirty="0"/>
                  <a:t>Dùng hai xe A và B giống nhau, đầu mỗi xe gắn một quả cầu kim loại nhỏ.</a:t>
                </a:r>
              </a:p>
              <a:p>
                <a:pPr algn="just">
                  <a:lnSpc>
                    <a:spcPct val="150000"/>
                  </a:lnSpc>
                </a:pPr>
                <a:r>
                  <a:rPr lang="en-US" sz="4000" b="1" dirty="0"/>
                  <a:t>Thí nghiệm 1: </a:t>
                </a:r>
                <a:r>
                  <a:rPr lang="vi-VN" sz="4000" dirty="0"/>
                  <a:t>Cho xe A đang chuyển động với vận tốc </a:t>
                </a:r>
                <a14:m>
                  <m:oMath xmlns:m="http://schemas.openxmlformats.org/officeDocument/2006/math">
                    <m:sSub>
                      <m:sSubPr>
                        <m:ctrlPr>
                          <a:rPr lang="en-US" sz="4000"/>
                        </m:ctrlPr>
                      </m:sSubPr>
                      <m:e>
                        <m:r>
                          <m:rPr>
                            <m:sty m:val="p"/>
                          </m:rPr>
                          <a:rPr lang="vi-VN" sz="4000" i="0"/>
                          <m:t>v</m:t>
                        </m:r>
                      </m:e>
                      <m:sub>
                        <m:r>
                          <m:rPr>
                            <m:sty m:val="p"/>
                          </m:rPr>
                          <a:rPr lang="vi-VN" sz="4000" i="0"/>
                          <m:t>A</m:t>
                        </m:r>
                      </m:sub>
                    </m:sSub>
                    <m:r>
                      <a:rPr lang="vi-VN" sz="4000" i="0"/>
                      <m:t>=</m:t>
                    </m:r>
                    <m:r>
                      <m:rPr>
                        <m:sty m:val="p"/>
                      </m:rPr>
                      <a:rPr lang="vi-VN" sz="4000" i="0"/>
                      <m:t>v</m:t>
                    </m:r>
                  </m:oMath>
                </a14:m>
                <a:r>
                  <a:rPr lang="vi-VN" sz="4000" dirty="0"/>
                  <a:t>, va chạm với xe B đang đứng yên.</a:t>
                </a:r>
                <a:endParaRPr lang="en-US" sz="4000" dirty="0"/>
              </a:p>
              <a:p>
                <a:pPr algn="just">
                  <a:lnSpc>
                    <a:spcPct val="150000"/>
                  </a:lnSpc>
                </a:pPr>
                <a:r>
                  <a:rPr lang="en-US" sz="4000" b="1" dirty="0"/>
                  <a:t>Thí nghiệm 2: </a:t>
                </a:r>
                <a:r>
                  <a:rPr lang="vi-VN" sz="4000" dirty="0"/>
                  <a:t>Cho xe A đang chuyển động với vận tốc </a:t>
                </a:r>
                <a14:m>
                  <m:oMath xmlns:m="http://schemas.openxmlformats.org/officeDocument/2006/math">
                    <m:sSub>
                      <m:sSubPr>
                        <m:ctrlPr>
                          <a:rPr lang="en-US" sz="4000"/>
                        </m:ctrlPr>
                      </m:sSubPr>
                      <m:e>
                        <m:r>
                          <m:rPr>
                            <m:sty m:val="p"/>
                          </m:rPr>
                          <a:rPr lang="vi-VN" sz="4000" i="0"/>
                          <m:t>v</m:t>
                        </m:r>
                      </m:e>
                      <m:sub>
                        <m:r>
                          <m:rPr>
                            <m:sty m:val="p"/>
                          </m:rPr>
                          <a:rPr lang="vi-VN" sz="4000" i="0"/>
                          <m:t>A</m:t>
                        </m:r>
                      </m:sub>
                    </m:sSub>
                    <m:r>
                      <a:rPr lang="vi-VN" sz="4000" i="0"/>
                      <m:t>=</m:t>
                    </m:r>
                    <m:r>
                      <m:rPr>
                        <m:sty m:val="p"/>
                      </m:rPr>
                      <a:rPr lang="vi-VN" sz="4000" i="0"/>
                      <m:t>v</m:t>
                    </m:r>
                  </m:oMath>
                </a14:m>
                <a:r>
                  <a:rPr lang="vi-VN" sz="4000" dirty="0"/>
                  <a:t>, va chạm với xe B đang chuyển động với vận tốc </a:t>
                </a:r>
                <a14:m>
                  <m:oMath xmlns:m="http://schemas.openxmlformats.org/officeDocument/2006/math">
                    <m:sSub>
                      <m:sSubPr>
                        <m:ctrlPr>
                          <a:rPr lang="en-US" sz="4000"/>
                        </m:ctrlPr>
                      </m:sSubPr>
                      <m:e>
                        <m:r>
                          <m:rPr>
                            <m:sty m:val="p"/>
                          </m:rPr>
                          <a:rPr lang="vi-VN" sz="4000" i="0"/>
                          <m:t>v</m:t>
                        </m:r>
                      </m:e>
                      <m:sub>
                        <m:r>
                          <m:rPr>
                            <m:sty m:val="p"/>
                          </m:rPr>
                          <a:rPr lang="vi-VN" sz="4000" i="0"/>
                          <m:t>B</m:t>
                        </m:r>
                      </m:sub>
                    </m:sSub>
                    <m:r>
                      <a:rPr lang="vi-VN" sz="4000" i="0"/>
                      <m:t>=−</m:t>
                    </m:r>
                    <m:r>
                      <m:rPr>
                        <m:sty m:val="p"/>
                      </m:rPr>
                      <a:rPr lang="vi-VN" sz="4000" i="0"/>
                      <m:t>v</m:t>
                    </m:r>
                  </m:oMath>
                </a14:m>
                <a:r>
                  <a:rPr lang="vi-VN" sz="4000" dirty="0"/>
                  <a:t>. </a:t>
                </a:r>
                <a:endParaRPr lang="en-US" sz="4000" dirty="0"/>
              </a:p>
            </p:txBody>
          </p:sp>
        </mc:Choice>
        <mc:Fallback>
          <p:sp>
            <p:nvSpPr>
              <p:cNvPr id="9" name="Rectangle 8"/>
              <p:cNvSpPr>
                <a:spLocks noRot="1" noChangeAspect="1" noMove="1" noResize="1" noEditPoints="1" noAdjustHandles="1" noChangeArrowheads="1" noChangeShapeType="1" noTextEdit="1"/>
              </p:cNvSpPr>
              <p:nvPr/>
            </p:nvSpPr>
            <p:spPr>
              <a:xfrm>
                <a:off x="1831558" y="3397389"/>
                <a:ext cx="14782800" cy="5632311"/>
              </a:xfrm>
              <a:prstGeom prst="rect">
                <a:avLst/>
              </a:prstGeom>
              <a:blipFill rotWithShape="1">
                <a:blip r:embed="rId12"/>
                <a:stretch>
                  <a:fillRect l="-1443" r="-1485" b="-1732"/>
                </a:stretch>
              </a:blipFill>
            </p:spPr>
            <p:txBody>
              <a:bodyPr/>
              <a:lstStyle/>
              <a:p>
                <a:r>
                  <a:rPr lang="en-US">
                    <a:noFill/>
                  </a:rPr>
                  <a:t> </a:t>
                </a:r>
              </a:p>
            </p:txBody>
          </p:sp>
        </mc:Fallback>
      </mc:AlternateContent>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4320" y="763395"/>
            <a:ext cx="16840200" cy="90330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10015" y="51926"/>
            <a:ext cx="1509599" cy="2786172"/>
          </a:xfrm>
          <a:prstGeom prst="rect">
            <a:avLst/>
          </a:prstGeom>
        </p:spPr>
      </p:pic>
      <p:grpSp>
        <p:nvGrpSpPr>
          <p:cNvPr id="10" name="Group 9"/>
          <p:cNvGrpSpPr/>
          <p:nvPr/>
        </p:nvGrpSpPr>
        <p:grpSpPr>
          <a:xfrm>
            <a:off x="1210015" y="4576822"/>
            <a:ext cx="15848810" cy="4300478"/>
            <a:chOff x="0" y="3149996"/>
            <a:chExt cx="12192000" cy="2549508"/>
          </a:xfrm>
        </p:grpSpPr>
        <p:cxnSp>
          <p:nvCxnSpPr>
            <p:cNvPr id="11" name="Straight Connector 10"/>
            <p:cNvCxnSpPr/>
            <p:nvPr/>
          </p:nvCxnSpPr>
          <p:spPr>
            <a:xfrm>
              <a:off x="0" y="498909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Oval 11"/>
            <p:cNvSpPr/>
            <p:nvPr/>
          </p:nvSpPr>
          <p:spPr>
            <a:xfrm>
              <a:off x="2919662" y="4074695"/>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8390020" y="4050632"/>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Arrow Connector 13"/>
            <p:cNvCxnSpPr>
              <a:stCxn id="12" idx="6"/>
            </p:cNvCxnSpPr>
            <p:nvPr/>
          </p:nvCxnSpPr>
          <p:spPr>
            <a:xfrm>
              <a:off x="3834062" y="4531895"/>
              <a:ext cx="9464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76862" y="4531895"/>
              <a:ext cx="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847220" y="4531895"/>
              <a:ext cx="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43536" y="4531895"/>
              <a:ext cx="9464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847220" y="3441032"/>
              <a:ext cx="0" cy="109086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76862" y="3505200"/>
              <a:ext cx="0" cy="109086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376862" y="5193083"/>
                  <a:ext cx="593559" cy="50642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𝑃</m:t>
                                </m:r>
                              </m:e>
                            </m:acc>
                          </m:e>
                          <m:sub>
                            <m:r>
                              <a:rPr lang="en-US" sz="2400" b="0" i="1" smtClean="0">
                                <a:latin typeface="Cambria Math" panose="02040503050406030204" pitchFamily="18" charset="0"/>
                                <a:cs typeface="Arial" panose="020B0604020202020204" pitchFamily="34" charset="0"/>
                              </a:rPr>
                              <m:t>1</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376862" y="5193083"/>
                  <a:ext cx="593559" cy="5064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983579" y="5193083"/>
                  <a:ext cx="593559" cy="50642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𝑃</m:t>
                                </m:r>
                              </m:e>
                            </m:acc>
                          </m:e>
                          <m:sub>
                            <m:r>
                              <a:rPr lang="en-US" sz="2400" b="0" i="1" smtClean="0">
                                <a:latin typeface="Cambria Math" panose="02040503050406030204" pitchFamily="18" charset="0"/>
                                <a:cs typeface="Arial" panose="020B0604020202020204" pitchFamily="34" charset="0"/>
                              </a:rPr>
                              <m:t>2</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983579" y="5193083"/>
                  <a:ext cx="593559" cy="5064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76862" y="3149996"/>
                  <a:ext cx="593559" cy="50642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𝑁</m:t>
                                </m:r>
                              </m:e>
                            </m:acc>
                          </m:e>
                          <m:sub>
                            <m:r>
                              <a:rPr lang="en-US" sz="2400" b="0" i="1" smtClean="0">
                                <a:latin typeface="Cambria Math" panose="02040503050406030204" pitchFamily="18" charset="0"/>
                                <a:cs typeface="Arial" panose="020B0604020202020204" pitchFamily="34" charset="0"/>
                              </a:rPr>
                              <m:t>1</m:t>
                            </m:r>
                          </m:sub>
                        </m:sSub>
                      </m:oMath>
                    </m:oMathPara>
                  </a14:m>
                  <a:endParaRPr lang="en-US" sz="24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76862" y="3149996"/>
                  <a:ext cx="593559" cy="5064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983578" y="3149996"/>
                  <a:ext cx="593559" cy="50642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𝑁</m:t>
                                </m:r>
                              </m:e>
                            </m:acc>
                          </m:e>
                          <m:sub>
                            <m:r>
                              <a:rPr lang="en-US" sz="2400" b="0" i="1" smtClean="0">
                                <a:latin typeface="Cambria Math" panose="02040503050406030204" pitchFamily="18" charset="0"/>
                                <a:cs typeface="Arial" panose="020B0604020202020204" pitchFamily="34" charset="0"/>
                              </a:rPr>
                              <m:t>2</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983578" y="3149996"/>
                  <a:ext cx="593559" cy="5064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91262" y="3987098"/>
                  <a:ext cx="593559"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𝑣</m:t>
                                </m:r>
                              </m:e>
                            </m:acc>
                          </m:e>
                          <m:sub>
                            <m:r>
                              <a:rPr lang="en-US" sz="2400" b="0" i="1" smtClean="0">
                                <a:latin typeface="Cambria Math" panose="02040503050406030204" pitchFamily="18" charset="0"/>
                                <a:cs typeface="Arial" panose="020B0604020202020204" pitchFamily="34" charset="0"/>
                              </a:rPr>
                              <m:t>1</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291262" y="3987098"/>
                  <a:ext cx="593559" cy="461665"/>
                </a:xfrm>
                <a:prstGeom prst="rect">
                  <a:avLst/>
                </a:prstGeom>
                <a:blipFill>
                  <a:blip r:embed="rId15"/>
                  <a:stretch>
                    <a:fillRect t="-17105" r="-27835"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345122" y="3990646"/>
                  <a:ext cx="593559"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𝑣</m:t>
                                </m:r>
                              </m:e>
                            </m:acc>
                          </m:e>
                          <m:sub>
                            <m:r>
                              <a:rPr lang="en-US" sz="2400" b="0" i="1" smtClean="0">
                                <a:latin typeface="Cambria Math" panose="02040503050406030204" pitchFamily="18" charset="0"/>
                                <a:cs typeface="Arial" panose="020B0604020202020204" pitchFamily="34" charset="0"/>
                              </a:rPr>
                              <m:t>2</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345122" y="3990646"/>
                  <a:ext cx="593559" cy="461665"/>
                </a:xfrm>
                <a:prstGeom prst="rect">
                  <a:avLst/>
                </a:prstGeom>
                <a:blipFill>
                  <a:blip r:embed="rId16"/>
                  <a:stretch>
                    <a:fillRect t="-17333" r="-27835"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326103" y="4276999"/>
                  <a:ext cx="593559"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𝑚</m:t>
                                </m:r>
                              </m:e>
                            </m:acc>
                          </m:e>
                          <m:sub>
                            <m:r>
                              <a:rPr lang="en-US" sz="2400" b="0" i="1" smtClean="0">
                                <a:latin typeface="Cambria Math" panose="02040503050406030204" pitchFamily="18" charset="0"/>
                                <a:cs typeface="Arial" panose="020B0604020202020204" pitchFamily="34" charset="0"/>
                              </a:rPr>
                              <m:t>1</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26103" y="4276999"/>
                  <a:ext cx="593559" cy="461665"/>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293468" y="4284566"/>
                  <a:ext cx="593559"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Arial" panose="020B0604020202020204" pitchFamily="34" charset="0"/>
                              </a:rPr>
                            </m:ctrlPr>
                          </m:sSubPr>
                          <m:e>
                            <m:acc>
                              <m:accPr>
                                <m:chr m:val="⃗"/>
                                <m:ctrlPr>
                                  <a:rPr lang="en-US" sz="2400" i="1" smtClean="0">
                                    <a:latin typeface="Cambria Math"/>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𝑚</m:t>
                                </m:r>
                              </m:e>
                            </m:acc>
                          </m:e>
                          <m:sub>
                            <m:r>
                              <a:rPr lang="en-US" sz="2400" b="0" i="1" smtClean="0">
                                <a:latin typeface="Cambria Math" panose="02040503050406030204" pitchFamily="18" charset="0"/>
                                <a:cs typeface="Arial" panose="020B0604020202020204" pitchFamily="34" charset="0"/>
                              </a:rPr>
                              <m:t>2</m:t>
                            </m:r>
                          </m:sub>
                        </m:sSub>
                      </m:oMath>
                    </m:oMathPara>
                  </a14:m>
                  <a:endParaRPr lang="en-US" sz="240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293468" y="4284566"/>
                  <a:ext cx="593559" cy="461665"/>
                </a:xfrm>
                <a:prstGeom prst="rect">
                  <a:avLst/>
                </a:prstGeom>
                <a:blipFill>
                  <a:blip r:embed="rId9"/>
                  <a:stretch>
                    <a:fillRect b="-2632"/>
                  </a:stretch>
                </a:blipFill>
              </p:spPr>
              <p:txBody>
                <a:bodyPr/>
                <a:lstStyle/>
                <a:p>
                  <a:r>
                    <a:rPr lang="en-US">
                      <a:noFill/>
                    </a:rPr>
                    <a:t> </a:t>
                  </a:r>
                </a:p>
              </p:txBody>
            </p:sp>
          </mc:Fallback>
        </mc:AlternateContent>
      </p:grpSp>
      <p:pic>
        <p:nvPicPr>
          <p:cNvPr id="6" name="Picture 6"/>
          <p:cNvPicPr>
            <a:picLocks noChangeAspect="1"/>
          </p:cNvPicPr>
          <p:nvPr/>
        </p:nvPicPr>
        <p:blipFill>
          <a:blip r:embed="rId17">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697161" y="6221791"/>
            <a:ext cx="5042135" cy="4290398"/>
          </a:xfrm>
          <a:prstGeom prst="rect">
            <a:avLst/>
          </a:prstGeom>
        </p:spPr>
      </p:pic>
      <p:sp>
        <p:nvSpPr>
          <p:cNvPr id="8" name="Rectangle 7"/>
          <p:cNvSpPr/>
          <p:nvPr/>
        </p:nvSpPr>
        <p:spPr>
          <a:xfrm>
            <a:off x="2543120" y="1638300"/>
            <a:ext cx="13182600" cy="2862322"/>
          </a:xfrm>
          <a:prstGeom prst="rect">
            <a:avLst/>
          </a:prstGeom>
        </p:spPr>
        <p:txBody>
          <a:bodyPr wrap="square">
            <a:spAutoFit/>
          </a:bodyPr>
          <a:lstStyle/>
          <a:p>
            <a:pPr algn="just">
              <a:lnSpc>
                <a:spcPct val="150000"/>
              </a:lnSpc>
            </a:pPr>
            <a:r>
              <a:rPr lang="en-US" sz="4000" b="1" dirty="0">
                <a:solidFill>
                  <a:srgbClr val="0070C0"/>
                </a:solidFill>
              </a:rPr>
              <a:t>Ví dụ hệ kín: </a:t>
            </a:r>
            <a:r>
              <a:rPr lang="en-US" sz="4000" dirty="0"/>
              <a:t>hệ gồm hai viên bi lăn trên mặt phẳng nằm ngang đến va chạm với nhau, ma sát vô cùng nhỏ, trọng lực cân bằng với phản lực của mặt phẳng nằm ngang.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38596" y="6591299"/>
            <a:ext cx="2332151" cy="3772597"/>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647" y="-106197"/>
            <a:ext cx="2524501" cy="2354097"/>
          </a:xfrm>
          <a:prstGeom prst="rect">
            <a:avLst/>
          </a:prstGeom>
        </p:spPr>
      </p:pic>
      <p:sp>
        <p:nvSpPr>
          <p:cNvPr id="3" name="Rectangle 2"/>
          <p:cNvSpPr/>
          <p:nvPr/>
        </p:nvSpPr>
        <p:spPr>
          <a:xfrm>
            <a:off x="4404189" y="952500"/>
            <a:ext cx="9555821" cy="769441"/>
          </a:xfrm>
          <a:prstGeom prst="rect">
            <a:avLst/>
          </a:prstGeom>
        </p:spPr>
        <p:txBody>
          <a:bodyPr wrap="none">
            <a:spAutoFit/>
          </a:bodyPr>
          <a:lstStyle/>
          <a:p>
            <a:r>
              <a:rPr lang="en-US" sz="4400" b="1" dirty="0"/>
              <a:t>1.2. Định luật bảo toàn động lượng</a:t>
            </a:r>
            <a:endParaRPr lang="en-US" sz="4400" dirty="0"/>
          </a:p>
        </p:txBody>
      </p:sp>
      <mc:AlternateContent xmlns:mc="http://schemas.openxmlformats.org/markup-compatibility/2006">
        <mc:Choice xmlns:a14="http://schemas.microsoft.com/office/drawing/2010/main" Requires="a14">
          <p:sp>
            <p:nvSpPr>
              <p:cNvPr id="4" name="Rectangle 3"/>
              <p:cNvSpPr/>
              <p:nvPr/>
            </p:nvSpPr>
            <p:spPr>
              <a:xfrm>
                <a:off x="2151843" y="1880403"/>
                <a:ext cx="14060511" cy="7597080"/>
              </a:xfrm>
              <a:prstGeom prst="rect">
                <a:avLst/>
              </a:prstGeom>
            </p:spPr>
            <p:txBody>
              <a:bodyPr wrap="square">
                <a:spAutoFit/>
              </a:bodyPr>
              <a:lstStyle/>
              <a:p>
                <a:pPr marL="571500" indent="-571500" algn="just">
                  <a:lnSpc>
                    <a:spcPct val="150000"/>
                  </a:lnSpc>
                  <a:buFont typeface="Arial" pitchFamily="34" charset="0"/>
                  <a:buChar char="•"/>
                </a:pPr>
                <a:r>
                  <a:rPr lang="vi-VN" sz="4000" dirty="0" smtClean="0"/>
                  <a:t>Biến </a:t>
                </a:r>
                <a:r>
                  <a:rPr lang="vi-VN" sz="4000" dirty="0"/>
                  <a:t>thiên động lượng toàn phần của hệ bằng tổng các biến thiên động lượng của mỗi vật:</a:t>
                </a:r>
                <a:endParaRPr lang="en-US" sz="4000" dirty="0"/>
              </a:p>
              <a:p>
                <a:pPr algn="ctr">
                  <a:lnSpc>
                    <a:spcPct val="150000"/>
                  </a:lnSpc>
                </a:pPr>
                <a14:m>
                  <m:oMath xmlns:m="http://schemas.openxmlformats.org/officeDocument/2006/math">
                    <m:r>
                      <a:rPr lang="vi-VN" sz="4000"/>
                      <m:t>∆</m:t>
                    </m:r>
                    <m:acc>
                      <m:accPr>
                        <m:chr m:val="⃗"/>
                        <m:ctrlPr>
                          <a:rPr lang="en-US" sz="4000" i="1"/>
                        </m:ctrlPr>
                      </m:accPr>
                      <m:e>
                        <m:r>
                          <m:rPr>
                            <m:sty m:val="p"/>
                          </m:rPr>
                          <a:rPr lang="vi-VN" sz="4000"/>
                          <m:t>p</m:t>
                        </m:r>
                      </m:e>
                    </m:acc>
                    <m:r>
                      <a:rPr lang="vi-VN" sz="4000"/>
                      <m:t>=∆</m:t>
                    </m:r>
                    <m:acc>
                      <m:accPr>
                        <m:chr m:val="⃗"/>
                        <m:ctrlPr>
                          <a:rPr lang="en-US" sz="4000" i="1"/>
                        </m:ctrlPr>
                      </m:accPr>
                      <m:e>
                        <m:sSub>
                          <m:sSubPr>
                            <m:ctrlPr>
                              <a:rPr lang="en-US" sz="4000" i="1"/>
                            </m:ctrlPr>
                          </m:sSubPr>
                          <m:e>
                            <m:r>
                              <m:rPr>
                                <m:sty m:val="p"/>
                              </m:rPr>
                              <a:rPr lang="vi-VN" sz="4000"/>
                              <m:t>p</m:t>
                            </m:r>
                          </m:e>
                          <m:sub>
                            <m:r>
                              <a:rPr lang="vi-VN" sz="4000"/>
                              <m:t>1</m:t>
                            </m:r>
                          </m:sub>
                        </m:sSub>
                      </m:e>
                    </m:acc>
                    <m:r>
                      <a:rPr lang="vi-VN" sz="4000"/>
                      <m:t>+∆</m:t>
                    </m:r>
                    <m:acc>
                      <m:accPr>
                        <m:chr m:val="⃗"/>
                        <m:ctrlPr>
                          <a:rPr lang="en-US" sz="4000" i="1"/>
                        </m:ctrlPr>
                      </m:accPr>
                      <m:e>
                        <m:sSub>
                          <m:sSubPr>
                            <m:ctrlPr>
                              <a:rPr lang="en-US" sz="4000" i="1"/>
                            </m:ctrlPr>
                          </m:sSubPr>
                          <m:e>
                            <m:r>
                              <m:rPr>
                                <m:sty m:val="p"/>
                              </m:rPr>
                              <a:rPr lang="vi-VN" sz="4000"/>
                              <m:t>p</m:t>
                            </m:r>
                          </m:e>
                          <m:sub>
                            <m:r>
                              <a:rPr lang="vi-VN" sz="4000"/>
                              <m:t>2</m:t>
                            </m:r>
                          </m:sub>
                        </m:sSub>
                      </m:e>
                    </m:acc>
                  </m:oMath>
                </a14:m>
                <a:r>
                  <a:rPr lang="vi-VN" sz="4000" dirty="0"/>
                  <a:t> =</a:t>
                </a:r>
                <a14:m>
                  <m:oMath xmlns:m="http://schemas.openxmlformats.org/officeDocument/2006/math">
                    <m:acc>
                      <m:accPr>
                        <m:chr m:val="⃗"/>
                        <m:ctrlPr>
                          <a:rPr lang="en-US" sz="4000" i="1"/>
                        </m:ctrlPr>
                      </m:accPr>
                      <m:e>
                        <m:r>
                          <a:rPr lang="vi-VN" sz="4000"/>
                          <m:t> </m:t>
                        </m:r>
                        <m:r>
                          <a:rPr lang="vi-VN" sz="4000"/>
                          <m:t>0</m:t>
                        </m:r>
                      </m:e>
                    </m:acc>
                  </m:oMath>
                </a14:m>
                <a:endParaRPr lang="en-US" sz="4000" dirty="0"/>
              </a:p>
              <a:p>
                <a:pPr marL="571500" indent="-571500" algn="just">
                  <a:lnSpc>
                    <a:spcPct val="150000"/>
                  </a:lnSpc>
                  <a:buFont typeface="Arial" pitchFamily="34" charset="0"/>
                  <a:buChar char="•"/>
                </a:pPr>
                <a:r>
                  <a:rPr lang="vi-VN" sz="4000" dirty="0" smtClean="0"/>
                  <a:t>Biến </a:t>
                </a:r>
                <a:r>
                  <a:rPr lang="vi-VN" sz="4000" dirty="0"/>
                  <a:t>thiên động lượng của hệ bằng 0, nghĩa là động lượng toàn phần của hệ không đổi. </a:t>
                </a:r>
                <a:endParaRPr lang="en-US" sz="4000" dirty="0"/>
              </a:p>
              <a:p>
                <a:pPr algn="ctr">
                  <a:lnSpc>
                    <a:spcPct val="150000"/>
                  </a:lnSpc>
                </a:pPr>
                <a14:m>
                  <m:oMath xmlns:m="http://schemas.openxmlformats.org/officeDocument/2006/math">
                    <m:acc>
                      <m:accPr>
                        <m:chr m:val="⃗"/>
                        <m:ctrlPr>
                          <a:rPr lang="en-US" sz="4000" i="1"/>
                        </m:ctrlPr>
                      </m:accPr>
                      <m:e>
                        <m:r>
                          <m:rPr>
                            <m:sty m:val="p"/>
                          </m:rPr>
                          <a:rPr lang="vi-VN" sz="4000"/>
                          <m:t>p</m:t>
                        </m:r>
                        <m:r>
                          <a:rPr lang="vi-VN" sz="4000"/>
                          <m:t> </m:t>
                        </m:r>
                      </m:e>
                    </m:acc>
                  </m:oMath>
                </a14:m>
                <a:r>
                  <a:rPr lang="vi-VN" sz="4000" dirty="0"/>
                  <a:t>= </a:t>
                </a:r>
                <a14:m>
                  <m:oMath xmlns:m="http://schemas.openxmlformats.org/officeDocument/2006/math">
                    <m:acc>
                      <m:accPr>
                        <m:chr m:val="⃗"/>
                        <m:ctrlPr>
                          <a:rPr lang="en-US" sz="4000" i="1"/>
                        </m:ctrlPr>
                      </m:accPr>
                      <m:e>
                        <m:sSub>
                          <m:sSubPr>
                            <m:ctrlPr>
                              <a:rPr lang="en-US" sz="4000" i="1"/>
                            </m:ctrlPr>
                          </m:sSubPr>
                          <m:e>
                            <m:r>
                              <m:rPr>
                                <m:sty m:val="p"/>
                              </m:rPr>
                              <a:rPr lang="vi-VN" sz="4000"/>
                              <m:t>p</m:t>
                            </m:r>
                          </m:e>
                          <m:sub>
                            <m:r>
                              <a:rPr lang="vi-VN" sz="4000"/>
                              <m:t>1</m:t>
                            </m:r>
                          </m:sub>
                        </m:sSub>
                      </m:e>
                    </m:acc>
                    <m:r>
                      <a:rPr lang="vi-VN" sz="4000"/>
                      <m:t>+</m:t>
                    </m:r>
                    <m:acc>
                      <m:accPr>
                        <m:chr m:val="⃗"/>
                        <m:ctrlPr>
                          <a:rPr lang="en-US" sz="4000" i="1"/>
                        </m:ctrlPr>
                      </m:accPr>
                      <m:e>
                        <m:sSub>
                          <m:sSubPr>
                            <m:ctrlPr>
                              <a:rPr lang="en-US" sz="4000" i="1"/>
                            </m:ctrlPr>
                          </m:sSubPr>
                          <m:e>
                            <m:r>
                              <m:rPr>
                                <m:sty m:val="p"/>
                              </m:rPr>
                              <a:rPr lang="vi-VN" sz="4000"/>
                              <m:t>p</m:t>
                            </m:r>
                          </m:e>
                          <m:sub>
                            <m:r>
                              <a:rPr lang="vi-VN" sz="4000"/>
                              <m:t>2</m:t>
                            </m:r>
                          </m:sub>
                        </m:sSub>
                      </m:e>
                    </m:acc>
                  </m:oMath>
                </a14:m>
                <a:r>
                  <a:rPr lang="vi-VN" sz="4000" dirty="0"/>
                  <a:t> (không đổi)</a:t>
                </a:r>
                <a:endParaRPr lang="en-US" sz="4000" dirty="0"/>
              </a:p>
              <a:p>
                <a:pPr marL="571500" indent="-571500" algn="just">
                  <a:lnSpc>
                    <a:spcPct val="150000"/>
                  </a:lnSpc>
                  <a:buFont typeface="Arial" pitchFamily="34" charset="0"/>
                  <a:buChar char="•"/>
                </a:pPr>
                <a:r>
                  <a:rPr lang="vi-VN" sz="4000" b="1" dirty="0" smtClean="0">
                    <a:solidFill>
                      <a:srgbClr val="0070C0"/>
                    </a:solidFill>
                  </a:rPr>
                  <a:t>Định </a:t>
                </a:r>
                <a:r>
                  <a:rPr lang="vi-VN" sz="4000" b="1" dirty="0">
                    <a:solidFill>
                      <a:srgbClr val="0070C0"/>
                    </a:solidFill>
                  </a:rPr>
                  <a:t>luật bảo toàn động lượng:</a:t>
                </a:r>
                <a:r>
                  <a:rPr lang="vi-VN" sz="4000" dirty="0">
                    <a:solidFill>
                      <a:srgbClr val="0070C0"/>
                    </a:solidFill>
                  </a:rPr>
                  <a:t> </a:t>
                </a:r>
                <a:r>
                  <a:rPr lang="vi-VN" sz="4000" i="1" dirty="0"/>
                  <a:t>Động lượng toàn phần của hệ kín là một đại lượng bảo toàn.</a:t>
                </a:r>
                <a:endParaRPr lang="en-US" sz="4000" dirty="0"/>
              </a:p>
            </p:txBody>
          </p:sp>
        </mc:Choice>
        <mc:Fallback>
          <p:sp>
            <p:nvSpPr>
              <p:cNvPr id="4" name="Rectangle 3"/>
              <p:cNvSpPr>
                <a:spLocks noRot="1" noChangeAspect="1" noMove="1" noResize="1" noEditPoints="1" noAdjustHandles="1" noChangeArrowheads="1" noChangeShapeType="1" noTextEdit="1"/>
              </p:cNvSpPr>
              <p:nvPr/>
            </p:nvSpPr>
            <p:spPr>
              <a:xfrm>
                <a:off x="2151843" y="1880403"/>
                <a:ext cx="14060511" cy="7597080"/>
              </a:xfrm>
              <a:prstGeom prst="rect">
                <a:avLst/>
              </a:prstGeom>
              <a:blipFill rotWithShape="1">
                <a:blip r:embed="rId21"/>
                <a:stretch>
                  <a:fillRect l="-1387" r="-1474" b="-962"/>
                </a:stretch>
              </a:blipFill>
            </p:spPr>
            <p:txBody>
              <a:bodyPr/>
              <a:lstStyle/>
              <a:p>
                <a:r>
                  <a:rPr lang="en-US">
                    <a:noFill/>
                  </a:rPr>
                  <a:t> </a:t>
                </a:r>
              </a:p>
            </p:txBody>
          </p:sp>
        </mc:Fallback>
      </mc:AlternateContent>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76200"/>
            <a:ext cx="1583007" cy="16383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823285" y="836116"/>
                <a:ext cx="14401800" cy="4154984"/>
              </a:xfrm>
              <a:prstGeom prst="rect">
                <a:avLst/>
              </a:prstGeom>
            </p:spPr>
            <p:txBody>
              <a:bodyPr wrap="square">
                <a:spAutoFit/>
              </a:bodyPr>
              <a:lstStyle/>
              <a:p>
                <a:pPr algn="just">
                  <a:lnSpc>
                    <a:spcPct val="150000"/>
                  </a:lnSpc>
                </a:pPr>
                <a:r>
                  <a:rPr lang="vi-VN" sz="4400" dirty="0"/>
                  <a:t>Một hệ gồm hai vât có khối lượng lần lượt là </a:t>
                </a:r>
                <a14:m>
                  <m:oMath xmlns:m="http://schemas.openxmlformats.org/officeDocument/2006/math">
                    <m:sSub>
                      <m:sSubPr>
                        <m:ctrlPr>
                          <a:rPr lang="en-US" sz="4400"/>
                        </m:ctrlPr>
                      </m:sSubPr>
                      <m:e>
                        <m:r>
                          <m:rPr>
                            <m:sty m:val="p"/>
                          </m:rPr>
                          <a:rPr lang="vi-VN" sz="4400" i="0"/>
                          <m:t>m</m:t>
                        </m:r>
                      </m:e>
                      <m:sub>
                        <m:r>
                          <a:rPr lang="vi-VN" sz="4400" i="0"/>
                          <m:t>1</m:t>
                        </m:r>
                      </m:sub>
                    </m:sSub>
                  </m:oMath>
                </a14:m>
                <a:r>
                  <a:rPr lang="vi-VN" sz="4400" dirty="0"/>
                  <a:t> và </a:t>
                </a:r>
                <a14:m>
                  <m:oMath xmlns:m="http://schemas.openxmlformats.org/officeDocument/2006/math">
                    <m:sSub>
                      <m:sSubPr>
                        <m:ctrlPr>
                          <a:rPr lang="en-US" sz="4400"/>
                        </m:ctrlPr>
                      </m:sSubPr>
                      <m:e>
                        <m:r>
                          <m:rPr>
                            <m:sty m:val="p"/>
                          </m:rPr>
                          <a:rPr lang="vi-VN" sz="4400" i="0"/>
                          <m:t>m</m:t>
                        </m:r>
                      </m:e>
                      <m:sub>
                        <m:r>
                          <a:rPr lang="vi-VN" sz="4400" i="0"/>
                          <m:t>2</m:t>
                        </m:r>
                      </m:sub>
                    </m:sSub>
                  </m:oMath>
                </a14:m>
                <a:r>
                  <a:rPr lang="vi-VN" sz="4400" dirty="0"/>
                  <a:t> chuyển động với vận tốc có độ lớn là </a:t>
                </a:r>
                <a14:m>
                  <m:oMath xmlns:m="http://schemas.openxmlformats.org/officeDocument/2006/math">
                    <m:sSub>
                      <m:sSubPr>
                        <m:ctrlPr>
                          <a:rPr lang="en-US" sz="4400"/>
                        </m:ctrlPr>
                      </m:sSubPr>
                      <m:e>
                        <m:r>
                          <m:rPr>
                            <m:sty m:val="p"/>
                          </m:rPr>
                          <a:rPr lang="vi-VN" sz="4400" i="0"/>
                          <m:t>v</m:t>
                        </m:r>
                      </m:e>
                      <m:sub>
                        <m:r>
                          <a:rPr lang="vi-VN" sz="4400" i="0"/>
                          <m:t>1</m:t>
                        </m:r>
                      </m:sub>
                    </m:sSub>
                  </m:oMath>
                </a14:m>
                <a:r>
                  <a:rPr lang="vi-VN" sz="4400" dirty="0"/>
                  <a:t>và </a:t>
                </a:r>
                <a14:m>
                  <m:oMath xmlns:m="http://schemas.openxmlformats.org/officeDocument/2006/math">
                    <m:sSub>
                      <m:sSubPr>
                        <m:ctrlPr>
                          <a:rPr lang="en-US" sz="4400"/>
                        </m:ctrlPr>
                      </m:sSubPr>
                      <m:e>
                        <m:r>
                          <m:rPr>
                            <m:sty m:val="p"/>
                          </m:rPr>
                          <a:rPr lang="vi-VN" sz="4400" i="0"/>
                          <m:t>v</m:t>
                        </m:r>
                      </m:e>
                      <m:sub>
                        <m:r>
                          <a:rPr lang="vi-VN" sz="4400" i="0"/>
                          <m:t>2</m:t>
                        </m:r>
                      </m:sub>
                    </m:sSub>
                  </m:oMath>
                </a14:m>
                <a:r>
                  <a:rPr lang="vi-VN" sz="4400" dirty="0"/>
                  <a:t> hướng vào nhau. Bỏ qua mọi ma sát và lực cản của không khí. Viết biểu thức của định luật bảo toàn động lượng cho hệ này.</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1823285" y="836116"/>
                <a:ext cx="14401800" cy="4154984"/>
              </a:xfrm>
              <a:prstGeom prst="rect">
                <a:avLst/>
              </a:prstGeom>
              <a:blipFill rotWithShape="1">
                <a:blip r:embed="rId12"/>
                <a:stretch>
                  <a:fillRect l="-1693" r="-1693" b="-2933"/>
                </a:stretch>
              </a:blipFill>
            </p:spPr>
            <p:txBody>
              <a:bodyPr/>
              <a:lstStyle/>
              <a:p>
                <a:r>
                  <a:rPr lang="en-US">
                    <a:noFill/>
                  </a:rPr>
                  <a:t> </a:t>
                </a:r>
              </a:p>
            </p:txBody>
          </p:sp>
        </mc:Fallback>
      </mc:AlternateContent>
      <p:pic>
        <p:nvPicPr>
          <p:cNvPr id="10"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43000" y="5099379"/>
            <a:ext cx="2843019" cy="460407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348916" y="5925469"/>
                <a:ext cx="12186484" cy="2951898"/>
              </a:xfrm>
              <a:prstGeom prst="rect">
                <a:avLst/>
              </a:prstGeom>
              <a:ln w="57150">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4000" b="1" dirty="0" smtClean="0"/>
                  <a:t>Trả lời</a:t>
                </a:r>
                <a:endParaRPr lang="en-US" sz="4000" dirty="0"/>
              </a:p>
              <a:p>
                <a:pPr algn="ctr">
                  <a:lnSpc>
                    <a:spcPct val="150000"/>
                  </a:lnSpc>
                </a:pPr>
                <a:r>
                  <a:rPr lang="en-US" sz="4000" dirty="0"/>
                  <a:t>Biểu thức định luật bảo toàn động lượng của hệ là:</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m:ctrlPr>
                        </m:accPr>
                        <m:e>
                          <m:r>
                            <a:rPr lang="en-US" sz="4000" i="1"/>
                            <m:t>𝑝</m:t>
                          </m:r>
                        </m:e>
                      </m:acc>
                      <m:r>
                        <a:rPr lang="en-US" sz="4000" i="1"/>
                        <m:t>=</m:t>
                      </m:r>
                      <m:sSub>
                        <m:sSubPr>
                          <m:ctrlPr>
                            <a:rPr lang="en-US" sz="4000" i="1"/>
                          </m:ctrlPr>
                        </m:sSubPr>
                        <m:e>
                          <m:acc>
                            <m:accPr>
                              <m:chr m:val="⃗"/>
                              <m:ctrlPr>
                                <a:rPr lang="en-US" sz="4000" i="1"/>
                              </m:ctrlPr>
                            </m:accPr>
                            <m:e>
                              <m:r>
                                <a:rPr lang="en-US" sz="4000" i="1"/>
                                <m:t>𝑝</m:t>
                              </m:r>
                            </m:e>
                          </m:acc>
                        </m:e>
                        <m:sub>
                          <m:r>
                            <a:rPr lang="en-US" sz="4000" i="1"/>
                            <m:t>1</m:t>
                          </m:r>
                        </m:sub>
                      </m:sSub>
                      <m:r>
                        <a:rPr lang="en-US" sz="4000" i="1"/>
                        <m:t>+</m:t>
                      </m:r>
                      <m:sSub>
                        <m:sSubPr>
                          <m:ctrlPr>
                            <a:rPr lang="en-US" sz="4000" i="1"/>
                          </m:ctrlPr>
                        </m:sSubPr>
                        <m:e>
                          <m:acc>
                            <m:accPr>
                              <m:chr m:val="⃗"/>
                              <m:ctrlPr>
                                <a:rPr lang="en-US" sz="4000" i="1"/>
                              </m:ctrlPr>
                            </m:accPr>
                            <m:e>
                              <m:r>
                                <a:rPr lang="en-US" sz="4000" i="1"/>
                                <m:t>𝑝</m:t>
                              </m:r>
                            </m:e>
                          </m:acc>
                        </m:e>
                        <m:sub>
                          <m:r>
                            <a:rPr lang="en-US" sz="4000" i="1"/>
                            <m:t>2</m:t>
                          </m:r>
                        </m:sub>
                      </m:sSub>
                      <m:r>
                        <a:rPr lang="en-US" sz="4000" i="1"/>
                        <m:t>=</m:t>
                      </m:r>
                      <m:sSub>
                        <m:sSubPr>
                          <m:ctrlPr>
                            <a:rPr lang="en-US" sz="4000" i="1"/>
                          </m:ctrlPr>
                        </m:sSubPr>
                        <m:e>
                          <m:r>
                            <a:rPr lang="en-US" sz="4000" i="1"/>
                            <m:t>𝑚</m:t>
                          </m:r>
                        </m:e>
                        <m:sub>
                          <m:r>
                            <a:rPr lang="en-US" sz="4000" i="1"/>
                            <m:t>1</m:t>
                          </m:r>
                        </m:sub>
                      </m:sSub>
                      <m:r>
                        <a:rPr lang="en-US" sz="4000" i="1"/>
                        <m:t>.</m:t>
                      </m:r>
                      <m:sSub>
                        <m:sSubPr>
                          <m:ctrlPr>
                            <a:rPr lang="en-US" sz="4000" i="1"/>
                          </m:ctrlPr>
                        </m:sSubPr>
                        <m:e>
                          <m:acc>
                            <m:accPr>
                              <m:chr m:val="⃗"/>
                              <m:ctrlPr>
                                <a:rPr lang="en-US" sz="4000" i="1"/>
                              </m:ctrlPr>
                            </m:accPr>
                            <m:e>
                              <m:r>
                                <a:rPr lang="en-US" sz="4000" i="1"/>
                                <m:t>𝑣</m:t>
                              </m:r>
                            </m:e>
                          </m:acc>
                        </m:e>
                        <m:sub>
                          <m:r>
                            <a:rPr lang="en-US" sz="4000" i="1"/>
                            <m:t>1</m:t>
                          </m:r>
                        </m:sub>
                      </m:sSub>
                      <m:r>
                        <a:rPr lang="en-US" sz="4000" i="1"/>
                        <m:t>+</m:t>
                      </m:r>
                      <m:sSub>
                        <m:sSubPr>
                          <m:ctrlPr>
                            <a:rPr lang="en-US" sz="4000" i="1"/>
                          </m:ctrlPr>
                        </m:sSubPr>
                        <m:e>
                          <m:r>
                            <a:rPr lang="en-US" sz="4000" i="1"/>
                            <m:t>𝑚</m:t>
                          </m:r>
                        </m:e>
                        <m:sub>
                          <m:r>
                            <a:rPr lang="en-US" sz="4000" i="1"/>
                            <m:t>2</m:t>
                          </m:r>
                        </m:sub>
                      </m:sSub>
                      <m:r>
                        <a:rPr lang="en-US" sz="4000" i="1"/>
                        <m:t>.</m:t>
                      </m:r>
                      <m:sSub>
                        <m:sSubPr>
                          <m:ctrlPr>
                            <a:rPr lang="en-US" sz="4000" i="1"/>
                          </m:ctrlPr>
                        </m:sSubPr>
                        <m:e>
                          <m:acc>
                            <m:accPr>
                              <m:chr m:val="⃗"/>
                              <m:ctrlPr>
                                <a:rPr lang="en-US" sz="4000" i="1"/>
                              </m:ctrlPr>
                            </m:accPr>
                            <m:e>
                              <m:r>
                                <a:rPr lang="en-US" sz="4000" i="1"/>
                                <m:t>𝑣</m:t>
                              </m:r>
                            </m:e>
                          </m:acc>
                        </m:e>
                        <m:sub>
                          <m:r>
                            <a:rPr lang="en-US" sz="4000" i="1"/>
                            <m:t>2</m:t>
                          </m:r>
                        </m:sub>
                      </m:sSub>
                      <m:r>
                        <a:rPr lang="en-US" sz="4000" i="1"/>
                        <m:t> (</m:t>
                      </m:r>
                      <m:r>
                        <a:rPr lang="en-US" sz="4000" i="1"/>
                        <m:t>𝑘</m:t>
                      </m:r>
                      <m:r>
                        <a:rPr lang="en-US" sz="4000" i="1"/>
                        <m:t>h</m:t>
                      </m:r>
                      <m:r>
                        <a:rPr lang="en-US" sz="4000" i="1"/>
                        <m:t>ô</m:t>
                      </m:r>
                      <m:r>
                        <a:rPr lang="en-US" sz="4000" i="1"/>
                        <m:t>𝑛𝑔</m:t>
                      </m:r>
                      <m:r>
                        <a:rPr lang="en-US" sz="4000" i="1"/>
                        <m:t> đổ</m:t>
                      </m:r>
                      <m:r>
                        <a:rPr lang="en-US" sz="4000" i="1"/>
                        <m:t>𝑖</m:t>
                      </m:r>
                      <m:r>
                        <a:rPr lang="en-US" sz="4000" i="1"/>
                        <m:t>)</m:t>
                      </m:r>
                    </m:oMath>
                  </m:oMathPara>
                </a14:m>
                <a:endParaRPr lang="en-US" sz="4000" dirty="0"/>
              </a:p>
            </p:txBody>
          </p:sp>
        </mc:Choice>
        <mc:Fallback>
          <p:sp>
            <p:nvSpPr>
              <p:cNvPr id="7" name="Rectangle 6"/>
              <p:cNvSpPr>
                <a:spLocks noRot="1" noChangeAspect="1" noMove="1" noResize="1" noEditPoints="1" noAdjustHandles="1" noChangeArrowheads="1" noChangeShapeType="1" noTextEdit="1"/>
              </p:cNvSpPr>
              <p:nvPr/>
            </p:nvSpPr>
            <p:spPr>
              <a:xfrm>
                <a:off x="4348916" y="5925469"/>
                <a:ext cx="12186484" cy="2951898"/>
              </a:xfrm>
              <a:prstGeom prst="rect">
                <a:avLst/>
              </a:prstGeom>
              <a:blipFill rotWithShape="1">
                <a:blip r:embed="rId20"/>
                <a:stretch>
                  <a:fillRect/>
                </a:stretch>
              </a:blipFill>
              <a:ln w="57150">
                <a:prstDash val="dash"/>
              </a:ln>
            </p:spPr>
            <p:txBody>
              <a:bodyPr/>
              <a:lstStyle/>
              <a:p>
                <a:r>
                  <a:rPr lang="en-US">
                    <a:noFill/>
                  </a:rPr>
                  <a:t> </a:t>
                </a:r>
              </a:p>
            </p:txBody>
          </p:sp>
        </mc:Fallback>
      </mc:AlternateContent>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up)">
                                      <p:cBhvr>
                                        <p:cTn id="15" dur="5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up)">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up)">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2406</Words>
  <PresentationFormat>Custom</PresentationFormat>
  <Paragraphs>177</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dcterms:created xsi:type="dcterms:W3CDTF">2006-08-16T00:00:00Z</dcterms:created>
  <dcterms:modified xsi:type="dcterms:W3CDTF">2022-12-31T14:04:04Z</dcterms:modified>
  <dc:identifier>DAFJG-uuLM8</dc:identifier>
</cp:coreProperties>
</file>