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72" r:id="rId7"/>
    <p:sldId id="273" r:id="rId8"/>
    <p:sldId id="261" r:id="rId9"/>
    <p:sldId id="262" r:id="rId10"/>
    <p:sldId id="263" r:id="rId11"/>
    <p:sldId id="264" r:id="rId12"/>
    <p:sldId id="265" r:id="rId13"/>
    <p:sldId id="275" r:id="rId14"/>
    <p:sldId id="276" r:id="rId15"/>
    <p:sldId id="277" r:id="rId16"/>
    <p:sldId id="266" r:id="rId17"/>
    <p:sldId id="289" r:id="rId18"/>
    <p:sldId id="290" r:id="rId19"/>
    <p:sldId id="267" r:id="rId20"/>
    <p:sldId id="268" r:id="rId21"/>
    <p:sldId id="269" r:id="rId22"/>
    <p:sldId id="270" r:id="rId23"/>
    <p:sldId id="271" r:id="rId24"/>
    <p:sldId id="278" r:id="rId25"/>
    <p:sldId id="279" r:id="rId26"/>
    <p:sldId id="281" r:id="rId27"/>
    <p:sldId id="282" r:id="rId28"/>
    <p:sldId id="283" r:id="rId29"/>
    <p:sldId id="285" r:id="rId30"/>
    <p:sldId id="286" r:id="rId31"/>
    <p:sldId id="287" r:id="rId32"/>
    <p:sldId id="288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47" autoAdjust="0"/>
    <p:restoredTop sz="94249" autoAdjust="0"/>
  </p:normalViewPr>
  <p:slideViewPr>
    <p:cSldViewPr snapToGrid="0">
      <p:cViewPr varScale="1">
        <p:scale>
          <a:sx n="69" d="100"/>
          <a:sy n="69" d="100"/>
        </p:scale>
        <p:origin x="6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EAD235-FE8A-473A-A6F5-C8ABDF3CA45B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890B8-869F-43A9-8D61-245001EE9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345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890B8-869F-43A9-8D61-245001EE930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361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062" y="1248568"/>
            <a:ext cx="11985937" cy="1126283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ÔN: </a:t>
            </a:r>
            <a:r>
              <a:rPr lang="en-US" sz="6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 CHÍ  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sz="6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THƠ VỀ TIỂU ĐỘI XE KHÔNG KÍNH</a:t>
            </a:r>
          </a:p>
          <a:p>
            <a:pPr algn="ctr"/>
            <a:r>
              <a:rPr lang="en-US" sz="6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Duật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29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6728" y="0"/>
            <a:ext cx="11755271" cy="6919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d. </a:t>
            </a:r>
            <a:r>
              <a:rPr lang="en-US" sz="40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Bố</a:t>
            </a:r>
            <a:r>
              <a:rPr lang="en-US" sz="4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cục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: 4 </a:t>
            </a:r>
            <a:r>
              <a:rPr lang="en-US" sz="4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phần</a:t>
            </a:r>
            <a:endParaRPr lang="en-US" sz="4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40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Phần</a:t>
            </a:r>
            <a: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1: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chiếc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kính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tư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thế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hiên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ngang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lính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40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khổ</a:t>
            </a:r>
            <a:r>
              <a:rPr lang="en-US" sz="4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1,2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40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Phần</a:t>
            </a:r>
            <a: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2: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Tinh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thần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lạc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bất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chấp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khổ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coi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thường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hiểm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nguy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lính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4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khổ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3,4)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en-US" sz="40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Phần</a:t>
            </a:r>
            <a: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3: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Tình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đồng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chí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đồng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đội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cao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đẹp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lính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lái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4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khổ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5,6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en-US" sz="40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Phần</a:t>
            </a:r>
            <a: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4: 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chiếc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kính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lí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tưởng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mạng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lính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4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khổ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7</a:t>
            </a:r>
            <a: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n-US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82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5660" y="0"/>
            <a:ext cx="1194634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e.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Đặc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sắc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dung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nghệ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thuật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*)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Nghệ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thuật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	-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Giọng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điệu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ngôn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rất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gần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lời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nói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xuôi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khiến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nhịp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giọng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sôi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nổi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tinh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nghịch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ngang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tàng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mà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vẫn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dầy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sức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sống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just"/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	-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giàu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liệu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mộc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giản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dị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giàu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sức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gợi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just"/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	-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trữ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tình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lãng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ạn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đan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xen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sự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sự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lôi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cuốn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hấp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dẫn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riêng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just"/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*)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dung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khắc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họa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độc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đáo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chiếc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kính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nổi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bật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chiến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sĩ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lái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ở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Trường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Sơn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thời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chống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Mĩ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tư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thế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hiên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ngang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tinh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thần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dũng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bất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chấp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khó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khăn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nguy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hiểm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chí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chiến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đấu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mãnh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liệt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giải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phóng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Miền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Nam.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64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7546" y="0"/>
            <a:ext cx="11739957" cy="6951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3, Ý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nghĩa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nhan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bản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“</a:t>
            </a:r>
            <a:r>
              <a:rPr lang="en-US" sz="36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Tiểu</a:t>
            </a:r>
            <a:r>
              <a:rPr lang="en-US" sz="36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đội</a:t>
            </a:r>
            <a:r>
              <a:rPr lang="en-US" sz="36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36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36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kính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”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chính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h/ả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khái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quát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tượng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trưng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u="sng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3600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u="sng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khổ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khốc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liệt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c/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tranh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“</a:t>
            </a:r>
            <a:r>
              <a:rPr lang="en-US" sz="36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6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”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1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ẩn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dụ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tượng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trưng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u="sng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3600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u="sng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600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tâm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hồn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lính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vút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lên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giữa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khổ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này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thêm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nhan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“ </a:t>
            </a:r>
            <a:r>
              <a:rPr lang="en-US" sz="36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6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”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nhà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PTD, qua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nổi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bật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chủ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cuả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Chủ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dừng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ở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khai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thác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khổ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cuộc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k/c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chống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Mĩ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cứu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nước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mà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chủ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yếu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nghiêng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khai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thác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vẻ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đẹp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tâm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hồn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lính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vút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lên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giữa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h/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khổ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vậy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nhan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ca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ngợi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vẻ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đẹp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tâm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hồn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lính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tạo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nên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giữa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h/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khổ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964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290" y="-74004"/>
            <a:ext cx="122630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BPTT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endParaRPr lang="en-US" sz="3000" dirty="0"/>
          </a:p>
        </p:txBody>
      </p:sp>
      <p:sp>
        <p:nvSpPr>
          <p:cNvPr id="8" name="Rectangle 7"/>
          <p:cNvSpPr/>
          <p:nvPr/>
        </p:nvSpPr>
        <p:spPr>
          <a:xfrm>
            <a:off x="60290" y="666440"/>
            <a:ext cx="4642337" cy="52322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…”</a:t>
            </a: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75636" y="456168"/>
            <a:ext cx="6731144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290" y="2297099"/>
            <a:ext cx="4539393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en-US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75636" y="1999611"/>
            <a:ext cx="6642981" cy="95410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1761" y="4308376"/>
            <a:ext cx="4539393" cy="954107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ung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algn="just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475636" y="4000560"/>
            <a:ext cx="6642981" cy="95410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tĩnh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1761" y="5696266"/>
            <a:ext cx="4590866" cy="52322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96764" y="5538849"/>
            <a:ext cx="6642981" cy="13849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khan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hề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run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né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-&gt;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4754099" y="835679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4702627" y="2589412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>
            <a:off x="4766602" y="4693058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>
            <a:off x="4720326" y="6138977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763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0290" y="666440"/>
            <a:ext cx="4642337" cy="52322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+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75636" y="456168"/>
            <a:ext cx="6731144" cy="13849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khan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chướng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trung,lãng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290" y="2297099"/>
            <a:ext cx="4539393" cy="95410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…ừ 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…”</a:t>
            </a:r>
            <a:endParaRPr lang="en-US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75636" y="2131043"/>
            <a:ext cx="6621853" cy="181588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khan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tang,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chấp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1761" y="4308376"/>
            <a:ext cx="4539393" cy="954107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algn="just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496764" y="4236806"/>
            <a:ext cx="6642981" cy="95410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ngừng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797" y="5969737"/>
            <a:ext cx="4590866" cy="52322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519717" y="5661923"/>
            <a:ext cx="6642981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ngừng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4746709" y="1051122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4702627" y="2589412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>
            <a:off x="4766602" y="4693058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>
            <a:off x="4720326" y="6138977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26542" y="-14842"/>
            <a:ext cx="120802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BPTT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5675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0290" y="666440"/>
            <a:ext cx="4642337" cy="95410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+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75636" y="456168"/>
            <a:ext cx="6731144" cy="13849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thốn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6270" y="2839727"/>
            <a:ext cx="4539393" cy="95410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algn="just"/>
            <a:endParaRPr lang="en-US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96764" y="2024119"/>
            <a:ext cx="6621853" cy="26776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nồng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cháy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Nam</a:t>
            </a: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mãnh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dũng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nhãn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đúc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11761" y="5661923"/>
            <a:ext cx="4590866" cy="95410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algn="just"/>
            <a:endParaRPr lang="en-US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75636" y="5042118"/>
            <a:ext cx="6642981" cy="18158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tàn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4746709" y="1051122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4718877" y="3181863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>
            <a:off x="4720326" y="6138977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26542" y="-54524"/>
            <a:ext cx="120802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BPTT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0205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  <p:bldP spid="24" grpId="0" animBg="1"/>
      <p:bldP spid="25" grpId="0" animBg="1"/>
      <p:bldP spid="2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72732" y="-17693"/>
            <a:ext cx="30613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Phiếu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0125" y="-17693"/>
            <a:ext cx="12041875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0" indent="-114300" algn="ctr">
              <a:tabLst>
                <a:tab pos="2970530" algn="l"/>
              </a:tabLst>
            </a:pP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Quê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hương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anh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nước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mặn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đồng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chua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30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0" indent="-114300" algn="ctr">
              <a:tabLst>
                <a:tab pos="2970530" algn="l"/>
              </a:tabLst>
            </a:pP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Làng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tôi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nghèo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đất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cày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lên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sỏi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đá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0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0" indent="-114300" algn="ctr">
              <a:tabLst>
                <a:tab pos="2970530" algn="l"/>
              </a:tabLst>
            </a:pP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Anh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tôi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xa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lạ</a:t>
            </a:r>
            <a:endParaRPr lang="en-US" sz="30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0" indent="-114300" algn="ctr">
              <a:tabLst>
                <a:tab pos="2970530" algn="l"/>
              </a:tabLst>
            </a:pP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phương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trời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chẳng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hẹn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quen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nhau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endParaRPr lang="en-US" sz="30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0" indent="-114300" algn="ctr">
              <a:tabLst>
                <a:tab pos="2970530" algn="l"/>
              </a:tabLst>
            </a:pP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Súng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bên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súng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đầu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sát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bên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đầu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endParaRPr lang="en-US" sz="30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0" indent="-114300" algn="ctr">
              <a:tabLst>
                <a:tab pos="2970530" algn="l"/>
              </a:tabLst>
            </a:pP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Đêm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rét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chung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chăn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đôi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tri </a:t>
            </a: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kỉ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0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0" indent="-114300" algn="ctr">
              <a:tabLst>
                <a:tab pos="2970530" algn="l"/>
              </a:tabLst>
            </a:pPr>
            <a:r>
              <a:rPr lang="en-US" sz="30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Đồng</a:t>
            </a:r>
            <a:r>
              <a:rPr lang="en-US" sz="3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chí</a:t>
            </a:r>
            <a:r>
              <a:rPr lang="en-US" sz="3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!</a:t>
            </a:r>
          </a:p>
          <a:p>
            <a:pPr algn="just">
              <a:buClr>
                <a:srgbClr val="000000"/>
              </a:buClr>
              <a:buSzPts val="1400"/>
              <a:tabLst>
                <a:tab pos="450215" algn="l"/>
                <a:tab pos="2970530" algn="l"/>
              </a:tabLst>
            </a:pPr>
            <a:r>
              <a:rPr lang="en-US" sz="3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trích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bản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giả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ai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cảnh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</a:p>
          <a:p>
            <a:pPr lvl="0" algn="just">
              <a:buClr>
                <a:srgbClr val="000000"/>
              </a:buClr>
              <a:buSzPts val="1400"/>
              <a:tabLst>
                <a:tab pos="450215" algn="l"/>
                <a:tab pos="2970530" algn="l"/>
              </a:tabLst>
            </a:pPr>
            <a:r>
              <a:rPr lang="en-US" sz="3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rgbClr val="000000"/>
              </a:buClr>
              <a:buSzPts val="1400"/>
              <a:tabLst>
                <a:tab pos="450215" algn="l"/>
                <a:tab pos="2970530" algn="l"/>
              </a:tabLst>
            </a:pP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Xét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cấu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tạo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mục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đích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nói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"</a:t>
            </a:r>
            <a:r>
              <a:rPr lang="en-US" sz="30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Đồng</a:t>
            </a:r>
            <a:r>
              <a:rPr lang="en-US" sz="30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chí</a:t>
            </a:r>
            <a:r>
              <a:rPr lang="en-US" sz="30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!"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lần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lượt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thuộc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kiểu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gì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này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gì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đặc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biệt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Nêu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ngắn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gọn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sử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kiểu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cảnh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3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47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7688" y="112889"/>
            <a:ext cx="11774312" cy="6268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PHIẾU BÀI TẬP SỐ 2</a:t>
            </a:r>
          </a:p>
          <a:p>
            <a:pPr indent="457200" algn="just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“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Quê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hương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anh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mặn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chua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Chép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theo.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Cho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nằm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Súng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súng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sát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biện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pháp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thuật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gợi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nhớ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chương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9.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Chép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cử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thiện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Cho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82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7067" y="81812"/>
            <a:ext cx="11875911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PHIẾU BÀI TẬP SỐ 3</a:t>
            </a:r>
          </a:p>
          <a:p>
            <a:pPr marL="30480" marR="30480" algn="just"/>
            <a:r>
              <a:rPr lang="en-US" sz="36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ctr"/>
            <a:r>
              <a:rPr lang="en-US" sz="36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36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hoang</a:t>
            </a:r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sương</a:t>
            </a:r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ctr"/>
            <a:r>
              <a:rPr lang="en-US" sz="36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ctr"/>
            <a:r>
              <a:rPr lang="en-US" sz="36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súng</a:t>
            </a:r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treo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/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6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đợi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”?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/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6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súng</a:t>
            </a:r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treo</a:t>
            </a:r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Qua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3: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vẻ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đẹp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cuối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5499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61816" y="13620"/>
            <a:ext cx="4438962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PHIẾU HỌC TẬP SỐ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endParaRPr lang="en-US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6858" y="778233"/>
            <a:ext cx="11908665" cy="5885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vi-VN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 nhà thơ đã viết một câu thơ nghe thật lạ: </a:t>
            </a:r>
            <a:endParaRPr lang="en-US" sz="36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vi-VN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“</a:t>
            </a:r>
            <a:r>
              <a:rPr lang="vi-VN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Võng mắc chông chênh đường xe chạy”</a:t>
            </a:r>
            <a:endParaRPr lang="en-US" sz="36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28600" algn="just">
              <a:spcAft>
                <a:spcPts val="1000"/>
              </a:spcAft>
            </a:pP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1: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</a:t>
            </a:r>
            <a:r>
              <a:rPr lang="vi-VN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rích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 thơ nào? Của ai?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Nêu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h</a:t>
            </a:r>
            <a:r>
              <a:rPr lang="vi-VN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oàn cảnh sáng tác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28600" algn="just">
              <a:spcAft>
                <a:spcPts val="1000"/>
              </a:spcAft>
            </a:pP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2: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Chép chính xác khổ thơ có dòng thơ trên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28600" algn="just">
              <a:spcAft>
                <a:spcPts val="1000"/>
              </a:spcAft>
            </a:pP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3: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Từ “</a:t>
            </a:r>
            <a:r>
              <a:rPr lang="en-US" sz="36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chông</a:t>
            </a:r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chênh</a:t>
            </a:r>
            <a:r>
              <a:rPr lang="vi-VN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” trong câu thơ gợi cho em hiểu điều gì về hoàn cảnh sống và chiến đấu của nhân vật trữ tình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28600" algn="just">
              <a:spcAft>
                <a:spcPts val="1000"/>
              </a:spcAft>
            </a:pP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4: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Hãy kể tên các </a:t>
            </a:r>
            <a:r>
              <a:rPr 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vi-VN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ptt </a:t>
            </a:r>
            <a:r>
              <a:rPr lang="vi-VN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được s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ử</a:t>
            </a:r>
            <a:r>
              <a:rPr lang="vi-VN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dụng trong hai câu thơ cuối? Tác dụng</a:t>
            </a:r>
            <a:r>
              <a:rPr 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91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7425" y="0"/>
            <a:ext cx="1190007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40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40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r>
              <a:rPr lang="en-US" sz="40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4000" b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0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4000" b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b="1" u="sng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Tx/>
              <a:buChar char="-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Lộc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Tĩnh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dồn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súc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súng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( 1966),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( 1977),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1988).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263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07313" y="134735"/>
            <a:ext cx="8911687" cy="1280890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ĐỀ 1: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05307" y="927278"/>
            <a:ext cx="6053070" cy="53576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bom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rơi</a:t>
            </a:r>
            <a:endParaRPr lang="en-US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họp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endParaRPr lang="en-US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bè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dọc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endParaRPr lang="en-US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vỡ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endParaRPr lang="en-US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Bếp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endParaRPr lang="en-US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đũa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endParaRPr lang="en-US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đấy</a:t>
            </a:r>
            <a:endParaRPr lang="en-US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Võng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chông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chênh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endParaRPr lang="en-US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endParaRPr lang="en-US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073996" y="1067895"/>
            <a:ext cx="6053072" cy="51268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endParaRPr lang="en-US" sz="3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mui</a:t>
            </a:r>
            <a:r>
              <a:rPr lang="en-US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xe,thùng</a:t>
            </a:r>
            <a:r>
              <a:rPr lang="en-US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xước</a:t>
            </a:r>
            <a:r>
              <a:rPr lang="en-US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endParaRPr lang="en-US" sz="3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</a:t>
            </a:r>
            <a:endParaRPr lang="en-US" sz="3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endPara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Duật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908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45809" y="1278980"/>
            <a:ext cx="11609630" cy="3159617"/>
          </a:xfrm>
        </p:spPr>
        <p:txBody>
          <a:bodyPr>
            <a:noAutofit/>
          </a:bodyPr>
          <a:lstStyle/>
          <a:p>
            <a:pPr lvl="1" algn="just">
              <a:buAutoNum type="arabicPeriod"/>
            </a:pPr>
            <a:r>
              <a:rPr lang="en-US" sz="4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ý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5,6 ,7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4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4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4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4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4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0" indent="0" algn="just"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711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181" y="-102903"/>
            <a:ext cx="12082819" cy="6810777"/>
          </a:xfrm>
        </p:spPr>
        <p:txBody>
          <a:bodyPr>
            <a:noAutofit/>
          </a:bodyPr>
          <a:lstStyle/>
          <a:p>
            <a:pPr>
              <a:buAutoNum type="alphaLcPeriod"/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iới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Duật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>
              <a:buFontTx/>
              <a:buChar char="-"/>
            </a:pP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xứ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buFontTx/>
              <a:buChar char="-"/>
            </a:pP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2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ội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Vb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ài</a:t>
            </a:r>
            <a:r>
              <a:rPr lang="en-US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ý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sz="3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657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773" y="98737"/>
            <a:ext cx="12028227" cy="67592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keo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khan,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khốc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5,6)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trận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sự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lạc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quan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đó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là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điều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kiện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để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dễ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dàng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giao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lưu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với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đồng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đội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Họ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gắn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bó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và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nhau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như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một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gia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đình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phóng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7) </a:t>
            </a:r>
            <a:endParaRPr lang="en-US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nguy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nan,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khốc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liệt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của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chiến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mà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lính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trải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qua.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Vẻ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đẹp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lí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tưởng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ý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chí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quyết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tâm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giải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phóng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miền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Nam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của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những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người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lính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*</a:t>
            </a:r>
            <a:r>
              <a:rPr lang="en-US" sz="24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Luận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điểm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3: </a:t>
            </a:r>
            <a:r>
              <a:rPr lang="en-US" sz="24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đặc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sắc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nghệ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thuật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Thể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thơ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tự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do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đậm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chất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văn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xuôi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giọng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thơ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ngang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tang,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khỏe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khoắn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hài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hước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dí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dỏm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Hình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ảnh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thơ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đậm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chất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hiện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thực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của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đời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sống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chiến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trường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Ngôn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ngữ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mang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tính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khẩu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ngữ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tự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nhiên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=&gt;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Tái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hiện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thành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công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không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khí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sục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sôi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chống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Mỹ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và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xây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dựng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thành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công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tượng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đài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những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chiến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sĩ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lái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xe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Trường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Sơn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trẻ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trung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yêu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đời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dung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cảm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sẵn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sàng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sẻ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chia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và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ý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thức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trách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nhiệm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tinh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thần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chiến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đấu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cao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độ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Họ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tiêu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biểu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cho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thế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hệ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trẻ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VN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thời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K/c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chống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Mỹ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 </a:t>
            </a:r>
            <a:endParaRPr lang="en-US" sz="24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73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182" y="31845"/>
            <a:ext cx="12082818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4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4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gìn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endParaRPr lang="en-US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26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206" y="4549"/>
            <a:ext cx="12004794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endParaRPr lang="en-US" sz="32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</a:t>
            </a:r>
          </a:p>
          <a:p>
            <a:pPr marL="0" indent="0" algn="ctr">
              <a:buNone/>
            </a:pP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vỡ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endParaRPr lang="en-US" sz="32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(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–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Duật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9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181" y="-102903"/>
            <a:ext cx="12082819" cy="6810777"/>
          </a:xfrm>
        </p:spPr>
        <p:txBody>
          <a:bodyPr>
            <a:noAutofit/>
          </a:bodyPr>
          <a:lstStyle/>
          <a:p>
            <a:pPr>
              <a:buAutoNum type="alphaLcPeriod"/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iới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Duật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>
              <a:buFontTx/>
              <a:buChar char="-"/>
            </a:pP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xứ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buFontTx/>
              <a:buChar char="-"/>
            </a:pP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2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ội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Vb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ài</a:t>
            </a:r>
            <a:r>
              <a:rPr lang="en-US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khắc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qua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Mỹ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cha.</a:t>
            </a:r>
            <a:endParaRPr lang="en-US" sz="3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04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773" y="98737"/>
            <a:ext cx="12028227" cy="67592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lái</a:t>
            </a:r>
            <a:r>
              <a:rPr lang="en-US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3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2+3+4+5)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dung,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hiên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dung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1+2)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Tinh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thần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lạc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quan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lãng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mạn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sôi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nổi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trẻ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trung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Khổ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3+4)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Tình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đồng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đội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sâu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nặng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khổ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5).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*</a:t>
            </a:r>
            <a:r>
              <a:rPr lang="en-US" sz="3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Luận</a:t>
            </a:r>
            <a:r>
              <a:rPr lang="en-US" sz="3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điểm</a:t>
            </a:r>
            <a:r>
              <a:rPr lang="en-US" sz="3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3: </a:t>
            </a:r>
            <a:r>
              <a:rPr lang="en-US" sz="3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đặc</a:t>
            </a:r>
            <a:r>
              <a:rPr lang="en-US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sắc</a:t>
            </a:r>
            <a:r>
              <a:rPr lang="en-US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nghệ</a:t>
            </a:r>
            <a:r>
              <a:rPr lang="en-US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thuật</a:t>
            </a:r>
            <a:r>
              <a:rPr lang="en-US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Thể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thơ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tự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do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đậm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chất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văn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xuôi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giọng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thơ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ngang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tang,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khỏe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khoắn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hài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hước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dí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dỏm</a:t>
            </a:r>
            <a:endParaRPr 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Bút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pháp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tả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thực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Ngôn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ngữ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mang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tính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khẩu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ngữ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tự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nhiên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gần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gũi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với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đời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thường</a:t>
            </a:r>
            <a:endParaRPr lang="en-US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=&gt;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Khắc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họa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đầy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ấn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tượng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và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cảm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xúc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về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hình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tượng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tiểu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đội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xe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không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kính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và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hình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tượng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người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lính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lái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xe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Trường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Sơn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với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bao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phẩm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chất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cao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đẹp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Đó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chính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là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những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đại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diện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tiêu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biểu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cho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thế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hệ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trẻ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Việt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Nam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thời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chống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Mĩ</a:t>
            </a:r>
            <a:r>
              <a:rPr lang="en-US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  <a:endParaRPr 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07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182" y="31845"/>
            <a:ext cx="12082818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4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4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gìn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endParaRPr lang="en-US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619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206" y="4548"/>
            <a:ext cx="12004794" cy="68534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en-U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cơn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ớn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ctr">
              <a:buNone/>
            </a:pP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Sốt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run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người,vừng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trán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ướt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mồ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hôi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rách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endParaRPr lang="en-US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</a:t>
            </a:r>
            <a:endParaRPr lang="en-US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buốt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endParaRPr lang="en-US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giày</a:t>
            </a:r>
            <a:endParaRPr lang="en-US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en-US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hoang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sương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endParaRPr lang="en-US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endParaRPr lang="en-US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súng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treo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r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(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–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65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4716" y="0"/>
            <a:ext cx="11859906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endParaRPr lang="en-US" sz="3200" b="1" u="sng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 b="1" i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</a:t>
            </a:r>
            <a:r>
              <a:rPr lang="en-US" sz="3200" b="1" i="1" u="sng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sz="3200" b="1" i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3200" b="1" i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lang="en-US" sz="3200" b="1" i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endParaRPr lang="en-US" sz="3200" b="1" u="sng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1948,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đấu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Bắc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1947)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giặc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Pháp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khu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Bắc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buFontTx/>
              <a:buChar char="-"/>
            </a:pP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Xuất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xứ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in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Đầu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súng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trăng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treo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( 1966)</a:t>
            </a:r>
          </a:p>
          <a:p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en-US" sz="32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cục:ba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endParaRPr lang="en-US" sz="32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endParaRPr 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niện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endParaRPr 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endParaRPr 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d,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</a:t>
            </a:r>
          </a:p>
        </p:txBody>
      </p:sp>
    </p:spTree>
    <p:extLst>
      <p:ext uri="{BB962C8B-B14F-4D97-AF65-F5344CB8AC3E}">
        <p14:creationId xmlns:p14="http://schemas.microsoft.com/office/powerpoint/2010/main" val="1574196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37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37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7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181" y="-102903"/>
            <a:ext cx="12082819" cy="6810777"/>
          </a:xfrm>
        </p:spPr>
        <p:txBody>
          <a:bodyPr>
            <a:noAutofit/>
          </a:bodyPr>
          <a:lstStyle/>
          <a:p>
            <a:pPr>
              <a:buAutoNum type="alphaLcPeriod"/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iới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>
              <a:buFontTx/>
              <a:buChar char="-"/>
            </a:pP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xứ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buFontTx/>
              <a:buChar char="-"/>
            </a:pP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2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ội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“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429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028227" cy="675926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keo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( 3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Tư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thế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chiến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đấu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của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người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lính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Hình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ảnh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“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Đầu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súng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trăng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treo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”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=&gt;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Sự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kết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hợp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giữa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hiện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thực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và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lãng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mạn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Chính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Hữu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đã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vẽ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lên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bức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tranh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đơn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sơ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mà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đầy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vị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về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người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lính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Trong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không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gian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bát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ngát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của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rừng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khuya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vầng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trăng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bất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ngờ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xuất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hiện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chơi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vơi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trên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đầu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ngọn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sung.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Người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lính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nông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dân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hiện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lên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như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những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người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nghệ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sĩ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đầy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chất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thơ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bình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dị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mà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đẹp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đẽ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Hai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hình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ảnh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súng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và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trăng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kết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hợp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tạo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nên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một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biểu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tượng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đẹp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về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cuộc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đời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người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lính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chiến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sĩ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mà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sĩ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thực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tại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và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mơ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mộng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Đó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là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vẻ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đẹp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mang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cả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đặc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điểm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của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thơ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ca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kháng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chiến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–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một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nền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thơ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giàu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chất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hiện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thực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và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dạt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dào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cảm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hứng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lãng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mạn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*</a:t>
            </a:r>
            <a:r>
              <a:rPr lang="en-US" sz="24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Luận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điểm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3: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đặc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sắc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nghệ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thuật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Bút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pháp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tả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thực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và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nghệ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thuật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liệt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kê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đã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vẽ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lên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bức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tranh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hiện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thực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vô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cùng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chân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thực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về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đời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sống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chiến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đấu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của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người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lính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thời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chống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Pháp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Thể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thơ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tự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do,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linh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hoạt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trọng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việc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giãi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bày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,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miêu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tả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Tạo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dựng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được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hình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ảnh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thơ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có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sức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gợi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sức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biểu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cảm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cao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nắm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tay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đầu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sung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trăng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treo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97600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182" y="31845"/>
            <a:ext cx="12082818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4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4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endParaRPr lang="en-US" sz="4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936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23494" y="90153"/>
            <a:ext cx="1081825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hứng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f.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: 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thắm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0399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9549" y="0"/>
            <a:ext cx="1147507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g. Ý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xưng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053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290" y="-74004"/>
            <a:ext cx="122630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–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endParaRPr lang="en-US" sz="3000" dirty="0"/>
          </a:p>
        </p:txBody>
      </p:sp>
      <p:sp>
        <p:nvSpPr>
          <p:cNvPr id="8" name="Rectangle 7"/>
          <p:cNvSpPr/>
          <p:nvPr/>
        </p:nvSpPr>
        <p:spPr>
          <a:xfrm>
            <a:off x="60290" y="666440"/>
            <a:ext cx="4642337" cy="95410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…”</a:t>
            </a:r>
          </a:p>
        </p:txBody>
      </p:sp>
      <p:sp>
        <p:nvSpPr>
          <p:cNvPr id="9" name="Rectangle 8"/>
          <p:cNvSpPr/>
          <p:nvPr/>
        </p:nvSpPr>
        <p:spPr>
          <a:xfrm>
            <a:off x="5475636" y="456168"/>
            <a:ext cx="6731144" cy="13849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phèn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nghèo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290" y="2297099"/>
            <a:ext cx="4539393" cy="95410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iểu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Súng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súng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…”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475636" y="1999611"/>
            <a:ext cx="6642981" cy="181588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nhau,gắn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1761" y="4308376"/>
            <a:ext cx="4539393" cy="954107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algn="just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475636" y="4000560"/>
            <a:ext cx="6642981" cy="13849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nhau;nhấn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11761" y="5696266"/>
            <a:ext cx="4590866" cy="95410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496764" y="5538849"/>
            <a:ext cx="6642981" cy="13849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chốt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4" name="Right Arrow 23"/>
          <p:cNvSpPr/>
          <p:nvPr/>
        </p:nvSpPr>
        <p:spPr>
          <a:xfrm>
            <a:off x="4746709" y="1051122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4702627" y="2589412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>
            <a:off x="4766602" y="4693058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>
            <a:off x="4720326" y="6138977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497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8474" y="760698"/>
            <a:ext cx="4783016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nương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...; </a:t>
            </a:r>
            <a:r>
              <a:rPr lang="en-US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…”</a:t>
            </a:r>
          </a:p>
        </p:txBody>
      </p:sp>
      <p:sp>
        <p:nvSpPr>
          <p:cNvPr id="6" name="Rectangle 5"/>
          <p:cNvSpPr/>
          <p:nvPr/>
        </p:nvSpPr>
        <p:spPr>
          <a:xfrm>
            <a:off x="5804346" y="429719"/>
            <a:ext cx="6349434" cy="24006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nương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gđ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trụ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000" dirty="0"/>
          </a:p>
        </p:txBody>
      </p:sp>
      <p:sp>
        <p:nvSpPr>
          <p:cNvPr id="7" name="Rectangle 6"/>
          <p:cNvSpPr/>
          <p:nvPr/>
        </p:nvSpPr>
        <p:spPr>
          <a:xfrm>
            <a:off x="293390" y="3175867"/>
            <a:ext cx="4642338" cy="101566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Hoán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Giếng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nước;gốc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8" name="Rectangle 7"/>
          <p:cNvSpPr/>
          <p:nvPr/>
        </p:nvSpPr>
        <p:spPr>
          <a:xfrm>
            <a:off x="5790707" y="2937490"/>
            <a:ext cx="6356499" cy="240065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đỗi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mật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VN</a:t>
            </a:r>
          </a:p>
          <a:p>
            <a:pPr algn="jus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293390" y="4876805"/>
            <a:ext cx="4348948" cy="193899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just"/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sốt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run </a:t>
            </a:r>
            <a:r>
              <a:rPr lang="en-US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…,…</a:t>
            </a:r>
            <a:r>
              <a:rPr lang="en-US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rách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vá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giày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10" name="Rectangle 9"/>
          <p:cNvSpPr/>
          <p:nvPr/>
        </p:nvSpPr>
        <p:spPr>
          <a:xfrm>
            <a:off x="5835501" y="5526384"/>
            <a:ext cx="6356499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khan,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4951828" y="1114125"/>
            <a:ext cx="813335" cy="307403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4855011" y="5855396"/>
            <a:ext cx="840887" cy="37583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4957847" y="3513046"/>
            <a:ext cx="810741" cy="341307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0290" y="-74004"/>
            <a:ext cx="122630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–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227060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9483" y="0"/>
            <a:ext cx="11630900" cy="613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II. Văn </a:t>
            </a:r>
            <a:r>
              <a:rPr lang="it-IT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 “ </a:t>
            </a:r>
            <a:r>
              <a:rPr lang="it-IT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 thơ về tiểu đội xe không kính</a:t>
            </a:r>
            <a:r>
              <a:rPr lang="it-IT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”</a:t>
            </a:r>
            <a:endParaRPr lang="en-US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4716" y="613245"/>
            <a:ext cx="11875667" cy="5522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Tác giả:</a:t>
            </a:r>
            <a:endParaRPr lang="en-US" sz="36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Phạm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Tiến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Duật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quê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ở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Phú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Thọ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Ông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nhà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thuộc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thế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hệ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nhà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trẻ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trưởng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cuộc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kháng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chiến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chống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Mĩ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tài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Phạm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Tiến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Duật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thường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lính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thanh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niên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xung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phong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tuyến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đường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Trường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Sơn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chống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Mĩ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khổ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hào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hùng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sz="36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Phong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hơ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Phạm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Tiến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Duật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tôi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trữ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tình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trẻ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trung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ngang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tàng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tinh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nghịch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hóm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hỉnh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mà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rất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sâu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sắc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102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0251" y="1"/>
            <a:ext cx="11891749" cy="6467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it-IT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 phẩm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a)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cảnh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endParaRPr lang="en-US" sz="36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	- </a:t>
            </a:r>
            <a:r>
              <a:rPr lang="en-US" sz="36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6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6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36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tiểu</a:t>
            </a:r>
            <a:r>
              <a:rPr lang="en-US" sz="36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đội</a:t>
            </a:r>
            <a:r>
              <a:rPr lang="en-US" sz="36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36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36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kính</a:t>
            </a:r>
            <a:r>
              <a:rPr lang="en-US" sz="36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1969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cuộc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kháng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chiến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chống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Mĩ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đang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ở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giai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gay go,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khốc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liệt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in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Vầng</a:t>
            </a:r>
            <a:r>
              <a:rPr lang="en-US" sz="36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trăng</a:t>
            </a:r>
            <a:r>
              <a:rPr lang="en-US" sz="36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quầng</a:t>
            </a:r>
            <a:r>
              <a:rPr lang="en-US" sz="36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lửa</a:t>
            </a:r>
            <a:r>
              <a:rPr lang="en-US" sz="36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3600" i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36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( </a:t>
            </a:r>
            <a:r>
              <a:rPr lang="en-US" sz="3600" i="1" dirty="0">
                <a:latin typeface="Times New Roman" panose="02020603050405020304" pitchFamily="18" charset="0"/>
                <a:ea typeface="Calibri" panose="020F0502020204030204" pitchFamily="34" charset="0"/>
              </a:rPr>
              <a:t>1970) 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36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Phương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biểu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đạt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nl-NL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Biểu cảm kết hợp tự sự và miêu tả.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c,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nổi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bật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chiếc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kính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lính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lái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536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724</TotalTime>
  <Words>3775</Words>
  <Application>Microsoft Office PowerPoint</Application>
  <PresentationFormat>Widescreen</PresentationFormat>
  <Paragraphs>244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Century Gothic</vt:lpstr>
      <vt:lpstr>Times New Roman</vt:lpstr>
      <vt:lpstr>Wingdings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ĐỀ 1: Cảm nhận của em về đoạn thơ sau: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44</cp:revision>
  <dcterms:created xsi:type="dcterms:W3CDTF">2020-06-16T02:02:53Z</dcterms:created>
  <dcterms:modified xsi:type="dcterms:W3CDTF">2020-11-19T08:23:58Z</dcterms:modified>
</cp:coreProperties>
</file>