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02" r:id="rId3"/>
    <p:sldId id="257" r:id="rId4"/>
    <p:sldId id="303" r:id="rId5"/>
    <p:sldId id="304" r:id="rId6"/>
    <p:sldId id="305" r:id="rId7"/>
    <p:sldId id="306" r:id="rId8"/>
    <p:sldId id="307" r:id="rId9"/>
    <p:sldId id="309" r:id="rId10"/>
    <p:sldId id="310" r:id="rId11"/>
    <p:sldId id="308" r:id="rId12"/>
    <p:sldId id="311" r:id="rId13"/>
    <p:sldId id="312" r:id="rId14"/>
    <p:sldId id="260" r:id="rId15"/>
    <p:sldId id="262" r:id="rId16"/>
    <p:sldId id="317" r:id="rId17"/>
    <p:sldId id="274" r:id="rId18"/>
    <p:sldId id="263" r:id="rId19"/>
    <p:sldId id="318" r:id="rId20"/>
    <p:sldId id="271" r:id="rId21"/>
    <p:sldId id="276" r:id="rId22"/>
    <p:sldId id="313" r:id="rId23"/>
    <p:sldId id="314" r:id="rId24"/>
    <p:sldId id="259" r:id="rId25"/>
    <p:sldId id="315" r:id="rId26"/>
    <p:sldId id="316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8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D47D6-565A-4595-B0B1-9C388CBD1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EF2A4-AC0C-412D-83EA-B3A6B053D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B71D6-CD11-4891-95F4-223CCD6E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7F6-F880-4279-B65D-11B49042196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4A5A3-AB40-4632-82BD-49CCF4EE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DD1DC-A851-40B8-94E5-20013DAE7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C61-A154-40CC-8045-D0A8A331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0694-A3C9-4C41-9ED7-C99C4100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10F71-2AB9-49A3-BF7B-217AFEA5B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C6F9C-FCD7-41B4-B593-0EE3E7DAC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7F6-F880-4279-B65D-11B49042196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DF0C6-FBFB-4AFF-96C5-3D088C8D2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99EA5-D080-4687-992C-16922EA3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C61-A154-40CC-8045-D0A8A331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890505-CBFE-4243-8CEC-8479376CD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8ED79-2026-4867-A147-01225F311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68BE6-51A1-4EC8-9AD8-5761E25A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7F6-F880-4279-B65D-11B49042196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61545-5191-4D70-A1B0-BE881AD90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6E8BD-71CF-4CBD-8F09-A5E7A5B6E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C61-A154-40CC-8045-D0A8A331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3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0515F-FE65-4F88-9FAF-FF5B2A560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70D5A-1656-4605-B5D1-B2A544FA7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DADEE-75F1-4B2A-82CC-6908490C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7F6-F880-4279-B65D-11B49042196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58B09-9F95-4924-9D28-45AFB922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4389B-43A9-41EB-949A-49C49CD8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C61-A154-40CC-8045-D0A8A331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1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81218-53C3-487F-ADDA-1255C3D9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CEA77-9853-4F08-8BC9-F285E326E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F9FD7-6D51-40ED-A435-FC782E73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7F6-F880-4279-B65D-11B49042196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D77C6-5511-498E-8428-1A1D3A42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C66E9-0729-447A-A241-2F51A8C6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C61-A154-40CC-8045-D0A8A331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F6D9-7E3B-4B53-9FAF-758A7830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074E9-6C41-4067-9E5E-670444143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21020-DAA7-475E-9C2B-E937A59DE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8E458-7D68-4B47-95BB-4D3412C1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7F6-F880-4279-B65D-11B49042196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FBF01-77A0-49D7-9FE4-70E70928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F34DE-A4B4-4C66-9D21-086295F1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C61-A154-40CC-8045-D0A8A331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3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654C-96E6-4818-9EA6-F8BF88A39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0FF-E1AB-4669-B5AA-13C428FDA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B3439-F7F0-4106-8157-FF80AA6B8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B8DA2-3879-43C2-ACE9-1A9CAFD22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ABDD8-37FA-41BC-9F51-9D85A3D8C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08F4E2-3C41-4D4C-A059-E606CFD9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7F6-F880-4279-B65D-11B49042196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682A84-5B80-484A-B381-3CDF7019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1933-1183-40F7-839B-D1472CEA7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C61-A154-40CC-8045-D0A8A331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8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254C-DB5C-44B1-8F5D-1E1F28C6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F64D1-DD33-477D-978D-C5B2ACA2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7F6-F880-4279-B65D-11B49042196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91BC4-A558-40CA-894E-BCF0ED04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17255-9630-42BB-9CD2-E2D0D5847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C61-A154-40CC-8045-D0A8A331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D860FA-0467-4852-B274-16711BD9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7F6-F880-4279-B65D-11B49042196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A1939-1167-47A2-B1A1-4FC92FE0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62057-A8E7-4285-B7B3-0DA5E425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C61-A154-40CC-8045-D0A8A331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0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8D76-3F82-454F-BF46-E3482219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51867-1809-41CA-BB88-18381ADA5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E0C8C-AE30-4D96-B0B6-4FEBED425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45ADE-D5A4-43EE-BD6F-752DA0B9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7F6-F880-4279-B65D-11B49042196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E857E-427C-4358-8836-E22B4F13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DF7F1-2A1F-4188-8833-6D227EA8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C61-A154-40CC-8045-D0A8A331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7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56DA-66F7-43F5-B3B7-16B560A2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EEDD9F-F90A-427E-9C17-B12C0EDE58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365A0-A3DE-4F9E-A593-CA0998866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9B7F3-0F4B-4CBA-9B52-36A5BCD3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7F6-F880-4279-B65D-11B49042196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9EB2E-BEDA-4C21-B124-D2D24422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A0634-07AC-4347-8297-69981F63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C61-A154-40CC-8045-D0A8A331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7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3DD9DA-8B95-4363-8A92-DA542987A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2A15F-84CE-4E51-8C36-B79280F91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5BF83-18C1-4066-85FB-204C765EF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9B7F6-F880-4279-B65D-11B49042196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9A7CB-C954-4154-9F1E-B5C06174E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55ABC-F6FE-4CAE-AC2F-9FEB6CB87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68C61-A154-40CC-8045-D0A8A3315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8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Text Box 27">
            <a:extLst>
              <a:ext uri="{FF2B5EF4-FFF2-40B4-BE49-F238E27FC236}">
                <a16:creationId xmlns:a16="http://schemas.microsoft.com/office/drawing/2014/main" id="{6A8A507A-6BD5-4BC3-B9EC-2CA623C83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2986088"/>
            <a:ext cx="2647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2800" b="1" i="1" dirty="0">
                <a:latin typeface="+mj-lt"/>
                <a:cs typeface="Arial" charset="0"/>
              </a:rPr>
              <a:t>Hiện tượng:</a:t>
            </a:r>
            <a:endParaRPr lang="en-US" sz="2800" b="1" i="1" dirty="0">
              <a:latin typeface="+mj-lt"/>
              <a:cs typeface="Arial" charset="0"/>
            </a:endParaRPr>
          </a:p>
        </p:txBody>
      </p:sp>
      <p:sp>
        <p:nvSpPr>
          <p:cNvPr id="6172" name="Text Box 28">
            <a:extLst>
              <a:ext uri="{FF2B5EF4-FFF2-40B4-BE49-F238E27FC236}">
                <a16:creationId xmlns:a16="http://schemas.microsoft.com/office/drawing/2014/main" id="{D9E3B6AA-5C66-4C16-8A81-FD197C622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3457576"/>
            <a:ext cx="8667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2400" b="1" dirty="0">
                <a:solidFill>
                  <a:srgbClr val="0000FF"/>
                </a:solidFill>
                <a:latin typeface="+mj-lt"/>
                <a:cs typeface="Arial" charset="0"/>
              </a:rPr>
              <a:t>- Ở giai đoạn đầu ta có dung dịch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vi-VN" sz="2400" b="1" dirty="0">
                <a:solidFill>
                  <a:srgbClr val="0000FF"/>
                </a:solidFill>
                <a:latin typeface="+mj-lt"/>
                <a:cs typeface="Arial" charset="0"/>
              </a:rPr>
              <a:t>, dung dịch này vẫn </a:t>
            </a:r>
            <a:r>
              <a:rPr lang="vi-VN" sz="2400" b="1" u="sng" dirty="0">
                <a:latin typeface="+mj-lt"/>
                <a:cs typeface="Arial" charset="0"/>
              </a:rPr>
              <a:t>có thể hoà tan thêm </a:t>
            </a:r>
            <a:r>
              <a:rPr lang="en-US" sz="2400" b="1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muối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73" name="Text Box 29">
            <a:extLst>
              <a:ext uri="{FF2B5EF4-FFF2-40B4-BE49-F238E27FC236}">
                <a16:creationId xmlns:a16="http://schemas.microsoft.com/office/drawing/2014/main" id="{0993ECD0-ABB8-4118-8894-C34B4AFAF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53001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2400" b="1" dirty="0">
                <a:solidFill>
                  <a:srgbClr val="0000FF"/>
                </a:solidFill>
                <a:latin typeface="+mj-lt"/>
                <a:cs typeface="Arial" charset="0"/>
              </a:rPr>
              <a:t>-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giai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+mj-lt"/>
                <a:cs typeface="Arial" charset="0"/>
              </a:rPr>
              <a:t>đoạn sau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+mj-lt"/>
                <a:cs typeface="Arial" charset="0"/>
              </a:rPr>
              <a:t>được một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dung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b="1" dirty="0">
                <a:solidFill>
                  <a:srgbClr val="0000FF"/>
                </a:solidFill>
                <a:latin typeface="+mj-lt"/>
                <a:cs typeface="Arial" charset="0"/>
              </a:rPr>
              <a:t>ịch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vi-VN" sz="2400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vi-VN" sz="2400" b="1" u="sng" dirty="0">
                <a:latin typeface="+mj-lt"/>
                <a:cs typeface="Arial" charset="0"/>
              </a:rPr>
              <a:t>không thể hoà tan thêm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4" name="Text Box 30">
            <a:extLst>
              <a:ext uri="{FF2B5EF4-FFF2-40B4-BE49-F238E27FC236}">
                <a16:creationId xmlns:a16="http://schemas.microsoft.com/office/drawing/2014/main" id="{59C165F9-7784-4AAF-9887-58388A529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986088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i="1" dirty="0">
                <a:latin typeface="+mj-lt"/>
                <a:cs typeface="Arial" charset="0"/>
              </a:rPr>
              <a:t>*</a:t>
            </a:r>
            <a:r>
              <a:rPr lang="vi-VN" sz="2800" b="1" i="1" dirty="0">
                <a:latin typeface="+mj-lt"/>
                <a:cs typeface="Arial" charset="0"/>
              </a:rPr>
              <a:t>Nhận xét:</a:t>
            </a:r>
            <a:endParaRPr lang="en-US" sz="2800" b="1" i="1" dirty="0">
              <a:latin typeface="+mj-lt"/>
              <a:cs typeface="Arial" charset="0"/>
            </a:endParaRPr>
          </a:p>
        </p:txBody>
      </p:sp>
      <p:sp>
        <p:nvSpPr>
          <p:cNvPr id="6176" name="Text Box 32">
            <a:extLst>
              <a:ext uri="{FF2B5EF4-FFF2-40B4-BE49-F238E27FC236}">
                <a16:creationId xmlns:a16="http://schemas.microsoft.com/office/drawing/2014/main" id="{5D74A0FF-B5BA-4A4D-B7C1-E95ACC401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3815002"/>
            <a:ext cx="513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2400" b="1" dirty="0">
                <a:solidFill>
                  <a:srgbClr val="0000FF"/>
                </a:solidFill>
                <a:latin typeface="+mj-lt"/>
                <a:cs typeface="Arial" charset="0"/>
              </a:rPr>
              <a:t>Ta có </a:t>
            </a:r>
            <a:r>
              <a:rPr lang="vi-VN" sz="2400" b="1" dirty="0">
                <a:solidFill>
                  <a:srgbClr val="FF0000"/>
                </a:solidFill>
                <a:latin typeface="+mj-lt"/>
                <a:cs typeface="Arial" charset="0"/>
              </a:rPr>
              <a:t>dung dịch chưa bão hoà.</a:t>
            </a:r>
            <a:endParaRPr lang="en-US" sz="24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6177" name="Text Box 33">
            <a:extLst>
              <a:ext uri="{FF2B5EF4-FFF2-40B4-BE49-F238E27FC236}">
                <a16:creationId xmlns:a16="http://schemas.microsoft.com/office/drawing/2014/main" id="{D11E1DA0-4B4D-44A0-A3EB-528460112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5359400"/>
            <a:ext cx="513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+mj-lt"/>
              </a:rPr>
              <a:t>Ta có </a:t>
            </a:r>
            <a:r>
              <a:rPr lang="vi-VN" altLang="en-US" sz="2400" b="1" dirty="0">
                <a:solidFill>
                  <a:srgbClr val="FF0000"/>
                </a:solidFill>
                <a:latin typeface="+mj-lt"/>
              </a:rPr>
              <a:t>dung dịch bão hoà.</a:t>
            </a:r>
            <a:endParaRPr lang="en-US" alt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79" name="Line 35">
            <a:extLst>
              <a:ext uri="{FF2B5EF4-FFF2-40B4-BE49-F238E27FC236}">
                <a16:creationId xmlns:a16="http://schemas.microsoft.com/office/drawing/2014/main" id="{C4CB8978-2A87-48DC-A845-316F5CACE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5626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82" name="Freeform 38">
            <a:extLst>
              <a:ext uri="{FF2B5EF4-FFF2-40B4-BE49-F238E27FC236}">
                <a16:creationId xmlns:a16="http://schemas.microsoft.com/office/drawing/2014/main" id="{F308E534-C331-4051-86F2-CA4EA59CAF68}"/>
              </a:ext>
            </a:extLst>
          </p:cNvPr>
          <p:cNvSpPr>
            <a:spLocks/>
          </p:cNvSpPr>
          <p:nvPr/>
        </p:nvSpPr>
        <p:spPr bwMode="auto">
          <a:xfrm>
            <a:off x="3867150" y="708025"/>
            <a:ext cx="685800" cy="8382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528"/>
              </a:cxn>
              <a:cxn ang="0">
                <a:pos x="384" y="528"/>
              </a:cxn>
              <a:cxn ang="0">
                <a:pos x="384" y="48"/>
              </a:cxn>
              <a:cxn ang="0">
                <a:pos x="432" y="0"/>
              </a:cxn>
            </a:cxnLst>
            <a:rect l="0" t="0" r="r" b="b"/>
            <a:pathLst>
              <a:path w="432" h="528">
                <a:moveTo>
                  <a:pt x="0" y="48"/>
                </a:moveTo>
                <a:lnTo>
                  <a:pt x="0" y="528"/>
                </a:lnTo>
                <a:lnTo>
                  <a:pt x="384" y="528"/>
                </a:lnTo>
                <a:lnTo>
                  <a:pt x="384" y="48"/>
                </a:lnTo>
                <a:lnTo>
                  <a:pt x="43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83" name="Rectangle 39" descr="25%">
            <a:extLst>
              <a:ext uri="{FF2B5EF4-FFF2-40B4-BE49-F238E27FC236}">
                <a16:creationId xmlns:a16="http://schemas.microsoft.com/office/drawing/2014/main" id="{57BEE942-AC3B-4C69-9EF8-9CF1E4201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51" y="1012825"/>
            <a:ext cx="600075" cy="53340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84" name="Line 40">
            <a:extLst>
              <a:ext uri="{FF2B5EF4-FFF2-40B4-BE49-F238E27FC236}">
                <a16:creationId xmlns:a16="http://schemas.microsoft.com/office/drawing/2014/main" id="{80F3AEB1-91DE-411B-8D49-0BFE88D06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7250" y="1317625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85" name="Line 41">
            <a:extLst>
              <a:ext uri="{FF2B5EF4-FFF2-40B4-BE49-F238E27FC236}">
                <a16:creationId xmlns:a16="http://schemas.microsoft.com/office/drawing/2014/main" id="{9D9FB3B2-8113-410A-A572-566F736689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57650" y="403225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86" name="Line 42">
            <a:extLst>
              <a:ext uri="{FF2B5EF4-FFF2-40B4-BE49-F238E27FC236}">
                <a16:creationId xmlns:a16="http://schemas.microsoft.com/office/drawing/2014/main" id="{7DE5F349-495C-4380-AE38-C72A93356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9050" y="10128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5374" name="Group 43">
            <a:extLst>
              <a:ext uri="{FF2B5EF4-FFF2-40B4-BE49-F238E27FC236}">
                <a16:creationId xmlns:a16="http://schemas.microsoft.com/office/drawing/2014/main" id="{8DF29FF1-6351-4665-9EA9-07E85153CDB1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936625"/>
            <a:ext cx="762000" cy="552450"/>
            <a:chOff x="864" y="2448"/>
            <a:chExt cx="414" cy="348"/>
          </a:xfrm>
        </p:grpSpPr>
        <p:sp>
          <p:nvSpPr>
            <p:cNvPr id="6188" name="Arc 44">
              <a:extLst>
                <a:ext uri="{FF2B5EF4-FFF2-40B4-BE49-F238E27FC236}">
                  <a16:creationId xmlns:a16="http://schemas.microsoft.com/office/drawing/2014/main" id="{4C15C78E-4987-4C75-B404-E6D316A6E498}"/>
                </a:ext>
              </a:extLst>
            </p:cNvPr>
            <p:cNvSpPr>
              <a:spLocks/>
            </p:cNvSpPr>
            <p:nvPr/>
          </p:nvSpPr>
          <p:spPr bwMode="auto">
            <a:xfrm rot="8455164">
              <a:off x="864" y="2448"/>
              <a:ext cx="414" cy="348"/>
            </a:xfrm>
            <a:custGeom>
              <a:avLst/>
              <a:gdLst>
                <a:gd name="T0" fmla="*/ 0 w 28636"/>
                <a:gd name="T1" fmla="*/ 16 h 25426"/>
                <a:gd name="T2" fmla="*/ 409 w 28636"/>
                <a:gd name="T3" fmla="*/ 348 h 25426"/>
                <a:gd name="T4" fmla="*/ 102 w 28636"/>
                <a:gd name="T5" fmla="*/ 296 h 25426"/>
                <a:gd name="T6" fmla="*/ 0 60000 65536"/>
                <a:gd name="T7" fmla="*/ 0 60000 65536"/>
                <a:gd name="T8" fmla="*/ 0 60000 65536"/>
                <a:gd name="T9" fmla="*/ 0 w 28636"/>
                <a:gd name="T10" fmla="*/ 0 h 25426"/>
                <a:gd name="T11" fmla="*/ 28636 w 28636"/>
                <a:gd name="T12" fmla="*/ 25426 h 254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36" h="25426" fill="none" extrusionOk="0">
                  <a:moveTo>
                    <a:pt x="0" y="1178"/>
                  </a:moveTo>
                  <a:cubicBezTo>
                    <a:pt x="2263" y="398"/>
                    <a:pt x="4641" y="-1"/>
                    <a:pt x="7036" y="0"/>
                  </a:cubicBezTo>
                  <a:cubicBezTo>
                    <a:pt x="18965" y="0"/>
                    <a:pt x="28636" y="9670"/>
                    <a:pt x="28636" y="21600"/>
                  </a:cubicBezTo>
                  <a:cubicBezTo>
                    <a:pt x="28636" y="22882"/>
                    <a:pt x="28521" y="24163"/>
                    <a:pt x="28294" y="25426"/>
                  </a:cubicBezTo>
                </a:path>
                <a:path w="28636" h="25426" stroke="0" extrusionOk="0">
                  <a:moveTo>
                    <a:pt x="0" y="1178"/>
                  </a:moveTo>
                  <a:cubicBezTo>
                    <a:pt x="2263" y="398"/>
                    <a:pt x="4641" y="-1"/>
                    <a:pt x="7036" y="0"/>
                  </a:cubicBezTo>
                  <a:cubicBezTo>
                    <a:pt x="18965" y="0"/>
                    <a:pt x="28636" y="9670"/>
                    <a:pt x="28636" y="21600"/>
                  </a:cubicBezTo>
                  <a:cubicBezTo>
                    <a:pt x="28636" y="22882"/>
                    <a:pt x="28521" y="24163"/>
                    <a:pt x="28294" y="25426"/>
                  </a:cubicBezTo>
                  <a:lnTo>
                    <a:pt x="703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189" name="Line 45">
              <a:extLst>
                <a:ext uri="{FF2B5EF4-FFF2-40B4-BE49-F238E27FC236}">
                  <a16:creationId xmlns:a16="http://schemas.microsoft.com/office/drawing/2014/main" id="{31C8F3BF-71FF-4E9A-9356-CAE639F2E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64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190" name="Line 46">
              <a:extLst>
                <a:ext uri="{FF2B5EF4-FFF2-40B4-BE49-F238E27FC236}">
                  <a16:creationId xmlns:a16="http://schemas.microsoft.com/office/drawing/2014/main" id="{196F6440-BBD0-418B-B5F9-77DCB8D69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700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191" name="Line 47">
              <a:extLst>
                <a:ext uri="{FF2B5EF4-FFF2-40B4-BE49-F238E27FC236}">
                  <a16:creationId xmlns:a16="http://schemas.microsoft.com/office/drawing/2014/main" id="{AB860758-E82B-4425-A472-33DB63CAE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" y="272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192" name="Line 48">
              <a:extLst>
                <a:ext uri="{FF2B5EF4-FFF2-40B4-BE49-F238E27FC236}">
                  <a16:creationId xmlns:a16="http://schemas.microsoft.com/office/drawing/2014/main" id="{EC25C3B5-CEE2-45CA-ABA5-0AA6FC754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" y="274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193" name="Line 49">
              <a:extLst>
                <a:ext uri="{FF2B5EF4-FFF2-40B4-BE49-F238E27FC236}">
                  <a16:creationId xmlns:a16="http://schemas.microsoft.com/office/drawing/2014/main" id="{8DE51BBA-F678-493A-8DF5-3662DA85C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730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194" name="Line 50">
              <a:extLst>
                <a:ext uri="{FF2B5EF4-FFF2-40B4-BE49-F238E27FC236}">
                  <a16:creationId xmlns:a16="http://schemas.microsoft.com/office/drawing/2014/main" id="{3AFC3556-104F-4F28-B727-F68122284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4" y="2730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195" name="Line 51">
              <a:extLst>
                <a:ext uri="{FF2B5EF4-FFF2-40B4-BE49-F238E27FC236}">
                  <a16:creationId xmlns:a16="http://schemas.microsoft.com/office/drawing/2014/main" id="{080399F9-6AB4-46BB-8556-0A84DCB2A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706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196" name="Line 52">
              <a:extLst>
                <a:ext uri="{FF2B5EF4-FFF2-40B4-BE49-F238E27FC236}">
                  <a16:creationId xmlns:a16="http://schemas.microsoft.com/office/drawing/2014/main" id="{0832D2EB-9E9F-47A7-A785-E736F6CD4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2748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197" name="Line 53">
              <a:extLst>
                <a:ext uri="{FF2B5EF4-FFF2-40B4-BE49-F238E27FC236}">
                  <a16:creationId xmlns:a16="http://schemas.microsoft.com/office/drawing/2014/main" id="{66D2DD16-506B-4091-96EB-96AFBA658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0" y="272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198" name="Line 54">
              <a:extLst>
                <a:ext uri="{FF2B5EF4-FFF2-40B4-BE49-F238E27FC236}">
                  <a16:creationId xmlns:a16="http://schemas.microsoft.com/office/drawing/2014/main" id="{3B1D883D-5D93-4AAF-9D42-BA2EECF7E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712"/>
              <a:ext cx="3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199" name="Line 55">
              <a:extLst>
                <a:ext uri="{FF2B5EF4-FFF2-40B4-BE49-F238E27FC236}">
                  <a16:creationId xmlns:a16="http://schemas.microsoft.com/office/drawing/2014/main" id="{15C322F0-EBB7-4C90-A2F1-2FCD898EB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8" y="271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00" name="Line 56">
              <a:extLst>
                <a:ext uri="{FF2B5EF4-FFF2-40B4-BE49-F238E27FC236}">
                  <a16:creationId xmlns:a16="http://schemas.microsoft.com/office/drawing/2014/main" id="{EF92791D-329F-4DB1-A82C-60BCD2ECB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2" y="271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01" name="Line 57">
              <a:extLst>
                <a:ext uri="{FF2B5EF4-FFF2-40B4-BE49-F238E27FC236}">
                  <a16:creationId xmlns:a16="http://schemas.microsoft.com/office/drawing/2014/main" id="{C10808B7-0889-4F24-B110-B93E965DC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2" y="268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02" name="Line 58">
              <a:extLst>
                <a:ext uri="{FF2B5EF4-FFF2-40B4-BE49-F238E27FC236}">
                  <a16:creationId xmlns:a16="http://schemas.microsoft.com/office/drawing/2014/main" id="{CC14BACE-779F-4465-B0F8-008527BF9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736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03" name="Line 59">
              <a:extLst>
                <a:ext uri="{FF2B5EF4-FFF2-40B4-BE49-F238E27FC236}">
                  <a16:creationId xmlns:a16="http://schemas.microsoft.com/office/drawing/2014/main" id="{E42DB686-9F44-4ACD-9D90-7BA9FD850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670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04" name="Line 60">
              <a:extLst>
                <a:ext uri="{FF2B5EF4-FFF2-40B4-BE49-F238E27FC236}">
                  <a16:creationId xmlns:a16="http://schemas.microsoft.com/office/drawing/2014/main" id="{535469E8-358D-43D6-A4F8-914DAC752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66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05" name="Line 61">
              <a:extLst>
                <a:ext uri="{FF2B5EF4-FFF2-40B4-BE49-F238E27FC236}">
                  <a16:creationId xmlns:a16="http://schemas.microsoft.com/office/drawing/2014/main" id="{3C0B1466-9461-4C8F-B79D-1CC7F8BC6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688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06" name="Line 62">
              <a:extLst>
                <a:ext uri="{FF2B5EF4-FFF2-40B4-BE49-F238E27FC236}">
                  <a16:creationId xmlns:a16="http://schemas.microsoft.com/office/drawing/2014/main" id="{428CD97A-8CAD-4299-82BE-3C81449AF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2718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07" name="Line 63">
              <a:extLst>
                <a:ext uri="{FF2B5EF4-FFF2-40B4-BE49-F238E27FC236}">
                  <a16:creationId xmlns:a16="http://schemas.microsoft.com/office/drawing/2014/main" id="{FFAA49A5-0F99-4E78-9336-E15258A9D3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8" y="269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08" name="Line 64">
              <a:extLst>
                <a:ext uri="{FF2B5EF4-FFF2-40B4-BE49-F238E27FC236}">
                  <a16:creationId xmlns:a16="http://schemas.microsoft.com/office/drawing/2014/main" id="{567E31F4-620E-4AC0-88F1-518A2CC98D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676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09" name="Line 65">
              <a:extLst>
                <a:ext uri="{FF2B5EF4-FFF2-40B4-BE49-F238E27FC236}">
                  <a16:creationId xmlns:a16="http://schemas.microsoft.com/office/drawing/2014/main" id="{C5253F30-50A8-4E34-A7D5-ACDEB8305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" y="2718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10" name="Line 66">
              <a:extLst>
                <a:ext uri="{FF2B5EF4-FFF2-40B4-BE49-F238E27FC236}">
                  <a16:creationId xmlns:a16="http://schemas.microsoft.com/office/drawing/2014/main" id="{4CAFAD1A-449D-4DA5-B35D-B464A94E3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6" y="269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11" name="Line 67">
              <a:extLst>
                <a:ext uri="{FF2B5EF4-FFF2-40B4-BE49-F238E27FC236}">
                  <a16:creationId xmlns:a16="http://schemas.microsoft.com/office/drawing/2014/main" id="{E3D44F99-C995-46F4-B7E2-20E40EB796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268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6212" name="Freeform 68">
            <a:extLst>
              <a:ext uri="{FF2B5EF4-FFF2-40B4-BE49-F238E27FC236}">
                <a16:creationId xmlns:a16="http://schemas.microsoft.com/office/drawing/2014/main" id="{757DF9D0-5A7C-4509-AEDA-930AF9E52489}"/>
              </a:ext>
            </a:extLst>
          </p:cNvPr>
          <p:cNvSpPr>
            <a:spLocks/>
          </p:cNvSpPr>
          <p:nvPr/>
        </p:nvSpPr>
        <p:spPr bwMode="auto">
          <a:xfrm>
            <a:off x="5734050" y="692150"/>
            <a:ext cx="685800" cy="8382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528"/>
              </a:cxn>
              <a:cxn ang="0">
                <a:pos x="384" y="528"/>
              </a:cxn>
              <a:cxn ang="0">
                <a:pos x="384" y="48"/>
              </a:cxn>
              <a:cxn ang="0">
                <a:pos x="432" y="0"/>
              </a:cxn>
            </a:cxnLst>
            <a:rect l="0" t="0" r="r" b="b"/>
            <a:pathLst>
              <a:path w="432" h="528">
                <a:moveTo>
                  <a:pt x="0" y="48"/>
                </a:moveTo>
                <a:lnTo>
                  <a:pt x="0" y="528"/>
                </a:lnTo>
                <a:lnTo>
                  <a:pt x="384" y="528"/>
                </a:lnTo>
                <a:lnTo>
                  <a:pt x="384" y="48"/>
                </a:lnTo>
                <a:lnTo>
                  <a:pt x="43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13" name="Freeform 69">
            <a:extLst>
              <a:ext uri="{FF2B5EF4-FFF2-40B4-BE49-F238E27FC236}">
                <a16:creationId xmlns:a16="http://schemas.microsoft.com/office/drawing/2014/main" id="{35A88B3D-94ED-4E07-98B8-BD52A3F1A9DA}"/>
              </a:ext>
            </a:extLst>
          </p:cNvPr>
          <p:cNvSpPr>
            <a:spLocks/>
          </p:cNvSpPr>
          <p:nvPr/>
        </p:nvSpPr>
        <p:spPr bwMode="auto">
          <a:xfrm>
            <a:off x="7664450" y="720725"/>
            <a:ext cx="685800" cy="8382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528"/>
              </a:cxn>
              <a:cxn ang="0">
                <a:pos x="384" y="528"/>
              </a:cxn>
              <a:cxn ang="0">
                <a:pos x="384" y="48"/>
              </a:cxn>
              <a:cxn ang="0">
                <a:pos x="432" y="0"/>
              </a:cxn>
            </a:cxnLst>
            <a:rect l="0" t="0" r="r" b="b"/>
            <a:pathLst>
              <a:path w="432" h="528">
                <a:moveTo>
                  <a:pt x="0" y="48"/>
                </a:moveTo>
                <a:lnTo>
                  <a:pt x="0" y="528"/>
                </a:lnTo>
                <a:lnTo>
                  <a:pt x="384" y="528"/>
                </a:lnTo>
                <a:lnTo>
                  <a:pt x="384" y="48"/>
                </a:lnTo>
                <a:lnTo>
                  <a:pt x="43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14" name="Rectangle 70" descr="25%">
            <a:extLst>
              <a:ext uri="{FF2B5EF4-FFF2-40B4-BE49-F238E27FC236}">
                <a16:creationId xmlns:a16="http://schemas.microsoft.com/office/drawing/2014/main" id="{D3ECDB28-F689-4977-8D71-F02216277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451" y="1025525"/>
            <a:ext cx="600075" cy="53340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15" name="Rectangle 71" descr="25%">
            <a:extLst>
              <a:ext uri="{FF2B5EF4-FFF2-40B4-BE49-F238E27FC236}">
                <a16:creationId xmlns:a16="http://schemas.microsoft.com/office/drawing/2014/main" id="{ED5C70A3-A467-4542-9288-721DC824B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1" y="996950"/>
            <a:ext cx="600075" cy="53340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16" name="Line 72">
            <a:extLst>
              <a:ext uri="{FF2B5EF4-FFF2-40B4-BE49-F238E27FC236}">
                <a16:creationId xmlns:a16="http://schemas.microsoft.com/office/drawing/2014/main" id="{54B76D61-C14D-44EE-8BA5-B00FDAE5F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6050" y="1317625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17" name="Line 73">
            <a:extLst>
              <a:ext uri="{FF2B5EF4-FFF2-40B4-BE49-F238E27FC236}">
                <a16:creationId xmlns:a16="http://schemas.microsoft.com/office/drawing/2014/main" id="{67BA4713-0ACB-4032-AE91-24E2E04D5A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6450" y="35560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18" name="Line 74">
            <a:extLst>
              <a:ext uri="{FF2B5EF4-FFF2-40B4-BE49-F238E27FC236}">
                <a16:creationId xmlns:a16="http://schemas.microsoft.com/office/drawing/2014/main" id="{B8E6EE83-E159-48C3-AE64-49BFE60C4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4050" y="9969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19" name="Line 75">
            <a:extLst>
              <a:ext uri="{FF2B5EF4-FFF2-40B4-BE49-F238E27FC236}">
                <a16:creationId xmlns:a16="http://schemas.microsoft.com/office/drawing/2014/main" id="{A273C9A4-F947-46B8-9CE9-F25EF7BAA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4950" y="1368425"/>
            <a:ext cx="15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20" name="Line 76">
            <a:extLst>
              <a:ext uri="{FF2B5EF4-FFF2-40B4-BE49-F238E27FC236}">
                <a16:creationId xmlns:a16="http://schemas.microsoft.com/office/drawing/2014/main" id="{7F3E74A9-6ECE-47B3-8BE3-78A9D2CC2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4951" y="1463675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21" name="Line 77">
            <a:extLst>
              <a:ext uri="{FF2B5EF4-FFF2-40B4-BE49-F238E27FC236}">
                <a16:creationId xmlns:a16="http://schemas.microsoft.com/office/drawing/2014/main" id="{54C060AC-0A7C-4B1C-A316-8E0ECB7849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4976" y="1501775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22" name="Line 78">
            <a:extLst>
              <a:ext uri="{FF2B5EF4-FFF2-40B4-BE49-F238E27FC236}">
                <a16:creationId xmlns:a16="http://schemas.microsoft.com/office/drawing/2014/main" id="{FB41816D-A589-4275-80AE-F25260BA0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6376" y="1530350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23" name="Line 79">
            <a:extLst>
              <a:ext uri="{FF2B5EF4-FFF2-40B4-BE49-F238E27FC236}">
                <a16:creationId xmlns:a16="http://schemas.microsoft.com/office/drawing/2014/main" id="{8733340A-F135-4ABF-85D5-1F00BCE43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7351" y="1511300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24" name="Line 80">
            <a:extLst>
              <a:ext uri="{FF2B5EF4-FFF2-40B4-BE49-F238E27FC236}">
                <a16:creationId xmlns:a16="http://schemas.microsoft.com/office/drawing/2014/main" id="{31134834-EB59-469A-A5F8-43675B76B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4476" y="1511300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25" name="Line 81">
            <a:extLst>
              <a:ext uri="{FF2B5EF4-FFF2-40B4-BE49-F238E27FC236}">
                <a16:creationId xmlns:a16="http://schemas.microsoft.com/office/drawing/2014/main" id="{F9B15972-72DF-45E0-B6BA-D5E6CF505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3551" y="1473200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26" name="Line 82">
            <a:extLst>
              <a:ext uri="{FF2B5EF4-FFF2-40B4-BE49-F238E27FC236}">
                <a16:creationId xmlns:a16="http://schemas.microsoft.com/office/drawing/2014/main" id="{8A746C63-32F0-42DB-8DF0-50EC54777D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9251" y="1539875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27" name="Line 83">
            <a:extLst>
              <a:ext uri="{FF2B5EF4-FFF2-40B4-BE49-F238E27FC236}">
                <a16:creationId xmlns:a16="http://schemas.microsoft.com/office/drawing/2014/main" id="{97235889-BFFA-4129-A2EF-E049B2C5C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2126" y="1501775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28" name="Line 84">
            <a:extLst>
              <a:ext uri="{FF2B5EF4-FFF2-40B4-BE49-F238E27FC236}">
                <a16:creationId xmlns:a16="http://schemas.microsoft.com/office/drawing/2014/main" id="{99569415-CF3A-45B8-99E3-F250A7AD8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1126" y="1482725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29" name="Line 85">
            <a:extLst>
              <a:ext uri="{FF2B5EF4-FFF2-40B4-BE49-F238E27FC236}">
                <a16:creationId xmlns:a16="http://schemas.microsoft.com/office/drawing/2014/main" id="{1214C9AB-E557-44B3-A819-83118C03A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2576" y="1482725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30" name="Line 86">
            <a:extLst>
              <a:ext uri="{FF2B5EF4-FFF2-40B4-BE49-F238E27FC236}">
                <a16:creationId xmlns:a16="http://schemas.microsoft.com/office/drawing/2014/main" id="{68D53F1A-5FAD-42B5-89BB-711029F79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7801" y="1482725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31" name="Line 87">
            <a:extLst>
              <a:ext uri="{FF2B5EF4-FFF2-40B4-BE49-F238E27FC236}">
                <a16:creationId xmlns:a16="http://schemas.microsoft.com/office/drawing/2014/main" id="{C2615703-8034-47E0-95AC-9247BF5EF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7801" y="1435100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32" name="Line 88">
            <a:extLst>
              <a:ext uri="{FF2B5EF4-FFF2-40B4-BE49-F238E27FC236}">
                <a16:creationId xmlns:a16="http://schemas.microsoft.com/office/drawing/2014/main" id="{8F713373-CF6A-4D03-BA6F-DC6ECE65C2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1" y="1520825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33" name="Line 89">
            <a:extLst>
              <a:ext uri="{FF2B5EF4-FFF2-40B4-BE49-F238E27FC236}">
                <a16:creationId xmlns:a16="http://schemas.microsoft.com/office/drawing/2014/main" id="{363830C5-2200-47E8-80A9-CB058E6BDD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4951" y="1416050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34" name="Line 90">
            <a:extLst>
              <a:ext uri="{FF2B5EF4-FFF2-40B4-BE49-F238E27FC236}">
                <a16:creationId xmlns:a16="http://schemas.microsoft.com/office/drawing/2014/main" id="{F2526F43-3F56-4872-95B6-5950426F3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1" y="1406525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35" name="Line 91">
            <a:extLst>
              <a:ext uri="{FF2B5EF4-FFF2-40B4-BE49-F238E27FC236}">
                <a16:creationId xmlns:a16="http://schemas.microsoft.com/office/drawing/2014/main" id="{6863C58C-BD32-48F6-BDCD-3E122D7C2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1" y="1444625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36" name="Line 92">
            <a:extLst>
              <a:ext uri="{FF2B5EF4-FFF2-40B4-BE49-F238E27FC236}">
                <a16:creationId xmlns:a16="http://schemas.microsoft.com/office/drawing/2014/main" id="{ABC9CDF1-6952-4981-A3B5-1223E5039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9251" y="1492250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37" name="Line 93">
            <a:extLst>
              <a:ext uri="{FF2B5EF4-FFF2-40B4-BE49-F238E27FC236}">
                <a16:creationId xmlns:a16="http://schemas.microsoft.com/office/drawing/2014/main" id="{AE03BE7D-A1AC-4E6F-9E4B-736F795EC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5451" y="1454150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38" name="Line 94">
            <a:extLst>
              <a:ext uri="{FF2B5EF4-FFF2-40B4-BE49-F238E27FC236}">
                <a16:creationId xmlns:a16="http://schemas.microsoft.com/office/drawing/2014/main" id="{EC9889DE-3981-4422-9D57-A09CC308A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7351" y="1425575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39" name="Line 95">
            <a:extLst>
              <a:ext uri="{FF2B5EF4-FFF2-40B4-BE49-F238E27FC236}">
                <a16:creationId xmlns:a16="http://schemas.microsoft.com/office/drawing/2014/main" id="{8345A9A4-C02F-458E-8F5F-B83F5E66E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6376" y="1492250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40" name="Line 96">
            <a:extLst>
              <a:ext uri="{FF2B5EF4-FFF2-40B4-BE49-F238E27FC236}">
                <a16:creationId xmlns:a16="http://schemas.microsoft.com/office/drawing/2014/main" id="{35CF223A-B042-4F44-B3EB-C64221D61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8776" y="1454150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41" name="Line 97">
            <a:extLst>
              <a:ext uri="{FF2B5EF4-FFF2-40B4-BE49-F238E27FC236}">
                <a16:creationId xmlns:a16="http://schemas.microsoft.com/office/drawing/2014/main" id="{DAAC9430-9D70-4F92-A1CF-8FA626CA2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3526" y="1435100"/>
            <a:ext cx="9525" cy="38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42" name="Line 98">
            <a:extLst>
              <a:ext uri="{FF2B5EF4-FFF2-40B4-BE49-F238E27FC236}">
                <a16:creationId xmlns:a16="http://schemas.microsoft.com/office/drawing/2014/main" id="{5F29108E-E138-4B00-B730-4067A53E25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3050" y="492125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5406" name="Group 99">
            <a:extLst>
              <a:ext uri="{FF2B5EF4-FFF2-40B4-BE49-F238E27FC236}">
                <a16:creationId xmlns:a16="http://schemas.microsoft.com/office/drawing/2014/main" id="{CB05E92C-3801-49E0-95C7-D4385B9F389A}"/>
              </a:ext>
            </a:extLst>
          </p:cNvPr>
          <p:cNvGrpSpPr>
            <a:grpSpLocks/>
          </p:cNvGrpSpPr>
          <p:nvPr/>
        </p:nvGrpSpPr>
        <p:grpSpPr bwMode="auto">
          <a:xfrm>
            <a:off x="2686051" y="403225"/>
            <a:ext cx="1255713" cy="609600"/>
            <a:chOff x="1104" y="900"/>
            <a:chExt cx="791" cy="384"/>
          </a:xfrm>
        </p:grpSpPr>
        <p:sp>
          <p:nvSpPr>
            <p:cNvPr id="6244" name="Arc 100">
              <a:extLst>
                <a:ext uri="{FF2B5EF4-FFF2-40B4-BE49-F238E27FC236}">
                  <a16:creationId xmlns:a16="http://schemas.microsoft.com/office/drawing/2014/main" id="{D9C4EDE7-3D46-4D70-84B7-CDC833AF01CF}"/>
                </a:ext>
              </a:extLst>
            </p:cNvPr>
            <p:cNvSpPr>
              <a:spLocks/>
            </p:cNvSpPr>
            <p:nvPr/>
          </p:nvSpPr>
          <p:spPr bwMode="auto">
            <a:xfrm rot="11316083" flipV="1">
              <a:off x="1104" y="900"/>
              <a:ext cx="769" cy="384"/>
            </a:xfrm>
            <a:custGeom>
              <a:avLst/>
              <a:gdLst>
                <a:gd name="G0" fmla="+- 4994 0 0"/>
                <a:gd name="G1" fmla="+- 21600 0 0"/>
                <a:gd name="G2" fmla="+- 21600 0 0"/>
                <a:gd name="T0" fmla="*/ 0 w 26594"/>
                <a:gd name="T1" fmla="*/ 585 h 21600"/>
                <a:gd name="T2" fmla="*/ 26594 w 26594"/>
                <a:gd name="T3" fmla="*/ 21600 h 21600"/>
                <a:gd name="T4" fmla="*/ 4994 w 265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594" h="21600" fill="none" extrusionOk="0">
                  <a:moveTo>
                    <a:pt x="0" y="585"/>
                  </a:moveTo>
                  <a:cubicBezTo>
                    <a:pt x="1636" y="196"/>
                    <a:pt x="3312" y="-1"/>
                    <a:pt x="4994" y="0"/>
                  </a:cubicBezTo>
                  <a:cubicBezTo>
                    <a:pt x="16923" y="0"/>
                    <a:pt x="26594" y="9670"/>
                    <a:pt x="26594" y="21600"/>
                  </a:cubicBezTo>
                </a:path>
                <a:path w="26594" h="21600" stroke="0" extrusionOk="0">
                  <a:moveTo>
                    <a:pt x="0" y="585"/>
                  </a:moveTo>
                  <a:cubicBezTo>
                    <a:pt x="1636" y="196"/>
                    <a:pt x="3312" y="-1"/>
                    <a:pt x="4994" y="0"/>
                  </a:cubicBezTo>
                  <a:cubicBezTo>
                    <a:pt x="16923" y="0"/>
                    <a:pt x="26594" y="9670"/>
                    <a:pt x="26594" y="21600"/>
                  </a:cubicBezTo>
                  <a:lnTo>
                    <a:pt x="4994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45" name="Line 101">
              <a:extLst>
                <a:ext uri="{FF2B5EF4-FFF2-40B4-BE49-F238E27FC236}">
                  <a16:creationId xmlns:a16="http://schemas.microsoft.com/office/drawing/2014/main" id="{9637E28E-B01A-4435-822D-2A2635EDBE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47" y="935"/>
              <a:ext cx="4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46" name="Line 102">
              <a:extLst>
                <a:ext uri="{FF2B5EF4-FFF2-40B4-BE49-F238E27FC236}">
                  <a16:creationId xmlns:a16="http://schemas.microsoft.com/office/drawing/2014/main" id="{FF63F982-083C-4636-BB2E-E757140DE1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5" y="983"/>
              <a:ext cx="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15407" name="Group 103">
            <a:extLst>
              <a:ext uri="{FF2B5EF4-FFF2-40B4-BE49-F238E27FC236}">
                <a16:creationId xmlns:a16="http://schemas.microsoft.com/office/drawing/2014/main" id="{C412ABFC-876C-4447-BEF5-D0A4B2D92856}"/>
              </a:ext>
            </a:extLst>
          </p:cNvPr>
          <p:cNvGrpSpPr>
            <a:grpSpLocks/>
          </p:cNvGrpSpPr>
          <p:nvPr/>
        </p:nvGrpSpPr>
        <p:grpSpPr bwMode="auto">
          <a:xfrm>
            <a:off x="4057650" y="708025"/>
            <a:ext cx="304800" cy="228600"/>
            <a:chOff x="3072" y="1104"/>
            <a:chExt cx="432" cy="193"/>
          </a:xfrm>
        </p:grpSpPr>
        <p:sp>
          <p:nvSpPr>
            <p:cNvPr id="6248" name="Arc 104">
              <a:extLst>
                <a:ext uri="{FF2B5EF4-FFF2-40B4-BE49-F238E27FC236}">
                  <a16:creationId xmlns:a16="http://schemas.microsoft.com/office/drawing/2014/main" id="{0ED014D4-34FD-4080-B889-3B6E185F6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104"/>
              <a:ext cx="383" cy="1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643 w 43200"/>
                <a:gd name="T3" fmla="*/ 13337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764"/>
                    <a:pt x="558" y="15956"/>
                    <a:pt x="1642" y="13336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764"/>
                    <a:pt x="558" y="15956"/>
                    <a:pt x="1642" y="1333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49" name="Line 105">
              <a:extLst>
                <a:ext uri="{FF2B5EF4-FFF2-40B4-BE49-F238E27FC236}">
                  <a16:creationId xmlns:a16="http://schemas.microsoft.com/office/drawing/2014/main" id="{F2722592-2BDE-451B-8502-0C45931FDB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176"/>
              <a:ext cx="47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50" name="Line 106">
              <a:extLst>
                <a:ext uri="{FF2B5EF4-FFF2-40B4-BE49-F238E27FC236}">
                  <a16:creationId xmlns:a16="http://schemas.microsoft.com/office/drawing/2014/main" id="{4BC022BF-1B4C-4CAC-BCB2-761FB91B3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9" y="1164"/>
              <a:ext cx="50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5" name="Group 107">
            <a:extLst>
              <a:ext uri="{FF2B5EF4-FFF2-40B4-BE49-F238E27FC236}">
                <a16:creationId xmlns:a16="http://schemas.microsoft.com/office/drawing/2014/main" id="{25CBD954-D0FD-4B60-A336-C27125BDE889}"/>
              </a:ext>
            </a:extLst>
          </p:cNvPr>
          <p:cNvGrpSpPr>
            <a:grpSpLocks/>
          </p:cNvGrpSpPr>
          <p:nvPr/>
        </p:nvGrpSpPr>
        <p:grpSpPr bwMode="auto">
          <a:xfrm>
            <a:off x="5886450" y="692150"/>
            <a:ext cx="304800" cy="228600"/>
            <a:chOff x="3072" y="1104"/>
            <a:chExt cx="432" cy="193"/>
          </a:xfrm>
        </p:grpSpPr>
        <p:sp>
          <p:nvSpPr>
            <p:cNvPr id="6252" name="Arc 108">
              <a:extLst>
                <a:ext uri="{FF2B5EF4-FFF2-40B4-BE49-F238E27FC236}">
                  <a16:creationId xmlns:a16="http://schemas.microsoft.com/office/drawing/2014/main" id="{AB7C7726-3A31-4A94-A16C-3353E38B5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" y="1104"/>
              <a:ext cx="383" cy="1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643 w 43200"/>
                <a:gd name="T3" fmla="*/ 13337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764"/>
                    <a:pt x="558" y="15956"/>
                    <a:pt x="1642" y="13336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764"/>
                    <a:pt x="558" y="15956"/>
                    <a:pt x="1642" y="1333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53" name="Line 109">
              <a:extLst>
                <a:ext uri="{FF2B5EF4-FFF2-40B4-BE49-F238E27FC236}">
                  <a16:creationId xmlns:a16="http://schemas.microsoft.com/office/drawing/2014/main" id="{AFA1824E-3E93-459C-9A9C-206383B1DB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176"/>
              <a:ext cx="47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54" name="Line 110">
              <a:extLst>
                <a:ext uri="{FF2B5EF4-FFF2-40B4-BE49-F238E27FC236}">
                  <a16:creationId xmlns:a16="http://schemas.microsoft.com/office/drawing/2014/main" id="{91690334-199B-4C32-BC44-B9E159813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9" y="1164"/>
              <a:ext cx="50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6" name="Group 111">
            <a:extLst>
              <a:ext uri="{FF2B5EF4-FFF2-40B4-BE49-F238E27FC236}">
                <a16:creationId xmlns:a16="http://schemas.microsoft.com/office/drawing/2014/main" id="{FF07CAD6-3D69-47BB-847E-F21A1E090BC7}"/>
              </a:ext>
            </a:extLst>
          </p:cNvPr>
          <p:cNvGrpSpPr>
            <a:grpSpLocks/>
          </p:cNvGrpSpPr>
          <p:nvPr/>
        </p:nvGrpSpPr>
        <p:grpSpPr bwMode="auto">
          <a:xfrm>
            <a:off x="7969250" y="720725"/>
            <a:ext cx="304800" cy="228600"/>
            <a:chOff x="3072" y="1104"/>
            <a:chExt cx="432" cy="193"/>
          </a:xfrm>
        </p:grpSpPr>
        <p:sp>
          <p:nvSpPr>
            <p:cNvPr id="6256" name="Arc 112">
              <a:extLst>
                <a:ext uri="{FF2B5EF4-FFF2-40B4-BE49-F238E27FC236}">
                  <a16:creationId xmlns:a16="http://schemas.microsoft.com/office/drawing/2014/main" id="{55520DCD-CB4E-4D6D-8A2C-56153BFAC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" y="1104"/>
              <a:ext cx="383" cy="1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643 w 43200"/>
                <a:gd name="T3" fmla="*/ 13337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764"/>
                    <a:pt x="558" y="15956"/>
                    <a:pt x="1642" y="13336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764"/>
                    <a:pt x="558" y="15956"/>
                    <a:pt x="1642" y="1333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57" name="Line 113">
              <a:extLst>
                <a:ext uri="{FF2B5EF4-FFF2-40B4-BE49-F238E27FC236}">
                  <a16:creationId xmlns:a16="http://schemas.microsoft.com/office/drawing/2014/main" id="{666D5D38-6F65-4399-8F73-BF54D5CC8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176"/>
              <a:ext cx="47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258" name="Line 114">
              <a:extLst>
                <a:ext uri="{FF2B5EF4-FFF2-40B4-BE49-F238E27FC236}">
                  <a16:creationId xmlns:a16="http://schemas.microsoft.com/office/drawing/2014/main" id="{7381A3DF-1C96-4C1E-B01C-2633F4C92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9" y="1164"/>
              <a:ext cx="50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6259" name="Text Box 115">
            <a:extLst>
              <a:ext uri="{FF2B5EF4-FFF2-40B4-BE49-F238E27FC236}">
                <a16:creationId xmlns:a16="http://schemas.microsoft.com/office/drawing/2014/main" id="{5C8EF40E-9908-4E60-A7F4-1C86F4274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574800"/>
            <a:ext cx="160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60" name="Text Box 116">
            <a:extLst>
              <a:ext uri="{FF2B5EF4-FFF2-40B4-BE49-F238E27FC236}">
                <a16:creationId xmlns:a16="http://schemas.microsoft.com/office/drawing/2014/main" id="{18F931BF-A0BA-41A2-859F-196D47E83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338" y="1600200"/>
            <a:ext cx="1447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2400" b="1" i="1" dirty="0">
                <a:solidFill>
                  <a:srgbClr val="0000CC"/>
                </a:solidFill>
                <a:latin typeface="+mj-lt"/>
                <a:cs typeface="Arial" charset="0"/>
              </a:rPr>
              <a:t>Nước</a:t>
            </a:r>
            <a:endParaRPr lang="en-US" sz="2400" b="1" i="1" dirty="0">
              <a:solidFill>
                <a:srgbClr val="0000CC"/>
              </a:solidFill>
              <a:latin typeface="+mj-lt"/>
              <a:cs typeface="Arial" charset="0"/>
            </a:endParaRPr>
          </a:p>
        </p:txBody>
      </p:sp>
      <p:sp>
        <p:nvSpPr>
          <p:cNvPr id="6261" name="Text Box 117">
            <a:extLst>
              <a:ext uri="{FF2B5EF4-FFF2-40B4-BE49-F238E27FC236}">
                <a16:creationId xmlns:a16="http://schemas.microsoft.com/office/drawing/2014/main" id="{B58830DD-BD0B-4850-9E20-ADF0D9576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35001"/>
            <a:ext cx="15049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2000" b="1" i="1" dirty="0">
                <a:latin typeface="+mj-lt"/>
                <a:cs typeface="Arial" charset="0"/>
              </a:rPr>
              <a:t>Giai đoạn đầu </a:t>
            </a:r>
            <a:endParaRPr lang="en-US" sz="2000" b="1" i="1" dirty="0">
              <a:latin typeface="+mj-lt"/>
              <a:cs typeface="Arial" charset="0"/>
            </a:endParaRPr>
          </a:p>
        </p:txBody>
      </p:sp>
      <p:sp>
        <p:nvSpPr>
          <p:cNvPr id="6262" name="Line 118">
            <a:extLst>
              <a:ext uri="{FF2B5EF4-FFF2-40B4-BE49-F238E27FC236}">
                <a16:creationId xmlns:a16="http://schemas.microsoft.com/office/drawing/2014/main" id="{507BDC55-F0DB-4756-8E40-B78D50AE5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6876" y="1482726"/>
            <a:ext cx="593725" cy="346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63" name="Text Box 119">
            <a:extLst>
              <a:ext uri="{FF2B5EF4-FFF2-40B4-BE49-F238E27FC236}">
                <a16:creationId xmlns:a16="http://schemas.microsoft.com/office/drawing/2014/main" id="{942FE906-DBF2-4679-B717-965DEC366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752601"/>
            <a:ext cx="1905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vi-VN" sz="2400" b="1" i="1" dirty="0">
                <a:solidFill>
                  <a:srgbClr val="0000CC"/>
                </a:solidFill>
                <a:latin typeface="+mj-lt"/>
                <a:cs typeface="Arial" charset="0"/>
              </a:rPr>
              <a:t> không tan</a:t>
            </a:r>
            <a:endParaRPr lang="en-US" sz="2400" b="1" i="1" dirty="0">
              <a:solidFill>
                <a:srgbClr val="0000CC"/>
              </a:solidFill>
              <a:latin typeface="+mj-lt"/>
              <a:cs typeface="Arial" charset="0"/>
            </a:endParaRPr>
          </a:p>
        </p:txBody>
      </p:sp>
      <p:sp>
        <p:nvSpPr>
          <p:cNvPr id="6264" name="Line 120">
            <a:extLst>
              <a:ext uri="{FF2B5EF4-FFF2-40B4-BE49-F238E27FC236}">
                <a16:creationId xmlns:a16="http://schemas.microsoft.com/office/drawing/2014/main" id="{5E070FBA-2C77-4870-A8A4-FEE6117768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1650" y="949325"/>
            <a:ext cx="762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65" name="Text Box 121">
            <a:extLst>
              <a:ext uri="{FF2B5EF4-FFF2-40B4-BE49-F238E27FC236}">
                <a16:creationId xmlns:a16="http://schemas.microsoft.com/office/drawing/2014/main" id="{22502465-61AE-4522-B437-D6FD2F61A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12751"/>
            <a:ext cx="152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2400" b="1" i="1" dirty="0">
                <a:solidFill>
                  <a:srgbClr val="FF0000"/>
                </a:solidFill>
                <a:latin typeface="+mj-lt"/>
                <a:cs typeface="Arial" charset="0"/>
              </a:rPr>
              <a:t>Dung dịch bão hoà</a:t>
            </a:r>
            <a:endParaRPr lang="en-US" sz="2400" b="1" i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6266" name="Text Box 122">
            <a:extLst>
              <a:ext uri="{FF2B5EF4-FFF2-40B4-BE49-F238E27FC236}">
                <a16:creationId xmlns:a16="http://schemas.microsoft.com/office/drawing/2014/main" id="{C09D95A3-B83B-44BA-A1F2-7B4AD7229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609600"/>
            <a:ext cx="1676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2000" b="1" i="1" dirty="0">
                <a:latin typeface="+mj-lt"/>
                <a:cs typeface="Arial" charset="0"/>
              </a:rPr>
              <a:t>Giai đoạn sau</a:t>
            </a:r>
            <a:endParaRPr lang="en-US" sz="2000" b="1" i="1" dirty="0">
              <a:latin typeface="+mj-lt"/>
              <a:cs typeface="Arial" charset="0"/>
            </a:endParaRPr>
          </a:p>
        </p:txBody>
      </p:sp>
      <p:sp>
        <p:nvSpPr>
          <p:cNvPr id="6267" name="Text Box 123">
            <a:extLst>
              <a:ext uri="{FF2B5EF4-FFF2-40B4-BE49-F238E27FC236}">
                <a16:creationId xmlns:a16="http://schemas.microsoft.com/office/drawing/2014/main" id="{2F7EDB5B-C024-4F51-9B9E-8614C512C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235201"/>
            <a:ext cx="2743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2400" b="1" i="1" dirty="0">
                <a:solidFill>
                  <a:srgbClr val="FF0000"/>
                </a:solidFill>
                <a:latin typeface="+mj-lt"/>
                <a:cs typeface="Arial" charset="0"/>
              </a:rPr>
              <a:t>Dung dịch chưa bão hoà</a:t>
            </a:r>
            <a:endParaRPr lang="en-US" sz="2400" b="1" i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6273" name="Text Box 129">
            <a:extLst>
              <a:ext uri="{FF2B5EF4-FFF2-40B4-BE49-F238E27FC236}">
                <a16:creationId xmlns:a16="http://schemas.microsoft.com/office/drawing/2014/main" id="{8173EDF5-3C54-43B9-84CC-7B91DDFDA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488" y="1484314"/>
            <a:ext cx="1295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2400" b="1" i="1" dirty="0">
                <a:solidFill>
                  <a:srgbClr val="0033CC"/>
                </a:solidFill>
                <a:latin typeface="+mj-lt"/>
                <a:cs typeface="Arial" charset="0"/>
              </a:rPr>
              <a:t>Nước </a:t>
            </a:r>
            <a:r>
              <a:rPr lang="en-US" sz="2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4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Line 35">
            <a:extLst>
              <a:ext uri="{FF2B5EF4-FFF2-40B4-BE49-F238E27FC236}">
                <a16:creationId xmlns:a16="http://schemas.microsoft.com/office/drawing/2014/main" id="{D1DEBE39-6C28-43B7-95A9-A86211076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5250" y="4043601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0"/>
                                        <p:tgtEl>
                                          <p:spTgt spid="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0"/>
                                        <p:tgtEl>
                                          <p:spTgt spid="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/>
      <p:bldP spid="6171" grpId="1"/>
      <p:bldP spid="6172" grpId="0"/>
      <p:bldP spid="6173" grpId="0"/>
      <p:bldP spid="6174" grpId="0"/>
      <p:bldP spid="6176" grpId="0"/>
      <p:bldP spid="6177" grpId="0"/>
      <p:bldP spid="6214" grpId="0" animBg="1"/>
      <p:bldP spid="6215" grpId="0" animBg="1"/>
      <p:bldP spid="6261" grpId="0"/>
      <p:bldP spid="6263" grpId="0"/>
      <p:bldP spid="6265" grpId="0"/>
      <p:bldP spid="6266" grpId="0"/>
      <p:bldP spid="6267" grpId="0"/>
      <p:bldP spid="62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C5B88F-D767-4E4C-92F8-79C1BD6883F5}"/>
              </a:ext>
            </a:extLst>
          </p:cNvPr>
          <p:cNvCxnSpPr/>
          <p:nvPr/>
        </p:nvCxnSpPr>
        <p:spPr>
          <a:xfrm>
            <a:off x="3275860" y="450541"/>
            <a:ext cx="0" cy="59569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A856457-BAC9-4D6B-A8F5-520ED25DF645}"/>
              </a:ext>
            </a:extLst>
          </p:cNvPr>
          <p:cNvSpPr txBox="1"/>
          <p:nvPr/>
        </p:nvSpPr>
        <p:spPr>
          <a:xfrm>
            <a:off x="106532" y="106532"/>
            <a:ext cx="35244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NỒNG ĐỘ DUNG DỊCH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8532C-3901-4AD4-B731-B03584BD598C}"/>
              </a:ext>
            </a:extLst>
          </p:cNvPr>
          <p:cNvSpPr txBox="1"/>
          <p:nvPr/>
        </p:nvSpPr>
        <p:spPr>
          <a:xfrm>
            <a:off x="106533" y="541537"/>
            <a:ext cx="281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24E7D-C7FF-45E4-AF6A-6C424BF92125}"/>
              </a:ext>
            </a:extLst>
          </p:cNvPr>
          <p:cNvSpPr txBox="1"/>
          <p:nvPr/>
        </p:nvSpPr>
        <p:spPr>
          <a:xfrm>
            <a:off x="174597" y="1162714"/>
            <a:ext cx="187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AC38C-CC60-4392-98E8-46E781D04CFE}"/>
              </a:ext>
            </a:extLst>
          </p:cNvPr>
          <p:cNvSpPr txBox="1"/>
          <p:nvPr/>
        </p:nvSpPr>
        <p:spPr>
          <a:xfrm>
            <a:off x="167199" y="1474914"/>
            <a:ext cx="303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9C805B8-66D5-4F89-8005-9BEE62D441A9}"/>
                  </a:ext>
                </a:extLst>
              </p:cNvPr>
              <p:cNvSpPr/>
              <p:nvPr/>
            </p:nvSpPr>
            <p:spPr>
              <a:xfrm>
                <a:off x="3559940" y="541537"/>
                <a:ext cx="8525521" cy="4107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 thức tính độ tan của một chất ở nhiệt độ xác định.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nl-NL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𝒄𝒕</m:t>
                            </m:r>
                            <m:r>
                              <a:rPr lang="nl-NL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nl-NL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  </m:t>
                        </m:r>
                        <m:r>
                          <a:rPr lang="nl-NL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𝑯</m:t>
                                </m:r>
                              </m:e>
                              <m:sub>
                                <m:r>
                                  <a:rPr lang="nl-NL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nl-NL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</m:sub>
                        </m:sSub>
                      </m:den>
                    </m:f>
                    <m:r>
                      <a:rPr lang="nl-NL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(g/ 100g H</a:t>
                </a:r>
                <a:r>
                  <a:rPr lang="nl-NL" sz="2400" b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nl-NL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O)</a:t>
                </a:r>
                <a:endPara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4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đó</a:t>
                </a:r>
                <a:endParaRPr lang="en-US" sz="2400" u="sng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nl-NL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ct</a:t>
                </a:r>
                <a:r>
                  <a:rPr lang="nl-NL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khối lượng chất tan được hoà tan trong nước để tạo thành dung dịch bão hoà( g)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nl-NL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nl-NL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nước</a:t>
                </a:r>
                <a:r>
                  <a:rPr lang="nl-NL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: khối lượng nước( g)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9C805B8-66D5-4F89-8005-9BEE62D44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40" y="541537"/>
                <a:ext cx="8525521" cy="4107406"/>
              </a:xfrm>
              <a:prstGeom prst="rect">
                <a:avLst/>
              </a:prstGeom>
              <a:blipFill>
                <a:blip r:embed="rId2"/>
                <a:stretch>
                  <a:fillRect l="-1144" r="-1001" b="-3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8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1699E4-7150-4716-A632-76FB4EFD26E9}"/>
              </a:ext>
            </a:extLst>
          </p:cNvPr>
          <p:cNvSpPr/>
          <p:nvPr/>
        </p:nvSpPr>
        <p:spPr>
          <a:xfrm>
            <a:off x="174594" y="74080"/>
            <a:ext cx="11842811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1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sodium nitrate( NaNO</a:t>
            </a:r>
            <a:r>
              <a:rPr lang="en-US" sz="21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ở 0</a:t>
            </a:r>
            <a:r>
              <a:rPr lang="en-US" sz="2100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C,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dung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NaNO</a:t>
            </a:r>
            <a:r>
              <a:rPr lang="en-US" sz="21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bão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14,2 gam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20gam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28575" marR="28575" algn="just">
              <a:spcAft>
                <a:spcPts val="0"/>
              </a:spcAft>
            </a:pPr>
            <a:endParaRPr lang="en-US" sz="21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" marR="28575" algn="just">
              <a:spcAft>
                <a:spcPts val="0"/>
              </a:spcAft>
            </a:pPr>
            <a:endParaRPr lang="en-US" sz="21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" marR="28575" algn="just">
              <a:spcAft>
                <a:spcPts val="0"/>
              </a:spcAft>
            </a:pPr>
            <a:endParaRPr lang="en-US" sz="21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" marR="28575" algn="just">
              <a:spcAft>
                <a:spcPts val="0"/>
              </a:spcAft>
            </a:pPr>
            <a:endParaRPr lang="en-US" sz="21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" marR="28575" algn="just">
              <a:spcAft>
                <a:spcPts val="0"/>
              </a:spcAft>
            </a:pPr>
            <a:endParaRPr lang="en-US" sz="21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" marR="28575" algn="just">
              <a:spcAft>
                <a:spcPts val="0"/>
              </a:spcAft>
            </a:pPr>
            <a:r>
              <a:rPr lang="en-US" sz="21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Ở 18</a:t>
            </a:r>
            <a:r>
              <a:rPr lang="en-US" sz="2100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C, 250 gam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53g Na</a:t>
            </a:r>
            <a:r>
              <a:rPr lang="en-US" sz="21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en-US" sz="21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100 gam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 g Na</a:t>
            </a:r>
            <a:r>
              <a:rPr lang="en-US" sz="21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en-US" sz="21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1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73B1646-2F4C-4E99-A907-FFBDC7D73D9E}"/>
                  </a:ext>
                </a:extLst>
              </p:cNvPr>
              <p:cNvSpPr/>
              <p:nvPr/>
            </p:nvSpPr>
            <p:spPr>
              <a:xfrm>
                <a:off x="1245833" y="1242590"/>
                <a:ext cx="6096000" cy="11041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indent="258445" algn="just" fontAlgn="base">
                  <a:spcAft>
                    <a:spcPts val="1200"/>
                  </a:spcAft>
                </a:pP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 tan </a:t>
                </a:r>
                <a:r>
                  <a:rPr lang="en-US" sz="21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1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muối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sodium nitrate (NaNO</a:t>
                </a:r>
                <a:r>
                  <a:rPr lang="en-US" sz="21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ở 0 </a:t>
                </a:r>
                <a:r>
                  <a:rPr lang="en-US" sz="2100" i="1" baseline="30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r>
                  <a:rPr lang="en-US" sz="21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1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575" marR="28575" algn="just"/>
                <a:r>
                  <a:rPr lang="nl-NL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nl-NL" sz="2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𝑐𝑡</m:t>
                            </m:r>
                            <m:r>
                              <a:rPr lang="nl-NL" sz="2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nl-NL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  100</m:t>
                        </m:r>
                      </m:num>
                      <m:den>
                        <m:sSub>
                          <m:sSubPr>
                            <m:ctrlPr>
                              <a:rPr lang="en-US" sz="2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nl-NL" sz="2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l-NL" sz="2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14,2 . 100</m:t>
                        </m:r>
                      </m:num>
                      <m:den>
                        <m:r>
                          <a:rPr lang="nl-NL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nl-NL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71( gam/ 100gam nước)</a:t>
                </a:r>
                <a:endPara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73B1646-2F4C-4E99-A907-FFBDC7D73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33" y="1242590"/>
                <a:ext cx="6096000" cy="1104148"/>
              </a:xfrm>
              <a:prstGeom prst="rect">
                <a:avLst/>
              </a:prstGeom>
              <a:blipFill>
                <a:blip r:embed="rId2"/>
                <a:stretch>
                  <a:fillRect l="-700" t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87E8DE5-2455-44F6-AB13-6226754C40D7}"/>
                  </a:ext>
                </a:extLst>
              </p:cNvPr>
              <p:cNvSpPr/>
              <p:nvPr/>
            </p:nvSpPr>
            <p:spPr>
              <a:xfrm>
                <a:off x="295921" y="3467298"/>
                <a:ext cx="10002175" cy="2299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8925" marR="28575" algn="just">
                  <a:spcAft>
                    <a:spcPts val="200"/>
                  </a:spcAft>
                </a:pP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21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Na2CO3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= 53 (g)</a:t>
                </a:r>
                <a:endPara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8925" marR="28575" algn="just">
                  <a:spcAft>
                    <a:spcPts val="200"/>
                  </a:spcAft>
                </a:pP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21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H2O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= 250 (g)</a:t>
                </a:r>
                <a:endPara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8925" marR="28575" algn="just">
                  <a:spcAft>
                    <a:spcPts val="200"/>
                  </a:spcAft>
                </a:pP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Ở 18</a:t>
                </a:r>
                <a:r>
                  <a:rPr lang="en-US" sz="2100" i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C, 250 gam </a:t>
                </a:r>
                <a:r>
                  <a:rPr lang="en-US" sz="21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nước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1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hoà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tan </a:t>
                </a:r>
                <a:r>
                  <a:rPr lang="en-US" sz="21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53g Na</a:t>
                </a:r>
                <a:r>
                  <a:rPr lang="en-US" sz="21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</a:t>
                </a:r>
                <a:r>
                  <a:rPr lang="en-US" sz="21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21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1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dung </a:t>
                </a:r>
                <a:r>
                  <a:rPr lang="en-US" sz="21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dịch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1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bão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1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hoà</a:t>
                </a:r>
                <a:endPara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8925" marR="28575" algn="just">
                  <a:spcAft>
                    <a:spcPts val="200"/>
                  </a:spcAft>
                </a:pPr>
                <a:r>
                  <a:rPr lang="en-US" sz="21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100 gam </a:t>
                </a:r>
                <a:r>
                  <a:rPr lang="en-US" sz="21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nước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1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hoà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tan </a:t>
                </a:r>
                <a:r>
                  <a:rPr lang="en-US" sz="21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 g Na</a:t>
                </a:r>
                <a:r>
                  <a:rPr lang="en-US" sz="21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</a:t>
                </a:r>
                <a:r>
                  <a:rPr lang="en-US" sz="21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endPara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88925" marR="28575" algn="just">
                  <a:spcAft>
                    <a:spcPts val="200"/>
                  </a:spcAft>
                </a:pPr>
                <a:r>
                  <a:rPr 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53 .  100</m:t>
                        </m:r>
                      </m:num>
                      <m:den>
                        <m:r>
                          <a:rPr lang="en-US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250</m:t>
                        </m:r>
                      </m:den>
                    </m:f>
                    <m:r>
                      <a:rPr lang="en-US" sz="2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=21,2(</m:t>
                    </m:r>
                    <m:r>
                      <a:rPr lang="en-US" sz="2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r>
                      <a:rPr lang="en-US" sz="2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1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trong 100g nước thì hoà tan được 132,5 g Na</a:t>
                </a:r>
                <a:r>
                  <a:rPr lang="vi-VN" sz="21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vi-VN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</a:t>
                </a:r>
                <a:r>
                  <a:rPr lang="vi-VN" sz="21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3</a:t>
                </a:r>
                <a:r>
                  <a:rPr lang="vi-VN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 để được dung dịch bão hoà</a:t>
                </a:r>
                <a:endParaRPr lang="en-US" sz="21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87E8DE5-2455-44F6-AB13-6226754C40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21" y="3467298"/>
                <a:ext cx="10002175" cy="2299989"/>
              </a:xfrm>
              <a:prstGeom prst="rect">
                <a:avLst/>
              </a:prstGeom>
              <a:blipFill>
                <a:blip r:embed="rId3"/>
                <a:stretch>
                  <a:fillRect l="-732" t="-1592" b="-3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5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C5B88F-D767-4E4C-92F8-79C1BD6883F5}"/>
              </a:ext>
            </a:extLst>
          </p:cNvPr>
          <p:cNvCxnSpPr/>
          <p:nvPr/>
        </p:nvCxnSpPr>
        <p:spPr>
          <a:xfrm>
            <a:off x="3275860" y="450541"/>
            <a:ext cx="0" cy="59569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A856457-BAC9-4D6B-A8F5-520ED25DF645}"/>
              </a:ext>
            </a:extLst>
          </p:cNvPr>
          <p:cNvSpPr txBox="1"/>
          <p:nvPr/>
        </p:nvSpPr>
        <p:spPr>
          <a:xfrm>
            <a:off x="106532" y="106532"/>
            <a:ext cx="35244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NỒNG ĐỘ DUNG DỊCH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8532C-3901-4AD4-B731-B03584BD598C}"/>
              </a:ext>
            </a:extLst>
          </p:cNvPr>
          <p:cNvSpPr txBox="1"/>
          <p:nvPr/>
        </p:nvSpPr>
        <p:spPr>
          <a:xfrm>
            <a:off x="106533" y="541537"/>
            <a:ext cx="281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24E7D-C7FF-45E4-AF6A-6C424BF92125}"/>
              </a:ext>
            </a:extLst>
          </p:cNvPr>
          <p:cNvSpPr txBox="1"/>
          <p:nvPr/>
        </p:nvSpPr>
        <p:spPr>
          <a:xfrm>
            <a:off x="174597" y="1162714"/>
            <a:ext cx="187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AC38C-CC60-4392-98E8-46E781D04CFE}"/>
              </a:ext>
            </a:extLst>
          </p:cNvPr>
          <p:cNvSpPr txBox="1"/>
          <p:nvPr/>
        </p:nvSpPr>
        <p:spPr>
          <a:xfrm>
            <a:off x="167199" y="1474914"/>
            <a:ext cx="303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9A9A3-7F65-4C38-9620-279BFB14A8E7}"/>
              </a:ext>
            </a:extLst>
          </p:cNvPr>
          <p:cNvSpPr txBox="1"/>
          <p:nvPr/>
        </p:nvSpPr>
        <p:spPr>
          <a:xfrm>
            <a:off x="167199" y="2121245"/>
            <a:ext cx="303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DC89C-1E6E-4F4A-AEF7-D75F7C358184}"/>
              </a:ext>
            </a:extLst>
          </p:cNvPr>
          <p:cNvSpPr/>
          <p:nvPr/>
        </p:nvSpPr>
        <p:spPr>
          <a:xfrm>
            <a:off x="3414946" y="559890"/>
            <a:ext cx="8602457" cy="738664"/>
          </a:xfrm>
          <a:prstGeom prst="rect">
            <a:avLst/>
          </a:prstGeom>
          <a:solidFill>
            <a:srgbClr val="FFC000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nl-NL" sz="2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 hành thí nghiệm</a:t>
            </a:r>
            <a:r>
              <a:rPr lang="nl-NL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Hoà tan đường vào 2 cốc nước cùng thể tích là 250</a:t>
            </a:r>
            <a:r>
              <a:rPr lang="nl-NL" sz="2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nl-NL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C, nhưng có nhiệt độ 30</a:t>
            </a:r>
            <a:r>
              <a:rPr lang="nl-NL" sz="2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nl-NL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 và 60</a:t>
            </a:r>
            <a:r>
              <a:rPr lang="nl-NL" sz="2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nl-NL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endParaRPr lang="en-US" sz="2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8AF366-89BA-40C0-A76D-4AF4C41DC67D}"/>
              </a:ext>
            </a:extLst>
          </p:cNvPr>
          <p:cNvSpPr txBox="1"/>
          <p:nvPr/>
        </p:nvSpPr>
        <p:spPr>
          <a:xfrm>
            <a:off x="4501629" y="4429957"/>
            <a:ext cx="109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75D84-769E-4C3E-BEA8-B108C386FF4D}"/>
              </a:ext>
            </a:extLst>
          </p:cNvPr>
          <p:cNvSpPr txBox="1"/>
          <p:nvPr/>
        </p:nvSpPr>
        <p:spPr>
          <a:xfrm>
            <a:off x="7170199" y="4429957"/>
            <a:ext cx="109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4B378D-A8A1-4EF3-AE07-BF3BDF0E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62" y="2539910"/>
            <a:ext cx="1393791" cy="18979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2B4744-A4D7-4CBC-A830-27A3DB96D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518" y="2576419"/>
            <a:ext cx="1393791" cy="18979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EF9F595-67DD-43BC-A44E-E561E5AE4A5A}"/>
              </a:ext>
            </a:extLst>
          </p:cNvPr>
          <p:cNvGrpSpPr/>
          <p:nvPr/>
        </p:nvGrpSpPr>
        <p:grpSpPr>
          <a:xfrm>
            <a:off x="4622942" y="1892423"/>
            <a:ext cx="187095" cy="220978"/>
            <a:chOff x="4622942" y="1892423"/>
            <a:chExt cx="187095" cy="22097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B0BECB8-DA33-48CC-82A7-8985EDEC9187}"/>
                </a:ext>
              </a:extLst>
            </p:cNvPr>
            <p:cNvSpPr/>
            <p:nvPr/>
          </p:nvSpPr>
          <p:spPr>
            <a:xfrm>
              <a:off x="4723538" y="197398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4AEB87-FAD6-4373-93D1-61ABDD7A573C}"/>
                </a:ext>
              </a:extLst>
            </p:cNvPr>
            <p:cNvSpPr/>
            <p:nvPr/>
          </p:nvSpPr>
          <p:spPr>
            <a:xfrm>
              <a:off x="4654029" y="189242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9732251-3055-47E4-A469-7F3148995FB9}"/>
                </a:ext>
              </a:extLst>
            </p:cNvPr>
            <p:cNvSpPr/>
            <p:nvPr/>
          </p:nvSpPr>
          <p:spPr>
            <a:xfrm>
              <a:off x="4764318" y="205665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81D22C3-B7F7-48A6-BC43-628F29F63D39}"/>
                </a:ext>
              </a:extLst>
            </p:cNvPr>
            <p:cNvSpPr/>
            <p:nvPr/>
          </p:nvSpPr>
          <p:spPr>
            <a:xfrm>
              <a:off x="4690200" y="206768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9EC72B7-4BD9-4977-93A6-36D00A6A5078}"/>
                </a:ext>
              </a:extLst>
            </p:cNvPr>
            <p:cNvSpPr/>
            <p:nvPr/>
          </p:nvSpPr>
          <p:spPr>
            <a:xfrm>
              <a:off x="4622942" y="196610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118824-B6D4-4E35-83DA-5985EC08F5F0}"/>
                </a:ext>
              </a:extLst>
            </p:cNvPr>
            <p:cNvSpPr/>
            <p:nvPr/>
          </p:nvSpPr>
          <p:spPr>
            <a:xfrm>
              <a:off x="4654029" y="189242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AA9F647-5212-4CE7-8375-95A9A31347A5}"/>
              </a:ext>
            </a:extLst>
          </p:cNvPr>
          <p:cNvGrpSpPr/>
          <p:nvPr/>
        </p:nvGrpSpPr>
        <p:grpSpPr>
          <a:xfrm>
            <a:off x="7445694" y="2035969"/>
            <a:ext cx="187095" cy="220978"/>
            <a:chOff x="4622942" y="1892423"/>
            <a:chExt cx="187095" cy="22097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253DEE8-3EAA-430E-9443-055176C3C5C5}"/>
                </a:ext>
              </a:extLst>
            </p:cNvPr>
            <p:cNvSpPr/>
            <p:nvPr/>
          </p:nvSpPr>
          <p:spPr>
            <a:xfrm>
              <a:off x="4723538" y="197398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882EA9C-9402-4C33-ACC2-5740F7ABAD34}"/>
                </a:ext>
              </a:extLst>
            </p:cNvPr>
            <p:cNvSpPr/>
            <p:nvPr/>
          </p:nvSpPr>
          <p:spPr>
            <a:xfrm>
              <a:off x="4654029" y="189242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EA562B7-E203-4F06-B80F-7E74CA41156C}"/>
                </a:ext>
              </a:extLst>
            </p:cNvPr>
            <p:cNvSpPr/>
            <p:nvPr/>
          </p:nvSpPr>
          <p:spPr>
            <a:xfrm>
              <a:off x="4764318" y="205665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602980E-F8D6-46E3-A1A2-1753C092D5AE}"/>
                </a:ext>
              </a:extLst>
            </p:cNvPr>
            <p:cNvSpPr/>
            <p:nvPr/>
          </p:nvSpPr>
          <p:spPr>
            <a:xfrm>
              <a:off x="4690200" y="206768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2BB5A98-6170-47EA-A101-DB798B9FECB3}"/>
                </a:ext>
              </a:extLst>
            </p:cNvPr>
            <p:cNvSpPr/>
            <p:nvPr/>
          </p:nvSpPr>
          <p:spPr>
            <a:xfrm>
              <a:off x="4622942" y="196610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84439DE-F397-4B59-AB66-E73AD060FBBA}"/>
                </a:ext>
              </a:extLst>
            </p:cNvPr>
            <p:cNvSpPr/>
            <p:nvPr/>
          </p:nvSpPr>
          <p:spPr>
            <a:xfrm>
              <a:off x="4654029" y="189242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0C1766F-6F92-4C79-B59E-A0039BA7EE9D}"/>
              </a:ext>
            </a:extLst>
          </p:cNvPr>
          <p:cNvSpPr/>
          <p:nvPr/>
        </p:nvSpPr>
        <p:spPr>
          <a:xfrm>
            <a:off x="3447497" y="4932569"/>
            <a:ext cx="7676217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Khi tăng nhiệt độ, độ tan của hầu hết các chất rắn đều tăng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Có một số chất rắn, khi tăng nhiệt độ độ tan lại giảm.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3432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612 1.85185E-6 L 0.01523 0.0787 C 0.01732 0.09537 0.01862 0.12014 0.01862 0.14606 C 0.01862 0.17569 0.01732 0.19907 0.01523 0.21574 L 0.00612 0.29467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472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8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612 -2.96296E-6 L 0.01523 0.07871 C 0.01732 0.09537 0.01862 0.12014 0.01862 0.14607 C 0.01862 0.1757 0.01732 0.19908 0.01523 0.21574 L 0.00612 0.29468 " pathEditMode="relative" rAng="0" ptsTypes="AAAAA">
                                      <p:cBhvr>
                                        <p:cTn id="31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path" presetSubtype="0" repeatCount="300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0.29606 C 0.02669 0.29606 0.03776 0.29907 0.03776 0.30324 C 0.03776 0.30717 0.02669 0.31111 0.01367 0.31111 C 0.00052 0.31111 -0.00964 0.30717 -0.00964 0.30324 C -0.00964 0.29907 0.00052 0.29606 0.01367 0.29606 Z " pathEditMode="relative" rAng="0" ptsTypes="AAAAA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4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repeatCount="200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0.28773 C 0.02669 0.28773 0.03776 0.29074 0.03776 0.29491 C 0.03776 0.29885 0.02669 0.30278 0.01367 0.30278 C 0.00052 0.30278 -0.00964 0.29885 -0.00964 0.29491 C -0.00964 0.29074 0.00052 0.28773 0.01367 0.28773 Z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C5B88F-D767-4E4C-92F8-79C1BD6883F5}"/>
              </a:ext>
            </a:extLst>
          </p:cNvPr>
          <p:cNvCxnSpPr/>
          <p:nvPr/>
        </p:nvCxnSpPr>
        <p:spPr>
          <a:xfrm>
            <a:off x="3275860" y="450541"/>
            <a:ext cx="0" cy="59569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A856457-BAC9-4D6B-A8F5-520ED25DF645}"/>
              </a:ext>
            </a:extLst>
          </p:cNvPr>
          <p:cNvSpPr txBox="1"/>
          <p:nvPr/>
        </p:nvSpPr>
        <p:spPr>
          <a:xfrm>
            <a:off x="106532" y="106532"/>
            <a:ext cx="35244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NỒNG ĐỘ DUNG DỊCH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8532C-3901-4AD4-B731-B03584BD598C}"/>
              </a:ext>
            </a:extLst>
          </p:cNvPr>
          <p:cNvSpPr txBox="1"/>
          <p:nvPr/>
        </p:nvSpPr>
        <p:spPr>
          <a:xfrm>
            <a:off x="106533" y="541537"/>
            <a:ext cx="281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24E7D-C7FF-45E4-AF6A-6C424BF92125}"/>
              </a:ext>
            </a:extLst>
          </p:cNvPr>
          <p:cNvSpPr txBox="1"/>
          <p:nvPr/>
        </p:nvSpPr>
        <p:spPr>
          <a:xfrm>
            <a:off x="174597" y="1162714"/>
            <a:ext cx="187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AC38C-CC60-4392-98E8-46E781D04CFE}"/>
              </a:ext>
            </a:extLst>
          </p:cNvPr>
          <p:cNvSpPr txBox="1"/>
          <p:nvPr/>
        </p:nvSpPr>
        <p:spPr>
          <a:xfrm>
            <a:off x="167199" y="1474914"/>
            <a:ext cx="303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9A9A3-7F65-4C38-9620-279BFB14A8E7}"/>
              </a:ext>
            </a:extLst>
          </p:cNvPr>
          <p:cNvSpPr txBox="1"/>
          <p:nvPr/>
        </p:nvSpPr>
        <p:spPr>
          <a:xfrm>
            <a:off x="167199" y="2121245"/>
            <a:ext cx="303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E6FDDF-269A-43E1-AD3A-F9B9B4D66CE7}"/>
              </a:ext>
            </a:extLst>
          </p:cNvPr>
          <p:cNvSpPr txBox="1"/>
          <p:nvPr/>
        </p:nvSpPr>
        <p:spPr>
          <a:xfrm>
            <a:off x="106532" y="2795329"/>
            <a:ext cx="281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63BF57-861B-4365-8799-F2DBC56FE738}"/>
              </a:ext>
            </a:extLst>
          </p:cNvPr>
          <p:cNvSpPr txBox="1"/>
          <p:nvPr/>
        </p:nvSpPr>
        <p:spPr>
          <a:xfrm>
            <a:off x="167199" y="3192414"/>
            <a:ext cx="275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38514"/>
            <a:ext cx="5806344" cy="4786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7" t="20042" r="17603" b="20944"/>
          <a:stretch/>
        </p:blipFill>
        <p:spPr>
          <a:xfrm>
            <a:off x="1889856" y="1912257"/>
            <a:ext cx="3276600" cy="4038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526828" y="4419600"/>
            <a:ext cx="602028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52056" y="4229100"/>
            <a:ext cx="602028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175856" y="76201"/>
            <a:ext cx="4876800" cy="2138065"/>
          </a:xfrm>
          <a:prstGeom prst="cloudCallout">
            <a:avLst>
              <a:gd name="adj1" fmla="val -29464"/>
              <a:gd name="adj2" fmla="val 6113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6" t="17816" r="13149" b="19830"/>
          <a:stretch/>
        </p:blipFill>
        <p:spPr>
          <a:xfrm>
            <a:off x="1630728" y="2148114"/>
            <a:ext cx="3596544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48114"/>
            <a:ext cx="5176846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508837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 gam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3%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gam 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1676400"/>
            <a:ext cx="4800600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 Nồng độ phần trăm của dung dịch là gì?</a:t>
            </a:r>
            <a:endParaRPr lang="vi-VN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C5B88F-D767-4E4C-92F8-79C1BD6883F5}"/>
              </a:ext>
            </a:extLst>
          </p:cNvPr>
          <p:cNvCxnSpPr/>
          <p:nvPr/>
        </p:nvCxnSpPr>
        <p:spPr>
          <a:xfrm>
            <a:off x="3275860" y="450541"/>
            <a:ext cx="0" cy="59569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A856457-BAC9-4D6B-A8F5-520ED25DF645}"/>
              </a:ext>
            </a:extLst>
          </p:cNvPr>
          <p:cNvSpPr txBox="1"/>
          <p:nvPr/>
        </p:nvSpPr>
        <p:spPr>
          <a:xfrm>
            <a:off x="106532" y="106532"/>
            <a:ext cx="35244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NỒNG ĐỘ DUNG DỊCH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8532C-3901-4AD4-B731-B03584BD598C}"/>
              </a:ext>
            </a:extLst>
          </p:cNvPr>
          <p:cNvSpPr txBox="1"/>
          <p:nvPr/>
        </p:nvSpPr>
        <p:spPr>
          <a:xfrm>
            <a:off x="106533" y="541537"/>
            <a:ext cx="281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24E7D-C7FF-45E4-AF6A-6C424BF92125}"/>
              </a:ext>
            </a:extLst>
          </p:cNvPr>
          <p:cNvSpPr txBox="1"/>
          <p:nvPr/>
        </p:nvSpPr>
        <p:spPr>
          <a:xfrm>
            <a:off x="174597" y="1162714"/>
            <a:ext cx="187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AC38C-CC60-4392-98E8-46E781D04CFE}"/>
              </a:ext>
            </a:extLst>
          </p:cNvPr>
          <p:cNvSpPr txBox="1"/>
          <p:nvPr/>
        </p:nvSpPr>
        <p:spPr>
          <a:xfrm>
            <a:off x="167199" y="1474914"/>
            <a:ext cx="303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9A9A3-7F65-4C38-9620-279BFB14A8E7}"/>
              </a:ext>
            </a:extLst>
          </p:cNvPr>
          <p:cNvSpPr txBox="1"/>
          <p:nvPr/>
        </p:nvSpPr>
        <p:spPr>
          <a:xfrm>
            <a:off x="167199" y="2121245"/>
            <a:ext cx="303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E6FDDF-269A-43E1-AD3A-F9B9B4D66CE7}"/>
              </a:ext>
            </a:extLst>
          </p:cNvPr>
          <p:cNvSpPr txBox="1"/>
          <p:nvPr/>
        </p:nvSpPr>
        <p:spPr>
          <a:xfrm>
            <a:off x="106532" y="2795329"/>
            <a:ext cx="281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5BDDCA-1B45-4D80-BCB3-D932CCFAB4EA}"/>
              </a:ext>
            </a:extLst>
          </p:cNvPr>
          <p:cNvSpPr/>
          <p:nvPr/>
        </p:nvSpPr>
        <p:spPr>
          <a:xfrm>
            <a:off x="3488920" y="567165"/>
            <a:ext cx="7039989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 độ % (kí hiệu C%) của một dung dịch cho ta biết số gam chất tan có trong 100g dung dịch.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17BDD9-B8A9-4403-BB1B-F3310F7050D3}"/>
              </a:ext>
            </a:extLst>
          </p:cNvPr>
          <p:cNvSpPr txBox="1"/>
          <p:nvPr/>
        </p:nvSpPr>
        <p:spPr>
          <a:xfrm>
            <a:off x="167199" y="3192414"/>
            <a:ext cx="275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66A21-DBEB-F18E-3688-5A9FECC1069A}"/>
              </a:ext>
            </a:extLst>
          </p:cNvPr>
          <p:cNvSpPr txBox="1"/>
          <p:nvPr/>
        </p:nvSpPr>
        <p:spPr>
          <a:xfrm>
            <a:off x="3275860" y="576112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38449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b="66296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243E30-19DD-4FA1-92FE-036DBB5C21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0" t="21156" r="20944" b="20944"/>
          <a:stretch/>
        </p:blipFill>
        <p:spPr>
          <a:xfrm>
            <a:off x="7162800" y="356323"/>
            <a:ext cx="1295400" cy="3249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6D8334-8B35-4EAA-BB22-C949B7192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5" t="34371" r="60625" b="44519"/>
          <a:stretch/>
        </p:blipFill>
        <p:spPr>
          <a:xfrm>
            <a:off x="4277896" y="259444"/>
            <a:ext cx="2503904" cy="3443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24040B-21A8-496B-8135-1D3091EAB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4371" r="84193" b="52296"/>
          <a:stretch/>
        </p:blipFill>
        <p:spPr>
          <a:xfrm>
            <a:off x="2209801" y="228600"/>
            <a:ext cx="2252945" cy="3474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55EF41-C321-458B-8A9F-29ABB06DC870}"/>
              </a:ext>
            </a:extLst>
          </p:cNvPr>
          <p:cNvSpPr txBox="1"/>
          <p:nvPr/>
        </p:nvSpPr>
        <p:spPr>
          <a:xfrm>
            <a:off x="2286000" y="1730787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AD41A-2EB5-4D98-B9C8-B10EB1626516}"/>
              </a:ext>
            </a:extLst>
          </p:cNvPr>
          <p:cNvSpPr txBox="1"/>
          <p:nvPr/>
        </p:nvSpPr>
        <p:spPr>
          <a:xfrm>
            <a:off x="4683921" y="498949"/>
            <a:ext cx="1662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35%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48232-8735-46D2-B546-96F352D86E84}"/>
              </a:ext>
            </a:extLst>
          </p:cNvPr>
          <p:cNvSpPr txBox="1"/>
          <p:nvPr/>
        </p:nvSpPr>
        <p:spPr>
          <a:xfrm>
            <a:off x="2590801" y="507630"/>
            <a:ext cx="1662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3%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53EC34-BFF4-485D-8DA5-623DA69B8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5" t="34371" r="60625" b="44519"/>
          <a:stretch/>
        </p:blipFill>
        <p:spPr>
          <a:xfrm>
            <a:off x="7137086" y="3731433"/>
            <a:ext cx="2540314" cy="31792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C97716-B635-4C8B-990B-F3920F0C8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4371" r="84193" b="52296"/>
          <a:stretch/>
        </p:blipFill>
        <p:spPr>
          <a:xfrm>
            <a:off x="4683921" y="3702957"/>
            <a:ext cx="2455242" cy="32076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3CCB52-96A0-4253-A002-85C768C3DED6}"/>
              </a:ext>
            </a:extLst>
          </p:cNvPr>
          <p:cNvSpPr txBox="1"/>
          <p:nvPr/>
        </p:nvSpPr>
        <p:spPr>
          <a:xfrm>
            <a:off x="4827448" y="4582619"/>
            <a:ext cx="2273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47C306-7A9D-4E8C-AF21-B74411A2F6B4}"/>
              </a:ext>
            </a:extLst>
          </p:cNvPr>
          <p:cNvSpPr txBox="1"/>
          <p:nvPr/>
        </p:nvSpPr>
        <p:spPr>
          <a:xfrm>
            <a:off x="7576098" y="3859904"/>
            <a:ext cx="1469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35%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3E73D1-A567-48C0-9DC2-B3880C5EACEE}"/>
              </a:ext>
            </a:extLst>
          </p:cNvPr>
          <p:cNvSpPr txBox="1"/>
          <p:nvPr/>
        </p:nvSpPr>
        <p:spPr>
          <a:xfrm>
            <a:off x="5482978" y="3868585"/>
            <a:ext cx="1469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3%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991CD5-9080-40F3-BB15-2EA346CFA420}"/>
              </a:ext>
            </a:extLst>
          </p:cNvPr>
          <p:cNvSpPr txBox="1"/>
          <p:nvPr/>
        </p:nvSpPr>
        <p:spPr>
          <a:xfrm>
            <a:off x="7244280" y="4582619"/>
            <a:ext cx="2433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PTN</a:t>
            </a:r>
          </a:p>
        </p:txBody>
      </p:sp>
    </p:spTree>
    <p:extLst>
      <p:ext uri="{BB962C8B-B14F-4D97-AF65-F5344CB8AC3E}">
        <p14:creationId xmlns:p14="http://schemas.microsoft.com/office/powerpoint/2010/main" val="12572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0721" y="113944"/>
            <a:ext cx="8839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tan 8 gam NaCl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152 gam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lphaLcPeriod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tan, dung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NaCl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09800" y="2590800"/>
          <a:ext cx="77724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2791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32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tan là:…………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3200" b="0" baseline="-25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</a:t>
                      </a:r>
                      <a:r>
                        <a:rPr lang="en-US" sz="32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?</a:t>
                      </a:r>
                      <a:endParaRPr lang="vi-VN" sz="32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139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Dung môi là:………...</a:t>
                      </a:r>
                      <a:endParaRPr lang="vi-VN" sz="32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3200" b="0" baseline="-25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dm</a:t>
                      </a:r>
                      <a:r>
                        <a:rPr lang="en-US" sz="32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?</a:t>
                      </a:r>
                      <a:endParaRPr lang="vi-VN" sz="32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791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Dung dịch ………..</a:t>
                      </a:r>
                      <a:endParaRPr lang="vi-VN" sz="32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3200" b="0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dd</a:t>
                      </a:r>
                      <a:r>
                        <a:rPr lang="en-US" sz="3200" b="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?</a:t>
                      </a:r>
                      <a:endParaRPr lang="vi-V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6079">
                <a:tc gridSpan="2"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C%</a:t>
                      </a:r>
                    </a:p>
                    <a:p>
                      <a:endParaRPr lang="vi-VN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19600" y="2590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276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4542" y="41249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2590800"/>
            <a:ext cx="11049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 gam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6386" y="3352800"/>
            <a:ext cx="14478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152 gam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4172152"/>
            <a:ext cx="14478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160 gam  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724401" y="5491490"/>
          <a:ext cx="325664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80" imgH="431640" progId="Equation.DSMT4">
                  <p:embed/>
                </p:oleObj>
              </mc:Choice>
              <mc:Fallback>
                <p:oleObj name="Equation" r:id="rId2" imgW="1079280" imgH="431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24401" y="5491490"/>
                        <a:ext cx="3256643" cy="1143000"/>
                      </a:xfrm>
                      <a:prstGeom prst="rect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97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B076C4-3FB6-44F8-B8CE-AC2353583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b="66296"/>
          <a:stretch/>
        </p:blipFill>
        <p:spPr>
          <a:xfrm>
            <a:off x="-62144" y="0"/>
            <a:ext cx="1225414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0" y="228600"/>
            <a:ext cx="7162800" cy="11430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Ô STAR</a:t>
            </a:r>
            <a:endParaRPr lang="vi-VN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524000" y="8001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5-Point Star 3"/>
          <p:cNvSpPr/>
          <p:nvPr/>
        </p:nvSpPr>
        <p:spPr>
          <a:xfrm>
            <a:off x="8610600" y="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5-Point Star 4"/>
          <p:cNvSpPr/>
          <p:nvPr/>
        </p:nvSpPr>
        <p:spPr>
          <a:xfrm>
            <a:off x="9327243" y="1524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5-Point Star 5"/>
          <p:cNvSpPr/>
          <p:nvPr/>
        </p:nvSpPr>
        <p:spPr>
          <a:xfrm>
            <a:off x="9909629" y="5334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5-Point Star 7"/>
          <p:cNvSpPr/>
          <p:nvPr/>
        </p:nvSpPr>
        <p:spPr>
          <a:xfrm>
            <a:off x="2819400" y="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5-Point Star 8"/>
          <p:cNvSpPr/>
          <p:nvPr/>
        </p:nvSpPr>
        <p:spPr>
          <a:xfrm>
            <a:off x="2057400" y="3048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57399" y="2057400"/>
          <a:ext cx="7803245" cy="3659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569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800" b="1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</a:t>
                      </a:r>
                      <a:r>
                        <a:rPr lang="en-US" sz="2800" b="1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(g)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800" b="1" baseline="-25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dd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(g)</a:t>
                      </a:r>
                      <a:endParaRPr lang="vi-VN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C%</a:t>
                      </a:r>
                      <a:endParaRPr lang="vi-VN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73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NaOH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vi-VN" sz="28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vi-VN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673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NaCl</a:t>
                      </a:r>
                      <a:endParaRPr lang="vi-VN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vi-VN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endParaRPr lang="vi-VN" sz="28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73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lang="vi-VN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  <a:endParaRPr lang="vi-VN" sz="28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141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="1" baseline="-25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="1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800" b="1" baseline="-25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vi-VN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(4)</a:t>
                      </a:r>
                      <a:endParaRPr lang="vi-VN" sz="28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14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 = 23; Cl = 35,5;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 = 32;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= 16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Picture 9" descr="Digit 15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622" y="5638923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6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76377" y="35702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5842" y="832852"/>
            <a:ext cx="7168263" cy="1839675"/>
            <a:chOff x="45839" y="832846"/>
            <a:chExt cx="7168263" cy="18396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4967" r="57510"/>
            <a:stretch/>
          </p:blipFill>
          <p:spPr>
            <a:xfrm>
              <a:off x="6631440" y="862452"/>
              <a:ext cx="582662" cy="1800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39" y="872321"/>
              <a:ext cx="2405611" cy="18001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34905" b="22301"/>
            <a:stretch/>
          </p:blipFill>
          <p:spPr>
            <a:xfrm>
              <a:off x="3091434" y="832846"/>
              <a:ext cx="2055008" cy="18396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45839" y="1356921"/>
              <a:ext cx="2233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CaCO3</a:t>
              </a:r>
            </a:p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Canxicacbonat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>
              <a:stCxn id="5" idx="6"/>
              <a:endCxn id="3" idx="1"/>
            </p:cNvCxnSpPr>
            <p:nvPr/>
          </p:nvCxnSpPr>
          <p:spPr>
            <a:xfrm flipV="1">
              <a:off x="2451450" y="1752684"/>
              <a:ext cx="639984" cy="197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3" idx="3"/>
              <a:endCxn id="4" idx="1"/>
            </p:cNvCxnSpPr>
            <p:nvPr/>
          </p:nvCxnSpPr>
          <p:spPr>
            <a:xfrm>
              <a:off x="5146442" y="1752684"/>
              <a:ext cx="1484998" cy="98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187898" y="1356921"/>
              <a:ext cx="1216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4730" y="3693564"/>
            <a:ext cx="6940919" cy="1882192"/>
            <a:chOff x="94727" y="3693564"/>
            <a:chExt cx="6940919" cy="18821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3368" y="3717133"/>
              <a:ext cx="2054530" cy="183505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9085" t="7447" r="73392"/>
            <a:stretch/>
          </p:blipFill>
          <p:spPr>
            <a:xfrm>
              <a:off x="6456040" y="3693564"/>
              <a:ext cx="579606" cy="18821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l="25014" t="12259" r="11060" b="22358"/>
            <a:stretch/>
          </p:blipFill>
          <p:spPr>
            <a:xfrm>
              <a:off x="94727" y="3825146"/>
              <a:ext cx="2327357" cy="16190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459912" y="4219163"/>
              <a:ext cx="1665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NaCl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/>
            <p:cNvCxnSpPr>
              <a:stCxn id="11" idx="6"/>
            </p:cNvCxnSpPr>
            <p:nvPr/>
          </p:nvCxnSpPr>
          <p:spPr>
            <a:xfrm flipV="1">
              <a:off x="2422084" y="4634661"/>
              <a:ext cx="84122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</p:cNvCxnSpPr>
            <p:nvPr/>
          </p:nvCxnSpPr>
          <p:spPr>
            <a:xfrm>
              <a:off x="5187898" y="4634661"/>
              <a:ext cx="12681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191952" y="4116962"/>
              <a:ext cx="1216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2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23485C-8CB5-4D21-91BF-445CAA9B8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b="662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0" y="228600"/>
            <a:ext cx="7162800" cy="11430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Ô STAR</a:t>
            </a:r>
            <a:endParaRPr lang="vi-VN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524000" y="8001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5-Point Star 3"/>
          <p:cNvSpPr/>
          <p:nvPr/>
        </p:nvSpPr>
        <p:spPr>
          <a:xfrm>
            <a:off x="8610600" y="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5-Point Star 4"/>
          <p:cNvSpPr/>
          <p:nvPr/>
        </p:nvSpPr>
        <p:spPr>
          <a:xfrm>
            <a:off x="9327243" y="1524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5-Point Star 5"/>
          <p:cNvSpPr/>
          <p:nvPr/>
        </p:nvSpPr>
        <p:spPr>
          <a:xfrm>
            <a:off x="9909629" y="5334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5-Point Star 7"/>
          <p:cNvSpPr/>
          <p:nvPr/>
        </p:nvSpPr>
        <p:spPr>
          <a:xfrm>
            <a:off x="2819400" y="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5-Point Star 8"/>
          <p:cNvSpPr/>
          <p:nvPr/>
        </p:nvSpPr>
        <p:spPr>
          <a:xfrm>
            <a:off x="2057400" y="3048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57398" y="2057400"/>
          <a:ext cx="7848602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0983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Dung</a:t>
                      </a:r>
                      <a:r>
                        <a:rPr lang="en-US" sz="2800" b="1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dịch</a:t>
                      </a:r>
                      <a:endParaRPr lang="vi-VN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800" b="1" baseline="-25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 </a:t>
                      </a:r>
                    </a:p>
                    <a:p>
                      <a:pPr algn="ctr"/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(g)</a:t>
                      </a:r>
                      <a:endParaRPr lang="vi-VN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800" b="1" baseline="-25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dd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(g)</a:t>
                      </a:r>
                      <a:endParaRPr lang="vi-VN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C%</a:t>
                      </a:r>
                      <a:endParaRPr lang="vi-VN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507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NaOH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vi-VN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vi-VN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507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NaCl</a:t>
                      </a:r>
                      <a:endParaRPr lang="vi-VN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vi-VN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endParaRPr lang="vi-VN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507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lang="vi-VN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29,2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14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="1" baseline="-25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="1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800" b="1" baseline="-25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vi-VN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vi-VN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24,5%</a:t>
                      </a:r>
                      <a:endParaRPr lang="vi-VN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148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 = 23; Cl = 35,5;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 = 32;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= 16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sz="2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1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F0B4E4-BB2D-4E1A-91F3-C70B1FA5F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7"/>
          <a:stretch/>
        </p:blipFill>
        <p:spPr>
          <a:xfrm>
            <a:off x="5130349" y="-27008"/>
            <a:ext cx="5549487" cy="6871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F12E9F-E2ED-431D-8DFA-AF6F7583DD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67" b="82815"/>
          <a:stretch/>
        </p:blipFill>
        <p:spPr>
          <a:xfrm>
            <a:off x="168676" y="-27008"/>
            <a:ext cx="4961674" cy="6871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C375BA-E7A9-42F2-BCF9-896F5E4D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65126"/>
            <a:ext cx="4419600" cy="647937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Palatino Linotype" panose="02040502050505030304" pitchFamily="18" charset="0"/>
              </a:rPr>
              <a:t>BỆNH </a:t>
            </a:r>
            <a:br>
              <a:rPr lang="en-US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Palatino Linotype" panose="02040502050505030304" pitchFamily="18" charset="0"/>
              </a:rPr>
              <a:t>TIỂU ĐƯỜNG:</a:t>
            </a:r>
            <a:br>
              <a:rPr lang="en-US" sz="3600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en-US" sz="3600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600" dirty="0">
                <a:latin typeface="Palatino Linotype" panose="02040502050505030304" pitchFamily="18" charset="0"/>
              </a:rPr>
              <a:t>Khi </a:t>
            </a:r>
            <a:r>
              <a:rPr lang="en-US" sz="3600" dirty="0" err="1">
                <a:latin typeface="Palatino Linotype" panose="02040502050505030304" pitchFamily="18" charset="0"/>
              </a:rPr>
              <a:t>trong</a:t>
            </a:r>
            <a:r>
              <a:rPr lang="en-US" sz="3600" dirty="0"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</a:rPr>
              <a:t>cơ</a:t>
            </a:r>
            <a:r>
              <a:rPr lang="en-US" sz="3600" dirty="0"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</a:rPr>
              <a:t>thể</a:t>
            </a:r>
            <a:r>
              <a:rPr lang="en-US" sz="3600" dirty="0"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</a:rPr>
              <a:t>người</a:t>
            </a:r>
            <a:r>
              <a:rPr lang="en-US" sz="3600" dirty="0">
                <a:latin typeface="Palatino Linotype" panose="02040502050505030304" pitchFamily="18" charset="0"/>
              </a:rPr>
              <a:t>, </a:t>
            </a:r>
            <a:r>
              <a:rPr lang="en-US" sz="3600" dirty="0" err="1">
                <a:latin typeface="Palatino Linotype" panose="02040502050505030304" pitchFamily="18" charset="0"/>
              </a:rPr>
              <a:t>lượng</a:t>
            </a:r>
            <a:r>
              <a:rPr lang="en-US" sz="3600" dirty="0"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</a:rPr>
              <a:t>đường</a:t>
            </a:r>
            <a:r>
              <a:rPr lang="en-US" sz="3600" dirty="0">
                <a:latin typeface="Palatino Linotype" panose="02040502050505030304" pitchFamily="18" charset="0"/>
              </a:rPr>
              <a:t> (</a:t>
            </a:r>
            <a:r>
              <a:rPr lang="en-US" sz="3600" dirty="0" err="1">
                <a:latin typeface="Palatino Linotype" panose="02040502050505030304" pitchFamily="18" charset="0"/>
              </a:rPr>
              <a:t>glucozơ</a:t>
            </a:r>
            <a:r>
              <a:rPr lang="en-US" sz="3600" dirty="0">
                <a:latin typeface="Palatino Linotype" panose="02040502050505030304" pitchFamily="18" charset="0"/>
              </a:rPr>
              <a:t>) </a:t>
            </a:r>
            <a:r>
              <a:rPr lang="en-US" sz="3600" dirty="0" err="1">
                <a:latin typeface="Palatino Linotype" panose="02040502050505030304" pitchFamily="18" charset="0"/>
              </a:rPr>
              <a:t>trong</a:t>
            </a:r>
            <a:r>
              <a:rPr lang="en-US" sz="3600" dirty="0"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</a:rPr>
              <a:t>máu</a:t>
            </a:r>
            <a:r>
              <a:rPr lang="en-US" sz="3600" dirty="0"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</a:rPr>
              <a:t>tăng</a:t>
            </a:r>
            <a:r>
              <a:rPr lang="en-US" sz="3600" dirty="0"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</a:rPr>
              <a:t>cao</a:t>
            </a:r>
            <a:r>
              <a:rPr lang="en-US" sz="3600" dirty="0">
                <a:latin typeface="Palatino Linotype" panose="02040502050505030304" pitchFamily="18" charset="0"/>
              </a:rPr>
              <a:t>. </a:t>
            </a:r>
            <a:br>
              <a:rPr lang="en-US" sz="3600" dirty="0">
                <a:latin typeface="Palatino Linotype" panose="02040502050505030304" pitchFamily="18" charset="0"/>
              </a:rPr>
            </a:br>
            <a:r>
              <a:rPr lang="en-US" sz="3600" dirty="0" err="1">
                <a:latin typeface="Palatino Linotype" panose="02040502050505030304" pitchFamily="18" charset="0"/>
              </a:rPr>
              <a:t>Nồng</a:t>
            </a:r>
            <a:r>
              <a:rPr lang="en-US" sz="3600" dirty="0"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</a:rPr>
              <a:t>độ</a:t>
            </a:r>
            <a:r>
              <a:rPr lang="en-US" sz="3600" dirty="0"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</a:rPr>
              <a:t>đường</a:t>
            </a:r>
            <a:r>
              <a:rPr lang="en-US" sz="3600" dirty="0"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latin typeface="Palatino Linotype" panose="02040502050505030304" pitchFamily="18" charset="0"/>
              </a:rPr>
              <a:t>trên</a:t>
            </a:r>
            <a:r>
              <a:rPr lang="en-US" sz="3600" dirty="0">
                <a:latin typeface="Palatino Linotype" panose="0204050205050503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Palatino Linotype" panose="02040502050505030304" pitchFamily="18" charset="0"/>
              </a:rPr>
              <a:t>5,6 mmol/</a:t>
            </a:r>
            <a:r>
              <a:rPr lang="en-US" sz="3600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lít</a:t>
            </a:r>
            <a:r>
              <a:rPr lang="en-US" sz="3600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br>
              <a:rPr lang="en-US" sz="3600" dirty="0">
                <a:latin typeface="Palatino Linotype" panose="02040502050505030304" pitchFamily="18" charset="0"/>
              </a:rPr>
            </a:br>
            <a:r>
              <a:rPr lang="en-US" sz="3600" dirty="0">
                <a:latin typeface="Palatino Linotype" panose="02040502050505030304" pitchFamily="18" charset="0"/>
              </a:rPr>
              <a:t>(0,0056 mol/</a:t>
            </a:r>
            <a:r>
              <a:rPr lang="en-US" sz="3600" dirty="0" err="1">
                <a:latin typeface="Palatino Linotype" panose="02040502050505030304" pitchFamily="18" charset="0"/>
              </a:rPr>
              <a:t>lít</a:t>
            </a:r>
            <a:r>
              <a:rPr lang="en-US" sz="3600" dirty="0">
                <a:latin typeface="Palatino Linotype" panose="020405020505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0625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4" name="AutoShape 32">
            <a:extLst>
              <a:ext uri="{FF2B5EF4-FFF2-40B4-BE49-F238E27FC236}">
                <a16:creationId xmlns:a16="http://schemas.microsoft.com/office/drawing/2014/main" id="{9FBFC539-9ECB-48B2-8135-BE07F60AE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825" y="1989139"/>
            <a:ext cx="1568450" cy="2376487"/>
          </a:xfrm>
          <a:prstGeom prst="can">
            <a:avLst>
              <a:gd name="adj" fmla="val 4126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0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87" name="Text Box 35">
            <a:extLst>
              <a:ext uri="{FF2B5EF4-FFF2-40B4-BE49-F238E27FC236}">
                <a16:creationId xmlns:a16="http://schemas.microsoft.com/office/drawing/2014/main" id="{F02400D4-FDAC-4BB9-9069-B33090546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997201"/>
            <a:ext cx="164623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mol NaOH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endParaRPr lang="en-US" altLang="en-US" sz="2000" b="1" dirty="0">
              <a:solidFill>
                <a:schemeClr val="folHlin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98" name="Text Box 46">
            <a:extLst>
              <a:ext uri="{FF2B5EF4-FFF2-40B4-BE49-F238E27FC236}">
                <a16:creationId xmlns:a16="http://schemas.microsoft.com/office/drawing/2014/main" id="{EC11BA7A-3C6E-4163-B4AA-3627FF70F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9" y="1412876"/>
            <a:ext cx="1177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1lit dd</a:t>
            </a:r>
          </a:p>
        </p:txBody>
      </p:sp>
      <p:sp>
        <p:nvSpPr>
          <p:cNvPr id="23600" name="Line 48">
            <a:extLst>
              <a:ext uri="{FF2B5EF4-FFF2-40B4-BE49-F238E27FC236}">
                <a16:creationId xmlns:a16="http://schemas.microsoft.com/office/drawing/2014/main" id="{7DB07282-02FF-45CD-A709-C18D9E52F9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3526" y="1844676"/>
            <a:ext cx="392113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6" name="Text Box 54">
            <a:extLst>
              <a:ext uri="{FF2B5EF4-FFF2-40B4-BE49-F238E27FC236}">
                <a16:creationId xmlns:a16="http://schemas.microsoft.com/office/drawing/2014/main" id="{CFB4E4C7-F91A-4B31-80B2-1541C5D4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4508501"/>
            <a:ext cx="1176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Cốc 1</a:t>
            </a:r>
          </a:p>
        </p:txBody>
      </p:sp>
      <p:sp>
        <p:nvSpPr>
          <p:cNvPr id="23614" name="Oval 62">
            <a:extLst>
              <a:ext uri="{FF2B5EF4-FFF2-40B4-BE49-F238E27FC236}">
                <a16:creationId xmlns:a16="http://schemas.microsoft.com/office/drawing/2014/main" id="{DE92AD71-A72B-4573-A483-201665936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825" y="2492375"/>
            <a:ext cx="1570038" cy="501650"/>
          </a:xfrm>
          <a:prstGeom prst="ellipse">
            <a:avLst/>
          </a:prstGeom>
          <a:noFill/>
          <a:ln w="952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0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615" name="AutoShape 63">
            <a:extLst>
              <a:ext uri="{FF2B5EF4-FFF2-40B4-BE49-F238E27FC236}">
                <a16:creationId xmlns:a16="http://schemas.microsoft.com/office/drawing/2014/main" id="{60BA2A62-AA1B-4246-B94B-D9F799B5B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950" y="2060575"/>
            <a:ext cx="1568450" cy="2305050"/>
          </a:xfrm>
          <a:prstGeom prst="can">
            <a:avLst>
              <a:gd name="adj" fmla="val 4002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0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616" name="Text Box 64">
            <a:extLst>
              <a:ext uri="{FF2B5EF4-FFF2-40B4-BE49-F238E27FC236}">
                <a16:creationId xmlns:a16="http://schemas.microsoft.com/office/drawing/2014/main" id="{B8C6E61C-910E-411F-9D7B-D8BF12FA3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364" y="3068638"/>
            <a:ext cx="1646237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mol NaOH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endParaRPr lang="en-US" altLang="en-US" sz="2000" b="1">
              <a:solidFill>
                <a:schemeClr val="folHlin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617" name="Text Box 65">
            <a:extLst>
              <a:ext uri="{FF2B5EF4-FFF2-40B4-BE49-F238E27FC236}">
                <a16:creationId xmlns:a16="http://schemas.microsoft.com/office/drawing/2014/main" id="{99E8DB98-1E3F-4900-9513-1E7DABFFA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1" y="1341439"/>
            <a:ext cx="1177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1lit dd</a:t>
            </a:r>
          </a:p>
        </p:txBody>
      </p:sp>
      <p:sp>
        <p:nvSpPr>
          <p:cNvPr id="23618" name="Line 66">
            <a:extLst>
              <a:ext uri="{FF2B5EF4-FFF2-40B4-BE49-F238E27FC236}">
                <a16:creationId xmlns:a16="http://schemas.microsoft.com/office/drawing/2014/main" id="{440E0362-FCD7-4C41-95DA-385B57C6DF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9651" y="1844676"/>
            <a:ext cx="392113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0" name="Oval 68">
            <a:extLst>
              <a:ext uri="{FF2B5EF4-FFF2-40B4-BE49-F238E27FC236}">
                <a16:creationId xmlns:a16="http://schemas.microsoft.com/office/drawing/2014/main" id="{CC7E7712-B792-4088-BF94-55E5376F8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950" y="2565400"/>
            <a:ext cx="1570038" cy="501650"/>
          </a:xfrm>
          <a:prstGeom prst="ellipse">
            <a:avLst/>
          </a:prstGeom>
          <a:noFill/>
          <a:ln w="952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0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621" name="AutoShape 69">
            <a:extLst>
              <a:ext uri="{FF2B5EF4-FFF2-40B4-BE49-F238E27FC236}">
                <a16:creationId xmlns:a16="http://schemas.microsoft.com/office/drawing/2014/main" id="{8A2B3C1E-A2C1-4FD2-815A-B4B546355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1538" y="1989139"/>
            <a:ext cx="1568450" cy="2376487"/>
          </a:xfrm>
          <a:prstGeom prst="can">
            <a:avLst>
              <a:gd name="adj" fmla="val 4126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0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622" name="Text Box 70">
            <a:extLst>
              <a:ext uri="{FF2B5EF4-FFF2-40B4-BE49-F238E27FC236}">
                <a16:creationId xmlns:a16="http://schemas.microsoft.com/office/drawing/2014/main" id="{3E5BF09F-A691-446C-AABF-217DD3D52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0" y="2997200"/>
            <a:ext cx="1646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 mol NaOH</a:t>
            </a:r>
          </a:p>
        </p:txBody>
      </p:sp>
      <p:sp>
        <p:nvSpPr>
          <p:cNvPr id="23623" name="Text Box 71">
            <a:extLst>
              <a:ext uri="{FF2B5EF4-FFF2-40B4-BE49-F238E27FC236}">
                <a16:creationId xmlns:a16="http://schemas.microsoft.com/office/drawing/2014/main" id="{4A2403DD-1D05-4481-8480-9E702FD1A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389" y="1341439"/>
            <a:ext cx="1177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1lit dd</a:t>
            </a:r>
          </a:p>
        </p:txBody>
      </p:sp>
      <p:sp>
        <p:nvSpPr>
          <p:cNvPr id="23624" name="Line 72">
            <a:extLst>
              <a:ext uri="{FF2B5EF4-FFF2-40B4-BE49-F238E27FC236}">
                <a16:creationId xmlns:a16="http://schemas.microsoft.com/office/drawing/2014/main" id="{D139DF23-C71A-49FF-845D-BF83EF3A4B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77213" y="1844676"/>
            <a:ext cx="392112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6" name="Oval 74">
            <a:extLst>
              <a:ext uri="{FF2B5EF4-FFF2-40B4-BE49-F238E27FC236}">
                <a16:creationId xmlns:a16="http://schemas.microsoft.com/office/drawing/2014/main" id="{BD3562AB-4638-4C28-9F19-B6A11218D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1539" y="2492375"/>
            <a:ext cx="1570037" cy="501650"/>
          </a:xfrm>
          <a:prstGeom prst="ellipse">
            <a:avLst/>
          </a:prstGeom>
          <a:noFill/>
          <a:ln w="952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sz="20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627" name="Rectangle 75">
            <a:extLst>
              <a:ext uri="{FF2B5EF4-FFF2-40B4-BE49-F238E27FC236}">
                <a16:creationId xmlns:a16="http://schemas.microsoft.com/office/drawing/2014/main" id="{AE2A51A5-9121-436A-A38E-D65E447F9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25" y="3789363"/>
            <a:ext cx="18748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1 (mol/l)</a:t>
            </a:r>
          </a:p>
        </p:txBody>
      </p:sp>
      <p:sp>
        <p:nvSpPr>
          <p:cNvPr id="23628" name="Rectangle 76">
            <a:extLst>
              <a:ext uri="{FF2B5EF4-FFF2-40B4-BE49-F238E27FC236}">
                <a16:creationId xmlns:a16="http://schemas.microsoft.com/office/drawing/2014/main" id="{DC60E624-103E-4082-A763-BE6779A37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175" y="3860800"/>
            <a:ext cx="18748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2 (mol/l)</a:t>
            </a:r>
          </a:p>
        </p:txBody>
      </p:sp>
      <p:sp>
        <p:nvSpPr>
          <p:cNvPr id="23629" name="Rectangle 77">
            <a:extLst>
              <a:ext uri="{FF2B5EF4-FFF2-40B4-BE49-F238E27FC236}">
                <a16:creationId xmlns:a16="http://schemas.microsoft.com/office/drawing/2014/main" id="{599EAF94-90AE-4603-B7EB-DE0E7C74C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3789363"/>
            <a:ext cx="18748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3 (mol/l)</a:t>
            </a:r>
          </a:p>
        </p:txBody>
      </p:sp>
      <p:sp>
        <p:nvSpPr>
          <p:cNvPr id="23630" name="Rectangle 78">
            <a:extLst>
              <a:ext uri="{FF2B5EF4-FFF2-40B4-BE49-F238E27FC236}">
                <a16:creationId xmlns:a16="http://schemas.microsoft.com/office/drawing/2014/main" id="{C46F67AB-F2F0-4BA9-AB7C-B6EA71DD9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4" y="4556126"/>
            <a:ext cx="10112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Cốc 2</a:t>
            </a:r>
          </a:p>
        </p:txBody>
      </p:sp>
      <p:sp>
        <p:nvSpPr>
          <p:cNvPr id="23631" name="Rectangle 79">
            <a:extLst>
              <a:ext uri="{FF2B5EF4-FFF2-40B4-BE49-F238E27FC236}">
                <a16:creationId xmlns:a16="http://schemas.microsoft.com/office/drawing/2014/main" id="{F7B5565D-A7E5-4E96-9572-10EC5D340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0" y="4581526"/>
            <a:ext cx="10112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Cốc 3</a:t>
            </a:r>
          </a:p>
        </p:txBody>
      </p:sp>
      <p:sp>
        <p:nvSpPr>
          <p:cNvPr id="23632" name="Text Box 80">
            <a:extLst>
              <a:ext uri="{FF2B5EF4-FFF2-40B4-BE49-F238E27FC236}">
                <a16:creationId xmlns:a16="http://schemas.microsoft.com/office/drawing/2014/main" id="{CFBBDD78-BEDE-4B46-8F95-5D4D0BCC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3357563"/>
            <a:ext cx="8620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40(g)</a:t>
            </a:r>
          </a:p>
        </p:txBody>
      </p:sp>
      <p:sp>
        <p:nvSpPr>
          <p:cNvPr id="23633" name="Text Box 81">
            <a:extLst>
              <a:ext uri="{FF2B5EF4-FFF2-40B4-BE49-F238E27FC236}">
                <a16:creationId xmlns:a16="http://schemas.microsoft.com/office/drawing/2014/main" id="{5D97CECB-39D8-4F28-8CA3-2CDBD81F5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013" y="3429001"/>
            <a:ext cx="8620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80(g)</a:t>
            </a:r>
          </a:p>
        </p:txBody>
      </p:sp>
      <p:sp>
        <p:nvSpPr>
          <p:cNvPr id="23634" name="Text Box 82">
            <a:extLst>
              <a:ext uri="{FF2B5EF4-FFF2-40B4-BE49-F238E27FC236}">
                <a16:creationId xmlns:a16="http://schemas.microsoft.com/office/drawing/2014/main" id="{1AFA0570-5528-426C-AF46-DF9EEB214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3357563"/>
            <a:ext cx="11763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120(g)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503056-5FB3-4056-AD69-54081E1E2763}"/>
              </a:ext>
            </a:extLst>
          </p:cNvPr>
          <p:cNvSpPr/>
          <p:nvPr/>
        </p:nvSpPr>
        <p:spPr>
          <a:xfrm>
            <a:off x="736710" y="312440"/>
            <a:ext cx="10440276" cy="525272"/>
          </a:xfrm>
          <a:prstGeom prst="rect">
            <a:avLst/>
          </a:prstGeom>
          <a:solidFill>
            <a:srgbClr val="FFC000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Nồng độ mol là gì?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6" grpId="0"/>
      <p:bldP spid="23616" grpId="0"/>
      <p:bldP spid="23617" grpId="0"/>
      <p:bldP spid="23622" grpId="0"/>
      <p:bldP spid="23623" grpId="0"/>
      <p:bldP spid="23627" grpId="0"/>
      <p:bldP spid="23628" grpId="0"/>
      <p:bldP spid="23629" grpId="0"/>
      <p:bldP spid="23630" grpId="0"/>
      <p:bldP spid="23631" grpId="0"/>
      <p:bldP spid="23632" grpId="0"/>
      <p:bldP spid="23633" grpId="0"/>
      <p:bldP spid="23634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C5B88F-D767-4E4C-92F8-79C1BD6883F5}"/>
              </a:ext>
            </a:extLst>
          </p:cNvPr>
          <p:cNvCxnSpPr/>
          <p:nvPr/>
        </p:nvCxnSpPr>
        <p:spPr>
          <a:xfrm>
            <a:off x="3275860" y="450541"/>
            <a:ext cx="0" cy="59569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A856457-BAC9-4D6B-A8F5-520ED25DF645}"/>
              </a:ext>
            </a:extLst>
          </p:cNvPr>
          <p:cNvSpPr txBox="1"/>
          <p:nvPr/>
        </p:nvSpPr>
        <p:spPr>
          <a:xfrm>
            <a:off x="106532" y="106532"/>
            <a:ext cx="35244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NỒNG ĐỘ DUNG DỊCH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8532C-3901-4AD4-B731-B03584BD598C}"/>
              </a:ext>
            </a:extLst>
          </p:cNvPr>
          <p:cNvSpPr txBox="1"/>
          <p:nvPr/>
        </p:nvSpPr>
        <p:spPr>
          <a:xfrm>
            <a:off x="106533" y="541537"/>
            <a:ext cx="281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24E7D-C7FF-45E4-AF6A-6C424BF92125}"/>
              </a:ext>
            </a:extLst>
          </p:cNvPr>
          <p:cNvSpPr txBox="1"/>
          <p:nvPr/>
        </p:nvSpPr>
        <p:spPr>
          <a:xfrm>
            <a:off x="174597" y="1162714"/>
            <a:ext cx="187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AC38C-CC60-4392-98E8-46E781D04CFE}"/>
              </a:ext>
            </a:extLst>
          </p:cNvPr>
          <p:cNvSpPr txBox="1"/>
          <p:nvPr/>
        </p:nvSpPr>
        <p:spPr>
          <a:xfrm>
            <a:off x="167199" y="1474914"/>
            <a:ext cx="303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9A9A3-7F65-4C38-9620-279BFB14A8E7}"/>
              </a:ext>
            </a:extLst>
          </p:cNvPr>
          <p:cNvSpPr txBox="1"/>
          <p:nvPr/>
        </p:nvSpPr>
        <p:spPr>
          <a:xfrm>
            <a:off x="167199" y="2121245"/>
            <a:ext cx="303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E6FDDF-269A-43E1-AD3A-F9B9B4D66CE7}"/>
              </a:ext>
            </a:extLst>
          </p:cNvPr>
          <p:cNvSpPr txBox="1"/>
          <p:nvPr/>
        </p:nvSpPr>
        <p:spPr>
          <a:xfrm>
            <a:off x="106532" y="2795329"/>
            <a:ext cx="281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0240A6-2457-4DE0-BC23-28CA9FD68019}"/>
              </a:ext>
            </a:extLst>
          </p:cNvPr>
          <p:cNvSpPr txBox="1"/>
          <p:nvPr/>
        </p:nvSpPr>
        <p:spPr>
          <a:xfrm>
            <a:off x="167199" y="3192414"/>
            <a:ext cx="275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6FB70-94CD-4CA7-9BCD-C42C98DE1A56}"/>
              </a:ext>
            </a:extLst>
          </p:cNvPr>
          <p:cNvSpPr txBox="1"/>
          <p:nvPr/>
        </p:nvSpPr>
        <p:spPr>
          <a:xfrm>
            <a:off x="174597" y="3589499"/>
            <a:ext cx="275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66EC50E-E156-4FC6-8ACC-8C78F0BE2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111" y="541538"/>
            <a:ext cx="83242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Nồng độ của dung dịch ( kí hiệu C(</a:t>
            </a:r>
            <a:r>
              <a:rPr kumimoji="0" lang="vi-VN" altLang="en-US" sz="2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cho biết số mol chất tan có trong 1 lít dung dịch.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8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Text Box 44">
            <a:extLst>
              <a:ext uri="{FF2B5EF4-FFF2-40B4-BE49-F238E27FC236}">
                <a16:creationId xmlns:a16="http://schemas.microsoft.com/office/drawing/2014/main" id="{9C53D78C-50C6-4468-9461-C0B02E5AA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82" y="175418"/>
            <a:ext cx="1175403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tan 1 mol H</a:t>
            </a:r>
            <a:r>
              <a:rPr lang="en-US" altLang="en-US" sz="2400" b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</a:t>
            </a:r>
            <a:r>
              <a:rPr lang="en-US" altLang="en-US" sz="2400" b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lit dung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nồng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mol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dung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669" name="Text Box 45">
            <a:extLst>
              <a:ext uri="{FF2B5EF4-FFF2-40B4-BE49-F238E27FC236}">
                <a16:creationId xmlns:a16="http://schemas.microsoft.com/office/drawing/2014/main" id="{C3C9A7FD-8977-49BA-AE67-BA0D1E4E9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9" y="1341438"/>
            <a:ext cx="9366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670" name="Text Box 46">
            <a:extLst>
              <a:ext uri="{FF2B5EF4-FFF2-40B4-BE49-F238E27FC236}">
                <a16:creationId xmlns:a16="http://schemas.microsoft.com/office/drawing/2014/main" id="{BE247023-8185-4585-8303-68B5B50FF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1838327"/>
            <a:ext cx="5832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Cứ</a:t>
            </a:r>
            <a:r>
              <a:rPr lang="en-US" alt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lit </a:t>
            </a:r>
            <a:r>
              <a:rPr lang="en-US" alt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dd </a:t>
            </a:r>
            <a:r>
              <a:rPr lang="en-US" alt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mol </a:t>
            </a:r>
            <a:r>
              <a:rPr lang="en-US" alt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tan(H</a:t>
            </a:r>
            <a:r>
              <a:rPr lang="en-US" altLang="en-US" sz="2400" baseline="-2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</a:t>
            </a:r>
            <a:r>
              <a:rPr lang="en-US" altLang="en-US" sz="2400" baseline="-2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671" name="Text Box 47">
            <a:extLst>
              <a:ext uri="{FF2B5EF4-FFF2-40B4-BE49-F238E27FC236}">
                <a16:creationId xmlns:a16="http://schemas.microsoft.com/office/drawing/2014/main" id="{4E1A559D-BC94-4D2A-873C-408706239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4" y="2287050"/>
            <a:ext cx="49688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lit </a:t>
            </a:r>
            <a:r>
              <a:rPr lang="en-US" alt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dd </a:t>
            </a:r>
            <a:r>
              <a:rPr lang="en-US" alt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 mol </a:t>
            </a:r>
            <a:r>
              <a:rPr lang="en-US" alt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72" name="Text Box 48">
                <a:extLst>
                  <a:ext uri="{FF2B5EF4-FFF2-40B4-BE49-F238E27FC236}">
                    <a16:creationId xmlns:a16="http://schemas.microsoft.com/office/drawing/2014/main" id="{28EDDEC4-E293-4512-8CAF-EB73FB9B68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6348" y="2815114"/>
                <a:ext cx="3343890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→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1 .  1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= 0,5( mol)</a:t>
                </a:r>
              </a:p>
            </p:txBody>
          </p:sp>
        </mc:Choice>
        <mc:Fallback xmlns="">
          <p:sp>
            <p:nvSpPr>
              <p:cNvPr id="26672" name="Text Box 48">
                <a:extLst>
                  <a:ext uri="{FF2B5EF4-FFF2-40B4-BE49-F238E27FC236}">
                    <a16:creationId xmlns:a16="http://schemas.microsoft.com/office/drawing/2014/main" id="{28EDDEC4-E293-4512-8CAF-EB73FB9B6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6348" y="2815114"/>
                <a:ext cx="3343890" cy="613886"/>
              </a:xfrm>
              <a:prstGeom prst="rect">
                <a:avLst/>
              </a:prstGeom>
              <a:blipFill>
                <a:blip r:embed="rId2"/>
                <a:stretch>
                  <a:fillRect l="-2920" b="-8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74" name="Line 50">
            <a:extLst>
              <a:ext uri="{FF2B5EF4-FFF2-40B4-BE49-F238E27FC236}">
                <a16:creationId xmlns:a16="http://schemas.microsoft.com/office/drawing/2014/main" id="{50BE8CA6-DEE7-4D95-B694-DA52A240B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6" y="3500438"/>
            <a:ext cx="936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9" name="Text Box 55">
            <a:extLst>
              <a:ext uri="{FF2B5EF4-FFF2-40B4-BE49-F238E27FC236}">
                <a16:creationId xmlns:a16="http://schemas.microsoft.com/office/drawing/2014/main" id="{A539794C-36CC-4CFA-A072-536C2B2DE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455990"/>
            <a:ext cx="929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lit dd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0,5 mol H</a:t>
            </a:r>
            <a:r>
              <a:rPr lang="en-US" altLang="en-US" sz="2400" b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</a:t>
            </a:r>
            <a:r>
              <a:rPr lang="en-US" altLang="en-US" sz="2400" b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nồng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dd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0,5 mol/l (0,5M)</a:t>
            </a:r>
          </a:p>
        </p:txBody>
      </p:sp>
      <p:sp>
        <p:nvSpPr>
          <p:cNvPr id="26680" name="Text Box 56">
            <a:extLst>
              <a:ext uri="{FF2B5EF4-FFF2-40B4-BE49-F238E27FC236}">
                <a16:creationId xmlns:a16="http://schemas.microsoft.com/office/drawing/2014/main" id="{DB5E6769-A929-4573-8AB0-4105817FB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1" y="4138546"/>
            <a:ext cx="183622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Tổng quát:</a:t>
            </a:r>
          </a:p>
        </p:txBody>
      </p:sp>
      <p:sp>
        <p:nvSpPr>
          <p:cNvPr id="26681" name="Text Box 57">
            <a:extLst>
              <a:ext uri="{FF2B5EF4-FFF2-40B4-BE49-F238E27FC236}">
                <a16:creationId xmlns:a16="http://schemas.microsoft.com/office/drawing/2014/main" id="{1E3B0FB6-4A0B-4947-B7E5-C9238AC10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4797426"/>
            <a:ext cx="48244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Cứ V lit dd có n mol chất tan</a:t>
            </a:r>
          </a:p>
        </p:txBody>
      </p:sp>
      <p:sp>
        <p:nvSpPr>
          <p:cNvPr id="26682" name="Text Box 58">
            <a:extLst>
              <a:ext uri="{FF2B5EF4-FFF2-40B4-BE49-F238E27FC236}">
                <a16:creationId xmlns:a16="http://schemas.microsoft.com/office/drawing/2014/main" id="{E12B3A48-4A9D-4391-BF40-F6E01BD53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5229226"/>
            <a:ext cx="5257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lit dd </a:t>
            </a:r>
            <a:r>
              <a:rPr lang="en-US" alt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</a:t>
            </a:r>
            <a:r>
              <a:rPr lang="en-US" altLang="en-US" sz="2400" baseline="-2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mol </a:t>
            </a:r>
            <a:r>
              <a:rPr lang="en-US" alt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701" name="Text Box 77">
                <a:extLst>
                  <a:ext uri="{FF2B5EF4-FFF2-40B4-BE49-F238E27FC236}">
                    <a16:creationId xmlns:a16="http://schemas.microsoft.com/office/drawing/2014/main" id="{0CA21900-1166-4EA2-86F0-15784A551E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1814" y="5805488"/>
                <a:ext cx="3488784" cy="6160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 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1 . 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en-US" altLang="en-US" sz="2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701" name="Text Box 77">
                <a:extLst>
                  <a:ext uri="{FF2B5EF4-FFF2-40B4-BE49-F238E27FC236}">
                    <a16:creationId xmlns:a16="http://schemas.microsoft.com/office/drawing/2014/main" id="{0CA21900-1166-4EA2-86F0-15784A551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1814" y="5805488"/>
                <a:ext cx="3488784" cy="616002"/>
              </a:xfrm>
              <a:prstGeom prst="rect">
                <a:avLst/>
              </a:prstGeom>
              <a:blipFill>
                <a:blip r:embed="rId3"/>
                <a:stretch>
                  <a:fillRect l="-2797" b="-8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8" grpId="0"/>
      <p:bldP spid="26669" grpId="0"/>
      <p:bldP spid="26670" grpId="0"/>
      <p:bldP spid="26671" grpId="0"/>
      <p:bldP spid="26672" grpId="0"/>
      <p:bldP spid="26679" grpId="0"/>
      <p:bldP spid="26680" grpId="0"/>
      <p:bldP spid="26681" grpId="0"/>
      <p:bldP spid="26682" grpId="0"/>
      <p:bldP spid="267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C5B88F-D767-4E4C-92F8-79C1BD6883F5}"/>
              </a:ext>
            </a:extLst>
          </p:cNvPr>
          <p:cNvCxnSpPr/>
          <p:nvPr/>
        </p:nvCxnSpPr>
        <p:spPr>
          <a:xfrm>
            <a:off x="3275860" y="450541"/>
            <a:ext cx="0" cy="59569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A856457-BAC9-4D6B-A8F5-520ED25DF645}"/>
              </a:ext>
            </a:extLst>
          </p:cNvPr>
          <p:cNvSpPr txBox="1"/>
          <p:nvPr/>
        </p:nvSpPr>
        <p:spPr>
          <a:xfrm>
            <a:off x="106532" y="106532"/>
            <a:ext cx="35244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NỒNG ĐỘ DUNG DỊCH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8532C-3901-4AD4-B731-B03584BD598C}"/>
              </a:ext>
            </a:extLst>
          </p:cNvPr>
          <p:cNvSpPr txBox="1"/>
          <p:nvPr/>
        </p:nvSpPr>
        <p:spPr>
          <a:xfrm>
            <a:off x="106533" y="541537"/>
            <a:ext cx="281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24E7D-C7FF-45E4-AF6A-6C424BF92125}"/>
              </a:ext>
            </a:extLst>
          </p:cNvPr>
          <p:cNvSpPr txBox="1"/>
          <p:nvPr/>
        </p:nvSpPr>
        <p:spPr>
          <a:xfrm>
            <a:off x="174597" y="1162714"/>
            <a:ext cx="187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AC38C-CC60-4392-98E8-46E781D04CFE}"/>
              </a:ext>
            </a:extLst>
          </p:cNvPr>
          <p:cNvSpPr txBox="1"/>
          <p:nvPr/>
        </p:nvSpPr>
        <p:spPr>
          <a:xfrm>
            <a:off x="167199" y="1474914"/>
            <a:ext cx="303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9A9A3-7F65-4C38-9620-279BFB14A8E7}"/>
              </a:ext>
            </a:extLst>
          </p:cNvPr>
          <p:cNvSpPr txBox="1"/>
          <p:nvPr/>
        </p:nvSpPr>
        <p:spPr>
          <a:xfrm>
            <a:off x="167199" y="2121245"/>
            <a:ext cx="303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E6FDDF-269A-43E1-AD3A-F9B9B4D66CE7}"/>
              </a:ext>
            </a:extLst>
          </p:cNvPr>
          <p:cNvSpPr txBox="1"/>
          <p:nvPr/>
        </p:nvSpPr>
        <p:spPr>
          <a:xfrm>
            <a:off x="106532" y="2795329"/>
            <a:ext cx="281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0240A6-2457-4DE0-BC23-28CA9FD68019}"/>
              </a:ext>
            </a:extLst>
          </p:cNvPr>
          <p:cNvSpPr txBox="1"/>
          <p:nvPr/>
        </p:nvSpPr>
        <p:spPr>
          <a:xfrm>
            <a:off x="167199" y="3192414"/>
            <a:ext cx="275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6FB70-94CD-4CA7-9BCD-C42C98DE1A56}"/>
              </a:ext>
            </a:extLst>
          </p:cNvPr>
          <p:cNvSpPr txBox="1"/>
          <p:nvPr/>
        </p:nvSpPr>
        <p:spPr>
          <a:xfrm>
            <a:off x="174597" y="3589499"/>
            <a:ext cx="275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E66EC50E-E156-4FC6-8ACC-8C78F0BE2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3111" y="315931"/>
                <a:ext cx="8324289" cy="12206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Nồng độ của dung dịch ( kí hiệu C(</a:t>
                </a:r>
                <a:r>
                  <a:rPr kumimoji="0" lang="vi-VN" altLang="en-US" sz="2200" b="0" i="0" u="none" strike="noStrike" cap="none" normalizeH="0" baseline="-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kumimoji="0" lang="vi-VN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 cho biết số mol chất tan có trong 1 lít dung dịch.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2200" b="1" baseline="-2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en-US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den>
                    </m:f>
                  </m:oMath>
                </a14:m>
                <a:endParaRPr kumimoji="0" lang="en-US" altLang="en-US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E66EC50E-E156-4FC6-8ACC-8C78F0BE2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3111" y="315931"/>
                <a:ext cx="8324289" cy="1220655"/>
              </a:xfrm>
              <a:prstGeom prst="rect">
                <a:avLst/>
              </a:prstGeom>
              <a:blipFill>
                <a:blip r:embed="rId2"/>
                <a:stretch>
                  <a:fillRect l="-952" t="-3000" b="-3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>
            <a:extLst>
              <a:ext uri="{FF2B5EF4-FFF2-40B4-BE49-F238E27FC236}">
                <a16:creationId xmlns:a16="http://schemas.microsoft.com/office/drawing/2014/main" id="{93494218-2054-4F67-9972-DF32C650F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111" y="1674043"/>
            <a:ext cx="2473754" cy="20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 đó</a:t>
            </a:r>
            <a:r>
              <a:rPr kumimoji="0" lang="vi-VN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C</a:t>
            </a:r>
            <a:r>
              <a:rPr kumimoji="0" lang="vi-VN" altLang="en-US" sz="2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nồng độ mol.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n: Số mol chất tan.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V: thể tích dd.</a:t>
            </a:r>
            <a:endParaRPr kumimoji="0" lang="vi-VN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15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B1A15F-30A5-4EB0-9550-FB71F967C0A2}"/>
              </a:ext>
            </a:extLst>
          </p:cNvPr>
          <p:cNvSpPr/>
          <p:nvPr/>
        </p:nvSpPr>
        <p:spPr>
          <a:xfrm>
            <a:off x="328473" y="683826"/>
            <a:ext cx="11540971" cy="5486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1: Hoà tan 6.5g Zn cần vừa đủ V</a:t>
            </a:r>
            <a:r>
              <a:rPr lang="vi-VN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dd HCl 2 M.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a/ Viết PTPƯ.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b/ Tính V</a:t>
            </a:r>
            <a:r>
              <a:rPr lang="vi-VN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c/ Tính V</a:t>
            </a:r>
            <a:r>
              <a:rPr lang="vi-VN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được (đktc).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d/ Tính m</a:t>
            </a:r>
            <a:r>
              <a:rPr lang="vi-VN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tạo thành.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Hãy xác định dạng bài tập trên.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Nêu các bước giải bài tập tính theo PTHH.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200 ml dd có hoà tan 16g NaOH. Tính nồng độ mol của dd.  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khối lượng H</a:t>
            </a:r>
            <a:r>
              <a:rPr lang="vi-VN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trong 50 ml dd H</a:t>
            </a:r>
            <a:r>
              <a:rPr lang="vi-VN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2M.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Trộn 2 l dd đường 0.5 M với 3 l dd đường 1 M. Tính nồng độ mol của dd sau khi trộn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4907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2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90EC27D-541D-4E55-9412-D9EB72BDE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28" y="9240"/>
            <a:ext cx="12006072" cy="58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2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có nhận xét như thế nào về độ tan các chất?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gas…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tan?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SiO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NaCl; KNO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AgCl; Al(OH)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Na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838275-0E86-44CE-A944-FC6EC722C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122207"/>
              </p:ext>
            </p:extLst>
          </p:nvPr>
        </p:nvGraphicFramePr>
        <p:xfrm>
          <a:off x="943482" y="2287365"/>
          <a:ext cx="3409062" cy="139522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77078">
                  <a:extLst>
                    <a:ext uri="{9D8B030D-6E8A-4147-A177-3AD203B41FA5}">
                      <a16:colId xmlns:a16="http://schemas.microsoft.com/office/drawing/2014/main" val="685022770"/>
                    </a:ext>
                  </a:extLst>
                </a:gridCol>
                <a:gridCol w="1215992">
                  <a:extLst>
                    <a:ext uri="{9D8B030D-6E8A-4147-A177-3AD203B41FA5}">
                      <a16:colId xmlns:a16="http://schemas.microsoft.com/office/drawing/2014/main" val="1466913897"/>
                    </a:ext>
                  </a:extLst>
                </a:gridCol>
                <a:gridCol w="1215992">
                  <a:extLst>
                    <a:ext uri="{9D8B030D-6E8A-4147-A177-3AD203B41FA5}">
                      <a16:colId xmlns:a16="http://schemas.microsoft.com/office/drawing/2014/main" val="2335996859"/>
                    </a:ext>
                  </a:extLst>
                </a:gridCol>
              </a:tblGrid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5197313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9237350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NaNO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8394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78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76377" y="35702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5842" y="832852"/>
            <a:ext cx="7168263" cy="1839675"/>
            <a:chOff x="45839" y="832846"/>
            <a:chExt cx="7168263" cy="18396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4967" r="57510"/>
            <a:stretch/>
          </p:blipFill>
          <p:spPr>
            <a:xfrm>
              <a:off x="6631440" y="862452"/>
              <a:ext cx="582662" cy="1800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39" y="872321"/>
              <a:ext cx="2405611" cy="18001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34905" b="22301"/>
            <a:stretch/>
          </p:blipFill>
          <p:spPr>
            <a:xfrm>
              <a:off x="3091434" y="832846"/>
              <a:ext cx="2055008" cy="18396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45839" y="1356921"/>
              <a:ext cx="2233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CaCO3</a:t>
              </a:r>
            </a:p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Canxicacbonat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>
              <a:stCxn id="5" idx="6"/>
              <a:endCxn id="3" idx="1"/>
            </p:cNvCxnSpPr>
            <p:nvPr/>
          </p:nvCxnSpPr>
          <p:spPr>
            <a:xfrm flipV="1">
              <a:off x="2451450" y="1752684"/>
              <a:ext cx="639984" cy="197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3" idx="3"/>
              <a:endCxn id="4" idx="1"/>
            </p:cNvCxnSpPr>
            <p:nvPr/>
          </p:nvCxnSpPr>
          <p:spPr>
            <a:xfrm>
              <a:off x="5146442" y="1752684"/>
              <a:ext cx="1484998" cy="98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187898" y="1356921"/>
              <a:ext cx="1216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4730" y="3693564"/>
            <a:ext cx="6940919" cy="1882192"/>
            <a:chOff x="94727" y="3693564"/>
            <a:chExt cx="6940919" cy="18821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3368" y="3717133"/>
              <a:ext cx="2054530" cy="183505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9085" t="7447" r="73392"/>
            <a:stretch/>
          </p:blipFill>
          <p:spPr>
            <a:xfrm>
              <a:off x="6456040" y="3693564"/>
              <a:ext cx="579606" cy="18821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l="25014" t="12259" r="11060" b="22358"/>
            <a:stretch/>
          </p:blipFill>
          <p:spPr>
            <a:xfrm>
              <a:off x="94727" y="3825146"/>
              <a:ext cx="2327357" cy="16190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459912" y="4219163"/>
              <a:ext cx="1665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NaCl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/>
            <p:cNvCxnSpPr>
              <a:stCxn id="11" idx="6"/>
            </p:cNvCxnSpPr>
            <p:nvPr/>
          </p:nvCxnSpPr>
          <p:spPr>
            <a:xfrm flipV="1">
              <a:off x="2422084" y="4634661"/>
              <a:ext cx="84122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</p:cNvCxnSpPr>
            <p:nvPr/>
          </p:nvCxnSpPr>
          <p:spPr>
            <a:xfrm>
              <a:off x="5187898" y="4634661"/>
              <a:ext cx="12681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191952" y="4116962"/>
              <a:ext cx="1216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59929" y="1484484"/>
            <a:ext cx="3528392" cy="668204"/>
            <a:chOff x="8616280" y="872321"/>
            <a:chExt cx="3168352" cy="1790331"/>
          </a:xfrm>
        </p:grpSpPr>
        <p:sp>
          <p:nvSpPr>
            <p:cNvPr id="7" name="Right Arrow 6"/>
            <p:cNvSpPr/>
            <p:nvPr/>
          </p:nvSpPr>
          <p:spPr>
            <a:xfrm>
              <a:off x="8616280" y="1484784"/>
              <a:ext cx="648072" cy="432048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480376" y="872321"/>
              <a:ext cx="2304256" cy="1790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184232" y="4365104"/>
            <a:ext cx="3600400" cy="685056"/>
            <a:chOff x="8616280" y="872321"/>
            <a:chExt cx="3168352" cy="1790331"/>
          </a:xfrm>
        </p:grpSpPr>
        <p:sp>
          <p:nvSpPr>
            <p:cNvPr id="26" name="Right Arrow 25"/>
            <p:cNvSpPr/>
            <p:nvPr/>
          </p:nvSpPr>
          <p:spPr>
            <a:xfrm>
              <a:off x="8616280" y="1484784"/>
              <a:ext cx="648072" cy="432048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480376" y="872321"/>
              <a:ext cx="2304256" cy="1790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96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90EC27D-541D-4E55-9412-D9EB72BDE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49" y="24742"/>
            <a:ext cx="12006072" cy="592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2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có nhận xét như thế nào về độ tan các chất?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gas…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tan?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</a:t>
            </a:r>
            <a:r>
              <a:rPr kumimoji="0" lang="en-US" altLang="en-US" sz="21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SiO</a:t>
            </a:r>
            <a:r>
              <a:rPr kumimoji="0" lang="en-US" altLang="en-US" sz="21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NaCl; KNO</a:t>
            </a:r>
            <a:r>
              <a:rPr kumimoji="0" lang="en-US" altLang="en-US" sz="21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AgCl; Al(OH)</a:t>
            </a:r>
            <a:r>
              <a:rPr kumimoji="0" lang="en-US" altLang="en-US" sz="21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Na</a:t>
            </a:r>
            <a:r>
              <a:rPr kumimoji="0" lang="en-US" altLang="en-US" sz="21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kumimoji="0" lang="en-US" altLang="en-US" sz="21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kumimoji="0" lang="en-US" altLang="en-US" sz="21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838275-0E86-44CE-A944-FC6EC722C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989100"/>
              </p:ext>
            </p:extLst>
          </p:nvPr>
        </p:nvGraphicFramePr>
        <p:xfrm>
          <a:off x="1058891" y="2033778"/>
          <a:ext cx="3409062" cy="139522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77078">
                  <a:extLst>
                    <a:ext uri="{9D8B030D-6E8A-4147-A177-3AD203B41FA5}">
                      <a16:colId xmlns:a16="http://schemas.microsoft.com/office/drawing/2014/main" val="685022770"/>
                    </a:ext>
                  </a:extLst>
                </a:gridCol>
                <a:gridCol w="1215992">
                  <a:extLst>
                    <a:ext uri="{9D8B030D-6E8A-4147-A177-3AD203B41FA5}">
                      <a16:colId xmlns:a16="http://schemas.microsoft.com/office/drawing/2014/main" val="1466913897"/>
                    </a:ext>
                  </a:extLst>
                </a:gridCol>
                <a:gridCol w="1215992">
                  <a:extLst>
                    <a:ext uri="{9D8B030D-6E8A-4147-A177-3AD203B41FA5}">
                      <a16:colId xmlns:a16="http://schemas.microsoft.com/office/drawing/2014/main" val="2335996859"/>
                    </a:ext>
                  </a:extLst>
                </a:gridCol>
              </a:tblGrid>
              <a:tr h="2211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5197313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9237350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NaNO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839433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02F3D85-70D3-4123-A891-352E86F871BD}"/>
              </a:ext>
            </a:extLst>
          </p:cNvPr>
          <p:cNvSpPr txBox="1"/>
          <p:nvPr/>
        </p:nvSpPr>
        <p:spPr>
          <a:xfrm>
            <a:off x="6367028" y="1135942"/>
            <a:ext cx="55680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F88F22-6CAE-4623-AC01-FC7C037D789F}"/>
              </a:ext>
            </a:extLst>
          </p:cNvPr>
          <p:cNvGrpSpPr/>
          <p:nvPr/>
        </p:nvGrpSpPr>
        <p:grpSpPr>
          <a:xfrm>
            <a:off x="4982473" y="2033778"/>
            <a:ext cx="5867283" cy="1223412"/>
            <a:chOff x="4982473" y="2033778"/>
            <a:chExt cx="5867283" cy="12234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BFB7850-D3DC-4DB1-BFA7-3CF31E6F54D7}"/>
                </a:ext>
              </a:extLst>
            </p:cNvPr>
            <p:cNvSpPr/>
            <p:nvPr/>
          </p:nvSpPr>
          <p:spPr>
            <a:xfrm>
              <a:off x="5881218" y="2033778"/>
              <a:ext cx="4968538" cy="1223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50000"/>
                </a:lnSpc>
                <a:spcAft>
                  <a:spcPts val="0"/>
                </a:spcAft>
                <a:buFont typeface="Times New Roman" panose="02020603050405020304" pitchFamily="18" charset="0"/>
                <a:buChar char="-"/>
              </a:pPr>
              <a:r>
                <a:rPr lang="en-US" sz="21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Nhiệt</a:t>
              </a:r>
              <a:r>
                <a:rPr lang="en-US" sz="21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</a:t>
              </a:r>
              <a:endParaRPr lang="en-US" sz="2100" dirty="0">
                <a:solidFill>
                  <a:schemeClr val="accent1">
                    <a:lumMod val="75000"/>
                  </a:schemeClr>
                </a:solidFill>
                <a:latin typeface="VNI Times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US" sz="21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vi-VN" sz="21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Khi nhiệt độ tăng thì độ tan của phần lớn các chất rắn cũng tăng</a:t>
              </a:r>
              <a:endParaRPr lang="en-US" sz="2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7D317ECA-27D7-4F33-8A27-3987B11253E9}"/>
                </a:ext>
              </a:extLst>
            </p:cNvPr>
            <p:cNvSpPr/>
            <p:nvPr/>
          </p:nvSpPr>
          <p:spPr>
            <a:xfrm>
              <a:off x="4982473" y="2645484"/>
              <a:ext cx="763479" cy="1597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ABBDCF-5074-4B9C-A216-3D8DC34ABBF1}"/>
              </a:ext>
            </a:extLst>
          </p:cNvPr>
          <p:cNvSpPr txBox="1"/>
          <p:nvPr/>
        </p:nvSpPr>
        <p:spPr>
          <a:xfrm>
            <a:off x="1468034" y="3960640"/>
            <a:ext cx="16125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endParaRPr lang="en-US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0305C-3793-4DC2-89CF-5470BC90D5CC}"/>
              </a:ext>
            </a:extLst>
          </p:cNvPr>
          <p:cNvSpPr txBox="1"/>
          <p:nvPr/>
        </p:nvSpPr>
        <p:spPr>
          <a:xfrm>
            <a:off x="5453726" y="4512535"/>
            <a:ext cx="2882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2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04">
            <a:extLst>
              <a:ext uri="{FF2B5EF4-FFF2-40B4-BE49-F238E27FC236}">
                <a16:creationId xmlns:a16="http://schemas.microsoft.com/office/drawing/2014/main" id="{FC3B4ADE-5EDA-4E96-9AC0-AD680CEF6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093" y="1563680"/>
            <a:ext cx="1207760" cy="40626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BaSO</a:t>
            </a:r>
            <a:r>
              <a:rPr lang="en-US" altLang="en-US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Line 206">
            <a:extLst>
              <a:ext uri="{FF2B5EF4-FFF2-40B4-BE49-F238E27FC236}">
                <a16:creationId xmlns:a16="http://schemas.microsoft.com/office/drawing/2014/main" id="{17980F96-81A2-49BC-808B-E2C500A86F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3212" y="3558616"/>
            <a:ext cx="5062541" cy="2441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07">
            <a:extLst>
              <a:ext uri="{FF2B5EF4-FFF2-40B4-BE49-F238E27FC236}">
                <a16:creationId xmlns:a16="http://schemas.microsoft.com/office/drawing/2014/main" id="{808054DB-B867-4D1D-9908-F811348DC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505" y="3410376"/>
            <a:ext cx="820402" cy="333025"/>
          </a:xfrm>
          <a:prstGeom prst="rect">
            <a:avLst/>
          </a:prstGeom>
          <a:solidFill>
            <a:srgbClr val="37A894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Rectangle 208">
            <a:extLst>
              <a:ext uri="{FF2B5EF4-FFF2-40B4-BE49-F238E27FC236}">
                <a16:creationId xmlns:a16="http://schemas.microsoft.com/office/drawing/2014/main" id="{2C12C6CA-3C7E-42FD-AB95-B2C746C9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670" y="1349213"/>
            <a:ext cx="953709" cy="42893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en-US" altLang="en-US" sz="20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11">
            <a:extLst>
              <a:ext uri="{FF2B5EF4-FFF2-40B4-BE49-F238E27FC236}">
                <a16:creationId xmlns:a16="http://schemas.microsoft.com/office/drawing/2014/main" id="{4826412D-D3D4-4276-9DE5-0C3532A9C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487" y="2306542"/>
            <a:ext cx="823728" cy="350914"/>
          </a:xfrm>
          <a:prstGeom prst="rect">
            <a:avLst/>
          </a:prstGeom>
          <a:solidFill>
            <a:srgbClr val="37A894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5" name="Line 209">
            <a:extLst>
              <a:ext uri="{FF2B5EF4-FFF2-40B4-BE49-F238E27FC236}">
                <a16:creationId xmlns:a16="http://schemas.microsoft.com/office/drawing/2014/main" id="{FA6F6F27-A2BE-4B10-9B66-5313D192F2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6466" y="2161191"/>
            <a:ext cx="0" cy="30184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205">
            <a:extLst>
              <a:ext uri="{FF2B5EF4-FFF2-40B4-BE49-F238E27FC236}">
                <a16:creationId xmlns:a16="http://schemas.microsoft.com/office/drawing/2014/main" id="{415982A8-F1FC-4BB7-A0A4-8409A38A80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0093" y="2081211"/>
            <a:ext cx="12859" cy="134779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210">
            <a:extLst>
              <a:ext uri="{FF2B5EF4-FFF2-40B4-BE49-F238E27FC236}">
                <a16:creationId xmlns:a16="http://schemas.microsoft.com/office/drawing/2014/main" id="{52678E96-BC7E-4A6C-BEF1-C5F82B126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287" y="2463032"/>
            <a:ext cx="17403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2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5" grpId="0" animBg="1"/>
      <p:bldP spid="15" grpId="1" animBg="1"/>
      <p:bldP spid="11" grpId="0" animBg="1"/>
      <p:bldP spid="11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90EC27D-541D-4E55-9412-D9EB72BDE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49" y="24742"/>
            <a:ext cx="12006072" cy="592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2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có nhận xét như thế nào về độ tan các chất?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gas…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tan?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</a:t>
            </a:r>
            <a:r>
              <a:rPr kumimoji="0" lang="en-US" altLang="en-US" sz="21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SiO</a:t>
            </a:r>
            <a:r>
              <a:rPr kumimoji="0" lang="en-US" altLang="en-US" sz="21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NaCl; KNO</a:t>
            </a:r>
            <a:r>
              <a:rPr kumimoji="0" lang="en-US" altLang="en-US" sz="21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AgCl; Al(OH)</a:t>
            </a:r>
            <a:r>
              <a:rPr kumimoji="0" lang="en-US" altLang="en-US" sz="21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Na</a:t>
            </a:r>
            <a:r>
              <a:rPr kumimoji="0" lang="en-US" altLang="en-US" sz="21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kumimoji="0" lang="en-US" altLang="en-US" sz="21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kumimoji="0" lang="en-US" altLang="en-US" sz="21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838275-0E86-44CE-A944-FC6EC722C13E}"/>
              </a:ext>
            </a:extLst>
          </p:cNvPr>
          <p:cNvGraphicFramePr>
            <a:graphicFrameLocks noGrp="1"/>
          </p:cNvGraphicFramePr>
          <p:nvPr/>
        </p:nvGraphicFramePr>
        <p:xfrm>
          <a:off x="1058891" y="2033778"/>
          <a:ext cx="3409062" cy="139522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77078">
                  <a:extLst>
                    <a:ext uri="{9D8B030D-6E8A-4147-A177-3AD203B41FA5}">
                      <a16:colId xmlns:a16="http://schemas.microsoft.com/office/drawing/2014/main" val="685022770"/>
                    </a:ext>
                  </a:extLst>
                </a:gridCol>
                <a:gridCol w="1215992">
                  <a:extLst>
                    <a:ext uri="{9D8B030D-6E8A-4147-A177-3AD203B41FA5}">
                      <a16:colId xmlns:a16="http://schemas.microsoft.com/office/drawing/2014/main" val="1466913897"/>
                    </a:ext>
                  </a:extLst>
                </a:gridCol>
                <a:gridCol w="1215992">
                  <a:extLst>
                    <a:ext uri="{9D8B030D-6E8A-4147-A177-3AD203B41FA5}">
                      <a16:colId xmlns:a16="http://schemas.microsoft.com/office/drawing/2014/main" val="2335996859"/>
                    </a:ext>
                  </a:extLst>
                </a:gridCol>
              </a:tblGrid>
              <a:tr h="2211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5197313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9237350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NaNO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839433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02F3D85-70D3-4123-A891-352E86F871BD}"/>
              </a:ext>
            </a:extLst>
          </p:cNvPr>
          <p:cNvSpPr txBox="1"/>
          <p:nvPr/>
        </p:nvSpPr>
        <p:spPr>
          <a:xfrm>
            <a:off x="6367028" y="1135942"/>
            <a:ext cx="55680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F88F22-6CAE-4623-AC01-FC7C037D789F}"/>
              </a:ext>
            </a:extLst>
          </p:cNvPr>
          <p:cNvGrpSpPr/>
          <p:nvPr/>
        </p:nvGrpSpPr>
        <p:grpSpPr>
          <a:xfrm>
            <a:off x="4982473" y="2033778"/>
            <a:ext cx="5867283" cy="1223412"/>
            <a:chOff x="4982473" y="2033778"/>
            <a:chExt cx="5867283" cy="12234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BFB7850-D3DC-4DB1-BFA7-3CF31E6F54D7}"/>
                </a:ext>
              </a:extLst>
            </p:cNvPr>
            <p:cNvSpPr/>
            <p:nvPr/>
          </p:nvSpPr>
          <p:spPr>
            <a:xfrm>
              <a:off x="5881218" y="2033778"/>
              <a:ext cx="4968538" cy="1223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50000"/>
                </a:lnSpc>
                <a:spcAft>
                  <a:spcPts val="0"/>
                </a:spcAft>
                <a:buFont typeface="Times New Roman" panose="02020603050405020304" pitchFamily="18" charset="0"/>
                <a:buChar char="-"/>
              </a:pPr>
              <a:r>
                <a:rPr lang="en-US" sz="21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Nhiệt</a:t>
              </a:r>
              <a:r>
                <a:rPr lang="en-US" sz="21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</a:t>
              </a:r>
              <a:endParaRPr lang="en-US" sz="2100" dirty="0">
                <a:solidFill>
                  <a:schemeClr val="accent1">
                    <a:lumMod val="75000"/>
                  </a:schemeClr>
                </a:solidFill>
                <a:latin typeface="VNI Times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US" sz="21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vi-VN" sz="21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Khi nhiệt độ tăng thì độ tan của phần lớn các chất rắn cũng tăng</a:t>
              </a:r>
              <a:endParaRPr lang="en-US" sz="2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7D317ECA-27D7-4F33-8A27-3987B11253E9}"/>
                </a:ext>
              </a:extLst>
            </p:cNvPr>
            <p:cNvSpPr/>
            <p:nvPr/>
          </p:nvSpPr>
          <p:spPr>
            <a:xfrm>
              <a:off x="4982473" y="2645484"/>
              <a:ext cx="763479" cy="1597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ABBDCF-5074-4B9C-A216-3D8DC34ABBF1}"/>
              </a:ext>
            </a:extLst>
          </p:cNvPr>
          <p:cNvSpPr txBox="1"/>
          <p:nvPr/>
        </p:nvSpPr>
        <p:spPr>
          <a:xfrm>
            <a:off x="1468034" y="3960640"/>
            <a:ext cx="16125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endParaRPr lang="en-US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0305C-3793-4DC2-89CF-5470BC90D5CC}"/>
              </a:ext>
            </a:extLst>
          </p:cNvPr>
          <p:cNvSpPr txBox="1"/>
          <p:nvPr/>
        </p:nvSpPr>
        <p:spPr>
          <a:xfrm>
            <a:off x="5453726" y="4512535"/>
            <a:ext cx="2882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8C35D-BB27-4532-A12C-744EE675BB5A}"/>
              </a:ext>
            </a:extLst>
          </p:cNvPr>
          <p:cNvSpPr/>
          <p:nvPr/>
        </p:nvSpPr>
        <p:spPr>
          <a:xfrm>
            <a:off x="639902" y="5945209"/>
            <a:ext cx="326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an: NaCl; KNO</a:t>
            </a:r>
            <a:r>
              <a:rPr lang="en-US" sz="20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Na</a:t>
            </a:r>
            <a:r>
              <a:rPr lang="en-US" sz="20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en-US" sz="20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C5B88F-D767-4E4C-92F8-79C1BD6883F5}"/>
              </a:ext>
            </a:extLst>
          </p:cNvPr>
          <p:cNvCxnSpPr/>
          <p:nvPr/>
        </p:nvCxnSpPr>
        <p:spPr>
          <a:xfrm>
            <a:off x="3275860" y="450541"/>
            <a:ext cx="0" cy="59569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A856457-BAC9-4D6B-A8F5-520ED25DF645}"/>
              </a:ext>
            </a:extLst>
          </p:cNvPr>
          <p:cNvSpPr txBox="1"/>
          <p:nvPr/>
        </p:nvSpPr>
        <p:spPr>
          <a:xfrm>
            <a:off x="106532" y="106532"/>
            <a:ext cx="35244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NỒNG ĐỘ DUNG DỊCH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8532C-3901-4AD4-B731-B03584BD598C}"/>
              </a:ext>
            </a:extLst>
          </p:cNvPr>
          <p:cNvSpPr txBox="1"/>
          <p:nvPr/>
        </p:nvSpPr>
        <p:spPr>
          <a:xfrm>
            <a:off x="106533" y="541537"/>
            <a:ext cx="281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5C1A2C-77F9-4263-91A9-9EF4952CB9C3}"/>
              </a:ext>
            </a:extLst>
          </p:cNvPr>
          <p:cNvSpPr/>
          <p:nvPr/>
        </p:nvSpPr>
        <p:spPr>
          <a:xfrm>
            <a:off x="3536271" y="475864"/>
            <a:ext cx="8413067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 tan (S) của một chất trong nước là số gam chất đó hoà tan trong 100 gam nước để tạo thành dung dịch bão hoà ở một nhiệt 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xác định.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24E7D-C7FF-45E4-AF6A-6C424BF92125}"/>
              </a:ext>
            </a:extLst>
          </p:cNvPr>
          <p:cNvSpPr txBox="1"/>
          <p:nvPr/>
        </p:nvSpPr>
        <p:spPr>
          <a:xfrm>
            <a:off x="174597" y="1162714"/>
            <a:ext cx="187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AC38C-CC60-4392-98E8-46E781D04CFE}"/>
              </a:ext>
            </a:extLst>
          </p:cNvPr>
          <p:cNvSpPr txBox="1"/>
          <p:nvPr/>
        </p:nvSpPr>
        <p:spPr>
          <a:xfrm>
            <a:off x="167199" y="1474914"/>
            <a:ext cx="303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93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CFC9CA-671A-47E9-91BC-6D09C854F967}"/>
              </a:ext>
            </a:extLst>
          </p:cNvPr>
          <p:cNvGrpSpPr/>
          <p:nvPr/>
        </p:nvGrpSpPr>
        <p:grpSpPr>
          <a:xfrm>
            <a:off x="470500" y="361264"/>
            <a:ext cx="11620886" cy="4224751"/>
            <a:chOff x="434753" y="208923"/>
            <a:chExt cx="11948235" cy="26480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B811973-13D4-4CF7-BB55-008E53ADA99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34753" y="208923"/>
              <a:ext cx="11948235" cy="18288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284163">
                <a:buNone/>
              </a:pPr>
              <a:r>
                <a:rPr lang="en-US" altLang="ja-JP" sz="2800" u="sn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VÍ DỤ 1: </a:t>
              </a:r>
              <a:r>
                <a:rPr lang="en-US" altLang="ja-JP" sz="28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Ở 25</a:t>
              </a:r>
              <a:r>
                <a:rPr lang="en-US" altLang="ja-JP" sz="2800" baseline="300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O</a:t>
              </a:r>
              <a:r>
                <a:rPr lang="en-US" altLang="ja-JP" sz="28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C </a:t>
              </a:r>
              <a:r>
                <a:rPr lang="en-US" altLang="ja-JP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khi</a:t>
              </a:r>
              <a:r>
                <a:rPr lang="en-US" altLang="ja-JP" sz="28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hòa</a:t>
              </a:r>
              <a:r>
                <a:rPr lang="en-US" altLang="ja-JP" sz="28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tan </a:t>
              </a:r>
              <a:r>
                <a:rPr lang="en-US" altLang="ja-JP" sz="2800" i="1" u="sng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36 g</a:t>
              </a:r>
              <a:r>
                <a:rPr lang="en-US" altLang="ja-JP" sz="28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NaCl</a:t>
              </a:r>
              <a:r>
                <a:rPr lang="en-US" altLang="ja-JP" sz="28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vào</a:t>
              </a:r>
              <a:r>
                <a:rPr lang="en-US" altLang="ja-JP" sz="28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100 g </a:t>
              </a:r>
              <a:r>
                <a:rPr lang="en-US" altLang="ja-JP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nước</a:t>
              </a:r>
              <a:r>
                <a:rPr lang="en-US" altLang="ja-JP" sz="28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thì</a:t>
              </a:r>
              <a:r>
                <a:rPr lang="en-US" altLang="ja-JP" sz="28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người</a:t>
              </a:r>
              <a:r>
                <a:rPr lang="en-US" altLang="ja-JP" sz="28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ta </a:t>
              </a:r>
              <a:r>
                <a:rPr lang="en-US" altLang="ja-JP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thu</a:t>
              </a:r>
              <a:r>
                <a:rPr lang="en-US" altLang="ja-JP" sz="28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được</a:t>
              </a:r>
              <a:r>
                <a:rPr lang="en-US" altLang="ja-JP" sz="28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dung </a:t>
              </a:r>
              <a:r>
                <a:rPr lang="en-US" altLang="ja-JP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dịch</a:t>
              </a:r>
              <a:r>
                <a:rPr lang="en-US" altLang="ja-JP" sz="28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NaCl</a:t>
              </a:r>
              <a:r>
                <a:rPr lang="en-US" altLang="ja-JP" sz="28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bão</a:t>
              </a:r>
              <a:r>
                <a:rPr lang="en-US" altLang="ja-JP" sz="28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 </a:t>
              </a:r>
              <a:r>
                <a:rPr lang="en-US" altLang="ja-JP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hòa</a:t>
              </a:r>
              <a:r>
                <a:rPr lang="en-US" altLang="ja-JP" sz="28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ＭＳ Ｐゴシック" charset="-128"/>
                </a:rPr>
                <a:t>. </a:t>
              </a:r>
            </a:p>
            <a:p>
              <a:pPr marL="0" indent="284163" algn="just">
                <a:buNone/>
              </a:pPr>
              <a:r>
                <a:rPr lang="en-US" altLang="ja-JP" sz="2800" dirty="0">
                  <a:solidFill>
                    <a:srgbClr val="C00000"/>
                  </a:solidFill>
                  <a:latin typeface="Times New Roman" pitchFamily="18" charset="0"/>
                  <a:ea typeface="ＭＳ Ｐゴシック" charset="-128"/>
                  <a:sym typeface="Wingdings" panose="05000000000000000000" pitchFamily="2" charset="2"/>
                </a:rPr>
                <a:t>  </a:t>
              </a:r>
              <a:endParaRPr lang="en-US" altLang="ja-JP" sz="2800" baseline="-250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069476-449C-4C15-8A77-0A1D8A497242}"/>
                </a:ext>
              </a:extLst>
            </p:cNvPr>
            <p:cNvSpPr txBox="1"/>
            <p:nvPr/>
          </p:nvSpPr>
          <p:spPr>
            <a:xfrm>
              <a:off x="434753" y="1988840"/>
              <a:ext cx="11856958" cy="868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 DỤ 2: 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Ở 60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C,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tan </a:t>
              </a:r>
              <a:r>
                <a:rPr lang="en-US" sz="2800" i="1" u="sng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120g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KNO</a:t>
              </a:r>
              <a:r>
                <a:rPr lang="en-US" sz="2800" baseline="-25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100g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KNO</a:t>
              </a:r>
              <a:r>
                <a:rPr lang="en-US" sz="2800" baseline="-25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bão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8430FCF-1EA4-48AA-B9F8-DDA7025D431B}"/>
              </a:ext>
            </a:extLst>
          </p:cNvPr>
          <p:cNvSpPr/>
          <p:nvPr/>
        </p:nvSpPr>
        <p:spPr>
          <a:xfrm>
            <a:off x="470500" y="1457977"/>
            <a:ext cx="6800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4163" algn="just"/>
            <a:r>
              <a:rPr lang="en-US" altLang="ja-JP" sz="28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sym typeface="Wingdings" panose="05000000000000000000" pitchFamily="2" charset="2"/>
              </a:rPr>
              <a:t> </a:t>
            </a:r>
            <a:r>
              <a:rPr lang="en-US" altLang="ja-JP" sz="28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Ta </a:t>
            </a:r>
            <a:r>
              <a:rPr lang="en-US" altLang="ja-JP" sz="2800" dirty="0" err="1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nói</a:t>
            </a:r>
            <a:r>
              <a:rPr lang="en-US" altLang="ja-JP" sz="28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en-US" altLang="ja-JP" sz="2800" dirty="0" err="1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độ</a:t>
            </a:r>
            <a:r>
              <a:rPr lang="en-US" altLang="ja-JP" sz="28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 tan </a:t>
            </a:r>
            <a:r>
              <a:rPr lang="en-US" altLang="ja-JP" sz="2800" dirty="0" err="1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của</a:t>
            </a:r>
            <a:r>
              <a:rPr lang="en-US" altLang="ja-JP" sz="28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 NaCl Ở 25</a:t>
            </a:r>
            <a:r>
              <a:rPr lang="en-US" altLang="ja-JP" sz="2800" baseline="300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O</a:t>
            </a:r>
            <a:r>
              <a:rPr lang="en-US" altLang="ja-JP" sz="28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C </a:t>
            </a:r>
            <a:r>
              <a:rPr lang="en-US" altLang="ja-JP" sz="2800" dirty="0" err="1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là</a:t>
            </a:r>
            <a:r>
              <a:rPr lang="en-US" altLang="ja-JP" sz="28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en-US" altLang="ja-JP" sz="2800" i="1" u="sng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36g.</a:t>
            </a:r>
          </a:p>
          <a:p>
            <a:pPr indent="284163" algn="just"/>
            <a:r>
              <a:rPr lang="en-US" altLang="ja-JP" sz="28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                                 </a:t>
            </a:r>
            <a:r>
              <a:rPr lang="en-US" altLang="ja-JP" sz="2800" dirty="0" err="1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S</a:t>
            </a:r>
            <a:r>
              <a:rPr lang="en-US" altLang="ja-JP" sz="2800" baseline="-25000" dirty="0" err="1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NaCl</a:t>
            </a:r>
            <a:r>
              <a:rPr lang="en-US" altLang="ja-JP" sz="2800" baseline="-250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 (25</a:t>
            </a:r>
            <a:r>
              <a:rPr lang="en-US" altLang="ja-JP" sz="2800" baseline="-250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sym typeface="Symbol" panose="05050102010706020507" pitchFamily="18" charset="2"/>
              </a:rPr>
              <a:t>C) </a:t>
            </a:r>
            <a:r>
              <a:rPr lang="en-US" altLang="ja-JP" sz="28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sym typeface="Symbol" panose="05050102010706020507" pitchFamily="18" charset="2"/>
              </a:rPr>
              <a:t> = 36g</a:t>
            </a:r>
            <a:endParaRPr lang="en-US" altLang="ja-JP" sz="2800" baseline="-25000" dirty="0">
              <a:solidFill>
                <a:srgbClr val="C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162278-6199-48E1-A61D-562AA88F2661}"/>
              </a:ext>
            </a:extLst>
          </p:cNvPr>
          <p:cNvSpPr/>
          <p:nvPr/>
        </p:nvSpPr>
        <p:spPr>
          <a:xfrm>
            <a:off x="381724" y="4192441"/>
            <a:ext cx="7910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KNO</a:t>
            </a:r>
            <a:r>
              <a:rPr 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60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120g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</a:t>
            </a:r>
            <a:r>
              <a:rPr lang="en-US" altLang="ja-JP" sz="28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S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</a:t>
            </a:r>
            <a:r>
              <a:rPr lang="en-US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2800" baseline="-250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</a:rPr>
              <a:t> (25</a:t>
            </a:r>
            <a:r>
              <a:rPr lang="en-US" altLang="ja-JP" sz="2800" baseline="-250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sym typeface="Symbol" panose="05050102010706020507" pitchFamily="18" charset="2"/>
              </a:rPr>
              <a:t>C) </a:t>
            </a:r>
            <a:r>
              <a:rPr lang="en-US" altLang="ja-JP" sz="2800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sym typeface="Symbol" panose="05050102010706020507" pitchFamily="18" charset="2"/>
              </a:rPr>
              <a:t> = 120g</a:t>
            </a:r>
            <a:endParaRPr lang="en-US" altLang="ja-JP" sz="2800" baseline="-25000" dirty="0">
              <a:solidFill>
                <a:srgbClr val="C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B8FFE7-59FE-47AB-99D2-AFF5B8F84047}"/>
              </a:ext>
            </a:extLst>
          </p:cNvPr>
          <p:cNvSpPr/>
          <p:nvPr/>
        </p:nvSpPr>
        <p:spPr>
          <a:xfrm>
            <a:off x="2006353" y="5533589"/>
            <a:ext cx="8043169" cy="832783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RA CÔNG THỨC TÍNH ĐỘ TAN? </a:t>
            </a:r>
          </a:p>
        </p:txBody>
      </p:sp>
    </p:spTree>
    <p:extLst>
      <p:ext uri="{BB962C8B-B14F-4D97-AF65-F5344CB8AC3E}">
        <p14:creationId xmlns:p14="http://schemas.microsoft.com/office/powerpoint/2010/main" val="339821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2155</Words>
  <Application>Microsoft Office PowerPoint</Application>
  <PresentationFormat>Widescreen</PresentationFormat>
  <Paragraphs>307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Palatino Linotype</vt:lpstr>
      <vt:lpstr>Times New Roman</vt:lpstr>
      <vt:lpstr>VNI Times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BỆNH  TIỂU ĐƯỜNG:  Khi trong cơ thể người, lượng đường (glucozơ) trong máu tăng cao.  Nồng độ đường trên 5,6 mmol/lít  (0,0056 mol/lít)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2023-07-01T04:07:44Z</dcterms:created>
  <dcterms:modified xsi:type="dcterms:W3CDTF">2024-01-08T01:40:17Z</dcterms:modified>
</cp:coreProperties>
</file>