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4"/>
  </p:notesMasterIdLst>
  <p:sldIdLst>
    <p:sldId id="267" r:id="rId2"/>
    <p:sldId id="268" r:id="rId3"/>
    <p:sldId id="270" r:id="rId4"/>
    <p:sldId id="271" r:id="rId5"/>
    <p:sldId id="272" r:id="rId6"/>
    <p:sldId id="273" r:id="rId7"/>
    <p:sldId id="320" r:id="rId8"/>
    <p:sldId id="321" r:id="rId9"/>
    <p:sldId id="322" r:id="rId10"/>
    <p:sldId id="279" r:id="rId11"/>
    <p:sldId id="280" r:id="rId12"/>
    <p:sldId id="324" r:id="rId13"/>
    <p:sldId id="325" r:id="rId14"/>
    <p:sldId id="326" r:id="rId15"/>
    <p:sldId id="327" r:id="rId16"/>
    <p:sldId id="328" r:id="rId17"/>
    <p:sldId id="330" r:id="rId18"/>
    <p:sldId id="282" r:id="rId19"/>
    <p:sldId id="329" r:id="rId20"/>
    <p:sldId id="295" r:id="rId21"/>
    <p:sldId id="262" r:id="rId22"/>
    <p:sldId id="331" r:id="rId23"/>
    <p:sldId id="298" r:id="rId24"/>
    <p:sldId id="317" r:id="rId25"/>
    <p:sldId id="303" r:id="rId26"/>
    <p:sldId id="332" r:id="rId27"/>
    <p:sldId id="333" r:id="rId28"/>
    <p:sldId id="334" r:id="rId29"/>
    <p:sldId id="335" r:id="rId30"/>
    <p:sldId id="336" r:id="rId31"/>
    <p:sldId id="258" r:id="rId32"/>
    <p:sldId id="310" r:id="rId33"/>
  </p:sldIdLst>
  <p:sldSz cx="18288000" cy="10287000"/>
  <p:notesSz cx="6858000" cy="9144000"/>
  <p:embeddedFontLst>
    <p:embeddedFont>
      <p:font typeface="Calibri" panose="020F0502020204030204" pitchFamily="34" charset="0"/>
      <p:regular r:id="rId35"/>
      <p:bold r:id="rId36"/>
      <p:italic r:id="rId37"/>
      <p:boldItalic r:id="rId38"/>
    </p:embeddedFont>
    <p:embeddedFont>
      <p:font typeface="Cambria Math" panose="02040503050406030204" pitchFamily="18" charset="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8F"/>
    <a:srgbClr val="FFCCEE"/>
    <a:srgbClr val="FFEFFA"/>
    <a:srgbClr val="FDAD7B"/>
    <a:srgbClr val="FD9959"/>
    <a:srgbClr val="A6DAF4"/>
    <a:srgbClr val="FDEF94"/>
    <a:srgbClr val="CBE9A2"/>
    <a:srgbClr val="FCC751"/>
    <a:srgbClr val="B18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0664" autoAdjust="0"/>
  </p:normalViewPr>
  <p:slideViewPr>
    <p:cSldViewPr>
      <p:cViewPr varScale="1">
        <p:scale>
          <a:sx n="69" d="100"/>
          <a:sy n="69" d="100"/>
        </p:scale>
        <p:origin x="83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2EC77B-C520-411D-BA9B-40AC5F2F7A33}" type="datetimeFigureOut">
              <a:rPr lang="en-US" smtClean="0"/>
              <a:t>12/14/2023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501956-782D-4A2F-8DAB-D3BE30AA36E8}" type="slidenum">
              <a:rPr lang="en-US" smtClean="0"/>
              <a:t>‹#›</a:t>
            </a:fld>
            <a:endParaRPr lang="en-US"/>
          </a:p>
        </p:txBody>
      </p:sp>
    </p:spTree>
    <p:extLst>
      <p:ext uri="{BB962C8B-B14F-4D97-AF65-F5344CB8AC3E}">
        <p14:creationId xmlns:p14="http://schemas.microsoft.com/office/powerpoint/2010/main" val="31821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svg"/><Relationship Id="rId3" Type="http://schemas.openxmlformats.org/officeDocument/2006/relationships/image" Target="../media/image61.svg"/><Relationship Id="rId7" Type="http://schemas.openxmlformats.org/officeDocument/2006/relationships/image" Target="../media/image65.svg"/><Relationship Id="rId12" Type="http://schemas.openxmlformats.org/officeDocument/2006/relationships/image" Target="../media/image70.png"/><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64.png"/><Relationship Id="rId11" Type="http://schemas.openxmlformats.org/officeDocument/2006/relationships/image" Target="../media/image69.svg"/><Relationship Id="rId5" Type="http://schemas.openxmlformats.org/officeDocument/2006/relationships/image" Target="../media/image63.sv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svg"/><Relationship Id="rId14" Type="http://schemas.openxmlformats.org/officeDocument/2006/relationships/image" Target="../media/image72.png"/></Relationships>
</file>

<file path=ppt/slides/_rels/slide1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00.pn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720.png"/><Relationship Id="rId4" Type="http://schemas.openxmlformats.org/officeDocument/2006/relationships/image" Target="../media/image71.png"/></Relationships>
</file>

<file path=ppt/slides/_rels/slide13.xml.rels><?xml version="1.0" encoding="UTF-8" standalone="yes"?>
<Relationships xmlns="http://schemas.openxmlformats.org/package/2006/relationships"><Relationship Id="rId2" Type="http://schemas.openxmlformats.org/officeDocument/2006/relationships/image" Target="../media/image73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0.png"/><Relationship Id="rId1" Type="http://schemas.openxmlformats.org/officeDocument/2006/relationships/slideLayout" Target="../slideLayouts/slideLayout7.xml"/><Relationship Id="rId4" Type="http://schemas.openxmlformats.org/officeDocument/2006/relationships/image" Target="../media/image73.png"/></Relationships>
</file>

<file path=ppt/slides/_rels/slide1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8.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9.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0.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image" Target="../media/image130.png"/><Relationship Id="rId13" Type="http://schemas.openxmlformats.org/officeDocument/2006/relationships/image" Target="../media/image18.png"/><Relationship Id="rId3" Type="http://schemas.microsoft.com/office/2007/relationships/hdphoto" Target="../media/hdphoto1.wdp"/><Relationship Id="rId12" Type="http://schemas.openxmlformats.org/officeDocument/2006/relationships/image" Target="../media/image170.png"/><Relationship Id="rId2" Type="http://schemas.openxmlformats.org/officeDocument/2006/relationships/image" Target="../media/image21.png"/><Relationship Id="rId1" Type="http://schemas.openxmlformats.org/officeDocument/2006/relationships/slideLayout" Target="../slideLayouts/slideLayout7.xml"/><Relationship Id="rId11" Type="http://schemas.openxmlformats.org/officeDocument/2006/relationships/image" Target="../media/image16.png"/><Relationship Id="rId5" Type="http://schemas.openxmlformats.org/officeDocument/2006/relationships/image" Target="../media/image23.svg"/><Relationship Id="rId10" Type="http://schemas.openxmlformats.org/officeDocument/2006/relationships/image" Target="../media/image150.png"/><Relationship Id="rId4" Type="http://schemas.openxmlformats.org/officeDocument/2006/relationships/image" Target="../media/image22.pn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 Id="rId4" Type="http://schemas.openxmlformats.org/officeDocument/2006/relationships/image" Target="../media/image83.png"/></Relationships>
</file>

<file path=ppt/slides/_rels/slide2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7.xml"/><Relationship Id="rId5" Type="http://schemas.openxmlformats.org/officeDocument/2006/relationships/image" Target="../media/image87.png"/><Relationship Id="rId4" Type="http://schemas.openxmlformats.org/officeDocument/2006/relationships/image" Target="../media/image86.png"/></Relationships>
</file>

<file path=ppt/slides/_rels/slide2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7.xml"/><Relationship Id="rId5" Type="http://schemas.openxmlformats.org/officeDocument/2006/relationships/image" Target="../media/image92.png"/><Relationship Id="rId4" Type="http://schemas.openxmlformats.org/officeDocument/2006/relationships/image" Target="../media/image91.png"/></Relationships>
</file>

<file path=ppt/slides/_rels/slide24.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3.png"/><Relationship Id="rId1" Type="http://schemas.openxmlformats.org/officeDocument/2006/relationships/slideLayout" Target="../slideLayouts/slideLayout7.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94.png"/></Relationships>
</file>

<file path=ppt/slides/_rels/slide2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90.png"/><Relationship Id="rId13" Type="http://schemas.openxmlformats.org/officeDocument/2006/relationships/image" Target="../media/image24.png"/><Relationship Id="rId3" Type="http://schemas.microsoft.com/office/2007/relationships/hdphoto" Target="../media/hdphoto1.wdp"/><Relationship Id="rId12"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7.xml"/><Relationship Id="rId11" Type="http://schemas.openxmlformats.org/officeDocument/2006/relationships/image" Target="../media/image220.png"/><Relationship Id="rId5" Type="http://schemas.openxmlformats.org/officeDocument/2006/relationships/image" Target="../media/image23.svg"/><Relationship Id="rId10" Type="http://schemas.openxmlformats.org/officeDocument/2006/relationships/image" Target="../media/image210.png"/><Relationship Id="rId4" Type="http://schemas.openxmlformats.org/officeDocument/2006/relationships/image" Target="../media/image22.png"/><Relationship Id="rId9" Type="http://schemas.openxmlformats.org/officeDocument/2006/relationships/image" Target="../media/image20.png"/></Relationships>
</file>

<file path=ppt/slides/_rels/slide3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02.svg"/><Relationship Id="rId2" Type="http://schemas.openxmlformats.org/officeDocument/2006/relationships/image" Target="../media/image101.png"/><Relationship Id="rId1" Type="http://schemas.openxmlformats.org/officeDocument/2006/relationships/slideLayout" Target="../slideLayouts/slideLayout7.xml"/><Relationship Id="rId4" Type="http://schemas.openxmlformats.org/officeDocument/2006/relationships/image" Target="../media/image103.png"/></Relationships>
</file>

<file path=ppt/slides/_rels/slide3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microsoft.com/office/2007/relationships/hdphoto" Target="../media/hdphoto1.wdp"/><Relationship Id="rId12" Type="http://schemas.openxmlformats.org/officeDocument/2006/relationships/image" Target="../media/image29.png"/><Relationship Id="rId2" Type="http://schemas.openxmlformats.org/officeDocument/2006/relationships/image" Target="../media/image21.png"/><Relationship Id="rId1" Type="http://schemas.openxmlformats.org/officeDocument/2006/relationships/slideLayout" Target="../slideLayouts/slideLayout7.xml"/><Relationship Id="rId11" Type="http://schemas.openxmlformats.org/officeDocument/2006/relationships/image" Target="../media/image28.png"/><Relationship Id="rId5" Type="http://schemas.openxmlformats.org/officeDocument/2006/relationships/image" Target="../media/image23.svg"/><Relationship Id="rId10"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microsoft.com/office/2007/relationships/hdphoto" Target="../media/hdphoto1.wdp"/><Relationship Id="rId12" Type="http://schemas.openxmlformats.org/officeDocument/2006/relationships/image" Target="../media/image35.png"/><Relationship Id="rId2" Type="http://schemas.openxmlformats.org/officeDocument/2006/relationships/image" Target="../media/image21.png"/><Relationship Id="rId1" Type="http://schemas.openxmlformats.org/officeDocument/2006/relationships/slideLayout" Target="../slideLayouts/slideLayout7.xml"/><Relationship Id="rId11" Type="http://schemas.openxmlformats.org/officeDocument/2006/relationships/image" Target="../media/image34.png"/><Relationship Id="rId5" Type="http://schemas.openxmlformats.org/officeDocument/2006/relationships/image" Target="../media/image23.svg"/><Relationship Id="rId10" Type="http://schemas.openxmlformats.org/officeDocument/2006/relationships/image" Target="../media/image33.png"/><Relationship Id="rId4" Type="http://schemas.openxmlformats.org/officeDocument/2006/relationships/image" Target="../media/image22.png"/><Relationship Id="rId9" Type="http://schemas.openxmlformats.org/officeDocument/2006/relationships/image" Target="../media/image32.png"/></Relationships>
</file>

<file path=ppt/slides/_rels/slide6.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microsoft.com/office/2007/relationships/hdphoto" Target="../media/hdphoto1.wdp"/><Relationship Id="rId12" Type="http://schemas.openxmlformats.org/officeDocument/2006/relationships/image" Target="../media/image41.png"/><Relationship Id="rId2" Type="http://schemas.openxmlformats.org/officeDocument/2006/relationships/image" Target="../media/image21.png"/><Relationship Id="rId1" Type="http://schemas.openxmlformats.org/officeDocument/2006/relationships/slideLayout" Target="../slideLayouts/slideLayout7.xml"/><Relationship Id="rId11" Type="http://schemas.openxmlformats.org/officeDocument/2006/relationships/image" Target="../media/image40.png"/><Relationship Id="rId5" Type="http://schemas.openxmlformats.org/officeDocument/2006/relationships/image" Target="../media/image23.svg"/><Relationship Id="rId10" Type="http://schemas.openxmlformats.org/officeDocument/2006/relationships/image" Target="../media/image39.png"/><Relationship Id="rId4" Type="http://schemas.openxmlformats.org/officeDocument/2006/relationships/image" Target="../media/image22.png"/><Relationship Id="rId9" Type="http://schemas.openxmlformats.org/officeDocument/2006/relationships/image" Target="../media/image38.png"/></Relationships>
</file>

<file path=ppt/slides/_rels/slide7.xml.rels><?xml version="1.0" encoding="UTF-8" standalone="yes"?>
<Relationships xmlns="http://schemas.openxmlformats.org/package/2006/relationships"><Relationship Id="rId8" Type="http://schemas.openxmlformats.org/officeDocument/2006/relationships/image" Target="../media/image43.png"/><Relationship Id="rId3" Type="http://schemas.microsoft.com/office/2007/relationships/hdphoto" Target="../media/hdphoto1.wdp"/><Relationship Id="rId12" Type="http://schemas.openxmlformats.org/officeDocument/2006/relationships/image" Target="../media/image47.png"/><Relationship Id="rId2" Type="http://schemas.openxmlformats.org/officeDocument/2006/relationships/image" Target="../media/image21.png"/><Relationship Id="rId1" Type="http://schemas.openxmlformats.org/officeDocument/2006/relationships/slideLayout" Target="../slideLayouts/slideLayout7.xml"/><Relationship Id="rId11" Type="http://schemas.openxmlformats.org/officeDocument/2006/relationships/image" Target="../media/image46.png"/><Relationship Id="rId5" Type="http://schemas.openxmlformats.org/officeDocument/2006/relationships/image" Target="../media/image23.svg"/><Relationship Id="rId10" Type="http://schemas.openxmlformats.org/officeDocument/2006/relationships/image" Target="../media/image45.png"/><Relationship Id="rId4" Type="http://schemas.openxmlformats.org/officeDocument/2006/relationships/image" Target="../media/image22.png"/><Relationship Id="rId9" Type="http://schemas.openxmlformats.org/officeDocument/2006/relationships/image" Target="../media/image44.png"/></Relationships>
</file>

<file path=ppt/slides/_rels/slide8.xml.rels><?xml version="1.0" encoding="UTF-8" standalone="yes"?>
<Relationships xmlns="http://schemas.openxmlformats.org/package/2006/relationships"><Relationship Id="rId8" Type="http://schemas.openxmlformats.org/officeDocument/2006/relationships/image" Target="../media/image48.png"/><Relationship Id="rId3" Type="http://schemas.microsoft.com/office/2007/relationships/hdphoto" Target="../media/hdphoto1.wdp"/><Relationship Id="rId12" Type="http://schemas.openxmlformats.org/officeDocument/2006/relationships/image" Target="../media/image52.png"/><Relationship Id="rId2" Type="http://schemas.openxmlformats.org/officeDocument/2006/relationships/image" Target="../media/image21.png"/><Relationship Id="rId1" Type="http://schemas.openxmlformats.org/officeDocument/2006/relationships/slideLayout" Target="../slideLayouts/slideLayout7.xml"/><Relationship Id="rId11" Type="http://schemas.openxmlformats.org/officeDocument/2006/relationships/image" Target="../media/image51.png"/><Relationship Id="rId5" Type="http://schemas.openxmlformats.org/officeDocument/2006/relationships/image" Target="../media/image23.svg"/><Relationship Id="rId10" Type="http://schemas.openxmlformats.org/officeDocument/2006/relationships/image" Target="../media/image50.png"/><Relationship Id="rId4" Type="http://schemas.openxmlformats.org/officeDocument/2006/relationships/image" Target="../media/image22.png"/><Relationship Id="rId9" Type="http://schemas.openxmlformats.org/officeDocument/2006/relationships/image" Target="../media/image49.png"/></Relationships>
</file>

<file path=ppt/slides/_rels/slide9.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3" Type="http://schemas.microsoft.com/office/2007/relationships/hdphoto" Target="../media/hdphoto1.wdp"/><Relationship Id="rId12" Type="http://schemas.openxmlformats.org/officeDocument/2006/relationships/image" Target="../media/image57.png"/><Relationship Id="rId2" Type="http://schemas.openxmlformats.org/officeDocument/2006/relationships/image" Target="../media/image21.png"/><Relationship Id="rId1" Type="http://schemas.openxmlformats.org/officeDocument/2006/relationships/slideLayout" Target="../slideLayouts/slideLayout7.xml"/><Relationship Id="rId11" Type="http://schemas.openxmlformats.org/officeDocument/2006/relationships/image" Target="../media/image56.png"/><Relationship Id="rId5" Type="http://schemas.openxmlformats.org/officeDocument/2006/relationships/image" Target="../media/image23.svg"/><Relationship Id="rId15" Type="http://schemas.microsoft.com/office/2007/relationships/hdphoto" Target="../media/hdphoto2.wdp"/><Relationship Id="rId10" Type="http://schemas.openxmlformats.org/officeDocument/2006/relationships/image" Target="../media/image55.png"/><Relationship Id="rId4" Type="http://schemas.openxmlformats.org/officeDocument/2006/relationships/image" Target="../media/image22.png"/><Relationship Id="rId9" Type="http://schemas.openxmlformats.org/officeDocument/2006/relationships/image" Target="../media/image54.png"/><Relationship Id="rId14" Type="http://schemas.openxmlformats.org/officeDocument/2006/relationships/image" Target="../media/image5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5F8F8"/>
        </a:solidFill>
        <a:effectLst/>
      </p:bgPr>
    </p:bg>
    <p:spTree>
      <p:nvGrpSpPr>
        <p:cNvPr id="1" name=""/>
        <p:cNvGrpSpPr/>
        <p:nvPr/>
      </p:nvGrpSpPr>
      <p:grpSpPr>
        <a:xfrm>
          <a:off x="0" y="0"/>
          <a:ext cx="0" cy="0"/>
          <a:chOff x="0" y="0"/>
          <a:chExt cx="0" cy="0"/>
        </a:xfrm>
      </p:grpSpPr>
      <p:sp>
        <p:nvSpPr>
          <p:cNvPr id="2" name="Freeform 2"/>
          <p:cNvSpPr/>
          <p:nvPr/>
        </p:nvSpPr>
        <p:spPr>
          <a:xfrm rot="1348375">
            <a:off x="13912460" y="746695"/>
            <a:ext cx="4612311" cy="1232745"/>
          </a:xfrm>
          <a:custGeom>
            <a:avLst/>
            <a:gdLst/>
            <a:ahLst/>
            <a:cxnLst/>
            <a:rect l="l" t="t" r="r" b="b"/>
            <a:pathLst>
              <a:path w="4612311" h="1232745">
                <a:moveTo>
                  <a:pt x="0" y="0"/>
                </a:moveTo>
                <a:lnTo>
                  <a:pt x="4612311" y="0"/>
                </a:lnTo>
                <a:lnTo>
                  <a:pt x="4612311" y="1232745"/>
                </a:lnTo>
                <a:lnTo>
                  <a:pt x="0" y="12327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788786">
            <a:off x="15470324" y="4050942"/>
            <a:ext cx="2765850" cy="774438"/>
          </a:xfrm>
          <a:custGeom>
            <a:avLst/>
            <a:gdLst/>
            <a:ahLst/>
            <a:cxnLst/>
            <a:rect l="l" t="t" r="r" b="b"/>
            <a:pathLst>
              <a:path w="2765850" h="774438">
                <a:moveTo>
                  <a:pt x="0" y="0"/>
                </a:moveTo>
                <a:lnTo>
                  <a:pt x="2765850" y="0"/>
                </a:lnTo>
                <a:lnTo>
                  <a:pt x="2765850" y="774438"/>
                </a:lnTo>
                <a:lnTo>
                  <a:pt x="0" y="7744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479167">
            <a:off x="15398494" y="6337808"/>
            <a:ext cx="2417976" cy="3418732"/>
          </a:xfrm>
          <a:custGeom>
            <a:avLst/>
            <a:gdLst/>
            <a:ahLst/>
            <a:cxnLst/>
            <a:rect l="l" t="t" r="r" b="b"/>
            <a:pathLst>
              <a:path w="2417976" h="3418732">
                <a:moveTo>
                  <a:pt x="0" y="0"/>
                </a:moveTo>
                <a:lnTo>
                  <a:pt x="2417976" y="0"/>
                </a:lnTo>
                <a:lnTo>
                  <a:pt x="2417976" y="3418732"/>
                </a:lnTo>
                <a:lnTo>
                  <a:pt x="0" y="341873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448923">
            <a:off x="9166964" y="9493919"/>
            <a:ext cx="3657600" cy="591866"/>
          </a:xfrm>
          <a:custGeom>
            <a:avLst/>
            <a:gdLst/>
            <a:ahLst/>
            <a:cxnLst/>
            <a:rect l="l" t="t" r="r" b="b"/>
            <a:pathLst>
              <a:path w="3657600" h="591866">
                <a:moveTo>
                  <a:pt x="0" y="0"/>
                </a:moveTo>
                <a:lnTo>
                  <a:pt x="3657600" y="0"/>
                </a:lnTo>
                <a:lnTo>
                  <a:pt x="3657600" y="591866"/>
                </a:lnTo>
                <a:lnTo>
                  <a:pt x="0" y="59186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rot="752242">
            <a:off x="4147272" y="9233188"/>
            <a:ext cx="2202626" cy="1113327"/>
          </a:xfrm>
          <a:custGeom>
            <a:avLst/>
            <a:gdLst/>
            <a:ahLst/>
            <a:cxnLst/>
            <a:rect l="l" t="t" r="r" b="b"/>
            <a:pathLst>
              <a:path w="2202626" h="1113327">
                <a:moveTo>
                  <a:pt x="0" y="0"/>
                </a:moveTo>
                <a:lnTo>
                  <a:pt x="2202627" y="0"/>
                </a:lnTo>
                <a:lnTo>
                  <a:pt x="2202627" y="1113328"/>
                </a:lnTo>
                <a:lnTo>
                  <a:pt x="0" y="111332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a:off x="25726" y="7850316"/>
            <a:ext cx="2907107" cy="2436684"/>
          </a:xfrm>
          <a:custGeom>
            <a:avLst/>
            <a:gdLst/>
            <a:ahLst/>
            <a:cxnLst/>
            <a:rect l="l" t="t" r="r" b="b"/>
            <a:pathLst>
              <a:path w="2907107" h="2436684">
                <a:moveTo>
                  <a:pt x="0" y="0"/>
                </a:moveTo>
                <a:lnTo>
                  <a:pt x="2907106" y="0"/>
                </a:lnTo>
                <a:lnTo>
                  <a:pt x="2907106" y="2436684"/>
                </a:lnTo>
                <a:lnTo>
                  <a:pt x="0" y="243668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8" name="Freeform 8"/>
          <p:cNvSpPr/>
          <p:nvPr/>
        </p:nvSpPr>
        <p:spPr>
          <a:xfrm rot="-1469522">
            <a:off x="72422" y="483703"/>
            <a:ext cx="3237745" cy="2713819"/>
          </a:xfrm>
          <a:custGeom>
            <a:avLst/>
            <a:gdLst/>
            <a:ahLst/>
            <a:cxnLst/>
            <a:rect l="l" t="t" r="r" b="b"/>
            <a:pathLst>
              <a:path w="3237745" h="2713819">
                <a:moveTo>
                  <a:pt x="0" y="0"/>
                </a:moveTo>
                <a:lnTo>
                  <a:pt x="3237745" y="0"/>
                </a:lnTo>
                <a:lnTo>
                  <a:pt x="3237745" y="2713819"/>
                </a:lnTo>
                <a:lnTo>
                  <a:pt x="0" y="271381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9" name="Freeform 9"/>
          <p:cNvSpPr/>
          <p:nvPr/>
        </p:nvSpPr>
        <p:spPr>
          <a:xfrm rot="-582594">
            <a:off x="105688" y="4837146"/>
            <a:ext cx="2721455" cy="1484430"/>
          </a:xfrm>
          <a:custGeom>
            <a:avLst/>
            <a:gdLst/>
            <a:ahLst/>
            <a:cxnLst/>
            <a:rect l="l" t="t" r="r" b="b"/>
            <a:pathLst>
              <a:path w="2721455" h="1484430">
                <a:moveTo>
                  <a:pt x="0" y="0"/>
                </a:moveTo>
                <a:lnTo>
                  <a:pt x="2721456" y="0"/>
                </a:lnTo>
                <a:lnTo>
                  <a:pt x="2721456" y="1484430"/>
                </a:lnTo>
                <a:lnTo>
                  <a:pt x="0" y="148443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0" name="Freeform 10"/>
          <p:cNvSpPr/>
          <p:nvPr/>
        </p:nvSpPr>
        <p:spPr>
          <a:xfrm rot="1630262">
            <a:off x="4728194" y="-1028700"/>
            <a:ext cx="2486967" cy="2057400"/>
          </a:xfrm>
          <a:custGeom>
            <a:avLst/>
            <a:gdLst/>
            <a:ahLst/>
            <a:cxnLst/>
            <a:rect l="l" t="t" r="r" b="b"/>
            <a:pathLst>
              <a:path w="2486967" h="2057400">
                <a:moveTo>
                  <a:pt x="0" y="0"/>
                </a:moveTo>
                <a:lnTo>
                  <a:pt x="2486967" y="0"/>
                </a:lnTo>
                <a:lnTo>
                  <a:pt x="2486967" y="2057400"/>
                </a:lnTo>
                <a:lnTo>
                  <a:pt x="0" y="2057400"/>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11" name="Freeform 11"/>
          <p:cNvSpPr/>
          <p:nvPr/>
        </p:nvSpPr>
        <p:spPr>
          <a:xfrm rot="-2206619">
            <a:off x="9784552" y="-834551"/>
            <a:ext cx="1628124" cy="2681043"/>
          </a:xfrm>
          <a:custGeom>
            <a:avLst/>
            <a:gdLst/>
            <a:ahLst/>
            <a:cxnLst/>
            <a:rect l="l" t="t" r="r" b="b"/>
            <a:pathLst>
              <a:path w="1628124" h="2681043">
                <a:moveTo>
                  <a:pt x="0" y="0"/>
                </a:moveTo>
                <a:lnTo>
                  <a:pt x="1628124" y="0"/>
                </a:lnTo>
                <a:lnTo>
                  <a:pt x="1628124" y="2681043"/>
                </a:lnTo>
                <a:lnTo>
                  <a:pt x="0" y="2681043"/>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grpSp>
        <p:nvGrpSpPr>
          <p:cNvPr id="12" name="Group 12"/>
          <p:cNvGrpSpPr/>
          <p:nvPr/>
        </p:nvGrpSpPr>
        <p:grpSpPr>
          <a:xfrm>
            <a:off x="1028700" y="1028700"/>
            <a:ext cx="16243860" cy="8039958"/>
            <a:chOff x="0" y="0"/>
            <a:chExt cx="3538556" cy="1751421"/>
          </a:xfrm>
        </p:grpSpPr>
        <p:sp>
          <p:nvSpPr>
            <p:cNvPr id="13" name="Freeform 13"/>
            <p:cNvSpPr/>
            <p:nvPr/>
          </p:nvSpPr>
          <p:spPr>
            <a:xfrm>
              <a:off x="0" y="0"/>
              <a:ext cx="3538556" cy="1751421"/>
            </a:xfrm>
            <a:custGeom>
              <a:avLst/>
              <a:gdLst/>
              <a:ahLst/>
              <a:cxnLst/>
              <a:rect l="l" t="t" r="r" b="b"/>
              <a:pathLst>
                <a:path w="3538556" h="1751421">
                  <a:moveTo>
                    <a:pt x="24307" y="0"/>
                  </a:moveTo>
                  <a:lnTo>
                    <a:pt x="3514249" y="0"/>
                  </a:lnTo>
                  <a:cubicBezTo>
                    <a:pt x="3520696" y="0"/>
                    <a:pt x="3526878" y="2561"/>
                    <a:pt x="3531436" y="7119"/>
                  </a:cubicBezTo>
                  <a:cubicBezTo>
                    <a:pt x="3535995" y="11678"/>
                    <a:pt x="3538556" y="17860"/>
                    <a:pt x="3538556" y="24307"/>
                  </a:cubicBezTo>
                  <a:lnTo>
                    <a:pt x="3538556" y="1727114"/>
                  </a:lnTo>
                  <a:cubicBezTo>
                    <a:pt x="3538556" y="1740539"/>
                    <a:pt x="3527673" y="1751421"/>
                    <a:pt x="3514249" y="1751421"/>
                  </a:cubicBezTo>
                  <a:lnTo>
                    <a:pt x="24307" y="1751421"/>
                  </a:lnTo>
                  <a:cubicBezTo>
                    <a:pt x="10883" y="1751421"/>
                    <a:pt x="0" y="1740539"/>
                    <a:pt x="0" y="1727114"/>
                  </a:cubicBezTo>
                  <a:lnTo>
                    <a:pt x="0" y="24307"/>
                  </a:lnTo>
                  <a:cubicBezTo>
                    <a:pt x="0" y="10883"/>
                    <a:pt x="10883" y="0"/>
                    <a:pt x="24307" y="0"/>
                  </a:cubicBezTo>
                  <a:close/>
                </a:path>
              </a:pathLst>
            </a:custGeom>
            <a:solidFill>
              <a:srgbClr val="FFFFFF"/>
            </a:solidFill>
            <a:ln w="190500">
              <a:solidFill>
                <a:srgbClr val="082A44"/>
              </a:solidFill>
            </a:ln>
          </p:spPr>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4" name="TextBox 23"/>
          <p:cNvSpPr txBox="1"/>
          <p:nvPr/>
        </p:nvSpPr>
        <p:spPr>
          <a:xfrm>
            <a:off x="1256529" y="2725452"/>
            <a:ext cx="15788201" cy="3785652"/>
          </a:xfrm>
          <a:prstGeom prst="rect">
            <a:avLst/>
          </a:prstGeom>
          <a:noFill/>
        </p:spPr>
        <p:txBody>
          <a:bodyPr wrap="square" rtlCol="0">
            <a:spAutoFit/>
          </a:bodyPr>
          <a:lstStyle/>
          <a:p>
            <a:pPr algn="ctr">
              <a:lnSpc>
                <a:spcPct val="150000"/>
              </a:lnSpc>
            </a:pPr>
            <a:r>
              <a:rPr lang="vi-VN" sz="8000" b="1">
                <a:solidFill>
                  <a:schemeClr val="accent2">
                    <a:lumMod val="75000"/>
                  </a:schemeClr>
                </a:solidFill>
                <a:latin typeface="Arial" panose="020B0604020202020204" pitchFamily="34" charset="0"/>
                <a:cs typeface="Arial" panose="020B0604020202020204" pitchFamily="34" charset="0"/>
              </a:rPr>
              <a:t>CHÀO MỪNG CẢ LỚP </a:t>
            </a:r>
          </a:p>
          <a:p>
            <a:pPr algn="ctr">
              <a:lnSpc>
                <a:spcPct val="150000"/>
              </a:lnSpc>
            </a:pPr>
            <a:r>
              <a:rPr lang="vi-VN" sz="8000" b="1">
                <a:solidFill>
                  <a:schemeClr val="accent2">
                    <a:lumMod val="75000"/>
                  </a:schemeClr>
                </a:solidFill>
                <a:latin typeface="Arial" panose="020B0604020202020204" pitchFamily="34" charset="0"/>
                <a:cs typeface="Arial" panose="020B0604020202020204" pitchFamily="34" charset="0"/>
              </a:rPr>
              <a:t>ĐẾN VỚI TIẾT HỌC </a:t>
            </a:r>
            <a:r>
              <a:rPr lang="en-US" sz="8000" b="1">
                <a:solidFill>
                  <a:schemeClr val="accent2">
                    <a:lumMod val="75000"/>
                  </a:schemeClr>
                </a:solidFill>
                <a:latin typeface="Arial" panose="020B0604020202020204" pitchFamily="34" charset="0"/>
                <a:cs typeface="Arial" panose="020B0604020202020204" pitchFamily="34" charset="0"/>
              </a:rPr>
              <a:t>MÔN TOÁN</a:t>
            </a:r>
            <a:r>
              <a:rPr lang="vi-VN" sz="8000" b="1">
                <a:solidFill>
                  <a:schemeClr val="accent2">
                    <a:lumMod val="75000"/>
                  </a:schemeClr>
                </a:solidFill>
                <a:latin typeface="Arial" panose="020B0604020202020204" pitchFamily="34" charset="0"/>
                <a:cs typeface="Arial" panose="020B0604020202020204" pitchFamily="34" charset="0"/>
              </a:rPr>
              <a:t>!</a:t>
            </a:r>
            <a:endParaRPr lang="en-US" sz="8000" b="1">
              <a:solidFill>
                <a:schemeClr val="accent2">
                  <a:lumMod val="75000"/>
                </a:schemeClr>
              </a:solidFill>
              <a:latin typeface="Arial" panose="020B0604020202020204" pitchFamily="34" charset="0"/>
              <a:cs typeface="Arial" panose="020B0604020202020204" pitchFamily="34" charset="0"/>
            </a:endParaRPr>
          </a:p>
        </p:txBody>
      </p:sp>
    </p:spTree>
  </p:cSld>
  <p:clrMapOvr>
    <a:masterClrMapping/>
  </p:clrMapOvr>
  <p:transition spd="med">
    <p:plus/>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CC751"/>
        </a:solidFill>
        <a:effectLst/>
      </p:bgPr>
    </p:bg>
    <p:spTree>
      <p:nvGrpSpPr>
        <p:cNvPr id="1" name=""/>
        <p:cNvGrpSpPr/>
        <p:nvPr/>
      </p:nvGrpSpPr>
      <p:grpSpPr>
        <a:xfrm>
          <a:off x="0" y="0"/>
          <a:ext cx="0" cy="0"/>
          <a:chOff x="0" y="0"/>
          <a:chExt cx="0" cy="0"/>
        </a:xfrm>
      </p:grpSpPr>
      <p:grpSp>
        <p:nvGrpSpPr>
          <p:cNvPr id="25" name="Group 2"/>
          <p:cNvGrpSpPr/>
          <p:nvPr/>
        </p:nvGrpSpPr>
        <p:grpSpPr>
          <a:xfrm>
            <a:off x="1525999" y="693190"/>
            <a:ext cx="15917348" cy="9117517"/>
            <a:chOff x="0" y="0"/>
            <a:chExt cx="3764577" cy="2156364"/>
          </a:xfrm>
        </p:grpSpPr>
        <p:sp>
          <p:nvSpPr>
            <p:cNvPr id="26" name="Freeform 3"/>
            <p:cNvSpPr/>
            <p:nvPr/>
          </p:nvSpPr>
          <p:spPr>
            <a:xfrm>
              <a:off x="0" y="0"/>
              <a:ext cx="3764577" cy="2156364"/>
            </a:xfrm>
            <a:custGeom>
              <a:avLst/>
              <a:gdLst/>
              <a:ahLst/>
              <a:cxnLst/>
              <a:rect l="l" t="t" r="r" b="b"/>
              <a:pathLst>
                <a:path w="3764577" h="2156364">
                  <a:moveTo>
                    <a:pt x="24806" y="0"/>
                  </a:moveTo>
                  <a:lnTo>
                    <a:pt x="3739771" y="0"/>
                  </a:lnTo>
                  <a:cubicBezTo>
                    <a:pt x="3753471" y="0"/>
                    <a:pt x="3764577" y="11106"/>
                    <a:pt x="3764577" y="24806"/>
                  </a:cubicBezTo>
                  <a:lnTo>
                    <a:pt x="3764577" y="2131558"/>
                  </a:lnTo>
                  <a:cubicBezTo>
                    <a:pt x="3764577" y="2145258"/>
                    <a:pt x="3753471" y="2156364"/>
                    <a:pt x="3739771" y="2156364"/>
                  </a:cubicBezTo>
                  <a:lnTo>
                    <a:pt x="24806" y="2156364"/>
                  </a:lnTo>
                  <a:cubicBezTo>
                    <a:pt x="18227" y="2156364"/>
                    <a:pt x="11917" y="2153751"/>
                    <a:pt x="7265" y="2149098"/>
                  </a:cubicBezTo>
                  <a:cubicBezTo>
                    <a:pt x="2613" y="2144447"/>
                    <a:pt x="0" y="2138137"/>
                    <a:pt x="0" y="2131558"/>
                  </a:cubicBezTo>
                  <a:lnTo>
                    <a:pt x="0" y="24806"/>
                  </a:lnTo>
                  <a:cubicBezTo>
                    <a:pt x="0" y="18227"/>
                    <a:pt x="2613" y="11917"/>
                    <a:pt x="7265" y="7265"/>
                  </a:cubicBezTo>
                  <a:cubicBezTo>
                    <a:pt x="11917" y="2613"/>
                    <a:pt x="18227" y="0"/>
                    <a:pt x="24806" y="0"/>
                  </a:cubicBezTo>
                  <a:close/>
                </a:path>
              </a:pathLst>
            </a:custGeom>
            <a:solidFill>
              <a:srgbClr val="182C45">
                <a:alpha val="25882"/>
              </a:srgbClr>
            </a:solidFill>
          </p:spPr>
        </p:sp>
        <p:sp>
          <p:nvSpPr>
            <p:cNvPr id="27"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8" name="Group 5"/>
          <p:cNvGrpSpPr/>
          <p:nvPr/>
        </p:nvGrpSpPr>
        <p:grpSpPr>
          <a:xfrm>
            <a:off x="1525999" y="561269"/>
            <a:ext cx="15917348" cy="9164462"/>
            <a:chOff x="0" y="0"/>
            <a:chExt cx="3764577" cy="2167467"/>
          </a:xfrm>
        </p:grpSpPr>
        <p:sp>
          <p:nvSpPr>
            <p:cNvPr id="29" name="Freeform 6"/>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B1CFEC"/>
            </a:solidFill>
          </p:spPr>
        </p:sp>
        <p:sp>
          <p:nvSpPr>
            <p:cNvPr id="30"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31" name="Freeform 8"/>
          <p:cNvSpPr/>
          <p:nvPr/>
        </p:nvSpPr>
        <p:spPr>
          <a:xfrm rot="-5400000">
            <a:off x="16362525" y="995060"/>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2">
              <a:alphaModFix amt="25000"/>
              <a:extLst>
                <a:ext uri="{96DAC541-7B7A-43D3-8B79-37D633B846F1}">
                  <asvg:svgBlip xmlns:asvg="http://schemas.microsoft.com/office/drawing/2016/SVG/main" r:embed="rId3"/>
                </a:ext>
              </a:extLst>
            </a:blip>
            <a:stretch>
              <a:fillRect/>
            </a:stretch>
          </a:blipFill>
        </p:spPr>
      </p:sp>
      <p:sp>
        <p:nvSpPr>
          <p:cNvPr id="32" name="Freeform 9"/>
          <p:cNvSpPr/>
          <p:nvPr/>
        </p:nvSpPr>
        <p:spPr>
          <a:xfrm rot="-5400000">
            <a:off x="16362525" y="2238313"/>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2">
              <a:alphaModFix amt="25000"/>
              <a:extLst>
                <a:ext uri="{96DAC541-7B7A-43D3-8B79-37D633B846F1}">
                  <asvg:svgBlip xmlns:asvg="http://schemas.microsoft.com/office/drawing/2016/SVG/main" r:embed="rId3"/>
                </a:ext>
              </a:extLst>
            </a:blip>
            <a:stretch>
              <a:fillRect/>
            </a:stretch>
          </a:blipFill>
        </p:spPr>
      </p:sp>
      <p:sp>
        <p:nvSpPr>
          <p:cNvPr id="33" name="Freeform 10"/>
          <p:cNvSpPr/>
          <p:nvPr/>
        </p:nvSpPr>
        <p:spPr>
          <a:xfrm rot="-5400000">
            <a:off x="16362525" y="3482369"/>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2">
              <a:alphaModFix amt="25000"/>
              <a:extLst>
                <a:ext uri="{96DAC541-7B7A-43D3-8B79-37D633B846F1}">
                  <asvg:svgBlip xmlns:asvg="http://schemas.microsoft.com/office/drawing/2016/SVG/main" r:embed="rId3"/>
                </a:ext>
              </a:extLst>
            </a:blip>
            <a:stretch>
              <a:fillRect/>
            </a:stretch>
          </a:blipFill>
        </p:spPr>
      </p:sp>
      <p:sp>
        <p:nvSpPr>
          <p:cNvPr id="34" name="Freeform 11"/>
          <p:cNvSpPr/>
          <p:nvPr/>
        </p:nvSpPr>
        <p:spPr>
          <a:xfrm rot="-5400000">
            <a:off x="16362525" y="4726425"/>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2">
              <a:alphaModFix amt="25000"/>
              <a:extLst>
                <a:ext uri="{96DAC541-7B7A-43D3-8B79-37D633B846F1}">
                  <asvg:svgBlip xmlns:asvg="http://schemas.microsoft.com/office/drawing/2016/SVG/main" r:embed="rId3"/>
                </a:ext>
              </a:extLst>
            </a:blip>
            <a:stretch>
              <a:fillRect/>
            </a:stretch>
          </a:blipFill>
        </p:spPr>
      </p:sp>
      <p:sp>
        <p:nvSpPr>
          <p:cNvPr id="35" name="Freeform 12"/>
          <p:cNvSpPr/>
          <p:nvPr/>
        </p:nvSpPr>
        <p:spPr>
          <a:xfrm rot="-5400000">
            <a:off x="16362525" y="7211502"/>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2">
              <a:alphaModFix amt="25000"/>
              <a:extLst>
                <a:ext uri="{96DAC541-7B7A-43D3-8B79-37D633B846F1}">
                  <asvg:svgBlip xmlns:asvg="http://schemas.microsoft.com/office/drawing/2016/SVG/main" r:embed="rId3"/>
                </a:ext>
              </a:extLst>
            </a:blip>
            <a:stretch>
              <a:fillRect/>
            </a:stretch>
          </a:blipFill>
        </p:spPr>
      </p:sp>
      <p:sp>
        <p:nvSpPr>
          <p:cNvPr id="36" name="Freeform 13"/>
          <p:cNvSpPr/>
          <p:nvPr/>
        </p:nvSpPr>
        <p:spPr>
          <a:xfrm rot="-5400000">
            <a:off x="16362525" y="889101"/>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7" name="Freeform 14"/>
          <p:cNvSpPr/>
          <p:nvPr/>
        </p:nvSpPr>
        <p:spPr>
          <a:xfrm rot="-5400000">
            <a:off x="16362525" y="2136949"/>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8" name="Freeform 15"/>
          <p:cNvSpPr/>
          <p:nvPr/>
        </p:nvSpPr>
        <p:spPr>
          <a:xfrm rot="-5400000">
            <a:off x="16362525" y="3381989"/>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39" name="Freeform 16"/>
          <p:cNvSpPr/>
          <p:nvPr/>
        </p:nvSpPr>
        <p:spPr>
          <a:xfrm rot="-5400000">
            <a:off x="16362525" y="4626045"/>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40" name="Freeform 17"/>
          <p:cNvSpPr/>
          <p:nvPr/>
        </p:nvSpPr>
        <p:spPr>
          <a:xfrm rot="-5400000">
            <a:off x="16362525" y="7114157"/>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grpSp>
        <p:nvGrpSpPr>
          <p:cNvPr id="41" name="Group 18"/>
          <p:cNvGrpSpPr/>
          <p:nvPr/>
        </p:nvGrpSpPr>
        <p:grpSpPr>
          <a:xfrm>
            <a:off x="1185326" y="561269"/>
            <a:ext cx="15917348" cy="9164462"/>
            <a:chOff x="0" y="0"/>
            <a:chExt cx="3764577" cy="2167467"/>
          </a:xfrm>
        </p:grpSpPr>
        <p:sp>
          <p:nvSpPr>
            <p:cNvPr id="42" name="Freeform 19"/>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FFFFFF"/>
            </a:solidFill>
          </p:spPr>
        </p:sp>
        <p:sp>
          <p:nvSpPr>
            <p:cNvPr id="43" name="TextBox 20"/>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44" name="Freeform 21"/>
          <p:cNvSpPr/>
          <p:nvPr/>
        </p:nvSpPr>
        <p:spPr>
          <a:xfrm>
            <a:off x="922637" y="1050653"/>
            <a:ext cx="736712" cy="8185694"/>
          </a:xfrm>
          <a:custGeom>
            <a:avLst/>
            <a:gdLst/>
            <a:ahLst/>
            <a:cxnLst/>
            <a:rect l="l" t="t" r="r" b="b"/>
            <a:pathLst>
              <a:path w="736712" h="8185694">
                <a:moveTo>
                  <a:pt x="0" y="0"/>
                </a:moveTo>
                <a:lnTo>
                  <a:pt x="736712" y="0"/>
                </a:lnTo>
                <a:lnTo>
                  <a:pt x="736712" y="8185694"/>
                </a:lnTo>
                <a:lnTo>
                  <a:pt x="0" y="8185694"/>
                </a:lnTo>
                <a:lnTo>
                  <a:pt x="0" y="0"/>
                </a:lnTo>
                <a:close/>
              </a:path>
            </a:pathLst>
          </a:custGeom>
          <a:blipFill>
            <a:blip r:embed="rId14"/>
            <a:stretch>
              <a:fillRect/>
            </a:stretch>
          </a:blipFill>
        </p:spPr>
      </p:sp>
      <p:sp>
        <p:nvSpPr>
          <p:cNvPr id="58" name="TextBox 57"/>
          <p:cNvSpPr txBox="1"/>
          <p:nvPr/>
        </p:nvSpPr>
        <p:spPr>
          <a:xfrm>
            <a:off x="2156118" y="1333500"/>
            <a:ext cx="14078178" cy="3831818"/>
          </a:xfrm>
          <a:prstGeom prst="rect">
            <a:avLst/>
          </a:prstGeom>
          <a:noFill/>
        </p:spPr>
        <p:txBody>
          <a:bodyPr wrap="square" rtlCol="0">
            <a:spAutoFit/>
          </a:bodyPr>
          <a:lstStyle/>
          <a:p>
            <a:pPr algn="ctr">
              <a:lnSpc>
                <a:spcPct val="150000"/>
              </a:lnSpc>
            </a:pPr>
            <a:r>
              <a:rPr lang="vi-VN" sz="8300" b="1">
                <a:solidFill>
                  <a:srgbClr val="C00000"/>
                </a:solidFill>
                <a:cs typeface="Arial" panose="020B0604020202020204" pitchFamily="34" charset="0"/>
              </a:rPr>
              <a:t>CHƯƠNG VI: HÀM SỐ MŨ VÀ HÀM SỐ LÔGARIT</a:t>
            </a:r>
            <a:endParaRPr lang="en-US" sz="8300" b="1" dirty="0">
              <a:solidFill>
                <a:srgbClr val="C00000"/>
              </a:solidFill>
              <a:latin typeface="Arial" panose="020B0604020202020204" pitchFamily="34" charset="0"/>
              <a:cs typeface="Arial" panose="020B0604020202020204" pitchFamily="34" charset="0"/>
            </a:endParaRPr>
          </a:p>
        </p:txBody>
      </p:sp>
      <p:sp>
        <p:nvSpPr>
          <p:cNvPr id="3" name="Rectangle 2"/>
          <p:cNvSpPr/>
          <p:nvPr/>
        </p:nvSpPr>
        <p:spPr>
          <a:xfrm>
            <a:off x="2481437" y="5928964"/>
            <a:ext cx="13901563" cy="1369606"/>
          </a:xfrm>
          <a:prstGeom prst="rect">
            <a:avLst/>
          </a:prstGeom>
        </p:spPr>
        <p:txBody>
          <a:bodyPr wrap="none">
            <a:spAutoFit/>
          </a:bodyPr>
          <a:lstStyle/>
          <a:p>
            <a:r>
              <a:rPr lang="pt-BR" sz="8300" b="1" dirty="0">
                <a:solidFill>
                  <a:srgbClr val="0070C0"/>
                </a:solidFill>
                <a:latin typeface="Arial" panose="020B0604020202020204" pitchFamily="34" charset="0"/>
                <a:ea typeface="Arial" panose="020B0604020202020204" pitchFamily="34" charset="0"/>
                <a:cs typeface="Arial" panose="020B0604020202020204" pitchFamily="34" charset="0"/>
              </a:rPr>
              <a:t>BÀI TẬP CUỐI CHƯƠNG VI</a:t>
            </a:r>
            <a:endParaRPr lang="en-US" sz="83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DE5C829-F2C1-3787-7E71-433641A89221}"/>
              </a:ext>
            </a:extLst>
          </p:cNvPr>
          <p:cNvSpPr txBox="1"/>
          <p:nvPr/>
        </p:nvSpPr>
        <p:spPr>
          <a:xfrm>
            <a:off x="3536623" y="7430491"/>
            <a:ext cx="9144000" cy="646331"/>
          </a:xfrm>
          <a:prstGeom prst="rect">
            <a:avLst/>
          </a:prstGeom>
          <a:noFill/>
        </p:spPr>
        <p:txBody>
          <a:bodyPr wrap="square">
            <a:spAutoFit/>
          </a:bodyPr>
          <a:lstStyle/>
          <a:p>
            <a:r>
              <a:rPr lang="en-US"/>
              <a:t>Tài liệu được chia sẻ bởi Website VnTeach.Com</a:t>
            </a:r>
          </a:p>
          <a:p>
            <a:r>
              <a:rPr lang="en-US"/>
              <a:t>https://www.vnteach.com</a:t>
            </a:r>
          </a:p>
        </p:txBody>
      </p:sp>
    </p:spTree>
    <p:extLst>
      <p:ext uri="{BB962C8B-B14F-4D97-AF65-F5344CB8AC3E}">
        <p14:creationId xmlns:p14="http://schemas.microsoft.com/office/powerpoint/2010/main" val="3063803308"/>
      </p:ext>
    </p:extLst>
  </p:cSld>
  <p:clrMapOvr>
    <a:masterClrMapping/>
  </p:clrMapOvr>
  <p:transition spd="med">
    <p:comb/>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743E"/>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algn="ctr">
                <a:lnSpc>
                  <a:spcPts val="2400"/>
                </a:lnSpc>
              </a:pPr>
              <a:endParaRPr/>
            </a:p>
          </p:txBody>
        </p:sp>
      </p:grpSp>
      <p:sp>
        <p:nvSpPr>
          <p:cNvPr id="54" name="TextBox 6"/>
          <p:cNvSpPr txBox="1"/>
          <p:nvPr/>
        </p:nvSpPr>
        <p:spPr>
          <a:xfrm>
            <a:off x="2877457" y="1129398"/>
            <a:ext cx="12533085" cy="738664"/>
          </a:xfrm>
          <a:prstGeom prst="rect">
            <a:avLst/>
          </a:prstGeom>
        </p:spPr>
        <p:txBody>
          <a:bodyPr lIns="0" tIns="0" rIns="0" bIns="0" rtlCol="0" anchor="t">
            <a:spAutoFit/>
          </a:bodyPr>
          <a:lstStyle/>
          <a:p>
            <a:pPr algn="ctr"/>
            <a:r>
              <a:rPr lang="vi-VN" sz="4800" b="1" dirty="0">
                <a:solidFill>
                  <a:srgbClr val="000000"/>
                </a:solidFill>
                <a:latin typeface="Arial" panose="020B0604020202020204" pitchFamily="34" charset="0"/>
                <a:cs typeface="Arial" panose="020B0604020202020204" pitchFamily="34" charset="0"/>
              </a:rPr>
              <a:t>Ôn tập kiến thức đã học trong chương </a:t>
            </a:r>
            <a:r>
              <a:rPr lang="en-US" sz="4800" b="1" dirty="0">
                <a:solidFill>
                  <a:srgbClr val="000000"/>
                </a:solidFill>
                <a:latin typeface="Arial" panose="020B0604020202020204" pitchFamily="34" charset="0"/>
                <a:cs typeface="Arial" panose="020B0604020202020204" pitchFamily="34" charset="0"/>
              </a:rPr>
              <a:t>V</a:t>
            </a:r>
            <a:r>
              <a:rPr lang="vi-VN" sz="4800" b="1" dirty="0">
                <a:solidFill>
                  <a:srgbClr val="000000"/>
                </a:solidFill>
                <a:latin typeface="Arial" panose="020B0604020202020204" pitchFamily="34" charset="0"/>
                <a:cs typeface="Arial" panose="020B0604020202020204" pitchFamily="34" charset="0"/>
              </a:rPr>
              <a:t>I</a:t>
            </a:r>
            <a:endParaRPr lang="en-US" sz="4800" b="1" dirty="0">
              <a:solidFill>
                <a:srgbClr val="000000"/>
              </a:solidFill>
              <a:latin typeface="Arial" panose="020B0604020202020204" pitchFamily="34" charset="0"/>
              <a:cs typeface="Arial" panose="020B0604020202020204" pitchFamily="34" charset="0"/>
            </a:endParaRPr>
          </a:p>
        </p:txBody>
      </p:sp>
      <p:grpSp>
        <p:nvGrpSpPr>
          <p:cNvPr id="6" name="Group 5"/>
          <p:cNvGrpSpPr/>
          <p:nvPr/>
        </p:nvGrpSpPr>
        <p:grpSpPr>
          <a:xfrm>
            <a:off x="1452494" y="2715735"/>
            <a:ext cx="15383009" cy="5399565"/>
            <a:chOff x="1830678" y="4718380"/>
            <a:chExt cx="7383661" cy="3967751"/>
          </a:xfrm>
        </p:grpSpPr>
        <p:grpSp>
          <p:nvGrpSpPr>
            <p:cNvPr id="63" name="Group 62"/>
            <p:cNvGrpSpPr/>
            <p:nvPr/>
          </p:nvGrpSpPr>
          <p:grpSpPr>
            <a:xfrm>
              <a:off x="1830678" y="4718380"/>
              <a:ext cx="7383661" cy="3967751"/>
              <a:chOff x="1856079" y="4337468"/>
              <a:chExt cx="6659819" cy="4130565"/>
            </a:xfrm>
          </p:grpSpPr>
          <p:grpSp>
            <p:nvGrpSpPr>
              <p:cNvPr id="55" name="Group 9"/>
              <p:cNvGrpSpPr/>
              <p:nvPr/>
            </p:nvGrpSpPr>
            <p:grpSpPr>
              <a:xfrm>
                <a:off x="2004450" y="4452349"/>
                <a:ext cx="6511448" cy="4015684"/>
                <a:chOff x="0" y="-19050"/>
                <a:chExt cx="1714949" cy="1057629"/>
              </a:xfrm>
            </p:grpSpPr>
            <p:sp>
              <p:nvSpPr>
                <p:cNvPr id="56" name="Freeform 10"/>
                <p:cNvSpPr/>
                <p:nvPr/>
              </p:nvSpPr>
              <p:spPr>
                <a:xfrm>
                  <a:off x="0" y="0"/>
                  <a:ext cx="1714949" cy="1038579"/>
                </a:xfrm>
                <a:custGeom>
                  <a:avLst/>
                  <a:gdLst/>
                  <a:ahLst/>
                  <a:cxnLst/>
                  <a:rect l="l" t="t" r="r" b="b"/>
                  <a:pathLst>
                    <a:path w="1714949" h="1038579">
                      <a:moveTo>
                        <a:pt x="0" y="0"/>
                      </a:moveTo>
                      <a:lnTo>
                        <a:pt x="1714949" y="0"/>
                      </a:lnTo>
                      <a:lnTo>
                        <a:pt x="1714949" y="1038579"/>
                      </a:lnTo>
                      <a:lnTo>
                        <a:pt x="0" y="1038579"/>
                      </a:lnTo>
                      <a:close/>
                    </a:path>
                  </a:pathLst>
                </a:custGeom>
                <a:solidFill>
                  <a:srgbClr val="FCC751"/>
                </a:solidFill>
              </p:spPr>
            </p:sp>
            <p:sp>
              <p:nvSpPr>
                <p:cNvPr id="57" name="TextBox 11"/>
                <p:cNvSpPr txBox="1"/>
                <p:nvPr/>
              </p:nvSpPr>
              <p:spPr>
                <a:xfrm>
                  <a:off x="0" y="-19050"/>
                  <a:ext cx="812800" cy="831850"/>
                </a:xfrm>
                <a:prstGeom prst="rect">
                  <a:avLst/>
                </a:prstGeom>
              </p:spPr>
              <p:txBody>
                <a:bodyPr lIns="50800" tIns="50800" rIns="50800" bIns="50800" rtlCol="0" anchor="ctr"/>
                <a:lstStyle/>
                <a:p>
                  <a:pPr marL="0" lvl="0" indent="0" algn="ctr">
                    <a:lnSpc>
                      <a:spcPts val="4920"/>
                    </a:lnSpc>
                    <a:spcBef>
                      <a:spcPct val="0"/>
                    </a:spcBef>
                  </a:pPr>
                  <a:endParaRPr/>
                </a:p>
              </p:txBody>
            </p:sp>
          </p:grpSp>
          <p:sp>
            <p:nvSpPr>
              <p:cNvPr id="61" name="Freeform 16"/>
              <p:cNvSpPr/>
              <p:nvPr/>
            </p:nvSpPr>
            <p:spPr>
              <a:xfrm>
                <a:off x="1856079" y="4337468"/>
                <a:ext cx="6511448" cy="3943354"/>
              </a:xfrm>
              <a:custGeom>
                <a:avLst/>
                <a:gdLst/>
                <a:ahLst/>
                <a:cxnLst/>
                <a:rect l="l" t="t" r="r" b="b"/>
                <a:pathLst>
                  <a:path w="1714949" h="1038579">
                    <a:moveTo>
                      <a:pt x="0" y="0"/>
                    </a:moveTo>
                    <a:lnTo>
                      <a:pt x="1714949" y="0"/>
                    </a:lnTo>
                    <a:lnTo>
                      <a:pt x="1714949" y="1038579"/>
                    </a:lnTo>
                    <a:lnTo>
                      <a:pt x="0" y="1038579"/>
                    </a:lnTo>
                    <a:close/>
                  </a:path>
                </a:pathLst>
              </a:custGeom>
              <a:solidFill>
                <a:srgbClr val="FDEF94"/>
              </a:solidFill>
            </p:spPr>
          </p:sp>
        </p:grpSp>
        <mc:AlternateContent xmlns:mc="http://schemas.openxmlformats.org/markup-compatibility/2006" xmlns:a14="http://schemas.microsoft.com/office/drawing/2010/main">
          <mc:Choice Requires="a14">
            <p:sp>
              <p:nvSpPr>
                <p:cNvPr id="69" name="Rectangle 68"/>
                <p:cNvSpPr/>
                <p:nvPr/>
              </p:nvSpPr>
              <p:spPr>
                <a:xfrm>
                  <a:off x="2164390" y="4901552"/>
                  <a:ext cx="6574473" cy="3460291"/>
                </a:xfrm>
                <a:prstGeom prst="rect">
                  <a:avLst/>
                </a:prstGeom>
              </p:spPr>
              <p:txBody>
                <a:bodyPr wrap="square">
                  <a:spAutoFit/>
                </a:bodyPr>
                <a:lstStyle/>
                <a:p>
                  <a:pPr marL="571500" indent="-571500">
                    <a:lnSpc>
                      <a:spcPct val="150000"/>
                    </a:lnSpc>
                    <a:buFont typeface="Wingdings" panose="05000000000000000000" pitchFamily="2" charset="2"/>
                    <a:buChar char="q"/>
                  </a:pPr>
                  <a:r>
                    <a:rPr lang="nl-NL" sz="4000" b="1" i="1" kern="100">
                      <a:solidFill>
                        <a:srgbClr val="C00000"/>
                      </a:solidFill>
                      <a:latin typeface="Arial" panose="020B0604020202020204" pitchFamily="34" charset="0"/>
                      <a:ea typeface="Calibri" panose="020F0502020204030204" pitchFamily="34" charset="0"/>
                      <a:cs typeface="Arial" panose="020B0604020202020204" pitchFamily="34" charset="0"/>
                    </a:rPr>
                    <a:t>Căn bậc n</a:t>
                  </a:r>
                  <a:endParaRPr lang="en-US" sz="4000" kern="10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4000" kern="100">
                      <a:effectLst/>
                      <a:latin typeface="Arial" panose="020B0604020202020204" pitchFamily="34" charset="0"/>
                      <a:ea typeface="Calibri" panose="020F0502020204030204" pitchFamily="34" charset="0"/>
                      <a:cs typeface="Arial" panose="020B0604020202020204" pitchFamily="34" charset="0"/>
                    </a:rPr>
                    <a:t>Cho số nguyên dương </a:t>
                  </a:r>
                  <a14:m>
                    <m:oMath xmlns:m="http://schemas.openxmlformats.org/officeDocument/2006/math">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𝑛</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𝑛</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≥2)</m:t>
                      </m:r>
                    </m:oMath>
                  </a14:m>
                  <a:r>
                    <a:rPr lang="en-US" sz="4000" kern="100">
                      <a:effectLst/>
                      <a:latin typeface="Arial" panose="020B0604020202020204" pitchFamily="34" charset="0"/>
                      <a:ea typeface="Calibri" panose="020F0502020204030204" pitchFamily="34" charset="0"/>
                      <a:cs typeface="Arial" panose="020B0604020202020204" pitchFamily="34" charset="0"/>
                    </a:rPr>
                    <a:t> và số thực </a:t>
                  </a:r>
                  <a14:m>
                    <m:oMath xmlns:m="http://schemas.openxmlformats.org/officeDocument/2006/math">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𝑏</m:t>
                      </m:r>
                    </m:oMath>
                  </a14:m>
                  <a:r>
                    <a:rPr lang="en-US" sz="4000" kern="100">
                      <a:effectLst/>
                      <a:latin typeface="Arial" panose="020B0604020202020204" pitchFamily="34" charset="0"/>
                      <a:ea typeface="Calibri" panose="020F0502020204030204" pitchFamily="34" charset="0"/>
                      <a:cs typeface="Arial" panose="020B0604020202020204" pitchFamily="34" charset="0"/>
                    </a:rPr>
                    <a:t> bất kì. Nếu có số thực </a:t>
                  </a:r>
                  <a14:m>
                    <m:oMath xmlns:m="http://schemas.openxmlformats.org/officeDocument/2006/math">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𝑎</m:t>
                      </m:r>
                    </m:oMath>
                  </a14:m>
                  <a:r>
                    <a:rPr lang="en-US" sz="4000" kern="100">
                      <a:effectLst/>
                      <a:latin typeface="Arial" panose="020B0604020202020204" pitchFamily="34" charset="0"/>
                      <a:ea typeface="Calibri" panose="020F0502020204030204" pitchFamily="34" charset="0"/>
                      <a:cs typeface="Arial" panose="020B0604020202020204" pitchFamily="34" charset="0"/>
                    </a:rPr>
                    <a:t> sao cho</a:t>
                  </a:r>
                </a:p>
                <a:p>
                  <a:pPr>
                    <a:lnSpc>
                      <a:spcPct val="150000"/>
                    </a:lnSpc>
                  </a:pPr>
                  <a14:m>
                    <m:oMathPara xmlns:m="http://schemas.openxmlformats.org/officeDocument/2006/math">
                      <m:oMathParaPr>
                        <m:jc m:val="centerGroup"/>
                      </m:oMathParaPr>
                      <m:oMath xmlns:m="http://schemas.openxmlformats.org/officeDocument/2006/math">
                        <m:sSup>
                          <m:sSup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𝑛</m:t>
                            </m:r>
                          </m:sup>
                        </m:sSup>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𝑏</m:t>
                        </m:r>
                      </m:oMath>
                    </m:oMathPara>
                  </a14:m>
                  <a:endParaRPr lang="en-US" sz="4000" kern="1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kern="100">
                      <a:effectLst/>
                      <a:latin typeface="Arial" panose="020B0604020202020204" pitchFamily="34" charset="0"/>
                      <a:ea typeface="Malgun Gothic" panose="020B0503020000020004" pitchFamily="34" charset="-127"/>
                      <a:cs typeface="Arial" panose="020B0604020202020204" pitchFamily="34" charset="0"/>
                    </a:rPr>
                    <a:t>Thì </a:t>
                  </a:r>
                  <a14:m>
                    <m:oMath xmlns:m="http://schemas.openxmlformats.org/officeDocument/2006/math">
                      <m:r>
                        <a:rPr lang="en-US" sz="4000" i="1" kern="100">
                          <a:effectLst/>
                          <a:latin typeface="Cambria Math" panose="02040503050406030204" pitchFamily="18" charset="0"/>
                          <a:ea typeface="Malgun Gothic" panose="020B0503020000020004" pitchFamily="34" charset="-127"/>
                          <a:cs typeface="Times New Roman" panose="02020603050405020304" pitchFamily="18" charset="0"/>
                        </a:rPr>
                        <m:t>𝑎</m:t>
                      </m:r>
                    </m:oMath>
                  </a14:m>
                  <a:r>
                    <a:rPr lang="en-US" sz="4000" kern="100">
                      <a:effectLst/>
                      <a:latin typeface="Arial" panose="020B0604020202020204" pitchFamily="34" charset="0"/>
                      <a:ea typeface="Malgun Gothic" panose="020B0503020000020004" pitchFamily="34" charset="-127"/>
                      <a:cs typeface="Arial" panose="020B0604020202020204" pitchFamily="34" charset="0"/>
                    </a:rPr>
                    <a:t> được gọi là căn bậc </a:t>
                  </a:r>
                  <a14:m>
                    <m:oMath xmlns:m="http://schemas.openxmlformats.org/officeDocument/2006/math">
                      <m:r>
                        <a:rPr lang="en-US" sz="4000" i="1" kern="100">
                          <a:effectLst/>
                          <a:latin typeface="Cambria Math" panose="02040503050406030204" pitchFamily="18" charset="0"/>
                          <a:ea typeface="Malgun Gothic" panose="020B0503020000020004" pitchFamily="34" charset="-127"/>
                          <a:cs typeface="Times New Roman" panose="02020603050405020304" pitchFamily="18" charset="0"/>
                        </a:rPr>
                        <m:t>𝑛</m:t>
                      </m:r>
                    </m:oMath>
                  </a14:m>
                  <a:r>
                    <a:rPr lang="en-US" sz="4000" kern="100">
                      <a:effectLst/>
                      <a:latin typeface="Arial" panose="020B0604020202020204" pitchFamily="34" charset="0"/>
                      <a:ea typeface="Malgun Gothic" panose="020B0503020000020004" pitchFamily="34" charset="-127"/>
                      <a:cs typeface="Arial" panose="020B0604020202020204" pitchFamily="34" charset="0"/>
                    </a:rPr>
                    <a:t> của b.</a:t>
                  </a:r>
                  <a:endParaRPr lang="en-US" sz="4000" kern="10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9" name="Rectangle 68"/>
                <p:cNvSpPr>
                  <a:spLocks noRot="1" noChangeAspect="1" noMove="1" noResize="1" noEditPoints="1" noAdjustHandles="1" noChangeArrowheads="1" noChangeShapeType="1" noTextEdit="1"/>
                </p:cNvSpPr>
                <p:nvPr/>
              </p:nvSpPr>
              <p:spPr>
                <a:xfrm>
                  <a:off x="2164390" y="4901552"/>
                  <a:ext cx="6574473" cy="3460291"/>
                </a:xfrm>
                <a:prstGeom prst="rect">
                  <a:avLst/>
                </a:prstGeom>
                <a:blipFill>
                  <a:blip r:embed="rId2"/>
                  <a:stretch>
                    <a:fillRect l="-1558" r="-1869" b="-2199"/>
                  </a:stretch>
                </a:blipFill>
              </p:spPr>
              <p:txBody>
                <a:bodyPr/>
                <a:lstStyle/>
                <a:p>
                  <a:r>
                    <a:rPr lang="en-US">
                      <a:noFill/>
                    </a:rPr>
                    <a:t> </a:t>
                  </a:r>
                </a:p>
              </p:txBody>
            </p:sp>
          </mc:Fallback>
        </mc:AlternateContent>
      </p:grpSp>
      <p:pic>
        <p:nvPicPr>
          <p:cNvPr id="8" name="Picture 7"/>
          <p:cNvPicPr>
            <a:picLocks noChangeAspect="1"/>
          </p:cNvPicPr>
          <p:nvPr/>
        </p:nvPicPr>
        <p:blipFill>
          <a:blip r:embed="rId3"/>
          <a:stretch>
            <a:fillRect/>
          </a:stretch>
        </p:blipFill>
        <p:spPr>
          <a:xfrm flipH="1">
            <a:off x="14602767" y="6713245"/>
            <a:ext cx="2575447" cy="3000696"/>
          </a:xfrm>
          <a:prstGeom prst="rect">
            <a:avLst/>
          </a:prstGeom>
        </p:spPr>
      </p:pic>
    </p:spTree>
    <p:extLst>
      <p:ext uri="{BB962C8B-B14F-4D97-AF65-F5344CB8AC3E}">
        <p14:creationId xmlns:p14="http://schemas.microsoft.com/office/powerpoint/2010/main" val="251802134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743E"/>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4" name="TextBox 6"/>
          <p:cNvSpPr txBox="1"/>
          <p:nvPr/>
        </p:nvSpPr>
        <p:spPr>
          <a:xfrm>
            <a:off x="2877457" y="1129398"/>
            <a:ext cx="12533085" cy="738664"/>
          </a:xfrm>
          <a:prstGeom prst="rect">
            <a:avLst/>
          </a:prstGeom>
        </p:spPr>
        <p:txBody>
          <a:bodyPr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Ôn tập kiến thức đã học trong chương </a:t>
            </a:r>
            <a:r>
              <a:rPr kumimoji="0" lang="en-US" sz="4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a:t>
            </a:r>
            <a:r>
              <a:rPr kumimoji="0" lang="vi-VN" sz="4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a:t>
            </a:r>
            <a:endParaRPr kumimoji="0" lang="en-US" sz="4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 name="TextBox 14"/>
          <p:cNvSpPr txBox="1"/>
          <p:nvPr/>
        </p:nvSpPr>
        <p:spPr>
          <a:xfrm>
            <a:off x="1331139" y="2640460"/>
            <a:ext cx="3389798" cy="3033934"/>
          </a:xfrm>
          <a:prstGeom prst="rect">
            <a:avLst/>
          </a:prstGeom>
        </p:spPr>
        <p:txBody>
          <a:bodyPr lIns="50800" tIns="50800" rIns="50800" bIns="50800" rtlCol="0" anchor="ctr"/>
          <a:lstStyle/>
          <a:p>
            <a:pPr marL="0" marR="0" lvl="0" indent="0" algn="ctr" defTabSz="914400" rtl="0" eaLnBrk="1" fontAlgn="auto" latinLnBrk="0" hangingPunct="1">
              <a:lnSpc>
                <a:spcPts val="4920"/>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0" name="Group 9"/>
          <p:cNvGrpSpPr/>
          <p:nvPr/>
        </p:nvGrpSpPr>
        <p:grpSpPr>
          <a:xfrm>
            <a:off x="1503768" y="2414855"/>
            <a:ext cx="15280461" cy="6781800"/>
            <a:chOff x="1331139" y="2095500"/>
            <a:chExt cx="15280461" cy="6781800"/>
          </a:xfrm>
        </p:grpSpPr>
        <p:pic>
          <p:nvPicPr>
            <p:cNvPr id="5" name="Picture 4"/>
            <p:cNvPicPr>
              <a:picLocks noChangeAspect="1"/>
            </p:cNvPicPr>
            <p:nvPr/>
          </p:nvPicPr>
          <p:blipFill>
            <a:blip r:embed="rId2"/>
            <a:stretch>
              <a:fillRect/>
            </a:stretch>
          </p:blipFill>
          <p:spPr>
            <a:xfrm>
              <a:off x="1331139" y="2095500"/>
              <a:ext cx="15280461" cy="6781800"/>
            </a:xfrm>
            <a:prstGeom prst="rect">
              <a:avLst/>
            </a:prstGeom>
          </p:spPr>
        </p:pic>
        <mc:AlternateContent xmlns:mc="http://schemas.openxmlformats.org/markup-compatibility/2006" xmlns:a14="http://schemas.microsoft.com/office/drawing/2010/main">
          <mc:Choice Requires="a14">
            <p:sp>
              <p:nvSpPr>
                <p:cNvPr id="22" name="Rectangle 21"/>
                <p:cNvSpPr/>
                <p:nvPr/>
              </p:nvSpPr>
              <p:spPr>
                <a:xfrm>
                  <a:off x="1752600" y="2330986"/>
                  <a:ext cx="14459093" cy="2964914"/>
                </a:xfrm>
                <a:prstGeom prst="rect">
                  <a:avLst/>
                </a:prstGeom>
              </p:spPr>
              <p:txBody>
                <a:bodyPr wrap="square">
                  <a:spAutoFit/>
                </a:bodyPr>
                <a:lstStyle/>
                <a:p>
                  <a:pPr marL="571500" marR="0" lvl="0" indent="-571500" algn="just" defTabSz="914400" rtl="0" eaLnBrk="1" fontAlgn="auto" latinLnBrk="0" hangingPunct="1">
                    <a:lnSpc>
                      <a:spcPct val="150000"/>
                    </a:lnSpc>
                    <a:spcBef>
                      <a:spcPts val="600"/>
                    </a:spcBef>
                    <a:spcAft>
                      <a:spcPts val="800"/>
                    </a:spcAft>
                    <a:buClrTx/>
                    <a:buSzTx/>
                    <a:buFont typeface="Wingdings" panose="05000000000000000000" pitchFamily="2" charset="2"/>
                    <a:buChar char="q"/>
                    <a:tabLst/>
                    <a:defRPr/>
                  </a:pPr>
                  <a:r>
                    <a:rPr kumimoji="0" lang="en-US" sz="4000" b="1" i="1" u="none" strike="noStrike" kern="100" cap="none" spc="0" normalizeH="0" baseline="0" noProof="0">
                      <a:ln>
                        <a:noFill/>
                      </a:ln>
                      <a:solidFill>
                        <a:srgbClr val="C00000"/>
                      </a:solidFill>
                      <a:effectLst/>
                      <a:uLnTx/>
                      <a:uFillTx/>
                      <a:latin typeface="Arial" panose="020B0604020202020204" pitchFamily="34" charset="0"/>
                      <a:ea typeface="Malgun Gothic" panose="020B0503020000020004" pitchFamily="34" charset="-127"/>
                      <a:cs typeface="Arial" panose="020B0604020202020204" pitchFamily="34" charset="0"/>
                    </a:rPr>
                    <a:t>Tính chất của phép tính lũy thừa</a:t>
                  </a:r>
                  <a:endParaRPr kumimoji="0" lang="en-US" sz="4000" b="0" i="0" u="none" strike="noStrike" kern="1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1200"/>
                    </a:spcAft>
                    <a:buClrTx/>
                    <a:buSzTx/>
                    <a:buFontTx/>
                    <a:buNone/>
                    <a:tabLst/>
                    <a:defRPr/>
                  </a:pPr>
                  <a:r>
                    <a:rPr kumimoji="0" lang="en-US" sz="40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Cho </a:t>
                  </a:r>
                  <a14:m>
                    <m:oMath xmlns:m="http://schemas.openxmlformats.org/officeDocument/2006/math">
                      <m:r>
                        <a:rPr kumimoji="0" lang="en-US" sz="40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𝑎</m:t>
                      </m:r>
                      <m:r>
                        <a:rPr kumimoji="0" lang="en-US" sz="40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40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𝑏</m:t>
                      </m:r>
                    </m:oMath>
                  </a14:m>
                  <a:r>
                    <a:rPr kumimoji="0" lang="en-US" sz="40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là những số thực dương; </a:t>
                  </a:r>
                  <a14:m>
                    <m:oMath xmlns:m="http://schemas.openxmlformats.org/officeDocument/2006/math">
                      <m:r>
                        <a:rPr kumimoji="0" lang="en-US" sz="40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𝛼</m:t>
                      </m:r>
                      <m:r>
                        <a:rPr kumimoji="0" lang="en-US" sz="40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40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𝛽</m:t>
                      </m:r>
                    </m:oMath>
                  </a14:m>
                  <a:r>
                    <a:rPr kumimoji="0" lang="en-US" sz="40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là những số thực bất kì. Khi đó:</a:t>
                  </a:r>
                </a:p>
              </p:txBody>
            </p:sp>
          </mc:Choice>
          <mc:Fallback xmlns="">
            <p:sp>
              <p:nvSpPr>
                <p:cNvPr id="22" name="Rectangle 21"/>
                <p:cNvSpPr>
                  <a:spLocks noRot="1" noChangeAspect="1" noMove="1" noResize="1" noEditPoints="1" noAdjustHandles="1" noChangeArrowheads="1" noChangeShapeType="1" noTextEdit="1"/>
                </p:cNvSpPr>
                <p:nvPr/>
              </p:nvSpPr>
              <p:spPr>
                <a:xfrm>
                  <a:off x="1752600" y="2330986"/>
                  <a:ext cx="14459093" cy="2964914"/>
                </a:xfrm>
                <a:prstGeom prst="rect">
                  <a:avLst/>
                </a:prstGeom>
                <a:blipFill>
                  <a:blip r:embed="rId3"/>
                  <a:stretch>
                    <a:fillRect l="-1518" r="-1349" b="-4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9991209" y="4932350"/>
                  <a:ext cx="4154358" cy="2581604"/>
                </a:xfrm>
                <a:prstGeom prst="rect">
                  <a:avLst/>
                </a:prstGeom>
              </p:spPr>
              <p:txBody>
                <a:bodyPr wrap="square">
                  <a:spAutoFit/>
                </a:bodyPr>
                <a:lstStyle/>
                <a:p>
                  <a:pPr marL="342900" lvl="0" indent="-342900" algn="just">
                    <a:lnSpc>
                      <a:spcPct val="150000"/>
                    </a:lnSpc>
                    <a:spcBef>
                      <a:spcPts val="600"/>
                    </a:spcBef>
                    <a:buFont typeface="Symbol" panose="05050102010706020507" pitchFamily="18" charset="2"/>
                    <a:buChar char=""/>
                    <a:defRPr/>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𝑎𝑏</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e>
                        <m:sup>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𝛼</m:t>
                          </m:r>
                        </m:sup>
                      </m:sSup>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e>
                        <m:sup>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𝛼</m:t>
                          </m:r>
                        </m:sup>
                      </m:sSup>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𝑏</m:t>
                          </m:r>
                        </m:e>
                        <m:sup>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𝛼</m:t>
                          </m:r>
                        </m:sup>
                      </m:sSup>
                    </m:oMath>
                  </a14:m>
                  <a:endParaRPr lang="en-US" sz="4000">
                    <a:solidFill>
                      <a:prstClr val="black"/>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Bef>
                      <a:spcPts val="600"/>
                    </a:spcBef>
                    <a:buFont typeface="Symbol" panose="05050102010706020507" pitchFamily="18" charset="2"/>
                    <a:buChar char=""/>
                    <a:defRPr/>
                  </a:pPr>
                  <a14:m>
                    <m:oMath xmlns:m="http://schemas.openxmlformats.org/officeDocument/2006/math">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num>
                                <m:den>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𝑏</m:t>
                                  </m:r>
                                </m:den>
                              </m:f>
                            </m:e>
                          </m:d>
                        </m:e>
                        <m:sup>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𝛼</m:t>
                          </m:r>
                        </m:sup>
                      </m:sSup>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e>
                            <m:sup>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𝛼</m:t>
                              </m:r>
                            </m:sup>
                          </m:sSup>
                        </m:num>
                        <m:den>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𝑏</m:t>
                              </m:r>
                            </m:e>
                            <m:sup>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𝛼</m:t>
                              </m:r>
                            </m:sup>
                          </m:sSup>
                        </m:den>
                      </m:f>
                    </m:oMath>
                  </a14:m>
                  <a:endParaRPr lang="en-US" sz="4000"/>
                </a:p>
              </p:txBody>
            </p:sp>
          </mc:Choice>
          <mc:Fallback xmlns="">
            <p:sp>
              <p:nvSpPr>
                <p:cNvPr id="7" name="Rectangle 6"/>
                <p:cNvSpPr>
                  <a:spLocks noRot="1" noChangeAspect="1" noMove="1" noResize="1" noEditPoints="1" noAdjustHandles="1" noChangeArrowheads="1" noChangeShapeType="1" noTextEdit="1"/>
                </p:cNvSpPr>
                <p:nvPr/>
              </p:nvSpPr>
              <p:spPr>
                <a:xfrm>
                  <a:off x="9991209" y="4932350"/>
                  <a:ext cx="4154358" cy="258160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967979" y="4932350"/>
                  <a:ext cx="4457584" cy="3487750"/>
                </a:xfrm>
                <a:prstGeom prst="rect">
                  <a:avLst/>
                </a:prstGeom>
              </p:spPr>
              <p:txBody>
                <a:bodyPr wrap="square">
                  <a:spAutoFit/>
                </a:bodyPr>
                <a:lstStyle/>
                <a:p>
                  <a:pPr marL="342900" lvl="0" indent="-342900">
                    <a:lnSpc>
                      <a:spcPct val="150000"/>
                    </a:lnSpc>
                    <a:spcAft>
                      <a:spcPts val="600"/>
                    </a:spcAft>
                    <a:buFont typeface="Symbol" panose="05050102010706020507" pitchFamily="18" charset="2"/>
                    <a:buChar char=""/>
                    <a:tabLst>
                      <a:tab pos="457200" algn="l"/>
                    </a:tabLst>
                    <a:defRPr/>
                  </a:pPr>
                  <a14:m>
                    <m:oMath xmlns:m="http://schemas.openxmlformats.org/officeDocument/2006/math">
                      <m:sSup>
                        <m:sSup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e>
                        <m:sup>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𝛼</m:t>
                          </m:r>
                        </m:sup>
                      </m:sSup>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e>
                        <m:sup>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𝛽</m:t>
                          </m:r>
                        </m:sup>
                      </m:sSup>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e>
                        <m:sup>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𝛼</m:t>
                          </m:r>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𝛽</m:t>
                          </m:r>
                        </m:sup>
                      </m:sSup>
                    </m:oMath>
                  </a14:m>
                  <a:endParaRPr lang="en-US" sz="4000" kern="100">
                    <a:solidFill>
                      <a:prstClr val="black"/>
                    </a:solidFill>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spcAft>
                      <a:spcPts val="600"/>
                    </a:spcAft>
                    <a:buFont typeface="Symbol" panose="05050102010706020507" pitchFamily="18" charset="2"/>
                    <a:buChar char=""/>
                    <a:tabLst>
                      <a:tab pos="457200" algn="l"/>
                    </a:tabLst>
                    <a:defRPr/>
                  </a:pPr>
                  <a14:m>
                    <m:oMath xmlns:m="http://schemas.openxmlformats.org/officeDocument/2006/math">
                      <m:f>
                        <m:f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e>
                            <m:sup>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𝛼</m:t>
                              </m:r>
                            </m:sup>
                          </m:sSup>
                        </m:num>
                        <m:den>
                          <m:sSup>
                            <m:sSup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e>
                            <m:sup>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𝛽</m:t>
                              </m:r>
                            </m:sup>
                          </m:sSup>
                        </m:den>
                      </m:f>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e>
                        <m:sup>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𝛼</m:t>
                          </m:r>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𝛽</m:t>
                          </m:r>
                        </m:sup>
                      </m:sSup>
                    </m:oMath>
                  </a14:m>
                  <a:endParaRPr lang="en-US" sz="4000" kern="100">
                    <a:solidFill>
                      <a:prstClr val="black"/>
                    </a:solidFill>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spcAft>
                      <a:spcPts val="600"/>
                    </a:spcAft>
                    <a:buFont typeface="Symbol" panose="05050102010706020507" pitchFamily="18" charset="2"/>
                    <a:buChar char=""/>
                    <a:tabLst>
                      <a:tab pos="457200" algn="l"/>
                    </a:tabLst>
                    <a:defRPr/>
                  </a:pPr>
                  <a14:m>
                    <m:oMath xmlns:m="http://schemas.openxmlformats.org/officeDocument/2006/math">
                      <m:sSup>
                        <m:sSup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e>
                                <m:sup>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𝛼</m:t>
                                  </m:r>
                                </m:sup>
                              </m:sSup>
                            </m:e>
                          </m:d>
                        </m:e>
                        <m:sup>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𝛽</m:t>
                          </m:r>
                        </m:sup>
                      </m:sSup>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e>
                        <m:sup>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𝛼𝛽</m:t>
                          </m:r>
                        </m:sup>
                      </m:sSup>
                    </m:oMath>
                  </a14:m>
                  <a:endParaRPr lang="en-US" sz="4000" kern="10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3967979" y="4932350"/>
                  <a:ext cx="4457584" cy="3487750"/>
                </a:xfrm>
                <a:prstGeom prst="rect">
                  <a:avLst/>
                </a:prstGeom>
                <a:blipFill>
                  <a:blip r:embed="rId5"/>
                  <a:stretch>
                    <a:fillRect/>
                  </a:stretch>
                </a:blipFill>
              </p:spPr>
              <p:txBody>
                <a:bodyPr/>
                <a:lstStyle/>
                <a:p>
                  <a:r>
                    <a:rPr lang="en-US">
                      <a:noFill/>
                    </a:rPr>
                    <a:t> </a:t>
                  </a:r>
                </a:p>
              </p:txBody>
            </p:sp>
          </mc:Fallback>
        </mc:AlternateContent>
      </p:grpSp>
      <p:pic>
        <p:nvPicPr>
          <p:cNvPr id="26" name="Picture 25"/>
          <p:cNvPicPr>
            <a:picLocks noChangeAspect="1"/>
          </p:cNvPicPr>
          <p:nvPr/>
        </p:nvPicPr>
        <p:blipFill>
          <a:blip r:embed="rId6"/>
          <a:stretch>
            <a:fillRect/>
          </a:stretch>
        </p:blipFill>
        <p:spPr>
          <a:xfrm flipH="1">
            <a:off x="14602767" y="6713245"/>
            <a:ext cx="2575447" cy="3000696"/>
          </a:xfrm>
          <a:prstGeom prst="rect">
            <a:avLst/>
          </a:prstGeom>
        </p:spPr>
      </p:pic>
    </p:spTree>
    <p:extLst>
      <p:ext uri="{BB962C8B-B14F-4D97-AF65-F5344CB8AC3E}">
        <p14:creationId xmlns:p14="http://schemas.microsoft.com/office/powerpoint/2010/main" val="8010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743E"/>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4" name="TextBox 6"/>
          <p:cNvSpPr txBox="1"/>
          <p:nvPr/>
        </p:nvSpPr>
        <p:spPr>
          <a:xfrm>
            <a:off x="2716836" y="1061640"/>
            <a:ext cx="12533085" cy="738664"/>
          </a:xfrm>
          <a:prstGeom prst="rect">
            <a:avLst/>
          </a:prstGeom>
        </p:spPr>
        <p:txBody>
          <a:bodyPr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Ôn tập kiến thức đã học trong chương </a:t>
            </a:r>
            <a:r>
              <a:rPr kumimoji="0" lang="en-US" sz="4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a:t>
            </a:r>
            <a:r>
              <a:rPr kumimoji="0" lang="vi-VN" sz="4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a:t>
            </a:r>
            <a:endParaRPr kumimoji="0" lang="en-US" sz="4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7" name="Group 6"/>
          <p:cNvGrpSpPr/>
          <p:nvPr/>
        </p:nvGrpSpPr>
        <p:grpSpPr>
          <a:xfrm>
            <a:off x="1981200" y="2552700"/>
            <a:ext cx="14173200" cy="6517846"/>
            <a:chOff x="1905000" y="2615948"/>
            <a:chExt cx="14173200" cy="6517846"/>
          </a:xfrm>
        </p:grpSpPr>
        <p:grpSp>
          <p:nvGrpSpPr>
            <p:cNvPr id="63" name="Group 62"/>
            <p:cNvGrpSpPr/>
            <p:nvPr/>
          </p:nvGrpSpPr>
          <p:grpSpPr>
            <a:xfrm>
              <a:off x="1905000" y="2615948"/>
              <a:ext cx="14173200" cy="6517846"/>
              <a:chOff x="1856079" y="4337468"/>
              <a:chExt cx="6659819" cy="4130565"/>
            </a:xfrm>
          </p:grpSpPr>
          <p:grpSp>
            <p:nvGrpSpPr>
              <p:cNvPr id="55" name="Group 9"/>
              <p:cNvGrpSpPr/>
              <p:nvPr/>
            </p:nvGrpSpPr>
            <p:grpSpPr>
              <a:xfrm>
                <a:off x="2004450" y="4524679"/>
                <a:ext cx="6511448" cy="3943354"/>
                <a:chOff x="0" y="0"/>
                <a:chExt cx="1714949" cy="1038579"/>
              </a:xfrm>
            </p:grpSpPr>
            <p:sp>
              <p:nvSpPr>
                <p:cNvPr id="56" name="Freeform 10"/>
                <p:cNvSpPr/>
                <p:nvPr/>
              </p:nvSpPr>
              <p:spPr>
                <a:xfrm>
                  <a:off x="0" y="0"/>
                  <a:ext cx="1714949" cy="1038579"/>
                </a:xfrm>
                <a:custGeom>
                  <a:avLst/>
                  <a:gdLst/>
                  <a:ahLst/>
                  <a:cxnLst/>
                  <a:rect l="l" t="t" r="r" b="b"/>
                  <a:pathLst>
                    <a:path w="1714949" h="1038579">
                      <a:moveTo>
                        <a:pt x="0" y="0"/>
                      </a:moveTo>
                      <a:lnTo>
                        <a:pt x="1714949" y="0"/>
                      </a:lnTo>
                      <a:lnTo>
                        <a:pt x="1714949" y="1038579"/>
                      </a:lnTo>
                      <a:lnTo>
                        <a:pt x="0" y="1038579"/>
                      </a:lnTo>
                      <a:close/>
                    </a:path>
                  </a:pathLst>
                </a:custGeom>
                <a:solidFill>
                  <a:schemeClr val="accent5">
                    <a:lumMod val="75000"/>
                  </a:schemeClr>
                </a:solidFill>
              </p:spPr>
            </p:sp>
            <p:sp>
              <p:nvSpPr>
                <p:cNvPr id="57" name="TextBox 11"/>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4920"/>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1" name="Freeform 16"/>
              <p:cNvSpPr/>
              <p:nvPr/>
            </p:nvSpPr>
            <p:spPr>
              <a:xfrm>
                <a:off x="1856079" y="4337468"/>
                <a:ext cx="6511448" cy="3943354"/>
              </a:xfrm>
              <a:custGeom>
                <a:avLst/>
                <a:gdLst/>
                <a:ahLst/>
                <a:cxnLst/>
                <a:rect l="l" t="t" r="r" b="b"/>
                <a:pathLst>
                  <a:path w="1714949" h="1038579">
                    <a:moveTo>
                      <a:pt x="0" y="0"/>
                    </a:moveTo>
                    <a:lnTo>
                      <a:pt x="1714949" y="0"/>
                    </a:lnTo>
                    <a:lnTo>
                      <a:pt x="1714949" y="1038579"/>
                    </a:lnTo>
                    <a:lnTo>
                      <a:pt x="0" y="1038579"/>
                    </a:lnTo>
                    <a:close/>
                  </a:path>
                </a:pathLst>
              </a:custGeom>
              <a:solidFill>
                <a:schemeClr val="accent5">
                  <a:lumMod val="40000"/>
                  <a:lumOff val="60000"/>
                </a:schemeClr>
              </a:solidFill>
            </p:spPr>
          </p:sp>
        </p:grpSp>
        <mc:AlternateContent xmlns:mc="http://schemas.openxmlformats.org/markup-compatibility/2006" xmlns:a14="http://schemas.microsoft.com/office/drawing/2010/main">
          <mc:Choice Requires="a14">
            <p:sp>
              <p:nvSpPr>
                <p:cNvPr id="22" name="Rectangle 21"/>
                <p:cNvSpPr/>
                <p:nvPr/>
              </p:nvSpPr>
              <p:spPr>
                <a:xfrm>
                  <a:off x="3509964" y="2933700"/>
                  <a:ext cx="11708827" cy="5471899"/>
                </a:xfrm>
                <a:prstGeom prst="rect">
                  <a:avLst/>
                </a:prstGeom>
              </p:spPr>
              <p:txBody>
                <a:bodyPr wrap="square">
                  <a:spAutoFit/>
                </a:bodyPr>
                <a:lstStyle/>
                <a:p>
                  <a:pPr marL="571500" indent="-571500" algn="just">
                    <a:lnSpc>
                      <a:spcPct val="150000"/>
                    </a:lnSpc>
                    <a:spcBef>
                      <a:spcPts val="600"/>
                    </a:spcBef>
                    <a:spcAft>
                      <a:spcPts val="800"/>
                    </a:spcAft>
                    <a:buFont typeface="Wingdings" panose="05000000000000000000" pitchFamily="2" charset="2"/>
                    <a:buChar char="q"/>
                  </a:pPr>
                  <a:r>
                    <a:rPr lang="nl-NL" sz="4000" b="1" i="1" kern="100">
                      <a:solidFill>
                        <a:srgbClr val="C00000"/>
                      </a:solidFill>
                      <a:latin typeface="Arial" panose="020B0604020202020204" pitchFamily="34" charset="0"/>
                      <a:ea typeface="Malgun Gothic" panose="020B0503020000020004" pitchFamily="34" charset="-127"/>
                      <a:cs typeface="Arial" panose="020B0604020202020204" pitchFamily="34" charset="0"/>
                    </a:rPr>
                    <a:t>Tính chất phép tính lôgarit</a:t>
                  </a:r>
                  <a:endParaRPr lang="en-US" sz="4000" kern="10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1200"/>
                    </a:spcAft>
                  </a:pPr>
                  <a:r>
                    <a:rPr lang="en-US" sz="4000" kern="100">
                      <a:effectLst/>
                      <a:latin typeface="Arial" panose="020B0604020202020204" pitchFamily="34" charset="0"/>
                      <a:ea typeface="Calibri" panose="020F0502020204030204" pitchFamily="34" charset="0"/>
                      <a:cs typeface="Arial" panose="020B0604020202020204" pitchFamily="34" charset="0"/>
                    </a:rPr>
                    <a:t>Cho các số thực dương </a:t>
                  </a:r>
                  <a14:m>
                    <m:oMath xmlns:m="http://schemas.openxmlformats.org/officeDocument/2006/math">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𝑎</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𝑀</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𝑁</m:t>
                      </m:r>
                    </m:oMath>
                  </a14:m>
                  <a:r>
                    <a:rPr lang="en-US" sz="4000" kern="100">
                      <a:effectLst/>
                      <a:latin typeface="Arial" panose="020B0604020202020204" pitchFamily="34" charset="0"/>
                      <a:ea typeface="Calibri" panose="020F0502020204030204" pitchFamily="34" charset="0"/>
                      <a:cs typeface="Arial" panose="020B0604020202020204" pitchFamily="34" charset="0"/>
                    </a:rPr>
                    <a:t> với </a:t>
                  </a:r>
                  <a14:m>
                    <m:oMath xmlns:m="http://schemas.openxmlformats.org/officeDocument/2006/math">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𝑎</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≠1</m:t>
                      </m:r>
                    </m:oMath>
                  </a14:m>
                  <a:r>
                    <a:rPr lang="en-US" sz="4000" kern="100">
                      <a:effectLst/>
                      <a:latin typeface="Arial" panose="020B0604020202020204" pitchFamily="34" charset="0"/>
                      <a:ea typeface="Calibri" panose="020F0502020204030204" pitchFamily="34" charset="0"/>
                      <a:cs typeface="Arial" panose="020B0604020202020204" pitchFamily="34" charset="0"/>
                    </a:rPr>
                    <a:t>, ta có:</a:t>
                  </a:r>
                </a:p>
                <a:p>
                  <a:pPr marL="342900" lvl="0" indent="-342900">
                    <a:lnSpc>
                      <a:spcPct val="150000"/>
                    </a:lnSpc>
                    <a:spcAft>
                      <a:spcPts val="600"/>
                    </a:spcAft>
                    <a:buFont typeface="Symbol" panose="05050102010706020507" pitchFamily="18" charset="2"/>
                    <a:buChar char=""/>
                    <a:tabLst>
                      <a:tab pos="457200" algn="l"/>
                    </a:tabLst>
                  </a:pPr>
                  <a14:m>
                    <m:oMath xmlns:m="http://schemas.openxmlformats.org/officeDocument/2006/math">
                      <m:sSub>
                        <m:sSub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𝑎</m:t>
                          </m:r>
                        </m:sub>
                      </m:sSub>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𝑀𝑁</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𝑎</m:t>
                          </m:r>
                        </m:sub>
                      </m:sSub>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𝑀</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𝑎</m:t>
                          </m:r>
                        </m:sub>
                      </m:sSub>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𝑁</m:t>
                      </m:r>
                    </m:oMath>
                  </a14:m>
                  <a:endParaRPr lang="en-US" sz="4000" kern="10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spcAft>
                      <a:spcPts val="600"/>
                    </a:spcAft>
                    <a:buFont typeface="Symbol" panose="05050102010706020507" pitchFamily="18" charset="2"/>
                    <a:buChar char=""/>
                    <a:tabLst>
                      <a:tab pos="457200" algn="l"/>
                    </a:tabLst>
                  </a:pPr>
                  <a14:m>
                    <m:oMath xmlns:m="http://schemas.openxmlformats.org/officeDocument/2006/math">
                      <m:func>
                        <m:func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𝑎</m:t>
                              </m:r>
                            </m:sub>
                          </m:sSub>
                        </m:fName>
                        <m:e>
                          <m:f>
                            <m:f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𝑀</m:t>
                              </m:r>
                            </m:num>
                            <m:den>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𝑁</m:t>
                              </m:r>
                            </m:den>
                          </m:f>
                        </m:e>
                      </m:func>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𝑎</m:t>
                              </m:r>
                            </m:sub>
                          </m:sSub>
                        </m:fName>
                        <m:e>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𝑀</m:t>
                          </m:r>
                        </m:e>
                      </m:func>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𝑎</m:t>
                              </m:r>
                            </m:sub>
                          </m:sSub>
                        </m:fName>
                        <m:e>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𝑁</m:t>
                          </m:r>
                        </m:e>
                      </m:func>
                    </m:oMath>
                  </a14:m>
                  <a:endParaRPr lang="en-US" sz="4000" kern="10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spcAft>
                      <a:spcPts val="600"/>
                    </a:spcAft>
                    <a:buFont typeface="Symbol" panose="05050102010706020507" pitchFamily="18" charset="2"/>
                    <a:buChar char=""/>
                    <a:tabLst>
                      <a:tab pos="457200" algn="l"/>
                    </a:tabLst>
                  </a:pPr>
                  <a14:m>
                    <m:oMath xmlns:m="http://schemas.openxmlformats.org/officeDocument/2006/math">
                      <m:func>
                        <m:func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𝛼</m:t>
                              </m:r>
                            </m:sub>
                          </m:sSub>
                        </m:fName>
                        <m:e>
                          <m:sSup>
                            <m:sSup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𝑀</m:t>
                              </m:r>
                            </m:e>
                            <m:sup>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𝛼</m:t>
                              </m:r>
                            </m:sup>
                          </m:sSup>
                        </m:e>
                      </m:func>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𝛼</m:t>
                      </m:r>
                      <m:func>
                        <m:func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𝑎</m:t>
                              </m:r>
                            </m:sub>
                          </m:sSub>
                        </m:fName>
                        <m:e>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𝑀</m:t>
                          </m:r>
                          <m:box>
                            <m:box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boxPr>
                            <m:e>
                              <m:r>
                                <a:rPr lang="en-US" sz="4000" kern="100">
                                  <a:effectLst/>
                                  <a:latin typeface="Cambria Math" panose="02040503050406030204" pitchFamily="18" charset="0"/>
                                  <a:ea typeface="Calibri" panose="020F0502020204030204" pitchFamily="34" charset="0"/>
                                  <a:cs typeface="Times New Roman" panose="02020603050405020304" pitchFamily="18" charset="0"/>
                                </a:rPr>
                                <m:t> </m:t>
                              </m:r>
                            </m:e>
                          </m:box>
                          <m:d>
                            <m:d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𝛼</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ℝ</m:t>
                              </m:r>
                            </m:e>
                          </m:d>
                        </m:e>
                      </m:func>
                    </m:oMath>
                  </a14:m>
                  <a:endParaRPr lang="en-US" sz="4000" kern="10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3509964" y="2933700"/>
                  <a:ext cx="11708827" cy="5471899"/>
                </a:xfrm>
                <a:prstGeom prst="rect">
                  <a:avLst/>
                </a:prstGeom>
                <a:blipFill>
                  <a:blip r:embed="rId2"/>
                  <a:stretch>
                    <a:fillRect l="-1822"/>
                  </a:stretch>
                </a:blipFill>
              </p:spPr>
              <p:txBody>
                <a:bodyPr/>
                <a:lstStyle/>
                <a:p>
                  <a:r>
                    <a:rPr lang="en-US">
                      <a:noFill/>
                    </a:rPr>
                    <a:t> </a:t>
                  </a:r>
                </a:p>
              </p:txBody>
            </p:sp>
          </mc:Fallback>
        </mc:AlternateContent>
      </p:grpSp>
      <p:pic>
        <p:nvPicPr>
          <p:cNvPr id="24" name="Picture 23"/>
          <p:cNvPicPr>
            <a:picLocks noChangeAspect="1"/>
          </p:cNvPicPr>
          <p:nvPr/>
        </p:nvPicPr>
        <p:blipFill>
          <a:blip r:embed="rId2"/>
          <a:stretch>
            <a:fillRect/>
          </a:stretch>
        </p:blipFill>
        <p:spPr>
          <a:xfrm flipH="1">
            <a:off x="13916482" y="6526835"/>
            <a:ext cx="2575447" cy="3000696"/>
          </a:xfrm>
          <a:prstGeom prst="rect">
            <a:avLst/>
          </a:prstGeom>
        </p:spPr>
      </p:pic>
    </p:spTree>
    <p:extLst>
      <p:ext uri="{BB962C8B-B14F-4D97-AF65-F5344CB8AC3E}">
        <p14:creationId xmlns:p14="http://schemas.microsoft.com/office/powerpoint/2010/main" val="378838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743E"/>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4" name="TextBox 6"/>
          <p:cNvSpPr txBox="1"/>
          <p:nvPr/>
        </p:nvSpPr>
        <p:spPr>
          <a:xfrm>
            <a:off x="2716836" y="1061640"/>
            <a:ext cx="12533085" cy="738664"/>
          </a:xfrm>
          <a:prstGeom prst="rect">
            <a:avLst/>
          </a:prstGeom>
        </p:spPr>
        <p:txBody>
          <a:bodyPr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Ôn tập kiến thức đã học trong chương </a:t>
            </a:r>
            <a:r>
              <a:rPr kumimoji="0" lang="en-US" sz="4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a:t>
            </a:r>
            <a:r>
              <a:rPr kumimoji="0" lang="vi-VN" sz="4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a:t>
            </a:r>
            <a:endParaRPr kumimoji="0" lang="en-US" sz="4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14" name="Group 13"/>
          <p:cNvGrpSpPr/>
          <p:nvPr/>
        </p:nvGrpSpPr>
        <p:grpSpPr>
          <a:xfrm>
            <a:off x="1104857" y="2751651"/>
            <a:ext cx="8142356" cy="6358436"/>
            <a:chOff x="1830678" y="4718380"/>
            <a:chExt cx="7383661" cy="3967751"/>
          </a:xfrm>
        </p:grpSpPr>
        <p:grpSp>
          <p:nvGrpSpPr>
            <p:cNvPr id="15" name="Group 14"/>
            <p:cNvGrpSpPr/>
            <p:nvPr/>
          </p:nvGrpSpPr>
          <p:grpSpPr>
            <a:xfrm>
              <a:off x="1830678" y="4718380"/>
              <a:ext cx="7383661" cy="3967751"/>
              <a:chOff x="1856079" y="4337468"/>
              <a:chExt cx="6659819" cy="4130565"/>
            </a:xfrm>
          </p:grpSpPr>
          <p:grpSp>
            <p:nvGrpSpPr>
              <p:cNvPr id="17" name="Group 9"/>
              <p:cNvGrpSpPr/>
              <p:nvPr/>
            </p:nvGrpSpPr>
            <p:grpSpPr>
              <a:xfrm>
                <a:off x="2004450" y="4524679"/>
                <a:ext cx="6511448" cy="3943354"/>
                <a:chOff x="0" y="0"/>
                <a:chExt cx="1714949" cy="1038579"/>
              </a:xfrm>
            </p:grpSpPr>
            <p:sp>
              <p:nvSpPr>
                <p:cNvPr id="19" name="Freeform 10"/>
                <p:cNvSpPr/>
                <p:nvPr/>
              </p:nvSpPr>
              <p:spPr>
                <a:xfrm>
                  <a:off x="0" y="0"/>
                  <a:ext cx="1714949" cy="1038579"/>
                </a:xfrm>
                <a:custGeom>
                  <a:avLst/>
                  <a:gdLst/>
                  <a:ahLst/>
                  <a:cxnLst/>
                  <a:rect l="l" t="t" r="r" b="b"/>
                  <a:pathLst>
                    <a:path w="1714949" h="1038579">
                      <a:moveTo>
                        <a:pt x="0" y="0"/>
                      </a:moveTo>
                      <a:lnTo>
                        <a:pt x="1714949" y="0"/>
                      </a:lnTo>
                      <a:lnTo>
                        <a:pt x="1714949" y="1038579"/>
                      </a:lnTo>
                      <a:lnTo>
                        <a:pt x="0" y="1038579"/>
                      </a:lnTo>
                      <a:close/>
                    </a:path>
                  </a:pathLst>
                </a:custGeom>
                <a:solidFill>
                  <a:schemeClr val="accent6">
                    <a:lumMod val="75000"/>
                  </a:schemeClr>
                </a:solidFill>
              </p:spPr>
            </p:sp>
            <p:sp>
              <p:nvSpPr>
                <p:cNvPr id="20" name="TextBox 11"/>
                <p:cNvSpPr txBox="1"/>
                <p:nvPr/>
              </p:nvSpPr>
              <p:spPr>
                <a:xfrm>
                  <a:off x="0" y="-19050"/>
                  <a:ext cx="812800" cy="831850"/>
                </a:xfrm>
                <a:prstGeom prst="rect">
                  <a:avLst/>
                </a:prstGeom>
              </p:spPr>
              <p:txBody>
                <a:bodyPr lIns="50800" tIns="50800" rIns="50800" bIns="50800" rtlCol="0" anchor="ctr"/>
                <a:lstStyle/>
                <a:p>
                  <a:pPr marL="0" lvl="0" indent="0" algn="ctr">
                    <a:lnSpc>
                      <a:spcPts val="4920"/>
                    </a:lnSpc>
                    <a:spcBef>
                      <a:spcPct val="0"/>
                    </a:spcBef>
                  </a:pPr>
                  <a:endParaRPr sz="3700"/>
                </a:p>
              </p:txBody>
            </p:sp>
          </p:grpSp>
          <p:sp>
            <p:nvSpPr>
              <p:cNvPr id="18" name="Freeform 16"/>
              <p:cNvSpPr/>
              <p:nvPr/>
            </p:nvSpPr>
            <p:spPr>
              <a:xfrm>
                <a:off x="1856079" y="4337468"/>
                <a:ext cx="6511448" cy="3943354"/>
              </a:xfrm>
              <a:custGeom>
                <a:avLst/>
                <a:gdLst/>
                <a:ahLst/>
                <a:cxnLst/>
                <a:rect l="l" t="t" r="r" b="b"/>
                <a:pathLst>
                  <a:path w="1714949" h="1038579">
                    <a:moveTo>
                      <a:pt x="0" y="0"/>
                    </a:moveTo>
                    <a:lnTo>
                      <a:pt x="1714949" y="0"/>
                    </a:lnTo>
                    <a:lnTo>
                      <a:pt x="1714949" y="1038579"/>
                    </a:lnTo>
                    <a:lnTo>
                      <a:pt x="0" y="1038579"/>
                    </a:lnTo>
                    <a:close/>
                  </a:path>
                </a:pathLst>
              </a:custGeom>
              <a:solidFill>
                <a:schemeClr val="accent6">
                  <a:lumMod val="20000"/>
                  <a:lumOff val="80000"/>
                </a:schemeClr>
              </a:solidFill>
            </p:spPr>
          </p:sp>
        </p:grpSp>
        <mc:AlternateContent xmlns:mc="http://schemas.openxmlformats.org/markup-compatibility/2006" xmlns:a14="http://schemas.microsoft.com/office/drawing/2010/main">
          <mc:Choice Requires="a14">
            <p:sp>
              <p:nvSpPr>
                <p:cNvPr id="16" name="Rectangle 15"/>
                <p:cNvSpPr/>
                <p:nvPr/>
              </p:nvSpPr>
              <p:spPr>
                <a:xfrm>
                  <a:off x="2019364" y="4886365"/>
                  <a:ext cx="6953962" cy="2944631"/>
                </a:xfrm>
                <a:prstGeom prst="rect">
                  <a:avLst/>
                </a:prstGeom>
              </p:spPr>
              <p:txBody>
                <a:bodyPr wrap="square">
                  <a:spAutoFit/>
                </a:bodyPr>
                <a:lstStyle/>
                <a:p>
                  <a:pPr marL="571500" indent="-571500">
                    <a:lnSpc>
                      <a:spcPct val="150000"/>
                    </a:lnSpc>
                    <a:spcBef>
                      <a:spcPts val="600"/>
                    </a:spcBef>
                    <a:spcAft>
                      <a:spcPts val="600"/>
                    </a:spcAft>
                    <a:buFont typeface="Wingdings" panose="05000000000000000000" pitchFamily="2" charset="2"/>
                    <a:buChar char="q"/>
                  </a:pPr>
                  <a:r>
                    <a:rPr lang="en-US" sz="3700" b="1" i="1" kern="100">
                      <a:solidFill>
                        <a:srgbClr val="C00000"/>
                      </a:solidFill>
                      <a:latin typeface="Arial" panose="020B0604020202020204" pitchFamily="34" charset="0"/>
                      <a:ea typeface="Malgun Gothic" panose="020B0503020000020004" pitchFamily="34" charset="-127"/>
                      <a:cs typeface="Arial" panose="020B0604020202020204" pitchFamily="34" charset="0"/>
                    </a:rPr>
                    <a:t>Tập xác định</a:t>
                  </a:r>
                  <a:endParaRPr lang="en-US" sz="3700" kern="10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nSpc>
                      <a:spcPct val="150000"/>
                    </a:lnSpc>
                    <a:spcBef>
                      <a:spcPts val="600"/>
                    </a:spcBef>
                    <a:spcAft>
                      <a:spcPts val="600"/>
                    </a:spcAft>
                    <a:buFontTx/>
                    <a:buChar char="-"/>
                  </a:pPr>
                  <a:r>
                    <a:rPr lang="nl-NL" sz="3700" kern="100">
                      <a:effectLst/>
                      <a:latin typeface="Arial" panose="020B0604020202020204" pitchFamily="34" charset="0"/>
                      <a:ea typeface="Calibri" panose="020F0502020204030204" pitchFamily="34" charset="0"/>
                      <a:cs typeface="Arial" panose="020B0604020202020204" pitchFamily="34" charset="0"/>
                    </a:rPr>
                    <a:t>Tập xác định hàm số </a:t>
                  </a:r>
                  <a14:m>
                    <m:oMath xmlns:m="http://schemas.openxmlformats.org/officeDocument/2006/math">
                      <m:r>
                        <a:rPr lang="nl-NL" sz="3700" i="1"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3700" i="1" kern="100">
                              <a:effectLst/>
                              <a:latin typeface="Cambria Math" panose="02040503050406030204" pitchFamily="18" charset="0"/>
                              <a:ea typeface="Calibri" panose="020F0502020204030204" pitchFamily="34" charset="0"/>
                              <a:cs typeface="Times New Roman" panose="02020603050405020304" pitchFamily="18" charset="0"/>
                            </a:rPr>
                            <m:t>𝑎</m:t>
                          </m:r>
                        </m:e>
                        <m:sup>
                          <m:r>
                            <a:rPr lang="nl-NL" sz="3700" i="1" kern="100">
                              <a:effectLst/>
                              <a:latin typeface="Cambria Math" panose="02040503050406030204" pitchFamily="18" charset="0"/>
                              <a:ea typeface="Calibri" panose="020F0502020204030204" pitchFamily="34" charset="0"/>
                              <a:cs typeface="Times New Roman" panose="02020603050405020304" pitchFamily="18" charset="0"/>
                            </a:rPr>
                            <m:t>𝑥</m:t>
                          </m:r>
                        </m:sup>
                      </m:sSup>
                    </m:oMath>
                  </a14:m>
                  <a:endParaRPr lang="en-US" sz="3700" i="1" kern="100">
                    <a:effectLst/>
                    <a:latin typeface="Cambria Math" panose="020405030504060302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14:m>
                    <m:oMath xmlns:m="http://schemas.openxmlformats.org/officeDocument/2006/math">
                      <m:d>
                        <m:dPr>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nl-NL" sz="3700" i="1" kern="100">
                              <a:effectLst/>
                              <a:latin typeface="Cambria Math" panose="02040503050406030204" pitchFamily="18" charset="0"/>
                              <a:ea typeface="Calibri" panose="020F0502020204030204" pitchFamily="34" charset="0"/>
                              <a:cs typeface="Times New Roman" panose="02020603050405020304" pitchFamily="18" charset="0"/>
                            </a:rPr>
                            <m:t>𝑎</m:t>
                          </m:r>
                          <m:r>
                            <a:rPr lang="nl-NL" sz="3700" i="1" kern="100">
                              <a:effectLst/>
                              <a:latin typeface="Cambria Math" panose="02040503050406030204" pitchFamily="18" charset="0"/>
                              <a:ea typeface="Calibri" panose="020F0502020204030204" pitchFamily="34" charset="0"/>
                              <a:cs typeface="Times New Roman" panose="02020603050405020304" pitchFamily="18" charset="0"/>
                            </a:rPr>
                            <m:t>&gt;0,</m:t>
                          </m:r>
                          <m:r>
                            <a:rPr lang="nl-NL" sz="3700" i="1" kern="100">
                              <a:effectLst/>
                              <a:latin typeface="Cambria Math" panose="02040503050406030204" pitchFamily="18" charset="0"/>
                              <a:ea typeface="Calibri" panose="020F0502020204030204" pitchFamily="34" charset="0"/>
                              <a:cs typeface="Times New Roman" panose="02020603050405020304" pitchFamily="18" charset="0"/>
                            </a:rPr>
                            <m:t>𝑎</m:t>
                          </m:r>
                          <m:r>
                            <a:rPr lang="nl-NL" sz="3700" i="1" kern="100">
                              <a:effectLst/>
                              <a:latin typeface="Cambria Math" panose="02040503050406030204" pitchFamily="18" charset="0"/>
                              <a:ea typeface="Calibri" panose="020F0502020204030204" pitchFamily="34" charset="0"/>
                              <a:cs typeface="Times New Roman" panose="02020603050405020304" pitchFamily="18" charset="0"/>
                            </a:rPr>
                            <m:t>≠1</m:t>
                          </m:r>
                        </m:e>
                      </m:d>
                    </m:oMath>
                  </a14:m>
                  <a:r>
                    <a:rPr lang="nl-NL" sz="3700" kern="100">
                      <a:effectLst/>
                      <a:latin typeface="Arial" panose="020B0604020202020204" pitchFamily="34" charset="0"/>
                      <a:ea typeface="Malgun Gothic" panose="020B0503020000020004" pitchFamily="34" charset="-127"/>
                      <a:cs typeface="Arial" panose="020B0604020202020204" pitchFamily="34" charset="0"/>
                    </a:rPr>
                    <a:t> là </a:t>
                  </a:r>
                  <a14:m>
                    <m:oMath xmlns:m="http://schemas.openxmlformats.org/officeDocument/2006/math">
                      <m:r>
                        <a:rPr lang="nl-NL" sz="3700" i="1" kern="100">
                          <a:effectLst/>
                          <a:latin typeface="Cambria Math" panose="02040503050406030204" pitchFamily="18" charset="0"/>
                          <a:ea typeface="Malgun Gothic" panose="020B0503020000020004" pitchFamily="34" charset="-127"/>
                          <a:cs typeface="Times New Roman" panose="02020603050405020304" pitchFamily="18" charset="0"/>
                        </a:rPr>
                        <m:t>𝐷</m:t>
                      </m:r>
                      <m:r>
                        <a:rPr lang="nl-NL" sz="3700" i="1" kern="100">
                          <a:effectLst/>
                          <a:latin typeface="Cambria Math" panose="02040503050406030204" pitchFamily="18" charset="0"/>
                          <a:ea typeface="Malgun Gothic" panose="020B0503020000020004" pitchFamily="34" charset="-127"/>
                          <a:cs typeface="Times New Roman" panose="02020603050405020304" pitchFamily="18" charset="0"/>
                        </a:rPr>
                        <m:t>=</m:t>
                      </m:r>
                      <m:r>
                        <a:rPr lang="nl-NL" sz="3700" i="1" kern="100">
                          <a:effectLst/>
                          <a:latin typeface="Cambria Math" panose="02040503050406030204" pitchFamily="18" charset="0"/>
                          <a:ea typeface="Malgun Gothic" panose="020B0503020000020004" pitchFamily="34" charset="-127"/>
                          <a:cs typeface="Times New Roman" panose="02020603050405020304" pitchFamily="18" charset="0"/>
                        </a:rPr>
                        <m:t>ℝ</m:t>
                      </m:r>
                      <m:r>
                        <a:rPr lang="nl-NL" sz="3700" i="1" kern="100">
                          <a:effectLst/>
                          <a:latin typeface="Cambria Math" panose="02040503050406030204" pitchFamily="18" charset="0"/>
                          <a:ea typeface="Malgun Gothic" panose="020B0503020000020004" pitchFamily="34" charset="-127"/>
                          <a:cs typeface="Times New Roman" panose="02020603050405020304" pitchFamily="18" charset="0"/>
                        </a:rPr>
                        <m:t>. </m:t>
                      </m:r>
                    </m:oMath>
                  </a14:m>
                  <a:endParaRPr lang="en-US" sz="3700" kern="100">
                    <a:effectLst/>
                    <a:latin typeface="Arial" panose="020B0604020202020204" pitchFamily="34" charset="0"/>
                    <a:ea typeface="Calibri" panose="020F0502020204030204" pitchFamily="34" charset="0"/>
                    <a:cs typeface="Arial" panose="020B0604020202020204" pitchFamily="34" charset="0"/>
                  </a:endParaRPr>
                </a:p>
                <a:p>
                  <a:pPr marL="571500" indent="-571500">
                    <a:lnSpc>
                      <a:spcPct val="150000"/>
                    </a:lnSpc>
                    <a:spcBef>
                      <a:spcPts val="600"/>
                    </a:spcBef>
                    <a:spcAft>
                      <a:spcPts val="600"/>
                    </a:spcAft>
                    <a:buFontTx/>
                    <a:buChar char="-"/>
                  </a:pPr>
                  <a:r>
                    <a:rPr lang="nl-NL" sz="3700" kern="100">
                      <a:effectLst/>
                      <a:latin typeface="Arial" panose="020B0604020202020204" pitchFamily="34" charset="0"/>
                      <a:ea typeface="Malgun Gothic" panose="020B0503020000020004" pitchFamily="34" charset="-127"/>
                      <a:cs typeface="Arial" panose="020B0604020202020204" pitchFamily="34" charset="0"/>
                    </a:rPr>
                    <a:t>Hàm số </a:t>
                  </a:r>
                  <a14:m>
                    <m:oMath xmlns:m="http://schemas.openxmlformats.org/officeDocument/2006/math">
                      <m:r>
                        <a:rPr lang="nl-NL" sz="3700" i="1" kern="100">
                          <a:effectLst/>
                          <a:latin typeface="Cambria Math" panose="02040503050406030204" pitchFamily="18" charset="0"/>
                          <a:ea typeface="Malgun Gothic" panose="020B0503020000020004" pitchFamily="34" charset="-127"/>
                          <a:cs typeface="Times New Roman" panose="02020603050405020304" pitchFamily="18" charset="0"/>
                        </a:rPr>
                        <m:t>𝑦</m:t>
                      </m:r>
                      <m:r>
                        <a:rPr lang="nl-NL" sz="3700" i="1" kern="100">
                          <a:effectLst/>
                          <a:latin typeface="Cambria Math" panose="02040503050406030204" pitchFamily="18" charset="0"/>
                          <a:ea typeface="Malgun Gothic" panose="020B0503020000020004" pitchFamily="34" charset="-127"/>
                          <a:cs typeface="Times New Roman" panose="02020603050405020304" pitchFamily="18" charset="0"/>
                        </a:rPr>
                        <m:t>=</m:t>
                      </m:r>
                      <m:func>
                        <m:funcPr>
                          <m:ctrlPr>
                            <a:rPr lang="en-US" sz="3700" i="1" kern="100">
                              <a:effectLst/>
                              <a:latin typeface="Cambria Math" panose="02040503050406030204" pitchFamily="18" charset="0"/>
                              <a:ea typeface="Malgun Gothic" panose="020B0503020000020004" pitchFamily="34" charset="-127"/>
                              <a:cs typeface="Times New Roman" panose="02020603050405020304" pitchFamily="18" charset="0"/>
                            </a:rPr>
                          </m:ctrlPr>
                        </m:funcPr>
                        <m:fName>
                          <m:sSub>
                            <m:sSubPr>
                              <m:ctrlPr>
                                <a:rPr lang="en-US" sz="3700" i="1" kern="100">
                                  <a:effectLst/>
                                  <a:latin typeface="Cambria Math" panose="02040503050406030204" pitchFamily="18" charset="0"/>
                                  <a:ea typeface="Malgun Gothic" panose="020B0503020000020004" pitchFamily="34" charset="-127"/>
                                  <a:cs typeface="Times New Roman" panose="02020603050405020304" pitchFamily="18" charset="0"/>
                                </a:rPr>
                              </m:ctrlPr>
                            </m:sSubPr>
                            <m:e>
                              <m:r>
                                <m:rPr>
                                  <m:sty m:val="p"/>
                                </m:rPr>
                                <a:rPr lang="nl-NL" sz="3700" kern="100">
                                  <a:effectLst/>
                                  <a:latin typeface="Cambria Math" panose="02040503050406030204" pitchFamily="18" charset="0"/>
                                  <a:ea typeface="Malgun Gothic" panose="020B0503020000020004" pitchFamily="34" charset="-127"/>
                                  <a:cs typeface="Times New Roman" panose="02020603050405020304" pitchFamily="18" charset="0"/>
                                </a:rPr>
                                <m:t>log</m:t>
                              </m:r>
                            </m:e>
                            <m:sub>
                              <m:r>
                                <a:rPr lang="nl-NL" sz="3700" i="1" kern="100">
                                  <a:effectLst/>
                                  <a:latin typeface="Cambria Math" panose="02040503050406030204" pitchFamily="18" charset="0"/>
                                  <a:ea typeface="Malgun Gothic" panose="020B0503020000020004" pitchFamily="34" charset="-127"/>
                                  <a:cs typeface="Times New Roman" panose="02020603050405020304" pitchFamily="18" charset="0"/>
                                </a:rPr>
                                <m:t>𝑎</m:t>
                              </m:r>
                            </m:sub>
                          </m:sSub>
                        </m:fName>
                        <m:e>
                          <m:r>
                            <a:rPr lang="nl-NL" sz="3700" i="1" kern="100">
                              <a:effectLst/>
                              <a:latin typeface="Cambria Math" panose="02040503050406030204" pitchFamily="18" charset="0"/>
                              <a:ea typeface="Calibri" panose="020F0502020204030204" pitchFamily="34" charset="0"/>
                              <a:cs typeface="Times New Roman" panose="02020603050405020304" pitchFamily="18" charset="0"/>
                            </a:rPr>
                            <m:t>𝑥</m:t>
                          </m:r>
                        </m:e>
                      </m:func>
                      <m:d>
                        <m:dPr>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nl-NL" sz="3700" i="1" kern="100">
                              <a:effectLst/>
                              <a:latin typeface="Cambria Math" panose="02040503050406030204" pitchFamily="18" charset="0"/>
                              <a:ea typeface="Calibri" panose="020F0502020204030204" pitchFamily="34" charset="0"/>
                              <a:cs typeface="Times New Roman" panose="02020603050405020304" pitchFamily="18" charset="0"/>
                            </a:rPr>
                            <m:t>𝑎</m:t>
                          </m:r>
                          <m:r>
                            <a:rPr lang="nl-NL" sz="3700" i="1" kern="100">
                              <a:effectLst/>
                              <a:latin typeface="Cambria Math" panose="02040503050406030204" pitchFamily="18" charset="0"/>
                              <a:ea typeface="Calibri" panose="020F0502020204030204" pitchFamily="34" charset="0"/>
                              <a:cs typeface="Times New Roman" panose="02020603050405020304" pitchFamily="18" charset="0"/>
                            </a:rPr>
                            <m:t>&gt;0,</m:t>
                          </m:r>
                          <m:r>
                            <a:rPr lang="nl-NL" sz="3700" i="1" kern="100">
                              <a:effectLst/>
                              <a:latin typeface="Cambria Math" panose="02040503050406030204" pitchFamily="18" charset="0"/>
                              <a:ea typeface="Calibri" panose="020F0502020204030204" pitchFamily="34" charset="0"/>
                              <a:cs typeface="Times New Roman" panose="02020603050405020304" pitchFamily="18" charset="0"/>
                            </a:rPr>
                            <m:t>𝑎</m:t>
                          </m:r>
                          <m:r>
                            <a:rPr lang="nl-NL" sz="3700" i="1" kern="100">
                              <a:effectLst/>
                              <a:latin typeface="Cambria Math" panose="02040503050406030204" pitchFamily="18" charset="0"/>
                              <a:ea typeface="Calibri" panose="020F0502020204030204" pitchFamily="34" charset="0"/>
                              <a:cs typeface="Times New Roman" panose="02020603050405020304" pitchFamily="18" charset="0"/>
                            </a:rPr>
                            <m:t>≠1</m:t>
                          </m:r>
                        </m:e>
                      </m:d>
                    </m:oMath>
                  </a14:m>
                  <a:r>
                    <a:rPr lang="nl-NL" sz="3700" kern="100">
                      <a:effectLst/>
                      <a:latin typeface="Arial" panose="020B0604020202020204" pitchFamily="34" charset="0"/>
                      <a:ea typeface="Malgun Gothic" panose="020B0503020000020004" pitchFamily="34" charset="-127"/>
                      <a:cs typeface="Arial" panose="020B0604020202020204" pitchFamily="34" charset="0"/>
                    </a:rPr>
                    <a:t> có tập xác định: </a:t>
                  </a:r>
                  <a14:m>
                    <m:oMath xmlns:m="http://schemas.openxmlformats.org/officeDocument/2006/math">
                      <m:r>
                        <a:rPr lang="nl-NL" sz="3700" i="1" kern="100">
                          <a:effectLst/>
                          <a:latin typeface="Cambria Math" panose="02040503050406030204" pitchFamily="18" charset="0"/>
                          <a:ea typeface="Malgun Gothic" panose="020B0503020000020004" pitchFamily="34" charset="-127"/>
                          <a:cs typeface="Times New Roman" panose="02020603050405020304" pitchFamily="18" charset="0"/>
                        </a:rPr>
                        <m:t>𝐷</m:t>
                      </m:r>
                      <m:r>
                        <a:rPr lang="nl-NL" sz="3700" i="1" kern="100">
                          <a:effectLst/>
                          <a:latin typeface="Cambria Math" panose="02040503050406030204" pitchFamily="18" charset="0"/>
                          <a:ea typeface="Malgun Gothic" panose="020B0503020000020004" pitchFamily="34" charset="-127"/>
                          <a:cs typeface="Times New Roman" panose="02020603050405020304" pitchFamily="18" charset="0"/>
                        </a:rPr>
                        <m:t>=(0;+∞)</m:t>
                      </m:r>
                    </m:oMath>
                  </a14:m>
                  <a:endParaRPr lang="en-US" sz="3700" kern="10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2019364" y="4886365"/>
                  <a:ext cx="6953962" cy="2944631"/>
                </a:xfrm>
                <a:prstGeom prst="rect">
                  <a:avLst/>
                </a:prstGeom>
                <a:blipFill>
                  <a:blip r:embed="rId2"/>
                  <a:stretch>
                    <a:fillRect l="-2226" b="-4005"/>
                  </a:stretch>
                </a:blipFill>
              </p:spPr>
              <p:txBody>
                <a:bodyPr/>
                <a:lstStyle/>
                <a:p>
                  <a:r>
                    <a:rPr lang="en-US">
                      <a:noFill/>
                    </a:rPr>
                    <a:t> </a:t>
                  </a:r>
                </a:p>
              </p:txBody>
            </p:sp>
          </mc:Fallback>
        </mc:AlternateContent>
      </p:grpSp>
      <p:grpSp>
        <p:nvGrpSpPr>
          <p:cNvPr id="21" name="Group 20"/>
          <p:cNvGrpSpPr/>
          <p:nvPr/>
        </p:nvGrpSpPr>
        <p:grpSpPr>
          <a:xfrm>
            <a:off x="9906000" y="2767913"/>
            <a:ext cx="7322939" cy="6593802"/>
            <a:chOff x="9595339" y="4718380"/>
            <a:chExt cx="7315199" cy="4125173"/>
          </a:xfrm>
        </p:grpSpPr>
        <p:grpSp>
          <p:nvGrpSpPr>
            <p:cNvPr id="23" name="Group 22"/>
            <p:cNvGrpSpPr/>
            <p:nvPr/>
          </p:nvGrpSpPr>
          <p:grpSpPr>
            <a:xfrm>
              <a:off x="9595339" y="4718380"/>
              <a:ext cx="7315199" cy="3967751"/>
              <a:chOff x="9977623" y="4337468"/>
              <a:chExt cx="6659819" cy="4130565"/>
            </a:xfrm>
          </p:grpSpPr>
          <p:grpSp>
            <p:nvGrpSpPr>
              <p:cNvPr id="26" name="Group 12"/>
              <p:cNvGrpSpPr/>
              <p:nvPr/>
            </p:nvGrpSpPr>
            <p:grpSpPr>
              <a:xfrm>
                <a:off x="10125994" y="4524679"/>
                <a:ext cx="6511448" cy="3943354"/>
                <a:chOff x="0" y="0"/>
                <a:chExt cx="1714949" cy="1038579"/>
              </a:xfrm>
            </p:grpSpPr>
            <p:sp>
              <p:nvSpPr>
                <p:cNvPr id="28" name="Freeform 13"/>
                <p:cNvSpPr/>
                <p:nvPr/>
              </p:nvSpPr>
              <p:spPr>
                <a:xfrm>
                  <a:off x="0" y="0"/>
                  <a:ext cx="1714949" cy="1038579"/>
                </a:xfrm>
                <a:custGeom>
                  <a:avLst/>
                  <a:gdLst/>
                  <a:ahLst/>
                  <a:cxnLst/>
                  <a:rect l="l" t="t" r="r" b="b"/>
                  <a:pathLst>
                    <a:path w="1714949" h="1038579">
                      <a:moveTo>
                        <a:pt x="0" y="0"/>
                      </a:moveTo>
                      <a:lnTo>
                        <a:pt x="1714949" y="0"/>
                      </a:lnTo>
                      <a:lnTo>
                        <a:pt x="1714949" y="1038579"/>
                      </a:lnTo>
                      <a:lnTo>
                        <a:pt x="0" y="1038579"/>
                      </a:lnTo>
                      <a:close/>
                    </a:path>
                  </a:pathLst>
                </a:custGeom>
                <a:solidFill>
                  <a:schemeClr val="accent4">
                    <a:lumMod val="75000"/>
                  </a:schemeClr>
                </a:solidFill>
              </p:spPr>
            </p:sp>
            <p:sp>
              <p:nvSpPr>
                <p:cNvPr id="29" name="TextBox 14"/>
                <p:cNvSpPr txBox="1"/>
                <p:nvPr/>
              </p:nvSpPr>
              <p:spPr>
                <a:xfrm>
                  <a:off x="0" y="-19050"/>
                  <a:ext cx="812800" cy="831850"/>
                </a:xfrm>
                <a:prstGeom prst="rect">
                  <a:avLst/>
                </a:prstGeom>
              </p:spPr>
              <p:txBody>
                <a:bodyPr lIns="50800" tIns="50800" rIns="50800" bIns="50800" rtlCol="0" anchor="ctr"/>
                <a:lstStyle/>
                <a:p>
                  <a:pPr marL="0" lvl="0" indent="0" algn="ctr">
                    <a:lnSpc>
                      <a:spcPts val="4920"/>
                    </a:lnSpc>
                    <a:spcBef>
                      <a:spcPct val="0"/>
                    </a:spcBef>
                  </a:pPr>
                  <a:endParaRPr sz="3700"/>
                </a:p>
              </p:txBody>
            </p:sp>
          </p:grpSp>
          <p:sp>
            <p:nvSpPr>
              <p:cNvPr id="27" name="Freeform 19"/>
              <p:cNvSpPr/>
              <p:nvPr/>
            </p:nvSpPr>
            <p:spPr>
              <a:xfrm>
                <a:off x="9977623" y="4337468"/>
                <a:ext cx="6511448" cy="3943354"/>
              </a:xfrm>
              <a:custGeom>
                <a:avLst/>
                <a:gdLst/>
                <a:ahLst/>
                <a:cxnLst/>
                <a:rect l="l" t="t" r="r" b="b"/>
                <a:pathLst>
                  <a:path w="1714949" h="1038579">
                    <a:moveTo>
                      <a:pt x="0" y="0"/>
                    </a:moveTo>
                    <a:lnTo>
                      <a:pt x="1714949" y="0"/>
                    </a:lnTo>
                    <a:lnTo>
                      <a:pt x="1714949" y="1038579"/>
                    </a:lnTo>
                    <a:lnTo>
                      <a:pt x="0" y="1038579"/>
                    </a:lnTo>
                    <a:close/>
                  </a:path>
                </a:pathLst>
              </a:custGeom>
              <a:solidFill>
                <a:schemeClr val="accent4">
                  <a:lumMod val="20000"/>
                  <a:lumOff val="80000"/>
                </a:schemeClr>
              </a:solidFill>
            </p:spPr>
          </p:sp>
        </p:grpSp>
        <mc:AlternateContent xmlns:mc="http://schemas.openxmlformats.org/markup-compatibility/2006" xmlns:a14="http://schemas.microsoft.com/office/drawing/2010/main">
          <mc:Choice Requires="a14">
            <p:sp>
              <p:nvSpPr>
                <p:cNvPr id="25" name="Rectangle 24"/>
                <p:cNvSpPr/>
                <p:nvPr/>
              </p:nvSpPr>
              <p:spPr>
                <a:xfrm>
                  <a:off x="9862526" y="4875925"/>
                  <a:ext cx="6667414" cy="3967628"/>
                </a:xfrm>
                <a:prstGeom prst="rect">
                  <a:avLst/>
                </a:prstGeom>
              </p:spPr>
              <p:txBody>
                <a:bodyPr wrap="square">
                  <a:spAutoFit/>
                </a:bodyPr>
                <a:lstStyle/>
                <a:p>
                  <a:pPr marL="571500" indent="-571500" algn="just">
                    <a:lnSpc>
                      <a:spcPct val="150000"/>
                    </a:lnSpc>
                    <a:spcAft>
                      <a:spcPts val="800"/>
                    </a:spcAft>
                    <a:buFont typeface="Wingdings" panose="05000000000000000000" pitchFamily="2" charset="2"/>
                    <a:buChar char="q"/>
                  </a:pPr>
                  <a:r>
                    <a:rPr lang="nl-NL" sz="3700" b="1" i="1" kern="100">
                      <a:solidFill>
                        <a:srgbClr val="C00000"/>
                      </a:solidFill>
                      <a:latin typeface="Arial" panose="020B0604020202020204" pitchFamily="34" charset="0"/>
                      <a:ea typeface="Malgun Gothic" panose="020B0503020000020004" pitchFamily="34" charset="-127"/>
                      <a:cs typeface="Arial" panose="020B0604020202020204" pitchFamily="34" charset="0"/>
                    </a:rPr>
                    <a:t>Nghiệm của phương trình</a:t>
                  </a:r>
                  <a:endParaRPr lang="en-US" sz="3700" kern="10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600"/>
                    </a:spcBef>
                    <a:spcAft>
                      <a:spcPts val="800"/>
                    </a:spcAft>
                    <a:buFontTx/>
                    <a:buChar char="-"/>
                  </a:pPr>
                  <a:r>
                    <a:rPr lang="en-US" sz="3700" kern="100">
                      <a:effectLst/>
                      <a:latin typeface="Arial" panose="020B0604020202020204" pitchFamily="34" charset="0"/>
                      <a:ea typeface="Calibri" panose="020F0502020204030204" pitchFamily="34" charset="0"/>
                      <a:cs typeface="Arial" panose="020B0604020202020204" pitchFamily="34" charset="0"/>
                    </a:rPr>
                    <a:t>Cho phương trình </a:t>
                  </a:r>
                  <a14:m>
                    <m:oMath xmlns:m="http://schemas.openxmlformats.org/officeDocument/2006/math">
                      <m:sSup>
                        <m:sSupPr>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𝑥</m:t>
                          </m:r>
                        </m:sup>
                      </m:sSup>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𝑏</m:t>
                      </m:r>
                      <m:r>
                        <a:rPr lang="en-US" sz="3700" b="0" i="0" kern="100" smtClean="0">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en-US" sz="3700" b="0" i="0" kern="100">
                    <a:effectLst/>
                    <a:latin typeface="Cambria Math" panose="020405030504060302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800"/>
                    </a:spcAft>
                  </a:pPr>
                  <a14:m>
                    <m:oMath xmlns:m="http://schemas.openxmlformats.org/officeDocument/2006/math">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𝑎</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&gt;0,</m:t>
                      </m:r>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𝑎</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≠1)</m:t>
                      </m:r>
                    </m:oMath>
                  </a14:m>
                  <a:r>
                    <a:rPr lang="en-US" sz="3700" kern="100">
                      <a:effectLst/>
                      <a:latin typeface="Arial" panose="020B0604020202020204" pitchFamily="34" charset="0"/>
                      <a:ea typeface="Calibri" panose="020F0502020204030204" pitchFamily="34" charset="0"/>
                      <a:cs typeface="Arial" panose="020B0604020202020204" pitchFamily="34" charset="0"/>
                    </a:rPr>
                    <a:t>.</a:t>
                  </a:r>
                  <a:endParaRPr lang="en-US" sz="3700" kern="10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600"/>
                    </a:spcBef>
                    <a:spcAft>
                      <a:spcPts val="800"/>
                    </a:spcAft>
                    <a:buFontTx/>
                    <a:buChar char="-"/>
                  </a:pPr>
                  <a:r>
                    <a:rPr lang="en-US" sz="3700" kern="100">
                      <a:effectLst/>
                      <a:latin typeface="Arial" panose="020B0604020202020204" pitchFamily="34" charset="0"/>
                      <a:ea typeface="Calibri" panose="020F0502020204030204" pitchFamily="34" charset="0"/>
                      <a:cs typeface="Arial" panose="020B0604020202020204" pitchFamily="34" charset="0"/>
                    </a:rPr>
                    <a:t>Nếu </a:t>
                  </a:r>
                  <a14:m>
                    <m:oMath xmlns:m="http://schemas.openxmlformats.org/officeDocument/2006/math">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𝑏</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&gt;0</m:t>
                      </m:r>
                    </m:oMath>
                  </a14:m>
                  <a:r>
                    <a:rPr lang="en-US" sz="3700" kern="100">
                      <a:effectLst/>
                      <a:latin typeface="Arial" panose="020B0604020202020204" pitchFamily="34" charset="0"/>
                      <a:ea typeface="Calibri" panose="020F0502020204030204" pitchFamily="34" charset="0"/>
                      <a:cs typeface="Arial" panose="020B0604020202020204" pitchFamily="34" charset="0"/>
                    </a:rPr>
                    <a:t> thì phương trình luôn có nghiệm duy nhất </a:t>
                  </a:r>
                  <a14:m>
                    <m:oMath xmlns:m="http://schemas.openxmlformats.org/officeDocument/2006/math">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7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𝑎</m:t>
                          </m:r>
                        </m:sub>
                      </m:sSub>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𝑏</m:t>
                      </m:r>
                    </m:oMath>
                  </a14:m>
                  <a:r>
                    <a:rPr lang="en-US" sz="3700" kern="100">
                      <a:effectLst/>
                      <a:latin typeface="Arial" panose="020B0604020202020204" pitchFamily="34" charset="0"/>
                      <a:ea typeface="Calibri" panose="020F0502020204030204" pitchFamily="34" charset="0"/>
                      <a:cs typeface="Arial" panose="020B0604020202020204" pitchFamily="34" charset="0"/>
                    </a:rPr>
                    <a:t>. </a:t>
                  </a:r>
                </a:p>
              </p:txBody>
            </p:sp>
          </mc:Choice>
          <mc:Fallback xmlns="">
            <p:sp>
              <p:nvSpPr>
                <p:cNvPr id="25" name="Rectangle 24"/>
                <p:cNvSpPr>
                  <a:spLocks noRot="1" noChangeAspect="1" noMove="1" noResize="1" noEditPoints="1" noAdjustHandles="1" noChangeArrowheads="1" noChangeShapeType="1" noTextEdit="1"/>
                </p:cNvSpPr>
                <p:nvPr/>
              </p:nvSpPr>
              <p:spPr>
                <a:xfrm>
                  <a:off x="9862526" y="4875925"/>
                  <a:ext cx="6667414" cy="3967628"/>
                </a:xfrm>
                <a:prstGeom prst="rect">
                  <a:avLst/>
                </a:prstGeom>
                <a:blipFill>
                  <a:blip r:embed="rId3"/>
                  <a:stretch>
                    <a:fillRect l="-2648" r="-2831"/>
                  </a:stretch>
                </a:blipFill>
              </p:spPr>
              <p:txBody>
                <a:bodyPr/>
                <a:lstStyle/>
                <a:p>
                  <a:r>
                    <a:rPr lang="en-US">
                      <a:noFill/>
                    </a:rPr>
                    <a:t> </a:t>
                  </a:r>
                </a:p>
              </p:txBody>
            </p:sp>
          </mc:Fallback>
        </mc:AlternateContent>
      </p:grpSp>
      <p:pic>
        <p:nvPicPr>
          <p:cNvPr id="30" name="Picture 29"/>
          <p:cNvPicPr>
            <a:picLocks noChangeAspect="1"/>
          </p:cNvPicPr>
          <p:nvPr/>
        </p:nvPicPr>
        <p:blipFill>
          <a:blip r:embed="rId4"/>
          <a:stretch>
            <a:fillRect/>
          </a:stretch>
        </p:blipFill>
        <p:spPr>
          <a:xfrm>
            <a:off x="8458200" y="7473962"/>
            <a:ext cx="1793072" cy="2089138"/>
          </a:xfrm>
          <a:prstGeom prst="rect">
            <a:avLst/>
          </a:prstGeom>
        </p:spPr>
      </p:pic>
    </p:spTree>
    <p:extLst>
      <p:ext uri="{BB962C8B-B14F-4D97-AF65-F5344CB8AC3E}">
        <p14:creationId xmlns:p14="http://schemas.microsoft.com/office/powerpoint/2010/main" val="10857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743E"/>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4" name="TextBox 6"/>
          <p:cNvSpPr txBox="1"/>
          <p:nvPr/>
        </p:nvSpPr>
        <p:spPr>
          <a:xfrm>
            <a:off x="2716836" y="1061640"/>
            <a:ext cx="12533085" cy="738664"/>
          </a:xfrm>
          <a:prstGeom prst="rect">
            <a:avLst/>
          </a:prstGeom>
        </p:spPr>
        <p:txBody>
          <a:bodyPr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Ôn tập kiến thức đã học trong chương </a:t>
            </a:r>
            <a:r>
              <a:rPr kumimoji="0" lang="en-US" sz="4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a:t>
            </a:r>
            <a:r>
              <a:rPr kumimoji="0" lang="vi-VN" sz="4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a:t>
            </a:r>
            <a:endParaRPr kumimoji="0" lang="en-US" sz="4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5" name="Group 4"/>
          <p:cNvGrpSpPr/>
          <p:nvPr/>
        </p:nvGrpSpPr>
        <p:grpSpPr>
          <a:xfrm>
            <a:off x="2494607" y="2400035"/>
            <a:ext cx="12977541" cy="11697232"/>
            <a:chOff x="1830678" y="4718380"/>
            <a:chExt cx="7383661" cy="6581585"/>
          </a:xfrm>
        </p:grpSpPr>
        <p:grpSp>
          <p:nvGrpSpPr>
            <p:cNvPr id="63" name="Group 62"/>
            <p:cNvGrpSpPr/>
            <p:nvPr/>
          </p:nvGrpSpPr>
          <p:grpSpPr>
            <a:xfrm>
              <a:off x="1830678" y="4718380"/>
              <a:ext cx="7383661" cy="3967751"/>
              <a:chOff x="1856079" y="4337468"/>
              <a:chExt cx="6659819" cy="4130565"/>
            </a:xfrm>
          </p:grpSpPr>
          <p:grpSp>
            <p:nvGrpSpPr>
              <p:cNvPr id="55" name="Group 9"/>
              <p:cNvGrpSpPr/>
              <p:nvPr/>
            </p:nvGrpSpPr>
            <p:grpSpPr>
              <a:xfrm>
                <a:off x="2004450" y="4524679"/>
                <a:ext cx="6511448" cy="3943354"/>
                <a:chOff x="0" y="0"/>
                <a:chExt cx="1714949" cy="1038579"/>
              </a:xfrm>
            </p:grpSpPr>
            <p:sp>
              <p:nvSpPr>
                <p:cNvPr id="56" name="Freeform 10"/>
                <p:cNvSpPr/>
                <p:nvPr/>
              </p:nvSpPr>
              <p:spPr>
                <a:xfrm>
                  <a:off x="0" y="0"/>
                  <a:ext cx="1714949" cy="1038579"/>
                </a:xfrm>
                <a:custGeom>
                  <a:avLst/>
                  <a:gdLst/>
                  <a:ahLst/>
                  <a:cxnLst/>
                  <a:rect l="l" t="t" r="r" b="b"/>
                  <a:pathLst>
                    <a:path w="1714949" h="1038579">
                      <a:moveTo>
                        <a:pt x="0" y="0"/>
                      </a:moveTo>
                      <a:lnTo>
                        <a:pt x="1714949" y="0"/>
                      </a:lnTo>
                      <a:lnTo>
                        <a:pt x="1714949" y="1038579"/>
                      </a:lnTo>
                      <a:lnTo>
                        <a:pt x="0" y="1038579"/>
                      </a:lnTo>
                      <a:close/>
                    </a:path>
                  </a:pathLst>
                </a:custGeom>
                <a:solidFill>
                  <a:schemeClr val="bg2">
                    <a:lumMod val="25000"/>
                  </a:schemeClr>
                </a:solidFill>
              </p:spPr>
            </p:sp>
            <p:sp>
              <p:nvSpPr>
                <p:cNvPr id="57" name="TextBox 11"/>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4920"/>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1" name="Freeform 16"/>
              <p:cNvSpPr/>
              <p:nvPr/>
            </p:nvSpPr>
            <p:spPr>
              <a:xfrm>
                <a:off x="1856079" y="4337468"/>
                <a:ext cx="6511448" cy="3943354"/>
              </a:xfrm>
              <a:custGeom>
                <a:avLst/>
                <a:gdLst/>
                <a:ahLst/>
                <a:cxnLst/>
                <a:rect l="l" t="t" r="r" b="b"/>
                <a:pathLst>
                  <a:path w="1714949" h="1038579">
                    <a:moveTo>
                      <a:pt x="0" y="0"/>
                    </a:moveTo>
                    <a:lnTo>
                      <a:pt x="1714949" y="0"/>
                    </a:lnTo>
                    <a:lnTo>
                      <a:pt x="1714949" y="1038579"/>
                    </a:lnTo>
                    <a:lnTo>
                      <a:pt x="0" y="1038579"/>
                    </a:lnTo>
                    <a:close/>
                  </a:path>
                </a:pathLst>
              </a:custGeom>
              <a:solidFill>
                <a:schemeClr val="bg2"/>
              </a:solidFill>
            </p:spPr>
          </p:sp>
        </p:grpSp>
        <mc:AlternateContent xmlns:mc="http://schemas.openxmlformats.org/markup-compatibility/2006" xmlns:a14="http://schemas.microsoft.com/office/drawing/2010/main">
          <mc:Choice Requires="a14">
            <p:sp>
              <p:nvSpPr>
                <p:cNvPr id="69" name="Rectangle 68"/>
                <p:cNvSpPr/>
                <p:nvPr/>
              </p:nvSpPr>
              <p:spPr>
                <a:xfrm>
                  <a:off x="2310930" y="4898212"/>
                  <a:ext cx="6822001" cy="6401753"/>
                </a:xfrm>
                <a:prstGeom prst="rect">
                  <a:avLst/>
                </a:prstGeom>
              </p:spPr>
              <p:txBody>
                <a:bodyPr wrap="square">
                  <a:spAutoFit/>
                </a:bodyPr>
                <a:lstStyle/>
                <a:p>
                  <a:pPr marL="571500" indent="-571500">
                    <a:lnSpc>
                      <a:spcPct val="150000"/>
                    </a:lnSpc>
                    <a:spcAft>
                      <a:spcPts val="1200"/>
                    </a:spcAft>
                    <a:buFont typeface="Wingdings" panose="05000000000000000000" pitchFamily="2" charset="2"/>
                    <a:buChar char="q"/>
                  </a:pPr>
                  <a:r>
                    <a:rPr lang="en-US" sz="4000" b="1" i="1" kern="100">
                      <a:solidFill>
                        <a:srgbClr val="C00000"/>
                      </a:solidFill>
                      <a:effectLst/>
                      <a:latin typeface="Arial" panose="020B0604020202020204" pitchFamily="34" charset="0"/>
                      <a:ea typeface="Calibri" panose="020F0502020204030204" pitchFamily="34" charset="0"/>
                      <a:cs typeface="Arial" panose="020B0604020202020204" pitchFamily="34" charset="0"/>
                    </a:rPr>
                    <a:t>Nghiệm của bất phương trình</a:t>
                  </a:r>
                  <a:endParaRPr lang="en-US" sz="4000" kern="10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1200"/>
                    </a:spcAft>
                  </a:pPr>
                  <a14:m>
                    <m:oMath xmlns:m="http://schemas.openxmlformats.org/officeDocument/2006/math">
                      <m:sSup>
                        <m:sSupPr>
                          <m:ctrlPr>
                            <a:rPr lang="en-US" sz="4000" i="1" kern="100">
                              <a:effectLst/>
                              <a:latin typeface="Cambria Math" panose="02040503050406030204" pitchFamily="18" charset="0"/>
                              <a:ea typeface="Malgun Gothic" panose="020B0503020000020004" pitchFamily="34" charset="-127"/>
                              <a:cs typeface="Times New Roman" panose="02020603050405020304" pitchFamily="18" charset="0"/>
                            </a:rPr>
                          </m:ctrlPr>
                        </m:sSupPr>
                        <m:e>
                          <m:r>
                            <a:rPr lang="nl-NL" sz="4000" i="1" kern="100">
                              <a:effectLst/>
                              <a:latin typeface="Cambria Math" panose="02040503050406030204" pitchFamily="18" charset="0"/>
                              <a:ea typeface="Malgun Gothic" panose="020B0503020000020004" pitchFamily="34" charset="-127"/>
                              <a:cs typeface="Times New Roman" panose="02020603050405020304" pitchFamily="18" charset="0"/>
                            </a:rPr>
                            <m:t>𝑎</m:t>
                          </m:r>
                        </m:e>
                        <m:sup>
                          <m:r>
                            <a:rPr lang="nl-NL" sz="4000" i="1" kern="100">
                              <a:effectLst/>
                              <a:latin typeface="Cambria Math" panose="02040503050406030204" pitchFamily="18" charset="0"/>
                              <a:ea typeface="Malgun Gothic" panose="020B0503020000020004" pitchFamily="34" charset="-127"/>
                              <a:cs typeface="Times New Roman" panose="02020603050405020304" pitchFamily="18" charset="0"/>
                            </a:rPr>
                            <m:t>𝑥</m:t>
                          </m:r>
                        </m:sup>
                      </m:sSup>
                      <m:r>
                        <a:rPr lang="nl-NL" sz="4000" i="1" kern="100">
                          <a:effectLst/>
                          <a:latin typeface="Cambria Math" panose="02040503050406030204" pitchFamily="18" charset="0"/>
                          <a:ea typeface="Malgun Gothic" panose="020B0503020000020004" pitchFamily="34" charset="-127"/>
                          <a:cs typeface="Times New Roman" panose="02020603050405020304" pitchFamily="18" charset="0"/>
                        </a:rPr>
                        <m:t>&gt;</m:t>
                      </m:r>
                      <m:r>
                        <a:rPr lang="nl-NL" sz="4000" i="1" kern="100">
                          <a:effectLst/>
                          <a:latin typeface="Cambria Math" panose="02040503050406030204" pitchFamily="18" charset="0"/>
                          <a:ea typeface="Malgun Gothic" panose="020B0503020000020004" pitchFamily="34" charset="-127"/>
                          <a:cs typeface="Times New Roman" panose="02020603050405020304" pitchFamily="18" charset="0"/>
                        </a:rPr>
                        <m:t>𝑏</m:t>
                      </m:r>
                      <m:r>
                        <a:rPr lang="nl-NL" sz="4000" i="1" kern="100">
                          <a:effectLst/>
                          <a:latin typeface="Cambria Math" panose="02040503050406030204" pitchFamily="18" charset="0"/>
                          <a:ea typeface="Malgun Gothic" panose="020B0503020000020004" pitchFamily="34" charset="-127"/>
                          <a:cs typeface="Times New Roman" panose="02020603050405020304" pitchFamily="18" charset="0"/>
                        </a:rPr>
                        <m:t> </m:t>
                      </m:r>
                    </m:oMath>
                  </a14:m>
                  <a:r>
                    <a:rPr lang="nl-NL" sz="4000" i="1" kern="100">
                      <a:effectLst/>
                      <a:latin typeface="Arial" panose="020B0604020202020204" pitchFamily="34" charset="0"/>
                      <a:ea typeface="Malgun Gothic" panose="020B0503020000020004" pitchFamily="34" charset="-127"/>
                      <a:cs typeface="Arial" panose="020B0604020202020204" pitchFamily="34" charset="0"/>
                    </a:rPr>
                    <a:t>(1) </a:t>
                  </a:r>
                  <a14:m>
                    <m:oMath xmlns:m="http://schemas.openxmlformats.org/officeDocument/2006/math">
                      <m:d>
                        <m:d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nl-NL" sz="4000" i="1" kern="100">
                              <a:effectLst/>
                              <a:latin typeface="Cambria Math" panose="02040503050406030204" pitchFamily="18" charset="0"/>
                              <a:ea typeface="Calibri" panose="020F0502020204030204" pitchFamily="34" charset="0"/>
                              <a:cs typeface="Times New Roman" panose="02020603050405020304" pitchFamily="18" charset="0"/>
                            </a:rPr>
                            <m:t>𝑎</m:t>
                          </m:r>
                          <m:r>
                            <a:rPr lang="nl-NL" sz="4000" i="1" kern="100">
                              <a:effectLst/>
                              <a:latin typeface="Cambria Math" panose="02040503050406030204" pitchFamily="18" charset="0"/>
                              <a:ea typeface="Calibri" panose="020F0502020204030204" pitchFamily="34" charset="0"/>
                              <a:cs typeface="Times New Roman" panose="02020603050405020304" pitchFamily="18" charset="0"/>
                            </a:rPr>
                            <m:t>&gt;0,</m:t>
                          </m:r>
                          <m:r>
                            <a:rPr lang="nl-NL" sz="4000" i="1" kern="100">
                              <a:effectLst/>
                              <a:latin typeface="Cambria Math" panose="02040503050406030204" pitchFamily="18" charset="0"/>
                              <a:ea typeface="Calibri" panose="020F0502020204030204" pitchFamily="34" charset="0"/>
                              <a:cs typeface="Times New Roman" panose="02020603050405020304" pitchFamily="18" charset="0"/>
                            </a:rPr>
                            <m:t>𝑎</m:t>
                          </m:r>
                          <m:r>
                            <a:rPr lang="nl-NL" sz="4000" i="1" kern="100">
                              <a:effectLst/>
                              <a:latin typeface="Cambria Math" panose="02040503050406030204" pitchFamily="18" charset="0"/>
                              <a:ea typeface="Calibri" panose="020F0502020204030204" pitchFamily="34" charset="0"/>
                              <a:cs typeface="Times New Roman" panose="02020603050405020304" pitchFamily="18" charset="0"/>
                            </a:rPr>
                            <m:t>≠1</m:t>
                          </m:r>
                        </m:e>
                      </m:d>
                    </m:oMath>
                  </a14:m>
                  <a:endParaRPr lang="en-US" sz="4000" kern="100">
                    <a:effectLst/>
                    <a:latin typeface="Arial" panose="020B0604020202020204" pitchFamily="34" charset="0"/>
                    <a:ea typeface="Calibri" panose="020F0502020204030204" pitchFamily="34" charset="0"/>
                    <a:cs typeface="Arial" panose="020B0604020202020204" pitchFamily="34" charset="0"/>
                  </a:endParaRPr>
                </a:p>
                <a:p>
                  <a:pPr marL="571500" indent="-571500">
                    <a:lnSpc>
                      <a:spcPct val="150000"/>
                    </a:lnSpc>
                    <a:spcAft>
                      <a:spcPts val="1200"/>
                    </a:spcAft>
                    <a:buFontTx/>
                    <a:buChar char="-"/>
                  </a:pPr>
                  <a:r>
                    <a:rPr lang="en-US" sz="4000" kern="100">
                      <a:effectLst/>
                      <a:latin typeface="Arial" panose="020B0604020202020204" pitchFamily="34" charset="0"/>
                      <a:ea typeface="Calibri" panose="020F0502020204030204" pitchFamily="34" charset="0"/>
                      <a:cs typeface="Arial" panose="020B0604020202020204" pitchFamily="34" charset="0"/>
                    </a:rPr>
                    <a:t>Nếu </a:t>
                  </a:r>
                  <a14:m>
                    <m:oMath xmlns:m="http://schemas.openxmlformats.org/officeDocument/2006/math">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𝑏</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≤0</m:t>
                      </m:r>
                    </m:oMath>
                  </a14:m>
                  <a:r>
                    <a:rPr lang="en-US" sz="4000" kern="100">
                      <a:effectLst/>
                      <a:latin typeface="Arial" panose="020B0604020202020204" pitchFamily="34" charset="0"/>
                      <a:ea typeface="Calibri" panose="020F0502020204030204" pitchFamily="34" charset="0"/>
                      <a:cs typeface="Arial" panose="020B0604020202020204" pitchFamily="34" charset="0"/>
                    </a:rPr>
                    <a:t> thì mọi </a:t>
                  </a:r>
                  <a14:m>
                    <m:oMath xmlns:m="http://schemas.openxmlformats.org/officeDocument/2006/math">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ℝ</m:t>
                      </m:r>
                    </m:oMath>
                  </a14:m>
                  <a:r>
                    <a:rPr lang="en-US" sz="4000" kern="100">
                      <a:effectLst/>
                      <a:latin typeface="Arial" panose="020B0604020202020204" pitchFamily="34" charset="0"/>
                      <a:ea typeface="Calibri" panose="020F0502020204030204" pitchFamily="34" charset="0"/>
                      <a:cs typeface="Arial" panose="020B0604020202020204" pitchFamily="34" charset="0"/>
                    </a:rPr>
                    <a:t> đều là nghiệm của (3).</a:t>
                  </a:r>
                </a:p>
                <a:p>
                  <a:pPr marL="571500" indent="-571500">
                    <a:lnSpc>
                      <a:spcPct val="150000"/>
                    </a:lnSpc>
                    <a:spcAft>
                      <a:spcPts val="1200"/>
                    </a:spcAft>
                    <a:buFontTx/>
                    <a:buChar char="-"/>
                  </a:pPr>
                  <a:r>
                    <a:rPr lang="en-US" sz="4000" kern="100">
                      <a:effectLst/>
                      <a:latin typeface="Arial" panose="020B0604020202020204" pitchFamily="34" charset="0"/>
                      <a:ea typeface="Calibri" panose="020F0502020204030204" pitchFamily="34" charset="0"/>
                      <a:cs typeface="Arial" panose="020B0604020202020204" pitchFamily="34" charset="0"/>
                    </a:rPr>
                    <a:t>Nếu </a:t>
                  </a:r>
                  <a14:m>
                    <m:oMath xmlns:m="http://schemas.openxmlformats.org/officeDocument/2006/math">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𝑏</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&gt;0</m:t>
                      </m:r>
                    </m:oMath>
                  </a14:m>
                  <a:r>
                    <a:rPr lang="en-US" sz="4000" kern="100">
                      <a:effectLst/>
                      <a:latin typeface="Arial" panose="020B0604020202020204" pitchFamily="34" charset="0"/>
                      <a:ea typeface="Calibri" panose="020F0502020204030204" pitchFamily="34" charset="0"/>
                      <a:cs typeface="Arial" panose="020B0604020202020204" pitchFamily="34" charset="0"/>
                    </a:rPr>
                    <a:t> thì:</a:t>
                  </a:r>
                </a:p>
                <a:p>
                  <a:pPr>
                    <a:lnSpc>
                      <a:spcPct val="150000"/>
                    </a:lnSpc>
                    <a:spcAft>
                      <a:spcPts val="1200"/>
                    </a:spcAft>
                  </a:pPr>
                  <a:r>
                    <a:rPr lang="en-US" sz="4000" kern="100">
                      <a:effectLst/>
                      <a:latin typeface="Arial" panose="020B0604020202020204" pitchFamily="34" charset="0"/>
                      <a:ea typeface="Calibri" panose="020F0502020204030204" pitchFamily="34" charset="0"/>
                      <a:cs typeface="Arial" panose="020B0604020202020204" pitchFamily="34" charset="0"/>
                    </a:rPr>
                    <a:t>+ Với </a:t>
                  </a:r>
                  <a14:m>
                    <m:oMath xmlns:m="http://schemas.openxmlformats.org/officeDocument/2006/math">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𝑎</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&gt;1</m:t>
                      </m:r>
                    </m:oMath>
                  </a14:m>
                  <a:r>
                    <a:rPr lang="en-US" sz="4000" kern="100">
                      <a:effectLst/>
                      <a:latin typeface="Arial" panose="020B0604020202020204" pitchFamily="34" charset="0"/>
                      <a:ea typeface="Calibri" panose="020F0502020204030204" pitchFamily="34" charset="0"/>
                      <a:cs typeface="Arial" panose="020B0604020202020204" pitchFamily="34" charset="0"/>
                    </a:rPr>
                    <a:t>, nghiệm của (1) là </a:t>
                  </a:r>
                  <a14:m>
                    <m:oMath xmlns:m="http://schemas.openxmlformats.org/officeDocument/2006/math">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&gt;</m:t>
                      </m:r>
                      <m:sSub>
                        <m:sSub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𝑎</m:t>
                          </m:r>
                        </m:sub>
                      </m:sSub>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𝑏</m:t>
                      </m:r>
                    </m:oMath>
                  </a14:m>
                  <a:r>
                    <a:rPr lang="en-US" sz="4000" kern="100">
                      <a:effectLst/>
                      <a:latin typeface="Arial" panose="020B0604020202020204" pitchFamily="34" charset="0"/>
                      <a:ea typeface="Calibri" panose="020F0502020204030204" pitchFamily="34" charset="0"/>
                      <a:cs typeface="Arial" panose="020B0604020202020204" pitchFamily="34" charset="0"/>
                    </a:rPr>
                    <a:t>;</a:t>
                  </a:r>
                </a:p>
                <a:p>
                  <a:pPr>
                    <a:lnSpc>
                      <a:spcPct val="150000"/>
                    </a:lnSpc>
                    <a:spcAft>
                      <a:spcPts val="800"/>
                    </a:spcAft>
                    <a:tabLst>
                      <a:tab pos="361950" algn="l"/>
                    </a:tabLst>
                  </a:pPr>
                  <a:r>
                    <a:rPr lang="en-US" sz="4000" kern="100">
                      <a:effectLst/>
                      <a:latin typeface="Arial" panose="020B0604020202020204" pitchFamily="34" charset="0"/>
                      <a:ea typeface="Calibri" panose="020F0502020204030204" pitchFamily="34" charset="0"/>
                      <a:cs typeface="Arial" panose="020B0604020202020204" pitchFamily="34" charset="0"/>
                    </a:rPr>
                    <a:t>+ Với </a:t>
                  </a:r>
                  <a14:m>
                    <m:oMath xmlns:m="http://schemas.openxmlformats.org/officeDocument/2006/math">
                      <m:r>
                        <a:rPr lang="en-US" sz="4000" kern="100">
                          <a:effectLst/>
                          <a:latin typeface="Cambria Math" panose="02040503050406030204" pitchFamily="18" charset="0"/>
                          <a:ea typeface="Calibri" panose="020F0502020204030204" pitchFamily="34" charset="0"/>
                          <a:cs typeface="Times New Roman" panose="02020603050405020304" pitchFamily="18" charset="0"/>
                        </a:rPr>
                        <m:t>0&lt;</m:t>
                      </m:r>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𝑎</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&lt;1</m:t>
                      </m:r>
                    </m:oMath>
                  </a14:m>
                  <a:r>
                    <a:rPr lang="en-US" sz="4000" kern="100">
                      <a:effectLst/>
                      <a:latin typeface="Arial" panose="020B0604020202020204" pitchFamily="34" charset="0"/>
                      <a:ea typeface="Calibri" panose="020F0502020204030204" pitchFamily="34" charset="0"/>
                      <a:cs typeface="Arial" panose="020B0604020202020204" pitchFamily="34" charset="0"/>
                    </a:rPr>
                    <a:t>, nghiệm của (1) là </a:t>
                  </a:r>
                  <a14:m>
                    <m:oMath xmlns:m="http://schemas.openxmlformats.org/officeDocument/2006/math">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&lt;</m:t>
                      </m:r>
                      <m:sSub>
                        <m:sSub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𝑎</m:t>
                          </m:r>
                        </m:sub>
                      </m:sSub>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𝑏</m:t>
                      </m:r>
                    </m:oMath>
                  </a14:m>
                  <a:r>
                    <a:rPr lang="en-US" sz="4000" kern="10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69" name="Rectangle 68"/>
                <p:cNvSpPr>
                  <a:spLocks noRot="1" noChangeAspect="1" noMove="1" noResize="1" noEditPoints="1" noAdjustHandles="1" noChangeArrowheads="1" noChangeShapeType="1" noTextEdit="1"/>
                </p:cNvSpPr>
                <p:nvPr/>
              </p:nvSpPr>
              <p:spPr>
                <a:xfrm>
                  <a:off x="2310930" y="4898212"/>
                  <a:ext cx="6822001" cy="6401753"/>
                </a:xfrm>
                <a:prstGeom prst="rect">
                  <a:avLst/>
                </a:prstGeom>
                <a:blipFill>
                  <a:blip r:embed="rId2"/>
                  <a:stretch>
                    <a:fillRect l="-1830"/>
                  </a:stretch>
                </a:blipFill>
              </p:spPr>
              <p:txBody>
                <a:bodyPr/>
                <a:lstStyle/>
                <a:p>
                  <a:r>
                    <a:rPr lang="en-US">
                      <a:noFill/>
                    </a:rPr>
                    <a:t> </a:t>
                  </a:r>
                </a:p>
              </p:txBody>
            </p:sp>
          </mc:Fallback>
        </mc:AlternateContent>
      </p:grpSp>
      <p:pic>
        <p:nvPicPr>
          <p:cNvPr id="13" name="Picture 12"/>
          <p:cNvPicPr>
            <a:picLocks noChangeAspect="1"/>
          </p:cNvPicPr>
          <p:nvPr/>
        </p:nvPicPr>
        <p:blipFill>
          <a:blip r:embed="rId3"/>
          <a:stretch>
            <a:fillRect/>
          </a:stretch>
        </p:blipFill>
        <p:spPr>
          <a:xfrm>
            <a:off x="752973" y="6867760"/>
            <a:ext cx="2375692" cy="2767958"/>
          </a:xfrm>
          <a:prstGeom prst="rect">
            <a:avLst/>
          </a:prstGeom>
        </p:spPr>
      </p:pic>
    </p:spTree>
    <p:extLst>
      <p:ext uri="{BB962C8B-B14F-4D97-AF65-F5344CB8AC3E}">
        <p14:creationId xmlns:p14="http://schemas.microsoft.com/office/powerpoint/2010/main" val="2941335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743E"/>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4" name="TextBox 6"/>
          <p:cNvSpPr txBox="1"/>
          <p:nvPr/>
        </p:nvSpPr>
        <p:spPr>
          <a:xfrm>
            <a:off x="2716836" y="1061640"/>
            <a:ext cx="12533085" cy="738664"/>
          </a:xfrm>
          <a:prstGeom prst="rect">
            <a:avLst/>
          </a:prstGeom>
        </p:spPr>
        <p:txBody>
          <a:bodyPr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Ôn tập kiến thức đã học trong chương </a:t>
            </a:r>
            <a:r>
              <a:rPr kumimoji="0" lang="en-US" sz="4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a:t>
            </a:r>
            <a:r>
              <a:rPr kumimoji="0" lang="vi-VN" sz="4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a:t>
            </a:r>
            <a:endParaRPr kumimoji="0" lang="en-US" sz="4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5" name="Group 4"/>
          <p:cNvGrpSpPr/>
          <p:nvPr/>
        </p:nvGrpSpPr>
        <p:grpSpPr>
          <a:xfrm>
            <a:off x="2494607" y="2789057"/>
            <a:ext cx="12977541" cy="6248665"/>
            <a:chOff x="1830678" y="4718380"/>
            <a:chExt cx="7383661" cy="3967751"/>
          </a:xfrm>
        </p:grpSpPr>
        <p:grpSp>
          <p:nvGrpSpPr>
            <p:cNvPr id="63" name="Group 62"/>
            <p:cNvGrpSpPr/>
            <p:nvPr/>
          </p:nvGrpSpPr>
          <p:grpSpPr>
            <a:xfrm>
              <a:off x="1830678" y="4718380"/>
              <a:ext cx="7383661" cy="3967751"/>
              <a:chOff x="1856079" y="4337468"/>
              <a:chExt cx="6659819" cy="4130565"/>
            </a:xfrm>
          </p:grpSpPr>
          <p:grpSp>
            <p:nvGrpSpPr>
              <p:cNvPr id="55" name="Group 9"/>
              <p:cNvGrpSpPr/>
              <p:nvPr/>
            </p:nvGrpSpPr>
            <p:grpSpPr>
              <a:xfrm>
                <a:off x="2004450" y="4524679"/>
                <a:ext cx="6511448" cy="3943354"/>
                <a:chOff x="0" y="0"/>
                <a:chExt cx="1714949" cy="1038579"/>
              </a:xfrm>
            </p:grpSpPr>
            <p:sp>
              <p:nvSpPr>
                <p:cNvPr id="56" name="Freeform 10"/>
                <p:cNvSpPr/>
                <p:nvPr/>
              </p:nvSpPr>
              <p:spPr>
                <a:xfrm>
                  <a:off x="0" y="0"/>
                  <a:ext cx="1714949" cy="1038579"/>
                </a:xfrm>
                <a:custGeom>
                  <a:avLst/>
                  <a:gdLst/>
                  <a:ahLst/>
                  <a:cxnLst/>
                  <a:rect l="l" t="t" r="r" b="b"/>
                  <a:pathLst>
                    <a:path w="1714949" h="1038579">
                      <a:moveTo>
                        <a:pt x="0" y="0"/>
                      </a:moveTo>
                      <a:lnTo>
                        <a:pt x="1714949" y="0"/>
                      </a:lnTo>
                      <a:lnTo>
                        <a:pt x="1714949" y="1038579"/>
                      </a:lnTo>
                      <a:lnTo>
                        <a:pt x="0" y="1038579"/>
                      </a:lnTo>
                      <a:close/>
                    </a:path>
                  </a:pathLst>
                </a:custGeom>
                <a:solidFill>
                  <a:srgbClr val="D6008F"/>
                </a:solidFill>
              </p:spPr>
            </p:sp>
            <p:sp>
              <p:nvSpPr>
                <p:cNvPr id="57" name="TextBox 11"/>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4920"/>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1" name="Freeform 16"/>
              <p:cNvSpPr/>
              <p:nvPr/>
            </p:nvSpPr>
            <p:spPr>
              <a:xfrm>
                <a:off x="1856079" y="4337468"/>
                <a:ext cx="6511448" cy="3943354"/>
              </a:xfrm>
              <a:custGeom>
                <a:avLst/>
                <a:gdLst/>
                <a:ahLst/>
                <a:cxnLst/>
                <a:rect l="l" t="t" r="r" b="b"/>
                <a:pathLst>
                  <a:path w="1714949" h="1038579">
                    <a:moveTo>
                      <a:pt x="0" y="0"/>
                    </a:moveTo>
                    <a:lnTo>
                      <a:pt x="1714949" y="0"/>
                    </a:lnTo>
                    <a:lnTo>
                      <a:pt x="1714949" y="1038579"/>
                    </a:lnTo>
                    <a:lnTo>
                      <a:pt x="0" y="1038579"/>
                    </a:lnTo>
                    <a:close/>
                  </a:path>
                </a:pathLst>
              </a:custGeom>
              <a:solidFill>
                <a:srgbClr val="FFEFFA"/>
              </a:solidFill>
            </p:spPr>
          </p:sp>
        </p:grpSp>
        <mc:AlternateContent xmlns:mc="http://schemas.openxmlformats.org/markup-compatibility/2006" xmlns:a14="http://schemas.microsoft.com/office/drawing/2010/main">
          <mc:Choice Requires="a14">
            <p:sp>
              <p:nvSpPr>
                <p:cNvPr id="69" name="Rectangle 68"/>
                <p:cNvSpPr/>
                <p:nvPr/>
              </p:nvSpPr>
              <p:spPr>
                <a:xfrm>
                  <a:off x="2266909" y="4912089"/>
                  <a:ext cx="6511200" cy="2971162"/>
                </a:xfrm>
                <a:prstGeom prst="rect">
                  <a:avLst/>
                </a:prstGeom>
              </p:spPr>
              <p:txBody>
                <a:bodyPr wrap="square">
                  <a:spAutoFit/>
                </a:bodyPr>
                <a:lstStyle/>
                <a:p>
                  <a:pPr marL="571500" indent="-571500">
                    <a:lnSpc>
                      <a:spcPct val="150000"/>
                    </a:lnSpc>
                    <a:spcBef>
                      <a:spcPts val="600"/>
                    </a:spcBef>
                    <a:spcAft>
                      <a:spcPts val="800"/>
                    </a:spcAft>
                    <a:buFont typeface="Wingdings" panose="05000000000000000000" pitchFamily="2" charset="2"/>
                    <a:buChar char="q"/>
                  </a:pPr>
                  <a:r>
                    <a:rPr lang="nl-NL" sz="4000" b="1" kern="100">
                      <a:solidFill>
                        <a:srgbClr val="C00000"/>
                      </a:solidFill>
                      <a:latin typeface="Arial" panose="020B0604020202020204" pitchFamily="34" charset="0"/>
                      <a:ea typeface="Calibri" panose="020F0502020204030204" pitchFamily="34" charset="0"/>
                      <a:cs typeface="Arial" panose="020B0604020202020204" pitchFamily="34" charset="0"/>
                    </a:rPr>
                    <a:t>Nghiệm</a:t>
                  </a:r>
                  <a:r>
                    <a:rPr lang="en-US" sz="4000" b="1" kern="100">
                      <a:solidFill>
                        <a:srgbClr val="C00000"/>
                      </a:solidFill>
                      <a:effectLst/>
                      <a:latin typeface="Arial" panose="020B0604020202020204" pitchFamily="34" charset="0"/>
                      <a:ea typeface="Calibri" panose="020F0502020204030204" pitchFamily="34" charset="0"/>
                      <a:cs typeface="Arial" panose="020B0604020202020204" pitchFamily="34" charset="0"/>
                    </a:rPr>
                    <a:t> bất phương trình:</a:t>
                  </a:r>
                  <a:endParaRPr lang="en-US" sz="4000" kern="10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600"/>
                    </a:spcBef>
                    <a:spcAft>
                      <a:spcPts val="800"/>
                    </a:spcAft>
                  </a:pPr>
                  <a14:m>
                    <m:oMath xmlns:m="http://schemas.openxmlformats.org/officeDocument/2006/math">
                      <m:func>
                        <m:funcPr>
                          <m:ctrlPr>
                            <a:rPr lang="en-US" sz="4000" b="1"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4000" b="1"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kern="100">
                                  <a:effectLst/>
                                  <a:latin typeface="Cambria Math" panose="02040503050406030204" pitchFamily="18" charset="0"/>
                                  <a:ea typeface="Calibri" panose="020F0502020204030204" pitchFamily="34" charset="0"/>
                                  <a:cs typeface="Times New Roman" panose="02020603050405020304" pitchFamily="18" charset="0"/>
                                </a:rPr>
                                <m:t>𝒍𝒐𝒈</m:t>
                              </m:r>
                            </m:e>
                            <m:sub>
                              <m:r>
                                <a:rPr lang="en-US" sz="4000" b="1" i="1" kern="100">
                                  <a:effectLst/>
                                  <a:latin typeface="Cambria Math" panose="02040503050406030204" pitchFamily="18" charset="0"/>
                                  <a:ea typeface="Calibri" panose="020F0502020204030204" pitchFamily="34" charset="0"/>
                                  <a:cs typeface="Times New Roman" panose="02020603050405020304" pitchFamily="18" charset="0"/>
                                </a:rPr>
                                <m:t>𝒂</m:t>
                              </m:r>
                            </m:sub>
                          </m:sSub>
                        </m:fName>
                        <m:e>
                          <m:r>
                            <a:rPr lang="en-US" sz="4000" b="1" i="1" kern="100">
                              <a:effectLst/>
                              <a:latin typeface="Cambria Math" panose="02040503050406030204" pitchFamily="18" charset="0"/>
                              <a:ea typeface="Calibri" panose="020F0502020204030204" pitchFamily="34" charset="0"/>
                              <a:cs typeface="Times New Roman" panose="02020603050405020304" pitchFamily="18" charset="0"/>
                            </a:rPr>
                            <m:t>𝒙</m:t>
                          </m:r>
                        </m:e>
                      </m:func>
                      <m:r>
                        <a:rPr lang="en-US" sz="4000" b="1" i="1" kern="100">
                          <a:effectLst/>
                          <a:latin typeface="Cambria Math" panose="02040503050406030204" pitchFamily="18" charset="0"/>
                          <a:ea typeface="Calibri" panose="020F0502020204030204" pitchFamily="34" charset="0"/>
                          <a:cs typeface="Times New Roman" panose="02020603050405020304" pitchFamily="18" charset="0"/>
                        </a:rPr>
                        <m:t>&gt;</m:t>
                      </m:r>
                      <m:r>
                        <a:rPr lang="en-US" sz="4000" b="1" i="1" kern="100">
                          <a:effectLst/>
                          <a:latin typeface="Cambria Math" panose="02040503050406030204" pitchFamily="18" charset="0"/>
                          <a:ea typeface="Calibri" panose="020F0502020204030204" pitchFamily="34" charset="0"/>
                          <a:cs typeface="Times New Roman" panose="02020603050405020304" pitchFamily="18" charset="0"/>
                        </a:rPr>
                        <m:t>𝒃</m:t>
                      </m:r>
                      <m:r>
                        <a:rPr lang="en-US" sz="4000" b="1" i="1" kern="100">
                          <a:effectLst/>
                          <a:latin typeface="Cambria Math" panose="02040503050406030204" pitchFamily="18" charset="0"/>
                          <a:ea typeface="Calibri" panose="020F0502020204030204" pitchFamily="34" charset="0"/>
                          <a:cs typeface="Times New Roman" panose="02020603050405020304" pitchFamily="18" charset="0"/>
                        </a:rPr>
                        <m:t> </m:t>
                      </m:r>
                      <m:d>
                        <m:dPr>
                          <m:ctrlPr>
                            <a:rPr lang="en-US" sz="4000" b="1"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US" sz="4000" b="1" i="1" kern="100">
                              <a:effectLst/>
                              <a:latin typeface="Cambria Math" panose="02040503050406030204" pitchFamily="18" charset="0"/>
                              <a:ea typeface="Calibri" panose="020F0502020204030204" pitchFamily="34" charset="0"/>
                              <a:cs typeface="Times New Roman" panose="02020603050405020304" pitchFamily="18" charset="0"/>
                            </a:rPr>
                            <m:t>𝟐</m:t>
                          </m:r>
                        </m:e>
                      </m:d>
                    </m:oMath>
                  </a14:m>
                  <a:r>
                    <a:rPr lang="en-US" sz="4000" b="1" i="1" kern="100">
                      <a:effectLst/>
                      <a:latin typeface="Arial" panose="020B0604020202020204" pitchFamily="34" charset="0"/>
                      <a:ea typeface="Malgun Gothic" panose="020B0503020000020004" pitchFamily="34" charset="-127"/>
                      <a:cs typeface="Arial" panose="020B0604020202020204" pitchFamily="34" charset="0"/>
                    </a:rPr>
                    <a:t> </a:t>
                  </a:r>
                  <a14:m>
                    <m:oMath xmlns:m="http://schemas.openxmlformats.org/officeDocument/2006/math">
                      <m:d>
                        <m:dPr>
                          <m:ctrlPr>
                            <a:rPr lang="en-US" sz="4000" b="1"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nl-NL" sz="4000" b="1" i="1" kern="100">
                              <a:effectLst/>
                              <a:latin typeface="Cambria Math" panose="02040503050406030204" pitchFamily="18" charset="0"/>
                              <a:ea typeface="Calibri" panose="020F0502020204030204" pitchFamily="34" charset="0"/>
                              <a:cs typeface="Times New Roman" panose="02020603050405020304" pitchFamily="18" charset="0"/>
                            </a:rPr>
                            <m:t>𝒂</m:t>
                          </m:r>
                          <m:r>
                            <a:rPr lang="nl-NL" sz="4000" b="1" i="1" kern="100">
                              <a:effectLst/>
                              <a:latin typeface="Cambria Math" panose="02040503050406030204" pitchFamily="18" charset="0"/>
                              <a:ea typeface="Calibri" panose="020F0502020204030204" pitchFamily="34" charset="0"/>
                              <a:cs typeface="Times New Roman" panose="02020603050405020304" pitchFamily="18" charset="0"/>
                            </a:rPr>
                            <m:t>&gt;</m:t>
                          </m:r>
                          <m:r>
                            <a:rPr lang="nl-NL" sz="4000" b="1" i="1" kern="100">
                              <a:effectLst/>
                              <a:latin typeface="Cambria Math" panose="02040503050406030204" pitchFamily="18" charset="0"/>
                              <a:ea typeface="Calibri" panose="020F0502020204030204" pitchFamily="34" charset="0"/>
                              <a:cs typeface="Times New Roman" panose="02020603050405020304" pitchFamily="18" charset="0"/>
                            </a:rPr>
                            <m:t>𝟎</m:t>
                          </m:r>
                          <m:r>
                            <a:rPr lang="nl-NL" sz="4000" b="1" i="1" kern="100">
                              <a:effectLst/>
                              <a:latin typeface="Cambria Math" panose="02040503050406030204" pitchFamily="18" charset="0"/>
                              <a:ea typeface="Calibri" panose="020F0502020204030204" pitchFamily="34" charset="0"/>
                              <a:cs typeface="Times New Roman" panose="02020603050405020304" pitchFamily="18" charset="0"/>
                            </a:rPr>
                            <m:t>,</m:t>
                          </m:r>
                          <m:r>
                            <a:rPr lang="nl-NL" sz="4000" b="1" i="1" kern="100">
                              <a:effectLst/>
                              <a:latin typeface="Cambria Math" panose="02040503050406030204" pitchFamily="18" charset="0"/>
                              <a:ea typeface="Calibri" panose="020F0502020204030204" pitchFamily="34" charset="0"/>
                              <a:cs typeface="Times New Roman" panose="02020603050405020304" pitchFamily="18" charset="0"/>
                            </a:rPr>
                            <m:t>𝒂</m:t>
                          </m:r>
                          <m:r>
                            <a:rPr lang="nl-NL" sz="4000" b="1" i="1" kern="100">
                              <a:effectLst/>
                              <a:latin typeface="Cambria Math" panose="02040503050406030204" pitchFamily="18" charset="0"/>
                              <a:ea typeface="Calibri" panose="020F0502020204030204" pitchFamily="34" charset="0"/>
                              <a:cs typeface="Times New Roman" panose="02020603050405020304" pitchFamily="18" charset="0"/>
                            </a:rPr>
                            <m:t>≠</m:t>
                          </m:r>
                          <m:r>
                            <a:rPr lang="nl-NL" sz="4000" b="1" i="1" kern="100">
                              <a:effectLst/>
                              <a:latin typeface="Cambria Math" panose="02040503050406030204" pitchFamily="18" charset="0"/>
                              <a:ea typeface="Calibri" panose="020F0502020204030204" pitchFamily="34" charset="0"/>
                              <a:cs typeface="Times New Roman" panose="02020603050405020304" pitchFamily="18" charset="0"/>
                            </a:rPr>
                            <m:t>𝟏</m:t>
                          </m:r>
                        </m:e>
                      </m:d>
                    </m:oMath>
                  </a14:m>
                  <a:br>
                    <a:rPr lang="en-US" sz="4000" kern="100">
                      <a:effectLst/>
                      <a:latin typeface="Arial" panose="020B0604020202020204" pitchFamily="34" charset="0"/>
                      <a:ea typeface="Calibri" panose="020F0502020204030204" pitchFamily="34" charset="0"/>
                      <a:cs typeface="Arial" panose="020B0604020202020204" pitchFamily="34" charset="0"/>
                    </a:rPr>
                  </a:br>
                  <a:r>
                    <a:rPr lang="en-US" sz="4000" kern="100">
                      <a:effectLst/>
                      <a:latin typeface="Arial" panose="020B0604020202020204" pitchFamily="34" charset="0"/>
                      <a:ea typeface="Calibri" panose="020F0502020204030204" pitchFamily="34" charset="0"/>
                      <a:cs typeface="Arial" panose="020B0604020202020204" pitchFamily="34" charset="0"/>
                    </a:rPr>
                    <a:t>Điều kiện xác định của bất phương trình là </a:t>
                  </a:r>
                  <a14:m>
                    <m:oMath xmlns:m="http://schemas.openxmlformats.org/officeDocument/2006/math">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&gt;0</m:t>
                      </m:r>
                    </m:oMath>
                  </a14:m>
                  <a:r>
                    <a:rPr lang="en-US" sz="4000" kern="100">
                      <a:effectLst/>
                      <a:latin typeface="Arial" panose="020B0604020202020204" pitchFamily="34" charset="0"/>
                      <a:ea typeface="Calibri" panose="020F0502020204030204" pitchFamily="34" charset="0"/>
                      <a:cs typeface="Arial" panose="020B0604020202020204" pitchFamily="34" charset="0"/>
                    </a:rPr>
                    <a:t>.</a:t>
                  </a:r>
                </a:p>
                <a:p>
                  <a:pPr>
                    <a:lnSpc>
                      <a:spcPct val="150000"/>
                    </a:lnSpc>
                    <a:spcBef>
                      <a:spcPts val="600"/>
                    </a:spcBef>
                    <a:spcAft>
                      <a:spcPts val="800"/>
                    </a:spcAft>
                  </a:pPr>
                  <a:r>
                    <a:rPr lang="en-US" sz="4000" kern="100">
                      <a:effectLst/>
                      <a:latin typeface="Arial" panose="020B0604020202020204" pitchFamily="34" charset="0"/>
                      <a:ea typeface="Calibri" panose="020F0502020204030204" pitchFamily="34" charset="0"/>
                      <a:cs typeface="Arial" panose="020B0604020202020204" pitchFamily="34" charset="0"/>
                    </a:rPr>
                    <a:t>- Với </a:t>
                  </a:r>
                  <a14:m>
                    <m:oMath xmlns:m="http://schemas.openxmlformats.org/officeDocument/2006/math">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𝑎</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&gt;1</m:t>
                      </m:r>
                    </m:oMath>
                  </a14:m>
                  <a:r>
                    <a:rPr lang="en-US" sz="4000" kern="100">
                      <a:effectLst/>
                      <a:latin typeface="Arial" panose="020B0604020202020204" pitchFamily="34" charset="0"/>
                      <a:ea typeface="Calibri" panose="020F0502020204030204" pitchFamily="34" charset="0"/>
                      <a:cs typeface="Arial" panose="020B0604020202020204" pitchFamily="34" charset="0"/>
                    </a:rPr>
                    <a:t>, nghiệm của (2) là </a:t>
                  </a:r>
                  <a14:m>
                    <m:oMath xmlns:m="http://schemas.openxmlformats.org/officeDocument/2006/math">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&gt;</m:t>
                      </m:r>
                      <m:sSup>
                        <m:sSup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𝑏</m:t>
                          </m:r>
                        </m:sup>
                      </m:sSup>
                    </m:oMath>
                  </a14:m>
                  <a:r>
                    <a:rPr lang="en-US" sz="4000" kern="100">
                      <a:effectLst/>
                      <a:latin typeface="Arial" panose="020B0604020202020204" pitchFamily="34" charset="0"/>
                      <a:ea typeface="Calibri" panose="020F0502020204030204" pitchFamily="34" charset="0"/>
                      <a:cs typeface="Arial" panose="020B0604020202020204" pitchFamily="34" charset="0"/>
                    </a:rPr>
                    <a:t>.</a:t>
                  </a:r>
                </a:p>
                <a:p>
                  <a:pPr>
                    <a:lnSpc>
                      <a:spcPct val="150000"/>
                    </a:lnSpc>
                    <a:spcBef>
                      <a:spcPts val="600"/>
                    </a:spcBef>
                    <a:spcAft>
                      <a:spcPts val="800"/>
                    </a:spcAft>
                  </a:pPr>
                  <a:r>
                    <a:rPr lang="en-US" sz="4000" kern="100">
                      <a:effectLst/>
                      <a:latin typeface="Arial" panose="020B0604020202020204" pitchFamily="34" charset="0"/>
                      <a:ea typeface="Calibri" panose="020F0502020204030204" pitchFamily="34" charset="0"/>
                      <a:cs typeface="Arial" panose="020B0604020202020204" pitchFamily="34" charset="0"/>
                    </a:rPr>
                    <a:t>- Với </a:t>
                  </a:r>
                  <a14:m>
                    <m:oMath xmlns:m="http://schemas.openxmlformats.org/officeDocument/2006/math">
                      <m:r>
                        <a:rPr lang="en-US" sz="4000" kern="100">
                          <a:effectLst/>
                          <a:latin typeface="Cambria Math" panose="02040503050406030204" pitchFamily="18" charset="0"/>
                          <a:ea typeface="Calibri" panose="020F0502020204030204" pitchFamily="34" charset="0"/>
                          <a:cs typeface="Times New Roman" panose="02020603050405020304" pitchFamily="18" charset="0"/>
                        </a:rPr>
                        <m:t>0&lt;</m:t>
                      </m:r>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𝑎</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&lt;1</m:t>
                      </m:r>
                    </m:oMath>
                  </a14:m>
                  <a:r>
                    <a:rPr lang="en-US" sz="4000" kern="100">
                      <a:effectLst/>
                      <a:latin typeface="Arial" panose="020B0604020202020204" pitchFamily="34" charset="0"/>
                      <a:ea typeface="Calibri" panose="020F0502020204030204" pitchFamily="34" charset="0"/>
                      <a:cs typeface="Arial" panose="020B0604020202020204" pitchFamily="34" charset="0"/>
                    </a:rPr>
                    <a:t>, nghiệm của (2) là </a:t>
                  </a:r>
                  <a14:m>
                    <m:oMath xmlns:m="http://schemas.openxmlformats.org/officeDocument/2006/math">
                      <m:r>
                        <a:rPr lang="en-US" sz="4000" kern="100">
                          <a:effectLst/>
                          <a:latin typeface="Cambria Math" panose="02040503050406030204" pitchFamily="18" charset="0"/>
                          <a:ea typeface="Calibri" panose="020F0502020204030204" pitchFamily="34" charset="0"/>
                          <a:cs typeface="Times New Roman" panose="02020603050405020304" pitchFamily="18" charset="0"/>
                        </a:rPr>
                        <m:t>0&lt;</m:t>
                      </m:r>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&lt;</m:t>
                      </m:r>
                      <m:sSup>
                        <m:sSup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𝑏</m:t>
                          </m:r>
                        </m:sup>
                      </m:sSup>
                    </m:oMath>
                  </a14:m>
                  <a:r>
                    <a:rPr lang="en-US" sz="4000" kern="10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69" name="Rectangle 68"/>
                <p:cNvSpPr>
                  <a:spLocks noRot="1" noChangeAspect="1" noMove="1" noResize="1" noEditPoints="1" noAdjustHandles="1" noChangeArrowheads="1" noChangeShapeType="1" noTextEdit="1"/>
                </p:cNvSpPr>
                <p:nvPr/>
              </p:nvSpPr>
              <p:spPr>
                <a:xfrm>
                  <a:off x="2266909" y="4912089"/>
                  <a:ext cx="6511200" cy="2971162"/>
                </a:xfrm>
                <a:prstGeom prst="rect">
                  <a:avLst/>
                </a:prstGeom>
                <a:blipFill>
                  <a:blip r:embed="rId2"/>
                  <a:stretch>
                    <a:fillRect l="-1918" r="-1225" b="-14993"/>
                  </a:stretch>
                </a:blipFill>
              </p:spPr>
              <p:txBody>
                <a:bodyPr/>
                <a:lstStyle/>
                <a:p>
                  <a:r>
                    <a:rPr lang="en-US">
                      <a:noFill/>
                    </a:rPr>
                    <a:t> </a:t>
                  </a:r>
                </a:p>
              </p:txBody>
            </p:sp>
          </mc:Fallback>
        </mc:AlternateContent>
      </p:grpSp>
      <p:pic>
        <p:nvPicPr>
          <p:cNvPr id="13" name="Picture 12"/>
          <p:cNvPicPr>
            <a:picLocks noChangeAspect="1"/>
          </p:cNvPicPr>
          <p:nvPr/>
        </p:nvPicPr>
        <p:blipFill>
          <a:blip r:embed="rId3"/>
          <a:stretch>
            <a:fillRect/>
          </a:stretch>
        </p:blipFill>
        <p:spPr>
          <a:xfrm flipH="1">
            <a:off x="14390864" y="6784421"/>
            <a:ext cx="2539526" cy="2958844"/>
          </a:xfrm>
          <a:prstGeom prst="rect">
            <a:avLst/>
          </a:prstGeom>
        </p:spPr>
      </p:pic>
    </p:spTree>
    <p:extLst>
      <p:ext uri="{BB962C8B-B14F-4D97-AF65-F5344CB8AC3E}">
        <p14:creationId xmlns:p14="http://schemas.microsoft.com/office/powerpoint/2010/main" val="338348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4800600" y="647700"/>
            <a:ext cx="9144000" cy="990600"/>
          </a:xfrm>
          <a:prstGeom prst="roundRect">
            <a:avLst/>
          </a:prstGeom>
          <a:solidFill>
            <a:srgbClr val="FDEF9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Sơ đồ tư duy tóm tắt kiến thức</a:t>
            </a:r>
            <a:endParaRPr kumimoji="0" lang="en-US" sz="4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5" name="Picture 14"/>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Lst>
          </a:blip>
          <a:stretch>
            <a:fillRect/>
          </a:stretch>
        </p:blipFill>
        <p:spPr>
          <a:xfrm>
            <a:off x="304800" y="1965647"/>
            <a:ext cx="17783573" cy="7193903"/>
          </a:xfrm>
          <a:prstGeom prst="rect">
            <a:avLst/>
          </a:prstGeom>
        </p:spPr>
      </p:pic>
      <p:sp>
        <p:nvSpPr>
          <p:cNvPr id="19" name="Freeform 20"/>
          <p:cNvSpPr/>
          <p:nvPr/>
        </p:nvSpPr>
        <p:spPr>
          <a:xfrm rot="-1085547">
            <a:off x="6203807" y="8313107"/>
            <a:ext cx="1500611" cy="1423952"/>
          </a:xfrm>
          <a:custGeom>
            <a:avLst/>
            <a:gdLst/>
            <a:ahLst/>
            <a:cxnLst/>
            <a:rect l="l" t="t" r="r" b="b"/>
            <a:pathLst>
              <a:path w="893266" h="842274">
                <a:moveTo>
                  <a:pt x="0" y="0"/>
                </a:moveTo>
                <a:lnTo>
                  <a:pt x="893265" y="0"/>
                </a:lnTo>
                <a:lnTo>
                  <a:pt x="893265" y="842275"/>
                </a:lnTo>
                <a:lnTo>
                  <a:pt x="0" y="842275"/>
                </a:lnTo>
                <a:lnTo>
                  <a:pt x="0" y="0"/>
                </a:lnTo>
                <a:close/>
              </a:path>
            </a:pathLst>
          </a:custGeom>
          <a:blipFill>
            <a:blip r:embed="rId4">
              <a:extLst>
                <a:ext uri="{96DAC541-7B7A-43D3-8B79-37D633B846F1}">
                  <asvg:svgBlip xmlns:asvg="http://schemas.microsoft.com/office/drawing/2016/SVG/main" r:embed="rId5"/>
                </a:ext>
              </a:extLst>
            </a:blip>
            <a:stretch>
              <a:fillRect r="-97556" b="-36756"/>
            </a:stretch>
          </a:blipFill>
        </p:spPr>
      </p:sp>
    </p:spTree>
    <p:extLst>
      <p:ext uri="{BB962C8B-B14F-4D97-AF65-F5344CB8AC3E}">
        <p14:creationId xmlns:p14="http://schemas.microsoft.com/office/powerpoint/2010/main" val="157618752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4800600" y="647700"/>
            <a:ext cx="9144000" cy="990600"/>
          </a:xfrm>
          <a:prstGeom prst="roundRect">
            <a:avLst/>
          </a:prstGeom>
          <a:solidFill>
            <a:srgbClr val="FDEF9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300" b="1">
                <a:solidFill>
                  <a:prstClr val="black"/>
                </a:solidFill>
                <a:latin typeface="Arial" panose="020B0604020202020204" pitchFamily="34" charset="0"/>
                <a:cs typeface="Arial" panose="020B0604020202020204" pitchFamily="34" charset="0"/>
              </a:rPr>
              <a:t>Sơ đồ tư duy tóm tắt kiến thức</a:t>
            </a:r>
            <a:endParaRPr lang="en-US" sz="4300" b="1" dirty="0">
              <a:solidFill>
                <a:prstClr val="black"/>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300000"/>
                    </a14:imgEffect>
                    <a14:imgEffect>
                      <a14:brightnessContrast contrast="-40000"/>
                    </a14:imgEffect>
                  </a14:imgLayer>
                </a14:imgProps>
              </a:ext>
            </a:extLst>
          </a:blip>
          <a:stretch>
            <a:fillRect/>
          </a:stretch>
        </p:blipFill>
        <p:spPr>
          <a:xfrm>
            <a:off x="457200" y="2476500"/>
            <a:ext cx="17373600" cy="5832188"/>
          </a:xfrm>
          <a:prstGeom prst="rect">
            <a:avLst/>
          </a:prstGeom>
        </p:spPr>
      </p:pic>
      <p:sp>
        <p:nvSpPr>
          <p:cNvPr id="7" name="Freeform 20"/>
          <p:cNvSpPr/>
          <p:nvPr/>
        </p:nvSpPr>
        <p:spPr>
          <a:xfrm rot="-1085547">
            <a:off x="15271607" y="8490165"/>
            <a:ext cx="1500611" cy="1423952"/>
          </a:xfrm>
          <a:custGeom>
            <a:avLst/>
            <a:gdLst/>
            <a:ahLst/>
            <a:cxnLst/>
            <a:rect l="l" t="t" r="r" b="b"/>
            <a:pathLst>
              <a:path w="893266" h="842274">
                <a:moveTo>
                  <a:pt x="0" y="0"/>
                </a:moveTo>
                <a:lnTo>
                  <a:pt x="893265" y="0"/>
                </a:lnTo>
                <a:lnTo>
                  <a:pt x="893265" y="842275"/>
                </a:lnTo>
                <a:lnTo>
                  <a:pt x="0" y="842275"/>
                </a:lnTo>
                <a:lnTo>
                  <a:pt x="0" y="0"/>
                </a:lnTo>
                <a:close/>
              </a:path>
            </a:pathLst>
          </a:custGeom>
          <a:blipFill>
            <a:blip r:embed="rId4">
              <a:extLst>
                <a:ext uri="{96DAC541-7B7A-43D3-8B79-37D633B846F1}">
                  <asvg:svgBlip xmlns:asvg="http://schemas.microsoft.com/office/drawing/2016/SVG/main" r:embed="rId5"/>
                </a:ext>
              </a:extLst>
            </a:blip>
            <a:stretch>
              <a:fillRect r="-97556" b="-36756"/>
            </a:stretch>
          </a:blipFill>
        </p:spPr>
      </p:sp>
    </p:spTree>
    <p:extLst>
      <p:ext uri="{BB962C8B-B14F-4D97-AF65-F5344CB8AC3E}">
        <p14:creationId xmlns:p14="http://schemas.microsoft.com/office/powerpoint/2010/main" val="746851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4800600" y="647700"/>
            <a:ext cx="9144000" cy="990600"/>
          </a:xfrm>
          <a:prstGeom prst="roundRect">
            <a:avLst/>
          </a:prstGeom>
          <a:solidFill>
            <a:srgbClr val="FDEF9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Sơ đồ tư duy tóm tắt kiến thức</a:t>
            </a:r>
            <a:endParaRPr kumimoji="0" lang="en-US" sz="4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200000"/>
                    </a14:imgEffect>
                    <a14:imgEffect>
                      <a14:brightnessContrast contrast="-40000"/>
                    </a14:imgEffect>
                  </a14:imgLayer>
                </a14:imgProps>
              </a:ext>
            </a:extLst>
          </a:blip>
          <a:stretch>
            <a:fillRect/>
          </a:stretch>
        </p:blipFill>
        <p:spPr>
          <a:xfrm>
            <a:off x="2019300" y="2247900"/>
            <a:ext cx="14706600" cy="7435085"/>
          </a:xfrm>
          <a:prstGeom prst="rect">
            <a:avLst/>
          </a:prstGeom>
        </p:spPr>
      </p:pic>
      <p:sp>
        <p:nvSpPr>
          <p:cNvPr id="8" name="Freeform 20"/>
          <p:cNvSpPr/>
          <p:nvPr/>
        </p:nvSpPr>
        <p:spPr>
          <a:xfrm rot="-1085547">
            <a:off x="8260357" y="8402270"/>
            <a:ext cx="1430155" cy="1407259"/>
          </a:xfrm>
          <a:custGeom>
            <a:avLst/>
            <a:gdLst/>
            <a:ahLst/>
            <a:cxnLst/>
            <a:rect l="l" t="t" r="r" b="b"/>
            <a:pathLst>
              <a:path w="893266" h="842274">
                <a:moveTo>
                  <a:pt x="0" y="0"/>
                </a:moveTo>
                <a:lnTo>
                  <a:pt x="893265" y="0"/>
                </a:lnTo>
                <a:lnTo>
                  <a:pt x="893265" y="842275"/>
                </a:lnTo>
                <a:lnTo>
                  <a:pt x="0" y="842275"/>
                </a:lnTo>
                <a:lnTo>
                  <a:pt x="0" y="0"/>
                </a:lnTo>
                <a:close/>
              </a:path>
            </a:pathLst>
          </a:custGeom>
          <a:blipFill>
            <a:blip r:embed="rId4">
              <a:extLst>
                <a:ext uri="{96DAC541-7B7A-43D3-8B79-37D633B846F1}">
                  <asvg:svgBlip xmlns:asvg="http://schemas.microsoft.com/office/drawing/2016/SVG/main" r:embed="rId5"/>
                </a:ext>
              </a:extLst>
            </a:blip>
            <a:stretch>
              <a:fillRect r="-97556" b="-36756"/>
            </a:stretch>
          </a:blipFill>
        </p:spPr>
      </p:sp>
    </p:spTree>
    <p:extLst>
      <p:ext uri="{BB962C8B-B14F-4D97-AF65-F5344CB8AC3E}">
        <p14:creationId xmlns:p14="http://schemas.microsoft.com/office/powerpoint/2010/main" val="81429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CA379"/>
        </a:solidFill>
        <a:effectLst/>
      </p:bgPr>
    </p:bg>
    <p:spTree>
      <p:nvGrpSpPr>
        <p:cNvPr id="1" name=""/>
        <p:cNvGrpSpPr/>
        <p:nvPr/>
      </p:nvGrpSpPr>
      <p:grpSpPr>
        <a:xfrm>
          <a:off x="0" y="0"/>
          <a:ext cx="0" cy="0"/>
          <a:chOff x="0" y="0"/>
          <a:chExt cx="0" cy="0"/>
        </a:xfrm>
      </p:grpSpPr>
      <p:sp>
        <p:nvSpPr>
          <p:cNvPr id="19" name="Freeform 19"/>
          <p:cNvSpPr/>
          <p:nvPr/>
        </p:nvSpPr>
        <p:spPr>
          <a:xfrm rot="-2010195">
            <a:off x="2628053" y="291738"/>
            <a:ext cx="1572571" cy="1712701"/>
          </a:xfrm>
          <a:custGeom>
            <a:avLst/>
            <a:gdLst/>
            <a:ahLst/>
            <a:cxnLst/>
            <a:rect l="l" t="t" r="r" b="b"/>
            <a:pathLst>
              <a:path w="1572571" h="1712701">
                <a:moveTo>
                  <a:pt x="0" y="0"/>
                </a:moveTo>
                <a:lnTo>
                  <a:pt x="1572571" y="0"/>
                </a:lnTo>
                <a:lnTo>
                  <a:pt x="1572571" y="1712701"/>
                </a:lnTo>
                <a:lnTo>
                  <a:pt x="0" y="1712701"/>
                </a:lnTo>
                <a:lnTo>
                  <a:pt x="0" y="0"/>
                </a:lnTo>
                <a:close/>
              </a:path>
            </a:pathLst>
          </a:custGeom>
          <a: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tretch>
              <a:fillRect/>
            </a:stretch>
          </a:blipFill>
        </p:spPr>
      </p:sp>
      <p:sp>
        <p:nvSpPr>
          <p:cNvPr id="20" name="Freeform 20"/>
          <p:cNvSpPr/>
          <p:nvPr/>
        </p:nvSpPr>
        <p:spPr>
          <a:xfrm rot="-1085547">
            <a:off x="16479684" y="536979"/>
            <a:ext cx="893266" cy="842274"/>
          </a:xfrm>
          <a:custGeom>
            <a:avLst/>
            <a:gdLst/>
            <a:ahLst/>
            <a:cxnLst/>
            <a:rect l="l" t="t" r="r" b="b"/>
            <a:pathLst>
              <a:path w="893266" h="842274">
                <a:moveTo>
                  <a:pt x="0" y="0"/>
                </a:moveTo>
                <a:lnTo>
                  <a:pt x="893265" y="0"/>
                </a:lnTo>
                <a:lnTo>
                  <a:pt x="893265" y="842275"/>
                </a:lnTo>
                <a:lnTo>
                  <a:pt x="0" y="842275"/>
                </a:lnTo>
                <a:lnTo>
                  <a:pt x="0" y="0"/>
                </a:lnTo>
                <a:close/>
              </a:path>
            </a:pathLst>
          </a:custGeom>
          <a:blipFill>
            <a:blip r:embed="rId4">
              <a:extLst>
                <a:ext uri="{96DAC541-7B7A-43D3-8B79-37D633B846F1}">
                  <asvg:svgBlip xmlns:asvg="http://schemas.microsoft.com/office/drawing/2016/SVG/main" r:embed="rId5"/>
                </a:ext>
              </a:extLst>
            </a:blip>
            <a:stretch>
              <a:fillRect r="-97556" b="-36756"/>
            </a:stretch>
          </a:blipFill>
        </p:spPr>
      </p:sp>
      <p:sp>
        <p:nvSpPr>
          <p:cNvPr id="25" name="TextBox 24"/>
          <p:cNvSpPr txBox="1"/>
          <p:nvPr/>
        </p:nvSpPr>
        <p:spPr>
          <a:xfrm>
            <a:off x="4038600" y="800100"/>
            <a:ext cx="10363200" cy="1015663"/>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BÀI TẬP </a:t>
            </a:r>
            <a:r>
              <a:rPr lang="vi-VN" sz="6000" b="1" dirty="0">
                <a:solidFill>
                  <a:schemeClr val="bg1"/>
                </a:solidFill>
                <a:latin typeface="Arial" panose="020B0604020202020204" pitchFamily="34" charset="0"/>
                <a:cs typeface="Arial" panose="020B0604020202020204" pitchFamily="34" charset="0"/>
              </a:rPr>
              <a:t>TRẮC NGHIỆM</a:t>
            </a:r>
            <a:endParaRPr lang="en-US" sz="60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Plaque 4"/>
              <p:cNvSpPr/>
              <p:nvPr/>
            </p:nvSpPr>
            <p:spPr>
              <a:xfrm>
                <a:off x="1671319" y="2456173"/>
                <a:ext cx="14719983" cy="2415185"/>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400" b="1">
                    <a:solidFill>
                      <a:srgbClr val="C00000"/>
                    </a:solidFill>
                    <a:latin typeface="Arial" panose="020B0604020202020204" pitchFamily="34" charset="0"/>
                    <a:cs typeface="Arial" panose="020B0604020202020204" pitchFamily="34" charset="0"/>
                  </a:rPr>
                  <a:t>6.</a:t>
                </a:r>
                <a:r>
                  <a:rPr lang="en-US" sz="4400" b="1">
                    <a:solidFill>
                      <a:srgbClr val="C00000"/>
                    </a:solidFill>
                    <a:latin typeface="Arial" panose="020B0604020202020204" pitchFamily="34" charset="0"/>
                    <a:cs typeface="Arial" panose="020B0604020202020204" pitchFamily="34" charset="0"/>
                  </a:rPr>
                  <a:t>27</a:t>
                </a:r>
                <a:r>
                  <a:rPr lang="vi-VN" sz="4400" b="1">
                    <a:solidFill>
                      <a:srgbClr val="C00000"/>
                    </a:solidFill>
                    <a:latin typeface="Arial" panose="020B0604020202020204" pitchFamily="34" charset="0"/>
                    <a:cs typeface="Arial" panose="020B0604020202020204" pitchFamily="34" charset="0"/>
                  </a:rPr>
                  <a:t> </a:t>
                </a:r>
                <a:r>
                  <a:rPr lang="vi-VN" sz="4400">
                    <a:solidFill>
                      <a:schemeClr val="tx1"/>
                    </a:solidFill>
                    <a:latin typeface="Arial" panose="020B0604020202020204" pitchFamily="34" charset="0"/>
                    <a:cs typeface="Arial" panose="020B0604020202020204" pitchFamily="34" charset="0"/>
                  </a:rPr>
                  <a:t>Cho hai số thực dương </a:t>
                </a:r>
                <a14:m>
                  <m:oMath xmlns:m="http://schemas.openxmlformats.org/officeDocument/2006/math">
                    <m:r>
                      <a:rPr lang="vi-VN" sz="4400" i="1" smtClean="0">
                        <a:solidFill>
                          <a:schemeClr val="tx1"/>
                        </a:solidFill>
                        <a:latin typeface="Cambria Math" panose="02040503050406030204" pitchFamily="18" charset="0"/>
                        <a:cs typeface="Arial" panose="020B0604020202020204" pitchFamily="34" charset="0"/>
                      </a:rPr>
                      <m:t>𝑥</m:t>
                    </m:r>
                    <m:r>
                      <a:rPr lang="vi-VN" sz="4400" i="1" smtClean="0">
                        <a:solidFill>
                          <a:schemeClr val="tx1"/>
                        </a:solidFill>
                        <a:latin typeface="Cambria Math" panose="02040503050406030204" pitchFamily="18" charset="0"/>
                        <a:cs typeface="Arial" panose="020B0604020202020204" pitchFamily="34" charset="0"/>
                      </a:rPr>
                      <m:t>, </m:t>
                    </m:r>
                    <m:r>
                      <a:rPr lang="vi-VN" sz="4400" i="1" smtClean="0">
                        <a:solidFill>
                          <a:schemeClr val="tx1"/>
                        </a:solidFill>
                        <a:latin typeface="Cambria Math" panose="02040503050406030204" pitchFamily="18" charset="0"/>
                        <a:cs typeface="Arial" panose="020B0604020202020204" pitchFamily="34" charset="0"/>
                      </a:rPr>
                      <m:t>𝑦</m:t>
                    </m:r>
                    <m:r>
                      <a:rPr lang="vi-VN" sz="4400" i="1" smtClean="0">
                        <a:solidFill>
                          <a:schemeClr val="tx1"/>
                        </a:solidFill>
                        <a:latin typeface="Cambria Math" panose="02040503050406030204" pitchFamily="18" charset="0"/>
                        <a:cs typeface="Arial" panose="020B0604020202020204" pitchFamily="34" charset="0"/>
                      </a:rPr>
                      <m:t> </m:t>
                    </m:r>
                  </m:oMath>
                </a14:m>
                <a:r>
                  <a:rPr lang="vi-VN" sz="4400">
                    <a:solidFill>
                      <a:schemeClr val="tx1"/>
                    </a:solidFill>
                    <a:latin typeface="Arial" panose="020B0604020202020204" pitchFamily="34" charset="0"/>
                    <a:cs typeface="Arial" panose="020B0604020202020204" pitchFamily="34" charset="0"/>
                  </a:rPr>
                  <a:t>và hai số thực </a:t>
                </a:r>
                <a14:m>
                  <m:oMath xmlns:m="http://schemas.openxmlformats.org/officeDocument/2006/math">
                    <m:r>
                      <a:rPr lang="el-GR" sz="4400" i="1" smtClean="0">
                        <a:solidFill>
                          <a:schemeClr val="tx1"/>
                        </a:solidFill>
                        <a:latin typeface="Cambria Math" panose="02040503050406030204" pitchFamily="18" charset="0"/>
                        <a:cs typeface="Arial" panose="020B0604020202020204" pitchFamily="34" charset="0"/>
                      </a:rPr>
                      <m:t>𝛼</m:t>
                    </m:r>
                    <m:r>
                      <a:rPr lang="el-GR" sz="4400" i="1" smtClean="0">
                        <a:solidFill>
                          <a:schemeClr val="tx1"/>
                        </a:solidFill>
                        <a:latin typeface="Cambria Math" panose="02040503050406030204" pitchFamily="18" charset="0"/>
                        <a:cs typeface="Arial" panose="020B0604020202020204" pitchFamily="34" charset="0"/>
                      </a:rPr>
                      <m:t>, </m:t>
                    </m:r>
                    <m:r>
                      <a:rPr lang="el-GR" sz="4400" i="1" smtClean="0">
                        <a:solidFill>
                          <a:schemeClr val="tx1"/>
                        </a:solidFill>
                        <a:latin typeface="Cambria Math" panose="02040503050406030204" pitchFamily="18" charset="0"/>
                        <a:cs typeface="Arial" panose="020B0604020202020204" pitchFamily="34" charset="0"/>
                      </a:rPr>
                      <m:t>𝛽</m:t>
                    </m:r>
                  </m:oMath>
                </a14:m>
                <a:r>
                  <a:rPr lang="en-US" sz="4400">
                    <a:solidFill>
                      <a:schemeClr val="tx1"/>
                    </a:solidFill>
                    <a:latin typeface="Arial" panose="020B0604020202020204" pitchFamily="34" charset="0"/>
                    <a:cs typeface="Arial" panose="020B0604020202020204" pitchFamily="34" charset="0"/>
                  </a:rPr>
                  <a:t>      </a:t>
                </a:r>
                <a:r>
                  <a:rPr lang="vi-VN" sz="4400">
                    <a:solidFill>
                      <a:schemeClr val="tx1"/>
                    </a:solidFill>
                    <a:latin typeface="Arial" panose="020B0604020202020204" pitchFamily="34" charset="0"/>
                    <a:cs typeface="Arial" panose="020B0604020202020204" pitchFamily="34" charset="0"/>
                  </a:rPr>
                  <a:t>tuỳ ý. Khẳng định nào sau đây là </a:t>
                </a:r>
                <a:r>
                  <a:rPr lang="vi-VN" sz="4400" b="1">
                    <a:solidFill>
                      <a:schemeClr val="tx1"/>
                    </a:solidFill>
                    <a:latin typeface="Arial" panose="020B0604020202020204" pitchFamily="34" charset="0"/>
                    <a:cs typeface="Arial" panose="020B0604020202020204" pitchFamily="34" charset="0"/>
                  </a:rPr>
                  <a:t>sai</a:t>
                </a:r>
                <a:r>
                  <a:rPr lang="vi-VN" sz="4400">
                    <a:solidFill>
                      <a:schemeClr val="tx1"/>
                    </a:solidFill>
                    <a:latin typeface="Arial" panose="020B0604020202020204" pitchFamily="34" charset="0"/>
                    <a:cs typeface="Arial" panose="020B0604020202020204" pitchFamily="34" charset="0"/>
                  </a:rPr>
                  <a:t>?</a:t>
                </a:r>
              </a:p>
            </p:txBody>
          </p:sp>
        </mc:Choice>
        <mc:Fallback xmlns="">
          <p:sp>
            <p:nvSpPr>
              <p:cNvPr id="5" name="Plaque 4"/>
              <p:cNvSpPr>
                <a:spLocks noRot="1" noChangeAspect="1" noMove="1" noResize="1" noEditPoints="1" noAdjustHandles="1" noChangeArrowheads="1" noChangeShapeType="1" noTextEdit="1"/>
              </p:cNvSpPr>
              <p:nvPr/>
            </p:nvSpPr>
            <p:spPr>
              <a:xfrm>
                <a:off x="1671319" y="2456173"/>
                <a:ext cx="14719983" cy="2415185"/>
              </a:xfrm>
              <a:prstGeom prst="plaque">
                <a:avLst/>
              </a:prstGeom>
              <a:blipFill>
                <a:blip r:embed="rId8"/>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Plaque 9"/>
              <p:cNvSpPr/>
              <p:nvPr/>
            </p:nvSpPr>
            <p:spPr>
              <a:xfrm>
                <a:off x="1671318" y="5350735"/>
                <a:ext cx="6939281" cy="19812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600"/>
                  </a:spcBef>
                  <a:spcAft>
                    <a:spcPts val="600"/>
                  </a:spcAft>
                </a:pPr>
                <a:r>
                  <a:rPr lang="vi-VN" sz="4100" dirty="0">
                    <a:solidFill>
                      <a:schemeClr val="tx1"/>
                    </a:solidFill>
                    <a:latin typeface="Arial" panose="020B0604020202020204" pitchFamily="34" charset="0"/>
                    <a:cs typeface="Arial" panose="020B0604020202020204" pitchFamily="34" charset="0"/>
                  </a:rPr>
                  <a:t>A. </a:t>
                </a:r>
                <a14:m>
                  <m:oMath xmlns:m="http://schemas.openxmlformats.org/officeDocument/2006/math">
                    <m:sSup>
                      <m:sSupPr>
                        <m:ctrlPr>
                          <a:rPr lang="en-US" sz="410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1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410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𝛼</m:t>
                        </m:r>
                      </m:sup>
                    </m:sSup>
                    <m:r>
                      <a:rPr lang="en-US" sz="41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1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4100" b="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𝛽</m:t>
                        </m:r>
                      </m:sup>
                    </m:sSup>
                    <m:r>
                      <a:rPr lang="en-US" sz="41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1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41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𝛼</m:t>
                        </m:r>
                        <m:r>
                          <a:rPr lang="en-US" sz="4100" b="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41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𝛽</m:t>
                        </m:r>
                      </m:sup>
                    </m:sSup>
                  </m:oMath>
                </a14:m>
                <a:endParaRPr lang="en-US" sz="4100" dirty="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0" name="Plaque 9"/>
              <p:cNvSpPr>
                <a:spLocks noRot="1" noChangeAspect="1" noMove="1" noResize="1" noEditPoints="1" noAdjustHandles="1" noChangeArrowheads="1" noChangeShapeType="1" noTextEdit="1"/>
              </p:cNvSpPr>
              <p:nvPr/>
            </p:nvSpPr>
            <p:spPr>
              <a:xfrm>
                <a:off x="1671318" y="5350735"/>
                <a:ext cx="6939281" cy="1981200"/>
              </a:xfrm>
              <a:prstGeom prst="plaque">
                <a:avLst/>
              </a:prstGeom>
              <a:blipFill>
                <a:blip r:embed="rId9"/>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Plaque 10"/>
              <p:cNvSpPr/>
              <p:nvPr/>
            </p:nvSpPr>
            <p:spPr>
              <a:xfrm>
                <a:off x="9421541" y="5350735"/>
                <a:ext cx="6939281" cy="19812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vi-VN" sz="4100">
                    <a:solidFill>
                      <a:schemeClr val="tx1"/>
                    </a:solidFill>
                    <a:latin typeface="Arial" panose="020B0604020202020204" pitchFamily="34" charset="0"/>
                    <a:cs typeface="Arial" panose="020B0604020202020204" pitchFamily="34" charset="0"/>
                  </a:rPr>
                  <a:t>B.</a:t>
                </a:r>
                <a:r>
                  <a:rPr lang="en-US" sz="4100">
                    <a:solidFill>
                      <a:schemeClr val="tx1"/>
                    </a:solidFill>
                    <a:latin typeface="Arial" panose="020B0604020202020204" pitchFamily="34" charset="0"/>
                    <a:cs typeface="Arial" panose="020B0604020202020204" pitchFamily="34" charset="0"/>
                  </a:rPr>
                  <a:t> </a:t>
                </a:r>
                <a14:m>
                  <m:oMath xmlns:m="http://schemas.openxmlformats.org/officeDocument/2006/math">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41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𝛼</m:t>
                        </m:r>
                      </m:sup>
                    </m:sSup>
                    <m: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1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e>
                      <m:sup>
                        <m:r>
                          <a:rPr lang="en-US" sz="41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𝛽</m:t>
                        </m:r>
                      </m:sup>
                    </m:sSup>
                    <m: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10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41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𝑥𝑦</m:t>
                            </m:r>
                          </m:e>
                        </m:d>
                      </m:e>
                      <m:sup>
                        <m:r>
                          <a:rPr lang="en-US" sz="41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𝛼</m:t>
                        </m:r>
                        <m:r>
                          <a:rPr lang="en-US" sz="41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41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𝛽</m:t>
                        </m:r>
                      </m:sup>
                    </m:sSup>
                  </m:oMath>
                </a14:m>
                <a:endParaRPr lang="en-US" sz="4100" dirty="0">
                  <a:solidFill>
                    <a:schemeClr val="tx1"/>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1" name="Plaque 10"/>
              <p:cNvSpPr>
                <a:spLocks noRot="1" noChangeAspect="1" noMove="1" noResize="1" noEditPoints="1" noAdjustHandles="1" noChangeArrowheads="1" noChangeShapeType="1" noTextEdit="1"/>
              </p:cNvSpPr>
              <p:nvPr/>
            </p:nvSpPr>
            <p:spPr>
              <a:xfrm>
                <a:off x="9421541" y="5350735"/>
                <a:ext cx="6939281" cy="1981200"/>
              </a:xfrm>
              <a:prstGeom prst="plaque">
                <a:avLst/>
              </a:prstGeom>
              <a:blipFill>
                <a:blip r:embed="rId10"/>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Plaque 11"/>
              <p:cNvSpPr/>
              <p:nvPr/>
            </p:nvSpPr>
            <p:spPr>
              <a:xfrm>
                <a:off x="1671318" y="7810500"/>
                <a:ext cx="6939281" cy="19812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600"/>
                  </a:spcBef>
                  <a:spcAft>
                    <a:spcPts val="600"/>
                  </a:spcAft>
                </a:pPr>
                <a:r>
                  <a:rPr lang="vi-VN" sz="4400">
                    <a:solidFill>
                      <a:schemeClr val="tx1"/>
                    </a:solidFill>
                    <a:latin typeface="Arial" panose="020B0604020202020204" pitchFamily="34" charset="0"/>
                    <a:cs typeface="Arial" panose="020B0604020202020204" pitchFamily="34" charset="0"/>
                  </a:rPr>
                  <a:t>C.</a:t>
                </a:r>
                <a:r>
                  <a:rPr lang="en-US" sz="4400">
                    <a:solidFill>
                      <a:schemeClr val="tx1"/>
                    </a:solidFill>
                    <a:latin typeface="Arial" panose="020B0604020202020204" pitchFamily="34" charset="0"/>
                    <a:cs typeface="Arial" panose="020B0604020202020204" pitchFamily="34" charset="0"/>
                  </a:rPr>
                  <a:t> </a:t>
                </a:r>
                <a14:m>
                  <m:oMath xmlns:m="http://schemas.openxmlformats.org/officeDocument/2006/math">
                    <m:sSup>
                      <m:sSupPr>
                        <m:ctrlPr>
                          <a:rPr lang="en-US" sz="410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10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41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𝛼</m:t>
                                </m:r>
                              </m:sup>
                            </m:sSup>
                          </m:e>
                        </m:d>
                      </m:e>
                      <m:sup>
                        <m:r>
                          <a:rPr lang="en-US" sz="41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𝛽</m:t>
                        </m:r>
                      </m:sup>
                    </m:sSup>
                    <m:r>
                      <a:rPr lang="en-US" sz="41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41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𝛼</m:t>
                        </m:r>
                        <m:r>
                          <a:rPr lang="en-US" sz="4100" b="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41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𝛽</m:t>
                        </m:r>
                      </m:sup>
                    </m:sSup>
                  </m:oMath>
                </a14:m>
                <a:endParaRPr lang="en-US" sz="4100" dirty="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2" name="Plaque 11"/>
              <p:cNvSpPr>
                <a:spLocks noRot="1" noChangeAspect="1" noMove="1" noResize="1" noEditPoints="1" noAdjustHandles="1" noChangeArrowheads="1" noChangeShapeType="1" noTextEdit="1"/>
              </p:cNvSpPr>
              <p:nvPr/>
            </p:nvSpPr>
            <p:spPr>
              <a:xfrm>
                <a:off x="1671318" y="7810500"/>
                <a:ext cx="6939281" cy="1981200"/>
              </a:xfrm>
              <a:prstGeom prst="plaque">
                <a:avLst/>
              </a:prstGeom>
              <a:blipFill>
                <a:blip r:embed="rId11"/>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Plaque 12"/>
              <p:cNvSpPr/>
              <p:nvPr/>
            </p:nvSpPr>
            <p:spPr>
              <a:xfrm>
                <a:off x="9421541" y="7810500"/>
                <a:ext cx="6939281" cy="19812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600"/>
                  </a:spcBef>
                  <a:spcAft>
                    <a:spcPts val="600"/>
                  </a:spcAft>
                </a:pPr>
                <a:r>
                  <a:rPr lang="vi-VN" sz="4100" dirty="0">
                    <a:solidFill>
                      <a:schemeClr val="tx1"/>
                    </a:solidFill>
                    <a:latin typeface="Arial" panose="020B0604020202020204" pitchFamily="34" charset="0"/>
                    <a:cs typeface="Arial" panose="020B0604020202020204" pitchFamily="34" charset="0"/>
                  </a:rPr>
                  <a:t>D.</a:t>
                </a:r>
                <a14:m>
                  <m:oMath xmlns:m="http://schemas.openxmlformats.org/officeDocument/2006/math">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𝑥𝑦</m:t>
                            </m:r>
                          </m:e>
                        </m:d>
                      </m:e>
                      <m:sup>
                        <m:r>
                          <a:rPr lang="en-US" sz="41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𝛼</m:t>
                        </m:r>
                      </m:sup>
                    </m:sSup>
                    <m:r>
                      <a:rPr lang="en-US" sz="4100" b="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41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𝛼</m:t>
                        </m:r>
                      </m:sup>
                    </m:sSup>
                    <m: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1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e>
                      <m:sup>
                        <m:r>
                          <a:rPr lang="en-US" sz="41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𝛼</m:t>
                        </m:r>
                      </m:sup>
                    </m:sSup>
                  </m:oMath>
                </a14:m>
                <a:endParaRPr lang="en-US" sz="4100" dirty="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3" name="Plaque 12"/>
              <p:cNvSpPr>
                <a:spLocks noRot="1" noChangeAspect="1" noMove="1" noResize="1" noEditPoints="1" noAdjustHandles="1" noChangeArrowheads="1" noChangeShapeType="1" noTextEdit="1"/>
              </p:cNvSpPr>
              <p:nvPr/>
            </p:nvSpPr>
            <p:spPr>
              <a:xfrm>
                <a:off x="9421541" y="7810500"/>
                <a:ext cx="6939281" cy="1981200"/>
              </a:xfrm>
              <a:prstGeom prst="plaque">
                <a:avLst/>
              </a:prstGeom>
              <a:blipFill>
                <a:blip r:embed="rId12"/>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Plaque 13"/>
              <p:cNvSpPr/>
              <p:nvPr/>
            </p:nvSpPr>
            <p:spPr>
              <a:xfrm>
                <a:off x="9419363" y="5350735"/>
                <a:ext cx="6939281" cy="1981200"/>
              </a:xfrm>
              <a:prstGeom prst="plaqu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600"/>
                  </a:spcBef>
                  <a:spcAft>
                    <a:spcPts val="600"/>
                  </a:spcAft>
                </a:pPr>
                <a:r>
                  <a:rPr lang="vi-VN" sz="4100">
                    <a:solidFill>
                      <a:prstClr val="black"/>
                    </a:solidFill>
                    <a:latin typeface="Arial" panose="020B0604020202020204" pitchFamily="34" charset="0"/>
                    <a:cs typeface="Arial" panose="020B0604020202020204" pitchFamily="34" charset="0"/>
                  </a:rPr>
                  <a:t>B.</a:t>
                </a:r>
                <a:r>
                  <a:rPr lang="en-US" sz="4100">
                    <a:solidFill>
                      <a:prstClr val="black"/>
                    </a:solidFill>
                    <a:latin typeface="Arial" panose="020B0604020202020204" pitchFamily="34" charset="0"/>
                    <a:cs typeface="Arial" panose="020B0604020202020204" pitchFamily="34" charset="0"/>
                  </a:rPr>
                  <a:t> </a:t>
                </a:r>
                <a14:m>
                  <m:oMath xmlns:m="http://schemas.openxmlformats.org/officeDocument/2006/math">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41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𝛼</m:t>
                        </m:r>
                      </m:sup>
                    </m:sSup>
                    <m: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e>
                      <m:sup>
                        <m:r>
                          <a:rPr lang="en-US" sz="41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𝛽</m:t>
                        </m:r>
                      </m:sup>
                    </m:sSup>
                    <m: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𝑥𝑦</m:t>
                            </m:r>
                          </m:e>
                        </m:d>
                      </m:e>
                      <m:sup>
                        <m:r>
                          <a:rPr lang="en-US" sz="41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𝛼</m:t>
                        </m:r>
                        <m:r>
                          <a:rPr lang="en-US" sz="41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41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𝛽</m:t>
                        </m:r>
                      </m:sup>
                    </m:sSup>
                  </m:oMath>
                </a14:m>
                <a:endParaRPr lang="en-US" sz="4100" dirty="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4" name="Plaque 13"/>
              <p:cNvSpPr>
                <a:spLocks noRot="1" noChangeAspect="1" noMove="1" noResize="1" noEditPoints="1" noAdjustHandles="1" noChangeArrowheads="1" noChangeShapeType="1" noTextEdit="1"/>
              </p:cNvSpPr>
              <p:nvPr/>
            </p:nvSpPr>
            <p:spPr>
              <a:xfrm>
                <a:off x="9419363" y="5350735"/>
                <a:ext cx="6939281" cy="1981200"/>
              </a:xfrm>
              <a:prstGeom prst="plaque">
                <a:avLst/>
              </a:prstGeom>
              <a:blipFill>
                <a:blip r:embed="rId13"/>
                <a:stretch>
                  <a:fillRect/>
                </a:stretch>
              </a:blipFill>
              <a:ln w="28575">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236050771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anim calcmode="lin" valueType="num">
                                      <p:cBhvr>
                                        <p:cTn id="17" dur="500" fill="hold"/>
                                        <p:tgtEl>
                                          <p:spTgt spid="10"/>
                                        </p:tgtEl>
                                        <p:attrNameLst>
                                          <p:attrName>ppt_x</p:attrName>
                                        </p:attrNameLst>
                                      </p:cBhvr>
                                      <p:tavLst>
                                        <p:tav tm="0">
                                          <p:val>
                                            <p:strVal val="#ppt_x"/>
                                          </p:val>
                                        </p:tav>
                                        <p:tav tm="100000">
                                          <p:val>
                                            <p:strVal val="#ppt_x"/>
                                          </p:val>
                                        </p:tav>
                                      </p:tavLst>
                                    </p:anim>
                                    <p:anim calcmode="lin" valueType="num">
                                      <p:cBhvr>
                                        <p:cTn id="18" dur="500" fill="hold"/>
                                        <p:tgtEl>
                                          <p:spTgt spid="10"/>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anim calcmode="lin" valueType="num">
                                      <p:cBhvr>
                                        <p:cTn id="23" dur="500" fill="hold"/>
                                        <p:tgtEl>
                                          <p:spTgt spid="11"/>
                                        </p:tgtEl>
                                        <p:attrNameLst>
                                          <p:attrName>ppt_x</p:attrName>
                                        </p:attrNameLst>
                                      </p:cBhvr>
                                      <p:tavLst>
                                        <p:tav tm="0">
                                          <p:val>
                                            <p:strVal val="#ppt_x"/>
                                          </p:val>
                                        </p:tav>
                                        <p:tav tm="100000">
                                          <p:val>
                                            <p:strVal val="#ppt_x"/>
                                          </p:val>
                                        </p:tav>
                                      </p:tavLst>
                                    </p:anim>
                                    <p:anim calcmode="lin" valueType="num">
                                      <p:cBhvr>
                                        <p:cTn id="24" dur="5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42"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anim calcmode="lin" valueType="num">
                                      <p:cBhvr>
                                        <p:cTn id="29" dur="500" fill="hold"/>
                                        <p:tgtEl>
                                          <p:spTgt spid="12"/>
                                        </p:tgtEl>
                                        <p:attrNameLst>
                                          <p:attrName>ppt_x</p:attrName>
                                        </p:attrNameLst>
                                      </p:cBhvr>
                                      <p:tavLst>
                                        <p:tav tm="0">
                                          <p:val>
                                            <p:strVal val="#ppt_x"/>
                                          </p:val>
                                        </p:tav>
                                        <p:tav tm="100000">
                                          <p:val>
                                            <p:strVal val="#ppt_x"/>
                                          </p:val>
                                        </p:tav>
                                      </p:tavLst>
                                    </p:anim>
                                    <p:anim calcmode="lin" valueType="num">
                                      <p:cBhvr>
                                        <p:cTn id="30" dur="500" fill="hold"/>
                                        <p:tgtEl>
                                          <p:spTgt spid="12"/>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anim calcmode="lin" valueType="num">
                                      <p:cBhvr>
                                        <p:cTn id="35" dur="500" fill="hold"/>
                                        <p:tgtEl>
                                          <p:spTgt spid="13"/>
                                        </p:tgtEl>
                                        <p:attrNameLst>
                                          <p:attrName>ppt_x</p:attrName>
                                        </p:attrNameLst>
                                      </p:cBhvr>
                                      <p:tavLst>
                                        <p:tav tm="0">
                                          <p:val>
                                            <p:strVal val="#ppt_x"/>
                                          </p:val>
                                        </p:tav>
                                        <p:tav tm="100000">
                                          <p:val>
                                            <p:strVal val="#ppt_x"/>
                                          </p:val>
                                        </p:tav>
                                      </p:tavLst>
                                    </p:anim>
                                    <p:anim calcmode="lin" valueType="num">
                                      <p:cBhvr>
                                        <p:cTn id="36"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arn(inVertical)">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5" grpId="0" animBg="1"/>
      <p:bldP spid="10" grpId="0" animBg="1"/>
      <p:bldP spid="11" grpId="0" animBg="1"/>
      <p:bldP spid="12" grpId="0" animBg="1"/>
      <p:bldP spid="1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CC751"/>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algn="ctr">
                <a:lnSpc>
                  <a:spcPts val="2400"/>
                </a:lnSpc>
              </a:pPr>
              <a:endParaRPr/>
            </a:p>
          </p:txBody>
        </p:sp>
      </p:grpSp>
      <p:sp>
        <p:nvSpPr>
          <p:cNvPr id="25" name="Rectangle 24"/>
          <p:cNvSpPr/>
          <p:nvPr/>
        </p:nvSpPr>
        <p:spPr>
          <a:xfrm>
            <a:off x="762000" y="547824"/>
            <a:ext cx="16764000"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b="1" dirty="0">
                <a:solidFill>
                  <a:schemeClr val="tx1"/>
                </a:solidFill>
                <a:latin typeface="Arial" panose="020B0604020202020204" pitchFamily="34" charset="0"/>
                <a:cs typeface="Arial" panose="020B0604020202020204" pitchFamily="34" charset="0"/>
              </a:rPr>
              <a:t>LUYỆN TẬP  </a:t>
            </a:r>
            <a:endParaRPr lang="en-US" sz="6000" b="1"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6" name="TextBox 25"/>
              <p:cNvSpPr txBox="1"/>
              <p:nvPr/>
            </p:nvSpPr>
            <p:spPr>
              <a:xfrm>
                <a:off x="2038713" y="2106087"/>
                <a:ext cx="14210573" cy="3328988"/>
              </a:xfrm>
              <a:prstGeom prst="rect">
                <a:avLst/>
              </a:prstGeom>
              <a:noFill/>
            </p:spPr>
            <p:txBody>
              <a:bodyPr wrap="square" rtlCol="0">
                <a:spAutoFit/>
              </a:bodyPr>
              <a:lstStyle/>
              <a:p>
                <a:pPr algn="just">
                  <a:lnSpc>
                    <a:spcPct val="150000"/>
                  </a:lnSpc>
                </a:pPr>
                <a:r>
                  <a:rPr lang="vi-VN" sz="4000" b="1">
                    <a:solidFill>
                      <a:schemeClr val="accent5">
                        <a:lumMod val="75000"/>
                      </a:schemeClr>
                    </a:solidFill>
                    <a:cs typeface="Arial" panose="020B0604020202020204" pitchFamily="34" charset="0"/>
                  </a:rPr>
                  <a:t>Bài 6.</a:t>
                </a:r>
                <a:r>
                  <a:rPr lang="en-US" sz="4000" b="1">
                    <a:solidFill>
                      <a:schemeClr val="accent5">
                        <a:lumMod val="75000"/>
                      </a:schemeClr>
                    </a:solidFill>
                    <a:latin typeface="Arial" panose="020B0604020202020204" pitchFamily="34" charset="0"/>
                    <a:cs typeface="Arial" panose="020B0604020202020204" pitchFamily="34" charset="0"/>
                  </a:rPr>
                  <a:t>35</a:t>
                </a:r>
                <a:r>
                  <a:rPr lang="vi-VN" sz="4000" b="1">
                    <a:solidFill>
                      <a:schemeClr val="accent5">
                        <a:lumMod val="75000"/>
                      </a:schemeClr>
                    </a:solidFill>
                    <a:cs typeface="Arial" panose="020B0604020202020204" pitchFamily="34" charset="0"/>
                  </a:rPr>
                  <a:t> </a:t>
                </a:r>
                <a:r>
                  <a:rPr lang="vi-VN" sz="4000" b="1" dirty="0">
                    <a:solidFill>
                      <a:schemeClr val="accent5">
                        <a:lumMod val="75000"/>
                      </a:schemeClr>
                    </a:solidFill>
                    <a:cs typeface="Arial" panose="020B0604020202020204" pitchFamily="34" charset="0"/>
                  </a:rPr>
                  <a:t>(SGK - tr.</a:t>
                </a:r>
                <a:r>
                  <a:rPr lang="en-US" sz="4000" b="1" dirty="0">
                    <a:solidFill>
                      <a:schemeClr val="accent5">
                        <a:lumMod val="75000"/>
                      </a:schemeClr>
                    </a:solidFill>
                    <a:latin typeface="Arial" panose="020B0604020202020204" pitchFamily="34" charset="0"/>
                    <a:cs typeface="Arial" panose="020B0604020202020204" pitchFamily="34" charset="0"/>
                  </a:rPr>
                  <a:t>26</a:t>
                </a:r>
                <a:r>
                  <a:rPr lang="vi-VN" sz="4000" b="1">
                    <a:solidFill>
                      <a:schemeClr val="accent5">
                        <a:lumMod val="75000"/>
                      </a:schemeClr>
                    </a:solidFill>
                    <a:cs typeface="Arial" panose="020B0604020202020204" pitchFamily="34" charset="0"/>
                  </a:rPr>
                  <a:t>) </a:t>
                </a:r>
                <a:r>
                  <a:rPr lang="en-US" sz="3800">
                    <a:solidFill>
                      <a:srgbClr val="000000"/>
                    </a:solidFill>
                    <a:latin typeface="Arial" panose="020B0604020202020204" pitchFamily="34" charset="0"/>
                    <a:cs typeface="Arial" panose="020B0604020202020204" pitchFamily="34" charset="0"/>
                  </a:rPr>
                  <a:t>Cho </a:t>
                </a:r>
                <a14:m>
                  <m:oMath xmlns:m="http://schemas.openxmlformats.org/officeDocument/2006/math">
                    <m:r>
                      <a:rPr lang="en-US" sz="3800" i="1" smtClean="0">
                        <a:solidFill>
                          <a:srgbClr val="000000"/>
                        </a:solidFill>
                        <a:latin typeface="Cambria Math" panose="02040503050406030204" pitchFamily="18" charset="0"/>
                        <a:cs typeface="Arial" panose="020B0604020202020204" pitchFamily="34" charset="0"/>
                      </a:rPr>
                      <m:t>0&lt;</m:t>
                    </m:r>
                    <m:r>
                      <a:rPr lang="en-US" sz="3800" i="1" smtClean="0">
                        <a:solidFill>
                          <a:srgbClr val="000000"/>
                        </a:solidFill>
                        <a:latin typeface="Cambria Math" panose="02040503050406030204" pitchFamily="18" charset="0"/>
                        <a:cs typeface="Arial" panose="020B0604020202020204" pitchFamily="34" charset="0"/>
                      </a:rPr>
                      <m:t>𝑎</m:t>
                    </m:r>
                    <m:r>
                      <a:rPr lang="en-US" sz="3800" i="1">
                        <a:solidFill>
                          <a:srgbClr val="000000"/>
                        </a:solidFill>
                        <a:latin typeface="Cambria Math" panose="02040503050406030204" pitchFamily="18" charset="0"/>
                        <a:cs typeface="Arial" panose="020B0604020202020204" pitchFamily="34" charset="0"/>
                      </a:rPr>
                      <m:t>≠</m:t>
                    </m:r>
                    <m:r>
                      <a:rPr lang="en-US" sz="3800" i="1" smtClean="0">
                        <a:solidFill>
                          <a:srgbClr val="000000"/>
                        </a:solidFill>
                        <a:latin typeface="Cambria Math" panose="02040503050406030204" pitchFamily="18" charset="0"/>
                        <a:cs typeface="Arial" panose="020B0604020202020204" pitchFamily="34" charset="0"/>
                      </a:rPr>
                      <m:t>1</m:t>
                    </m:r>
                  </m:oMath>
                </a14:m>
                <a:r>
                  <a:rPr lang="en-US" sz="3800">
                    <a:solidFill>
                      <a:srgbClr val="000000"/>
                    </a:solidFill>
                    <a:latin typeface="Arial" panose="020B0604020202020204" pitchFamily="34" charset="0"/>
                    <a:cs typeface="Arial" panose="020B0604020202020204" pitchFamily="34" charset="0"/>
                  </a:rPr>
                  <a:t>. Tính giá trị của biểu thức </a:t>
                </a:r>
                <a:endParaRPr lang="en-US" sz="3800" i="1">
                  <a:latin typeface="Cambria Math" panose="02040503050406030204" pitchFamily="18" charset="0"/>
                  <a:ea typeface="Calibri" panose="020F050202020403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r>
                        <a:rPr lang="en-US" sz="3800" i="1" smtClean="0">
                          <a:latin typeface="Cambria Math" panose="02040503050406030204" pitchFamily="18" charset="0"/>
                          <a:ea typeface="Calibri" panose="020F0502020204030204" pitchFamily="34" charset="0"/>
                          <a:cs typeface="Times New Roman" panose="02020603050405020304" pitchFamily="18" charset="0"/>
                        </a:rPr>
                        <m:t>𝐵</m:t>
                      </m:r>
                      <m:r>
                        <a:rPr lang="en-US" sz="3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800" i="1">
                              <a:effectLst/>
                              <a:latin typeface="Cambria Math" panose="02040503050406030204" pitchFamily="18" charset="0"/>
                              <a:cs typeface="Times New Roman" panose="02020603050405020304" pitchFamily="18" charset="0"/>
                            </a:rPr>
                          </m:ctrlPr>
                        </m:sSub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3800" i="1">
                              <a:effectLst/>
                              <a:latin typeface="Cambria Math" panose="02040503050406030204" pitchFamily="18" charset="0"/>
                              <a:ea typeface="Calibri" panose="020F0502020204030204" pitchFamily="34" charset="0"/>
                              <a:cs typeface="Times New Roman" panose="02020603050405020304" pitchFamily="18" charset="0"/>
                            </a:rPr>
                            <m:t>𝑎</m:t>
                          </m:r>
                        </m:sub>
                      </m:sSub>
                      <m:r>
                        <a:rPr lang="en-US" sz="380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3800" i="1">
                              <a:effectLst/>
                              <a:latin typeface="Cambria Math" panose="02040503050406030204" pitchFamily="18" charset="0"/>
                              <a:cs typeface="Times New Roman" panose="02020603050405020304" pitchFamily="18" charset="0"/>
                            </a:rPr>
                          </m:ctrlPr>
                        </m:dPr>
                        <m:e>
                          <m:f>
                            <m:fPr>
                              <m:ctrlPr>
                                <a:rPr lang="en-US" sz="3800" i="1">
                                  <a:effectLst/>
                                  <a:latin typeface="Cambria Math" panose="02040503050406030204" pitchFamily="18" charset="0"/>
                                  <a:cs typeface="Times New Roman" panose="02020603050405020304" pitchFamily="18" charset="0"/>
                                </a:rPr>
                              </m:ctrlPr>
                            </m:fPr>
                            <m:num>
                              <m:sSup>
                                <m:sSupPr>
                                  <m:ctrlPr>
                                    <a:rPr lang="en-US" sz="3800" i="1">
                                      <a:effectLst/>
                                      <a:latin typeface="Cambria Math" panose="02040503050406030204" pitchFamily="18" charset="0"/>
                                      <a:cs typeface="Times New Roman" panose="02020603050405020304" pitchFamily="18" charset="0"/>
                                    </a:rPr>
                                  </m:ctrlPr>
                                </m:sSup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a:effectLst/>
                                  <a:latin typeface="Cambria Math" panose="02040503050406030204" pitchFamily="18" charset="0"/>
                                  <a:ea typeface="Calibri" panose="020F0502020204030204" pitchFamily="34" charset="0"/>
                                  <a:cs typeface="Times New Roman" panose="02020603050405020304" pitchFamily="18" charset="0"/>
                                </a:rPr>
                                <m:t>⋅</m:t>
                              </m:r>
                              <m:rad>
                                <m:radPr>
                                  <m:ctrlPr>
                                    <a:rPr lang="en-US" sz="3800" i="1" smtClean="0">
                                      <a:effectLst/>
                                      <a:latin typeface="Cambria Math" panose="02040503050406030204" pitchFamily="18" charset="0"/>
                                      <a:ea typeface="Calibri" panose="020F0502020204030204" pitchFamily="34" charset="0"/>
                                      <a:cs typeface="Times New Roman" panose="02020603050405020304" pitchFamily="18" charset="0"/>
                                    </a:rPr>
                                  </m:ctrlPr>
                                </m:radPr>
                                <m:deg>
                                  <m:r>
                                    <m:rPr>
                                      <m:brk m:alnAt="7"/>
                                    </m:rPr>
                                    <a:rPr lang="en-US" sz="3800" b="0" i="1" smtClean="0">
                                      <a:effectLst/>
                                      <a:latin typeface="Cambria Math" panose="02040503050406030204" pitchFamily="18" charset="0"/>
                                      <a:ea typeface="Calibri" panose="020F0502020204030204" pitchFamily="34" charset="0"/>
                                      <a:cs typeface="Times New Roman" panose="02020603050405020304" pitchFamily="18" charset="0"/>
                                    </a:rPr>
                                    <m:t>3</m:t>
                                  </m:r>
                                </m:deg>
                                <m:e>
                                  <m:r>
                                    <a:rPr lang="en-US" sz="3800" b="0" i="1" smtClean="0">
                                      <a:effectLst/>
                                      <a:latin typeface="Cambria Math" panose="02040503050406030204" pitchFamily="18" charset="0"/>
                                      <a:ea typeface="Calibri" panose="020F0502020204030204" pitchFamily="34" charset="0"/>
                                      <a:cs typeface="Times New Roman" panose="02020603050405020304" pitchFamily="18" charset="0"/>
                                    </a:rPr>
                                    <m:t>𝑎</m:t>
                                  </m:r>
                                </m:e>
                              </m:rad>
                              <m:r>
                                <a:rPr lang="en-US" sz="3800">
                                  <a:effectLst/>
                                  <a:latin typeface="Cambria Math" panose="02040503050406030204" pitchFamily="18" charset="0"/>
                                  <a:ea typeface="Calibri" panose="020F0502020204030204" pitchFamily="34" charset="0"/>
                                  <a:cs typeface="Times New Roman" panose="02020603050405020304" pitchFamily="18" charset="0"/>
                                </a:rPr>
                                <m:t>⋅</m:t>
                              </m:r>
                              <m:rad>
                                <m:radPr>
                                  <m:ctrlPr>
                                    <a:rPr lang="en-US" sz="3800" i="1">
                                      <a:latin typeface="Cambria Math" panose="02040503050406030204" pitchFamily="18" charset="0"/>
                                      <a:ea typeface="Calibri" panose="020F0502020204030204" pitchFamily="34" charset="0"/>
                                      <a:cs typeface="Times New Roman" panose="02020603050405020304" pitchFamily="18" charset="0"/>
                                    </a:rPr>
                                  </m:ctrlPr>
                                </m:radPr>
                                <m:deg>
                                  <m:r>
                                    <m:rPr>
                                      <m:brk m:alnAt="7"/>
                                    </m:rPr>
                                    <a:rPr lang="en-US" sz="3800" b="0" i="1" smtClean="0">
                                      <a:latin typeface="Cambria Math" panose="02040503050406030204" pitchFamily="18" charset="0"/>
                                      <a:ea typeface="Calibri" panose="020F0502020204030204" pitchFamily="34" charset="0"/>
                                      <a:cs typeface="Times New Roman" panose="02020603050405020304" pitchFamily="18" charset="0"/>
                                    </a:rPr>
                                    <m:t>5</m:t>
                                  </m:r>
                                </m:deg>
                                <m:e>
                                  <m:sSup>
                                    <m:sSupPr>
                                      <m:ctrlPr>
                                        <a:rPr lang="en-US" sz="3800" i="1" smtClean="0">
                                          <a:latin typeface="Cambria Math" panose="02040503050406030204" pitchFamily="18" charset="0"/>
                                          <a:ea typeface="Calibri" panose="020F0502020204030204" pitchFamily="34" charset="0"/>
                                          <a:cs typeface="Times New Roman" panose="02020603050405020304" pitchFamily="18" charset="0"/>
                                        </a:rPr>
                                      </m:ctrlPr>
                                    </m:sSupPr>
                                    <m:e>
                                      <m:r>
                                        <a:rPr lang="en-US" sz="3800" b="0" i="1" smtClean="0">
                                          <a:latin typeface="Cambria Math" panose="02040503050406030204" pitchFamily="18" charset="0"/>
                                          <a:ea typeface="Calibri" panose="020F0502020204030204" pitchFamily="34" charset="0"/>
                                          <a:cs typeface="Times New Roman" panose="02020603050405020304" pitchFamily="18" charset="0"/>
                                        </a:rPr>
                                        <m:t>𝑎</m:t>
                                      </m:r>
                                    </m:e>
                                    <m:sup>
                                      <m:r>
                                        <a:rPr lang="en-US" sz="3800" b="0" i="1" smtClean="0">
                                          <a:latin typeface="Cambria Math" panose="02040503050406030204" pitchFamily="18" charset="0"/>
                                          <a:ea typeface="Calibri" panose="020F0502020204030204" pitchFamily="34" charset="0"/>
                                          <a:cs typeface="Times New Roman" panose="02020603050405020304" pitchFamily="18" charset="0"/>
                                        </a:rPr>
                                        <m:t>4</m:t>
                                      </m:r>
                                    </m:sup>
                                  </m:sSup>
                                </m:e>
                              </m:rad>
                            </m:num>
                            <m:den>
                              <m:rad>
                                <m:radPr>
                                  <m:ctrlPr>
                                    <a:rPr lang="en-US" sz="3800" i="1">
                                      <a:latin typeface="Cambria Math" panose="02040503050406030204" pitchFamily="18" charset="0"/>
                                      <a:ea typeface="Calibri" panose="020F0502020204030204" pitchFamily="34" charset="0"/>
                                      <a:cs typeface="Times New Roman" panose="02020603050405020304" pitchFamily="18" charset="0"/>
                                    </a:rPr>
                                  </m:ctrlPr>
                                </m:radPr>
                                <m:deg>
                                  <m:r>
                                    <a:rPr lang="en-US" sz="3800" b="0" i="1" smtClean="0">
                                      <a:latin typeface="Cambria Math" panose="02040503050406030204" pitchFamily="18" charset="0"/>
                                      <a:ea typeface="Calibri" panose="020F0502020204030204" pitchFamily="34" charset="0"/>
                                      <a:cs typeface="Times New Roman" panose="02020603050405020304" pitchFamily="18" charset="0"/>
                                    </a:rPr>
                                    <m:t>4</m:t>
                                  </m:r>
                                </m:deg>
                                <m:e>
                                  <m:r>
                                    <a:rPr lang="en-US" sz="3800" i="1">
                                      <a:latin typeface="Cambria Math" panose="02040503050406030204" pitchFamily="18" charset="0"/>
                                      <a:ea typeface="Calibri" panose="020F0502020204030204" pitchFamily="34" charset="0"/>
                                      <a:cs typeface="Times New Roman" panose="02020603050405020304" pitchFamily="18" charset="0"/>
                                    </a:rPr>
                                    <m:t>𝑎</m:t>
                                  </m:r>
                                </m:e>
                              </m:rad>
                            </m:den>
                          </m:f>
                        </m:e>
                      </m:d>
                      <m:r>
                        <a:rPr lang="en-US" sz="38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latin typeface="Cambria Math" panose="02040503050406030204" pitchFamily="18" charset="0"/>
                              <a:cs typeface="Times New Roman" panose="02020603050405020304" pitchFamily="18" charset="0"/>
                            </a:rPr>
                          </m:ctrlPr>
                        </m:sSupPr>
                        <m:e>
                          <m:r>
                            <a:rPr lang="en-US" sz="3800" i="1">
                              <a:latin typeface="Cambria Math" panose="02040503050406030204" pitchFamily="18" charset="0"/>
                              <a:ea typeface="Calibri" panose="020F0502020204030204" pitchFamily="34" charset="0"/>
                              <a:cs typeface="Times New Roman" panose="02020603050405020304" pitchFamily="18" charset="0"/>
                            </a:rPr>
                            <m:t>𝑎</m:t>
                          </m:r>
                        </m:e>
                        <m:sup>
                          <m:r>
                            <a:rPr lang="en-US" sz="3800" b="0" i="1" smtClean="0">
                              <a:latin typeface="Cambria Math" panose="02040503050406030204" pitchFamily="18" charset="0"/>
                              <a:ea typeface="Calibri" panose="020F0502020204030204" pitchFamily="34" charset="0"/>
                              <a:cs typeface="Times New Roman" panose="02020603050405020304" pitchFamily="18" charset="0"/>
                            </a:rPr>
                            <m:t>2</m:t>
                          </m:r>
                          <m:sSub>
                            <m:sSubPr>
                              <m:ctrlPr>
                                <a:rPr lang="en-US" sz="3800" i="1">
                                  <a:latin typeface="Cambria Math" panose="02040503050406030204" pitchFamily="18" charset="0"/>
                                  <a:cs typeface="Times New Roman" panose="02020603050405020304" pitchFamily="18" charset="0"/>
                                </a:rPr>
                              </m:ctrlPr>
                            </m:sSubPr>
                            <m:e>
                              <m:r>
                                <m:rPr>
                                  <m:sty m:val="p"/>
                                </m:rPr>
                                <a:rPr lang="en-US" sz="3800">
                                  <a:latin typeface="Cambria Math" panose="02040503050406030204" pitchFamily="18" charset="0"/>
                                  <a:ea typeface="Calibri" panose="020F0502020204030204" pitchFamily="34" charset="0"/>
                                  <a:cs typeface="Times New Roman" panose="02020603050405020304" pitchFamily="18" charset="0"/>
                                </a:rPr>
                                <m:t>log</m:t>
                              </m:r>
                            </m:e>
                            <m:sub>
                              <m:r>
                                <a:rPr lang="en-US" sz="3800" i="1">
                                  <a:latin typeface="Cambria Math" panose="02040503050406030204" pitchFamily="18" charset="0"/>
                                  <a:ea typeface="Calibri" panose="020F0502020204030204" pitchFamily="34" charset="0"/>
                                  <a:cs typeface="Times New Roman" panose="02020603050405020304" pitchFamily="18" charset="0"/>
                                </a:rPr>
                                <m:t>𝑎</m:t>
                              </m:r>
                            </m:sub>
                          </m:sSub>
                          <m:r>
                            <a:rPr lang="en-US" sz="3800">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latin typeface="Cambria Math" panose="02040503050406030204" pitchFamily="18" charset="0"/>
                                  <a:cs typeface="Times New Roman" panose="02020603050405020304" pitchFamily="18" charset="0"/>
                                </a:rPr>
                              </m:ctrlPr>
                            </m:fPr>
                            <m:num>
                              <m:rad>
                                <m:radPr>
                                  <m:degHide m:val="on"/>
                                  <m:ctrlPr>
                                    <a:rPr lang="en-US" sz="3800" i="1">
                                      <a:latin typeface="Cambria Math" panose="02040503050406030204" pitchFamily="18" charset="0"/>
                                      <a:cs typeface="Times New Roman" panose="02020603050405020304" pitchFamily="18" charset="0"/>
                                    </a:rPr>
                                  </m:ctrlPr>
                                </m:radPr>
                                <m:deg/>
                                <m:e>
                                  <m:r>
                                    <a:rPr lang="en-US" sz="3800">
                                      <a:latin typeface="Cambria Math" panose="02040503050406030204" pitchFamily="18" charset="0"/>
                                      <a:ea typeface="Calibri" panose="020F0502020204030204" pitchFamily="34" charset="0"/>
                                      <a:cs typeface="Times New Roman" panose="02020603050405020304" pitchFamily="18" charset="0"/>
                                    </a:rPr>
                                    <m:t>105</m:t>
                                  </m:r>
                                </m:e>
                              </m:rad>
                            </m:num>
                            <m:den>
                              <m:r>
                                <a:rPr lang="en-US" sz="3800">
                                  <a:latin typeface="Cambria Math" panose="02040503050406030204" pitchFamily="18" charset="0"/>
                                  <a:ea typeface="Calibri" panose="020F0502020204030204" pitchFamily="34" charset="0"/>
                                  <a:cs typeface="Times New Roman" panose="02020603050405020304" pitchFamily="18" charset="0"/>
                                </a:rPr>
                                <m:t>30</m:t>
                              </m:r>
                            </m:den>
                          </m:f>
                        </m:sup>
                      </m:sSup>
                    </m:oMath>
                  </m:oMathPara>
                </a14:m>
                <a:endParaRPr lang="vi-VN" sz="3800" dirty="0">
                  <a:latin typeface="Arial" panose="020B0604020202020204" pitchFamily="34" charset="0"/>
                  <a:cs typeface="Arial" panose="020B0604020202020204"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2038713" y="2106087"/>
                <a:ext cx="14210573" cy="3328988"/>
              </a:xfrm>
              <a:prstGeom prst="rect">
                <a:avLst/>
              </a:prstGeom>
              <a:blipFill>
                <a:blip r:embed="rId2"/>
                <a:stretch>
                  <a:fillRect l="-1501"/>
                </a:stretch>
              </a:blipFill>
            </p:spPr>
            <p:txBody>
              <a:bodyPr/>
              <a:lstStyle/>
              <a:p>
                <a:r>
                  <a:rPr lang="en-US">
                    <a:noFill/>
                  </a:rPr>
                  <a:t> </a:t>
                </a:r>
              </a:p>
            </p:txBody>
          </p:sp>
        </mc:Fallback>
      </mc:AlternateContent>
      <p:sp>
        <p:nvSpPr>
          <p:cNvPr id="33" name="TextBox 32"/>
          <p:cNvSpPr txBox="1"/>
          <p:nvPr/>
        </p:nvSpPr>
        <p:spPr>
          <a:xfrm>
            <a:off x="8228330" y="5905500"/>
            <a:ext cx="1676400" cy="707886"/>
          </a:xfrm>
          <a:prstGeom prst="rect">
            <a:avLst/>
          </a:prstGeom>
          <a:noFill/>
        </p:spPr>
        <p:txBody>
          <a:bodyPr wrap="square" rtlCol="0">
            <a:spAutoFit/>
          </a:bodyPr>
          <a:lstStyle/>
          <a:p>
            <a:pPr algn="ctr"/>
            <a:r>
              <a:rPr lang="vi-VN" sz="4000" b="1" u="sng">
                <a:solidFill>
                  <a:srgbClr val="C00000"/>
                </a:solidFill>
                <a:latin typeface="Arial" panose="020B0604020202020204" pitchFamily="34" charset="0"/>
                <a:cs typeface="Arial" panose="020B0604020202020204" pitchFamily="34" charset="0"/>
              </a:rPr>
              <a:t>Giải</a:t>
            </a:r>
            <a:r>
              <a:rPr lang="vi-VN" sz="4000" b="1">
                <a:solidFill>
                  <a:srgbClr val="C00000"/>
                </a:solidFill>
                <a:latin typeface="Arial" panose="020B0604020202020204" pitchFamily="34" charset="0"/>
                <a:cs typeface="Arial" panose="020B0604020202020204" pitchFamily="34" charset="0"/>
              </a:rPr>
              <a:t>:</a:t>
            </a:r>
            <a:endParaRPr lang="en-US" sz="40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572948" y="6492901"/>
                <a:ext cx="17105452" cy="3070199"/>
              </a:xfrm>
              <a:prstGeom prst="rect">
                <a:avLst/>
              </a:prstGeom>
            </p:spPr>
            <p:txBody>
              <a:bodyPr wrap="none">
                <a:spAutoFit/>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en-US" sz="3800" i="1" kern="100" smtClean="0">
                          <a:latin typeface="Cambria Math" panose="02040503050406030204" pitchFamily="18" charset="0"/>
                          <a:ea typeface="Calibri" panose="020F0502020204030204" pitchFamily="34" charset="0"/>
                          <a:cs typeface="Times New Roman" panose="02020603050405020304" pitchFamily="18" charset="0"/>
                        </a:rPr>
                        <m:t>𝐵</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𝑎</m:t>
                              </m:r>
                            </m:sub>
                          </m:sSub>
                        </m:fName>
                        <m:e>
                          <m:d>
                            <m:d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3800" kern="1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𝑎</m:t>
                                      </m:r>
                                    </m:e>
                                    <m:sup>
                                      <m:f>
                                        <m:f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kern="10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800" kern="100">
                                              <a:effectLst/>
                                              <a:latin typeface="Cambria Math" panose="02040503050406030204" pitchFamily="18" charset="0"/>
                                              <a:ea typeface="Calibri" panose="020F0502020204030204" pitchFamily="34" charset="0"/>
                                              <a:cs typeface="Times New Roman" panose="02020603050405020304" pitchFamily="18" charset="0"/>
                                            </a:rPr>
                                            <m:t>3</m:t>
                                          </m:r>
                                        </m:den>
                                      </m:f>
                                    </m:sup>
                                  </m:sSup>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𝑎</m:t>
                                      </m:r>
                                    </m:e>
                                    <m:sup>
                                      <m:f>
                                        <m:f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kern="100">
                                              <a:effectLst/>
                                              <a:latin typeface="Cambria Math" panose="02040503050406030204" pitchFamily="18" charset="0"/>
                                              <a:ea typeface="Calibri" panose="020F0502020204030204" pitchFamily="34" charset="0"/>
                                              <a:cs typeface="Times New Roman" panose="02020603050405020304" pitchFamily="18" charset="0"/>
                                            </a:rPr>
                                            <m:t>4</m:t>
                                          </m:r>
                                        </m:num>
                                        <m:den>
                                          <m:r>
                                            <a:rPr lang="en-US" sz="3800" kern="100">
                                              <a:effectLst/>
                                              <a:latin typeface="Cambria Math" panose="02040503050406030204" pitchFamily="18" charset="0"/>
                                              <a:ea typeface="Calibri" panose="020F0502020204030204" pitchFamily="34" charset="0"/>
                                              <a:cs typeface="Times New Roman" panose="02020603050405020304" pitchFamily="18" charset="0"/>
                                            </a:rPr>
                                            <m:t>5</m:t>
                                          </m:r>
                                        </m:den>
                                      </m:f>
                                    </m:sup>
                                  </m:sSup>
                                </m:num>
                                <m:den>
                                  <m:sSup>
                                    <m:sSup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𝑎</m:t>
                                      </m:r>
                                    </m:e>
                                    <m:sup>
                                      <m:f>
                                        <m:f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kern="10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800" kern="100">
                                              <a:effectLst/>
                                              <a:latin typeface="Cambria Math" panose="02040503050406030204" pitchFamily="18" charset="0"/>
                                              <a:ea typeface="Calibri" panose="020F0502020204030204" pitchFamily="34" charset="0"/>
                                              <a:cs typeface="Times New Roman" panose="02020603050405020304" pitchFamily="18" charset="0"/>
                                            </a:rPr>
                                            <m:t>4</m:t>
                                          </m:r>
                                        </m:den>
                                      </m:f>
                                    </m:sup>
                                  </m:sSup>
                                </m:den>
                              </m:f>
                            </m:e>
                          </m:d>
                        </m:e>
                      </m:func>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𝑎</m:t>
                                  </m:r>
                                </m:e>
                                <m:sup>
                                  <m:func>
                                    <m:func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𝑎</m:t>
                                          </m:r>
                                        </m:sub>
                                      </m:sSub>
                                    </m:fName>
                                    <m:e>
                                      <m:f>
                                        <m:f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3800" kern="100">
                                                  <a:effectLst/>
                                                  <a:latin typeface="Cambria Math" panose="02040503050406030204" pitchFamily="18" charset="0"/>
                                                  <a:ea typeface="Calibri" panose="020F0502020204030204" pitchFamily="34" charset="0"/>
                                                  <a:cs typeface="Times New Roman" panose="02020603050405020304" pitchFamily="18" charset="0"/>
                                                </a:rPr>
                                                <m:t>105</m:t>
                                              </m:r>
                                            </m:e>
                                          </m:rad>
                                        </m:num>
                                        <m:den>
                                          <m:r>
                                            <a:rPr lang="en-US" sz="3800" kern="100">
                                              <a:effectLst/>
                                              <a:latin typeface="Cambria Math" panose="02040503050406030204" pitchFamily="18" charset="0"/>
                                              <a:ea typeface="Calibri" panose="020F0502020204030204" pitchFamily="34" charset="0"/>
                                              <a:cs typeface="Times New Roman" panose="02020603050405020304" pitchFamily="18" charset="0"/>
                                            </a:rPr>
                                            <m:t>30</m:t>
                                          </m:r>
                                        </m:den>
                                      </m:f>
                                    </m:e>
                                  </m:func>
                                </m:sup>
                              </m:sSup>
                            </m:e>
                          </m:d>
                        </m:e>
                        <m:sup>
                          <m:r>
                            <a:rPr lang="en-US" sz="3800" kern="1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𝑎</m:t>
                              </m:r>
                            </m:sub>
                          </m:sSub>
                        </m:fName>
                        <m:e>
                          <m:sSup>
                            <m:sSup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𝑎</m:t>
                              </m:r>
                            </m:e>
                            <m:sup>
                              <m:f>
                                <m:f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kern="100">
                                      <a:effectLst/>
                                      <a:latin typeface="Cambria Math" panose="02040503050406030204" pitchFamily="18" charset="0"/>
                                      <a:ea typeface="Calibri" panose="020F0502020204030204" pitchFamily="34" charset="0"/>
                                      <a:cs typeface="Times New Roman" panose="02020603050405020304" pitchFamily="18" charset="0"/>
                                    </a:rPr>
                                    <m:t>173</m:t>
                                  </m:r>
                                </m:num>
                                <m:den>
                                  <m:r>
                                    <a:rPr lang="en-US" sz="3800" kern="100">
                                      <a:effectLst/>
                                      <a:latin typeface="Cambria Math" panose="02040503050406030204" pitchFamily="18" charset="0"/>
                                      <a:ea typeface="Calibri" panose="020F0502020204030204" pitchFamily="34" charset="0"/>
                                      <a:cs typeface="Times New Roman" panose="02020603050405020304" pitchFamily="18" charset="0"/>
                                    </a:rPr>
                                    <m:t>60</m:t>
                                  </m:r>
                                </m:den>
                              </m:f>
                            </m:sup>
                          </m:sSup>
                        </m:e>
                      </m:func>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3800" kern="100">
                                          <a:effectLst/>
                                          <a:latin typeface="Cambria Math" panose="02040503050406030204" pitchFamily="18" charset="0"/>
                                          <a:ea typeface="Calibri" panose="020F0502020204030204" pitchFamily="34" charset="0"/>
                                          <a:cs typeface="Times New Roman" panose="02020603050405020304" pitchFamily="18" charset="0"/>
                                        </a:rPr>
                                        <m:t>105</m:t>
                                      </m:r>
                                    </m:e>
                                  </m:rad>
                                </m:num>
                                <m:den>
                                  <m:r>
                                    <a:rPr lang="en-US" sz="3800" kern="100">
                                      <a:effectLst/>
                                      <a:latin typeface="Cambria Math" panose="02040503050406030204" pitchFamily="18" charset="0"/>
                                      <a:ea typeface="Calibri" panose="020F0502020204030204" pitchFamily="34" charset="0"/>
                                      <a:cs typeface="Times New Roman" panose="02020603050405020304" pitchFamily="18" charset="0"/>
                                    </a:rPr>
                                    <m:t>30</m:t>
                                  </m:r>
                                </m:den>
                              </m:f>
                            </m:e>
                          </m:d>
                        </m:e>
                        <m:sup>
                          <m:r>
                            <a:rPr lang="en-US" sz="3800" kern="1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kern="100">
                              <a:effectLst/>
                              <a:latin typeface="Cambria Math" panose="02040503050406030204" pitchFamily="18" charset="0"/>
                              <a:ea typeface="Calibri" panose="020F0502020204030204" pitchFamily="34" charset="0"/>
                              <a:cs typeface="Times New Roman" panose="02020603050405020304" pitchFamily="18" charset="0"/>
                            </a:rPr>
                            <m:t>173</m:t>
                          </m:r>
                        </m:num>
                        <m:den>
                          <m:r>
                            <a:rPr lang="en-US" sz="3800" kern="100">
                              <a:effectLst/>
                              <a:latin typeface="Cambria Math" panose="02040503050406030204" pitchFamily="18" charset="0"/>
                              <a:ea typeface="Calibri" panose="020F0502020204030204" pitchFamily="34" charset="0"/>
                              <a:cs typeface="Times New Roman" panose="02020603050405020304" pitchFamily="18" charset="0"/>
                            </a:rPr>
                            <m:t>60</m:t>
                          </m:r>
                        </m:den>
                      </m:f>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kern="100">
                              <a:effectLst/>
                              <a:latin typeface="Cambria Math" panose="02040503050406030204" pitchFamily="18" charset="0"/>
                              <a:ea typeface="Calibri" panose="020F0502020204030204" pitchFamily="34" charset="0"/>
                              <a:cs typeface="Times New Roman" panose="02020603050405020304" pitchFamily="18" charset="0"/>
                            </a:rPr>
                            <m:t>105</m:t>
                          </m:r>
                        </m:num>
                        <m:den>
                          <m:r>
                            <a:rPr lang="en-US" sz="3800" kern="100">
                              <a:effectLst/>
                              <a:latin typeface="Cambria Math" panose="02040503050406030204" pitchFamily="18" charset="0"/>
                              <a:ea typeface="Calibri" panose="020F0502020204030204" pitchFamily="34" charset="0"/>
                              <a:cs typeface="Times New Roman" panose="02020603050405020304" pitchFamily="18" charset="0"/>
                            </a:rPr>
                            <m:t>900</m:t>
                          </m:r>
                        </m:den>
                      </m:f>
                      <m:r>
                        <a:rPr lang="en-US" sz="3800" kern="100">
                          <a:effectLst/>
                          <a:latin typeface="Cambria Math" panose="02040503050406030204" pitchFamily="18" charset="0"/>
                          <a:ea typeface="Calibri" panose="020F0502020204030204" pitchFamily="34" charset="0"/>
                          <a:cs typeface="Times New Roman" panose="02020603050405020304" pitchFamily="18" charset="0"/>
                        </a:rPr>
                        <m:t>=3</m:t>
                      </m:r>
                    </m:oMath>
                  </m:oMathPara>
                </a14:m>
                <a:endParaRPr lang="en-US" sz="3800" kern="10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72948" y="6492901"/>
                <a:ext cx="17105452" cy="3070199"/>
              </a:xfrm>
              <a:prstGeom prst="rect">
                <a:avLst/>
              </a:prstGeom>
              <a:blipFill>
                <a:blip r:embed="rId3"/>
                <a:stretch>
                  <a:fillRect/>
                </a:stretch>
              </a:blipFill>
            </p:spPr>
            <p:txBody>
              <a:bodyPr/>
              <a:lstStyle/>
              <a:p>
                <a:r>
                  <a:rPr lang="en-US">
                    <a:noFill/>
                  </a:rPr>
                  <a:t> </a:t>
                </a:r>
              </a:p>
            </p:txBody>
          </p:sp>
        </mc:Fallback>
      </mc:AlternateContent>
      <p:pic>
        <p:nvPicPr>
          <p:cNvPr id="16" name="Picture 15"/>
          <p:cNvPicPr>
            <a:picLocks noChangeAspect="1"/>
          </p:cNvPicPr>
          <p:nvPr/>
        </p:nvPicPr>
        <p:blipFill>
          <a:blip r:embed="rId4"/>
          <a:stretch>
            <a:fillRect/>
          </a:stretch>
        </p:blipFill>
        <p:spPr>
          <a:xfrm>
            <a:off x="16028970" y="581729"/>
            <a:ext cx="1621128" cy="1230657"/>
          </a:xfrm>
          <a:prstGeom prst="rect">
            <a:avLst/>
          </a:prstGeom>
        </p:spPr>
      </p:pic>
    </p:spTree>
    <p:extLst>
      <p:ext uri="{BB962C8B-B14F-4D97-AF65-F5344CB8AC3E}">
        <p14:creationId xmlns:p14="http://schemas.microsoft.com/office/powerpoint/2010/main" val="915398952"/>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ircle(i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up)">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33"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CA379"/>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algn="ctr">
                <a:lnSpc>
                  <a:spcPts val="2400"/>
                </a:lnSpc>
              </a:pPr>
              <a:endParaRPr/>
            </a:p>
          </p:txBody>
        </p:sp>
      </p:grpSp>
      <p:sp>
        <p:nvSpPr>
          <p:cNvPr id="27" name="TextBox 26"/>
          <p:cNvSpPr txBox="1"/>
          <p:nvPr/>
        </p:nvSpPr>
        <p:spPr>
          <a:xfrm>
            <a:off x="3088510" y="949770"/>
            <a:ext cx="11024065" cy="992579"/>
          </a:xfrm>
          <a:prstGeom prst="rect">
            <a:avLst/>
          </a:prstGeom>
          <a:noFill/>
        </p:spPr>
        <p:txBody>
          <a:bodyPr wrap="square" rtlCol="0">
            <a:spAutoFit/>
          </a:bodyPr>
          <a:lstStyle/>
          <a:p>
            <a:pPr algn="just">
              <a:lnSpc>
                <a:spcPct val="150000"/>
              </a:lnSpc>
            </a:pPr>
            <a:r>
              <a:rPr lang="vi-VN" sz="3900" b="1">
                <a:solidFill>
                  <a:srgbClr val="4BACC6">
                    <a:lumMod val="75000"/>
                  </a:srgbClr>
                </a:solidFill>
                <a:cs typeface="Arial" panose="020B0604020202020204" pitchFamily="34" charset="0"/>
              </a:rPr>
              <a:t>Bài 6.</a:t>
            </a:r>
            <a:r>
              <a:rPr lang="en-US" sz="3900" b="1">
                <a:solidFill>
                  <a:srgbClr val="4BACC6">
                    <a:lumMod val="75000"/>
                  </a:srgbClr>
                </a:solidFill>
                <a:latin typeface="Arial" panose="020B0604020202020204" pitchFamily="34" charset="0"/>
                <a:cs typeface="Arial" panose="020B0604020202020204" pitchFamily="34" charset="0"/>
              </a:rPr>
              <a:t>36</a:t>
            </a:r>
            <a:r>
              <a:rPr lang="vi-VN" sz="3900" b="1">
                <a:solidFill>
                  <a:srgbClr val="4BACC6">
                    <a:lumMod val="75000"/>
                  </a:srgbClr>
                </a:solidFill>
                <a:cs typeface="Arial" panose="020B0604020202020204" pitchFamily="34" charset="0"/>
              </a:rPr>
              <a:t> </a:t>
            </a:r>
            <a:r>
              <a:rPr lang="vi-VN" sz="3900" b="1" dirty="0">
                <a:solidFill>
                  <a:srgbClr val="4BACC6">
                    <a:lumMod val="75000"/>
                  </a:srgbClr>
                </a:solidFill>
                <a:cs typeface="Arial" panose="020B0604020202020204" pitchFamily="34" charset="0"/>
              </a:rPr>
              <a:t>(SGK - tr.</a:t>
            </a:r>
            <a:r>
              <a:rPr lang="en-US" sz="3900" b="1" dirty="0">
                <a:solidFill>
                  <a:srgbClr val="4BACC6">
                    <a:lumMod val="75000"/>
                  </a:srgbClr>
                </a:solidFill>
                <a:latin typeface="Arial" panose="020B0604020202020204" pitchFamily="34" charset="0"/>
                <a:cs typeface="Arial" panose="020B0604020202020204" pitchFamily="34" charset="0"/>
              </a:rPr>
              <a:t>26</a:t>
            </a:r>
            <a:r>
              <a:rPr lang="vi-VN" sz="3900" b="1">
                <a:solidFill>
                  <a:srgbClr val="4BACC6">
                    <a:lumMod val="75000"/>
                  </a:srgbClr>
                </a:solidFill>
                <a:cs typeface="Arial" panose="020B0604020202020204" pitchFamily="34" charset="0"/>
              </a:rPr>
              <a:t>) </a:t>
            </a:r>
            <a:r>
              <a:rPr lang="vi-VN" sz="3800">
                <a:cs typeface="Arial" panose="020B0604020202020204" pitchFamily="34" charset="0"/>
              </a:rPr>
              <a:t>Giải các phương trình sau:</a:t>
            </a:r>
            <a:endParaRPr lang="en-US" sz="3800" dirty="0">
              <a:latin typeface="Arial" panose="020B0604020202020204" pitchFamily="34" charset="0"/>
              <a:cs typeface="Arial" panose="020B0604020202020204" pitchFamily="34" charset="0"/>
            </a:endParaRPr>
          </a:p>
        </p:txBody>
      </p:sp>
      <p:sp>
        <p:nvSpPr>
          <p:cNvPr id="31" name="TextBox 30"/>
          <p:cNvSpPr txBox="1"/>
          <p:nvPr/>
        </p:nvSpPr>
        <p:spPr>
          <a:xfrm>
            <a:off x="7879494" y="3838719"/>
            <a:ext cx="1524000" cy="692497"/>
          </a:xfrm>
          <a:prstGeom prst="rect">
            <a:avLst/>
          </a:prstGeom>
          <a:noFill/>
        </p:spPr>
        <p:txBody>
          <a:bodyPr wrap="square" rtlCol="0">
            <a:spAutoFit/>
          </a:bodyPr>
          <a:lstStyle/>
          <a:p>
            <a:pPr algn="ctr"/>
            <a:r>
              <a:rPr lang="vi-VN" sz="3900" b="1" u="sng" dirty="0">
                <a:solidFill>
                  <a:srgbClr val="C00000"/>
                </a:solidFill>
                <a:latin typeface="Arial" panose="020B0604020202020204" pitchFamily="34" charset="0"/>
                <a:cs typeface="Arial" panose="020B0604020202020204" pitchFamily="34" charset="0"/>
              </a:rPr>
              <a:t>Giải</a:t>
            </a:r>
            <a:r>
              <a:rPr lang="vi-VN" sz="3900" b="1" dirty="0">
                <a:solidFill>
                  <a:srgbClr val="C00000"/>
                </a:solidFill>
                <a:latin typeface="Arial" panose="020B0604020202020204" pitchFamily="34" charset="0"/>
                <a:cs typeface="Arial" panose="020B0604020202020204" pitchFamily="34" charset="0"/>
              </a:rPr>
              <a:t>:</a:t>
            </a:r>
            <a:endParaRPr lang="en-US" sz="39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Rectangle 11"/>
              <p:cNvSpPr/>
              <p:nvPr/>
            </p:nvSpPr>
            <p:spPr>
              <a:xfrm>
                <a:off x="3200399" y="2261509"/>
                <a:ext cx="3505200" cy="969496"/>
              </a:xfrm>
              <a:prstGeom prst="rect">
                <a:avLst/>
              </a:prstGeom>
            </p:spPr>
            <p:txBody>
              <a:bodyPr wrap="square">
                <a:spAutoFit/>
              </a:bodyPr>
              <a:lstStyle/>
              <a:p>
                <a:pPr>
                  <a:lnSpc>
                    <a:spcPct val="150000"/>
                  </a:lnSpc>
                  <a:tabLst>
                    <a:tab pos="360045" algn="l"/>
                    <a:tab pos="720090" algn="l"/>
                  </a:tabLst>
                </a:pPr>
                <a14:m>
                  <m:oMathPara xmlns:m="http://schemas.openxmlformats.org/officeDocument/2006/math">
                    <m:oMathParaPr>
                      <m:jc m:val="left"/>
                    </m:oMathParaPr>
                    <m:oMath xmlns:m="http://schemas.openxmlformats.org/officeDocument/2006/math">
                      <m:r>
                        <a:rPr lang="en-US" sz="3800" b="0" i="1" smtClean="0">
                          <a:latin typeface="Cambria Math" panose="02040503050406030204" pitchFamily="18" charset="0"/>
                          <a:ea typeface="Times New Roman" panose="02020603050405020304" pitchFamily="18" charset="0"/>
                          <a:cs typeface="Times New Roman" panose="02020603050405020304" pitchFamily="18" charset="0"/>
                        </a:rPr>
                        <m:t>𝑎</m:t>
                      </m:r>
                      <m:r>
                        <a:rPr lang="en-US" sz="3800" b="0" i="1" smtClean="0">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n-US" sz="3800" b="0" i="1" smtClean="0">
                              <a:latin typeface="Cambria Math" panose="02040503050406030204" pitchFamily="18" charset="0"/>
                              <a:cs typeface="Times New Roman" panose="02020603050405020304" pitchFamily="18" charset="0"/>
                            </a:rPr>
                          </m:ctrlPr>
                        </m:sSupPr>
                        <m:e>
                          <m:r>
                            <a:rPr lang="en-US" sz="3800" b="0" i="1" smtClean="0">
                              <a:latin typeface="Cambria Math" panose="02040503050406030204" pitchFamily="18" charset="0"/>
                              <a:cs typeface="Times New Roman" panose="02020603050405020304" pitchFamily="18" charset="0"/>
                            </a:rPr>
                            <m:t>3</m:t>
                          </m:r>
                        </m:e>
                        <m:sup>
                          <m:r>
                            <a:rPr lang="en-US" sz="3800" b="0" i="1" smtClean="0">
                              <a:latin typeface="Cambria Math" panose="02040503050406030204" pitchFamily="18" charset="0"/>
                              <a:cs typeface="Times New Roman" panose="02020603050405020304" pitchFamily="18" charset="0"/>
                            </a:rPr>
                            <m:t>1−2</m:t>
                          </m:r>
                          <m:r>
                            <a:rPr lang="en-US" sz="3800" b="0" i="1" smtClean="0">
                              <a:latin typeface="Cambria Math" panose="02040503050406030204" pitchFamily="18" charset="0"/>
                              <a:cs typeface="Times New Roman" panose="02020603050405020304" pitchFamily="18" charset="0"/>
                            </a:rPr>
                            <m:t>𝑥</m:t>
                          </m:r>
                        </m:sup>
                      </m:sSup>
                      <m:r>
                        <a:rPr lang="en-US" sz="3800" b="0" i="1" smtClean="0">
                          <a:latin typeface="Cambria Math" panose="02040503050406030204" pitchFamily="18" charset="0"/>
                          <a:cs typeface="Times New Roman" panose="02020603050405020304" pitchFamily="18" charset="0"/>
                        </a:rPr>
                        <m:t>=</m:t>
                      </m:r>
                      <m:sSup>
                        <m:sSupPr>
                          <m:ctrlPr>
                            <a:rPr lang="en-US" sz="3800" b="0" i="1" smtClean="0">
                              <a:latin typeface="Cambria Math" panose="02040503050406030204" pitchFamily="18" charset="0"/>
                              <a:cs typeface="Times New Roman" panose="02020603050405020304" pitchFamily="18" charset="0"/>
                            </a:rPr>
                          </m:ctrlPr>
                        </m:sSupPr>
                        <m:e>
                          <m:r>
                            <a:rPr lang="en-US" sz="3800" b="0" i="1" smtClean="0">
                              <a:latin typeface="Cambria Math" panose="02040503050406030204" pitchFamily="18" charset="0"/>
                              <a:cs typeface="Times New Roman" panose="02020603050405020304" pitchFamily="18" charset="0"/>
                            </a:rPr>
                            <m:t>4</m:t>
                          </m:r>
                        </m:e>
                        <m:sup>
                          <m:r>
                            <a:rPr lang="en-US" sz="3800" b="0" i="1" smtClean="0">
                              <a:latin typeface="Cambria Math" panose="02040503050406030204" pitchFamily="18" charset="0"/>
                              <a:cs typeface="Times New Roman" panose="02020603050405020304" pitchFamily="18" charset="0"/>
                            </a:rPr>
                            <m:t>𝑥</m:t>
                          </m:r>
                        </m:sup>
                      </m:sSup>
                    </m:oMath>
                  </m:oMathPara>
                </a14:m>
                <a:endParaRPr lang="en-US" sz="3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3200399" y="2261509"/>
                <a:ext cx="3505200" cy="96949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7725916" y="2184565"/>
                <a:ext cx="7857812" cy="1123384"/>
              </a:xfrm>
              <a:prstGeom prst="rect">
                <a:avLst/>
              </a:prstGeom>
            </p:spPr>
            <p:txBody>
              <a:bodyPr wrap="square">
                <a:spAutoFit/>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en-US" sz="3800" b="0" i="1" smtClean="0">
                          <a:latin typeface="Cambria Math" panose="02040503050406030204" pitchFamily="18" charset="0"/>
                          <a:ea typeface="Times New Roman" panose="02020603050405020304" pitchFamily="18" charset="0"/>
                          <a:cs typeface="Times New Roman" panose="02020603050405020304" pitchFamily="18" charset="0"/>
                        </a:rPr>
                        <m:t>𝑏</m:t>
                      </m:r>
                      <m:r>
                        <a:rPr lang="en-US" sz="3800" b="0" i="1" smtClean="0">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US" sz="3800" i="1" kern="100">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3</m:t>
                          </m:r>
                        </m:sub>
                      </m:s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+1)+</m:t>
                      </m:r>
                      <m:sSub>
                        <m:sSub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3</m:t>
                          </m:r>
                        </m:sub>
                      </m:s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+4)=2</m:t>
                      </m:r>
                    </m:oMath>
                  </m:oMathPara>
                </a14:m>
                <a:endParaRPr lang="en-US" sz="3800" kern="1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7725916" y="2184565"/>
                <a:ext cx="7857812" cy="112338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200400" y="5220310"/>
                <a:ext cx="12141504" cy="3079048"/>
              </a:xfrm>
              <a:prstGeom prst="rect">
                <a:avLst/>
              </a:prstGeom>
            </p:spPr>
            <p:txBody>
              <a:bodyPr wrap="square">
                <a:spAutoFit/>
              </a:bodyPr>
              <a:lstStyle/>
              <a:p>
                <a:pPr>
                  <a:lnSpc>
                    <a:spcPct val="150000"/>
                  </a:lnSpc>
                  <a:spcAft>
                    <a:spcPts val="1200"/>
                  </a:spcAft>
                </a:pPr>
                <a14:m>
                  <m:oMath xmlns:m="http://schemas.openxmlformats.org/officeDocument/2006/math">
                    <m:r>
                      <a:rPr lang="en-US" sz="3800" i="1">
                        <a:latin typeface="Cambria Math" panose="02040503050406030204" pitchFamily="18" charset="0"/>
                        <a:ea typeface="Times New Roman" panose="02020603050405020304" pitchFamily="18" charset="0"/>
                        <a:cs typeface="Times New Roman" panose="02020603050405020304" pitchFamily="18" charset="0"/>
                      </a:rPr>
                      <m:t>𝑎</m:t>
                    </m:r>
                    <m:r>
                      <a:rPr lang="en-US" sz="3800" i="1">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3800" kern="100">
                    <a:latin typeface="Arial" panose="020B0604020202020204" pitchFamily="34" charset="0"/>
                    <a:ea typeface="Calibri" panose="020F0502020204030204" pitchFamily="34" charset="0"/>
                    <a:cs typeface="Arial" panose="020B0604020202020204" pitchFamily="34" charset="0"/>
                  </a:rPr>
                  <a:t>Lấy lôgarit cơ số 3 hai vế ta được: </a:t>
                </a:r>
              </a:p>
              <a:p>
                <a:pPr>
                  <a:lnSpc>
                    <a:spcPct val="150000"/>
                  </a:lnSpc>
                  <a:spcAft>
                    <a:spcPts val="1200"/>
                  </a:spcAft>
                </a:pPr>
                <a14:m>
                  <m:oMathPara xmlns:m="http://schemas.openxmlformats.org/officeDocument/2006/math">
                    <m:oMathParaPr>
                      <m:jc m:val="center"/>
                    </m:oMathParaPr>
                    <m:oMath xmlns:m="http://schemas.openxmlformats.org/officeDocument/2006/math">
                      <m:r>
                        <a:rPr lang="en-US" sz="3800" kern="100">
                          <a:effectLst/>
                          <a:latin typeface="Cambria Math" panose="02040503050406030204" pitchFamily="18" charset="0"/>
                          <a:ea typeface="Calibri" panose="020F0502020204030204" pitchFamily="34" charset="0"/>
                          <a:cs typeface="Times New Roman" panose="02020603050405020304" pitchFamily="18" charset="0"/>
                        </a:rPr>
                        <m:t>1</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2</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𝑥</m:t>
                      </m:r>
                      <m:sSub>
                        <m:sSub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3</m:t>
                          </m:r>
                        </m:sub>
                      </m:s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⁡4⇔</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kern="10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800" kern="100">
                              <a:effectLst/>
                              <a:latin typeface="Cambria Math" panose="02040503050406030204" pitchFamily="18" charset="0"/>
                              <a:ea typeface="Calibri" panose="020F0502020204030204" pitchFamily="34" charset="0"/>
                              <a:cs typeface="Times New Roman" panose="02020603050405020304" pitchFamily="18" charset="0"/>
                            </a:rPr>
                            <m:t>2+</m:t>
                          </m:r>
                          <m:sSub>
                            <m:sSub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3</m:t>
                              </m:r>
                            </m:sub>
                          </m:s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⁡4</m:t>
                          </m:r>
                        </m:den>
                      </m:f>
                    </m:oMath>
                  </m:oMathPara>
                </a14:m>
                <a:endParaRPr lang="en-US" sz="3800" kern="10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200400" y="5220310"/>
                <a:ext cx="12141504" cy="3079048"/>
              </a:xfrm>
              <a:prstGeom prst="rect">
                <a:avLst/>
              </a:prstGeom>
              <a:blipFill>
                <a:blip r:embed="rId4"/>
                <a:stretch>
                  <a:fillRect/>
                </a:stretch>
              </a:blipFill>
            </p:spPr>
            <p:txBody>
              <a:bodyPr/>
              <a:lstStyle/>
              <a:p>
                <a:r>
                  <a:rPr lang="en-US">
                    <a:noFill/>
                  </a:rPr>
                  <a:t> </a:t>
                </a:r>
              </a:p>
            </p:txBody>
          </p:sp>
        </mc:Fallback>
      </mc:AlternateContent>
      <p:pic>
        <p:nvPicPr>
          <p:cNvPr id="16" name="Picture 15"/>
          <p:cNvPicPr>
            <a:picLocks noChangeAspect="1"/>
          </p:cNvPicPr>
          <p:nvPr/>
        </p:nvPicPr>
        <p:blipFill>
          <a:blip r:embed="rId5"/>
          <a:stretch>
            <a:fillRect/>
          </a:stretch>
        </p:blipFill>
        <p:spPr>
          <a:xfrm>
            <a:off x="15621000" y="8986520"/>
            <a:ext cx="1962804" cy="853303"/>
          </a:xfrm>
          <a:prstGeom prst="rect">
            <a:avLst/>
          </a:prstGeom>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anim calcmode="lin" valueType="num">
                                      <p:cBhvr>
                                        <p:cTn id="8" dur="500" fill="hold"/>
                                        <p:tgtEl>
                                          <p:spTgt spid="27"/>
                                        </p:tgtEl>
                                        <p:attrNameLst>
                                          <p:attrName>ppt_x</p:attrName>
                                        </p:attrNameLst>
                                      </p:cBhvr>
                                      <p:tavLst>
                                        <p:tav tm="0">
                                          <p:val>
                                            <p:strVal val="#ppt_x"/>
                                          </p:val>
                                        </p:tav>
                                        <p:tav tm="100000">
                                          <p:val>
                                            <p:strVal val="#ppt_x"/>
                                          </p:val>
                                        </p:tav>
                                      </p:tavLst>
                                    </p:anim>
                                    <p:anim calcmode="lin" valueType="num">
                                      <p:cBhvr>
                                        <p:cTn id="9" dur="5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up)">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randombar(horizontal)">
                                      <p:cBhvr>
                                        <p:cTn id="29" dur="500"/>
                                        <p:tgtEl>
                                          <p:spTgt spid="5">
                                            <p:txEl>
                                              <p:pRg st="0" end="0"/>
                                            </p:txEl>
                                          </p:spTgt>
                                        </p:tgtEl>
                                      </p:cBhvr>
                                    </p:animEffect>
                                  </p:childTnLst>
                                </p:cTn>
                              </p:par>
                              <p:par>
                                <p:cTn id="30" presetID="14" presetClass="entr" presetSubtype="10" fill="hold" nodeType="with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3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P spid="12"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CA379"/>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1" name="TextBox 30"/>
          <p:cNvSpPr txBox="1"/>
          <p:nvPr/>
        </p:nvSpPr>
        <p:spPr>
          <a:xfrm>
            <a:off x="8382000" y="793403"/>
            <a:ext cx="1524000" cy="6924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900" b="1" i="0" u="sng"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Giải</a:t>
            </a:r>
            <a:r>
              <a:rPr kumimoji="0" lang="vi-VN" sz="39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endParaRPr kumimoji="0" lang="en-US" sz="39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2362200" y="1485900"/>
                <a:ext cx="14828100" cy="8119146"/>
              </a:xfrm>
              <a:prstGeom prst="rect">
                <a:avLst/>
              </a:prstGeom>
            </p:spPr>
            <p:txBody>
              <a:bodyPr wrap="square">
                <a:spAutoFit/>
              </a:bodyPr>
              <a:lstStyle/>
              <a:p>
                <a:pPr>
                  <a:lnSpc>
                    <a:spcPct val="150000"/>
                  </a:lnSpc>
                </a:pPr>
                <a:r>
                  <a:rPr lang="en-US" sz="3600" kern="100">
                    <a:latin typeface="Arial" panose="020B0604020202020204" pitchFamily="34" charset="0"/>
                    <a:ea typeface="Calibri" panose="020F0502020204030204" pitchFamily="34" charset="0"/>
                    <a:cs typeface="Arial" panose="020B0604020202020204" pitchFamily="34" charset="0"/>
                  </a:rPr>
                  <a:t>b) Điều kiện: </a:t>
                </a:r>
                <a14:m>
                  <m:oMath xmlns:m="http://schemas.openxmlformats.org/officeDocument/2006/math">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&gt;</m:t>
                    </m:r>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1</m:t>
                    </m:r>
                  </m:oMath>
                </a14:m>
                <a:r>
                  <a:rPr lang="en-US" sz="3600" kern="100">
                    <a:effectLst/>
                    <a:latin typeface="Arial" panose="020B0604020202020204" pitchFamily="34" charset="0"/>
                    <a:ea typeface="Calibri" panose="020F0502020204030204" pitchFamily="34" charset="0"/>
                    <a:cs typeface="Arial" panose="020B0604020202020204" pitchFamily="34" charset="0"/>
                  </a:rPr>
                  <a:t>. Ta có:</a:t>
                </a:r>
              </a:p>
              <a:p>
                <a:pPr>
                  <a:lnSpc>
                    <a:spcPct val="150000"/>
                  </a:lnSpc>
                </a:pPr>
                <a14:m>
                  <m:oMathPara xmlns:m="http://schemas.openxmlformats.org/officeDocument/2006/math">
                    <m:oMathParaPr>
                      <m:jc m:val="centerGroup"/>
                    </m:oMathParaPr>
                    <m:oMath xmlns:m="http://schemas.openxmlformats.org/officeDocument/2006/math">
                      <m:sSub>
                        <m:sSub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6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3600" kern="100">
                              <a:effectLst/>
                              <a:latin typeface="Cambria Math" panose="02040503050406030204" pitchFamily="18" charset="0"/>
                              <a:ea typeface="Calibri" panose="020F0502020204030204" pitchFamily="34" charset="0"/>
                              <a:cs typeface="Times New Roman" panose="02020603050405020304" pitchFamily="18" charset="0"/>
                            </a:rPr>
                            <m:t>3</m:t>
                          </m:r>
                        </m:sub>
                      </m:sSub>
                      <m:r>
                        <a:rPr lang="en-US" sz="36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+1)+</m:t>
                      </m:r>
                      <m:sSub>
                        <m:sSub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6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3600" kern="100">
                              <a:effectLst/>
                              <a:latin typeface="Cambria Math" panose="02040503050406030204" pitchFamily="18" charset="0"/>
                              <a:ea typeface="Calibri" panose="020F0502020204030204" pitchFamily="34" charset="0"/>
                              <a:cs typeface="Times New Roman" panose="02020603050405020304" pitchFamily="18" charset="0"/>
                            </a:rPr>
                            <m:t>3</m:t>
                          </m:r>
                        </m:sub>
                      </m:sSub>
                      <m:r>
                        <a:rPr lang="en-US" sz="36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+4)=2</m:t>
                      </m:r>
                    </m:oMath>
                  </m:oMathPara>
                </a14:m>
                <a:endParaRPr lang="en-US" sz="3600" kern="10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14:m>
                  <m:oMathPara xmlns:m="http://schemas.openxmlformats.org/officeDocument/2006/math">
                    <m:oMathParaPr>
                      <m:jc m:val="centerGroup"/>
                    </m:oMathParaPr>
                    <m:oMath xmlns:m="http://schemas.openxmlformats.org/officeDocument/2006/math">
                      <m:r>
                        <a:rPr lang="en-US" sz="3600" kern="100">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6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3600" kern="100">
                                  <a:effectLst/>
                                  <a:latin typeface="Cambria Math" panose="02040503050406030204" pitchFamily="18" charset="0"/>
                                  <a:ea typeface="Calibri" panose="020F0502020204030204" pitchFamily="34" charset="0"/>
                                  <a:cs typeface="Times New Roman" panose="02020603050405020304" pitchFamily="18" charset="0"/>
                                </a:rPr>
                                <m:t>3</m:t>
                              </m:r>
                            </m:sub>
                          </m:sSub>
                        </m:fName>
                        <m:e>
                          <m:d>
                            <m:d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+1</m:t>
                              </m:r>
                            </m:e>
                          </m:d>
                        </m:e>
                      </m:func>
                      <m:d>
                        <m:d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+4</m:t>
                          </m:r>
                        </m:e>
                      </m:d>
                      <m:r>
                        <a:rPr lang="en-US" sz="3600" kern="100">
                          <a:effectLst/>
                          <a:latin typeface="Cambria Math" panose="02040503050406030204" pitchFamily="18" charset="0"/>
                          <a:ea typeface="Calibri" panose="020F0502020204030204" pitchFamily="34" charset="0"/>
                          <a:cs typeface="Times New Roman" panose="02020603050405020304" pitchFamily="18" charset="0"/>
                        </a:rPr>
                        <m:t>=2</m:t>
                      </m:r>
                    </m:oMath>
                  </m:oMathPara>
                </a14:m>
                <a:endParaRPr lang="en-US" sz="3600" kern="100">
                  <a:effectLst/>
                  <a:latin typeface="Cambria Math" panose="02040503050406030204" pitchFamily="18" charset="0"/>
                  <a:ea typeface="Calibri" panose="020F0502020204030204" pitchFamily="34"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sz="36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+1)(</m:t>
                      </m:r>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+4)=9</m:t>
                      </m:r>
                    </m:oMath>
                  </m:oMathPara>
                </a14:m>
                <a:endParaRPr lang="en-US" sz="3600" kern="10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14:m>
                  <m:oMathPara xmlns:m="http://schemas.openxmlformats.org/officeDocument/2006/math">
                    <m:oMathParaPr>
                      <m:jc m:val="centerGroup"/>
                    </m:oMathParaPr>
                    <m:oMath xmlns:m="http://schemas.openxmlformats.org/officeDocument/2006/math">
                      <m:r>
                        <a:rPr lang="en-US" sz="3600"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3600" kern="1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600" kern="100">
                          <a:effectLst/>
                          <a:latin typeface="Cambria Math" panose="02040503050406030204" pitchFamily="18" charset="0"/>
                          <a:ea typeface="Calibri" panose="020F0502020204030204" pitchFamily="34" charset="0"/>
                          <a:cs typeface="Times New Roman" panose="02020603050405020304" pitchFamily="18" charset="0"/>
                        </a:rPr>
                        <m:t>+5</m:t>
                      </m:r>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5=0</m:t>
                      </m:r>
                    </m:oMath>
                  </m:oMathPara>
                </a14:m>
                <a:endParaRPr lang="en-US" sz="3600" kern="10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600" kern="100">
                    <a:effectLst/>
                    <a:latin typeface="Arial" panose="020B0604020202020204" pitchFamily="34" charset="0"/>
                    <a:ea typeface="Calibri" panose="020F0502020204030204" pitchFamily="34" charset="0"/>
                    <a:cs typeface="Arial" panose="020B0604020202020204" pitchFamily="34" charset="0"/>
                  </a:rPr>
                  <a:t>Giải phương trình bậc hai ta được </a:t>
                </a:r>
                <a14:m>
                  <m:oMath xmlns:m="http://schemas.openxmlformats.org/officeDocument/2006/math">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5+3</m:t>
                        </m:r>
                        <m:rad>
                          <m:radPr>
                            <m:degHide m:val="on"/>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3600" kern="100">
                                <a:effectLst/>
                                <a:latin typeface="Cambria Math" panose="02040503050406030204" pitchFamily="18" charset="0"/>
                                <a:ea typeface="Calibri" panose="020F0502020204030204" pitchFamily="34" charset="0"/>
                                <a:cs typeface="Times New Roman" panose="02020603050405020304" pitchFamily="18" charset="0"/>
                              </a:rPr>
                              <m:t>5</m:t>
                            </m:r>
                          </m:e>
                        </m:rad>
                      </m:num>
                      <m:den>
                        <m:r>
                          <a:rPr lang="en-US" sz="3600" kern="100">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3600" kern="10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5</m:t>
                        </m:r>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3</m:t>
                        </m:r>
                        <m:rad>
                          <m:radPr>
                            <m:degHide m:val="on"/>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3600" kern="100">
                                <a:effectLst/>
                                <a:latin typeface="Cambria Math" panose="02040503050406030204" pitchFamily="18" charset="0"/>
                                <a:ea typeface="Calibri" panose="020F0502020204030204" pitchFamily="34" charset="0"/>
                                <a:cs typeface="Times New Roman" panose="02020603050405020304" pitchFamily="18" charset="0"/>
                              </a:rPr>
                              <m:t>5</m:t>
                            </m:r>
                          </m:e>
                        </m:rad>
                      </m:num>
                      <m:den>
                        <m:r>
                          <a:rPr lang="en-US" sz="3600" kern="100">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3600" kern="100">
                    <a:effectLst/>
                    <a:latin typeface="Arial" panose="020B0604020202020204" pitchFamily="34" charset="0"/>
                    <a:ea typeface="Calibri" panose="020F0502020204030204" pitchFamily="34" charset="0"/>
                    <a:cs typeface="Arial" panose="020B0604020202020204" pitchFamily="34" charset="0"/>
                  </a:rPr>
                  <a:t>.</a:t>
                </a:r>
              </a:p>
              <a:p>
                <a:pPr>
                  <a:lnSpc>
                    <a:spcPct val="150000"/>
                  </a:lnSpc>
                </a:pPr>
                <a:r>
                  <a:rPr lang="en-US" sz="3600" kern="100">
                    <a:effectLst/>
                    <a:latin typeface="Arial" panose="020B0604020202020204" pitchFamily="34" charset="0"/>
                    <a:ea typeface="Calibri" panose="020F0502020204030204" pitchFamily="34" charset="0"/>
                    <a:cs typeface="Arial" panose="020B0604020202020204" pitchFamily="34" charset="0"/>
                  </a:rPr>
                  <a:t>Loại nghiệm </a:t>
                </a:r>
                <a14:m>
                  <m:oMath xmlns:m="http://schemas.openxmlformats.org/officeDocument/2006/math">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5</m:t>
                        </m:r>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3</m:t>
                        </m:r>
                        <m:rad>
                          <m:radPr>
                            <m:degHide m:val="on"/>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3600" kern="100">
                                <a:effectLst/>
                                <a:latin typeface="Cambria Math" panose="02040503050406030204" pitchFamily="18" charset="0"/>
                                <a:ea typeface="Calibri" panose="020F0502020204030204" pitchFamily="34" charset="0"/>
                                <a:cs typeface="Times New Roman" panose="02020603050405020304" pitchFamily="18" charset="0"/>
                              </a:rPr>
                              <m:t>5</m:t>
                            </m:r>
                          </m:e>
                        </m:rad>
                      </m:num>
                      <m:den>
                        <m:r>
                          <a:rPr lang="en-US" sz="3600" kern="100">
                            <a:effectLst/>
                            <a:latin typeface="Cambria Math" panose="02040503050406030204" pitchFamily="18" charset="0"/>
                            <a:ea typeface="Calibri" panose="020F0502020204030204" pitchFamily="34" charset="0"/>
                            <a:cs typeface="Times New Roman" panose="02020603050405020304" pitchFamily="18" charset="0"/>
                          </a:rPr>
                          <m:t>2</m:t>
                        </m:r>
                      </m:den>
                    </m:f>
                    <m:r>
                      <a:rPr lang="en-US" sz="3600" kern="100">
                        <a:effectLst/>
                        <a:latin typeface="Cambria Math" panose="02040503050406030204" pitchFamily="18" charset="0"/>
                        <a:ea typeface="Calibri" panose="020F0502020204030204" pitchFamily="34" charset="0"/>
                        <a:cs typeface="Times New Roman" panose="02020603050405020304" pitchFamily="18" charset="0"/>
                      </a:rPr>
                      <m:t>&lt;</m:t>
                    </m:r>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1</m:t>
                    </m:r>
                  </m:oMath>
                </a14:m>
                <a:r>
                  <a:rPr lang="en-US" sz="3600" kern="100">
                    <a:effectLst/>
                    <a:latin typeface="Arial" panose="020B0604020202020204" pitchFamily="34" charset="0"/>
                    <a:ea typeface="Calibri" panose="020F0502020204030204" pitchFamily="34" charset="0"/>
                    <a:cs typeface="Arial" panose="020B0604020202020204" pitchFamily="34" charset="0"/>
                  </a:rPr>
                  <a:t>.</a:t>
                </a:r>
              </a:p>
              <a:p>
                <a:pPr>
                  <a:lnSpc>
                    <a:spcPct val="150000"/>
                  </a:lnSpc>
                </a:pPr>
                <a:r>
                  <a:rPr lang="en-US" sz="3600" kern="100">
                    <a:effectLst/>
                    <a:latin typeface="Arial" panose="020B0604020202020204" pitchFamily="34" charset="0"/>
                    <a:ea typeface="Calibri" panose="020F0502020204030204" pitchFamily="34" charset="0"/>
                    <a:cs typeface="Arial" panose="020B0604020202020204" pitchFamily="34" charset="0"/>
                  </a:rPr>
                  <a:t>Vậy phương trình đã cho có nghiệm duy nhất </a:t>
                </a:r>
                <a14:m>
                  <m:oMath xmlns:m="http://schemas.openxmlformats.org/officeDocument/2006/math">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5+3</m:t>
                        </m:r>
                        <m:rad>
                          <m:radPr>
                            <m:degHide m:val="on"/>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3600" kern="100">
                                <a:effectLst/>
                                <a:latin typeface="Cambria Math" panose="02040503050406030204" pitchFamily="18" charset="0"/>
                                <a:ea typeface="Calibri" panose="020F0502020204030204" pitchFamily="34" charset="0"/>
                                <a:cs typeface="Times New Roman" panose="02020603050405020304" pitchFamily="18" charset="0"/>
                              </a:rPr>
                              <m:t>5</m:t>
                            </m:r>
                          </m:e>
                        </m:rad>
                      </m:num>
                      <m:den>
                        <m:r>
                          <a:rPr lang="en-US" sz="3600" kern="100">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3600" kern="10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5" name="Rectangle 4"/>
              <p:cNvSpPr>
                <a:spLocks noRot="1" noChangeAspect="1" noMove="1" noResize="1" noEditPoints="1" noAdjustHandles="1" noChangeArrowheads="1" noChangeShapeType="1" noTextEdit="1"/>
              </p:cNvSpPr>
              <p:nvPr/>
            </p:nvSpPr>
            <p:spPr>
              <a:xfrm>
                <a:off x="2362200" y="1485900"/>
                <a:ext cx="14828100" cy="8119146"/>
              </a:xfrm>
              <a:prstGeom prst="rect">
                <a:avLst/>
              </a:prstGeom>
              <a:blipFill>
                <a:blip r:embed="rId2"/>
                <a:stretch>
                  <a:fillRect l="-1275" b="-300"/>
                </a:stretch>
              </a:blipFill>
            </p:spPr>
            <p:txBody>
              <a:bodyPr/>
              <a:lstStyle/>
              <a:p>
                <a:r>
                  <a:rPr lang="en-US">
                    <a:noFill/>
                  </a:rPr>
                  <a:t> </a:t>
                </a:r>
              </a:p>
            </p:txBody>
          </p:sp>
        </mc:Fallback>
      </mc:AlternateContent>
      <p:pic>
        <p:nvPicPr>
          <p:cNvPr id="11" name="Picture 10"/>
          <p:cNvPicPr>
            <a:picLocks noChangeAspect="1"/>
          </p:cNvPicPr>
          <p:nvPr/>
        </p:nvPicPr>
        <p:blipFill>
          <a:blip r:embed="rId3"/>
          <a:stretch>
            <a:fillRect/>
          </a:stretch>
        </p:blipFill>
        <p:spPr>
          <a:xfrm>
            <a:off x="15621000" y="8986520"/>
            <a:ext cx="1962804" cy="853303"/>
          </a:xfrm>
          <a:prstGeom prst="rect">
            <a:avLst/>
          </a:prstGeom>
        </p:spPr>
      </p:pic>
    </p:spTree>
    <p:extLst>
      <p:ext uri="{BB962C8B-B14F-4D97-AF65-F5344CB8AC3E}">
        <p14:creationId xmlns:p14="http://schemas.microsoft.com/office/powerpoint/2010/main" val="2298583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up)">
                                      <p:cBhvr>
                                        <p:cTn id="12" dur="500"/>
                                        <p:tgtEl>
                                          <p:spTgt spid="5">
                                            <p:txEl>
                                              <p:pRg st="1" end="1"/>
                                            </p:txEl>
                                          </p:spTgt>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wipe(up)">
                                      <p:cBhvr>
                                        <p:cTn id="16" dur="500"/>
                                        <p:tgtEl>
                                          <p:spTgt spid="5">
                                            <p:txEl>
                                              <p:pRg st="2" end="2"/>
                                            </p:txEl>
                                          </p:spTgt>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wipe(up)">
                                      <p:cBhvr>
                                        <p:cTn id="20" dur="500"/>
                                        <p:tgtEl>
                                          <p:spTgt spid="5">
                                            <p:txEl>
                                              <p:pRg st="3" end="3"/>
                                            </p:txEl>
                                          </p:spTgt>
                                        </p:tgtEl>
                                      </p:cBhvr>
                                    </p:animEffect>
                                  </p:childTnLst>
                                </p:cTn>
                              </p:par>
                            </p:childTnLst>
                          </p:cTn>
                        </p:par>
                        <p:par>
                          <p:cTn id="21" fill="hold">
                            <p:stCondLst>
                              <p:cond delay="1500"/>
                            </p:stCondLst>
                            <p:childTnLst>
                              <p:par>
                                <p:cTn id="22" presetID="22" presetClass="entr" presetSubtype="1" fill="hold" nodeType="after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wipe(up)">
                                      <p:cBhvr>
                                        <p:cTn id="24" dur="500"/>
                                        <p:tgtEl>
                                          <p:spTgt spid="5">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wipe(left)">
                                      <p:cBhvr>
                                        <p:cTn id="29" dur="500"/>
                                        <p:tgtEl>
                                          <p:spTgt spid="5">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5">
                                            <p:txEl>
                                              <p:pRg st="6" end="6"/>
                                            </p:txEl>
                                          </p:spTgt>
                                        </p:tgtEl>
                                        <p:attrNameLst>
                                          <p:attrName>style.visibility</p:attrName>
                                        </p:attrNameLst>
                                      </p:cBhvr>
                                      <p:to>
                                        <p:strVal val="visible"/>
                                      </p:to>
                                    </p:set>
                                    <p:animEffect transition="in" filter="randombar(horizontal)">
                                      <p:cBhvr>
                                        <p:cTn id="34" dur="500"/>
                                        <p:tgtEl>
                                          <p:spTgt spid="5">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Effect transition="in" filter="barn(inVertical)">
                                      <p:cBhvr>
                                        <p:cTn id="39"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743E"/>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algn="ctr">
                <a:lnSpc>
                  <a:spcPts val="2400"/>
                </a:lnSpc>
              </a:pPr>
              <a:endParaRPr/>
            </a:p>
          </p:txBody>
        </p:sp>
      </p:grpSp>
      <p:pic>
        <p:nvPicPr>
          <p:cNvPr id="10" name="Picture 9"/>
          <p:cNvPicPr>
            <a:picLocks noChangeAspect="1"/>
          </p:cNvPicPr>
          <p:nvPr/>
        </p:nvPicPr>
        <p:blipFill>
          <a:blip r:embed="rId2"/>
          <a:stretch>
            <a:fillRect/>
          </a:stretch>
        </p:blipFill>
        <p:spPr>
          <a:xfrm rot="17618639">
            <a:off x="413611" y="8433630"/>
            <a:ext cx="1714314" cy="1524806"/>
          </a:xfrm>
          <a:prstGeom prst="rect">
            <a:avLst/>
          </a:prstGeom>
        </p:spPr>
      </p:pic>
      <p:sp>
        <p:nvSpPr>
          <p:cNvPr id="8" name="TextBox 7"/>
          <p:cNvSpPr txBox="1"/>
          <p:nvPr/>
        </p:nvSpPr>
        <p:spPr>
          <a:xfrm>
            <a:off x="2438400" y="683637"/>
            <a:ext cx="13411200" cy="881395"/>
          </a:xfrm>
          <a:prstGeom prst="rect">
            <a:avLst/>
          </a:prstGeom>
          <a:noFill/>
        </p:spPr>
        <p:txBody>
          <a:bodyPr wrap="square" rtlCol="0">
            <a:spAutoFit/>
          </a:bodyPr>
          <a:lstStyle/>
          <a:p>
            <a:pPr algn="ctr">
              <a:lnSpc>
                <a:spcPct val="150000"/>
              </a:lnSpc>
            </a:pPr>
            <a:r>
              <a:rPr lang="vi-VN" sz="3900" b="1">
                <a:solidFill>
                  <a:srgbClr val="4BACC6">
                    <a:lumMod val="75000"/>
                  </a:srgbClr>
                </a:solidFill>
                <a:cs typeface="Arial" panose="020B0604020202020204" pitchFamily="34" charset="0"/>
              </a:rPr>
              <a:t>Bài 6.</a:t>
            </a:r>
            <a:r>
              <a:rPr lang="en-US" sz="3900" b="1">
                <a:solidFill>
                  <a:srgbClr val="4BACC6">
                    <a:lumMod val="75000"/>
                  </a:srgbClr>
                </a:solidFill>
                <a:latin typeface="Arial" panose="020B0604020202020204" pitchFamily="34" charset="0"/>
                <a:cs typeface="Arial" panose="020B0604020202020204" pitchFamily="34" charset="0"/>
              </a:rPr>
              <a:t>37</a:t>
            </a:r>
            <a:r>
              <a:rPr lang="vi-VN" sz="3900" b="1">
                <a:solidFill>
                  <a:srgbClr val="4BACC6">
                    <a:lumMod val="75000"/>
                  </a:srgbClr>
                </a:solidFill>
                <a:cs typeface="Arial" panose="020B0604020202020204" pitchFamily="34" charset="0"/>
              </a:rPr>
              <a:t> </a:t>
            </a:r>
            <a:r>
              <a:rPr lang="vi-VN" sz="3900" b="1" dirty="0">
                <a:solidFill>
                  <a:srgbClr val="4BACC6">
                    <a:lumMod val="75000"/>
                  </a:srgbClr>
                </a:solidFill>
                <a:cs typeface="Arial" panose="020B0604020202020204" pitchFamily="34" charset="0"/>
              </a:rPr>
              <a:t>(SGK - tr.</a:t>
            </a:r>
            <a:r>
              <a:rPr lang="en-US" sz="3900" b="1" dirty="0">
                <a:solidFill>
                  <a:srgbClr val="4BACC6">
                    <a:lumMod val="75000"/>
                  </a:srgbClr>
                </a:solidFill>
                <a:latin typeface="Arial" panose="020B0604020202020204" pitchFamily="34" charset="0"/>
                <a:cs typeface="Arial" panose="020B0604020202020204" pitchFamily="34" charset="0"/>
              </a:rPr>
              <a:t>26</a:t>
            </a:r>
            <a:r>
              <a:rPr lang="vi-VN" sz="3900" b="1">
                <a:solidFill>
                  <a:srgbClr val="4BACC6">
                    <a:lumMod val="75000"/>
                  </a:srgbClr>
                </a:solidFill>
                <a:cs typeface="Arial" panose="020B0604020202020204" pitchFamily="34" charset="0"/>
              </a:rPr>
              <a:t>) </a:t>
            </a:r>
            <a:r>
              <a:rPr lang="vi-VN" sz="3800">
                <a:cs typeface="Arial" panose="020B0604020202020204" pitchFamily="34" charset="0"/>
              </a:rPr>
              <a:t>Tìm tập xác định của các hàm số sau:</a:t>
            </a:r>
          </a:p>
        </p:txBody>
      </p:sp>
      <mc:AlternateContent xmlns:mc="http://schemas.openxmlformats.org/markup-compatibility/2006" xmlns:a14="http://schemas.microsoft.com/office/drawing/2010/main">
        <mc:Choice Requires="a14">
          <p:sp>
            <p:nvSpPr>
              <p:cNvPr id="9" name="Rectangle 8"/>
              <p:cNvSpPr/>
              <p:nvPr/>
            </p:nvSpPr>
            <p:spPr>
              <a:xfrm>
                <a:off x="3429000" y="1745554"/>
                <a:ext cx="5145911" cy="1188146"/>
              </a:xfrm>
              <a:prstGeom prst="rect">
                <a:avLst/>
              </a:prstGeom>
            </p:spPr>
            <p:txBody>
              <a:bodyPr wrap="square">
                <a:spAutoFit/>
              </a:bodyPr>
              <a:lstStyle/>
              <a:p>
                <a:pPr>
                  <a:lnSpc>
                    <a:spcPct val="150000"/>
                  </a:lnSpc>
                  <a:tabLst>
                    <a:tab pos="360045" algn="l"/>
                    <a:tab pos="720090" algn="l"/>
                  </a:tabLst>
                </a:pPr>
                <a14:m>
                  <m:oMathPara xmlns:m="http://schemas.openxmlformats.org/officeDocument/2006/math">
                    <m:oMathParaPr>
                      <m:jc m:val="left"/>
                    </m:oMathParaPr>
                    <m:oMath xmlns:m="http://schemas.openxmlformats.org/officeDocument/2006/math">
                      <m:r>
                        <a:rPr lang="en-US" sz="3800" b="0" i="1" smtClean="0">
                          <a:latin typeface="Cambria Math" panose="02040503050406030204" pitchFamily="18" charset="0"/>
                          <a:ea typeface="Times New Roman" panose="02020603050405020304" pitchFamily="18" charset="0"/>
                          <a:cs typeface="Times New Roman" panose="02020603050405020304" pitchFamily="18" charset="0"/>
                        </a:rPr>
                        <m:t>𝑎</m:t>
                      </m:r>
                      <m:r>
                        <a:rPr lang="en-US" sz="3800" b="0" i="1" smtClean="0">
                          <a:latin typeface="Cambria Math" panose="02040503050406030204" pitchFamily="18" charset="0"/>
                          <a:ea typeface="Times New Roman" panose="02020603050405020304" pitchFamily="18" charset="0"/>
                          <a:cs typeface="Times New Roman" panose="02020603050405020304" pitchFamily="18" charset="0"/>
                        </a:rPr>
                        <m:t>) </m:t>
                      </m:r>
                      <m:r>
                        <a:rPr lang="en-US" sz="3800" b="0" i="1" smtClean="0">
                          <a:latin typeface="Cambria Math" panose="02040503050406030204" pitchFamily="18" charset="0"/>
                          <a:ea typeface="Times New Roman" panose="02020603050405020304" pitchFamily="18" charset="0"/>
                          <a:cs typeface="Times New Roman" panose="02020603050405020304" pitchFamily="18" charset="0"/>
                        </a:rPr>
                        <m:t>𝑦</m:t>
                      </m:r>
                      <m:r>
                        <a:rPr lang="en-US" sz="3800" b="0" i="1" smtClean="0">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3800" b="0" i="1" smtClean="0">
                              <a:latin typeface="Cambria Math" panose="02040503050406030204" pitchFamily="18" charset="0"/>
                              <a:cs typeface="Times New Roman" panose="02020603050405020304" pitchFamily="18" charset="0"/>
                            </a:rPr>
                          </m:ctrlPr>
                        </m:radPr>
                        <m:deg/>
                        <m:e>
                          <m:sSup>
                            <m:sSupPr>
                              <m:ctrlPr>
                                <a:rPr lang="en-US" sz="3800" i="1">
                                  <a:latin typeface="Cambria Math" panose="02040503050406030204" pitchFamily="18" charset="0"/>
                                  <a:cs typeface="Times New Roman" panose="02020603050405020304" pitchFamily="18" charset="0"/>
                                </a:rPr>
                              </m:ctrlPr>
                            </m:sSupPr>
                            <m:e>
                              <m:r>
                                <a:rPr lang="en-US" sz="3800" b="0" i="1" smtClean="0">
                                  <a:latin typeface="Cambria Math" panose="02040503050406030204" pitchFamily="18" charset="0"/>
                                  <a:cs typeface="Times New Roman" panose="02020603050405020304" pitchFamily="18" charset="0"/>
                                </a:rPr>
                                <m:t>4</m:t>
                              </m:r>
                            </m:e>
                            <m:sup>
                              <m:r>
                                <a:rPr lang="en-US" sz="3800" i="1">
                                  <a:latin typeface="Cambria Math" panose="02040503050406030204" pitchFamily="18" charset="0"/>
                                  <a:cs typeface="Times New Roman" panose="02020603050405020304" pitchFamily="18" charset="0"/>
                                </a:rPr>
                                <m:t>𝑥</m:t>
                              </m:r>
                            </m:sup>
                          </m:sSup>
                          <m:r>
                            <a:rPr lang="en-US" sz="3800" b="0" i="1" smtClean="0">
                              <a:latin typeface="Cambria Math" panose="02040503050406030204" pitchFamily="18" charset="0"/>
                              <a:cs typeface="Times New Roman" panose="02020603050405020304" pitchFamily="18" charset="0"/>
                            </a:rPr>
                            <m:t>−</m:t>
                          </m:r>
                          <m:sSup>
                            <m:sSupPr>
                              <m:ctrlPr>
                                <a:rPr lang="en-US" sz="3800" i="1">
                                  <a:latin typeface="Cambria Math" panose="02040503050406030204" pitchFamily="18" charset="0"/>
                                  <a:cs typeface="Times New Roman" panose="02020603050405020304" pitchFamily="18" charset="0"/>
                                </a:rPr>
                              </m:ctrlPr>
                            </m:sSupPr>
                            <m:e>
                              <m:r>
                                <a:rPr lang="en-US" sz="3800" b="0" i="1" smtClean="0">
                                  <a:latin typeface="Cambria Math" panose="02040503050406030204" pitchFamily="18" charset="0"/>
                                  <a:cs typeface="Times New Roman" panose="02020603050405020304" pitchFamily="18" charset="0"/>
                                </a:rPr>
                                <m:t>2</m:t>
                              </m:r>
                            </m:e>
                            <m:sup>
                              <m:r>
                                <a:rPr lang="en-US" sz="3800" i="1">
                                  <a:latin typeface="Cambria Math" panose="02040503050406030204" pitchFamily="18" charset="0"/>
                                  <a:cs typeface="Times New Roman" panose="02020603050405020304" pitchFamily="18" charset="0"/>
                                </a:rPr>
                                <m:t>𝑥</m:t>
                              </m:r>
                              <m:r>
                                <a:rPr lang="en-US" sz="3800" b="0" i="1" smtClean="0">
                                  <a:latin typeface="Cambria Math" panose="02040503050406030204" pitchFamily="18" charset="0"/>
                                  <a:cs typeface="Times New Roman" panose="02020603050405020304" pitchFamily="18" charset="0"/>
                                </a:rPr>
                                <m:t>+1</m:t>
                              </m:r>
                            </m:sup>
                          </m:sSup>
                        </m:e>
                      </m:rad>
                    </m:oMath>
                  </m:oMathPara>
                </a14:m>
                <a:endParaRPr lang="en-US" sz="3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3429000" y="1745554"/>
                <a:ext cx="5145911" cy="118814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9843005" y="1805194"/>
                <a:ext cx="5165180" cy="1123384"/>
              </a:xfrm>
              <a:prstGeom prst="rect">
                <a:avLst/>
              </a:prstGeom>
            </p:spPr>
            <p:txBody>
              <a:bodyPr wrap="square">
                <a:spAutoFit/>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en-US" sz="3800" b="0" i="1" smtClean="0">
                          <a:latin typeface="Cambria Math" panose="02040503050406030204" pitchFamily="18" charset="0"/>
                          <a:ea typeface="Times New Roman" panose="02020603050405020304" pitchFamily="18" charset="0"/>
                          <a:cs typeface="Times New Roman" panose="02020603050405020304" pitchFamily="18" charset="0"/>
                        </a:rPr>
                        <m:t>𝑏</m:t>
                      </m:r>
                      <m:r>
                        <a:rPr lang="en-US" sz="3800" b="0" i="1" smtClean="0">
                          <a:latin typeface="Cambria Math" panose="02040503050406030204" pitchFamily="18" charset="0"/>
                          <a:ea typeface="Times New Roman" panose="02020603050405020304" pitchFamily="18" charset="0"/>
                          <a:cs typeface="Times New Roman" panose="02020603050405020304" pitchFamily="18" charset="0"/>
                        </a:rPr>
                        <m:t>) </m:t>
                      </m:r>
                      <m:r>
                        <a:rPr lang="en-US" sz="3800" b="0" i="1" kern="100" smtClean="0">
                          <a:latin typeface="Cambria Math" panose="02040503050406030204" pitchFamily="18" charset="0"/>
                          <a:ea typeface="Calibri" panose="020F0502020204030204" pitchFamily="34" charset="0"/>
                          <a:cs typeface="Times New Roman" panose="02020603050405020304" pitchFamily="18" charset="0"/>
                        </a:rPr>
                        <m:t>𝑦</m:t>
                      </m:r>
                      <m:r>
                        <a:rPr lang="en-US" sz="3800" b="0" i="1" kern="100" smtClean="0">
                          <a:latin typeface="Cambria Math" panose="02040503050406030204" pitchFamily="18" charset="0"/>
                          <a:ea typeface="Calibri" panose="020F0502020204030204" pitchFamily="34" charset="0"/>
                          <a:cs typeface="Times New Roman" panose="02020603050405020304" pitchFamily="18" charset="0"/>
                        </a:rPr>
                        <m:t>=</m:t>
                      </m:r>
                      <m:r>
                        <a:rPr lang="en-US" sz="3800" b="0" i="1" kern="100" smtClean="0">
                          <a:latin typeface="Cambria Math" panose="02040503050406030204" pitchFamily="18" charset="0"/>
                          <a:ea typeface="Calibri" panose="020F0502020204030204" pitchFamily="34" charset="0"/>
                          <a:cs typeface="Times New Roman" panose="02020603050405020304" pitchFamily="18" charset="0"/>
                        </a:rPr>
                        <m:t>𝑙𝑛</m:t>
                      </m:r>
                      <m:d>
                        <m:dPr>
                          <m:ctrlPr>
                            <a:rPr lang="en-US" sz="3800" b="0" i="1" kern="100" smtClean="0">
                              <a:latin typeface="Cambria Math" panose="02040503050406030204" pitchFamily="18" charset="0"/>
                              <a:ea typeface="Calibri" panose="020F0502020204030204" pitchFamily="34" charset="0"/>
                              <a:cs typeface="Times New Roman" panose="02020603050405020304" pitchFamily="18" charset="0"/>
                            </a:rPr>
                          </m:ctrlPr>
                        </m:dPr>
                        <m:e>
                          <m:r>
                            <a:rPr lang="en-US" sz="3800" b="0" i="1" kern="100" smtClean="0">
                              <a:latin typeface="Cambria Math" panose="02040503050406030204" pitchFamily="18" charset="0"/>
                              <a:ea typeface="Calibri" panose="020F0502020204030204" pitchFamily="34" charset="0"/>
                              <a:cs typeface="Times New Roman" panose="02020603050405020304" pitchFamily="18" charset="0"/>
                            </a:rPr>
                            <m:t>1−</m:t>
                          </m:r>
                          <m:r>
                            <a:rPr lang="en-US" sz="3800" b="0" i="1" kern="100" smtClean="0">
                              <a:latin typeface="Cambria Math" panose="02040503050406030204" pitchFamily="18" charset="0"/>
                              <a:ea typeface="Calibri" panose="020F0502020204030204" pitchFamily="34" charset="0"/>
                              <a:cs typeface="Times New Roman" panose="02020603050405020304" pitchFamily="18" charset="0"/>
                            </a:rPr>
                            <m:t>𝑙𝑛𝑥</m:t>
                          </m:r>
                        </m:e>
                      </m:d>
                    </m:oMath>
                  </m:oMathPara>
                </a14:m>
                <a:endParaRPr lang="en-US" sz="3800" kern="1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9843005" y="1805194"/>
                <a:ext cx="5165180" cy="1123384"/>
              </a:xfrm>
              <a:prstGeom prst="rect">
                <a:avLst/>
              </a:prstGeom>
              <a:blipFill>
                <a:blip r:embed="rId4"/>
                <a:stretch>
                  <a:fillRect/>
                </a:stretch>
              </a:blipFill>
            </p:spPr>
            <p:txBody>
              <a:bodyPr/>
              <a:lstStyle/>
              <a:p>
                <a:r>
                  <a:rPr lang="en-US">
                    <a:noFill/>
                  </a:rPr>
                  <a:t> </a:t>
                </a:r>
              </a:p>
            </p:txBody>
          </p:sp>
        </mc:Fallback>
      </mc:AlternateContent>
      <p:sp>
        <p:nvSpPr>
          <p:cNvPr id="12" name="TextBox 11"/>
          <p:cNvSpPr txBox="1"/>
          <p:nvPr/>
        </p:nvSpPr>
        <p:spPr>
          <a:xfrm>
            <a:off x="8382000" y="3231803"/>
            <a:ext cx="1524000" cy="692497"/>
          </a:xfrm>
          <a:prstGeom prst="rect">
            <a:avLst/>
          </a:prstGeom>
          <a:noFill/>
        </p:spPr>
        <p:txBody>
          <a:bodyPr wrap="square" rtlCol="0">
            <a:spAutoFit/>
          </a:bodyPr>
          <a:lstStyle/>
          <a:p>
            <a:pPr algn="ctr"/>
            <a:r>
              <a:rPr lang="vi-VN" sz="3900" b="1" u="sng" dirty="0">
                <a:solidFill>
                  <a:srgbClr val="C00000"/>
                </a:solidFill>
                <a:latin typeface="Arial" panose="020B0604020202020204" pitchFamily="34" charset="0"/>
                <a:cs typeface="Arial" panose="020B0604020202020204" pitchFamily="34" charset="0"/>
              </a:rPr>
              <a:t>Giải</a:t>
            </a:r>
            <a:r>
              <a:rPr lang="vi-VN" sz="3900" b="1" dirty="0">
                <a:solidFill>
                  <a:srgbClr val="C00000"/>
                </a:solidFill>
                <a:latin typeface="Arial" panose="020B0604020202020204" pitchFamily="34" charset="0"/>
                <a:cs typeface="Arial" panose="020B0604020202020204" pitchFamily="34" charset="0"/>
              </a:rPr>
              <a:t>:</a:t>
            </a:r>
            <a:endParaRPr lang="en-US" sz="39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2743200" y="4169344"/>
                <a:ext cx="13359895" cy="5401479"/>
              </a:xfrm>
              <a:prstGeom prst="rect">
                <a:avLst/>
              </a:prstGeom>
            </p:spPr>
            <p:txBody>
              <a:bodyPr wrap="square">
                <a:spAutoFit/>
              </a:bodyPr>
              <a:lstStyle/>
              <a:p>
                <a:pPr>
                  <a:lnSpc>
                    <a:spcPct val="150000"/>
                  </a:lnSpc>
                  <a:spcBef>
                    <a:spcPts val="600"/>
                  </a:spcBef>
                  <a:spcAft>
                    <a:spcPts val="1200"/>
                  </a:spcAft>
                </a:pPr>
                <a14:m>
                  <m:oMath xmlns:m="http://schemas.openxmlformats.org/officeDocument/2006/math">
                    <m:r>
                      <a:rPr lang="en-US" sz="3800" i="1">
                        <a:latin typeface="Cambria Math" panose="02040503050406030204" pitchFamily="18" charset="0"/>
                        <a:ea typeface="Times New Roman" panose="02020603050405020304" pitchFamily="18" charset="0"/>
                        <a:cs typeface="Times New Roman" panose="02020603050405020304" pitchFamily="18" charset="0"/>
                      </a:rPr>
                      <m:t>𝑎</m:t>
                    </m:r>
                    <m:r>
                      <a:rPr lang="en-US" sz="3800" i="1">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3800" kern="100">
                    <a:latin typeface="Arial" panose="020B0604020202020204" pitchFamily="34" charset="0"/>
                    <a:ea typeface="Calibri" panose="020F0502020204030204" pitchFamily="34" charset="0"/>
                    <a:cs typeface="Arial" panose="020B0604020202020204" pitchFamily="34" charset="0"/>
                  </a:rPr>
                  <a:t>Điều kiện xác định: </a:t>
                </a:r>
              </a:p>
              <a:p>
                <a:pPr algn="ctr">
                  <a:lnSpc>
                    <a:spcPct val="150000"/>
                  </a:lnSpc>
                  <a:spcBef>
                    <a:spcPts val="600"/>
                  </a:spcBef>
                  <a:spcAft>
                    <a:spcPts val="1200"/>
                  </a:spcAft>
                </a:pPr>
                <a14:m>
                  <m:oMath xmlns:m="http://schemas.openxmlformats.org/officeDocument/2006/math">
                    <m:sSup>
                      <m:sSup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kern="100">
                            <a:effectLst/>
                            <a:latin typeface="Cambria Math" panose="02040503050406030204" pitchFamily="18" charset="0"/>
                            <a:ea typeface="Calibri" panose="020F0502020204030204" pitchFamily="34" charset="0"/>
                            <a:cs typeface="Times New Roman" panose="02020603050405020304" pitchFamily="18" charset="0"/>
                          </a:rPr>
                          <m:t>4</m:t>
                        </m:r>
                      </m:e>
                      <m:sup>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𝑥</m:t>
                        </m:r>
                      </m:sup>
                    </m:sSup>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kern="100">
                            <a:effectLst/>
                            <a:latin typeface="Cambria Math" panose="02040503050406030204" pitchFamily="18" charset="0"/>
                            <a:ea typeface="Calibri" panose="020F0502020204030204" pitchFamily="34" charset="0"/>
                            <a:cs typeface="Times New Roman" panose="02020603050405020304" pitchFamily="18" charset="0"/>
                          </a:rPr>
                          <m:t>2</m:t>
                        </m:r>
                      </m:e>
                      <m:sup>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+1</m:t>
                        </m:r>
                      </m:sup>
                    </m:sSup>
                    <m:r>
                      <a:rPr lang="en-US" sz="3800" kern="100">
                        <a:effectLst/>
                        <a:latin typeface="Cambria Math" panose="02040503050406030204" pitchFamily="18" charset="0"/>
                        <a:ea typeface="Calibri" panose="020F0502020204030204" pitchFamily="34" charset="0"/>
                        <a:cs typeface="Times New Roman" panose="02020603050405020304" pitchFamily="18" charset="0"/>
                      </a:rPr>
                      <m:t>≥0⇔</m:t>
                    </m:r>
                    <m:sSup>
                      <m:sSup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kern="100">
                            <a:effectLst/>
                            <a:latin typeface="Cambria Math" panose="02040503050406030204" pitchFamily="18" charset="0"/>
                            <a:ea typeface="Calibri" panose="020F0502020204030204" pitchFamily="34" charset="0"/>
                            <a:cs typeface="Times New Roman" panose="02020603050405020304" pitchFamily="18" charset="0"/>
                          </a:rPr>
                          <m:t>2</m:t>
                        </m:r>
                      </m:e>
                      <m:sup>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𝑥</m:t>
                        </m:r>
                      </m:sup>
                    </m:sSup>
                    <m:d>
                      <m:d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kern="100">
                                <a:effectLst/>
                                <a:latin typeface="Cambria Math" panose="02040503050406030204" pitchFamily="18" charset="0"/>
                                <a:ea typeface="Calibri" panose="020F0502020204030204" pitchFamily="34" charset="0"/>
                                <a:cs typeface="Times New Roman" panose="02020603050405020304" pitchFamily="18" charset="0"/>
                              </a:rPr>
                              <m:t>2</m:t>
                            </m:r>
                          </m:e>
                          <m:sup>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𝑥</m:t>
                            </m:r>
                          </m:sup>
                        </m:sSup>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2</m:t>
                        </m:r>
                      </m:e>
                    </m:d>
                    <m:r>
                      <a:rPr lang="en-US" sz="3800" kern="100">
                        <a:effectLst/>
                        <a:latin typeface="Cambria Math" panose="02040503050406030204" pitchFamily="18" charset="0"/>
                        <a:ea typeface="Calibri" panose="020F0502020204030204" pitchFamily="34" charset="0"/>
                        <a:cs typeface="Times New Roman" panose="02020603050405020304" pitchFamily="18" charset="0"/>
                      </a:rPr>
                      <m:t>≥0⇔</m:t>
                    </m:r>
                    <m:sSup>
                      <m:sSup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kern="100">
                            <a:effectLst/>
                            <a:latin typeface="Cambria Math" panose="02040503050406030204" pitchFamily="18" charset="0"/>
                            <a:ea typeface="Calibri" panose="020F0502020204030204" pitchFamily="34" charset="0"/>
                            <a:cs typeface="Times New Roman" panose="02020603050405020304" pitchFamily="18" charset="0"/>
                          </a:rPr>
                          <m:t>2</m:t>
                        </m:r>
                      </m:e>
                      <m:sup>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𝑥</m:t>
                        </m:r>
                      </m:sup>
                    </m:sSup>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2≥0⇔</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≥1</m:t>
                    </m:r>
                  </m:oMath>
                </a14:m>
                <a:r>
                  <a:rPr lang="en-US" sz="3800" kern="100">
                    <a:effectLst/>
                    <a:latin typeface="Arial" panose="020B0604020202020204" pitchFamily="34" charset="0"/>
                    <a:ea typeface="Calibri" panose="020F0502020204030204" pitchFamily="34" charset="0"/>
                    <a:cs typeface="Arial" panose="020B0604020202020204" pitchFamily="34" charset="0"/>
                  </a:rPr>
                  <a:t>.</a:t>
                </a:r>
              </a:p>
              <a:p>
                <a:pPr>
                  <a:lnSpc>
                    <a:spcPct val="150000"/>
                  </a:lnSpc>
                  <a:spcBef>
                    <a:spcPts val="600"/>
                  </a:spcBef>
                  <a:spcAft>
                    <a:spcPts val="1200"/>
                  </a:spcAft>
                </a:pPr>
                <a:r>
                  <a:rPr lang="en-US" sz="3800" kern="100">
                    <a:effectLst/>
                    <a:latin typeface="Arial" panose="020B0604020202020204" pitchFamily="34" charset="0"/>
                    <a:ea typeface="Calibri" panose="020F0502020204030204" pitchFamily="34" charset="0"/>
                    <a:cs typeface="Arial" panose="020B0604020202020204" pitchFamily="34" charset="0"/>
                  </a:rPr>
                  <a:t>Vậy tập xác định của hàm số là </a:t>
                </a:r>
                <a14:m>
                  <m:oMath xmlns:m="http://schemas.openxmlformats.org/officeDocument/2006/math">
                    <m:r>
                      <a:rPr lang="en-US" sz="3800" kern="100">
                        <a:effectLst/>
                        <a:latin typeface="Cambria Math" panose="02040503050406030204" pitchFamily="18" charset="0"/>
                        <a:ea typeface="Calibri" panose="020F0502020204030204" pitchFamily="34" charset="0"/>
                        <a:cs typeface="Times New Roman" panose="02020603050405020304" pitchFamily="18" charset="0"/>
                      </a:rPr>
                      <m:t>[1;+∞)</m:t>
                    </m:r>
                  </m:oMath>
                </a14:m>
                <a:r>
                  <a:rPr lang="en-US" sz="3800" kern="100">
                    <a:effectLst/>
                    <a:latin typeface="Arial" panose="020B0604020202020204" pitchFamily="34" charset="0"/>
                    <a:ea typeface="Calibri" panose="020F0502020204030204" pitchFamily="34" charset="0"/>
                    <a:cs typeface="Arial" panose="020B0604020202020204" pitchFamily="34" charset="0"/>
                  </a:rPr>
                  <a:t>.</a:t>
                </a:r>
              </a:p>
              <a:p>
                <a:pPr>
                  <a:lnSpc>
                    <a:spcPct val="150000"/>
                  </a:lnSpc>
                  <a:spcBef>
                    <a:spcPts val="600"/>
                  </a:spcBef>
                  <a:spcAft>
                    <a:spcPts val="1200"/>
                  </a:spcAft>
                </a:pPr>
                <a14:m>
                  <m:oMath xmlns:m="http://schemas.openxmlformats.org/officeDocument/2006/math">
                    <m:r>
                      <a:rPr lang="en-US" sz="3800" i="1">
                        <a:latin typeface="Cambria Math" panose="02040503050406030204" pitchFamily="18" charset="0"/>
                        <a:ea typeface="Times New Roman" panose="02020603050405020304" pitchFamily="18" charset="0"/>
                        <a:cs typeface="Times New Roman" panose="02020603050405020304" pitchFamily="18" charset="0"/>
                      </a:rPr>
                      <m:t>𝑏</m:t>
                    </m:r>
                    <m:r>
                      <a:rPr lang="en-US" sz="3800" i="1">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3800" kern="100">
                    <a:effectLst/>
                    <a:latin typeface="Arial" panose="020B0604020202020204" pitchFamily="34" charset="0"/>
                    <a:ea typeface="Calibri" panose="020F0502020204030204" pitchFamily="34" charset="0"/>
                    <a:cs typeface="Arial" panose="020B0604020202020204" pitchFamily="34" charset="0"/>
                  </a:rPr>
                  <a:t>Điều kiện xác định: </a:t>
                </a:r>
                <a14:m>
                  <m:oMath xmlns:m="http://schemas.openxmlformats.org/officeDocument/2006/math">
                    <m:r>
                      <a:rPr lang="en-US" sz="3800" kern="100">
                        <a:effectLst/>
                        <a:latin typeface="Cambria Math" panose="02040503050406030204" pitchFamily="18" charset="0"/>
                        <a:ea typeface="Calibri" panose="020F0502020204030204" pitchFamily="34" charset="0"/>
                        <a:cs typeface="Times New Roman" panose="02020603050405020304" pitchFamily="18" charset="0"/>
                      </a:rPr>
                      <m:t>1</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ln</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&gt;0⇔</m:t>
                    </m:r>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ln</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&lt;1⇔0&lt;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&lt;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𝑒</m:t>
                    </m:r>
                  </m:oMath>
                </a14:m>
                <a:r>
                  <a:rPr lang="en-US" sz="3800" kern="100">
                    <a:effectLst/>
                    <a:latin typeface="Arial" panose="020B0604020202020204" pitchFamily="34" charset="0"/>
                    <a:ea typeface="Calibri" panose="020F0502020204030204" pitchFamily="34" charset="0"/>
                    <a:cs typeface="Arial" panose="020B0604020202020204" pitchFamily="34" charset="0"/>
                  </a:rPr>
                  <a:t>.</a:t>
                </a:r>
              </a:p>
              <a:p>
                <a:pPr>
                  <a:lnSpc>
                    <a:spcPct val="150000"/>
                  </a:lnSpc>
                  <a:spcBef>
                    <a:spcPts val="600"/>
                  </a:spcBef>
                  <a:spcAft>
                    <a:spcPts val="1200"/>
                  </a:spcAft>
                </a:pPr>
                <a:r>
                  <a:rPr lang="en-US" sz="3800" kern="100">
                    <a:effectLst/>
                    <a:latin typeface="Arial" panose="020B0604020202020204" pitchFamily="34" charset="0"/>
                    <a:ea typeface="Calibri" panose="020F0502020204030204" pitchFamily="34" charset="0"/>
                    <a:cs typeface="Arial" panose="020B0604020202020204" pitchFamily="34" charset="0"/>
                  </a:rPr>
                  <a:t>Vậy tập xác định của hàm số là </a:t>
                </a:r>
                <a14:m>
                  <m:oMath xmlns:m="http://schemas.openxmlformats.org/officeDocument/2006/math">
                    <m:r>
                      <a:rPr lang="en-US" sz="3800" kern="100">
                        <a:effectLst/>
                        <a:latin typeface="Cambria Math" panose="02040503050406030204" pitchFamily="18" charset="0"/>
                        <a:ea typeface="Calibri" panose="020F0502020204030204" pitchFamily="34" charset="0"/>
                        <a:cs typeface="Times New Roman" panose="02020603050405020304" pitchFamily="18" charset="0"/>
                      </a:rPr>
                      <m:t>(0;</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𝑒</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3800" kern="10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5" name="Rectangle 4"/>
              <p:cNvSpPr>
                <a:spLocks noRot="1" noChangeAspect="1" noMove="1" noResize="1" noEditPoints="1" noAdjustHandles="1" noChangeArrowheads="1" noChangeShapeType="1" noTextEdit="1"/>
              </p:cNvSpPr>
              <p:nvPr/>
            </p:nvSpPr>
            <p:spPr>
              <a:xfrm>
                <a:off x="2743200" y="4169344"/>
                <a:ext cx="13359895" cy="5401479"/>
              </a:xfrm>
              <a:prstGeom prst="rect">
                <a:avLst/>
              </a:prstGeom>
              <a:blipFill>
                <a:blip r:embed="rId5"/>
                <a:stretch>
                  <a:fillRect l="-1505" b="-1580"/>
                </a:stretch>
              </a:blipFill>
            </p:spPr>
            <p:txBody>
              <a:bodyPr/>
              <a:lstStyle/>
              <a:p>
                <a:r>
                  <a:rPr lang="en-US">
                    <a:noFill/>
                  </a:rPr>
                  <a:t> </a:t>
                </a:r>
              </a:p>
            </p:txBody>
          </p:sp>
        </mc:Fallback>
      </mc:AlternateContent>
    </p:spTree>
    <p:extLst>
      <p:ext uri="{BB962C8B-B14F-4D97-AF65-F5344CB8AC3E}">
        <p14:creationId xmlns:p14="http://schemas.microsoft.com/office/powerpoint/2010/main" val="203823517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up)">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randombar(horizontal)">
                                      <p:cBhvr>
                                        <p:cTn id="29" dur="500"/>
                                        <p:tgtEl>
                                          <p:spTgt spid="5">
                                            <p:txEl>
                                              <p:pRg st="0" end="0"/>
                                            </p:txEl>
                                          </p:spTgt>
                                        </p:tgtEl>
                                      </p:cBhvr>
                                    </p:animEffect>
                                  </p:childTnLst>
                                </p:cTn>
                              </p:par>
                              <p:par>
                                <p:cTn id="30" presetID="14" presetClass="entr" presetSubtype="10" fill="hold" nodeType="with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wipe(down)">
                                      <p:cBhvr>
                                        <p:cTn id="37" dur="500"/>
                                        <p:tgtEl>
                                          <p:spTgt spid="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wipe(left)">
                                      <p:cBhvr>
                                        <p:cTn id="42" dur="500"/>
                                        <p:tgtEl>
                                          <p:spTgt spid="5">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animEffect transition="in" filter="barn(inVertical)">
                                      <p:cBhvr>
                                        <p:cTn id="4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743E"/>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algn="ctr">
                <a:lnSpc>
                  <a:spcPts val="2400"/>
                </a:lnSpc>
              </a:pPr>
              <a:endParaRPr>
                <a:solidFill>
                  <a:prstClr val="black"/>
                </a:solidFill>
              </a:endParaRPr>
            </a:p>
          </p:txBody>
        </p:sp>
      </p:grpSp>
      <p:pic>
        <p:nvPicPr>
          <p:cNvPr id="10" name="Picture 9"/>
          <p:cNvPicPr>
            <a:picLocks noChangeAspect="1"/>
          </p:cNvPicPr>
          <p:nvPr/>
        </p:nvPicPr>
        <p:blipFill>
          <a:blip r:embed="rId2"/>
          <a:stretch>
            <a:fillRect/>
          </a:stretch>
        </p:blipFill>
        <p:spPr>
          <a:xfrm rot="17618639">
            <a:off x="15326546" y="7250036"/>
            <a:ext cx="3039436" cy="2703443"/>
          </a:xfrm>
          <a:prstGeom prst="rect">
            <a:avLst/>
          </a:prstGeom>
        </p:spPr>
      </p:pic>
      <p:sp>
        <p:nvSpPr>
          <p:cNvPr id="8" name="TextBox 7"/>
          <p:cNvSpPr txBox="1"/>
          <p:nvPr/>
        </p:nvSpPr>
        <p:spPr>
          <a:xfrm>
            <a:off x="8381999" y="701814"/>
            <a:ext cx="1524000" cy="707886"/>
          </a:xfrm>
          <a:prstGeom prst="rect">
            <a:avLst/>
          </a:prstGeom>
          <a:noFill/>
        </p:spPr>
        <p:txBody>
          <a:bodyPr wrap="square" rtlCol="0">
            <a:spAutoFit/>
          </a:bodyPr>
          <a:lstStyle/>
          <a:p>
            <a:pPr algn="ctr"/>
            <a:r>
              <a:rPr lang="vi-VN" sz="4000" b="1" u="sng" dirty="0">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1863426" y="1476168"/>
                <a:ext cx="14561147" cy="8163132"/>
              </a:xfrm>
              <a:prstGeom prst="rect">
                <a:avLst/>
              </a:prstGeom>
            </p:spPr>
            <p:txBody>
              <a:bodyPr wrap="square">
                <a:spAutoFit/>
              </a:bodyPr>
              <a:lstStyle/>
              <a:p>
                <a:pPr algn="just">
                  <a:lnSpc>
                    <a:spcPct val="150000"/>
                  </a:lnSpc>
                </a:pPr>
                <a:r>
                  <a:rPr lang="fr-FR" sz="3800" dirty="0">
                    <a:latin typeface="Arial" panose="020B0604020202020204" pitchFamily="34" charset="0"/>
                    <a:ea typeface="Calibri" panose="020F0502020204030204" pitchFamily="34" charset="0"/>
                    <a:cs typeface="Arial" panose="020B0604020202020204" pitchFamily="34" charset="0"/>
                  </a:rPr>
                  <a:t>a) Điều kiện xác định :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800" i="1">
                        <a:effectLst/>
                        <a:latin typeface="Cambria Math" panose="02040503050406030204" pitchFamily="18" charset="0"/>
                        <a:ea typeface="Calibri" panose="020F0502020204030204" pitchFamily="34" charset="0"/>
                        <a:cs typeface="Times New Roman" panose="02020603050405020304" pitchFamily="18" charset="0"/>
                      </a:rPr>
                      <m:t>+1≠0</m:t>
                    </m:r>
                  </m:oMath>
                </a14:m>
                <a:r>
                  <a:rPr lang="fr-FR" sz="3800" dirty="0">
                    <a:effectLst/>
                    <a:latin typeface="Arial" panose="020B0604020202020204" pitchFamily="34" charset="0"/>
                    <a:ea typeface="Calibri" panose="020F0502020204030204" pitchFamily="34" charset="0"/>
                    <a:cs typeface="Arial" panose="020B0604020202020204" pitchFamily="34" charset="0"/>
                  </a:rPr>
                  <a:t> hay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800" i="1">
                        <a:effectLst/>
                        <a:latin typeface="Cambria Math" panose="02040503050406030204" pitchFamily="18" charset="0"/>
                        <a:ea typeface="Calibri" panose="020F0502020204030204" pitchFamily="34" charset="0"/>
                        <a:cs typeface="Times New Roman" panose="02020603050405020304" pitchFamily="18" charset="0"/>
                      </a:rPr>
                      <m:t>≠−1</m:t>
                    </m:r>
                  </m:oMath>
                </a14:m>
                <a:endParaRPr lang="en-US" sz="3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fr-FR" sz="3800" dirty="0">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𝑃</m:t>
                    </m:r>
                    <m:r>
                      <a:rPr lang="fr-FR" sz="3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800" i="1">
                            <a:effectLst/>
                            <a:latin typeface="Cambria Math" panose="02040503050406030204" pitchFamily="18" charset="0"/>
                            <a:ea typeface="Calibri" panose="020F0502020204030204" pitchFamily="34" charset="0"/>
                            <a:cs typeface="Times New Roman" panose="02020603050405020304" pitchFamily="18" charset="0"/>
                          </a:rPr>
                          <m:t>+1</m:t>
                        </m:r>
                      </m:den>
                    </m:f>
                    <m:r>
                      <a:rPr lang="fr-FR" sz="3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800" i="1">
                                <a:effectLst/>
                                <a:latin typeface="Cambria Math" panose="02040503050406030204" pitchFamily="18" charset="0"/>
                                <a:ea typeface="Calibri" panose="020F0502020204030204" pitchFamily="34" charset="0"/>
                                <a:cs typeface="Times New Roman" panose="02020603050405020304" pitchFamily="18" charset="0"/>
                              </a:rPr>
                              <m:t>+1</m:t>
                            </m:r>
                          </m:e>
                        </m:d>
                        <m:r>
                          <a:rPr lang="fr-FR" sz="3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800" i="1">
                            <a:effectLst/>
                            <a:latin typeface="Cambria Math" panose="02040503050406030204" pitchFamily="18" charset="0"/>
                            <a:ea typeface="Calibri" panose="020F0502020204030204" pitchFamily="34" charset="0"/>
                            <a:cs typeface="Times New Roman" panose="02020603050405020304" pitchFamily="18" charset="0"/>
                          </a:rPr>
                          <m:t>+1</m:t>
                        </m:r>
                      </m:den>
                    </m:f>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800" i="1">
                            <a:effectLst/>
                            <a:latin typeface="Cambria Math" panose="02040503050406030204" pitchFamily="18" charset="0"/>
                            <a:ea typeface="Calibri" panose="020F0502020204030204" pitchFamily="34" charset="0"/>
                            <a:cs typeface="Times New Roman" panose="02020603050405020304" pitchFamily="18" charset="0"/>
                          </a:rPr>
                          <m:t>+1</m:t>
                        </m:r>
                      </m:den>
                    </m:f>
                  </m:oMath>
                </a14:m>
                <a:endParaRPr lang="en-US" sz="3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fr-FR" sz="3800" dirty="0">
                    <a:effectLst/>
                    <a:latin typeface="Arial" panose="020B0604020202020204" pitchFamily="34" charset="0"/>
                    <a:ea typeface="Calibri" panose="020F0502020204030204" pitchFamily="34" charset="0"/>
                    <a:cs typeface="Arial" panose="020B0604020202020204" pitchFamily="34" charset="0"/>
                  </a:rPr>
                  <a:t>c) Vì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𝑃</m:t>
                    </m:r>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800" i="1">
                            <a:effectLst/>
                            <a:latin typeface="Cambria Math" panose="02040503050406030204" pitchFamily="18" charset="0"/>
                            <a:ea typeface="Calibri" panose="020F0502020204030204" pitchFamily="34" charset="0"/>
                            <a:cs typeface="Times New Roman" panose="02020603050405020304" pitchFamily="18" charset="0"/>
                          </a:rPr>
                          <m:t>+1</m:t>
                        </m:r>
                      </m:den>
                    </m:f>
                  </m:oMath>
                </a14:m>
                <a:r>
                  <a:rPr lang="fr-FR" sz="3800" dirty="0">
                    <a:effectLst/>
                    <a:latin typeface="Arial" panose="020B0604020202020204" pitchFamily="34" charset="0"/>
                    <a:ea typeface="Calibri" panose="020F0502020204030204" pitchFamily="34" charset="0"/>
                    <a:cs typeface="Arial" panose="020B0604020202020204" pitchFamily="34" charset="0"/>
                  </a:rPr>
                  <a:t> nên </a:t>
                </a:r>
                <a14:m>
                  <m:oMath xmlns:m="http://schemas.openxmlformats.org/officeDocument/2006/math">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800" i="1">
                            <a:effectLst/>
                            <a:latin typeface="Cambria Math" panose="02040503050406030204" pitchFamily="18" charset="0"/>
                            <a:ea typeface="Calibri" panose="020F0502020204030204" pitchFamily="34" charset="0"/>
                            <a:cs typeface="Times New Roman" panose="02020603050405020304" pitchFamily="18" charset="0"/>
                          </a:rPr>
                          <m:t>+1</m:t>
                        </m:r>
                      </m:den>
                    </m:f>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r>
                      <a:rPr lang="fr-FR" sz="3800" i="1">
                        <a:effectLst/>
                        <a:latin typeface="Cambria Math" panose="02040503050406030204" pitchFamily="18" charset="0"/>
                        <a:ea typeface="Calibri" panose="020F0502020204030204" pitchFamily="34" charset="0"/>
                        <a:cs typeface="Times New Roman" panose="02020603050405020304" pitchFamily="18" charset="0"/>
                      </a:rPr>
                      <m:t>𝑃</m:t>
                    </m:r>
                  </m:oMath>
                </a14:m>
                <a:r>
                  <a:rPr lang="fr-FR" sz="38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pPr>
                <a:r>
                  <a:rPr lang="fr-FR" sz="3800" dirty="0">
                    <a:effectLst/>
                    <a:latin typeface="Arial" panose="020B0604020202020204" pitchFamily="34" charset="0"/>
                    <a:ea typeface="Calibri" panose="020F0502020204030204" pitchFamily="34" charset="0"/>
                    <a:cs typeface="Arial" panose="020B0604020202020204" pitchFamily="34" charset="0"/>
                  </a:rPr>
                  <a:t>Nếu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𝑃</m:t>
                    </m:r>
                  </m:oMath>
                </a14:m>
                <a:r>
                  <a:rPr lang="fr-FR" sz="3800" dirty="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oMath>
                </a14:m>
                <a:r>
                  <a:rPr lang="fr-FR" sz="3800" dirty="0">
                    <a:effectLst/>
                    <a:latin typeface="Arial" panose="020B0604020202020204" pitchFamily="34" charset="0"/>
                    <a:ea typeface="Calibri" panose="020F0502020204030204" pitchFamily="34" charset="0"/>
                    <a:cs typeface="Arial" panose="020B0604020202020204" pitchFamily="34" charset="0"/>
                  </a:rPr>
                  <a:t> là số nguyên thì </a:t>
                </a:r>
                <a14:m>
                  <m:oMath xmlns:m="http://schemas.openxmlformats.org/officeDocument/2006/math">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800" i="1">
                            <a:effectLst/>
                            <a:latin typeface="Cambria Math" panose="02040503050406030204" pitchFamily="18" charset="0"/>
                            <a:ea typeface="Calibri" panose="020F0502020204030204" pitchFamily="34" charset="0"/>
                            <a:cs typeface="Times New Roman" panose="02020603050405020304" pitchFamily="18" charset="0"/>
                          </a:rPr>
                          <m:t>+1</m:t>
                        </m:r>
                      </m:den>
                    </m:f>
                  </m:oMath>
                </a14:m>
                <a:r>
                  <a:rPr lang="fr-FR" sz="3800" dirty="0">
                    <a:effectLst/>
                    <a:latin typeface="Arial" panose="020B0604020202020204" pitchFamily="34" charset="0"/>
                    <a:ea typeface="Calibri" panose="020F0502020204030204" pitchFamily="34" charset="0"/>
                    <a:cs typeface="Arial" panose="020B0604020202020204" pitchFamily="34" charset="0"/>
                  </a:rPr>
                  <a:t> cũng là số nguyên, do đó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800" i="1">
                        <a:effectLst/>
                        <a:latin typeface="Cambria Math" panose="02040503050406030204" pitchFamily="18" charset="0"/>
                        <a:ea typeface="Calibri" panose="020F0502020204030204" pitchFamily="34" charset="0"/>
                        <a:cs typeface="Times New Roman" panose="02020603050405020304" pitchFamily="18" charset="0"/>
                      </a:rPr>
                      <m:t>+1</m:t>
                    </m:r>
                  </m:oMath>
                </a14:m>
                <a:r>
                  <a:rPr lang="fr-FR" sz="3800" dirty="0">
                    <a:effectLst/>
                    <a:latin typeface="Arial" panose="020B0604020202020204" pitchFamily="34" charset="0"/>
                    <a:ea typeface="Calibri" panose="020F0502020204030204" pitchFamily="34" charset="0"/>
                    <a:cs typeface="Arial" panose="020B0604020202020204" pitchFamily="34" charset="0"/>
                  </a:rPr>
                  <a:t> là ước của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1</m:t>
                    </m:r>
                  </m:oMath>
                </a14:m>
                <a:r>
                  <a:rPr lang="fr-FR" sz="3800" dirty="0">
                    <a:effectLst/>
                    <a:latin typeface="Arial" panose="020B0604020202020204" pitchFamily="34" charset="0"/>
                    <a:ea typeface="Calibri" panose="020F0502020204030204" pitchFamily="34" charset="0"/>
                    <a:cs typeface="Arial" panose="020B0604020202020204" pitchFamily="34" charset="0"/>
                  </a:rPr>
                  <a:t> hay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800" i="1">
                        <a:effectLst/>
                        <a:latin typeface="Cambria Math" panose="02040503050406030204" pitchFamily="18" charset="0"/>
                        <a:ea typeface="Calibri" panose="020F0502020204030204" pitchFamily="34" charset="0"/>
                        <a:cs typeface="Times New Roman" panose="02020603050405020304" pitchFamily="18" charset="0"/>
                      </a:rPr>
                      <m:t>+1∈</m:t>
                    </m:r>
                    <m:d>
                      <m:dPr>
                        <m:begChr m:val="{"/>
                        <m:end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3800" i="1">
                            <a:effectLst/>
                            <a:latin typeface="Cambria Math" panose="02040503050406030204" pitchFamily="18" charset="0"/>
                            <a:ea typeface="Calibri" panose="020F0502020204030204" pitchFamily="34" charset="0"/>
                            <a:cs typeface="Times New Roman" panose="02020603050405020304" pitchFamily="18" charset="0"/>
                          </a:rPr>
                          <m:t>−1;1</m:t>
                        </m:r>
                      </m:e>
                    </m:d>
                  </m:oMath>
                </a14:m>
                <a:r>
                  <a:rPr lang="fr-FR" sz="3800" dirty="0">
                    <a:effectLst/>
                    <a:latin typeface="Arial" panose="020B0604020202020204" pitchFamily="34" charset="0"/>
                    <a:ea typeface="Calibri" panose="020F0502020204030204" pitchFamily="34" charset="0"/>
                    <a:cs typeface="Arial" panose="020B0604020202020204" pitchFamily="34" charset="0"/>
                  </a:rPr>
                  <a:t>. </a:t>
                </a:r>
                <a:endParaRPr lang="en-US" sz="3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fr-FR" sz="3800" dirty="0">
                    <a:effectLst/>
                    <a:latin typeface="Arial" panose="020B0604020202020204" pitchFamily="34" charset="0"/>
                    <a:ea typeface="Calibri" panose="020F0502020204030204" pitchFamily="34" charset="0"/>
                    <a:cs typeface="Arial" panose="020B0604020202020204" pitchFamily="34" charset="0"/>
                  </a:rPr>
                  <a:t>+ Với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800" i="1">
                        <a:effectLst/>
                        <a:latin typeface="Cambria Math" panose="02040503050406030204" pitchFamily="18" charset="0"/>
                        <a:ea typeface="Calibri" panose="020F0502020204030204" pitchFamily="34" charset="0"/>
                        <a:cs typeface="Times New Roman" panose="02020603050405020304" pitchFamily="18" charset="0"/>
                      </a:rPr>
                      <m:t>+1=1</m:t>
                    </m:r>
                  </m:oMath>
                </a14:m>
                <a:r>
                  <a:rPr lang="fr-FR"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b="0" i="0" smtClean="0">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800" i="1">
                        <a:effectLst/>
                        <a:latin typeface="Cambria Math" panose="02040503050406030204" pitchFamily="18" charset="0"/>
                        <a:ea typeface="Calibri" panose="020F0502020204030204" pitchFamily="34" charset="0"/>
                        <a:cs typeface="Times New Roman" panose="02020603050405020304" pitchFamily="18" charset="0"/>
                      </a:rPr>
                      <m:t>=0</m:t>
                    </m:r>
                  </m:oMath>
                </a14:m>
                <a:endParaRPr lang="en-US" sz="3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fr-FR" sz="3800" dirty="0">
                    <a:effectLst/>
                    <a:latin typeface="Arial" panose="020B0604020202020204" pitchFamily="34" charset="0"/>
                    <a:ea typeface="Calibri" panose="020F0502020204030204" pitchFamily="34" charset="0"/>
                    <a:cs typeface="Arial" panose="020B0604020202020204" pitchFamily="34" charset="0"/>
                  </a:rPr>
                  <a:t>+ Với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800" i="1">
                        <a:effectLst/>
                        <a:latin typeface="Cambria Math" panose="02040503050406030204" pitchFamily="18" charset="0"/>
                        <a:ea typeface="Calibri" panose="020F0502020204030204" pitchFamily="34" charset="0"/>
                        <a:cs typeface="Times New Roman" panose="02020603050405020304" pitchFamily="18" charset="0"/>
                      </a:rPr>
                      <m:t>+1=−1</m:t>
                    </m:r>
                  </m:oMath>
                </a14:m>
                <a:r>
                  <a:rPr lang="fr-FR"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a:latin typeface="Cambria Math" panose="02040503050406030204" pitchFamily="18" charset="0"/>
                        <a:ea typeface="Calibri" panose="020F0502020204030204" pitchFamily="34" charset="0"/>
                        <a:cs typeface="Times New Roman" panose="02020603050405020304" pitchFamily="18" charset="0"/>
                      </a:rPr>
                      <m:t>⇒</m:t>
                    </m:r>
                  </m:oMath>
                </a14:m>
                <a:r>
                  <a:rPr lang="fr-FR"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oMath>
                </a14:m>
                <a:endParaRPr lang="en-US" sz="3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fr-FR" sz="3800" dirty="0">
                    <a:effectLst/>
                    <a:latin typeface="Arial" panose="020B0604020202020204" pitchFamily="34" charset="0"/>
                    <a:ea typeface="Calibri" panose="020F0502020204030204" pitchFamily="34" charset="0"/>
                    <a:cs typeface="Arial" panose="020B0604020202020204" pitchFamily="34" charset="0"/>
                  </a:rPr>
                  <a:t>Vậy giá trị của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𝑃</m:t>
                    </m:r>
                  </m:oMath>
                </a14:m>
                <a:r>
                  <a:rPr lang="fr-FR" sz="3800" dirty="0">
                    <a:effectLst/>
                    <a:latin typeface="Arial" panose="020B0604020202020204" pitchFamily="34" charset="0"/>
                    <a:ea typeface="Calibri" panose="020F0502020204030204" pitchFamily="34" charset="0"/>
                    <a:cs typeface="Arial" panose="020B0604020202020204" pitchFamily="34" charset="0"/>
                  </a:rPr>
                  <a:t> nguyên khi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800" i="1">
                        <a:effectLst/>
                        <a:latin typeface="Cambria Math" panose="02040503050406030204" pitchFamily="18" charset="0"/>
                        <a:ea typeface="Calibri" panose="020F0502020204030204" pitchFamily="34" charset="0"/>
                        <a:cs typeface="Times New Roman" panose="02020603050405020304" pitchFamily="18" charset="0"/>
                      </a:rPr>
                      <m:t>=0</m:t>
                    </m:r>
                  </m:oMath>
                </a14:m>
                <a:r>
                  <a:rPr lang="fr-FR" sz="3800" dirty="0">
                    <a:effectLst/>
                    <a:latin typeface="Arial" panose="020B0604020202020204" pitchFamily="34" charset="0"/>
                    <a:ea typeface="Calibri" panose="020F0502020204030204" pitchFamily="34" charset="0"/>
                    <a:cs typeface="Arial" panose="020B0604020202020204" pitchFamily="34" charset="0"/>
                  </a:rPr>
                  <a:t> hoặc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oMath>
                </a14:m>
                <a:endParaRPr lang="en-US" sz="3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863426" y="1476168"/>
                <a:ext cx="14561147" cy="8163132"/>
              </a:xfrm>
              <a:prstGeom prst="rect">
                <a:avLst/>
              </a:prstGeom>
              <a:blipFill rotWithShape="0">
                <a:blip r:embed="rId3"/>
                <a:stretch>
                  <a:fillRect l="-1382" r="-1424" b="-2091"/>
                </a:stretch>
              </a:blipFill>
            </p:spPr>
            <p:txBody>
              <a:bodyPr/>
              <a:lstStyle/>
              <a:p>
                <a:r>
                  <a:rPr lang="en-US">
                    <a:noFill/>
                  </a:rPr>
                  <a:t> </a:t>
                </a:r>
              </a:p>
            </p:txBody>
          </p:sp>
        </mc:Fallback>
      </mc:AlternateContent>
    </p:spTree>
    <p:extLst>
      <p:ext uri="{BB962C8B-B14F-4D97-AF65-F5344CB8AC3E}">
        <p14:creationId xmlns:p14="http://schemas.microsoft.com/office/powerpoint/2010/main" val="1145144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up)">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left)">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CA379"/>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algn="ctr">
                <a:lnSpc>
                  <a:spcPts val="2400"/>
                </a:lnSpc>
              </a:pPr>
              <a:endParaRPr/>
            </a:p>
          </p:txBody>
        </p:sp>
      </p:grpSp>
      <mc:AlternateContent xmlns:mc="http://schemas.openxmlformats.org/markup-compatibility/2006" xmlns:a14="http://schemas.microsoft.com/office/drawing/2010/main">
        <mc:Choice Requires="a14">
          <p:sp>
            <p:nvSpPr>
              <p:cNvPr id="5" name="Rectangle 4"/>
              <p:cNvSpPr/>
              <p:nvPr/>
            </p:nvSpPr>
            <p:spPr>
              <a:xfrm>
                <a:off x="838200" y="709996"/>
                <a:ext cx="16611600" cy="8929304"/>
              </a:xfrm>
              <a:prstGeom prst="rect">
                <a:avLst/>
              </a:prstGeom>
            </p:spPr>
            <p:txBody>
              <a:bodyPr wrap="square">
                <a:spAutoFit/>
              </a:bodyPr>
              <a:lstStyle/>
              <a:p>
                <a:pPr algn="just">
                  <a:lnSpc>
                    <a:spcPct val="150000"/>
                  </a:lnSpc>
                </a:pPr>
                <a:r>
                  <a:rPr lang="vi-VN" sz="3000" b="1">
                    <a:solidFill>
                      <a:srgbClr val="4BACC6">
                        <a:lumMod val="75000"/>
                      </a:srgbClr>
                    </a:solidFill>
                    <a:latin typeface="Arial" panose="020B0604020202020204" pitchFamily="34" charset="0"/>
                    <a:cs typeface="Arial" panose="020B0604020202020204" pitchFamily="34" charset="0"/>
                  </a:rPr>
                  <a:t>Bài </a:t>
                </a:r>
                <a:r>
                  <a:rPr lang="en-US" sz="3000" b="1">
                    <a:solidFill>
                      <a:srgbClr val="4BACC6">
                        <a:lumMod val="75000"/>
                      </a:srgbClr>
                    </a:solidFill>
                    <a:latin typeface="Arial" panose="020B0604020202020204" pitchFamily="34" charset="0"/>
                    <a:cs typeface="Arial" panose="020B0604020202020204" pitchFamily="34" charset="0"/>
                  </a:rPr>
                  <a:t>6.38 </a:t>
                </a:r>
                <a:r>
                  <a:rPr lang="vi-VN" sz="3000" b="1">
                    <a:solidFill>
                      <a:srgbClr val="4BACC6">
                        <a:lumMod val="75000"/>
                      </a:srgbClr>
                    </a:solidFill>
                    <a:latin typeface="Arial" panose="020B0604020202020204" pitchFamily="34" charset="0"/>
                    <a:cs typeface="Arial" panose="020B0604020202020204" pitchFamily="34" charset="0"/>
                  </a:rPr>
                  <a:t>(SGK </a:t>
                </a:r>
                <a:r>
                  <a:rPr lang="vi-VN" sz="3000" b="1" dirty="0">
                    <a:solidFill>
                      <a:srgbClr val="4BACC6">
                        <a:lumMod val="75000"/>
                      </a:srgbClr>
                    </a:solidFill>
                    <a:latin typeface="Arial" panose="020B0604020202020204" pitchFamily="34" charset="0"/>
                    <a:cs typeface="Arial" panose="020B0604020202020204" pitchFamily="34" charset="0"/>
                  </a:rPr>
                  <a:t>- tr.</a:t>
                </a:r>
                <a:r>
                  <a:rPr lang="en-US" sz="3000" b="1" dirty="0">
                    <a:solidFill>
                      <a:srgbClr val="4BACC6">
                        <a:lumMod val="75000"/>
                      </a:srgbClr>
                    </a:solidFill>
                    <a:latin typeface="Arial" panose="020B0604020202020204" pitchFamily="34" charset="0"/>
                    <a:cs typeface="Arial" panose="020B0604020202020204" pitchFamily="34" charset="0"/>
                  </a:rPr>
                  <a:t>26</a:t>
                </a:r>
                <a:r>
                  <a:rPr lang="vi-VN" sz="3000" b="1">
                    <a:solidFill>
                      <a:srgbClr val="4BACC6">
                        <a:lumMod val="75000"/>
                      </a:srgbClr>
                    </a:solidFill>
                    <a:latin typeface="Arial" panose="020B0604020202020204" pitchFamily="34" charset="0"/>
                    <a:cs typeface="Arial" panose="020B0604020202020204" pitchFamily="34" charset="0"/>
                  </a:rPr>
                  <a:t>) </a:t>
                </a:r>
                <a:r>
                  <a:rPr lang="vi-VN" sz="3000">
                    <a:latin typeface="Arial" panose="020B0604020202020204" pitchFamily="34" charset="0"/>
                    <a:cs typeface="Arial" panose="020B0604020202020204" pitchFamily="34" charset="0"/>
                  </a:rPr>
                  <a:t>Lạm phát là sự tăng mức giá chung một cách liên tục của hàng hoá và dịch vụ theo thời gian, tức là sự mất giá trị của một loại tiền tệ nào đó. Chẳng hạn, nếu lạm phát là </a:t>
                </a:r>
                <a:r>
                  <a:rPr lang="en-US" sz="3000">
                    <a:latin typeface="Arial" panose="020B0604020202020204" pitchFamily="34" charset="0"/>
                    <a:cs typeface="Arial" panose="020B0604020202020204" pitchFamily="34" charset="0"/>
                  </a:rPr>
                  <a:t> </a:t>
                </a:r>
                <a:r>
                  <a:rPr lang="vi-VN" sz="3000">
                    <a:latin typeface="Arial" panose="020B0604020202020204" pitchFamily="34" charset="0"/>
                    <a:cs typeface="Arial" panose="020B0604020202020204" pitchFamily="34" charset="0"/>
                  </a:rPr>
                  <a:t>5%</a:t>
                </a:r>
                <a:r>
                  <a:rPr lang="en-US" sz="3000">
                    <a:latin typeface="Arial" panose="020B0604020202020204" pitchFamily="34" charset="0"/>
                    <a:cs typeface="Arial" panose="020B0604020202020204" pitchFamily="34" charset="0"/>
                  </a:rPr>
                  <a:t> </a:t>
                </a:r>
                <a:r>
                  <a:rPr lang="vi-VN" sz="3000">
                    <a:latin typeface="Arial" panose="020B0604020202020204" pitchFamily="34" charset="0"/>
                    <a:cs typeface="Arial" panose="020B0604020202020204" pitchFamily="34" charset="0"/>
                  </a:rPr>
                  <a:t>một năm thì sức mua của 1 triệu đồng sau một năm chỉ còn là 950 nghìn đồng (vì đã giảm mất 5%</a:t>
                </a:r>
                <a:r>
                  <a:rPr lang="en-US" sz="3000">
                    <a:latin typeface="Arial" panose="020B0604020202020204" pitchFamily="34" charset="0"/>
                    <a:cs typeface="Arial" panose="020B0604020202020204" pitchFamily="34" charset="0"/>
                  </a:rPr>
                  <a:t> </a:t>
                </a:r>
                <a:r>
                  <a:rPr lang="vi-VN" sz="3000">
                    <a:latin typeface="Arial" panose="020B0604020202020204" pitchFamily="34" charset="0"/>
                    <a:cs typeface="Arial" panose="020B0604020202020204" pitchFamily="34" charset="0"/>
                  </a:rPr>
                  <a:t>của 1 triệu đồng, tức là 50</a:t>
                </a:r>
                <a:r>
                  <a:rPr lang="en-US" sz="3000">
                    <a:latin typeface="Arial" panose="020B0604020202020204" pitchFamily="34" charset="0"/>
                    <a:cs typeface="Arial" panose="020B0604020202020204" pitchFamily="34" charset="0"/>
                  </a:rPr>
                  <a:t> </a:t>
                </a:r>
                <a:r>
                  <a:rPr lang="vi-VN" sz="3000">
                    <a:latin typeface="Arial" panose="020B0604020202020204" pitchFamily="34" charset="0"/>
                    <a:cs typeface="Arial" panose="020B0604020202020204" pitchFamily="34" charset="0"/>
                  </a:rPr>
                  <a:t>000 đồng). Nói chung, nếu tỉ lệ lạm phát trung bình là </a:t>
                </a:r>
                <a14:m>
                  <m:oMath xmlns:m="http://schemas.openxmlformats.org/officeDocument/2006/math">
                    <m:r>
                      <a:rPr lang="vi-VN" sz="3000" i="1" smtClean="0">
                        <a:latin typeface="Cambria Math" panose="02040503050406030204" pitchFamily="18" charset="0"/>
                        <a:cs typeface="Arial" panose="020B0604020202020204" pitchFamily="34" charset="0"/>
                      </a:rPr>
                      <m:t>𝑟</m:t>
                    </m:r>
                    <m:r>
                      <a:rPr lang="vi-VN" sz="3000" i="1" smtClean="0">
                        <a:latin typeface="Cambria Math" panose="02040503050406030204" pitchFamily="18" charset="0"/>
                        <a:cs typeface="Arial" panose="020B0604020202020204" pitchFamily="34" charset="0"/>
                      </a:rPr>
                      <m:t>%</m:t>
                    </m:r>
                  </m:oMath>
                </a14:m>
                <a:r>
                  <a:rPr lang="en-US" sz="3000">
                    <a:latin typeface="Arial" panose="020B0604020202020204" pitchFamily="34" charset="0"/>
                    <a:cs typeface="Arial" panose="020B0604020202020204" pitchFamily="34" charset="0"/>
                  </a:rPr>
                  <a:t> </a:t>
                </a:r>
                <a:r>
                  <a:rPr lang="vi-VN" sz="3000">
                    <a:latin typeface="Arial" panose="020B0604020202020204" pitchFamily="34" charset="0"/>
                    <a:cs typeface="Arial" panose="020B0604020202020204" pitchFamily="34" charset="0"/>
                  </a:rPr>
                  <a:t>một năm thì tổng số tiền </a:t>
                </a:r>
                <a14:m>
                  <m:oMath xmlns:m="http://schemas.openxmlformats.org/officeDocument/2006/math">
                    <m:r>
                      <a:rPr lang="vi-VN" sz="3000" i="1" smtClean="0">
                        <a:latin typeface="Cambria Math" panose="02040503050406030204" pitchFamily="18" charset="0"/>
                        <a:cs typeface="Arial" panose="020B0604020202020204" pitchFamily="34" charset="0"/>
                      </a:rPr>
                      <m:t>𝑃</m:t>
                    </m:r>
                  </m:oMath>
                </a14:m>
                <a:r>
                  <a:rPr lang="en-US" sz="3000">
                    <a:latin typeface="Arial" panose="020B0604020202020204" pitchFamily="34" charset="0"/>
                    <a:cs typeface="Arial" panose="020B0604020202020204" pitchFamily="34" charset="0"/>
                  </a:rPr>
                  <a:t> </a:t>
                </a:r>
                <a:r>
                  <a:rPr lang="vi-VN" sz="3000">
                    <a:latin typeface="Arial" panose="020B0604020202020204" pitchFamily="34" charset="0"/>
                    <a:cs typeface="Arial" panose="020B0604020202020204" pitchFamily="34" charset="0"/>
                  </a:rPr>
                  <a:t>ban đầu, sau </a:t>
                </a:r>
                <a14:m>
                  <m:oMath xmlns:m="http://schemas.openxmlformats.org/officeDocument/2006/math">
                    <m:r>
                      <a:rPr lang="vi-VN" sz="3000" i="1" smtClean="0">
                        <a:latin typeface="Cambria Math" panose="02040503050406030204" pitchFamily="18" charset="0"/>
                        <a:cs typeface="Arial" panose="020B0604020202020204" pitchFamily="34" charset="0"/>
                      </a:rPr>
                      <m:t>𝑛</m:t>
                    </m:r>
                  </m:oMath>
                </a14:m>
                <a:r>
                  <a:rPr lang="en-US" sz="3000">
                    <a:latin typeface="Arial" panose="020B0604020202020204" pitchFamily="34" charset="0"/>
                    <a:cs typeface="Arial" panose="020B0604020202020204" pitchFamily="34" charset="0"/>
                  </a:rPr>
                  <a:t> </a:t>
                </a:r>
                <a:r>
                  <a:rPr lang="vi-VN" sz="3000">
                    <a:latin typeface="Arial" panose="020B0604020202020204" pitchFamily="34" charset="0"/>
                    <a:cs typeface="Arial" panose="020B0604020202020204" pitchFamily="34" charset="0"/>
                  </a:rPr>
                  <a:t>năm số tiền đó chỉ còn giá trị là</a:t>
                </a:r>
                <a:endParaRPr lang="en-US" sz="3000">
                  <a:latin typeface="Arial" panose="020B0604020202020204" pitchFamily="34" charset="0"/>
                  <a:cs typeface="Arial" panose="020B0604020202020204" pitchFamily="34" charset="0"/>
                </a:endParaRPr>
              </a:p>
              <a:p>
                <a:pPr algn="just">
                  <a:lnSpc>
                    <a:spcPct val="150000"/>
                  </a:lnSpc>
                </a:pPr>
                <a14:m>
                  <m:oMathPara xmlns:m="http://schemas.openxmlformats.org/officeDocument/2006/math">
                    <m:oMathParaPr>
                      <m:jc m:val="centerGroup"/>
                    </m:oMathParaPr>
                    <m:oMath xmlns:m="http://schemas.openxmlformats.org/officeDocument/2006/math">
                      <m:r>
                        <a:rPr lang="en-US" sz="3000" b="0" i="1" smtClean="0">
                          <a:latin typeface="Cambria Math" panose="02040503050406030204" pitchFamily="18" charset="0"/>
                          <a:ea typeface="Calibri" panose="020F0502020204030204" pitchFamily="34" charset="0"/>
                          <a:cs typeface="Times New Roman" panose="02020603050405020304" pitchFamily="18" charset="0"/>
                        </a:rPr>
                        <m:t>𝐴</m:t>
                      </m:r>
                      <m:r>
                        <a:rPr lang="en-US" sz="3000" b="0" i="1" smtClean="0">
                          <a:latin typeface="Cambria Math" panose="02040503050406030204" pitchFamily="18" charset="0"/>
                          <a:ea typeface="Calibri" panose="020F0502020204030204" pitchFamily="34" charset="0"/>
                          <a:cs typeface="Times New Roman" panose="02020603050405020304" pitchFamily="18" charset="0"/>
                        </a:rPr>
                        <m:t>=</m:t>
                      </m:r>
                      <m:r>
                        <a:rPr lang="en-US" sz="3000" i="1">
                          <a:latin typeface="Cambria Math" panose="02040503050406030204" pitchFamily="18" charset="0"/>
                          <a:ea typeface="Calibri" panose="020F0502020204030204" pitchFamily="34" charset="0"/>
                          <a:cs typeface="Times New Roman" panose="02020603050405020304" pitchFamily="18" charset="0"/>
                        </a:rPr>
                        <m:t>𝑃</m:t>
                      </m:r>
                      <m:r>
                        <a:rPr lang="en-US" sz="30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000" i="1" smtClean="0">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3000" i="1"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en-US" sz="3000">
                                  <a:latin typeface="Cambria Math" panose="02040503050406030204" pitchFamily="18" charset="0"/>
                                  <a:ea typeface="Calibri" panose="020F0502020204030204" pitchFamily="34" charset="0"/>
                                  <a:cs typeface="Times New Roman" panose="02020603050405020304" pitchFamily="18" charset="0"/>
                                </a:rPr>
                                <m:t>1</m:t>
                              </m:r>
                              <m:r>
                                <a:rPr lang="en-US" sz="3000" i="1">
                                  <a:latin typeface="Cambria Math" panose="02040503050406030204" pitchFamily="18" charset="0"/>
                                  <a:ea typeface="Calibri" panose="020F0502020204030204" pitchFamily="34" charset="0"/>
                                  <a:cs typeface="Times New Roman" panose="02020603050405020304" pitchFamily="18" charset="0"/>
                                </a:rPr>
                                <m:t>−</m:t>
                              </m:r>
                              <m:f>
                                <m:fPr>
                                  <m:ctrlPr>
                                    <a:rPr lang="en-US" sz="3000" i="1">
                                      <a:latin typeface="Cambria Math" panose="02040503050406030204" pitchFamily="18" charset="0"/>
                                      <a:ea typeface="Calibri" panose="020F0502020204030204" pitchFamily="34" charset="0"/>
                                      <a:cs typeface="Times New Roman" panose="02020603050405020304" pitchFamily="18" charset="0"/>
                                    </a:rPr>
                                  </m:ctrlPr>
                                </m:fPr>
                                <m:num>
                                  <m:r>
                                    <a:rPr lang="en-US" sz="3000" b="0" i="1" smtClean="0">
                                      <a:latin typeface="Cambria Math" panose="02040503050406030204" pitchFamily="18" charset="0"/>
                                      <a:ea typeface="Calibri" panose="020F0502020204030204" pitchFamily="34" charset="0"/>
                                      <a:cs typeface="Times New Roman" panose="02020603050405020304" pitchFamily="18" charset="0"/>
                                    </a:rPr>
                                    <m:t>𝑟</m:t>
                                  </m:r>
                                </m:num>
                                <m:den>
                                  <m:r>
                                    <a:rPr lang="en-US" sz="3000" i="1">
                                      <a:latin typeface="Cambria Math" panose="02040503050406030204" pitchFamily="18" charset="0"/>
                                      <a:ea typeface="Calibri" panose="020F0502020204030204" pitchFamily="34" charset="0"/>
                                      <a:cs typeface="Times New Roman" panose="02020603050405020304" pitchFamily="18" charset="0"/>
                                    </a:rPr>
                                    <m:t>100</m:t>
                                  </m:r>
                                </m:den>
                              </m:f>
                            </m:e>
                          </m:d>
                        </m:e>
                        <m:sup>
                          <m:r>
                            <a:rPr lang="en-US" sz="3000" b="0" i="1" smtClean="0">
                              <a:effectLst/>
                              <a:latin typeface="Cambria Math" panose="02040503050406030204" pitchFamily="18" charset="0"/>
                              <a:ea typeface="Calibri" panose="020F0502020204030204" pitchFamily="34" charset="0"/>
                              <a:cs typeface="Times New Roman" panose="02020603050405020304" pitchFamily="18" charset="0"/>
                            </a:rPr>
                            <m:t>𝑛</m:t>
                          </m:r>
                        </m:sup>
                      </m:sSup>
                    </m:oMath>
                  </m:oMathPara>
                </a14:m>
                <a:endParaRPr lang="en-US" sz="3000">
                  <a:latin typeface="Arial" panose="020B0604020202020204" pitchFamily="34" charset="0"/>
                  <a:cs typeface="Arial" panose="020B0604020202020204" pitchFamily="34" charset="0"/>
                </a:endParaRPr>
              </a:p>
              <a:p>
                <a:pPr algn="just">
                  <a:lnSpc>
                    <a:spcPct val="150000"/>
                  </a:lnSpc>
                </a:pPr>
                <a:r>
                  <a:rPr lang="vi-VN" sz="3000">
                    <a:latin typeface="Arial" panose="020B0604020202020204" pitchFamily="34" charset="0"/>
                    <a:cs typeface="Arial" panose="020B0604020202020204" pitchFamily="34" charset="0"/>
                  </a:rPr>
                  <a:t>a) Nếu tỉ lệ lạm phát 8% một năm thì sức mua của 100 triệu đồng sau hai năm sẽ còn lại bao nhiêu?</a:t>
                </a:r>
              </a:p>
              <a:p>
                <a:pPr algn="just">
                  <a:lnSpc>
                    <a:spcPct val="150000"/>
                  </a:lnSpc>
                </a:pPr>
                <a:r>
                  <a:rPr lang="vi-VN" sz="3000">
                    <a:latin typeface="Arial" panose="020B0604020202020204" pitchFamily="34" charset="0"/>
                    <a:cs typeface="Arial" panose="020B0604020202020204" pitchFamily="34" charset="0"/>
                  </a:rPr>
                  <a:t>b) Nếu sức mua của 100 triệu đồng sau hai năm chỉ còn là 90 triệu đồng thì tỉ lệ lạm phát trung bình của hai năm đó là bao nhiêu?</a:t>
                </a:r>
              </a:p>
              <a:p>
                <a:pPr algn="just">
                  <a:lnSpc>
                    <a:spcPct val="150000"/>
                  </a:lnSpc>
                </a:pPr>
                <a:r>
                  <a:rPr lang="vi-VN" sz="3000">
                    <a:latin typeface="Arial" panose="020B0604020202020204" pitchFamily="34" charset="0"/>
                    <a:cs typeface="Arial" panose="020B0604020202020204" pitchFamily="34" charset="0"/>
                  </a:rPr>
                  <a:t>c) Nếu tỉ lệ lạm phát là 5% một năm thì sau bao nhiêu năm sức mua của số tiền ban đầu chỉ còn lại một nửa?</a:t>
                </a:r>
              </a:p>
            </p:txBody>
          </p:sp>
        </mc:Choice>
        <mc:Fallback xmlns="">
          <p:sp>
            <p:nvSpPr>
              <p:cNvPr id="5" name="Rectangle 4"/>
              <p:cNvSpPr>
                <a:spLocks noRot="1" noChangeAspect="1" noMove="1" noResize="1" noEditPoints="1" noAdjustHandles="1" noChangeArrowheads="1" noChangeShapeType="1" noTextEdit="1"/>
              </p:cNvSpPr>
              <p:nvPr/>
            </p:nvSpPr>
            <p:spPr>
              <a:xfrm>
                <a:off x="838200" y="709996"/>
                <a:ext cx="16611600" cy="8929304"/>
              </a:xfrm>
              <a:prstGeom prst="rect">
                <a:avLst/>
              </a:prstGeom>
              <a:blipFill>
                <a:blip r:embed="rId2"/>
                <a:stretch>
                  <a:fillRect l="-881" r="-844" b="-1092"/>
                </a:stretch>
              </a:blipFill>
            </p:spPr>
            <p:txBody>
              <a:bodyPr/>
              <a:lstStyle/>
              <a:p>
                <a:r>
                  <a:rPr lang="en-US">
                    <a:noFill/>
                  </a:rPr>
                  <a:t> </a:t>
                </a:r>
              </a:p>
            </p:txBody>
          </p:sp>
        </mc:Fallback>
      </mc:AlternateContent>
      <p:sp>
        <p:nvSpPr>
          <p:cNvPr id="9" name="Freeform 19"/>
          <p:cNvSpPr/>
          <p:nvPr/>
        </p:nvSpPr>
        <p:spPr>
          <a:xfrm rot="18528360">
            <a:off x="16412021" y="3995744"/>
            <a:ext cx="1131334" cy="1162366"/>
          </a:xfrm>
          <a:custGeom>
            <a:avLst/>
            <a:gdLst/>
            <a:ahLst/>
            <a:cxnLst/>
            <a:rect l="l" t="t" r="r" b="b"/>
            <a:pathLst>
              <a:path w="1572571" h="1712701">
                <a:moveTo>
                  <a:pt x="0" y="0"/>
                </a:moveTo>
                <a:lnTo>
                  <a:pt x="1572571" y="0"/>
                </a:lnTo>
                <a:lnTo>
                  <a:pt x="1572571" y="1712701"/>
                </a:lnTo>
                <a:lnTo>
                  <a:pt x="0" y="1712701"/>
                </a:lnTo>
                <a:lnTo>
                  <a:pt x="0" y="0"/>
                </a:lnTo>
                <a:close/>
              </a:path>
            </a:pathLst>
          </a:custGeom>
          <a:blipFill>
            <a:blip r:embed="rId3">
              <a:duotone>
                <a:prstClr val="black"/>
                <a:schemeClr val="accent5">
                  <a:tint val="45000"/>
                  <a:satMod val="400000"/>
                </a:schemeClr>
              </a:duotone>
              <a:extLst>
                <a:ext uri="{BEBA8EAE-BF5A-486C-A8C5-ECC9F3942E4B}">
                  <a14:imgProps xmlns:a14="http://schemas.microsoft.com/office/drawing/2010/main">
                    <a14:imgLayer r:embed="rId4">
                      <a14:imgEffect>
                        <a14:saturation sat="0"/>
                      </a14:imgEffect>
                    </a14:imgLayer>
                  </a14:imgProps>
                </a:ext>
              </a:extLst>
            </a:blip>
            <a:stretch>
              <a:fillRect/>
            </a:stretch>
          </a:blipFill>
        </p:spPr>
      </p:sp>
    </p:spTree>
    <p:extLst>
      <p:ext uri="{BB962C8B-B14F-4D97-AF65-F5344CB8AC3E}">
        <p14:creationId xmlns:p14="http://schemas.microsoft.com/office/powerpoint/2010/main" val="1168052177"/>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CA379"/>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Freeform 19"/>
          <p:cNvSpPr/>
          <p:nvPr/>
        </p:nvSpPr>
        <p:spPr>
          <a:xfrm rot="18528360">
            <a:off x="16535029" y="490545"/>
            <a:ext cx="1131334" cy="1162366"/>
          </a:xfrm>
          <a:custGeom>
            <a:avLst/>
            <a:gdLst/>
            <a:ahLst/>
            <a:cxnLst/>
            <a:rect l="l" t="t" r="r" b="b"/>
            <a:pathLst>
              <a:path w="1572571" h="1712701">
                <a:moveTo>
                  <a:pt x="0" y="0"/>
                </a:moveTo>
                <a:lnTo>
                  <a:pt x="1572571" y="0"/>
                </a:lnTo>
                <a:lnTo>
                  <a:pt x="1572571" y="1712701"/>
                </a:lnTo>
                <a:lnTo>
                  <a:pt x="0" y="1712701"/>
                </a:lnTo>
                <a:lnTo>
                  <a:pt x="0" y="0"/>
                </a:lnTo>
                <a:close/>
              </a:path>
            </a:pathLst>
          </a:custGeom>
          <a:blipFill>
            <a:blip r:embed="rId2">
              <a:duotone>
                <a:prstClr val="black"/>
                <a:schemeClr val="accent5">
                  <a:tint val="45000"/>
                  <a:satMod val="400000"/>
                </a:schemeClr>
              </a:duotone>
              <a:extLst>
                <a:ext uri="{BEBA8EAE-BF5A-486C-A8C5-ECC9F3942E4B}">
                  <a14:imgProps xmlns:a14="http://schemas.microsoft.com/office/drawing/2010/main">
                    <a14:imgLayer r:embed="rId3">
                      <a14:imgEffect>
                        <a14:saturation sat="0"/>
                      </a14:imgEffect>
                    </a14:imgLayer>
                  </a14:imgProps>
                </a:ext>
              </a:extLst>
            </a:blip>
            <a:stretch>
              <a:fillRect/>
            </a:stretch>
          </a:blipFill>
        </p:spPr>
      </p:sp>
      <p:sp>
        <p:nvSpPr>
          <p:cNvPr id="7" name="TextBox 6"/>
          <p:cNvSpPr txBox="1"/>
          <p:nvPr/>
        </p:nvSpPr>
        <p:spPr>
          <a:xfrm>
            <a:off x="8381999" y="800100"/>
            <a:ext cx="1524000" cy="646331"/>
          </a:xfrm>
          <a:prstGeom prst="rect">
            <a:avLst/>
          </a:prstGeom>
          <a:noFill/>
        </p:spPr>
        <p:txBody>
          <a:bodyPr wrap="square" rtlCol="0">
            <a:spAutoFit/>
          </a:bodyPr>
          <a:lstStyle/>
          <a:p>
            <a:pPr algn="ctr"/>
            <a:r>
              <a:rPr lang="vi-VN" sz="3600" b="1" u="sng" dirty="0">
                <a:solidFill>
                  <a:srgbClr val="C00000"/>
                </a:solidFill>
                <a:latin typeface="Arial" panose="020B0604020202020204" pitchFamily="34" charset="0"/>
                <a:cs typeface="Arial" panose="020B0604020202020204" pitchFamily="34" charset="0"/>
              </a:rPr>
              <a:t>Giải</a:t>
            </a:r>
            <a:endParaRPr lang="en-US" sz="36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Rectangle 5"/>
              <p:cNvSpPr/>
              <p:nvPr/>
            </p:nvSpPr>
            <p:spPr>
              <a:xfrm>
                <a:off x="762000" y="1648805"/>
                <a:ext cx="16992600" cy="8066695"/>
              </a:xfrm>
              <a:prstGeom prst="rect">
                <a:avLst/>
              </a:prstGeom>
            </p:spPr>
            <p:txBody>
              <a:bodyPr wrap="square">
                <a:spAutoFit/>
              </a:bodyPr>
              <a:lstStyle/>
              <a:p>
                <a:pPr>
                  <a:lnSpc>
                    <a:spcPct val="150000"/>
                  </a:lnSpc>
                </a:pPr>
                <a:r>
                  <a:rPr lang="en-US" sz="3300" kern="100">
                    <a:latin typeface="Arial" panose="020B0604020202020204" pitchFamily="34" charset="0"/>
                    <a:ea typeface="Calibri" panose="020F0502020204030204" pitchFamily="34" charset="0"/>
                    <a:cs typeface="Arial" panose="020B0604020202020204" pitchFamily="34" charset="0"/>
                  </a:rPr>
                  <a:t>a) Nếu tỉ lệ lạm phát </a:t>
                </a:r>
                <a14:m>
                  <m:oMath xmlns:m="http://schemas.openxmlformats.org/officeDocument/2006/math">
                    <m:r>
                      <a:rPr lang="en-US" sz="3300" kern="100">
                        <a:effectLst/>
                        <a:latin typeface="Cambria Math" panose="02040503050406030204" pitchFamily="18" charset="0"/>
                        <a:ea typeface="Calibri" panose="020F0502020204030204" pitchFamily="34" charset="0"/>
                        <a:cs typeface="Times New Roman" panose="02020603050405020304" pitchFamily="18" charset="0"/>
                      </a:rPr>
                      <m:t>8%</m:t>
                    </m:r>
                  </m:oMath>
                </a14:m>
                <a:r>
                  <a:rPr lang="en-US" sz="3300" kern="100">
                    <a:effectLst/>
                    <a:latin typeface="Arial" panose="020B0604020202020204" pitchFamily="34" charset="0"/>
                    <a:ea typeface="Calibri" panose="020F0502020204030204" pitchFamily="34" charset="0"/>
                    <a:cs typeface="Arial" panose="020B0604020202020204" pitchFamily="34" charset="0"/>
                  </a:rPr>
                  <a:t> một năm thì sau 2 năm súc mua của 100 triệu đồng sẽ còn lại là </a:t>
                </a:r>
              </a:p>
              <a:p>
                <a:pPr algn="ctr">
                  <a:lnSpc>
                    <a:spcPct val="150000"/>
                  </a:lnSpc>
                </a:pPr>
                <a14:m>
                  <m:oMath xmlns:m="http://schemas.openxmlformats.org/officeDocument/2006/math">
                    <m:r>
                      <a:rPr lang="en-US" sz="3300" i="1" kern="100">
                        <a:effectLst/>
                        <a:latin typeface="Cambria Math" panose="02040503050406030204" pitchFamily="18" charset="0"/>
                        <a:ea typeface="Calibri" panose="020F0502020204030204" pitchFamily="34" charset="0"/>
                        <a:cs typeface="Times New Roman" panose="02020603050405020304" pitchFamily="18" charset="0"/>
                      </a:rPr>
                      <m:t>𝐴</m:t>
                    </m:r>
                    <m:r>
                      <a:rPr lang="en-US" sz="3300" kern="100">
                        <a:effectLst/>
                        <a:latin typeface="Cambria Math" panose="02040503050406030204" pitchFamily="18" charset="0"/>
                        <a:ea typeface="Calibri" panose="020F0502020204030204" pitchFamily="34" charset="0"/>
                        <a:cs typeface="Times New Roman" panose="02020603050405020304" pitchFamily="18" charset="0"/>
                      </a:rPr>
                      <m:t>=100⋅(1</m:t>
                    </m:r>
                    <m:r>
                      <a:rPr lang="en-US" sz="33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300" kern="100">
                        <a:effectLst/>
                        <a:latin typeface="Cambria Math" panose="02040503050406030204" pitchFamily="18" charset="0"/>
                        <a:ea typeface="Calibri" panose="020F0502020204030204" pitchFamily="34" charset="0"/>
                        <a:cs typeface="Times New Roman" panose="02020603050405020304" pitchFamily="18" charset="0"/>
                      </a:rPr>
                      <m:t>0,08</m:t>
                    </m:r>
                    <m:sSup>
                      <m:sSupPr>
                        <m:ctrlPr>
                          <a:rPr lang="en-US" sz="33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300" kern="100">
                            <a:effectLst/>
                            <a:latin typeface="Cambria Math" panose="02040503050406030204" pitchFamily="18" charset="0"/>
                            <a:ea typeface="Calibri" panose="020F0502020204030204" pitchFamily="34" charset="0"/>
                            <a:cs typeface="Times New Roman" panose="02020603050405020304" pitchFamily="18" charset="0"/>
                          </a:rPr>
                          <m:t>)</m:t>
                        </m:r>
                      </m:e>
                      <m:sup>
                        <m:r>
                          <a:rPr lang="en-US" sz="3300" kern="1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300" kern="100">
                        <a:effectLst/>
                        <a:latin typeface="Cambria Math" panose="02040503050406030204" pitchFamily="18" charset="0"/>
                        <a:ea typeface="Calibri" panose="020F0502020204030204" pitchFamily="34" charset="0"/>
                        <a:cs typeface="Times New Roman" panose="02020603050405020304" pitchFamily="18" charset="0"/>
                      </a:rPr>
                      <m:t>=84,64</m:t>
                    </m:r>
                  </m:oMath>
                </a14:m>
                <a:r>
                  <a:rPr lang="en-US" sz="3300" kern="100">
                    <a:effectLst/>
                    <a:latin typeface="Arial" panose="020B0604020202020204" pitchFamily="34" charset="0"/>
                    <a:ea typeface="Calibri" panose="020F0502020204030204" pitchFamily="34" charset="0"/>
                    <a:cs typeface="Arial" panose="020B0604020202020204" pitchFamily="34" charset="0"/>
                  </a:rPr>
                  <a:t> (triệu đồng)</a:t>
                </a:r>
              </a:p>
              <a:p>
                <a:pPr>
                  <a:lnSpc>
                    <a:spcPct val="150000"/>
                  </a:lnSpc>
                </a:pPr>
                <a:r>
                  <a:rPr lang="en-US" sz="3300" kern="100">
                    <a:effectLst/>
                    <a:latin typeface="Arial" panose="020B0604020202020204" pitchFamily="34" charset="0"/>
                    <a:ea typeface="Calibri" panose="020F0502020204030204" pitchFamily="34" charset="0"/>
                    <a:cs typeface="Arial" panose="020B0604020202020204" pitchFamily="34" charset="0"/>
                  </a:rPr>
                  <a:t>b) Ta có:</a:t>
                </a:r>
              </a:p>
              <a:p>
                <a:pPr algn="ctr">
                  <a:lnSpc>
                    <a:spcPct val="150000"/>
                  </a:lnSpc>
                </a:pPr>
                <a:r>
                  <a:rPr lang="en-US" sz="3300" kern="1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300" kern="100">
                        <a:effectLst/>
                        <a:latin typeface="Cambria Math" panose="02040503050406030204" pitchFamily="18" charset="0"/>
                        <a:ea typeface="Calibri" panose="020F0502020204030204" pitchFamily="34" charset="0"/>
                        <a:cs typeface="Times New Roman" panose="02020603050405020304" pitchFamily="18" charset="0"/>
                      </a:rPr>
                      <m:t>100⋅(1</m:t>
                    </m:r>
                    <m:r>
                      <a:rPr lang="en-US" sz="33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300" i="1" kern="100">
                        <a:effectLst/>
                        <a:latin typeface="Cambria Math" panose="02040503050406030204" pitchFamily="18" charset="0"/>
                        <a:ea typeface="Calibri" panose="020F0502020204030204" pitchFamily="34" charset="0"/>
                        <a:cs typeface="Times New Roman" panose="02020603050405020304" pitchFamily="18" charset="0"/>
                      </a:rPr>
                      <m:t>𝑟</m:t>
                    </m:r>
                    <m:sSup>
                      <m:sSupPr>
                        <m:ctrlPr>
                          <a:rPr lang="en-US" sz="33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300" kern="100">
                            <a:effectLst/>
                            <a:latin typeface="Cambria Math" panose="02040503050406030204" pitchFamily="18" charset="0"/>
                            <a:ea typeface="Calibri" panose="020F0502020204030204" pitchFamily="34" charset="0"/>
                            <a:cs typeface="Times New Roman" panose="02020603050405020304" pitchFamily="18" charset="0"/>
                          </a:rPr>
                          <m:t>)</m:t>
                        </m:r>
                      </m:e>
                      <m:sup>
                        <m:r>
                          <a:rPr lang="en-US" sz="3300" kern="1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300" kern="100">
                        <a:effectLst/>
                        <a:latin typeface="Cambria Math" panose="02040503050406030204" pitchFamily="18" charset="0"/>
                        <a:ea typeface="Calibri" panose="020F0502020204030204" pitchFamily="34" charset="0"/>
                        <a:cs typeface="Times New Roman" panose="02020603050405020304" pitchFamily="18" charset="0"/>
                      </a:rPr>
                      <m:t>=90⇔(1</m:t>
                    </m:r>
                    <m:r>
                      <a:rPr lang="en-US" sz="33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300" i="1" kern="100">
                        <a:effectLst/>
                        <a:latin typeface="Cambria Math" panose="02040503050406030204" pitchFamily="18" charset="0"/>
                        <a:ea typeface="Calibri" panose="020F0502020204030204" pitchFamily="34" charset="0"/>
                        <a:cs typeface="Times New Roman" panose="02020603050405020304" pitchFamily="18" charset="0"/>
                      </a:rPr>
                      <m:t>𝑟</m:t>
                    </m:r>
                    <m:sSup>
                      <m:sSupPr>
                        <m:ctrlPr>
                          <a:rPr lang="en-US" sz="33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300" kern="100">
                            <a:effectLst/>
                            <a:latin typeface="Cambria Math" panose="02040503050406030204" pitchFamily="18" charset="0"/>
                            <a:ea typeface="Calibri" panose="020F0502020204030204" pitchFamily="34" charset="0"/>
                            <a:cs typeface="Times New Roman" panose="02020603050405020304" pitchFamily="18" charset="0"/>
                          </a:rPr>
                          <m:t>)</m:t>
                        </m:r>
                      </m:e>
                      <m:sup>
                        <m:r>
                          <a:rPr lang="en-US" sz="3300" kern="1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3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3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300" kern="100">
                            <a:effectLst/>
                            <a:latin typeface="Cambria Math" panose="02040503050406030204" pitchFamily="18" charset="0"/>
                            <a:ea typeface="Calibri" panose="020F0502020204030204" pitchFamily="34" charset="0"/>
                            <a:cs typeface="Times New Roman" panose="02020603050405020304" pitchFamily="18" charset="0"/>
                          </a:rPr>
                          <m:t>9</m:t>
                        </m:r>
                      </m:num>
                      <m:den>
                        <m:r>
                          <a:rPr lang="en-US" sz="3300" kern="100">
                            <a:effectLst/>
                            <a:latin typeface="Cambria Math" panose="02040503050406030204" pitchFamily="18" charset="0"/>
                            <a:ea typeface="Calibri" panose="020F0502020204030204" pitchFamily="34" charset="0"/>
                            <a:cs typeface="Times New Roman" panose="02020603050405020304" pitchFamily="18" charset="0"/>
                          </a:rPr>
                          <m:t>10</m:t>
                        </m:r>
                      </m:den>
                    </m:f>
                    <m:r>
                      <a:rPr lang="en-US" sz="3300" kern="100">
                        <a:effectLst/>
                        <a:latin typeface="Cambria Math" panose="02040503050406030204" pitchFamily="18" charset="0"/>
                        <a:ea typeface="Calibri" panose="020F0502020204030204" pitchFamily="34" charset="0"/>
                        <a:cs typeface="Times New Roman" panose="02020603050405020304" pitchFamily="18" charset="0"/>
                      </a:rPr>
                      <m:t>⇔1</m:t>
                    </m:r>
                    <m:r>
                      <a:rPr lang="en-US" sz="33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300" i="1" kern="100">
                        <a:effectLst/>
                        <a:latin typeface="Cambria Math" panose="02040503050406030204" pitchFamily="18" charset="0"/>
                        <a:ea typeface="Calibri" panose="020F0502020204030204" pitchFamily="34" charset="0"/>
                        <a:cs typeface="Times New Roman" panose="02020603050405020304" pitchFamily="18" charset="0"/>
                      </a:rPr>
                      <m:t>𝑟</m:t>
                    </m:r>
                    <m:r>
                      <a:rPr lang="en-US" sz="33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3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300" kern="100">
                            <a:effectLst/>
                            <a:latin typeface="Cambria Math" panose="02040503050406030204" pitchFamily="18" charset="0"/>
                            <a:ea typeface="Calibri" panose="020F0502020204030204" pitchFamily="34" charset="0"/>
                            <a:cs typeface="Times New Roman" panose="02020603050405020304" pitchFamily="18" charset="0"/>
                          </a:rPr>
                          <m:t>3</m:t>
                        </m:r>
                        <m:rad>
                          <m:radPr>
                            <m:degHide m:val="on"/>
                            <m:ctrlPr>
                              <a:rPr lang="en-US" sz="33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3300" kern="100">
                                <a:effectLst/>
                                <a:latin typeface="Cambria Math" panose="02040503050406030204" pitchFamily="18" charset="0"/>
                                <a:ea typeface="Calibri" panose="020F0502020204030204" pitchFamily="34" charset="0"/>
                                <a:cs typeface="Times New Roman" panose="02020603050405020304" pitchFamily="18" charset="0"/>
                              </a:rPr>
                              <m:t>10</m:t>
                            </m:r>
                          </m:e>
                        </m:rad>
                      </m:num>
                      <m:den>
                        <m:r>
                          <a:rPr lang="en-US" sz="3300" kern="100">
                            <a:effectLst/>
                            <a:latin typeface="Cambria Math" panose="02040503050406030204" pitchFamily="18" charset="0"/>
                            <a:ea typeface="Calibri" panose="020F0502020204030204" pitchFamily="34" charset="0"/>
                            <a:cs typeface="Times New Roman" panose="02020603050405020304" pitchFamily="18" charset="0"/>
                          </a:rPr>
                          <m:t>10</m:t>
                        </m:r>
                      </m:den>
                    </m:f>
                    <m:r>
                      <a:rPr lang="en-US" sz="33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300" i="1" kern="100">
                        <a:effectLst/>
                        <a:latin typeface="Cambria Math" panose="02040503050406030204" pitchFamily="18" charset="0"/>
                        <a:ea typeface="Calibri" panose="020F0502020204030204" pitchFamily="34" charset="0"/>
                        <a:cs typeface="Times New Roman" panose="02020603050405020304" pitchFamily="18" charset="0"/>
                      </a:rPr>
                      <m:t>𝑟</m:t>
                    </m:r>
                    <m:r>
                      <a:rPr lang="en-US" sz="3300" kern="100">
                        <a:effectLst/>
                        <a:latin typeface="Cambria Math" panose="02040503050406030204" pitchFamily="18" charset="0"/>
                        <a:ea typeface="Calibri" panose="020F0502020204030204" pitchFamily="34" charset="0"/>
                        <a:cs typeface="Times New Roman" panose="02020603050405020304" pitchFamily="18" charset="0"/>
                      </a:rPr>
                      <m:t>=1</m:t>
                    </m:r>
                    <m:r>
                      <a:rPr lang="en-US" sz="3300" i="1"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3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300" kern="100">
                            <a:effectLst/>
                            <a:latin typeface="Cambria Math" panose="02040503050406030204" pitchFamily="18" charset="0"/>
                            <a:ea typeface="Calibri" panose="020F0502020204030204" pitchFamily="34" charset="0"/>
                            <a:cs typeface="Times New Roman" panose="02020603050405020304" pitchFamily="18" charset="0"/>
                          </a:rPr>
                          <m:t>3</m:t>
                        </m:r>
                        <m:rad>
                          <m:radPr>
                            <m:degHide m:val="on"/>
                            <m:ctrlPr>
                              <a:rPr lang="en-US" sz="33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3300" kern="100">
                                <a:effectLst/>
                                <a:latin typeface="Cambria Math" panose="02040503050406030204" pitchFamily="18" charset="0"/>
                                <a:ea typeface="Calibri" panose="020F0502020204030204" pitchFamily="34" charset="0"/>
                                <a:cs typeface="Times New Roman" panose="02020603050405020304" pitchFamily="18" charset="0"/>
                              </a:rPr>
                              <m:t>10</m:t>
                            </m:r>
                          </m:e>
                        </m:rad>
                      </m:num>
                      <m:den>
                        <m:r>
                          <a:rPr lang="en-US" sz="3300" kern="100">
                            <a:effectLst/>
                            <a:latin typeface="Cambria Math" panose="02040503050406030204" pitchFamily="18" charset="0"/>
                            <a:ea typeface="Calibri" panose="020F0502020204030204" pitchFamily="34" charset="0"/>
                            <a:cs typeface="Times New Roman" panose="02020603050405020304" pitchFamily="18" charset="0"/>
                          </a:rPr>
                          <m:t>10</m:t>
                        </m:r>
                      </m:den>
                    </m:f>
                    <m:r>
                      <a:rPr lang="en-US" sz="3300" kern="100">
                        <a:effectLst/>
                        <a:latin typeface="Cambria Math" panose="02040503050406030204" pitchFamily="18" charset="0"/>
                        <a:ea typeface="Calibri" panose="020F0502020204030204" pitchFamily="34" charset="0"/>
                        <a:cs typeface="Times New Roman" panose="02020603050405020304" pitchFamily="18" charset="0"/>
                      </a:rPr>
                      <m:t>≈0,05</m:t>
                    </m:r>
                  </m:oMath>
                </a14:m>
                <a:r>
                  <a:rPr lang="en-US" sz="3300" kern="100">
                    <a:effectLst/>
                    <a:latin typeface="Arial" panose="020B0604020202020204" pitchFamily="34" charset="0"/>
                    <a:ea typeface="Calibri" panose="020F0502020204030204" pitchFamily="34" charset="0"/>
                    <a:cs typeface="Arial" panose="020B0604020202020204" pitchFamily="34" charset="0"/>
                  </a:rPr>
                  <a:t> do </a:t>
                </a:r>
                <a14:m>
                  <m:oMath xmlns:m="http://schemas.openxmlformats.org/officeDocument/2006/math">
                    <m:r>
                      <a:rPr lang="en-US" sz="3300" kern="100">
                        <a:effectLst/>
                        <a:latin typeface="Cambria Math" panose="02040503050406030204" pitchFamily="18" charset="0"/>
                        <a:ea typeface="Calibri" panose="020F0502020204030204" pitchFamily="34" charset="0"/>
                        <a:cs typeface="Times New Roman" panose="02020603050405020304" pitchFamily="18" charset="0"/>
                      </a:rPr>
                      <m:t>1</m:t>
                    </m:r>
                    <m:r>
                      <a:rPr lang="en-US" sz="33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300" i="1" kern="100">
                        <a:effectLst/>
                        <a:latin typeface="Cambria Math" panose="02040503050406030204" pitchFamily="18" charset="0"/>
                        <a:ea typeface="Calibri" panose="020F0502020204030204" pitchFamily="34" charset="0"/>
                        <a:cs typeface="Times New Roman" panose="02020603050405020304" pitchFamily="18" charset="0"/>
                      </a:rPr>
                      <m:t>𝑟</m:t>
                    </m:r>
                    <m:r>
                      <a:rPr lang="en-US" sz="3300" kern="100">
                        <a:effectLst/>
                        <a:latin typeface="Cambria Math" panose="02040503050406030204" pitchFamily="18" charset="0"/>
                        <a:ea typeface="Calibri" panose="020F0502020204030204" pitchFamily="34" charset="0"/>
                        <a:cs typeface="Times New Roman" panose="02020603050405020304" pitchFamily="18" charset="0"/>
                      </a:rPr>
                      <m:t>&gt;0</m:t>
                    </m:r>
                  </m:oMath>
                </a14:m>
                <a:endParaRPr lang="en-US" sz="3300" kern="10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300" kern="100">
                    <a:effectLst/>
                    <a:latin typeface="Arial" panose="020B0604020202020204" pitchFamily="34" charset="0"/>
                    <a:ea typeface="Calibri" panose="020F0502020204030204" pitchFamily="34" charset="0"/>
                    <a:cs typeface="Arial" panose="020B0604020202020204" pitchFamily="34" charset="0"/>
                  </a:rPr>
                  <a:t>Vậy tỉ lệ lạm phát khoảng </a:t>
                </a:r>
                <a14:m>
                  <m:oMath xmlns:m="http://schemas.openxmlformats.org/officeDocument/2006/math">
                    <m:r>
                      <a:rPr lang="en-US" sz="3300" kern="100">
                        <a:effectLst/>
                        <a:latin typeface="Cambria Math" panose="02040503050406030204" pitchFamily="18" charset="0"/>
                        <a:ea typeface="Calibri" panose="020F0502020204030204" pitchFamily="34" charset="0"/>
                        <a:cs typeface="Times New Roman" panose="02020603050405020304" pitchFamily="18" charset="0"/>
                      </a:rPr>
                      <m:t>5%</m:t>
                    </m:r>
                  </m:oMath>
                </a14:m>
                <a:r>
                  <a:rPr lang="en-US" sz="3300" kern="100">
                    <a:effectLst/>
                    <a:latin typeface="Arial" panose="020B0604020202020204" pitchFamily="34" charset="0"/>
                    <a:ea typeface="Calibri" panose="020F0502020204030204" pitchFamily="34" charset="0"/>
                    <a:cs typeface="Arial" panose="020B0604020202020204" pitchFamily="34" charset="0"/>
                  </a:rPr>
                  <a:t> một năm.</a:t>
                </a:r>
              </a:p>
              <a:p>
                <a:pPr>
                  <a:lnSpc>
                    <a:spcPct val="150000"/>
                  </a:lnSpc>
                </a:pPr>
                <a:r>
                  <a:rPr lang="en-US" sz="3300" kern="100">
                    <a:effectLst/>
                    <a:latin typeface="Arial" panose="020B0604020202020204" pitchFamily="34" charset="0"/>
                    <a:ea typeface="Calibri" panose="020F0502020204030204" pitchFamily="34" charset="0"/>
                    <a:cs typeface="Arial" panose="020B0604020202020204" pitchFamily="34" charset="0"/>
                  </a:rPr>
                  <a:t>c) Với tỉ lệ lạm phát </a:t>
                </a:r>
                <a14:m>
                  <m:oMath xmlns:m="http://schemas.openxmlformats.org/officeDocument/2006/math">
                    <m:r>
                      <a:rPr lang="en-US" sz="3300" kern="100">
                        <a:effectLst/>
                        <a:latin typeface="Cambria Math" panose="02040503050406030204" pitchFamily="18" charset="0"/>
                        <a:ea typeface="Calibri" panose="020F0502020204030204" pitchFamily="34" charset="0"/>
                        <a:cs typeface="Times New Roman" panose="02020603050405020304" pitchFamily="18" charset="0"/>
                      </a:rPr>
                      <m:t>5%</m:t>
                    </m:r>
                  </m:oMath>
                </a14:m>
                <a:r>
                  <a:rPr lang="en-US" sz="3300" kern="100">
                    <a:effectLst/>
                    <a:latin typeface="Arial" panose="020B0604020202020204" pitchFamily="34" charset="0"/>
                    <a:ea typeface="Calibri" panose="020F0502020204030204" pitchFamily="34" charset="0"/>
                    <a:cs typeface="Arial" panose="020B0604020202020204" pitchFamily="34" charset="0"/>
                  </a:rPr>
                  <a:t> một năm thì với số tiển </a:t>
                </a:r>
                <a14:m>
                  <m:oMath xmlns:m="http://schemas.openxmlformats.org/officeDocument/2006/math">
                    <m:r>
                      <a:rPr lang="en-US" sz="3300" i="1" kern="100">
                        <a:effectLst/>
                        <a:latin typeface="Cambria Math" panose="02040503050406030204" pitchFamily="18" charset="0"/>
                        <a:ea typeface="Calibri" panose="020F0502020204030204" pitchFamily="34" charset="0"/>
                        <a:cs typeface="Times New Roman" panose="02020603050405020304" pitchFamily="18" charset="0"/>
                      </a:rPr>
                      <m:t>𝑃</m:t>
                    </m:r>
                  </m:oMath>
                </a14:m>
                <a:r>
                  <a:rPr lang="en-US" sz="3300" kern="100">
                    <a:effectLst/>
                    <a:latin typeface="Arial" panose="020B0604020202020204" pitchFamily="34" charset="0"/>
                    <a:ea typeface="Calibri" panose="020F0502020204030204" pitchFamily="34" charset="0"/>
                    <a:cs typeface="Arial" panose="020B0604020202020204" pitchFamily="34" charset="0"/>
                  </a:rPr>
                  <a:t> ban đầu sau </a:t>
                </a:r>
                <a14:m>
                  <m:oMath xmlns:m="http://schemas.openxmlformats.org/officeDocument/2006/math">
                    <m:r>
                      <a:rPr lang="en-US" sz="3300" i="1" kern="100">
                        <a:effectLst/>
                        <a:latin typeface="Cambria Math" panose="02040503050406030204" pitchFamily="18" charset="0"/>
                        <a:ea typeface="Calibri" panose="020F0502020204030204" pitchFamily="34" charset="0"/>
                        <a:cs typeface="Times New Roman" panose="02020603050405020304" pitchFamily="18" charset="0"/>
                      </a:rPr>
                      <m:t>𝑛</m:t>
                    </m:r>
                  </m:oMath>
                </a14:m>
                <a:r>
                  <a:rPr lang="en-US" sz="3300" kern="100">
                    <a:effectLst/>
                    <a:latin typeface="Arial" panose="020B0604020202020204" pitchFamily="34" charset="0"/>
                    <a:ea typeface="Calibri" panose="020F0502020204030204" pitchFamily="34" charset="0"/>
                    <a:cs typeface="Arial" panose="020B0604020202020204" pitchFamily="34" charset="0"/>
                  </a:rPr>
                  <a:t> năm sức mua còn lại là </a:t>
                </a:r>
                <a14:m>
                  <m:oMath xmlns:m="http://schemas.openxmlformats.org/officeDocument/2006/math">
                    <m:r>
                      <a:rPr lang="en-US" sz="3300" i="1" kern="100">
                        <a:effectLst/>
                        <a:latin typeface="Cambria Math" panose="02040503050406030204" pitchFamily="18" charset="0"/>
                        <a:ea typeface="Calibri" panose="020F0502020204030204" pitchFamily="34" charset="0"/>
                        <a:cs typeface="Times New Roman" panose="02020603050405020304" pitchFamily="18" charset="0"/>
                      </a:rPr>
                      <m:t>𝐴</m:t>
                    </m:r>
                    <m:r>
                      <a:rPr lang="en-US" sz="33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30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300" kern="100">
                        <a:effectLst/>
                        <a:latin typeface="Cambria Math" panose="02040503050406030204" pitchFamily="18" charset="0"/>
                        <a:ea typeface="Calibri" panose="020F0502020204030204" pitchFamily="34" charset="0"/>
                        <a:cs typeface="Times New Roman" panose="02020603050405020304" pitchFamily="18" charset="0"/>
                      </a:rPr>
                      <m:t>⋅(1</m:t>
                    </m:r>
                    <m:r>
                      <a:rPr lang="en-US" sz="33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300" kern="100">
                        <a:effectLst/>
                        <a:latin typeface="Cambria Math" panose="02040503050406030204" pitchFamily="18" charset="0"/>
                        <a:ea typeface="Calibri" panose="020F0502020204030204" pitchFamily="34" charset="0"/>
                        <a:cs typeface="Times New Roman" panose="02020603050405020304" pitchFamily="18" charset="0"/>
                      </a:rPr>
                      <m:t>0,05</m:t>
                    </m:r>
                    <m:sSup>
                      <m:sSupPr>
                        <m:ctrlPr>
                          <a:rPr lang="en-US" sz="33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300" kern="100">
                            <a:effectLst/>
                            <a:latin typeface="Cambria Math" panose="02040503050406030204" pitchFamily="18" charset="0"/>
                            <a:ea typeface="Calibri" panose="020F0502020204030204" pitchFamily="34" charset="0"/>
                            <a:cs typeface="Times New Roman" panose="02020603050405020304" pitchFamily="18" charset="0"/>
                          </a:rPr>
                          <m:t>)</m:t>
                        </m:r>
                      </m:e>
                      <m:sup>
                        <m:r>
                          <a:rPr lang="en-US" sz="3300" i="1" kern="100">
                            <a:effectLst/>
                            <a:latin typeface="Cambria Math" panose="02040503050406030204" pitchFamily="18" charset="0"/>
                            <a:ea typeface="Calibri" panose="020F0502020204030204" pitchFamily="34" charset="0"/>
                            <a:cs typeface="Times New Roman" panose="02020603050405020304" pitchFamily="18" charset="0"/>
                          </a:rPr>
                          <m:t>𝑛</m:t>
                        </m:r>
                      </m:sup>
                    </m:sSup>
                  </m:oMath>
                </a14:m>
                <a:r>
                  <a:rPr lang="en-US" sz="3300" kern="100">
                    <a:effectLst/>
                    <a:latin typeface="Arial" panose="020B0604020202020204" pitchFamily="34" charset="0"/>
                    <a:ea typeface="Calibri" panose="020F0502020204030204" pitchFamily="34" charset="0"/>
                    <a:cs typeface="Arial" panose="020B0604020202020204" pitchFamily="34" charset="0"/>
                  </a:rPr>
                  <a:t>. Theo giả thiết, ta có:</a:t>
                </a:r>
              </a:p>
              <a:p>
                <a:pPr>
                  <a:lnSpc>
                    <a:spcPct val="150000"/>
                  </a:lnSpc>
                </a:pPr>
                <a14:m>
                  <m:oMathPara xmlns:m="http://schemas.openxmlformats.org/officeDocument/2006/math">
                    <m:oMathParaPr>
                      <m:jc m:val="centerGroup"/>
                    </m:oMathParaPr>
                    <m:oMath xmlns:m="http://schemas.openxmlformats.org/officeDocument/2006/math">
                      <m:r>
                        <a:rPr lang="en-US" sz="330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300" kern="100">
                          <a:effectLst/>
                          <a:latin typeface="Cambria Math" panose="02040503050406030204" pitchFamily="18" charset="0"/>
                          <a:ea typeface="Calibri" panose="020F0502020204030204" pitchFamily="34" charset="0"/>
                          <a:cs typeface="Times New Roman" panose="02020603050405020304" pitchFamily="18" charset="0"/>
                        </a:rPr>
                        <m:t>⋅(1</m:t>
                      </m:r>
                      <m:r>
                        <a:rPr lang="en-US" sz="33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300" kern="100">
                          <a:effectLst/>
                          <a:latin typeface="Cambria Math" panose="02040503050406030204" pitchFamily="18" charset="0"/>
                          <a:ea typeface="Calibri" panose="020F0502020204030204" pitchFamily="34" charset="0"/>
                          <a:cs typeface="Times New Roman" panose="02020603050405020304" pitchFamily="18" charset="0"/>
                        </a:rPr>
                        <m:t>0,05</m:t>
                      </m:r>
                      <m:sSup>
                        <m:sSupPr>
                          <m:ctrlPr>
                            <a:rPr lang="en-US" sz="33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300" kern="100">
                              <a:effectLst/>
                              <a:latin typeface="Cambria Math" panose="02040503050406030204" pitchFamily="18" charset="0"/>
                              <a:ea typeface="Calibri" panose="020F0502020204030204" pitchFamily="34" charset="0"/>
                              <a:cs typeface="Times New Roman" panose="02020603050405020304" pitchFamily="18" charset="0"/>
                            </a:rPr>
                            <m:t>)</m:t>
                          </m:r>
                        </m:e>
                        <m:sup>
                          <m:r>
                            <a:rPr lang="en-US" sz="3300" i="1" kern="100">
                              <a:effectLst/>
                              <a:latin typeface="Cambria Math" panose="02040503050406030204" pitchFamily="18" charset="0"/>
                              <a:ea typeface="Calibri" panose="020F0502020204030204" pitchFamily="34" charset="0"/>
                              <a:cs typeface="Times New Roman" panose="02020603050405020304" pitchFamily="18" charset="0"/>
                            </a:rPr>
                            <m:t>𝑛</m:t>
                          </m:r>
                        </m:sup>
                      </m:sSup>
                      <m:r>
                        <a:rPr lang="en-US" sz="33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3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300" i="1" kern="100">
                              <a:effectLst/>
                              <a:latin typeface="Cambria Math" panose="02040503050406030204" pitchFamily="18" charset="0"/>
                              <a:ea typeface="Calibri" panose="020F0502020204030204" pitchFamily="34" charset="0"/>
                              <a:cs typeface="Times New Roman" panose="02020603050405020304" pitchFamily="18" charset="0"/>
                            </a:rPr>
                            <m:t>𝑃</m:t>
                          </m:r>
                        </m:num>
                        <m:den>
                          <m:r>
                            <a:rPr lang="en-US" sz="3300" kern="100">
                              <a:effectLst/>
                              <a:latin typeface="Cambria Math" panose="02040503050406030204" pitchFamily="18" charset="0"/>
                              <a:ea typeface="Calibri" panose="020F0502020204030204" pitchFamily="34" charset="0"/>
                              <a:cs typeface="Times New Roman" panose="02020603050405020304" pitchFamily="18" charset="0"/>
                            </a:rPr>
                            <m:t>2</m:t>
                          </m:r>
                        </m:den>
                      </m:f>
                      <m:r>
                        <a:rPr lang="en-US" sz="3300" kern="100">
                          <a:effectLst/>
                          <a:latin typeface="Cambria Math" panose="02040503050406030204" pitchFamily="18" charset="0"/>
                          <a:ea typeface="Calibri" panose="020F0502020204030204" pitchFamily="34" charset="0"/>
                          <a:cs typeface="Times New Roman" panose="02020603050405020304" pitchFamily="18" charset="0"/>
                        </a:rPr>
                        <m:t>⇔0,</m:t>
                      </m:r>
                      <m:sSup>
                        <m:sSupPr>
                          <m:ctrlPr>
                            <a:rPr lang="en-US" sz="33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300" kern="100">
                              <a:effectLst/>
                              <a:latin typeface="Cambria Math" panose="02040503050406030204" pitchFamily="18" charset="0"/>
                              <a:ea typeface="Calibri" panose="020F0502020204030204" pitchFamily="34" charset="0"/>
                              <a:cs typeface="Times New Roman" panose="02020603050405020304" pitchFamily="18" charset="0"/>
                            </a:rPr>
                            <m:t>95</m:t>
                          </m:r>
                        </m:e>
                        <m:sup>
                          <m:r>
                            <a:rPr lang="en-US" sz="3300" i="1" kern="100">
                              <a:effectLst/>
                              <a:latin typeface="Cambria Math" panose="02040503050406030204" pitchFamily="18" charset="0"/>
                              <a:ea typeface="Calibri" panose="020F0502020204030204" pitchFamily="34" charset="0"/>
                              <a:cs typeface="Times New Roman" panose="02020603050405020304" pitchFamily="18" charset="0"/>
                            </a:rPr>
                            <m:t>𝑛</m:t>
                          </m:r>
                        </m:sup>
                      </m:sSup>
                      <m:r>
                        <a:rPr lang="en-US" sz="33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3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300" kern="10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300" kern="100">
                              <a:effectLst/>
                              <a:latin typeface="Cambria Math" panose="02040503050406030204" pitchFamily="18" charset="0"/>
                              <a:ea typeface="Calibri" panose="020F0502020204030204" pitchFamily="34" charset="0"/>
                              <a:cs typeface="Times New Roman" panose="02020603050405020304" pitchFamily="18" charset="0"/>
                            </a:rPr>
                            <m:t>2</m:t>
                          </m:r>
                        </m:den>
                      </m:f>
                      <m:r>
                        <a:rPr lang="en-US" sz="33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300" i="1" kern="100">
                          <a:effectLst/>
                          <a:latin typeface="Cambria Math" panose="02040503050406030204" pitchFamily="18" charset="0"/>
                          <a:ea typeface="Calibri" panose="020F0502020204030204" pitchFamily="34" charset="0"/>
                          <a:cs typeface="Times New Roman" panose="02020603050405020304" pitchFamily="18" charset="0"/>
                        </a:rPr>
                        <m:t>𝑛</m:t>
                      </m:r>
                      <m:r>
                        <a:rPr lang="en-US" sz="33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3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3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3300" kern="100">
                              <a:effectLst/>
                              <a:latin typeface="Cambria Math" panose="02040503050406030204" pitchFamily="18" charset="0"/>
                              <a:ea typeface="Calibri" panose="020F0502020204030204" pitchFamily="34" charset="0"/>
                              <a:cs typeface="Times New Roman" panose="02020603050405020304" pitchFamily="18" charset="0"/>
                            </a:rPr>
                            <m:t>0,95</m:t>
                          </m:r>
                        </m:sub>
                      </m:sSub>
                      <m:r>
                        <a:rPr lang="en-US" sz="33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3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300" kern="10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300" kern="100">
                              <a:effectLst/>
                              <a:latin typeface="Cambria Math" panose="02040503050406030204" pitchFamily="18" charset="0"/>
                              <a:ea typeface="Calibri" panose="020F0502020204030204" pitchFamily="34" charset="0"/>
                              <a:cs typeface="Times New Roman" panose="02020603050405020304" pitchFamily="18" charset="0"/>
                            </a:rPr>
                            <m:t>2</m:t>
                          </m:r>
                        </m:den>
                      </m:f>
                      <m:r>
                        <a:rPr lang="en-US" sz="3300" kern="100">
                          <a:effectLst/>
                          <a:latin typeface="Cambria Math" panose="02040503050406030204" pitchFamily="18" charset="0"/>
                          <a:ea typeface="Calibri" panose="020F0502020204030204" pitchFamily="34" charset="0"/>
                          <a:cs typeface="Times New Roman" panose="02020603050405020304" pitchFamily="18" charset="0"/>
                        </a:rPr>
                        <m:t>≈13,51</m:t>
                      </m:r>
                    </m:oMath>
                  </m:oMathPara>
                </a14:m>
                <a:endParaRPr lang="en-US" sz="3300" kern="10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300" kern="100">
                    <a:effectLst/>
                    <a:latin typeface="Arial" panose="020B0604020202020204" pitchFamily="34" charset="0"/>
                    <a:ea typeface="Calibri" panose="020F0502020204030204" pitchFamily="34" charset="0"/>
                    <a:cs typeface="Arial" panose="020B0604020202020204" pitchFamily="34" charset="0"/>
                  </a:rPr>
                  <a:t>Vậy với tỉ lệ lạm phát 5% một năm sau khoảng 14 năm thì sức mua chỉ còn lại một nửa.</a:t>
                </a:r>
              </a:p>
            </p:txBody>
          </p:sp>
        </mc:Choice>
        <mc:Fallback xmlns="">
          <p:sp>
            <p:nvSpPr>
              <p:cNvPr id="6" name="Rectangle 5"/>
              <p:cNvSpPr>
                <a:spLocks noRot="1" noChangeAspect="1" noMove="1" noResize="1" noEditPoints="1" noAdjustHandles="1" noChangeArrowheads="1" noChangeShapeType="1" noTextEdit="1"/>
              </p:cNvSpPr>
              <p:nvPr/>
            </p:nvSpPr>
            <p:spPr>
              <a:xfrm>
                <a:off x="762000" y="1648805"/>
                <a:ext cx="16992600" cy="8066695"/>
              </a:xfrm>
              <a:prstGeom prst="rect">
                <a:avLst/>
              </a:prstGeom>
              <a:blipFill>
                <a:blip r:embed="rId6"/>
                <a:stretch>
                  <a:fillRect l="-968" b="-529"/>
                </a:stretch>
              </a:blipFill>
            </p:spPr>
            <p:txBody>
              <a:bodyPr/>
              <a:lstStyle/>
              <a:p>
                <a:r>
                  <a:rPr lang="en-US">
                    <a:noFill/>
                  </a:rPr>
                  <a:t> </a:t>
                </a:r>
              </a:p>
            </p:txBody>
          </p:sp>
        </mc:Fallback>
      </mc:AlternateContent>
    </p:spTree>
    <p:extLst>
      <p:ext uri="{BB962C8B-B14F-4D97-AF65-F5344CB8AC3E}">
        <p14:creationId xmlns:p14="http://schemas.microsoft.com/office/powerpoint/2010/main" val="348674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2" dur="500"/>
                                        <p:tgtEl>
                                          <p:spTgt spid="6">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wipe(up)">
                                      <p:cBhvr>
                                        <p:cTn id="20" dur="500"/>
                                        <p:tgtEl>
                                          <p:spTgt spid="6">
                                            <p:txEl>
                                              <p:pRg st="2" end="2"/>
                                            </p:txEl>
                                          </p:spTgt>
                                        </p:tgtEl>
                                      </p:cBhvr>
                                    </p:animEffect>
                                  </p:childTnLst>
                                </p:cTn>
                              </p:par>
                              <p:par>
                                <p:cTn id="21" presetID="22" presetClass="entr" presetSubtype="1" fill="hold"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wipe(up)">
                                      <p:cBhvr>
                                        <p:cTn id="23" dur="500"/>
                                        <p:tgtEl>
                                          <p:spTgt spid="6">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500"/>
                                        <p:tgtEl>
                                          <p:spTgt spid="6">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animEffect transition="in" filter="dissolve">
                                      <p:cBhvr>
                                        <p:cTn id="33" dur="500"/>
                                        <p:tgtEl>
                                          <p:spTgt spid="6">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6">
                                            <p:txEl>
                                              <p:pRg st="6" end="6"/>
                                            </p:txEl>
                                          </p:spTgt>
                                        </p:tgtEl>
                                        <p:attrNameLst>
                                          <p:attrName>style.visibility</p:attrName>
                                        </p:attrNameLst>
                                      </p:cBhvr>
                                      <p:to>
                                        <p:strVal val="visible"/>
                                      </p:to>
                                    </p:set>
                                    <p:animEffect transition="in" filter="wipe(up)">
                                      <p:cBhvr>
                                        <p:cTn id="38" dur="500"/>
                                        <p:tgtEl>
                                          <p:spTgt spid="6">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6">
                                            <p:txEl>
                                              <p:pRg st="7" end="7"/>
                                            </p:txEl>
                                          </p:spTgt>
                                        </p:tgtEl>
                                        <p:attrNameLst>
                                          <p:attrName>style.visibility</p:attrName>
                                        </p:attrNameLst>
                                      </p:cBhvr>
                                      <p:to>
                                        <p:strVal val="visible"/>
                                      </p:to>
                                    </p:set>
                                    <p:animEffect transition="in" filter="wipe(left)">
                                      <p:cBhvr>
                                        <p:cTn id="43"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CC751"/>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mc:AlternateContent xmlns:mc="http://schemas.openxmlformats.org/markup-compatibility/2006" xmlns:a14="http://schemas.microsoft.com/office/drawing/2010/main">
        <mc:Choice Requires="a14">
          <p:sp>
            <p:nvSpPr>
              <p:cNvPr id="26" name="TextBox 25"/>
              <p:cNvSpPr txBox="1"/>
              <p:nvPr/>
            </p:nvSpPr>
            <p:spPr>
              <a:xfrm>
                <a:off x="1066800" y="876300"/>
                <a:ext cx="16193000" cy="8288231"/>
              </a:xfrm>
              <a:prstGeom prst="rect">
                <a:avLst/>
              </a:prstGeom>
              <a:noFill/>
            </p:spPr>
            <p:txBody>
              <a:bodyPr wrap="square" rtlCol="0">
                <a:spAutoFit/>
              </a:bodyPr>
              <a:lstStyle/>
              <a:p>
                <a:pPr algn="just">
                  <a:lnSpc>
                    <a:spcPct val="150000"/>
                  </a:lnSpc>
                </a:pPr>
                <a:r>
                  <a:rPr kumimoji="0" lang="vi-VN" sz="4000" b="1" i="0" u="none" strike="noStrike" kern="1200" cap="none" spc="0" normalizeH="0" baseline="0" noProof="0">
                    <a:ln>
                      <a:noFill/>
                    </a:ln>
                    <a:solidFill>
                      <a:srgbClr val="4BACC6">
                        <a:lumMod val="75000"/>
                      </a:srgbClr>
                    </a:solidFill>
                    <a:effectLst/>
                    <a:uLnTx/>
                    <a:uFillTx/>
                    <a:latin typeface="Arial" panose="020B0604020202020204" pitchFamily="34" charset="0"/>
                    <a:ea typeface="+mn-ea"/>
                    <a:cs typeface="Arial" panose="020B0604020202020204" pitchFamily="34" charset="0"/>
                  </a:rPr>
                  <a:t>Bài 6.</a:t>
                </a:r>
                <a:r>
                  <a:rPr kumimoji="0" lang="en-US" sz="4000" b="1" i="0" u="none" strike="noStrike" kern="1200" cap="none" spc="0" normalizeH="0" baseline="0" noProof="0">
                    <a:ln>
                      <a:noFill/>
                    </a:ln>
                    <a:solidFill>
                      <a:srgbClr val="4BACC6">
                        <a:lumMod val="75000"/>
                      </a:srgbClr>
                    </a:solidFill>
                    <a:effectLst/>
                    <a:uLnTx/>
                    <a:uFillTx/>
                    <a:latin typeface="Arial" panose="020B0604020202020204" pitchFamily="34" charset="0"/>
                    <a:ea typeface="+mn-ea"/>
                    <a:cs typeface="Arial" panose="020B0604020202020204" pitchFamily="34" charset="0"/>
                  </a:rPr>
                  <a:t>39</a:t>
                </a:r>
                <a:r>
                  <a:rPr kumimoji="0" lang="vi-VN" sz="4000" b="1" i="0" u="none" strike="noStrike" kern="1200" cap="none" spc="0" normalizeH="0" baseline="0" noProof="0">
                    <a:ln>
                      <a:noFill/>
                    </a:ln>
                    <a:solidFill>
                      <a:srgbClr val="4BACC6">
                        <a:lumMod val="75000"/>
                      </a:srgbClr>
                    </a:solidFill>
                    <a:effectLst/>
                    <a:uLnTx/>
                    <a:uFillTx/>
                    <a:latin typeface="Arial" panose="020B0604020202020204" pitchFamily="34" charset="0"/>
                    <a:ea typeface="+mn-ea"/>
                    <a:cs typeface="Arial" panose="020B0604020202020204" pitchFamily="34" charset="0"/>
                  </a:rPr>
                  <a:t> </a:t>
                </a:r>
                <a:r>
                  <a:rPr kumimoji="0" lang="vi-VN" sz="4000" b="1" i="0" u="none" strike="noStrike" kern="1200" cap="none" spc="0" normalizeH="0" baseline="0" noProof="0" dirty="0">
                    <a:ln>
                      <a:noFill/>
                    </a:ln>
                    <a:solidFill>
                      <a:srgbClr val="4BACC6">
                        <a:lumMod val="75000"/>
                      </a:srgbClr>
                    </a:solidFill>
                    <a:effectLst/>
                    <a:uLnTx/>
                    <a:uFillTx/>
                    <a:latin typeface="Arial" panose="020B0604020202020204" pitchFamily="34" charset="0"/>
                    <a:ea typeface="+mn-ea"/>
                    <a:cs typeface="Arial" panose="020B0604020202020204" pitchFamily="34" charset="0"/>
                  </a:rPr>
                  <a:t>(SGK - tr.</a:t>
                </a:r>
                <a:r>
                  <a:rPr kumimoji="0" lang="en-US" sz="4000" b="1" i="0" u="none" strike="noStrike" kern="1200" cap="none" spc="0" normalizeH="0" baseline="0" noProof="0" dirty="0">
                    <a:ln>
                      <a:noFill/>
                    </a:ln>
                    <a:solidFill>
                      <a:srgbClr val="4BACC6">
                        <a:lumMod val="75000"/>
                      </a:srgbClr>
                    </a:solidFill>
                    <a:effectLst/>
                    <a:uLnTx/>
                    <a:uFillTx/>
                    <a:latin typeface="Arial" panose="020B0604020202020204" pitchFamily="34" charset="0"/>
                    <a:ea typeface="+mn-ea"/>
                    <a:cs typeface="Arial" panose="020B0604020202020204" pitchFamily="34" charset="0"/>
                  </a:rPr>
                  <a:t>26</a:t>
                </a:r>
                <a:r>
                  <a:rPr kumimoji="0" lang="vi-VN" sz="4000" b="1" i="0" u="none" strike="noStrike" kern="1200" cap="none" spc="0" normalizeH="0" baseline="0" noProof="0">
                    <a:ln>
                      <a:noFill/>
                    </a:ln>
                    <a:solidFill>
                      <a:srgbClr val="4BACC6">
                        <a:lumMod val="75000"/>
                      </a:srgbClr>
                    </a:solidFill>
                    <a:effectLst/>
                    <a:uLnTx/>
                    <a:uFillTx/>
                    <a:latin typeface="Arial" panose="020B0604020202020204" pitchFamily="34" charset="0"/>
                    <a:ea typeface="+mn-ea"/>
                    <a:cs typeface="Arial" panose="020B0604020202020204" pitchFamily="34" charset="0"/>
                  </a:rPr>
                  <a:t>) </a:t>
                </a:r>
                <a:r>
                  <a:rPr lang="vi-VN" sz="4000">
                    <a:solidFill>
                      <a:srgbClr val="000000"/>
                    </a:solidFill>
                    <a:latin typeface="OpenSans"/>
                  </a:rPr>
                  <a:t>Giả sử quá trình nuôi cấy vi khuẩn tuân theo quy luật tăng trưởng tự do. Khi đó, nếu gọi </a:t>
                </a:r>
                <a14:m>
                  <m:oMath xmlns:m="http://schemas.openxmlformats.org/officeDocument/2006/math">
                    <m:sSub>
                      <m:sSubPr>
                        <m:ctrlPr>
                          <a:rPr lang="vi-VN" sz="4000" i="1" smtClean="0">
                            <a:solidFill>
                              <a:srgbClr val="000000"/>
                            </a:solidFill>
                            <a:latin typeface="Cambria Math" panose="02040503050406030204" pitchFamily="18" charset="0"/>
                          </a:rPr>
                        </m:ctrlPr>
                      </m:sSubPr>
                      <m:e>
                        <m:r>
                          <a:rPr lang="en-US" sz="4000" b="0" i="1" smtClean="0">
                            <a:solidFill>
                              <a:srgbClr val="000000"/>
                            </a:solidFill>
                            <a:latin typeface="Cambria Math" panose="02040503050406030204" pitchFamily="18" charset="0"/>
                          </a:rPr>
                          <m:t>𝑁</m:t>
                        </m:r>
                      </m:e>
                      <m:sub>
                        <m:r>
                          <a:rPr lang="en-US" sz="4000" b="0" i="1" smtClean="0">
                            <a:solidFill>
                              <a:srgbClr val="000000"/>
                            </a:solidFill>
                            <a:latin typeface="Cambria Math" panose="02040503050406030204" pitchFamily="18" charset="0"/>
                          </a:rPr>
                          <m:t>𝑜</m:t>
                        </m:r>
                      </m:sub>
                    </m:sSub>
                  </m:oMath>
                </a14:m>
                <a:r>
                  <a:rPr lang="vi-VN" sz="4000">
                    <a:solidFill>
                      <a:srgbClr val="000000"/>
                    </a:solidFill>
                    <a:latin typeface="OpenSans"/>
                  </a:rPr>
                  <a:t> là số lượng vi khuẩn ban đầu và </a:t>
                </a:r>
                <a14:m>
                  <m:oMath xmlns:m="http://schemas.openxmlformats.org/officeDocument/2006/math">
                    <m:r>
                      <a:rPr lang="vi-VN" sz="4000" i="1" smtClean="0">
                        <a:solidFill>
                          <a:srgbClr val="000000"/>
                        </a:solidFill>
                        <a:latin typeface="Cambria Math" panose="02040503050406030204" pitchFamily="18" charset="0"/>
                      </a:rPr>
                      <m:t>𝑁</m:t>
                    </m:r>
                    <m:r>
                      <a:rPr lang="vi-VN" sz="4000" i="1" smtClean="0">
                        <a:solidFill>
                          <a:srgbClr val="000000"/>
                        </a:solidFill>
                        <a:latin typeface="Cambria Math" panose="02040503050406030204" pitchFamily="18" charset="0"/>
                      </a:rPr>
                      <m:t>(</m:t>
                    </m:r>
                    <m:r>
                      <a:rPr lang="vi-VN" sz="4000" i="1" smtClean="0">
                        <a:solidFill>
                          <a:srgbClr val="000000"/>
                        </a:solidFill>
                        <a:latin typeface="Cambria Math" panose="02040503050406030204" pitchFamily="18" charset="0"/>
                      </a:rPr>
                      <m:t>𝑡</m:t>
                    </m:r>
                    <m:r>
                      <a:rPr lang="vi-VN" sz="4000" i="1" smtClean="0">
                        <a:solidFill>
                          <a:srgbClr val="000000"/>
                        </a:solidFill>
                        <a:latin typeface="Cambria Math" panose="02040503050406030204" pitchFamily="18" charset="0"/>
                      </a:rPr>
                      <m:t>)</m:t>
                    </m:r>
                  </m:oMath>
                </a14:m>
                <a:r>
                  <a:rPr lang="en-US" sz="4000">
                    <a:solidFill>
                      <a:srgbClr val="000000"/>
                    </a:solidFill>
                    <a:latin typeface="MJXc-TeX-main-R"/>
                  </a:rPr>
                  <a:t> </a:t>
                </a:r>
                <a:r>
                  <a:rPr lang="vi-VN" sz="4000">
                    <a:solidFill>
                      <a:srgbClr val="000000"/>
                    </a:solidFill>
                    <a:latin typeface="OpenSans"/>
                  </a:rPr>
                  <a:t>là số lượng vi khuẩn sau </a:t>
                </a:r>
                <a14:m>
                  <m:oMath xmlns:m="http://schemas.openxmlformats.org/officeDocument/2006/math">
                    <m:r>
                      <a:rPr lang="vi-VN" sz="4000" i="1" smtClean="0">
                        <a:solidFill>
                          <a:srgbClr val="000000"/>
                        </a:solidFill>
                        <a:latin typeface="Cambria Math" panose="02040503050406030204" pitchFamily="18" charset="0"/>
                      </a:rPr>
                      <m:t>𝑡</m:t>
                    </m:r>
                  </m:oMath>
                </a14:m>
                <a:r>
                  <a:rPr lang="vi-VN" sz="4000">
                    <a:solidFill>
                      <a:srgbClr val="000000"/>
                    </a:solidFill>
                    <a:latin typeface="OpenSans"/>
                  </a:rPr>
                  <a:t> giờ thì ta có:</a:t>
                </a:r>
              </a:p>
              <a:p>
                <a:pPr algn="just">
                  <a:lnSpc>
                    <a:spcPct val="150000"/>
                  </a:lnSpc>
                </a:pPr>
                <a14:m>
                  <m:oMathPara xmlns:m="http://schemas.openxmlformats.org/officeDocument/2006/math">
                    <m:oMathParaPr>
                      <m:jc m:val="centerGroup"/>
                    </m:oMathParaPr>
                    <m:oMath xmlns:m="http://schemas.openxmlformats.org/officeDocument/2006/math">
                      <m:r>
                        <a:rPr lang="vi-VN" sz="4000" i="1" smtClean="0">
                          <a:solidFill>
                            <a:srgbClr val="000000"/>
                          </a:solidFill>
                          <a:latin typeface="Cambria Math" panose="02040503050406030204" pitchFamily="18" charset="0"/>
                        </a:rPr>
                        <m:t>𝑁</m:t>
                      </m:r>
                      <m:r>
                        <a:rPr lang="vi-VN" sz="4000" i="1" smtClean="0">
                          <a:solidFill>
                            <a:srgbClr val="000000"/>
                          </a:solidFill>
                          <a:latin typeface="Cambria Math" panose="02040503050406030204" pitchFamily="18" charset="0"/>
                        </a:rPr>
                        <m:t>(</m:t>
                      </m:r>
                      <m:r>
                        <a:rPr lang="vi-VN" sz="4000" i="1" smtClean="0">
                          <a:solidFill>
                            <a:srgbClr val="000000"/>
                          </a:solidFill>
                          <a:latin typeface="Cambria Math" panose="02040503050406030204" pitchFamily="18" charset="0"/>
                        </a:rPr>
                        <m:t>𝑡</m:t>
                      </m:r>
                      <m:r>
                        <a:rPr lang="vi-VN" sz="4000" i="1">
                          <a:solidFill>
                            <a:srgbClr val="000000"/>
                          </a:solidFill>
                          <a:latin typeface="Cambria Math" panose="02040503050406030204" pitchFamily="18" charset="0"/>
                        </a:rPr>
                        <m:t>)=</m:t>
                      </m:r>
                      <m:sSub>
                        <m:sSubPr>
                          <m:ctrlPr>
                            <a:rPr lang="vi-VN" sz="4000" i="1">
                              <a:solidFill>
                                <a:srgbClr val="000000"/>
                              </a:solidFill>
                              <a:latin typeface="Cambria Math" panose="02040503050406030204" pitchFamily="18" charset="0"/>
                            </a:rPr>
                          </m:ctrlPr>
                        </m:sSubPr>
                        <m:e>
                          <m:r>
                            <a:rPr lang="en-US" sz="4000" i="1">
                              <a:solidFill>
                                <a:srgbClr val="000000"/>
                              </a:solidFill>
                              <a:latin typeface="Cambria Math" panose="02040503050406030204" pitchFamily="18" charset="0"/>
                            </a:rPr>
                            <m:t>𝑁</m:t>
                          </m:r>
                        </m:e>
                        <m:sub>
                          <m:r>
                            <a:rPr lang="en-US" sz="4000" i="1">
                              <a:solidFill>
                                <a:srgbClr val="000000"/>
                              </a:solidFill>
                              <a:latin typeface="Cambria Math" panose="02040503050406030204" pitchFamily="18" charset="0"/>
                            </a:rPr>
                            <m:t>𝑜</m:t>
                          </m:r>
                        </m:sub>
                      </m:sSub>
                      <m:sSup>
                        <m:sSupPr>
                          <m:ctrlPr>
                            <a:rPr lang="en-US" sz="4000" i="1" smtClean="0">
                              <a:solidFill>
                                <a:srgbClr val="000000"/>
                              </a:solidFill>
                              <a:latin typeface="Cambria Math" panose="02040503050406030204" pitchFamily="18" charset="0"/>
                            </a:rPr>
                          </m:ctrlPr>
                        </m:sSupPr>
                        <m:e>
                          <m:r>
                            <a:rPr lang="en-US" sz="4000" b="0" i="1" smtClean="0">
                              <a:solidFill>
                                <a:srgbClr val="000000"/>
                              </a:solidFill>
                              <a:latin typeface="Cambria Math" panose="02040503050406030204" pitchFamily="18" charset="0"/>
                            </a:rPr>
                            <m:t>𝑒</m:t>
                          </m:r>
                        </m:e>
                        <m:sup>
                          <m:r>
                            <a:rPr lang="en-US" sz="4000" b="0" i="1" smtClean="0">
                              <a:solidFill>
                                <a:srgbClr val="000000"/>
                              </a:solidFill>
                              <a:latin typeface="Cambria Math" panose="02040503050406030204" pitchFamily="18" charset="0"/>
                            </a:rPr>
                            <m:t>𝑟𝑡</m:t>
                          </m:r>
                        </m:sup>
                      </m:sSup>
                    </m:oMath>
                  </m:oMathPara>
                </a14:m>
                <a:endParaRPr lang="en-US" sz="4000">
                  <a:solidFill>
                    <a:srgbClr val="000000"/>
                  </a:solidFill>
                  <a:latin typeface="OpenSans"/>
                </a:endParaRPr>
              </a:p>
              <a:p>
                <a:pPr algn="just">
                  <a:lnSpc>
                    <a:spcPct val="150000"/>
                  </a:lnSpc>
                </a:pPr>
                <a:r>
                  <a:rPr lang="vi-VN" sz="4000">
                    <a:solidFill>
                      <a:srgbClr val="000000"/>
                    </a:solidFill>
                    <a:latin typeface="OpenSans"/>
                  </a:rPr>
                  <a:t>trong đó </a:t>
                </a:r>
                <a14:m>
                  <m:oMath xmlns:m="http://schemas.openxmlformats.org/officeDocument/2006/math">
                    <m:r>
                      <a:rPr lang="en-US" sz="4000" i="1">
                        <a:solidFill>
                          <a:srgbClr val="000000"/>
                        </a:solidFill>
                        <a:latin typeface="Cambria Math" panose="02040503050406030204" pitchFamily="18" charset="0"/>
                      </a:rPr>
                      <m:t>𝑟</m:t>
                    </m:r>
                  </m:oMath>
                </a14:m>
                <a:r>
                  <a:rPr lang="vi-VN" sz="4000">
                    <a:solidFill>
                      <a:srgbClr val="000000"/>
                    </a:solidFill>
                    <a:latin typeface="OpenSans"/>
                  </a:rPr>
                  <a:t> là tỉ lệ tăng trưởng vi khuẩn mỗi giờ.</a:t>
                </a:r>
              </a:p>
              <a:p>
                <a:pPr algn="just">
                  <a:lnSpc>
                    <a:spcPct val="150000"/>
                  </a:lnSpc>
                </a:pPr>
                <a:r>
                  <a:rPr lang="vi-VN" sz="4000">
                    <a:solidFill>
                      <a:srgbClr val="000000"/>
                    </a:solidFill>
                    <a:latin typeface="OpenSans"/>
                  </a:rPr>
                  <a:t>Giả sử ban đầu có 500 con vi khuẩn và sau 1 giờ tăng lên 800 con. Hỏi:</a:t>
                </a:r>
              </a:p>
              <a:p>
                <a:pPr algn="just">
                  <a:lnSpc>
                    <a:spcPct val="150000"/>
                  </a:lnSpc>
                </a:pPr>
                <a:r>
                  <a:rPr lang="vi-VN" sz="4000">
                    <a:solidFill>
                      <a:srgbClr val="000000"/>
                    </a:solidFill>
                    <a:latin typeface="OpenSans"/>
                  </a:rPr>
                  <a:t>a) Sau 5 giờ thì số lượng vi khuẩn là khoảng bao nhiêu con?</a:t>
                </a:r>
              </a:p>
              <a:p>
                <a:pPr algn="just">
                  <a:lnSpc>
                    <a:spcPct val="150000"/>
                  </a:lnSpc>
                </a:pPr>
                <a:r>
                  <a:rPr lang="vi-VN" sz="4000">
                    <a:solidFill>
                      <a:srgbClr val="000000"/>
                    </a:solidFill>
                    <a:latin typeface="OpenSans"/>
                  </a:rPr>
                  <a:t>b) Sau bao lâu thì số lượng vi khuẩn ban đầu sẽ tăng lên gấp đôi?</a:t>
                </a:r>
              </a:p>
            </p:txBody>
          </p:sp>
        </mc:Choice>
        <mc:Fallback xmlns="">
          <p:sp>
            <p:nvSpPr>
              <p:cNvPr id="26" name="TextBox 25"/>
              <p:cNvSpPr txBox="1">
                <a:spLocks noRot="1" noChangeAspect="1" noMove="1" noResize="1" noEditPoints="1" noAdjustHandles="1" noChangeArrowheads="1" noChangeShapeType="1" noTextEdit="1"/>
              </p:cNvSpPr>
              <p:nvPr/>
            </p:nvSpPr>
            <p:spPr>
              <a:xfrm>
                <a:off x="1066800" y="876300"/>
                <a:ext cx="16193000" cy="8288231"/>
              </a:xfrm>
              <a:prstGeom prst="rect">
                <a:avLst/>
              </a:prstGeom>
              <a:blipFill>
                <a:blip r:embed="rId2"/>
                <a:stretch>
                  <a:fillRect l="-1318" r="-1318" b="-2281"/>
                </a:stretch>
              </a:blipFill>
            </p:spPr>
            <p:txBody>
              <a:bodyPr/>
              <a:lstStyle/>
              <a:p>
                <a:r>
                  <a:rPr lang="en-US">
                    <a:noFill/>
                  </a:rPr>
                  <a:t> </a:t>
                </a:r>
              </a:p>
            </p:txBody>
          </p:sp>
        </mc:Fallback>
      </mc:AlternateContent>
      <p:pic>
        <p:nvPicPr>
          <p:cNvPr id="6" name="Picture 5"/>
          <p:cNvPicPr>
            <a:picLocks noChangeAspect="1"/>
          </p:cNvPicPr>
          <p:nvPr/>
        </p:nvPicPr>
        <p:blipFill>
          <a:blip r:embed="rId3"/>
          <a:stretch>
            <a:fillRect/>
          </a:stretch>
        </p:blipFill>
        <p:spPr>
          <a:xfrm>
            <a:off x="16141198" y="8305614"/>
            <a:ext cx="1638941" cy="1717834"/>
          </a:xfrm>
          <a:prstGeom prst="rect">
            <a:avLst/>
          </a:prstGeom>
        </p:spPr>
      </p:pic>
    </p:spTree>
    <p:extLst>
      <p:ext uri="{BB962C8B-B14F-4D97-AF65-F5344CB8AC3E}">
        <p14:creationId xmlns:p14="http://schemas.microsoft.com/office/powerpoint/2010/main" val="96120230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CC751"/>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6" name="Picture 5"/>
          <p:cNvPicPr>
            <a:picLocks noChangeAspect="1"/>
          </p:cNvPicPr>
          <p:nvPr/>
        </p:nvPicPr>
        <p:blipFill>
          <a:blip r:embed="rId2"/>
          <a:stretch>
            <a:fillRect/>
          </a:stretch>
        </p:blipFill>
        <p:spPr>
          <a:xfrm>
            <a:off x="15621000" y="917603"/>
            <a:ext cx="1638941" cy="1717834"/>
          </a:xfrm>
          <a:prstGeom prst="rect">
            <a:avLst/>
          </a:prstGeom>
        </p:spPr>
      </p:pic>
      <p:sp>
        <p:nvSpPr>
          <p:cNvPr id="7" name="TextBox 6"/>
          <p:cNvSpPr txBox="1"/>
          <p:nvPr/>
        </p:nvSpPr>
        <p:spPr>
          <a:xfrm>
            <a:off x="8610600" y="1028700"/>
            <a:ext cx="1524000" cy="692497"/>
          </a:xfrm>
          <a:prstGeom prst="rect">
            <a:avLst/>
          </a:prstGeom>
          <a:noFill/>
        </p:spPr>
        <p:txBody>
          <a:bodyPr wrap="square" rtlCol="0">
            <a:spAutoFit/>
          </a:bodyPr>
          <a:lstStyle/>
          <a:p>
            <a:pPr algn="ctr"/>
            <a:r>
              <a:rPr lang="vi-VN" sz="3900" b="1" u="sng" dirty="0">
                <a:solidFill>
                  <a:srgbClr val="C00000"/>
                </a:solidFill>
                <a:latin typeface="Arial" panose="020B0604020202020204" pitchFamily="34" charset="0"/>
                <a:cs typeface="Arial" panose="020B0604020202020204" pitchFamily="34" charset="0"/>
              </a:rPr>
              <a:t>Giải</a:t>
            </a:r>
            <a:endParaRPr lang="en-US" sz="39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990600" y="2041798"/>
                <a:ext cx="16687800" cy="7292702"/>
              </a:xfrm>
              <a:prstGeom prst="rect">
                <a:avLst/>
              </a:prstGeom>
            </p:spPr>
            <p:txBody>
              <a:bodyPr wrap="square">
                <a:spAutoFit/>
              </a:bodyPr>
              <a:lstStyle/>
              <a:p>
                <a:pPr>
                  <a:lnSpc>
                    <a:spcPct val="150000"/>
                  </a:lnSpc>
                  <a:spcBef>
                    <a:spcPts val="600"/>
                  </a:spcBef>
                  <a:spcAft>
                    <a:spcPts val="600"/>
                  </a:spcAft>
                </a:pPr>
                <a:r>
                  <a:rPr lang="en-US" sz="3800" kern="100">
                    <a:latin typeface="Arial" panose="020B0604020202020204" pitchFamily="34" charset="0"/>
                    <a:ea typeface="Calibri" panose="020F0502020204030204" pitchFamily="34" charset="0"/>
                    <a:cs typeface="Arial" panose="020B0604020202020204" pitchFamily="34" charset="0"/>
                  </a:rPr>
                  <a:t>a) Ta có: </a:t>
                </a:r>
                <a14:m>
                  <m:oMath xmlns:m="http://schemas.openxmlformats.org/officeDocument/2006/math">
                    <m:r>
                      <a:rPr lang="en-US" sz="3800" kern="100">
                        <a:effectLst/>
                        <a:latin typeface="Cambria Math" panose="02040503050406030204" pitchFamily="18" charset="0"/>
                        <a:ea typeface="Calibri" panose="020F0502020204030204" pitchFamily="34" charset="0"/>
                        <a:cs typeface="Times New Roman" panose="02020603050405020304" pitchFamily="18" charset="0"/>
                      </a:rPr>
                      <m:t>800=500</m:t>
                    </m:r>
                    <m:sSup>
                      <m:sSup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𝑒</m:t>
                        </m:r>
                      </m:e>
                      <m:sup>
                        <m:r>
                          <a:rPr lang="en-US" sz="3800" b="0" i="1" kern="100" smtClean="0">
                            <a:effectLst/>
                            <a:latin typeface="Cambria Math" panose="02040503050406030204" pitchFamily="18" charset="0"/>
                            <a:ea typeface="Calibri" panose="020F0502020204030204" pitchFamily="34" charset="0"/>
                            <a:cs typeface="Times New Roman" panose="02020603050405020304" pitchFamily="18" charset="0"/>
                          </a:rPr>
                          <m:t>𝑟</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⋅1</m:t>
                        </m:r>
                      </m:sup>
                    </m:sSup>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𝑟</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ln</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⁡1,6</m:t>
                    </m:r>
                  </m:oMath>
                </a14:m>
                <a:r>
                  <a:rPr lang="en-US" sz="3800" kern="100">
                    <a:effectLst/>
                    <a:latin typeface="Arial" panose="020B0604020202020204" pitchFamily="34" charset="0"/>
                    <a:ea typeface="Calibri" panose="020F0502020204030204" pitchFamily="34" charset="0"/>
                    <a:cs typeface="Arial" panose="020B0604020202020204" pitchFamily="34" charset="0"/>
                  </a:rPr>
                  <a:t>.</a:t>
                </a:r>
              </a:p>
              <a:p>
                <a:pPr>
                  <a:lnSpc>
                    <a:spcPct val="150000"/>
                  </a:lnSpc>
                  <a:spcBef>
                    <a:spcPts val="600"/>
                  </a:spcBef>
                  <a:spcAft>
                    <a:spcPts val="600"/>
                  </a:spcAft>
                </a:pPr>
                <a:r>
                  <a:rPr lang="en-US" sz="3800" kern="100">
                    <a:effectLst/>
                    <a:latin typeface="Arial" panose="020B0604020202020204" pitchFamily="34" charset="0"/>
                    <a:ea typeface="Calibri" panose="020F0502020204030204" pitchFamily="34" charset="0"/>
                    <a:cs typeface="Arial" panose="020B0604020202020204" pitchFamily="34" charset="0"/>
                  </a:rPr>
                  <a:t>Vậy số lượng vi khuẩn sau 5 giờ là </a:t>
                </a:r>
              </a:p>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𝑁</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𝑁</m:t>
                      </m:r>
                      <m:d>
                        <m:d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US" sz="3800" kern="100">
                              <a:effectLst/>
                              <a:latin typeface="Cambria Math" panose="02040503050406030204" pitchFamily="18" charset="0"/>
                              <a:ea typeface="Calibri" panose="020F0502020204030204" pitchFamily="34" charset="0"/>
                              <a:cs typeface="Times New Roman" panose="02020603050405020304" pitchFamily="18" charset="0"/>
                            </a:rPr>
                            <m:t>5</m:t>
                          </m:r>
                        </m:e>
                      </m:d>
                      <m:r>
                        <a:rPr lang="en-US" sz="3800" kern="100">
                          <a:effectLst/>
                          <a:latin typeface="Cambria Math" panose="02040503050406030204" pitchFamily="18" charset="0"/>
                          <a:ea typeface="Calibri" panose="020F0502020204030204" pitchFamily="34" charset="0"/>
                          <a:cs typeface="Times New Roman" panose="02020603050405020304" pitchFamily="18" charset="0"/>
                        </a:rPr>
                        <m:t>=500</m:t>
                      </m:r>
                      <m:sSup>
                        <m:sSup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𝑒</m:t>
                          </m:r>
                        </m:e>
                        <m:sup>
                          <m:r>
                            <a:rPr lang="en-US" sz="3800" kern="100">
                              <a:effectLst/>
                              <a:latin typeface="Cambria Math" panose="02040503050406030204" pitchFamily="18" charset="0"/>
                              <a:ea typeface="Calibri" panose="020F0502020204030204" pitchFamily="34" charset="0"/>
                              <a:cs typeface="Times New Roman" panose="02020603050405020304" pitchFamily="18" charset="0"/>
                            </a:rPr>
                            <m:t>5</m:t>
                          </m:r>
                          <m:func>
                            <m:func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ln</m:t>
                              </m:r>
                            </m:fName>
                            <m:e>
                              <m:r>
                                <a:rPr lang="en-US" sz="3800" kern="100">
                                  <a:effectLst/>
                                  <a:latin typeface="Cambria Math" panose="02040503050406030204" pitchFamily="18" charset="0"/>
                                  <a:ea typeface="Calibri" panose="020F0502020204030204" pitchFamily="34" charset="0"/>
                                  <a:cs typeface="Times New Roman" panose="02020603050405020304" pitchFamily="18" charset="0"/>
                                </a:rPr>
                                <m:t>1,6</m:t>
                              </m:r>
                            </m:e>
                          </m:func>
                        </m:sup>
                      </m:sSup>
                      <m:r>
                        <a:rPr lang="en-US" sz="3800" kern="100">
                          <a:effectLst/>
                          <a:latin typeface="Cambria Math" panose="02040503050406030204" pitchFamily="18" charset="0"/>
                          <a:ea typeface="Calibri" panose="020F0502020204030204" pitchFamily="34" charset="0"/>
                          <a:cs typeface="Times New Roman" panose="02020603050405020304" pitchFamily="18" charset="0"/>
                        </a:rPr>
                        <m:t>=500⋅1,</m:t>
                      </m:r>
                      <m:sSup>
                        <m:sSup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kern="100">
                              <a:effectLst/>
                              <a:latin typeface="Cambria Math" panose="02040503050406030204" pitchFamily="18" charset="0"/>
                              <a:ea typeface="Calibri" panose="020F0502020204030204" pitchFamily="34" charset="0"/>
                              <a:cs typeface="Times New Roman" panose="02020603050405020304" pitchFamily="18" charset="0"/>
                            </a:rPr>
                            <m:t>6</m:t>
                          </m:r>
                        </m:e>
                        <m:sup>
                          <m:r>
                            <a:rPr lang="en-US" sz="3800" kern="100">
                              <a:effectLst/>
                              <a:latin typeface="Cambria Math" panose="02040503050406030204" pitchFamily="18" charset="0"/>
                              <a:ea typeface="Calibri" panose="020F0502020204030204" pitchFamily="34" charset="0"/>
                              <a:cs typeface="Times New Roman" panose="02020603050405020304" pitchFamily="18" charset="0"/>
                            </a:rPr>
                            <m:t>5</m:t>
                          </m:r>
                        </m:sup>
                      </m:sSup>
                      <m:r>
                        <a:rPr lang="en-US" sz="3800" kern="100">
                          <a:effectLst/>
                          <a:latin typeface="Cambria Math" panose="02040503050406030204" pitchFamily="18" charset="0"/>
                          <a:ea typeface="Calibri" panose="020F0502020204030204" pitchFamily="34" charset="0"/>
                          <a:cs typeface="Times New Roman" panose="02020603050405020304" pitchFamily="18" charset="0"/>
                        </a:rPr>
                        <m:t>=5242,88</m:t>
                      </m:r>
                    </m:oMath>
                  </m:oMathPara>
                </a14:m>
                <a:endParaRPr lang="en-US" sz="3800" kern="10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600"/>
                  </a:spcBef>
                  <a:spcAft>
                    <a:spcPts val="600"/>
                  </a:spcAft>
                </a:pPr>
                <a:r>
                  <a:rPr lang="en-US" sz="3800" kern="100">
                    <a:effectLst/>
                    <a:latin typeface="Arial" panose="020B0604020202020204" pitchFamily="34" charset="0"/>
                    <a:ea typeface="Calibri" panose="020F0502020204030204" pitchFamily="34" charset="0"/>
                    <a:cs typeface="Arial" panose="020B0604020202020204" pitchFamily="34" charset="0"/>
                  </a:rPr>
                  <a:t>tức là khoảng </a:t>
                </a:r>
                <a14:m>
                  <m:oMath xmlns:m="http://schemas.openxmlformats.org/officeDocument/2006/math">
                    <m:r>
                      <a:rPr lang="en-US" sz="3800" i="1" kern="100" smtClean="0">
                        <a:effectLst/>
                        <a:latin typeface="Cambria Math" panose="02040503050406030204" pitchFamily="18" charset="0"/>
                        <a:ea typeface="Calibri" panose="020F0502020204030204" pitchFamily="34" charset="0"/>
                        <a:cs typeface="Arial" panose="020B0604020202020204" pitchFamily="34" charset="0"/>
                      </a:rPr>
                      <m:t>5 242 </m:t>
                    </m:r>
                  </m:oMath>
                </a14:m>
                <a:r>
                  <a:rPr lang="en-US" sz="3800" kern="100">
                    <a:effectLst/>
                    <a:latin typeface="Arial" panose="020B0604020202020204" pitchFamily="34" charset="0"/>
                    <a:ea typeface="Calibri" panose="020F0502020204030204" pitchFamily="34" charset="0"/>
                    <a:cs typeface="Arial" panose="020B0604020202020204" pitchFamily="34" charset="0"/>
                  </a:rPr>
                  <a:t>con.</a:t>
                </a:r>
              </a:p>
              <a:p>
                <a:pPr>
                  <a:lnSpc>
                    <a:spcPct val="150000"/>
                  </a:lnSpc>
                  <a:spcBef>
                    <a:spcPts val="600"/>
                  </a:spcBef>
                  <a:spcAft>
                    <a:spcPts val="600"/>
                  </a:spcAft>
                </a:pPr>
                <a:r>
                  <a:rPr lang="en-US" sz="3800" kern="100">
                    <a:effectLst/>
                    <a:latin typeface="Arial" panose="020B0604020202020204" pitchFamily="34" charset="0"/>
                    <a:ea typeface="Calibri" panose="020F0502020204030204" pitchFamily="34" charset="0"/>
                    <a:cs typeface="Arial" panose="020B0604020202020204" pitchFamily="34" charset="0"/>
                  </a:rPr>
                  <a:t>b) Ta có: </a:t>
                </a:r>
                <a:endParaRPr lang="en-US" sz="3800" kern="100">
                  <a:effectLst/>
                  <a:latin typeface="Cambria Math" panose="02040503050406030204" pitchFamily="18" charset="0"/>
                  <a:ea typeface="Calibri" panose="020F0502020204030204" pitchFamily="34" charset="0"/>
                  <a:cs typeface="Times New Roman" panose="02020603050405020304" pitchFamily="18" charset="0"/>
                </a:endParaRPr>
              </a:p>
              <a:p>
                <a:pPr algn="ctr">
                  <a:lnSpc>
                    <a:spcPct val="150000"/>
                  </a:lnSpc>
                  <a:spcBef>
                    <a:spcPts val="600"/>
                  </a:spcBef>
                  <a:spcAft>
                    <a:spcPts val="600"/>
                  </a:spcAft>
                </a:pPr>
                <a14:m>
                  <m:oMath xmlns:m="http://schemas.openxmlformats.org/officeDocument/2006/math">
                    <m:r>
                      <a:rPr lang="en-US" sz="3800" kern="100">
                        <a:effectLst/>
                        <a:latin typeface="Cambria Math" panose="02040503050406030204" pitchFamily="18" charset="0"/>
                        <a:ea typeface="Calibri" panose="020F0502020204030204" pitchFamily="34" charset="0"/>
                        <a:cs typeface="Times New Roman" panose="02020603050405020304" pitchFamily="18" charset="0"/>
                      </a:rPr>
                      <m:t>1000=500</m:t>
                    </m:r>
                    <m:sSup>
                      <m:sSup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𝑒</m:t>
                        </m:r>
                      </m:e>
                      <m:sup>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𝑡</m:t>
                        </m:r>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ln</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⁡1,6</m:t>
                        </m:r>
                      </m:sup>
                    </m:sSup>
                    <m:r>
                      <a:rPr lang="en-US" sz="3800" kern="100">
                        <a:effectLst/>
                        <a:latin typeface="Cambria Math" panose="02040503050406030204" pitchFamily="18" charset="0"/>
                        <a:ea typeface="Calibri" panose="020F0502020204030204" pitchFamily="34" charset="0"/>
                        <a:cs typeface="Times New Roman" panose="02020603050405020304" pitchFamily="18" charset="0"/>
                      </a:rPr>
                      <m:t>=500⋅1,</m:t>
                    </m:r>
                    <m:sSup>
                      <m:sSup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kern="100">
                            <a:effectLst/>
                            <a:latin typeface="Cambria Math" panose="02040503050406030204" pitchFamily="18" charset="0"/>
                            <a:ea typeface="Calibri" panose="020F0502020204030204" pitchFamily="34" charset="0"/>
                            <a:cs typeface="Times New Roman" panose="02020603050405020304" pitchFamily="18" charset="0"/>
                          </a:rPr>
                          <m:t>6</m:t>
                        </m:r>
                      </m:e>
                      <m:sup>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𝑡</m:t>
                        </m:r>
                      </m:sup>
                    </m:sSup>
                    <m:r>
                      <a:rPr lang="en-US" sz="3800" kern="100">
                        <a:effectLst/>
                        <a:latin typeface="Cambria Math" panose="02040503050406030204" pitchFamily="18" charset="0"/>
                        <a:ea typeface="Calibri" panose="020F0502020204030204" pitchFamily="34" charset="0"/>
                        <a:cs typeface="Times New Roman" panose="02020603050405020304" pitchFamily="18" charset="0"/>
                      </a:rPr>
                      <m:t>⇔1,</m:t>
                    </m:r>
                    <m:sSup>
                      <m:sSup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kern="100">
                            <a:effectLst/>
                            <a:latin typeface="Cambria Math" panose="02040503050406030204" pitchFamily="18" charset="0"/>
                            <a:ea typeface="Calibri" panose="020F0502020204030204" pitchFamily="34" charset="0"/>
                            <a:cs typeface="Times New Roman" panose="02020603050405020304" pitchFamily="18" charset="0"/>
                          </a:rPr>
                          <m:t>6</m:t>
                        </m:r>
                      </m:e>
                      <m:sup>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𝑡</m:t>
                        </m:r>
                      </m:sup>
                    </m:sSup>
                    <m:r>
                      <a:rPr lang="en-US" sz="3800" kern="100">
                        <a:effectLst/>
                        <a:latin typeface="Cambria Math" panose="02040503050406030204" pitchFamily="18" charset="0"/>
                        <a:ea typeface="Calibri" panose="020F0502020204030204" pitchFamily="34" charset="0"/>
                        <a:cs typeface="Times New Roman" panose="02020603050405020304" pitchFamily="18" charset="0"/>
                      </a:rPr>
                      <m:t>=2⇔</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𝑡</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1,6</m:t>
                        </m:r>
                      </m:sub>
                    </m:s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⁡2≈1,47</m:t>
                    </m:r>
                  </m:oMath>
                </a14:m>
                <a:r>
                  <a:rPr lang="en-US" sz="3800" kern="100">
                    <a:effectLst/>
                    <a:latin typeface="Arial" panose="020B0604020202020204" pitchFamily="34" charset="0"/>
                    <a:ea typeface="Calibri" panose="020F0502020204030204" pitchFamily="34" charset="0"/>
                    <a:cs typeface="Arial" panose="020B0604020202020204" pitchFamily="34" charset="0"/>
                  </a:rPr>
                  <a:t>.</a:t>
                </a:r>
              </a:p>
              <a:p>
                <a:pPr>
                  <a:lnSpc>
                    <a:spcPct val="150000"/>
                  </a:lnSpc>
                  <a:spcBef>
                    <a:spcPts val="600"/>
                  </a:spcBef>
                  <a:spcAft>
                    <a:spcPts val="600"/>
                  </a:spcAft>
                </a:pPr>
                <a:r>
                  <a:rPr lang="en-US" sz="3800" kern="100">
                    <a:effectLst/>
                    <a:latin typeface="Arial" panose="020B0604020202020204" pitchFamily="34" charset="0"/>
                    <a:ea typeface="Calibri" panose="020F0502020204030204" pitchFamily="34" charset="0"/>
                    <a:cs typeface="Arial" panose="020B0604020202020204" pitchFamily="34" charset="0"/>
                  </a:rPr>
                  <a:t>Vậy sau khoảng </a:t>
                </a:r>
                <a14:m>
                  <m:oMath xmlns:m="http://schemas.openxmlformats.org/officeDocument/2006/math">
                    <m:r>
                      <a:rPr lang="en-US" sz="3800" i="1" kern="100" smtClean="0">
                        <a:effectLst/>
                        <a:latin typeface="Cambria Math" panose="02040503050406030204" pitchFamily="18" charset="0"/>
                        <a:ea typeface="Calibri" panose="020F0502020204030204" pitchFamily="34" charset="0"/>
                        <a:cs typeface="Arial" panose="020B0604020202020204" pitchFamily="34" charset="0"/>
                      </a:rPr>
                      <m:t>1,47</m:t>
                    </m:r>
                  </m:oMath>
                </a14:m>
                <a:r>
                  <a:rPr lang="en-US" sz="3800" kern="100">
                    <a:effectLst/>
                    <a:latin typeface="Arial" panose="020B0604020202020204" pitchFamily="34" charset="0"/>
                    <a:ea typeface="Calibri" panose="020F0502020204030204" pitchFamily="34" charset="0"/>
                    <a:cs typeface="Arial" panose="020B0604020202020204" pitchFamily="34" charset="0"/>
                  </a:rPr>
                  <a:t> giờ thì số lượng vi khuẩn ban đầu sẽ tăng lên gấp đôi.</a:t>
                </a:r>
              </a:p>
            </p:txBody>
          </p:sp>
        </mc:Choice>
        <mc:Fallback xmlns="">
          <p:sp>
            <p:nvSpPr>
              <p:cNvPr id="5" name="Rectangle 4"/>
              <p:cNvSpPr>
                <a:spLocks noRot="1" noChangeAspect="1" noMove="1" noResize="1" noEditPoints="1" noAdjustHandles="1" noChangeArrowheads="1" noChangeShapeType="1" noTextEdit="1"/>
              </p:cNvSpPr>
              <p:nvPr/>
            </p:nvSpPr>
            <p:spPr>
              <a:xfrm>
                <a:off x="990600" y="2041798"/>
                <a:ext cx="16687800" cy="7292702"/>
              </a:xfrm>
              <a:prstGeom prst="rect">
                <a:avLst/>
              </a:prstGeom>
              <a:blipFill>
                <a:blip r:embed="rId3"/>
                <a:stretch>
                  <a:fillRect l="-1206"/>
                </a:stretch>
              </a:blipFill>
            </p:spPr>
            <p:txBody>
              <a:bodyPr/>
              <a:lstStyle/>
              <a:p>
                <a:r>
                  <a:rPr lang="en-US">
                    <a:noFill/>
                  </a:rPr>
                  <a:t> </a:t>
                </a:r>
              </a:p>
            </p:txBody>
          </p:sp>
        </mc:Fallback>
      </mc:AlternateContent>
    </p:spTree>
    <p:extLst>
      <p:ext uri="{BB962C8B-B14F-4D97-AF65-F5344CB8AC3E}">
        <p14:creationId xmlns:p14="http://schemas.microsoft.com/office/powerpoint/2010/main" val="406546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7" dur="500"/>
                                        <p:tgtEl>
                                          <p:spTgt spid="5">
                                            <p:txEl>
                                              <p:pRg st="1" end="1"/>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0" dur="500"/>
                                        <p:tgtEl>
                                          <p:spTgt spid="5">
                                            <p:txEl>
                                              <p:pRg st="2" end="2"/>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500"/>
                                        <p:tgtEl>
                                          <p:spTgt spid="5">
                                            <p:txEl>
                                              <p:pRg st="4" end="4"/>
                                            </p:txEl>
                                          </p:spTgt>
                                        </p:tgtEl>
                                      </p:cBhvr>
                                    </p:animEffect>
                                    <p:anim calcmode="lin" valueType="num">
                                      <p:cBhvr>
                                        <p:cTn id="2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500" fill="hold"/>
                                        <p:tgtEl>
                                          <p:spTgt spid="5">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Effect transition="in" filter="fade">
                                      <p:cBhvr>
                                        <p:cTn id="33" dur="500"/>
                                        <p:tgtEl>
                                          <p:spTgt spid="5">
                                            <p:txEl>
                                              <p:pRg st="5" end="5"/>
                                            </p:txEl>
                                          </p:spTgt>
                                        </p:tgtEl>
                                      </p:cBhvr>
                                    </p:animEffect>
                                    <p:anim calcmode="lin" valueType="num">
                                      <p:cBhvr>
                                        <p:cTn id="34"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Effect transition="in" filter="wipe(left)">
                                      <p:cBhvr>
                                        <p:cTn id="4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743E"/>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mc:AlternateContent xmlns:mc="http://schemas.openxmlformats.org/markup-compatibility/2006" xmlns:a14="http://schemas.microsoft.com/office/drawing/2010/main">
        <mc:Choice Requires="a14">
          <p:sp>
            <p:nvSpPr>
              <p:cNvPr id="8" name="TextBox 7"/>
              <p:cNvSpPr txBox="1"/>
              <p:nvPr/>
            </p:nvSpPr>
            <p:spPr>
              <a:xfrm>
                <a:off x="838200" y="532716"/>
                <a:ext cx="16764000" cy="9335184"/>
              </a:xfrm>
              <a:prstGeom prst="rect">
                <a:avLst/>
              </a:prstGeom>
              <a:noFill/>
            </p:spPr>
            <p:txBody>
              <a:bodyPr wrap="square" rtlCol="0">
                <a:spAutoFit/>
              </a:bodyPr>
              <a:lstStyle/>
              <a:p>
                <a:pPr lvl="0" algn="just">
                  <a:lnSpc>
                    <a:spcPct val="150000"/>
                  </a:lnSpc>
                </a:pPr>
                <a:r>
                  <a:rPr kumimoji="0" lang="vi-VN" sz="3700" b="1" i="0" u="none" strike="noStrike" kern="1200" cap="none" spc="0" normalizeH="0" baseline="0" noProof="0">
                    <a:ln>
                      <a:noFill/>
                    </a:ln>
                    <a:solidFill>
                      <a:srgbClr val="4BACC6">
                        <a:lumMod val="75000"/>
                      </a:srgbClr>
                    </a:solidFill>
                    <a:effectLst/>
                    <a:uLnTx/>
                    <a:uFillTx/>
                    <a:latin typeface="Arial" panose="020B0604020202020204" pitchFamily="34" charset="0"/>
                    <a:cs typeface="Arial" panose="020B0604020202020204" pitchFamily="34" charset="0"/>
                  </a:rPr>
                  <a:t>Bài 6.</a:t>
                </a:r>
                <a:r>
                  <a:rPr lang="en-US" sz="3700" b="1">
                    <a:solidFill>
                      <a:srgbClr val="4BACC6">
                        <a:lumMod val="75000"/>
                      </a:srgbClr>
                    </a:solidFill>
                    <a:latin typeface="Arial" panose="020B0604020202020204" pitchFamily="34" charset="0"/>
                    <a:cs typeface="Arial" panose="020B0604020202020204" pitchFamily="34" charset="0"/>
                  </a:rPr>
                  <a:t>40</a:t>
                </a:r>
                <a:r>
                  <a:rPr kumimoji="0" lang="vi-VN" sz="3700" b="1" i="0" u="none" strike="noStrike" kern="1200" cap="none" spc="0" normalizeH="0" baseline="0" noProof="0">
                    <a:ln>
                      <a:noFill/>
                    </a:ln>
                    <a:solidFill>
                      <a:srgbClr val="4BACC6">
                        <a:lumMod val="75000"/>
                      </a:srgbClr>
                    </a:solidFill>
                    <a:effectLst/>
                    <a:uLnTx/>
                    <a:uFillTx/>
                    <a:latin typeface="Arial" panose="020B0604020202020204" pitchFamily="34" charset="0"/>
                    <a:cs typeface="Arial" panose="020B0604020202020204" pitchFamily="34" charset="0"/>
                  </a:rPr>
                  <a:t> </a:t>
                </a:r>
                <a:r>
                  <a:rPr kumimoji="0" lang="vi-VN" sz="3700" b="1" i="0" u="none" strike="noStrike" kern="1200" cap="none" spc="0" normalizeH="0" baseline="0" noProof="0" dirty="0">
                    <a:ln>
                      <a:noFill/>
                    </a:ln>
                    <a:solidFill>
                      <a:srgbClr val="4BACC6">
                        <a:lumMod val="75000"/>
                      </a:srgbClr>
                    </a:solidFill>
                    <a:effectLst/>
                    <a:uLnTx/>
                    <a:uFillTx/>
                    <a:latin typeface="Arial" panose="020B0604020202020204" pitchFamily="34" charset="0"/>
                    <a:cs typeface="Arial" panose="020B0604020202020204" pitchFamily="34" charset="0"/>
                  </a:rPr>
                  <a:t>(SGK - </a:t>
                </a:r>
                <a:r>
                  <a:rPr kumimoji="0" lang="vi-VN" sz="3700" b="1" i="0" u="none" strike="noStrike" kern="1200" cap="none" spc="0" normalizeH="0" baseline="0" noProof="0">
                    <a:ln>
                      <a:noFill/>
                    </a:ln>
                    <a:solidFill>
                      <a:srgbClr val="4BACC6">
                        <a:lumMod val="75000"/>
                      </a:srgbClr>
                    </a:solidFill>
                    <a:effectLst/>
                    <a:uLnTx/>
                    <a:uFillTx/>
                    <a:latin typeface="Arial" panose="020B0604020202020204" pitchFamily="34" charset="0"/>
                    <a:cs typeface="Arial" panose="020B0604020202020204" pitchFamily="34" charset="0"/>
                  </a:rPr>
                  <a:t>tr.</a:t>
                </a:r>
                <a:r>
                  <a:rPr kumimoji="0" lang="en-US" sz="3700" b="1" i="0" u="none" strike="noStrike" kern="1200" cap="none" spc="0" normalizeH="0" baseline="0" noProof="0">
                    <a:ln>
                      <a:noFill/>
                    </a:ln>
                    <a:solidFill>
                      <a:srgbClr val="4BACC6">
                        <a:lumMod val="75000"/>
                      </a:srgbClr>
                    </a:solidFill>
                    <a:effectLst/>
                    <a:uLnTx/>
                    <a:uFillTx/>
                    <a:latin typeface="Arial" panose="020B0604020202020204" pitchFamily="34" charset="0"/>
                    <a:cs typeface="Arial" panose="020B0604020202020204" pitchFamily="34" charset="0"/>
                  </a:rPr>
                  <a:t>26)</a:t>
                </a:r>
                <a:r>
                  <a:rPr kumimoji="0" lang="vi-VN" sz="3500" b="1" i="0" u="none" strike="noStrike" kern="1200" cap="none" spc="0" normalizeH="0" baseline="0" noProof="0">
                    <a:ln>
                      <a:noFill/>
                    </a:ln>
                    <a:solidFill>
                      <a:srgbClr val="4BACC6">
                        <a:lumMod val="75000"/>
                      </a:srgbClr>
                    </a:solidFill>
                    <a:effectLst/>
                    <a:uLnTx/>
                    <a:uFillTx/>
                    <a:latin typeface="Arial" panose="020B0604020202020204" pitchFamily="34" charset="0"/>
                    <a:cs typeface="Arial" panose="020B0604020202020204" pitchFamily="34" charset="0"/>
                  </a:rPr>
                  <a:t> </a:t>
                </a:r>
                <a:r>
                  <a:rPr lang="vi-VN" sz="3500">
                    <a:solidFill>
                      <a:srgbClr val="000000"/>
                    </a:solidFill>
                    <a:latin typeface="Arial" panose="020B0604020202020204" pitchFamily="34" charset="0"/>
                    <a:cs typeface="Arial" panose="020B0604020202020204" pitchFamily="34" charset="0"/>
                  </a:rPr>
                  <a:t>Vào năm 1938, nhà vật lí Frank Benford đã đưa ra một phương pháp để xác định xem một bộ số đã được chọn ngẫu nhiên hay đã được chọn theo cách thủ công. Nếu bộ số này không được chọn ngẫu nhiên thì công thức Benford sau sẽ được dùng ước tính xác suất </a:t>
                </a:r>
                <a14:m>
                  <m:oMath xmlns:m="http://schemas.openxmlformats.org/officeDocument/2006/math">
                    <m:r>
                      <a:rPr lang="vi-VN" sz="3500" i="1" smtClean="0">
                        <a:solidFill>
                          <a:srgbClr val="000000"/>
                        </a:solidFill>
                        <a:latin typeface="Cambria Math" panose="02040503050406030204" pitchFamily="18" charset="0"/>
                        <a:cs typeface="Arial" panose="020B0604020202020204" pitchFamily="34" charset="0"/>
                      </a:rPr>
                      <m:t>𝑃</m:t>
                    </m:r>
                  </m:oMath>
                </a14:m>
                <a:r>
                  <a:rPr lang="vi-VN" sz="3500">
                    <a:solidFill>
                      <a:srgbClr val="000000"/>
                    </a:solidFill>
                    <a:latin typeface="Arial" panose="020B0604020202020204" pitchFamily="34" charset="0"/>
                    <a:cs typeface="Arial" panose="020B0604020202020204" pitchFamily="34" charset="0"/>
                  </a:rPr>
                  <a:t> để chữ số </a:t>
                </a:r>
                <a14:m>
                  <m:oMath xmlns:m="http://schemas.openxmlformats.org/officeDocument/2006/math">
                    <m:r>
                      <a:rPr lang="vi-VN" sz="3500" i="1" smtClean="0">
                        <a:solidFill>
                          <a:srgbClr val="000000"/>
                        </a:solidFill>
                        <a:latin typeface="Cambria Math" panose="02040503050406030204" pitchFamily="18" charset="0"/>
                        <a:cs typeface="Arial" panose="020B0604020202020204" pitchFamily="34" charset="0"/>
                      </a:rPr>
                      <m:t>𝑑</m:t>
                    </m:r>
                  </m:oMath>
                </a14:m>
                <a:r>
                  <a:rPr lang="vi-VN" sz="3500">
                    <a:solidFill>
                      <a:srgbClr val="000000"/>
                    </a:solidFill>
                    <a:latin typeface="Arial" panose="020B0604020202020204" pitchFamily="34" charset="0"/>
                    <a:cs typeface="Arial" panose="020B0604020202020204" pitchFamily="34" charset="0"/>
                  </a:rPr>
                  <a:t> là chữ số đầu tiên của bộ số đó: </a:t>
                </a:r>
                <a14:m>
                  <m:oMath xmlns:m="http://schemas.openxmlformats.org/officeDocument/2006/math">
                    <m:r>
                      <a:rPr lang="en-US" sz="3500" i="1">
                        <a:solidFill>
                          <a:prstClr val="black"/>
                        </a:solidFill>
                        <a:latin typeface="Cambria Math" panose="02040503050406030204" pitchFamily="18" charset="0"/>
                      </a:rPr>
                      <m:t>𝑃</m:t>
                    </m:r>
                    <m:r>
                      <a:rPr lang="en-US" sz="3500">
                        <a:solidFill>
                          <a:prstClr val="black"/>
                        </a:solidFill>
                        <a:latin typeface="Cambria Math" panose="02040503050406030204" pitchFamily="18" charset="0"/>
                      </a:rPr>
                      <m:t>=</m:t>
                    </m:r>
                    <m:r>
                      <m:rPr>
                        <m:sty m:val="p"/>
                      </m:rPr>
                      <a:rPr lang="en-US" sz="3500">
                        <a:solidFill>
                          <a:prstClr val="black"/>
                        </a:solidFill>
                        <a:latin typeface="Cambria Math" panose="02040503050406030204" pitchFamily="18" charset="0"/>
                      </a:rPr>
                      <m:t>lo</m:t>
                    </m:r>
                    <m:func>
                      <m:funcPr>
                        <m:ctrlPr>
                          <a:rPr lang="en-US" sz="3500" i="1">
                            <a:solidFill>
                              <a:prstClr val="black"/>
                            </a:solidFill>
                            <a:latin typeface="Cambria Math" panose="02040503050406030204" pitchFamily="18" charset="0"/>
                          </a:rPr>
                        </m:ctrlPr>
                      </m:funcPr>
                      <m:fName>
                        <m:r>
                          <m:rPr>
                            <m:sty m:val="p"/>
                          </m:rPr>
                          <a:rPr lang="en-US" sz="3500">
                            <a:solidFill>
                              <a:prstClr val="black"/>
                            </a:solidFill>
                            <a:latin typeface="Cambria Math" panose="02040503050406030204" pitchFamily="18" charset="0"/>
                          </a:rPr>
                          <m:t>g</m:t>
                        </m:r>
                      </m:fName>
                      <m:e>
                        <m:f>
                          <m:fPr>
                            <m:ctrlPr>
                              <a:rPr lang="en-US" sz="3500" i="1">
                                <a:solidFill>
                                  <a:prstClr val="black"/>
                                </a:solidFill>
                                <a:latin typeface="Cambria Math" panose="02040503050406030204" pitchFamily="18" charset="0"/>
                              </a:rPr>
                            </m:ctrlPr>
                          </m:fPr>
                          <m:num>
                            <m:r>
                              <a:rPr lang="en-US" sz="3500" i="1">
                                <a:solidFill>
                                  <a:prstClr val="black"/>
                                </a:solidFill>
                                <a:latin typeface="Cambria Math" panose="02040503050406030204" pitchFamily="18" charset="0"/>
                              </a:rPr>
                              <m:t>𝑑</m:t>
                            </m:r>
                            <m:r>
                              <a:rPr lang="en-US" sz="3500">
                                <a:solidFill>
                                  <a:prstClr val="black"/>
                                </a:solidFill>
                                <a:latin typeface="Cambria Math" panose="02040503050406030204" pitchFamily="18" charset="0"/>
                              </a:rPr>
                              <m:t>+1</m:t>
                            </m:r>
                          </m:num>
                          <m:den>
                            <m:r>
                              <a:rPr lang="en-US" sz="3500" i="1">
                                <a:solidFill>
                                  <a:prstClr val="black"/>
                                </a:solidFill>
                                <a:latin typeface="Cambria Math" panose="02040503050406030204" pitchFamily="18" charset="0"/>
                              </a:rPr>
                              <m:t>𝑑</m:t>
                            </m:r>
                          </m:den>
                        </m:f>
                      </m:e>
                    </m:func>
                  </m:oMath>
                </a14:m>
                <a:r>
                  <a:rPr lang="en-US" sz="3500">
                    <a:solidFill>
                      <a:srgbClr val="000000"/>
                    </a:solidFill>
                    <a:latin typeface="Arial" panose="020B0604020202020204" pitchFamily="34" charset="0"/>
                    <a:cs typeface="Arial" panose="020B0604020202020204" pitchFamily="34" charset="0"/>
                  </a:rPr>
                  <a:t> </a:t>
                </a:r>
                <a:r>
                  <a:rPr lang="vi-VN" sz="3500">
                    <a:solidFill>
                      <a:srgbClr val="000000"/>
                    </a:solidFill>
                    <a:latin typeface="Arial" panose="020B0604020202020204" pitchFamily="34" charset="0"/>
                    <a:cs typeface="Arial" panose="020B0604020202020204" pitchFamily="34" charset="0"/>
                  </a:rPr>
                  <a:t>(Theo F. Benford, The Law of Anomalous Numbers, </a:t>
                </a:r>
                <a:r>
                  <a:rPr lang="vi-VN" sz="3500" i="1">
                    <a:solidFill>
                      <a:srgbClr val="000000"/>
                    </a:solidFill>
                    <a:latin typeface="Arial" panose="020B0604020202020204" pitchFamily="34" charset="0"/>
                    <a:cs typeface="Arial" panose="020B0604020202020204" pitchFamily="34" charset="0"/>
                  </a:rPr>
                  <a:t>Proc. Am. Philos. Soc</a:t>
                </a:r>
                <a:r>
                  <a:rPr lang="vi-VN" sz="3500">
                    <a:solidFill>
                      <a:srgbClr val="000000"/>
                    </a:solidFill>
                    <a:latin typeface="Arial" panose="020B0604020202020204" pitchFamily="34" charset="0"/>
                    <a:cs typeface="Arial" panose="020B0604020202020204" pitchFamily="34" charset="0"/>
                  </a:rPr>
                  <a:t>. 78 (1938), 551</a:t>
                </a:r>
                <a:r>
                  <a:rPr lang="en-US" sz="3500">
                    <a:solidFill>
                      <a:srgbClr val="000000"/>
                    </a:solidFill>
                    <a:latin typeface="Arial" panose="020B0604020202020204" pitchFamily="34" charset="0"/>
                    <a:cs typeface="Arial" panose="020B0604020202020204" pitchFamily="34" charset="0"/>
                  </a:rPr>
                  <a:t> </a:t>
                </a:r>
                <a:r>
                  <a:rPr lang="vi-VN" sz="3500">
                    <a:solidFill>
                      <a:srgbClr val="000000"/>
                    </a:solidFill>
                    <a:latin typeface="Arial" panose="020B0604020202020204" pitchFamily="34" charset="0"/>
                    <a:cs typeface="Arial" panose="020B0604020202020204" pitchFamily="34" charset="0"/>
                  </a:rPr>
                  <a:t>−</a:t>
                </a:r>
                <a:r>
                  <a:rPr lang="en-US" sz="3500">
                    <a:solidFill>
                      <a:srgbClr val="000000"/>
                    </a:solidFill>
                    <a:latin typeface="Arial" panose="020B0604020202020204" pitchFamily="34" charset="0"/>
                    <a:cs typeface="Arial" panose="020B0604020202020204" pitchFamily="34" charset="0"/>
                  </a:rPr>
                  <a:t> </a:t>
                </a:r>
                <a:r>
                  <a:rPr lang="vi-VN" sz="3500">
                    <a:solidFill>
                      <a:srgbClr val="000000"/>
                    </a:solidFill>
                    <a:latin typeface="Arial" panose="020B0604020202020204" pitchFamily="34" charset="0"/>
                    <a:cs typeface="Arial" panose="020B0604020202020204" pitchFamily="34" charset="0"/>
                  </a:rPr>
                  <a:t>572)</a:t>
                </a:r>
                <a:r>
                  <a:rPr lang="en-US" sz="3500">
                    <a:solidFill>
                      <a:srgbClr val="000000"/>
                    </a:solidFill>
                    <a:latin typeface="Arial" panose="020B0604020202020204" pitchFamily="34" charset="0"/>
                    <a:cs typeface="Arial" panose="020B0604020202020204" pitchFamily="34" charset="0"/>
                  </a:rPr>
                  <a:t>.</a:t>
                </a:r>
              </a:p>
              <a:p>
                <a:pPr lvl="0" algn="just">
                  <a:lnSpc>
                    <a:spcPct val="150000"/>
                  </a:lnSpc>
                </a:pPr>
                <a:r>
                  <a:rPr lang="vi-VN" sz="3500">
                    <a:solidFill>
                      <a:srgbClr val="000000"/>
                    </a:solidFill>
                    <a:latin typeface="Arial" panose="020B0604020202020204" pitchFamily="34" charset="0"/>
                    <a:cs typeface="Arial" panose="020B0604020202020204" pitchFamily="34" charset="0"/>
                  </a:rPr>
                  <a:t>Chẳng hạn, xác suất để chữ số đầu tiên là 9 bằng khoảng 4,6%</a:t>
                </a:r>
                <a:r>
                  <a:rPr lang="en-US" sz="3500">
                    <a:solidFill>
                      <a:srgbClr val="000000"/>
                    </a:solidFill>
                    <a:latin typeface="Arial" panose="020B0604020202020204" pitchFamily="34" charset="0"/>
                    <a:cs typeface="Arial" panose="020B0604020202020204" pitchFamily="34" charset="0"/>
                  </a:rPr>
                  <a:t> (</a:t>
                </a:r>
                <a:r>
                  <a:rPr lang="vi-VN" sz="3500">
                    <a:solidFill>
                      <a:srgbClr val="000000"/>
                    </a:solidFill>
                    <a:latin typeface="Arial" panose="020B0604020202020204" pitchFamily="34" charset="0"/>
                    <a:cs typeface="Arial" panose="020B0604020202020204" pitchFamily="34" charset="0"/>
                  </a:rPr>
                  <a:t>thay </a:t>
                </a:r>
                <a14:m>
                  <m:oMath xmlns:m="http://schemas.openxmlformats.org/officeDocument/2006/math">
                    <m:r>
                      <a:rPr lang="vi-VN" sz="3500" i="1" smtClean="0">
                        <a:solidFill>
                          <a:srgbClr val="000000"/>
                        </a:solidFill>
                        <a:latin typeface="Cambria Math" panose="02040503050406030204" pitchFamily="18" charset="0"/>
                        <a:cs typeface="Arial" panose="020B0604020202020204" pitchFamily="34" charset="0"/>
                      </a:rPr>
                      <m:t>𝑑</m:t>
                    </m:r>
                    <m:r>
                      <a:rPr lang="vi-VN" sz="3500" i="1" smtClean="0">
                        <a:solidFill>
                          <a:srgbClr val="000000"/>
                        </a:solidFill>
                        <a:latin typeface="Cambria Math" panose="02040503050406030204" pitchFamily="18" charset="0"/>
                        <a:cs typeface="Arial" panose="020B0604020202020204" pitchFamily="34" charset="0"/>
                      </a:rPr>
                      <m:t>=9</m:t>
                    </m:r>
                  </m:oMath>
                </a14:m>
                <a:r>
                  <a:rPr lang="en-US" sz="3500">
                    <a:solidFill>
                      <a:srgbClr val="000000"/>
                    </a:solidFill>
                    <a:latin typeface="Arial" panose="020B0604020202020204" pitchFamily="34" charset="0"/>
                    <a:cs typeface="Arial" panose="020B0604020202020204" pitchFamily="34" charset="0"/>
                  </a:rPr>
                  <a:t> </a:t>
                </a:r>
                <a:r>
                  <a:rPr lang="vi-VN" sz="3500">
                    <a:solidFill>
                      <a:srgbClr val="000000"/>
                    </a:solidFill>
                    <a:latin typeface="Arial" panose="020B0604020202020204" pitchFamily="34" charset="0"/>
                    <a:cs typeface="Arial" panose="020B0604020202020204" pitchFamily="34" charset="0"/>
                  </a:rPr>
                  <a:t> trong công thức Benford để tính </a:t>
                </a:r>
                <a14:m>
                  <m:oMath xmlns:m="http://schemas.openxmlformats.org/officeDocument/2006/math">
                    <m:r>
                      <a:rPr lang="vi-VN" sz="3500" i="1">
                        <a:solidFill>
                          <a:srgbClr val="000000"/>
                        </a:solidFill>
                        <a:latin typeface="Cambria Math" panose="02040503050406030204" pitchFamily="18" charset="0"/>
                        <a:cs typeface="Arial" panose="020B0604020202020204" pitchFamily="34" charset="0"/>
                      </a:rPr>
                      <m:t>𝑃</m:t>
                    </m:r>
                  </m:oMath>
                </a14:m>
                <a:r>
                  <a:rPr lang="vi-VN" sz="3500">
                    <a:solidFill>
                      <a:srgbClr val="000000"/>
                    </a:solidFill>
                    <a:latin typeface="Arial" panose="020B0604020202020204" pitchFamily="34" charset="0"/>
                    <a:cs typeface="Arial" panose="020B0604020202020204" pitchFamily="34" charset="0"/>
                  </a:rPr>
                  <a:t>).</a:t>
                </a:r>
                <a:endParaRPr lang="en-US" sz="3500">
                  <a:solidFill>
                    <a:srgbClr val="000000"/>
                  </a:solidFill>
                  <a:latin typeface="Arial" panose="020B0604020202020204" pitchFamily="34" charset="0"/>
                  <a:cs typeface="Arial" panose="020B0604020202020204" pitchFamily="34" charset="0"/>
                </a:endParaRPr>
              </a:p>
              <a:p>
                <a:pPr lvl="0" algn="just">
                  <a:lnSpc>
                    <a:spcPct val="150000"/>
                  </a:lnSpc>
                </a:pPr>
                <a:r>
                  <a:rPr lang="vi-VN" sz="3500">
                    <a:solidFill>
                      <a:srgbClr val="000000"/>
                    </a:solidFill>
                    <a:cs typeface="Arial" panose="020B0604020202020204" pitchFamily="34" charset="0"/>
                  </a:rPr>
                  <a:t>a) Viết công thức tìm chữ số </a:t>
                </a:r>
                <a14:m>
                  <m:oMath xmlns:m="http://schemas.openxmlformats.org/officeDocument/2006/math">
                    <m:r>
                      <a:rPr lang="vi-VN" sz="3500" i="1">
                        <a:solidFill>
                          <a:srgbClr val="000000"/>
                        </a:solidFill>
                        <a:latin typeface="Cambria Math" panose="02040503050406030204" pitchFamily="18" charset="0"/>
                        <a:cs typeface="Arial" panose="020B0604020202020204" pitchFamily="34" charset="0"/>
                      </a:rPr>
                      <m:t>𝑑</m:t>
                    </m:r>
                    <m:r>
                      <a:rPr lang="vi-VN" sz="3500" i="1">
                        <a:solidFill>
                          <a:srgbClr val="000000"/>
                        </a:solidFill>
                        <a:latin typeface="Cambria Math" panose="02040503050406030204" pitchFamily="18" charset="0"/>
                        <a:cs typeface="Arial" panose="020B0604020202020204" pitchFamily="34" charset="0"/>
                      </a:rPr>
                      <m:t> </m:t>
                    </m:r>
                  </m:oMath>
                </a14:m>
                <a:r>
                  <a:rPr lang="vi-VN" sz="3500">
                    <a:solidFill>
                      <a:srgbClr val="000000"/>
                    </a:solidFill>
                    <a:cs typeface="Arial" panose="020B0604020202020204" pitchFamily="34" charset="0"/>
                  </a:rPr>
                  <a:t>nếu cho trước xác suất </a:t>
                </a:r>
                <a14:m>
                  <m:oMath xmlns:m="http://schemas.openxmlformats.org/officeDocument/2006/math">
                    <m:r>
                      <a:rPr lang="vi-VN" sz="3500" i="1">
                        <a:solidFill>
                          <a:srgbClr val="000000"/>
                        </a:solidFill>
                        <a:latin typeface="Cambria Math" panose="02040503050406030204" pitchFamily="18" charset="0"/>
                        <a:cs typeface="Arial" panose="020B0604020202020204" pitchFamily="34" charset="0"/>
                      </a:rPr>
                      <m:t>𝑃</m:t>
                    </m:r>
                  </m:oMath>
                </a14:m>
                <a:r>
                  <a:rPr lang="en-US" sz="3500">
                    <a:solidFill>
                      <a:srgbClr val="000000"/>
                    </a:solidFill>
                    <a:cs typeface="Arial" panose="020B0604020202020204" pitchFamily="34" charset="0"/>
                  </a:rPr>
                  <a:t>.</a:t>
                </a:r>
                <a:endParaRPr lang="vi-VN" sz="3500">
                  <a:solidFill>
                    <a:srgbClr val="000000"/>
                  </a:solidFill>
                  <a:cs typeface="Arial" panose="020B0604020202020204" pitchFamily="34" charset="0"/>
                </a:endParaRPr>
              </a:p>
              <a:p>
                <a:pPr lvl="0" algn="just">
                  <a:lnSpc>
                    <a:spcPct val="150000"/>
                  </a:lnSpc>
                </a:pPr>
                <a:r>
                  <a:rPr lang="vi-VN" sz="3500">
                    <a:solidFill>
                      <a:srgbClr val="000000"/>
                    </a:solidFill>
                    <a:cs typeface="Arial" panose="020B0604020202020204" pitchFamily="34" charset="0"/>
                  </a:rPr>
                  <a:t>b) Tìm chữ số có xác suất bằng 9,7%</a:t>
                </a:r>
                <a:r>
                  <a:rPr lang="en-US" sz="3500">
                    <a:solidFill>
                      <a:srgbClr val="000000"/>
                    </a:solidFill>
                    <a:cs typeface="Arial" panose="020B0604020202020204" pitchFamily="34" charset="0"/>
                  </a:rPr>
                  <a:t> </a:t>
                </a:r>
                <a:r>
                  <a:rPr lang="vi-VN" sz="3500">
                    <a:solidFill>
                      <a:srgbClr val="000000"/>
                    </a:solidFill>
                    <a:cs typeface="Arial" panose="020B0604020202020204" pitchFamily="34" charset="0"/>
                  </a:rPr>
                  <a:t>được chọn.</a:t>
                </a:r>
              </a:p>
              <a:p>
                <a:pPr lvl="0" algn="just">
                  <a:lnSpc>
                    <a:spcPct val="150000"/>
                  </a:lnSpc>
                </a:pPr>
                <a:r>
                  <a:rPr lang="vi-VN" sz="3500">
                    <a:solidFill>
                      <a:srgbClr val="000000"/>
                    </a:solidFill>
                    <a:cs typeface="Arial" panose="020B0604020202020204" pitchFamily="34" charset="0"/>
                  </a:rPr>
                  <a:t>c) Tính xác suất để chữ số đầu tiên là 1.</a:t>
                </a:r>
              </a:p>
            </p:txBody>
          </p:sp>
        </mc:Choice>
        <mc:Fallback xmlns="">
          <p:sp>
            <p:nvSpPr>
              <p:cNvPr id="8" name="TextBox 7"/>
              <p:cNvSpPr txBox="1">
                <a:spLocks noRot="1" noChangeAspect="1" noMove="1" noResize="1" noEditPoints="1" noAdjustHandles="1" noChangeArrowheads="1" noChangeShapeType="1" noTextEdit="1"/>
              </p:cNvSpPr>
              <p:nvPr/>
            </p:nvSpPr>
            <p:spPr>
              <a:xfrm>
                <a:off x="838200" y="532716"/>
                <a:ext cx="16764000" cy="9335184"/>
              </a:xfrm>
              <a:prstGeom prst="rect">
                <a:avLst/>
              </a:prstGeom>
              <a:blipFill>
                <a:blip r:embed="rId2"/>
                <a:stretch>
                  <a:fillRect l="-1164" r="-1055" b="-783"/>
                </a:stretch>
              </a:blipFill>
            </p:spPr>
            <p:txBody>
              <a:bodyPr/>
              <a:lstStyle/>
              <a:p>
                <a:r>
                  <a:rPr lang="en-US">
                    <a:noFill/>
                  </a:rPr>
                  <a:t> </a:t>
                </a:r>
              </a:p>
            </p:txBody>
          </p:sp>
        </mc:Fallback>
      </mc:AlternateContent>
      <p:pic>
        <p:nvPicPr>
          <p:cNvPr id="13" name="Picture 12"/>
          <p:cNvPicPr>
            <a:picLocks noChangeAspect="1"/>
          </p:cNvPicPr>
          <p:nvPr/>
        </p:nvPicPr>
        <p:blipFill>
          <a:blip r:embed="rId3"/>
          <a:stretch>
            <a:fillRect/>
          </a:stretch>
        </p:blipFill>
        <p:spPr>
          <a:xfrm>
            <a:off x="16182393" y="8198526"/>
            <a:ext cx="1505805" cy="1734738"/>
          </a:xfrm>
          <a:prstGeom prst="rect">
            <a:avLst/>
          </a:prstGeom>
        </p:spPr>
      </p:pic>
    </p:spTree>
    <p:extLst>
      <p:ext uri="{BB962C8B-B14F-4D97-AF65-F5344CB8AC3E}">
        <p14:creationId xmlns:p14="http://schemas.microsoft.com/office/powerpoint/2010/main" val="374099947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CA379"/>
        </a:solidFill>
        <a:effectLst/>
      </p:bgPr>
    </p:bg>
    <p:spTree>
      <p:nvGrpSpPr>
        <p:cNvPr id="1" name=""/>
        <p:cNvGrpSpPr/>
        <p:nvPr/>
      </p:nvGrpSpPr>
      <p:grpSpPr>
        <a:xfrm>
          <a:off x="0" y="0"/>
          <a:ext cx="0" cy="0"/>
          <a:chOff x="0" y="0"/>
          <a:chExt cx="0" cy="0"/>
        </a:xfrm>
      </p:grpSpPr>
      <p:sp>
        <p:nvSpPr>
          <p:cNvPr id="19" name="Freeform 19"/>
          <p:cNvSpPr/>
          <p:nvPr/>
        </p:nvSpPr>
        <p:spPr>
          <a:xfrm rot="-2010195">
            <a:off x="2628053" y="291738"/>
            <a:ext cx="1572571" cy="1712701"/>
          </a:xfrm>
          <a:custGeom>
            <a:avLst/>
            <a:gdLst/>
            <a:ahLst/>
            <a:cxnLst/>
            <a:rect l="l" t="t" r="r" b="b"/>
            <a:pathLst>
              <a:path w="1572571" h="1712701">
                <a:moveTo>
                  <a:pt x="0" y="0"/>
                </a:moveTo>
                <a:lnTo>
                  <a:pt x="1572571" y="0"/>
                </a:lnTo>
                <a:lnTo>
                  <a:pt x="1572571" y="1712701"/>
                </a:lnTo>
                <a:lnTo>
                  <a:pt x="0" y="1712701"/>
                </a:lnTo>
                <a:lnTo>
                  <a:pt x="0" y="0"/>
                </a:lnTo>
                <a:close/>
              </a:path>
            </a:pathLst>
          </a:custGeom>
          <a: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tretch>
              <a:fillRect/>
            </a:stretch>
          </a:blipFill>
        </p:spPr>
      </p:sp>
      <p:sp>
        <p:nvSpPr>
          <p:cNvPr id="20" name="Freeform 20"/>
          <p:cNvSpPr/>
          <p:nvPr/>
        </p:nvSpPr>
        <p:spPr>
          <a:xfrm rot="-1085547">
            <a:off x="16479684" y="536979"/>
            <a:ext cx="893266" cy="842274"/>
          </a:xfrm>
          <a:custGeom>
            <a:avLst/>
            <a:gdLst/>
            <a:ahLst/>
            <a:cxnLst/>
            <a:rect l="l" t="t" r="r" b="b"/>
            <a:pathLst>
              <a:path w="893266" h="842274">
                <a:moveTo>
                  <a:pt x="0" y="0"/>
                </a:moveTo>
                <a:lnTo>
                  <a:pt x="893265" y="0"/>
                </a:lnTo>
                <a:lnTo>
                  <a:pt x="893265" y="842275"/>
                </a:lnTo>
                <a:lnTo>
                  <a:pt x="0" y="842275"/>
                </a:lnTo>
                <a:lnTo>
                  <a:pt x="0" y="0"/>
                </a:lnTo>
                <a:close/>
              </a:path>
            </a:pathLst>
          </a:custGeom>
          <a:blipFill>
            <a:blip r:embed="rId4">
              <a:extLst>
                <a:ext uri="{96DAC541-7B7A-43D3-8B79-37D633B846F1}">
                  <asvg:svgBlip xmlns:asvg="http://schemas.microsoft.com/office/drawing/2016/SVG/main" r:embed="rId5"/>
                </a:ext>
              </a:extLst>
            </a:blip>
            <a:stretch>
              <a:fillRect r="-97556" b="-36756"/>
            </a:stretch>
          </a:blipFill>
        </p:spPr>
      </p:sp>
      <p:sp>
        <p:nvSpPr>
          <p:cNvPr id="25" name="TextBox 24"/>
          <p:cNvSpPr txBox="1"/>
          <p:nvPr/>
        </p:nvSpPr>
        <p:spPr>
          <a:xfrm>
            <a:off x="4038600" y="800100"/>
            <a:ext cx="10363200" cy="1015663"/>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BÀI TẬP </a:t>
            </a:r>
            <a:r>
              <a:rPr lang="vi-VN" sz="6000" b="1" dirty="0">
                <a:solidFill>
                  <a:schemeClr val="bg1"/>
                </a:solidFill>
                <a:latin typeface="Arial" panose="020B0604020202020204" pitchFamily="34" charset="0"/>
                <a:cs typeface="Arial" panose="020B0604020202020204" pitchFamily="34" charset="0"/>
              </a:rPr>
              <a:t>TRẮC NGHIỆM</a:t>
            </a:r>
            <a:endParaRPr lang="en-US" sz="60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Plaque 4"/>
              <p:cNvSpPr/>
              <p:nvPr/>
            </p:nvSpPr>
            <p:spPr>
              <a:xfrm>
                <a:off x="1671317" y="2455135"/>
                <a:ext cx="14689505" cy="22860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400" b="1">
                    <a:solidFill>
                      <a:srgbClr val="C00000"/>
                    </a:solidFill>
                    <a:latin typeface="Arial" panose="020B0604020202020204" pitchFamily="34" charset="0"/>
                    <a:cs typeface="Arial" panose="020B0604020202020204" pitchFamily="34" charset="0"/>
                  </a:rPr>
                  <a:t>6.</a:t>
                </a:r>
                <a:r>
                  <a:rPr lang="en-US" sz="4400" b="1">
                    <a:solidFill>
                      <a:srgbClr val="C00000"/>
                    </a:solidFill>
                    <a:latin typeface="Arial" panose="020B0604020202020204" pitchFamily="34" charset="0"/>
                    <a:cs typeface="Arial" panose="020B0604020202020204" pitchFamily="34" charset="0"/>
                  </a:rPr>
                  <a:t>28</a:t>
                </a:r>
                <a:r>
                  <a:rPr lang="vi-VN" sz="4400" b="1">
                    <a:solidFill>
                      <a:srgbClr val="C00000"/>
                    </a:solidFill>
                    <a:latin typeface="Arial" panose="020B0604020202020204" pitchFamily="34" charset="0"/>
                    <a:cs typeface="Arial" panose="020B0604020202020204" pitchFamily="34" charset="0"/>
                  </a:rPr>
                  <a:t> </a:t>
                </a:r>
                <a:r>
                  <a:rPr lang="vi-VN" sz="4400">
                    <a:solidFill>
                      <a:srgbClr val="000000"/>
                    </a:solidFill>
                    <a:latin typeface="Arial" panose="020B0604020202020204" pitchFamily="34" charset="0"/>
                    <a:cs typeface="Arial" panose="020B0604020202020204" pitchFamily="34" charset="0"/>
                  </a:rPr>
                  <a:t>Rút gọn biểu thức </a:t>
                </a:r>
                <a14:m>
                  <m:oMath xmlns:m="http://schemas.openxmlformats.org/officeDocument/2006/math">
                    <m:rad>
                      <m:radPr>
                        <m:degHide m:val="on"/>
                        <m:ctrlPr>
                          <a:rPr lang="vi-VN" sz="4400" i="1" smtClean="0">
                            <a:solidFill>
                              <a:srgbClr val="000000"/>
                            </a:solidFill>
                            <a:latin typeface="Cambria Math" panose="02040503050406030204" pitchFamily="18" charset="0"/>
                          </a:rPr>
                        </m:ctrlPr>
                      </m:radPr>
                      <m:deg/>
                      <m:e>
                        <m:r>
                          <a:rPr lang="en-US" sz="4400" b="0" i="1" smtClean="0">
                            <a:solidFill>
                              <a:srgbClr val="000000"/>
                            </a:solidFill>
                            <a:latin typeface="Cambria Math" panose="02040503050406030204" pitchFamily="18" charset="0"/>
                          </a:rPr>
                          <m:t>𝑥</m:t>
                        </m:r>
                        <m:rad>
                          <m:radPr>
                            <m:degHide m:val="on"/>
                            <m:ctrlPr>
                              <a:rPr lang="en-US" sz="4400" b="0" i="1" smtClean="0">
                                <a:solidFill>
                                  <a:srgbClr val="000000"/>
                                </a:solidFill>
                                <a:latin typeface="Cambria Math" panose="02040503050406030204" pitchFamily="18" charset="0"/>
                              </a:rPr>
                            </m:ctrlPr>
                          </m:radPr>
                          <m:deg/>
                          <m:e>
                            <m:r>
                              <a:rPr lang="en-US" sz="4400" b="0" i="1" smtClean="0">
                                <a:solidFill>
                                  <a:srgbClr val="000000"/>
                                </a:solidFill>
                                <a:latin typeface="Cambria Math" panose="02040503050406030204" pitchFamily="18" charset="0"/>
                              </a:rPr>
                              <m:t>𝑥</m:t>
                            </m:r>
                            <m:rad>
                              <m:radPr>
                                <m:degHide m:val="on"/>
                                <m:ctrlPr>
                                  <a:rPr lang="en-US" sz="4400" b="0" i="1" smtClean="0">
                                    <a:solidFill>
                                      <a:srgbClr val="000000"/>
                                    </a:solidFill>
                                    <a:latin typeface="Cambria Math" panose="02040503050406030204" pitchFamily="18" charset="0"/>
                                  </a:rPr>
                                </m:ctrlPr>
                              </m:radPr>
                              <m:deg/>
                              <m:e>
                                <m:r>
                                  <a:rPr lang="en-US" sz="4400" b="0" i="1" smtClean="0">
                                    <a:solidFill>
                                      <a:srgbClr val="000000"/>
                                    </a:solidFill>
                                    <a:latin typeface="Cambria Math" panose="02040503050406030204" pitchFamily="18" charset="0"/>
                                  </a:rPr>
                                  <m:t>𝑥</m:t>
                                </m:r>
                              </m:e>
                            </m:rad>
                          </m:e>
                        </m:rad>
                      </m:e>
                    </m:rad>
                    <m:r>
                      <a:rPr lang="en-US" sz="4400" b="0" i="1" smtClean="0">
                        <a:solidFill>
                          <a:srgbClr val="000000"/>
                        </a:solidFill>
                        <a:latin typeface="Cambria Math" panose="02040503050406030204" pitchFamily="18" charset="0"/>
                      </a:rPr>
                      <m:t> :</m:t>
                    </m:r>
                    <m:sSup>
                      <m:sSupPr>
                        <m:ctrlPr>
                          <a:rPr lang="en-US" sz="4400" b="0" i="1" smtClean="0">
                            <a:solidFill>
                              <a:srgbClr val="000000"/>
                            </a:solidFill>
                            <a:latin typeface="Cambria Math" panose="02040503050406030204" pitchFamily="18" charset="0"/>
                          </a:rPr>
                        </m:ctrlPr>
                      </m:sSupPr>
                      <m:e>
                        <m:r>
                          <a:rPr lang="en-US" sz="4400" b="0" i="1" smtClean="0">
                            <a:solidFill>
                              <a:srgbClr val="000000"/>
                            </a:solidFill>
                            <a:latin typeface="Cambria Math" panose="02040503050406030204" pitchFamily="18" charset="0"/>
                          </a:rPr>
                          <m:t>𝑥</m:t>
                        </m:r>
                      </m:e>
                      <m:sup>
                        <m:f>
                          <m:fPr>
                            <m:ctrlPr>
                              <a:rPr lang="en-US" sz="4400" b="0" i="1" smtClean="0">
                                <a:solidFill>
                                  <a:srgbClr val="000000"/>
                                </a:solidFill>
                                <a:latin typeface="Cambria Math" panose="02040503050406030204" pitchFamily="18" charset="0"/>
                              </a:rPr>
                            </m:ctrlPr>
                          </m:fPr>
                          <m:num>
                            <m:r>
                              <a:rPr lang="en-US" sz="4400" b="0" i="1" smtClean="0">
                                <a:solidFill>
                                  <a:srgbClr val="000000"/>
                                </a:solidFill>
                                <a:latin typeface="Cambria Math" panose="02040503050406030204" pitchFamily="18" charset="0"/>
                              </a:rPr>
                              <m:t>5</m:t>
                            </m:r>
                          </m:num>
                          <m:den>
                            <m:r>
                              <a:rPr lang="en-US" sz="4400" b="0" i="1" smtClean="0">
                                <a:solidFill>
                                  <a:srgbClr val="000000"/>
                                </a:solidFill>
                                <a:latin typeface="Cambria Math" panose="02040503050406030204" pitchFamily="18" charset="0"/>
                              </a:rPr>
                              <m:t>8</m:t>
                            </m:r>
                          </m:den>
                        </m:f>
                      </m:sup>
                    </m:sSup>
                    <m:r>
                      <a:rPr lang="en-US" sz="4400" b="0" i="1" smtClean="0">
                        <a:solidFill>
                          <a:srgbClr val="000000"/>
                        </a:solidFill>
                        <a:latin typeface="Cambria Math" panose="02040503050406030204" pitchFamily="18" charset="0"/>
                      </a:rPr>
                      <m:t>  </m:t>
                    </m:r>
                    <m:d>
                      <m:dPr>
                        <m:ctrlPr>
                          <a:rPr lang="en-US" sz="4400" b="0" i="1" smtClean="0">
                            <a:solidFill>
                              <a:srgbClr val="000000"/>
                            </a:solidFill>
                            <a:latin typeface="Cambria Math" panose="02040503050406030204" pitchFamily="18" charset="0"/>
                          </a:rPr>
                        </m:ctrlPr>
                      </m:dPr>
                      <m:e>
                        <m:r>
                          <a:rPr lang="en-US" sz="4400" b="0" i="1" smtClean="0">
                            <a:solidFill>
                              <a:srgbClr val="000000"/>
                            </a:solidFill>
                            <a:latin typeface="Cambria Math" panose="02040503050406030204" pitchFamily="18" charset="0"/>
                          </a:rPr>
                          <m:t>𝑥</m:t>
                        </m:r>
                        <m:r>
                          <a:rPr lang="en-US" sz="4400" b="0" i="1" smtClean="0">
                            <a:solidFill>
                              <a:srgbClr val="000000"/>
                            </a:solidFill>
                            <a:latin typeface="Cambria Math" panose="02040503050406030204" pitchFamily="18" charset="0"/>
                          </a:rPr>
                          <m:t>&gt;0</m:t>
                        </m:r>
                      </m:e>
                    </m:d>
                  </m:oMath>
                </a14:m>
                <a:r>
                  <a:rPr lang="vi-VN" sz="4400">
                    <a:solidFill>
                      <a:srgbClr val="000000"/>
                    </a:solidFill>
                    <a:latin typeface="Arial" panose="020B0604020202020204" pitchFamily="34" charset="0"/>
                    <a:cs typeface="Arial" panose="020B0604020202020204" pitchFamily="34" charset="0"/>
                  </a:rPr>
                  <a:t> ta được</a:t>
                </a:r>
                <a:endParaRPr lang="en-US" sz="4400" dirty="0">
                  <a:solidFill>
                    <a:schemeClr val="tx1"/>
                  </a:solidFill>
                  <a:latin typeface="Arial" panose="020B0604020202020204" pitchFamily="34" charset="0"/>
                  <a:cs typeface="Arial" panose="020B0604020202020204" pitchFamily="34" charset="0"/>
                </a:endParaRPr>
              </a:p>
            </p:txBody>
          </p:sp>
        </mc:Choice>
        <mc:Fallback xmlns="">
          <p:sp>
            <p:nvSpPr>
              <p:cNvPr id="5" name="Plaque 4"/>
              <p:cNvSpPr>
                <a:spLocks noRot="1" noChangeAspect="1" noMove="1" noResize="1" noEditPoints="1" noAdjustHandles="1" noChangeArrowheads="1" noChangeShapeType="1" noTextEdit="1"/>
              </p:cNvSpPr>
              <p:nvPr/>
            </p:nvSpPr>
            <p:spPr>
              <a:xfrm>
                <a:off x="1671317" y="2455135"/>
                <a:ext cx="14689505" cy="2286000"/>
              </a:xfrm>
              <a:prstGeom prst="plaque">
                <a:avLst/>
              </a:prstGeom>
              <a:blipFill>
                <a:blip r:embed="rId8"/>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Plaque 9"/>
              <p:cNvSpPr/>
              <p:nvPr/>
            </p:nvSpPr>
            <p:spPr>
              <a:xfrm>
                <a:off x="1671318" y="5148536"/>
                <a:ext cx="6939281" cy="19812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600"/>
                  </a:spcBef>
                  <a:spcAft>
                    <a:spcPts val="600"/>
                  </a:spcAft>
                </a:pPr>
                <a:r>
                  <a:rPr lang="vi-VN" sz="4200" dirty="0">
                    <a:solidFill>
                      <a:schemeClr val="tx1"/>
                    </a:solidFill>
                    <a:latin typeface="Arial" panose="020B0604020202020204" pitchFamily="34" charset="0"/>
                    <a:cs typeface="Arial" panose="020B0604020202020204" pitchFamily="34" charset="0"/>
                  </a:rPr>
                  <a:t>A. </a:t>
                </a:r>
                <a14:m>
                  <m:oMath xmlns:m="http://schemas.openxmlformats.org/officeDocument/2006/math">
                    <m:rad>
                      <m:radPr>
                        <m:ctrlPr>
                          <a:rPr lang="en-US" sz="420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radPr>
                      <m:deg>
                        <m:r>
                          <m:rPr>
                            <m:brk m:alnAt="7"/>
                          </m:rPr>
                          <a:rPr lang="en-US" sz="42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deg>
                      <m:e>
                        <m:r>
                          <a:rPr lang="en-US" sz="42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rad>
                  </m:oMath>
                </a14:m>
                <a:endParaRPr lang="en-US" sz="4200" dirty="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0" name="Plaque 9"/>
              <p:cNvSpPr>
                <a:spLocks noRot="1" noChangeAspect="1" noMove="1" noResize="1" noEditPoints="1" noAdjustHandles="1" noChangeArrowheads="1" noChangeShapeType="1" noTextEdit="1"/>
              </p:cNvSpPr>
              <p:nvPr/>
            </p:nvSpPr>
            <p:spPr>
              <a:xfrm>
                <a:off x="1671318" y="5148536"/>
                <a:ext cx="6939281" cy="1981200"/>
              </a:xfrm>
              <a:prstGeom prst="plaque">
                <a:avLst/>
              </a:prstGeom>
              <a:blipFill>
                <a:blip r:embed="rId9"/>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Plaque 10"/>
              <p:cNvSpPr/>
              <p:nvPr/>
            </p:nvSpPr>
            <p:spPr>
              <a:xfrm>
                <a:off x="9421541" y="5148536"/>
                <a:ext cx="6939281" cy="19812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200">
                    <a:solidFill>
                      <a:schemeClr val="tx1"/>
                    </a:solidFill>
                    <a:latin typeface="Arial" panose="020B0604020202020204" pitchFamily="34" charset="0"/>
                    <a:cs typeface="Arial" panose="020B0604020202020204" pitchFamily="34" charset="0"/>
                  </a:rPr>
                  <a:t>B.</a:t>
                </a:r>
                <a:r>
                  <a:rPr lang="en-US" sz="4200">
                    <a:solidFill>
                      <a:schemeClr val="tx1"/>
                    </a:solidFill>
                    <a:latin typeface="Arial" panose="020B0604020202020204" pitchFamily="34" charset="0"/>
                    <a:cs typeface="Arial" panose="020B0604020202020204" pitchFamily="34" charset="0"/>
                  </a:rPr>
                  <a:t> </a:t>
                </a:r>
                <a14:m>
                  <m:oMath xmlns:m="http://schemas.openxmlformats.org/officeDocument/2006/math">
                    <m:rad>
                      <m:radPr>
                        <m:degHide m:val="on"/>
                        <m:ctrlPr>
                          <a:rPr lang="en-US" sz="4000" i="1">
                            <a:solidFill>
                              <a:srgbClr val="000000"/>
                            </a:solidFill>
                            <a:latin typeface="Cambria Math" panose="02040503050406030204" pitchFamily="18" charset="0"/>
                          </a:rPr>
                        </m:ctrlPr>
                      </m:radPr>
                      <m:deg/>
                      <m:e>
                        <m:r>
                          <a:rPr lang="en-US" sz="4000" i="1">
                            <a:solidFill>
                              <a:srgbClr val="000000"/>
                            </a:solidFill>
                            <a:latin typeface="Cambria Math" panose="02040503050406030204" pitchFamily="18" charset="0"/>
                          </a:rPr>
                          <m:t>𝑥</m:t>
                        </m:r>
                      </m:e>
                    </m:rad>
                  </m:oMath>
                </a14:m>
                <a:endParaRPr lang="en-US" sz="4200" dirty="0">
                  <a:solidFill>
                    <a:schemeClr val="tx1"/>
                  </a:solidFill>
                  <a:latin typeface="Arial" panose="020B0604020202020204" pitchFamily="34" charset="0"/>
                  <a:cs typeface="Arial" panose="020B0604020202020204" pitchFamily="34" charset="0"/>
                </a:endParaRPr>
              </a:p>
            </p:txBody>
          </p:sp>
        </mc:Choice>
        <mc:Fallback xmlns="">
          <p:sp>
            <p:nvSpPr>
              <p:cNvPr id="11" name="Plaque 10"/>
              <p:cNvSpPr>
                <a:spLocks noRot="1" noChangeAspect="1" noMove="1" noResize="1" noEditPoints="1" noAdjustHandles="1" noChangeArrowheads="1" noChangeShapeType="1" noTextEdit="1"/>
              </p:cNvSpPr>
              <p:nvPr/>
            </p:nvSpPr>
            <p:spPr>
              <a:xfrm>
                <a:off x="9421541" y="5148536"/>
                <a:ext cx="6939281" cy="1981200"/>
              </a:xfrm>
              <a:prstGeom prst="plaque">
                <a:avLst/>
              </a:prstGeom>
              <a:blipFill>
                <a:blip r:embed="rId10"/>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Plaque 11"/>
              <p:cNvSpPr/>
              <p:nvPr/>
            </p:nvSpPr>
            <p:spPr>
              <a:xfrm>
                <a:off x="1671318" y="7522029"/>
                <a:ext cx="6939281" cy="19812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600"/>
                  </a:spcBef>
                  <a:spcAft>
                    <a:spcPts val="600"/>
                  </a:spcAft>
                </a:pPr>
                <a:r>
                  <a:rPr lang="vi-VN" sz="4200">
                    <a:solidFill>
                      <a:schemeClr val="tx1"/>
                    </a:solidFill>
                    <a:latin typeface="Arial" panose="020B0604020202020204" pitchFamily="34" charset="0"/>
                    <a:cs typeface="Arial" panose="020B0604020202020204" pitchFamily="34" charset="0"/>
                  </a:rPr>
                  <a:t>C.</a:t>
                </a:r>
                <a:r>
                  <a:rPr lang="en-US" sz="4200">
                    <a:solidFill>
                      <a:schemeClr val="tx1"/>
                    </a:solidFill>
                    <a:latin typeface="Arial" panose="020B0604020202020204" pitchFamily="34" charset="0"/>
                    <a:cs typeface="Arial" panose="020B0604020202020204" pitchFamily="34" charset="0"/>
                  </a:rPr>
                  <a:t> </a:t>
                </a:r>
                <a14:m>
                  <m:oMath xmlns:m="http://schemas.openxmlformats.org/officeDocument/2006/math">
                    <m:rad>
                      <m:radPr>
                        <m:ctrlPr>
                          <a:rPr lang="en-US" sz="42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radPr>
                      <m:deg>
                        <m:r>
                          <m:rPr>
                            <m:brk m:alnAt="7"/>
                          </m:rPr>
                          <a:rPr lang="en-US" sz="42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deg>
                      <m:e>
                        <m:r>
                          <a:rPr lang="en-US" sz="4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rad>
                  </m:oMath>
                </a14:m>
                <a:endParaRPr lang="en-US" sz="4200" dirty="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2" name="Plaque 11"/>
              <p:cNvSpPr>
                <a:spLocks noRot="1" noChangeAspect="1" noMove="1" noResize="1" noEditPoints="1" noAdjustHandles="1" noChangeArrowheads="1" noChangeShapeType="1" noTextEdit="1"/>
              </p:cNvSpPr>
              <p:nvPr/>
            </p:nvSpPr>
            <p:spPr>
              <a:xfrm>
                <a:off x="1671318" y="7522029"/>
                <a:ext cx="6939281" cy="1981200"/>
              </a:xfrm>
              <a:prstGeom prst="plaque">
                <a:avLst/>
              </a:prstGeom>
              <a:blipFill>
                <a:blip r:embed="rId11"/>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Plaque 12"/>
              <p:cNvSpPr/>
              <p:nvPr/>
            </p:nvSpPr>
            <p:spPr>
              <a:xfrm>
                <a:off x="9421541" y="7522029"/>
                <a:ext cx="6939281" cy="19812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600"/>
                  </a:spcBef>
                  <a:spcAft>
                    <a:spcPts val="600"/>
                  </a:spcAft>
                </a:pPr>
                <a:r>
                  <a:rPr lang="vi-VN" sz="4200">
                    <a:solidFill>
                      <a:schemeClr val="tx1"/>
                    </a:solidFill>
                    <a:latin typeface="Arial" panose="020B0604020202020204" pitchFamily="34" charset="0"/>
                    <a:cs typeface="Arial" panose="020B0604020202020204" pitchFamily="34" charset="0"/>
                  </a:rPr>
                  <a:t>D.</a:t>
                </a:r>
                <a:r>
                  <a:rPr lang="en-US" sz="4200">
                    <a:solidFill>
                      <a:schemeClr val="tx1"/>
                    </a:solidFill>
                    <a:latin typeface="Arial" panose="020B0604020202020204" pitchFamily="34" charset="0"/>
                    <a:cs typeface="Arial" panose="020B0604020202020204" pitchFamily="34" charset="0"/>
                  </a:rPr>
                  <a:t> </a:t>
                </a:r>
                <a14:m>
                  <m:oMath xmlns:m="http://schemas.openxmlformats.org/officeDocument/2006/math">
                    <m:rad>
                      <m:radPr>
                        <m:ctrlPr>
                          <a:rPr lang="en-US" sz="42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radPr>
                      <m:deg>
                        <m:r>
                          <m:rPr>
                            <m:brk m:alnAt="7"/>
                          </m:rPr>
                          <a:rPr lang="en-US" sz="42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deg>
                      <m:e>
                        <m:r>
                          <a:rPr lang="en-US" sz="4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rad>
                  </m:oMath>
                </a14:m>
                <a:endParaRPr lang="en-US" sz="4200" dirty="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3" name="Plaque 12"/>
              <p:cNvSpPr>
                <a:spLocks noRot="1" noChangeAspect="1" noMove="1" noResize="1" noEditPoints="1" noAdjustHandles="1" noChangeArrowheads="1" noChangeShapeType="1" noTextEdit="1"/>
              </p:cNvSpPr>
              <p:nvPr/>
            </p:nvSpPr>
            <p:spPr>
              <a:xfrm>
                <a:off x="9421541" y="7522029"/>
                <a:ext cx="6939281" cy="1981200"/>
              </a:xfrm>
              <a:prstGeom prst="plaque">
                <a:avLst/>
              </a:prstGeom>
              <a:blipFill>
                <a:blip r:embed="rId12"/>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Plaque 13"/>
              <p:cNvSpPr/>
              <p:nvPr/>
            </p:nvSpPr>
            <p:spPr>
              <a:xfrm>
                <a:off x="1671317" y="5143500"/>
                <a:ext cx="6939281" cy="1981200"/>
              </a:xfrm>
              <a:prstGeom prst="plaqu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600"/>
                  </a:spcBef>
                  <a:spcAft>
                    <a:spcPts val="600"/>
                  </a:spcAft>
                </a:pPr>
                <a:r>
                  <a:rPr lang="vi-VN" sz="4200" dirty="0">
                    <a:solidFill>
                      <a:prstClr val="black"/>
                    </a:solidFill>
                    <a:latin typeface="Arial" panose="020B0604020202020204" pitchFamily="34" charset="0"/>
                    <a:cs typeface="Arial" panose="020B0604020202020204" pitchFamily="34" charset="0"/>
                  </a:rPr>
                  <a:t>A. </a:t>
                </a:r>
                <a14:m>
                  <m:oMath xmlns:m="http://schemas.openxmlformats.org/officeDocument/2006/math">
                    <m:rad>
                      <m:radPr>
                        <m:ctrlPr>
                          <a:rPr lang="en-US" sz="42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radPr>
                      <m:deg>
                        <m:r>
                          <m:rPr>
                            <m:brk m:alnAt="7"/>
                          </m:rPr>
                          <a:rPr lang="en-US" sz="4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deg>
                      <m:e>
                        <m:r>
                          <a:rPr lang="en-US" sz="4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rad>
                  </m:oMath>
                </a14:m>
                <a:endParaRPr lang="en-US" sz="4200" dirty="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4" name="Plaque 13"/>
              <p:cNvSpPr>
                <a:spLocks noRot="1" noChangeAspect="1" noMove="1" noResize="1" noEditPoints="1" noAdjustHandles="1" noChangeArrowheads="1" noChangeShapeType="1" noTextEdit="1"/>
              </p:cNvSpPr>
              <p:nvPr/>
            </p:nvSpPr>
            <p:spPr>
              <a:xfrm>
                <a:off x="1671317" y="5143500"/>
                <a:ext cx="6939281" cy="1981200"/>
              </a:xfrm>
              <a:prstGeom prst="plaque">
                <a:avLst/>
              </a:prstGeom>
              <a:blipFill>
                <a:blip r:embed="rId13"/>
                <a:stretch>
                  <a:fillRect/>
                </a:stretch>
              </a:blipFill>
              <a:ln w="28575">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131663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anim calcmode="lin" valueType="num">
                                      <p:cBhvr>
                                        <p:cTn id="12" dur="500" fill="hold"/>
                                        <p:tgtEl>
                                          <p:spTgt spid="10"/>
                                        </p:tgtEl>
                                        <p:attrNameLst>
                                          <p:attrName>ppt_x</p:attrName>
                                        </p:attrNameLst>
                                      </p:cBhvr>
                                      <p:tavLst>
                                        <p:tav tm="0">
                                          <p:val>
                                            <p:strVal val="#ppt_x"/>
                                          </p:val>
                                        </p:tav>
                                        <p:tav tm="100000">
                                          <p:val>
                                            <p:strVal val="#ppt_x"/>
                                          </p:val>
                                        </p:tav>
                                      </p:tavLst>
                                    </p:anim>
                                    <p:anim calcmode="lin" valueType="num">
                                      <p:cBhvr>
                                        <p:cTn id="13" dur="5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anim calcmode="lin" valueType="num">
                                      <p:cBhvr>
                                        <p:cTn id="24" dur="500" fill="hold"/>
                                        <p:tgtEl>
                                          <p:spTgt spid="12"/>
                                        </p:tgtEl>
                                        <p:attrNameLst>
                                          <p:attrName>ppt_x</p:attrName>
                                        </p:attrNameLst>
                                      </p:cBhvr>
                                      <p:tavLst>
                                        <p:tav tm="0">
                                          <p:val>
                                            <p:strVal val="#ppt_x"/>
                                          </p:val>
                                        </p:tav>
                                        <p:tav tm="100000">
                                          <p:val>
                                            <p:strVal val="#ppt_x"/>
                                          </p:val>
                                        </p:tav>
                                      </p:tavLst>
                                    </p:anim>
                                    <p:anim calcmode="lin" valueType="num">
                                      <p:cBhvr>
                                        <p:cTn id="25" dur="500" fill="hold"/>
                                        <p:tgtEl>
                                          <p:spTgt spid="1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anim calcmode="lin" valueType="num">
                                      <p:cBhvr>
                                        <p:cTn id="30" dur="500" fill="hold"/>
                                        <p:tgtEl>
                                          <p:spTgt spid="13"/>
                                        </p:tgtEl>
                                        <p:attrNameLst>
                                          <p:attrName>ppt_x</p:attrName>
                                        </p:attrNameLst>
                                      </p:cBhvr>
                                      <p:tavLst>
                                        <p:tav tm="0">
                                          <p:val>
                                            <p:strVal val="#ppt_x"/>
                                          </p:val>
                                        </p:tav>
                                        <p:tav tm="100000">
                                          <p:val>
                                            <p:strVal val="#ppt_x"/>
                                          </p:val>
                                        </p:tav>
                                      </p:tavLst>
                                    </p:anim>
                                    <p:anim calcmode="lin" valueType="num">
                                      <p:cBhvr>
                                        <p:cTn id="31"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743E"/>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TextBox 7"/>
          <p:cNvSpPr txBox="1"/>
          <p:nvPr/>
        </p:nvSpPr>
        <p:spPr>
          <a:xfrm>
            <a:off x="8381998" y="1485900"/>
            <a:ext cx="1524000" cy="7232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100" b="1" i="0" u="sng"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Giải</a:t>
            </a:r>
            <a:endParaRPr kumimoji="0" lang="en-US" sz="41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pic>
        <p:nvPicPr>
          <p:cNvPr id="9" name="Picture 8"/>
          <p:cNvPicPr>
            <a:picLocks noChangeAspect="1"/>
          </p:cNvPicPr>
          <p:nvPr/>
        </p:nvPicPr>
        <p:blipFill>
          <a:blip r:embed="rId2"/>
          <a:stretch>
            <a:fillRect/>
          </a:stretch>
        </p:blipFill>
        <p:spPr>
          <a:xfrm>
            <a:off x="16182393" y="8198526"/>
            <a:ext cx="1505805" cy="1734738"/>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1800107" y="2857500"/>
                <a:ext cx="14687783" cy="4913140"/>
              </a:xfrm>
              <a:prstGeom prst="rect">
                <a:avLst/>
              </a:prstGeom>
            </p:spPr>
            <p:txBody>
              <a:bodyPr wrap="square">
                <a:spAutoFit/>
              </a:bodyPr>
              <a:lstStyle/>
              <a:p>
                <a:pPr>
                  <a:lnSpc>
                    <a:spcPct val="200000"/>
                  </a:lnSpc>
                  <a:spcAft>
                    <a:spcPts val="1200"/>
                  </a:spcAft>
                </a:pPr>
                <a:r>
                  <a:rPr lang="en-US" sz="3900" kern="100">
                    <a:latin typeface="Arial" panose="020B0604020202020204" pitchFamily="34" charset="0"/>
                    <a:ea typeface="Calibri" panose="020F0502020204030204" pitchFamily="34" charset="0"/>
                    <a:cs typeface="Arial" panose="020B0604020202020204" pitchFamily="34" charset="0"/>
                  </a:rPr>
                  <a:t>a) Từ </a:t>
                </a:r>
                <a14:m>
                  <m:oMath xmlns:m="http://schemas.openxmlformats.org/officeDocument/2006/math">
                    <m:r>
                      <a:rPr lang="en-US" sz="390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900"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900" kern="100">
                        <a:effectLst/>
                        <a:latin typeface="Cambria Math" panose="02040503050406030204" pitchFamily="18" charset="0"/>
                        <a:ea typeface="Calibri" panose="020F0502020204030204" pitchFamily="34" charset="0"/>
                        <a:cs typeface="Times New Roman" panose="02020603050405020304" pitchFamily="18" charset="0"/>
                      </a:rPr>
                      <m:t>log</m:t>
                    </m:r>
                    <m:r>
                      <a:rPr lang="en-US" sz="39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900" i="1" kern="100">
                            <a:effectLst/>
                            <a:latin typeface="Cambria Math" panose="02040503050406030204" pitchFamily="18" charset="0"/>
                            <a:ea typeface="Calibri" panose="020F0502020204030204" pitchFamily="34" charset="0"/>
                            <a:cs typeface="Times New Roman" panose="02020603050405020304" pitchFamily="18" charset="0"/>
                          </a:rPr>
                          <m:t>𝑑</m:t>
                        </m:r>
                        <m:r>
                          <a:rPr lang="en-US" sz="3900" kern="10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900" i="1" kern="100">
                            <a:effectLst/>
                            <a:latin typeface="Cambria Math" panose="02040503050406030204" pitchFamily="18" charset="0"/>
                            <a:ea typeface="Calibri" panose="020F0502020204030204" pitchFamily="34" charset="0"/>
                            <a:cs typeface="Times New Roman" panose="02020603050405020304" pitchFamily="18" charset="0"/>
                          </a:rPr>
                          <m:t>𝑑</m:t>
                        </m:r>
                      </m:den>
                    </m:f>
                    <m:r>
                      <a:rPr lang="en-US" sz="3900"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900" kern="100">
                        <a:effectLst/>
                        <a:latin typeface="Cambria Math" panose="02040503050406030204" pitchFamily="18" charset="0"/>
                        <a:ea typeface="Calibri" panose="020F0502020204030204" pitchFamily="34" charset="0"/>
                        <a:cs typeface="Times New Roman" panose="02020603050405020304" pitchFamily="18" charset="0"/>
                      </a:rPr>
                      <m:t>log</m:t>
                    </m:r>
                    <m:r>
                      <a:rPr lang="en-US" sz="3900" kern="10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390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US" sz="3900" kern="100">
                            <a:effectLst/>
                            <a:latin typeface="Cambria Math" panose="02040503050406030204" pitchFamily="18" charset="0"/>
                            <a:ea typeface="Calibri" panose="020F0502020204030204" pitchFamily="34" charset="0"/>
                            <a:cs typeface="Times New Roman" panose="02020603050405020304" pitchFamily="18" charset="0"/>
                          </a:rPr>
                          <m:t>1+</m:t>
                        </m:r>
                        <m:f>
                          <m:fPr>
                            <m:ctrlPr>
                              <a:rPr lang="en-US" sz="39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900" kern="10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900" i="1" kern="100">
                                <a:effectLst/>
                                <a:latin typeface="Cambria Math" panose="02040503050406030204" pitchFamily="18" charset="0"/>
                                <a:ea typeface="Calibri" panose="020F0502020204030204" pitchFamily="34" charset="0"/>
                                <a:cs typeface="Times New Roman" panose="02020603050405020304" pitchFamily="18" charset="0"/>
                              </a:rPr>
                              <m:t>𝑑</m:t>
                            </m:r>
                          </m:den>
                        </m:f>
                      </m:e>
                    </m:d>
                  </m:oMath>
                </a14:m>
                <a:r>
                  <a:rPr lang="en-US" sz="3900" kern="100">
                    <a:effectLst/>
                    <a:latin typeface="Arial" panose="020B0604020202020204" pitchFamily="34" charset="0"/>
                    <a:ea typeface="Calibri" panose="020F0502020204030204" pitchFamily="34" charset="0"/>
                    <a:cs typeface="Arial" panose="020B0604020202020204" pitchFamily="34" charset="0"/>
                  </a:rPr>
                  <a:t> suy ra </a:t>
                </a:r>
                <a14:m>
                  <m:oMath xmlns:m="http://schemas.openxmlformats.org/officeDocument/2006/math">
                    <m:f>
                      <m:fPr>
                        <m:ctrlPr>
                          <a:rPr lang="en-US" sz="39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900" kern="10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900" i="1" kern="100">
                            <a:effectLst/>
                            <a:latin typeface="Cambria Math" panose="02040503050406030204" pitchFamily="18" charset="0"/>
                            <a:ea typeface="Calibri" panose="020F0502020204030204" pitchFamily="34" charset="0"/>
                            <a:cs typeface="Times New Roman" panose="02020603050405020304" pitchFamily="18" charset="0"/>
                          </a:rPr>
                          <m:t>𝑑</m:t>
                        </m:r>
                      </m:den>
                    </m:f>
                    <m:r>
                      <a:rPr lang="en-US" sz="3900"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9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900" kern="100">
                            <a:effectLst/>
                            <a:latin typeface="Cambria Math" panose="02040503050406030204" pitchFamily="18" charset="0"/>
                            <a:ea typeface="Calibri" panose="020F0502020204030204" pitchFamily="34" charset="0"/>
                            <a:cs typeface="Times New Roman" panose="02020603050405020304" pitchFamily="18" charset="0"/>
                          </a:rPr>
                          <m:t>10</m:t>
                        </m:r>
                      </m:e>
                      <m:sup>
                        <m:r>
                          <a:rPr lang="en-US" sz="3900" i="1" kern="100">
                            <a:effectLst/>
                            <a:latin typeface="Cambria Math" panose="02040503050406030204" pitchFamily="18" charset="0"/>
                            <a:ea typeface="Calibri" panose="020F0502020204030204" pitchFamily="34" charset="0"/>
                            <a:cs typeface="Times New Roman" panose="02020603050405020304" pitchFamily="18" charset="0"/>
                          </a:rPr>
                          <m:t>𝑃</m:t>
                        </m:r>
                      </m:sup>
                    </m:sSup>
                    <m:r>
                      <a:rPr lang="en-US" sz="39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900" kern="100">
                        <a:effectLst/>
                        <a:latin typeface="Cambria Math" panose="02040503050406030204" pitchFamily="18" charset="0"/>
                        <a:ea typeface="Calibri" panose="020F0502020204030204" pitchFamily="34" charset="0"/>
                        <a:cs typeface="Times New Roman" panose="02020603050405020304" pitchFamily="18" charset="0"/>
                      </a:rPr>
                      <m:t>1</m:t>
                    </m:r>
                  </m:oMath>
                </a14:m>
                <a:r>
                  <a:rPr lang="en-US" sz="3900" kern="100">
                    <a:effectLst/>
                    <a:latin typeface="Arial" panose="020B0604020202020204" pitchFamily="34" charset="0"/>
                    <a:ea typeface="Calibri" panose="020F0502020204030204" pitchFamily="34" charset="0"/>
                    <a:cs typeface="Arial" panose="020B0604020202020204" pitchFamily="34" charset="0"/>
                  </a:rPr>
                  <a:t> hay </a:t>
                </a:r>
                <a14:m>
                  <m:oMath xmlns:m="http://schemas.openxmlformats.org/officeDocument/2006/math">
                    <m:r>
                      <a:rPr lang="en-US" sz="3900" i="1" kern="100">
                        <a:effectLst/>
                        <a:latin typeface="Cambria Math" panose="02040503050406030204" pitchFamily="18" charset="0"/>
                        <a:ea typeface="Calibri" panose="020F0502020204030204" pitchFamily="34" charset="0"/>
                        <a:cs typeface="Times New Roman" panose="02020603050405020304" pitchFamily="18" charset="0"/>
                      </a:rPr>
                      <m:t>𝑑</m:t>
                    </m:r>
                    <m:r>
                      <a:rPr lang="en-US" sz="39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900" kern="100">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39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900" kern="100">
                                <a:effectLst/>
                                <a:latin typeface="Cambria Math" panose="02040503050406030204" pitchFamily="18" charset="0"/>
                                <a:ea typeface="Calibri" panose="020F0502020204030204" pitchFamily="34" charset="0"/>
                                <a:cs typeface="Times New Roman" panose="02020603050405020304" pitchFamily="18" charset="0"/>
                              </a:rPr>
                              <m:t>10</m:t>
                            </m:r>
                          </m:e>
                          <m:sup>
                            <m:r>
                              <a:rPr lang="en-US" sz="3900" i="1" kern="100">
                                <a:effectLst/>
                                <a:latin typeface="Cambria Math" panose="02040503050406030204" pitchFamily="18" charset="0"/>
                                <a:ea typeface="Calibri" panose="020F0502020204030204" pitchFamily="34" charset="0"/>
                                <a:cs typeface="Times New Roman" panose="02020603050405020304" pitchFamily="18" charset="0"/>
                              </a:rPr>
                              <m:t>𝑃</m:t>
                            </m:r>
                          </m:sup>
                        </m:sSup>
                        <m:r>
                          <a:rPr lang="en-US" sz="39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900" kern="100">
                            <a:effectLst/>
                            <a:latin typeface="Cambria Math" panose="02040503050406030204" pitchFamily="18" charset="0"/>
                            <a:ea typeface="Calibri" panose="020F0502020204030204" pitchFamily="34" charset="0"/>
                            <a:cs typeface="Times New Roman" panose="02020603050405020304" pitchFamily="18" charset="0"/>
                          </a:rPr>
                          <m:t>1</m:t>
                        </m:r>
                      </m:den>
                    </m:f>
                  </m:oMath>
                </a14:m>
                <a:r>
                  <a:rPr lang="en-US" sz="3900" kern="100">
                    <a:effectLst/>
                    <a:latin typeface="Arial" panose="020B0604020202020204" pitchFamily="34" charset="0"/>
                    <a:ea typeface="Calibri" panose="020F0502020204030204" pitchFamily="34" charset="0"/>
                    <a:cs typeface="Arial" panose="020B0604020202020204" pitchFamily="34" charset="0"/>
                  </a:rPr>
                  <a:t>.</a:t>
                </a:r>
              </a:p>
              <a:p>
                <a:pPr>
                  <a:lnSpc>
                    <a:spcPct val="200000"/>
                  </a:lnSpc>
                  <a:spcAft>
                    <a:spcPts val="1200"/>
                  </a:spcAft>
                </a:pPr>
                <a:r>
                  <a:rPr lang="en-US" sz="3900" kern="100">
                    <a:effectLst/>
                    <a:latin typeface="Arial" panose="020B0604020202020204" pitchFamily="34" charset="0"/>
                    <a:ea typeface="Calibri" panose="020F0502020204030204" pitchFamily="34" charset="0"/>
                    <a:cs typeface="Arial" panose="020B0604020202020204" pitchFamily="34" charset="0"/>
                  </a:rPr>
                  <a:t>b) Với </a:t>
                </a:r>
                <a14:m>
                  <m:oMath xmlns:m="http://schemas.openxmlformats.org/officeDocument/2006/math">
                    <m:r>
                      <a:rPr lang="en-US" sz="390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900" kern="100">
                        <a:effectLst/>
                        <a:latin typeface="Cambria Math" panose="02040503050406030204" pitchFamily="18" charset="0"/>
                        <a:ea typeface="Calibri" panose="020F0502020204030204" pitchFamily="34" charset="0"/>
                        <a:cs typeface="Times New Roman" panose="02020603050405020304" pitchFamily="18" charset="0"/>
                      </a:rPr>
                      <m:t>=9,7%=0,097</m:t>
                    </m:r>
                  </m:oMath>
                </a14:m>
                <a:r>
                  <a:rPr lang="en-US" sz="3900" kern="100">
                    <a:effectLst/>
                    <a:latin typeface="Arial" panose="020B0604020202020204" pitchFamily="34" charset="0"/>
                    <a:ea typeface="Calibri" panose="020F0502020204030204" pitchFamily="34" charset="0"/>
                    <a:cs typeface="Arial" panose="020B0604020202020204" pitchFamily="34" charset="0"/>
                  </a:rPr>
                  <a:t>, ta có </a:t>
                </a:r>
                <a14:m>
                  <m:oMath xmlns:m="http://schemas.openxmlformats.org/officeDocument/2006/math">
                    <m:r>
                      <a:rPr lang="en-US" sz="3900" i="1" kern="100">
                        <a:effectLst/>
                        <a:latin typeface="Cambria Math" panose="02040503050406030204" pitchFamily="18" charset="0"/>
                        <a:ea typeface="Calibri" panose="020F0502020204030204" pitchFamily="34" charset="0"/>
                        <a:cs typeface="Times New Roman" panose="02020603050405020304" pitchFamily="18" charset="0"/>
                      </a:rPr>
                      <m:t>𝑑</m:t>
                    </m:r>
                    <m:r>
                      <a:rPr lang="en-US" sz="39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900" kern="100">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39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900" kern="100">
                                <a:effectLst/>
                                <a:latin typeface="Cambria Math" panose="02040503050406030204" pitchFamily="18" charset="0"/>
                                <a:ea typeface="Calibri" panose="020F0502020204030204" pitchFamily="34" charset="0"/>
                                <a:cs typeface="Times New Roman" panose="02020603050405020304" pitchFamily="18" charset="0"/>
                              </a:rPr>
                              <m:t>10</m:t>
                            </m:r>
                          </m:e>
                          <m:sup>
                            <m:r>
                              <a:rPr lang="en-US" sz="3900" kern="100">
                                <a:effectLst/>
                                <a:latin typeface="Cambria Math" panose="02040503050406030204" pitchFamily="18" charset="0"/>
                                <a:ea typeface="Calibri" panose="020F0502020204030204" pitchFamily="34" charset="0"/>
                                <a:cs typeface="Times New Roman" panose="02020603050405020304" pitchFamily="18" charset="0"/>
                              </a:rPr>
                              <m:t>0,097</m:t>
                            </m:r>
                          </m:sup>
                        </m:sSup>
                        <m:r>
                          <a:rPr lang="en-US" sz="39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900" kern="100">
                            <a:effectLst/>
                            <a:latin typeface="Cambria Math" panose="02040503050406030204" pitchFamily="18" charset="0"/>
                            <a:ea typeface="Calibri" panose="020F0502020204030204" pitchFamily="34" charset="0"/>
                            <a:cs typeface="Times New Roman" panose="02020603050405020304" pitchFamily="18" charset="0"/>
                          </a:rPr>
                          <m:t>1</m:t>
                        </m:r>
                      </m:den>
                    </m:f>
                    <m:r>
                      <a:rPr lang="en-US" sz="3900" kern="100">
                        <a:effectLst/>
                        <a:latin typeface="Cambria Math" panose="02040503050406030204" pitchFamily="18" charset="0"/>
                        <a:ea typeface="Calibri" panose="020F0502020204030204" pitchFamily="34" charset="0"/>
                        <a:cs typeface="Times New Roman" panose="02020603050405020304" pitchFamily="18" charset="0"/>
                      </a:rPr>
                      <m:t>≈4</m:t>
                    </m:r>
                  </m:oMath>
                </a14:m>
                <a:r>
                  <a:rPr lang="en-US" sz="3900" kern="100">
                    <a:effectLst/>
                    <a:latin typeface="Arial" panose="020B0604020202020204" pitchFamily="34" charset="0"/>
                    <a:ea typeface="Calibri" panose="020F0502020204030204" pitchFamily="34" charset="0"/>
                    <a:cs typeface="Arial" panose="020B0604020202020204" pitchFamily="34" charset="0"/>
                  </a:rPr>
                  <a:t>.</a:t>
                </a:r>
              </a:p>
              <a:p>
                <a:pPr>
                  <a:lnSpc>
                    <a:spcPct val="200000"/>
                  </a:lnSpc>
                  <a:spcAft>
                    <a:spcPts val="1200"/>
                  </a:spcAft>
                </a:pPr>
                <a:r>
                  <a:rPr lang="en-US" sz="3900" kern="100">
                    <a:effectLst/>
                    <a:latin typeface="Arial" panose="020B0604020202020204" pitchFamily="34" charset="0"/>
                    <a:ea typeface="Calibri" panose="020F0502020204030204" pitchFamily="34" charset="0"/>
                    <a:cs typeface="Arial" panose="020B0604020202020204" pitchFamily="34" charset="0"/>
                  </a:rPr>
                  <a:t>c) Với </a:t>
                </a:r>
                <a14:m>
                  <m:oMath xmlns:m="http://schemas.openxmlformats.org/officeDocument/2006/math">
                    <m:r>
                      <a:rPr lang="en-US" sz="3900" i="1" kern="100">
                        <a:effectLst/>
                        <a:latin typeface="Cambria Math" panose="02040503050406030204" pitchFamily="18" charset="0"/>
                        <a:ea typeface="Calibri" panose="020F0502020204030204" pitchFamily="34" charset="0"/>
                        <a:cs typeface="Times New Roman" panose="02020603050405020304" pitchFamily="18" charset="0"/>
                      </a:rPr>
                      <m:t>𝑑</m:t>
                    </m:r>
                    <m:r>
                      <a:rPr lang="en-US" sz="3900" kern="100">
                        <a:effectLst/>
                        <a:latin typeface="Cambria Math" panose="02040503050406030204" pitchFamily="18" charset="0"/>
                        <a:ea typeface="Calibri" panose="020F0502020204030204" pitchFamily="34" charset="0"/>
                        <a:cs typeface="Times New Roman" panose="02020603050405020304" pitchFamily="18" charset="0"/>
                      </a:rPr>
                      <m:t>=1</m:t>
                    </m:r>
                  </m:oMath>
                </a14:m>
                <a:r>
                  <a:rPr lang="en-US" sz="3900" kern="100">
                    <a:effectLst/>
                    <a:latin typeface="Arial" panose="020B0604020202020204" pitchFamily="34" charset="0"/>
                    <a:ea typeface="Calibri" panose="020F0502020204030204" pitchFamily="34" charset="0"/>
                    <a:cs typeface="Arial" panose="020B0604020202020204" pitchFamily="34" charset="0"/>
                  </a:rPr>
                  <a:t>, ta có </a:t>
                </a:r>
                <a14:m>
                  <m:oMath xmlns:m="http://schemas.openxmlformats.org/officeDocument/2006/math">
                    <m:r>
                      <a:rPr lang="en-US" sz="390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900"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900" kern="100">
                        <a:effectLst/>
                        <a:latin typeface="Cambria Math" panose="02040503050406030204" pitchFamily="18" charset="0"/>
                        <a:ea typeface="Calibri" panose="020F0502020204030204" pitchFamily="34" charset="0"/>
                        <a:cs typeface="Times New Roman" panose="02020603050405020304" pitchFamily="18" charset="0"/>
                      </a:rPr>
                      <m:t>log</m:t>
                    </m:r>
                    <m:r>
                      <a:rPr lang="en-US" sz="3900" kern="100">
                        <a:effectLst/>
                        <a:latin typeface="Cambria Math" panose="02040503050406030204" pitchFamily="18" charset="0"/>
                        <a:ea typeface="Calibri" panose="020F0502020204030204" pitchFamily="34" charset="0"/>
                        <a:cs typeface="Times New Roman" panose="02020603050405020304" pitchFamily="18" charset="0"/>
                      </a:rPr>
                      <m:t>⁡2≈0,301=30,1%</m:t>
                    </m:r>
                  </m:oMath>
                </a14:m>
                <a:r>
                  <a:rPr lang="en-US" sz="3900" kern="10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6" name="Rectangle 5"/>
              <p:cNvSpPr>
                <a:spLocks noRot="1" noChangeAspect="1" noMove="1" noResize="1" noEditPoints="1" noAdjustHandles="1" noChangeArrowheads="1" noChangeShapeType="1" noTextEdit="1"/>
              </p:cNvSpPr>
              <p:nvPr/>
            </p:nvSpPr>
            <p:spPr>
              <a:xfrm>
                <a:off x="1800107" y="2857500"/>
                <a:ext cx="14687783" cy="4913140"/>
              </a:xfrm>
              <a:prstGeom prst="rect">
                <a:avLst/>
              </a:prstGeom>
              <a:blipFill>
                <a:blip r:embed="rId3"/>
                <a:stretch>
                  <a:fillRect l="-1411" b="-4094"/>
                </a:stretch>
              </a:blipFill>
            </p:spPr>
            <p:txBody>
              <a:bodyPr/>
              <a:lstStyle/>
              <a:p>
                <a:r>
                  <a:rPr lang="en-US">
                    <a:noFill/>
                  </a:rPr>
                  <a:t> </a:t>
                </a:r>
              </a:p>
            </p:txBody>
          </p:sp>
        </mc:Fallback>
      </mc:AlternateContent>
    </p:spTree>
    <p:extLst>
      <p:ext uri="{BB962C8B-B14F-4D97-AF65-F5344CB8AC3E}">
        <p14:creationId xmlns:p14="http://schemas.microsoft.com/office/powerpoint/2010/main" val="331860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left)">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randombar(horizontal)">
                                      <p:cBhvr>
                                        <p:cTn id="2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CC751"/>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algn="ctr">
                <a:lnSpc>
                  <a:spcPts val="2400"/>
                </a:lnSpc>
              </a:pPr>
              <a:endParaRPr/>
            </a:p>
          </p:txBody>
        </p:sp>
      </p:grpSp>
      <p:grpSp>
        <p:nvGrpSpPr>
          <p:cNvPr id="25" name="Group 24"/>
          <p:cNvGrpSpPr/>
          <p:nvPr/>
        </p:nvGrpSpPr>
        <p:grpSpPr>
          <a:xfrm>
            <a:off x="1129106" y="3086100"/>
            <a:ext cx="5029200" cy="5257800"/>
            <a:chOff x="10238971" y="925371"/>
            <a:chExt cx="6703869" cy="7662971"/>
          </a:xfrm>
        </p:grpSpPr>
        <p:grpSp>
          <p:nvGrpSpPr>
            <p:cNvPr id="9" name="Group 9"/>
            <p:cNvGrpSpPr/>
            <p:nvPr/>
          </p:nvGrpSpPr>
          <p:grpSpPr>
            <a:xfrm>
              <a:off x="10238971" y="1526882"/>
              <a:ext cx="6703869" cy="7061460"/>
              <a:chOff x="0" y="0"/>
              <a:chExt cx="2008343" cy="2115470"/>
            </a:xfrm>
          </p:grpSpPr>
          <p:sp>
            <p:nvSpPr>
              <p:cNvPr id="10" name="Freeform 10"/>
              <p:cNvSpPr/>
              <p:nvPr/>
            </p:nvSpPr>
            <p:spPr>
              <a:xfrm>
                <a:off x="41910" y="43180"/>
                <a:ext cx="1960083" cy="2067210"/>
              </a:xfrm>
              <a:custGeom>
                <a:avLst/>
                <a:gdLst/>
                <a:ahLst/>
                <a:cxnLst/>
                <a:rect l="l" t="t" r="r" b="b"/>
                <a:pathLst>
                  <a:path w="1960083" h="2067210">
                    <a:moveTo>
                      <a:pt x="0" y="0"/>
                    </a:moveTo>
                    <a:lnTo>
                      <a:pt x="1960083" y="0"/>
                    </a:lnTo>
                    <a:lnTo>
                      <a:pt x="1960083" y="2067210"/>
                    </a:lnTo>
                    <a:lnTo>
                      <a:pt x="0" y="2067210"/>
                    </a:lnTo>
                    <a:close/>
                  </a:path>
                </a:pathLst>
              </a:custGeom>
              <a:solidFill>
                <a:srgbClr val="1CA379"/>
              </a:solidFill>
            </p:spPr>
          </p:sp>
          <p:sp>
            <p:nvSpPr>
              <p:cNvPr id="11" name="Freeform 11"/>
              <p:cNvSpPr/>
              <p:nvPr/>
            </p:nvSpPr>
            <p:spPr>
              <a:xfrm>
                <a:off x="35560" y="35560"/>
                <a:ext cx="1972783" cy="2079910"/>
              </a:xfrm>
              <a:custGeom>
                <a:avLst/>
                <a:gdLst/>
                <a:ahLst/>
                <a:cxnLst/>
                <a:rect l="l" t="t" r="r" b="b"/>
                <a:pathLst>
                  <a:path w="1972783" h="2079910">
                    <a:moveTo>
                      <a:pt x="1972783" y="2079910"/>
                    </a:moveTo>
                    <a:lnTo>
                      <a:pt x="0" y="2079910"/>
                    </a:lnTo>
                    <a:lnTo>
                      <a:pt x="0" y="0"/>
                    </a:lnTo>
                    <a:lnTo>
                      <a:pt x="1972783" y="0"/>
                    </a:lnTo>
                    <a:lnTo>
                      <a:pt x="1972783" y="2079910"/>
                    </a:lnTo>
                    <a:close/>
                    <a:moveTo>
                      <a:pt x="12700" y="2067210"/>
                    </a:moveTo>
                    <a:lnTo>
                      <a:pt x="1960083" y="2067210"/>
                    </a:lnTo>
                    <a:lnTo>
                      <a:pt x="1960083" y="12700"/>
                    </a:lnTo>
                    <a:lnTo>
                      <a:pt x="12700" y="12700"/>
                    </a:lnTo>
                    <a:lnTo>
                      <a:pt x="12700" y="2067210"/>
                    </a:lnTo>
                    <a:close/>
                  </a:path>
                </a:pathLst>
              </a:custGeom>
              <a:solidFill>
                <a:srgbClr val="1CA379"/>
              </a:solidFill>
            </p:spPr>
          </p:sp>
          <p:sp>
            <p:nvSpPr>
              <p:cNvPr id="12" name="Freeform 12"/>
              <p:cNvSpPr/>
              <p:nvPr/>
            </p:nvSpPr>
            <p:spPr>
              <a:xfrm>
                <a:off x="0" y="0"/>
                <a:ext cx="1960083" cy="2067210"/>
              </a:xfrm>
              <a:custGeom>
                <a:avLst/>
                <a:gdLst/>
                <a:ahLst/>
                <a:cxnLst/>
                <a:rect l="l" t="t" r="r" b="b"/>
                <a:pathLst>
                  <a:path w="1960083" h="2067210">
                    <a:moveTo>
                      <a:pt x="0" y="0"/>
                    </a:moveTo>
                    <a:lnTo>
                      <a:pt x="1960083" y="0"/>
                    </a:lnTo>
                    <a:lnTo>
                      <a:pt x="1960083" y="2067210"/>
                    </a:lnTo>
                    <a:lnTo>
                      <a:pt x="0" y="2067210"/>
                    </a:lnTo>
                    <a:close/>
                  </a:path>
                </a:pathLst>
              </a:custGeom>
              <a:solidFill>
                <a:srgbClr val="CBE9A2"/>
              </a:solidFill>
            </p:spPr>
          </p:sp>
        </p:grpSp>
        <p:sp>
          <p:nvSpPr>
            <p:cNvPr id="24" name="Freeform 24"/>
            <p:cNvSpPr/>
            <p:nvPr/>
          </p:nvSpPr>
          <p:spPr>
            <a:xfrm>
              <a:off x="13294001" y="925371"/>
              <a:ext cx="951481" cy="1203022"/>
            </a:xfrm>
            <a:custGeom>
              <a:avLst/>
              <a:gdLst/>
              <a:ahLst/>
              <a:cxnLst/>
              <a:rect l="l" t="t" r="r" b="b"/>
              <a:pathLst>
                <a:path w="951481" h="1203022">
                  <a:moveTo>
                    <a:pt x="0" y="0"/>
                  </a:moveTo>
                  <a:lnTo>
                    <a:pt x="951481" y="0"/>
                  </a:lnTo>
                  <a:lnTo>
                    <a:pt x="951481" y="1203022"/>
                  </a:lnTo>
                  <a:lnTo>
                    <a:pt x="0" y="12030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26" name="Rectangle 25"/>
          <p:cNvSpPr/>
          <p:nvPr/>
        </p:nvSpPr>
        <p:spPr>
          <a:xfrm>
            <a:off x="824525" y="973019"/>
            <a:ext cx="16764000"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600" b="1" dirty="0">
                <a:solidFill>
                  <a:schemeClr val="tx1"/>
                </a:solidFill>
                <a:latin typeface="Arial" panose="020B0604020202020204" pitchFamily="34" charset="0"/>
                <a:cs typeface="Arial" panose="020B0604020202020204" pitchFamily="34" charset="0"/>
              </a:rPr>
              <a:t>HƯỚNG DẪN VỀ NHÀ</a:t>
            </a:r>
            <a:endParaRPr lang="en-US" sz="6600" b="1" dirty="0">
              <a:solidFill>
                <a:schemeClr val="tx1"/>
              </a:solidFill>
              <a:latin typeface="Arial" panose="020B0604020202020204" pitchFamily="34" charset="0"/>
              <a:cs typeface="Arial" panose="020B0604020202020204" pitchFamily="34" charset="0"/>
            </a:endParaRPr>
          </a:p>
        </p:txBody>
      </p:sp>
      <p:grpSp>
        <p:nvGrpSpPr>
          <p:cNvPr id="27" name="Group 26"/>
          <p:cNvGrpSpPr/>
          <p:nvPr/>
        </p:nvGrpSpPr>
        <p:grpSpPr>
          <a:xfrm>
            <a:off x="6672942" y="3073379"/>
            <a:ext cx="5029200" cy="5257800"/>
            <a:chOff x="10238971" y="925371"/>
            <a:chExt cx="6703869" cy="7662971"/>
          </a:xfrm>
        </p:grpSpPr>
        <p:grpSp>
          <p:nvGrpSpPr>
            <p:cNvPr id="28" name="Group 9"/>
            <p:cNvGrpSpPr/>
            <p:nvPr/>
          </p:nvGrpSpPr>
          <p:grpSpPr>
            <a:xfrm>
              <a:off x="10238971" y="1526882"/>
              <a:ext cx="6703869" cy="7061460"/>
              <a:chOff x="0" y="0"/>
              <a:chExt cx="2008343" cy="2115470"/>
            </a:xfrm>
          </p:grpSpPr>
          <p:sp>
            <p:nvSpPr>
              <p:cNvPr id="30" name="Freeform 10"/>
              <p:cNvSpPr/>
              <p:nvPr/>
            </p:nvSpPr>
            <p:spPr>
              <a:xfrm>
                <a:off x="41910" y="43180"/>
                <a:ext cx="1960083" cy="2067210"/>
              </a:xfrm>
              <a:custGeom>
                <a:avLst/>
                <a:gdLst/>
                <a:ahLst/>
                <a:cxnLst/>
                <a:rect l="l" t="t" r="r" b="b"/>
                <a:pathLst>
                  <a:path w="1960083" h="2067210">
                    <a:moveTo>
                      <a:pt x="0" y="0"/>
                    </a:moveTo>
                    <a:lnTo>
                      <a:pt x="1960083" y="0"/>
                    </a:lnTo>
                    <a:lnTo>
                      <a:pt x="1960083" y="2067210"/>
                    </a:lnTo>
                    <a:lnTo>
                      <a:pt x="0" y="2067210"/>
                    </a:lnTo>
                    <a:close/>
                  </a:path>
                </a:pathLst>
              </a:custGeom>
              <a:solidFill>
                <a:srgbClr val="1CA379"/>
              </a:solidFill>
            </p:spPr>
          </p:sp>
          <p:sp>
            <p:nvSpPr>
              <p:cNvPr id="31" name="Freeform 11"/>
              <p:cNvSpPr/>
              <p:nvPr/>
            </p:nvSpPr>
            <p:spPr>
              <a:xfrm>
                <a:off x="35560" y="35560"/>
                <a:ext cx="1972783" cy="2079910"/>
              </a:xfrm>
              <a:custGeom>
                <a:avLst/>
                <a:gdLst/>
                <a:ahLst/>
                <a:cxnLst/>
                <a:rect l="l" t="t" r="r" b="b"/>
                <a:pathLst>
                  <a:path w="1972783" h="2079910">
                    <a:moveTo>
                      <a:pt x="1972783" y="2079910"/>
                    </a:moveTo>
                    <a:lnTo>
                      <a:pt x="0" y="2079910"/>
                    </a:lnTo>
                    <a:lnTo>
                      <a:pt x="0" y="0"/>
                    </a:lnTo>
                    <a:lnTo>
                      <a:pt x="1972783" y="0"/>
                    </a:lnTo>
                    <a:lnTo>
                      <a:pt x="1972783" y="2079910"/>
                    </a:lnTo>
                    <a:close/>
                    <a:moveTo>
                      <a:pt x="12700" y="2067210"/>
                    </a:moveTo>
                    <a:lnTo>
                      <a:pt x="1960083" y="2067210"/>
                    </a:lnTo>
                    <a:lnTo>
                      <a:pt x="1960083" y="12700"/>
                    </a:lnTo>
                    <a:lnTo>
                      <a:pt x="12700" y="12700"/>
                    </a:lnTo>
                    <a:lnTo>
                      <a:pt x="12700" y="2067210"/>
                    </a:lnTo>
                    <a:close/>
                  </a:path>
                </a:pathLst>
              </a:custGeom>
              <a:solidFill>
                <a:srgbClr val="1CA379"/>
              </a:solidFill>
            </p:spPr>
          </p:sp>
          <p:sp>
            <p:nvSpPr>
              <p:cNvPr id="32" name="Freeform 12"/>
              <p:cNvSpPr/>
              <p:nvPr/>
            </p:nvSpPr>
            <p:spPr>
              <a:xfrm>
                <a:off x="0" y="0"/>
                <a:ext cx="1960083" cy="2067210"/>
              </a:xfrm>
              <a:custGeom>
                <a:avLst/>
                <a:gdLst/>
                <a:ahLst/>
                <a:cxnLst/>
                <a:rect l="l" t="t" r="r" b="b"/>
                <a:pathLst>
                  <a:path w="1960083" h="2067210">
                    <a:moveTo>
                      <a:pt x="0" y="0"/>
                    </a:moveTo>
                    <a:lnTo>
                      <a:pt x="1960083" y="0"/>
                    </a:lnTo>
                    <a:lnTo>
                      <a:pt x="1960083" y="2067210"/>
                    </a:lnTo>
                    <a:lnTo>
                      <a:pt x="0" y="2067210"/>
                    </a:lnTo>
                    <a:close/>
                  </a:path>
                </a:pathLst>
              </a:custGeom>
              <a:solidFill>
                <a:srgbClr val="CBE9A2"/>
              </a:solidFill>
            </p:spPr>
          </p:sp>
        </p:grpSp>
        <p:sp>
          <p:nvSpPr>
            <p:cNvPr id="29" name="Freeform 24"/>
            <p:cNvSpPr/>
            <p:nvPr/>
          </p:nvSpPr>
          <p:spPr>
            <a:xfrm>
              <a:off x="13294001" y="925371"/>
              <a:ext cx="951481" cy="1203022"/>
            </a:xfrm>
            <a:custGeom>
              <a:avLst/>
              <a:gdLst/>
              <a:ahLst/>
              <a:cxnLst/>
              <a:rect l="l" t="t" r="r" b="b"/>
              <a:pathLst>
                <a:path w="951481" h="1203022">
                  <a:moveTo>
                    <a:pt x="0" y="0"/>
                  </a:moveTo>
                  <a:lnTo>
                    <a:pt x="951481" y="0"/>
                  </a:lnTo>
                  <a:lnTo>
                    <a:pt x="951481" y="1203022"/>
                  </a:lnTo>
                  <a:lnTo>
                    <a:pt x="0" y="12030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grpSp>
        <p:nvGrpSpPr>
          <p:cNvPr id="33" name="Group 32"/>
          <p:cNvGrpSpPr/>
          <p:nvPr/>
        </p:nvGrpSpPr>
        <p:grpSpPr>
          <a:xfrm>
            <a:off x="12209159" y="3073379"/>
            <a:ext cx="5029200" cy="5257800"/>
            <a:chOff x="10238971" y="925371"/>
            <a:chExt cx="6703869" cy="7662971"/>
          </a:xfrm>
        </p:grpSpPr>
        <p:grpSp>
          <p:nvGrpSpPr>
            <p:cNvPr id="34" name="Group 9"/>
            <p:cNvGrpSpPr/>
            <p:nvPr/>
          </p:nvGrpSpPr>
          <p:grpSpPr>
            <a:xfrm>
              <a:off x="10238971" y="1526882"/>
              <a:ext cx="6703869" cy="7061460"/>
              <a:chOff x="0" y="0"/>
              <a:chExt cx="2008343" cy="2115470"/>
            </a:xfrm>
          </p:grpSpPr>
          <p:sp>
            <p:nvSpPr>
              <p:cNvPr id="36" name="Freeform 10"/>
              <p:cNvSpPr/>
              <p:nvPr/>
            </p:nvSpPr>
            <p:spPr>
              <a:xfrm>
                <a:off x="41910" y="43180"/>
                <a:ext cx="1960083" cy="2067210"/>
              </a:xfrm>
              <a:custGeom>
                <a:avLst/>
                <a:gdLst/>
                <a:ahLst/>
                <a:cxnLst/>
                <a:rect l="l" t="t" r="r" b="b"/>
                <a:pathLst>
                  <a:path w="1960083" h="2067210">
                    <a:moveTo>
                      <a:pt x="0" y="0"/>
                    </a:moveTo>
                    <a:lnTo>
                      <a:pt x="1960083" y="0"/>
                    </a:lnTo>
                    <a:lnTo>
                      <a:pt x="1960083" y="2067210"/>
                    </a:lnTo>
                    <a:lnTo>
                      <a:pt x="0" y="2067210"/>
                    </a:lnTo>
                    <a:close/>
                  </a:path>
                </a:pathLst>
              </a:custGeom>
              <a:solidFill>
                <a:srgbClr val="1CA379"/>
              </a:solidFill>
            </p:spPr>
          </p:sp>
          <p:sp>
            <p:nvSpPr>
              <p:cNvPr id="37" name="Freeform 11"/>
              <p:cNvSpPr/>
              <p:nvPr/>
            </p:nvSpPr>
            <p:spPr>
              <a:xfrm>
                <a:off x="35560" y="35560"/>
                <a:ext cx="1972783" cy="2079910"/>
              </a:xfrm>
              <a:custGeom>
                <a:avLst/>
                <a:gdLst/>
                <a:ahLst/>
                <a:cxnLst/>
                <a:rect l="l" t="t" r="r" b="b"/>
                <a:pathLst>
                  <a:path w="1972783" h="2079910">
                    <a:moveTo>
                      <a:pt x="1972783" y="2079910"/>
                    </a:moveTo>
                    <a:lnTo>
                      <a:pt x="0" y="2079910"/>
                    </a:lnTo>
                    <a:lnTo>
                      <a:pt x="0" y="0"/>
                    </a:lnTo>
                    <a:lnTo>
                      <a:pt x="1972783" y="0"/>
                    </a:lnTo>
                    <a:lnTo>
                      <a:pt x="1972783" y="2079910"/>
                    </a:lnTo>
                    <a:close/>
                    <a:moveTo>
                      <a:pt x="12700" y="2067210"/>
                    </a:moveTo>
                    <a:lnTo>
                      <a:pt x="1960083" y="2067210"/>
                    </a:lnTo>
                    <a:lnTo>
                      <a:pt x="1960083" y="12700"/>
                    </a:lnTo>
                    <a:lnTo>
                      <a:pt x="12700" y="12700"/>
                    </a:lnTo>
                    <a:lnTo>
                      <a:pt x="12700" y="2067210"/>
                    </a:lnTo>
                    <a:close/>
                  </a:path>
                </a:pathLst>
              </a:custGeom>
              <a:solidFill>
                <a:srgbClr val="1CA379"/>
              </a:solidFill>
            </p:spPr>
          </p:sp>
          <p:sp>
            <p:nvSpPr>
              <p:cNvPr id="38" name="Freeform 12"/>
              <p:cNvSpPr/>
              <p:nvPr/>
            </p:nvSpPr>
            <p:spPr>
              <a:xfrm>
                <a:off x="0" y="0"/>
                <a:ext cx="1960083" cy="2067210"/>
              </a:xfrm>
              <a:custGeom>
                <a:avLst/>
                <a:gdLst/>
                <a:ahLst/>
                <a:cxnLst/>
                <a:rect l="l" t="t" r="r" b="b"/>
                <a:pathLst>
                  <a:path w="1960083" h="2067210">
                    <a:moveTo>
                      <a:pt x="0" y="0"/>
                    </a:moveTo>
                    <a:lnTo>
                      <a:pt x="1960083" y="0"/>
                    </a:lnTo>
                    <a:lnTo>
                      <a:pt x="1960083" y="2067210"/>
                    </a:lnTo>
                    <a:lnTo>
                      <a:pt x="0" y="2067210"/>
                    </a:lnTo>
                    <a:close/>
                  </a:path>
                </a:pathLst>
              </a:custGeom>
              <a:solidFill>
                <a:srgbClr val="CBE9A2"/>
              </a:solidFill>
            </p:spPr>
          </p:sp>
        </p:grpSp>
        <p:sp>
          <p:nvSpPr>
            <p:cNvPr id="35" name="Freeform 24"/>
            <p:cNvSpPr/>
            <p:nvPr/>
          </p:nvSpPr>
          <p:spPr>
            <a:xfrm>
              <a:off x="13294001" y="925371"/>
              <a:ext cx="951481" cy="1203022"/>
            </a:xfrm>
            <a:custGeom>
              <a:avLst/>
              <a:gdLst/>
              <a:ahLst/>
              <a:cxnLst/>
              <a:rect l="l" t="t" r="r" b="b"/>
              <a:pathLst>
                <a:path w="951481" h="1203022">
                  <a:moveTo>
                    <a:pt x="0" y="0"/>
                  </a:moveTo>
                  <a:lnTo>
                    <a:pt x="951481" y="0"/>
                  </a:lnTo>
                  <a:lnTo>
                    <a:pt x="951481" y="1203022"/>
                  </a:lnTo>
                  <a:lnTo>
                    <a:pt x="0" y="12030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39" name="TextBox 38"/>
          <p:cNvSpPr txBox="1"/>
          <p:nvPr/>
        </p:nvSpPr>
        <p:spPr>
          <a:xfrm>
            <a:off x="1384887" y="4381500"/>
            <a:ext cx="4396787" cy="3013838"/>
          </a:xfrm>
          <a:prstGeom prst="rect">
            <a:avLst/>
          </a:prstGeom>
          <a:noFill/>
        </p:spPr>
        <p:txBody>
          <a:bodyPr wrap="square" rtlCol="0">
            <a:spAutoFit/>
          </a:bodyPr>
          <a:lstStyle/>
          <a:p>
            <a:pPr algn="ctr">
              <a:lnSpc>
                <a:spcPct val="150000"/>
              </a:lnSpc>
            </a:pPr>
            <a:r>
              <a:rPr lang="vi-VN" sz="4400" dirty="0">
                <a:latin typeface="Arial" panose="020B0604020202020204" pitchFamily="34" charset="0"/>
                <a:cs typeface="Arial" panose="020B0604020202020204" pitchFamily="34" charset="0"/>
              </a:rPr>
              <a:t>Ôn tập kiến thức đã học trong chương </a:t>
            </a:r>
            <a:r>
              <a:rPr lang="en-US" sz="4400" dirty="0">
                <a:latin typeface="Arial" panose="020B0604020202020204" pitchFamily="34" charset="0"/>
                <a:cs typeface="Arial" panose="020B0604020202020204" pitchFamily="34" charset="0"/>
              </a:rPr>
              <a:t>V</a:t>
            </a:r>
            <a:r>
              <a:rPr lang="vi-VN" sz="4400" dirty="0">
                <a:latin typeface="Arial" panose="020B0604020202020204" pitchFamily="34" charset="0"/>
                <a:cs typeface="Arial" panose="020B0604020202020204" pitchFamily="34" charset="0"/>
              </a:rPr>
              <a:t>I</a:t>
            </a:r>
            <a:endParaRPr lang="en-US" sz="4400" dirty="0">
              <a:latin typeface="Arial" panose="020B0604020202020204" pitchFamily="34" charset="0"/>
              <a:cs typeface="Arial" panose="020B0604020202020204" pitchFamily="34" charset="0"/>
            </a:endParaRPr>
          </a:p>
        </p:txBody>
      </p:sp>
      <p:sp>
        <p:nvSpPr>
          <p:cNvPr id="40" name="TextBox 39"/>
          <p:cNvSpPr txBox="1"/>
          <p:nvPr/>
        </p:nvSpPr>
        <p:spPr>
          <a:xfrm>
            <a:off x="7033672" y="4377108"/>
            <a:ext cx="4396787" cy="2123658"/>
          </a:xfrm>
          <a:prstGeom prst="rect">
            <a:avLst/>
          </a:prstGeom>
          <a:noFill/>
        </p:spPr>
        <p:txBody>
          <a:bodyPr wrap="square" rtlCol="0">
            <a:spAutoFit/>
          </a:bodyPr>
          <a:lstStyle/>
          <a:p>
            <a:pPr algn="ctr">
              <a:lnSpc>
                <a:spcPct val="150000"/>
              </a:lnSpc>
            </a:pPr>
            <a:r>
              <a:rPr lang="vi-VN" sz="4400">
                <a:latin typeface="Arial" panose="020B0604020202020204" pitchFamily="34" charset="0"/>
                <a:cs typeface="Arial" panose="020B0604020202020204" pitchFamily="34" charset="0"/>
              </a:rPr>
              <a:t>Hoàn thành bài tập trong SBT</a:t>
            </a:r>
            <a:endParaRPr lang="en-US" sz="4400">
              <a:latin typeface="Arial" panose="020B0604020202020204" pitchFamily="34" charset="0"/>
              <a:cs typeface="Arial" panose="020B0604020202020204" pitchFamily="34" charset="0"/>
            </a:endParaRPr>
          </a:p>
        </p:txBody>
      </p:sp>
      <p:sp>
        <p:nvSpPr>
          <p:cNvPr id="41" name="TextBox 40"/>
          <p:cNvSpPr txBox="1"/>
          <p:nvPr/>
        </p:nvSpPr>
        <p:spPr>
          <a:xfrm>
            <a:off x="13058491" y="4439849"/>
            <a:ext cx="3352799" cy="1998176"/>
          </a:xfrm>
          <a:prstGeom prst="rect">
            <a:avLst/>
          </a:prstGeom>
          <a:noFill/>
        </p:spPr>
        <p:txBody>
          <a:bodyPr wrap="square" rtlCol="0">
            <a:spAutoFit/>
          </a:bodyPr>
          <a:lstStyle/>
          <a:p>
            <a:pPr algn="ctr">
              <a:lnSpc>
                <a:spcPct val="150000"/>
              </a:lnSpc>
            </a:pPr>
            <a:r>
              <a:rPr lang="vi-VN" sz="4400">
                <a:cs typeface="Arial" panose="020B0604020202020204" pitchFamily="34" charset="0"/>
              </a:rPr>
              <a:t>Chuẩn bị </a:t>
            </a:r>
            <a:endParaRPr lang="en-US" sz="4400">
              <a:cs typeface="Arial" panose="020B0604020202020204" pitchFamily="34" charset="0"/>
            </a:endParaRPr>
          </a:p>
          <a:p>
            <a:pPr algn="ctr">
              <a:lnSpc>
                <a:spcPct val="150000"/>
              </a:lnSpc>
            </a:pPr>
            <a:r>
              <a:rPr lang="vi-VN" sz="4400">
                <a:cs typeface="Arial" panose="020B0604020202020204" pitchFamily="34" charset="0"/>
              </a:rPr>
              <a:t>bài mới</a:t>
            </a:r>
            <a:endParaRPr lang="en-US" sz="4400" b="1" dirty="0">
              <a:latin typeface="Arial" panose="020B0604020202020204" pitchFamily="34" charset="0"/>
              <a:cs typeface="Arial" panose="020B0604020202020204" pitchFamily="34" charset="0"/>
            </a:endParaRPr>
          </a:p>
        </p:txBody>
      </p:sp>
      <p:pic>
        <p:nvPicPr>
          <p:cNvPr id="42" name="Picture 41"/>
          <p:cNvPicPr>
            <a:picLocks noChangeAspect="1"/>
          </p:cNvPicPr>
          <p:nvPr/>
        </p:nvPicPr>
        <p:blipFill>
          <a:blip r:embed="rId4"/>
          <a:stretch>
            <a:fillRect/>
          </a:stretch>
        </p:blipFill>
        <p:spPr>
          <a:xfrm>
            <a:off x="783885" y="582015"/>
            <a:ext cx="3108017" cy="1849649"/>
          </a:xfrm>
          <a:prstGeom prst="rect">
            <a:avLst/>
          </a:prstGeom>
        </p:spPr>
      </p:pic>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randombar(horizontal)">
                                      <p:cBhvr>
                                        <p:cTn id="11" dur="500"/>
                                        <p:tgtEl>
                                          <p:spTgt spid="39"/>
                                        </p:tgtEl>
                                      </p:cBhvr>
                                    </p:animEffect>
                                  </p:childTnLst>
                                </p:cTn>
                              </p:par>
                              <p:par>
                                <p:cTn id="12" presetID="14" presetClass="entr" presetSubtype="10" fill="hold"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randombar(horizontal)">
                                      <p:cBhvr>
                                        <p:cTn id="14" dur="500"/>
                                        <p:tgtEl>
                                          <p:spTgt spid="25"/>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0"/>
                                        </p:tgtEl>
                                        <p:attrNameLst>
                                          <p:attrName>style.visibility</p:attrName>
                                        </p:attrNameLst>
                                      </p:cBhvr>
                                      <p:to>
                                        <p:strVal val="visible"/>
                                      </p:to>
                                    </p:set>
                                    <p:anim calcmode="lin" valueType="num">
                                      <p:cBhvr>
                                        <p:cTn id="18" dur="500" fill="hold"/>
                                        <p:tgtEl>
                                          <p:spTgt spid="40"/>
                                        </p:tgtEl>
                                        <p:attrNameLst>
                                          <p:attrName>ppt_w</p:attrName>
                                        </p:attrNameLst>
                                      </p:cBhvr>
                                      <p:tavLst>
                                        <p:tav tm="0">
                                          <p:val>
                                            <p:fltVal val="0"/>
                                          </p:val>
                                        </p:tav>
                                        <p:tav tm="100000">
                                          <p:val>
                                            <p:strVal val="#ppt_w"/>
                                          </p:val>
                                        </p:tav>
                                      </p:tavLst>
                                    </p:anim>
                                    <p:anim calcmode="lin" valueType="num">
                                      <p:cBhvr>
                                        <p:cTn id="19" dur="500" fill="hold"/>
                                        <p:tgtEl>
                                          <p:spTgt spid="40"/>
                                        </p:tgtEl>
                                        <p:attrNameLst>
                                          <p:attrName>ppt_h</p:attrName>
                                        </p:attrNameLst>
                                      </p:cBhvr>
                                      <p:tavLst>
                                        <p:tav tm="0">
                                          <p:val>
                                            <p:fltVal val="0"/>
                                          </p:val>
                                        </p:tav>
                                        <p:tav tm="100000">
                                          <p:val>
                                            <p:strVal val="#ppt_h"/>
                                          </p:val>
                                        </p:tav>
                                      </p:tavLst>
                                    </p:anim>
                                    <p:animEffect transition="in" filter="fade">
                                      <p:cBhvr>
                                        <p:cTn id="20" dur="500"/>
                                        <p:tgtEl>
                                          <p:spTgt spid="40"/>
                                        </p:tgtEl>
                                      </p:cBhvr>
                                    </p:animEffect>
                                  </p:childTnLst>
                                </p:cTn>
                              </p:par>
                              <p:par>
                                <p:cTn id="21" presetID="53" presetClass="entr" presetSubtype="16"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childTnLst>
                                </p:cTn>
                              </p:par>
                            </p:childTnLst>
                          </p:cTn>
                        </p:par>
                        <p:par>
                          <p:cTn id="26" fill="hold">
                            <p:stCondLst>
                              <p:cond delay="1500"/>
                            </p:stCondLst>
                            <p:childTnLst>
                              <p:par>
                                <p:cTn id="27" presetID="22" presetClass="entr" presetSubtype="1" fill="hold" grpId="0" nodeType="after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wipe(up)">
                                      <p:cBhvr>
                                        <p:cTn id="29" dur="500"/>
                                        <p:tgtEl>
                                          <p:spTgt spid="41"/>
                                        </p:tgtEl>
                                      </p:cBhvr>
                                    </p:animEffect>
                                  </p:childTnLst>
                                </p:cTn>
                              </p:par>
                              <p:par>
                                <p:cTn id="30" presetID="22" presetClass="entr" presetSubtype="1" fill="hold"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up)">
                                      <p:cBhvr>
                                        <p:cTn id="3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9" grpId="0"/>
      <p:bldP spid="40" grpId="0"/>
      <p:bldP spid="4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D5F8F8"/>
        </a:solidFill>
        <a:effectLst/>
      </p:bgPr>
    </p:bg>
    <p:spTree>
      <p:nvGrpSpPr>
        <p:cNvPr id="1" name=""/>
        <p:cNvGrpSpPr/>
        <p:nvPr/>
      </p:nvGrpSpPr>
      <p:grpSpPr>
        <a:xfrm>
          <a:off x="0" y="0"/>
          <a:ext cx="0" cy="0"/>
          <a:chOff x="0" y="0"/>
          <a:chExt cx="0" cy="0"/>
        </a:xfrm>
      </p:grpSpPr>
      <p:sp>
        <p:nvSpPr>
          <p:cNvPr id="2" name="Freeform 2"/>
          <p:cNvSpPr/>
          <p:nvPr/>
        </p:nvSpPr>
        <p:spPr>
          <a:xfrm rot="1348375">
            <a:off x="13912460" y="746695"/>
            <a:ext cx="4612311" cy="1232745"/>
          </a:xfrm>
          <a:custGeom>
            <a:avLst/>
            <a:gdLst/>
            <a:ahLst/>
            <a:cxnLst/>
            <a:rect l="l" t="t" r="r" b="b"/>
            <a:pathLst>
              <a:path w="4612311" h="1232745">
                <a:moveTo>
                  <a:pt x="0" y="0"/>
                </a:moveTo>
                <a:lnTo>
                  <a:pt x="4612311" y="0"/>
                </a:lnTo>
                <a:lnTo>
                  <a:pt x="4612311" y="1232745"/>
                </a:lnTo>
                <a:lnTo>
                  <a:pt x="0" y="12327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788786">
            <a:off x="15470324" y="4050942"/>
            <a:ext cx="2765850" cy="774438"/>
          </a:xfrm>
          <a:custGeom>
            <a:avLst/>
            <a:gdLst/>
            <a:ahLst/>
            <a:cxnLst/>
            <a:rect l="l" t="t" r="r" b="b"/>
            <a:pathLst>
              <a:path w="2765850" h="774438">
                <a:moveTo>
                  <a:pt x="0" y="0"/>
                </a:moveTo>
                <a:lnTo>
                  <a:pt x="2765850" y="0"/>
                </a:lnTo>
                <a:lnTo>
                  <a:pt x="2765850" y="774438"/>
                </a:lnTo>
                <a:lnTo>
                  <a:pt x="0" y="7744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479167">
            <a:off x="15398494" y="6337808"/>
            <a:ext cx="2417976" cy="3418732"/>
          </a:xfrm>
          <a:custGeom>
            <a:avLst/>
            <a:gdLst/>
            <a:ahLst/>
            <a:cxnLst/>
            <a:rect l="l" t="t" r="r" b="b"/>
            <a:pathLst>
              <a:path w="2417976" h="3418732">
                <a:moveTo>
                  <a:pt x="0" y="0"/>
                </a:moveTo>
                <a:lnTo>
                  <a:pt x="2417976" y="0"/>
                </a:lnTo>
                <a:lnTo>
                  <a:pt x="2417976" y="3418732"/>
                </a:lnTo>
                <a:lnTo>
                  <a:pt x="0" y="341873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448923">
            <a:off x="9166964" y="9493919"/>
            <a:ext cx="3657600" cy="591866"/>
          </a:xfrm>
          <a:custGeom>
            <a:avLst/>
            <a:gdLst/>
            <a:ahLst/>
            <a:cxnLst/>
            <a:rect l="l" t="t" r="r" b="b"/>
            <a:pathLst>
              <a:path w="3657600" h="591866">
                <a:moveTo>
                  <a:pt x="0" y="0"/>
                </a:moveTo>
                <a:lnTo>
                  <a:pt x="3657600" y="0"/>
                </a:lnTo>
                <a:lnTo>
                  <a:pt x="3657600" y="591866"/>
                </a:lnTo>
                <a:lnTo>
                  <a:pt x="0" y="59186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rot="752242">
            <a:off x="4147272" y="9233188"/>
            <a:ext cx="2202626" cy="1113327"/>
          </a:xfrm>
          <a:custGeom>
            <a:avLst/>
            <a:gdLst/>
            <a:ahLst/>
            <a:cxnLst/>
            <a:rect l="l" t="t" r="r" b="b"/>
            <a:pathLst>
              <a:path w="2202626" h="1113327">
                <a:moveTo>
                  <a:pt x="0" y="0"/>
                </a:moveTo>
                <a:lnTo>
                  <a:pt x="2202627" y="0"/>
                </a:lnTo>
                <a:lnTo>
                  <a:pt x="2202627" y="1113328"/>
                </a:lnTo>
                <a:lnTo>
                  <a:pt x="0" y="111332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a:off x="25726" y="7850316"/>
            <a:ext cx="2907107" cy="2436684"/>
          </a:xfrm>
          <a:custGeom>
            <a:avLst/>
            <a:gdLst/>
            <a:ahLst/>
            <a:cxnLst/>
            <a:rect l="l" t="t" r="r" b="b"/>
            <a:pathLst>
              <a:path w="2907107" h="2436684">
                <a:moveTo>
                  <a:pt x="0" y="0"/>
                </a:moveTo>
                <a:lnTo>
                  <a:pt x="2907106" y="0"/>
                </a:lnTo>
                <a:lnTo>
                  <a:pt x="2907106" y="2436684"/>
                </a:lnTo>
                <a:lnTo>
                  <a:pt x="0" y="243668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8" name="Freeform 8"/>
          <p:cNvSpPr/>
          <p:nvPr/>
        </p:nvSpPr>
        <p:spPr>
          <a:xfrm rot="-1469522">
            <a:off x="72422" y="483703"/>
            <a:ext cx="3237745" cy="2713819"/>
          </a:xfrm>
          <a:custGeom>
            <a:avLst/>
            <a:gdLst/>
            <a:ahLst/>
            <a:cxnLst/>
            <a:rect l="l" t="t" r="r" b="b"/>
            <a:pathLst>
              <a:path w="3237745" h="2713819">
                <a:moveTo>
                  <a:pt x="0" y="0"/>
                </a:moveTo>
                <a:lnTo>
                  <a:pt x="3237745" y="0"/>
                </a:lnTo>
                <a:lnTo>
                  <a:pt x="3237745" y="2713819"/>
                </a:lnTo>
                <a:lnTo>
                  <a:pt x="0" y="271381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9" name="Freeform 9"/>
          <p:cNvSpPr/>
          <p:nvPr/>
        </p:nvSpPr>
        <p:spPr>
          <a:xfrm rot="-582594">
            <a:off x="105688" y="4837146"/>
            <a:ext cx="2721455" cy="1484430"/>
          </a:xfrm>
          <a:custGeom>
            <a:avLst/>
            <a:gdLst/>
            <a:ahLst/>
            <a:cxnLst/>
            <a:rect l="l" t="t" r="r" b="b"/>
            <a:pathLst>
              <a:path w="2721455" h="1484430">
                <a:moveTo>
                  <a:pt x="0" y="0"/>
                </a:moveTo>
                <a:lnTo>
                  <a:pt x="2721456" y="0"/>
                </a:lnTo>
                <a:lnTo>
                  <a:pt x="2721456" y="1484430"/>
                </a:lnTo>
                <a:lnTo>
                  <a:pt x="0" y="148443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0" name="Freeform 10"/>
          <p:cNvSpPr/>
          <p:nvPr/>
        </p:nvSpPr>
        <p:spPr>
          <a:xfrm rot="1630262">
            <a:off x="4728194" y="-1028700"/>
            <a:ext cx="2486967" cy="2057400"/>
          </a:xfrm>
          <a:custGeom>
            <a:avLst/>
            <a:gdLst/>
            <a:ahLst/>
            <a:cxnLst/>
            <a:rect l="l" t="t" r="r" b="b"/>
            <a:pathLst>
              <a:path w="2486967" h="2057400">
                <a:moveTo>
                  <a:pt x="0" y="0"/>
                </a:moveTo>
                <a:lnTo>
                  <a:pt x="2486967" y="0"/>
                </a:lnTo>
                <a:lnTo>
                  <a:pt x="2486967" y="2057400"/>
                </a:lnTo>
                <a:lnTo>
                  <a:pt x="0" y="2057400"/>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11" name="Freeform 11"/>
          <p:cNvSpPr/>
          <p:nvPr/>
        </p:nvSpPr>
        <p:spPr>
          <a:xfrm rot="-2206619">
            <a:off x="9784552" y="-834551"/>
            <a:ext cx="1628124" cy="2681043"/>
          </a:xfrm>
          <a:custGeom>
            <a:avLst/>
            <a:gdLst/>
            <a:ahLst/>
            <a:cxnLst/>
            <a:rect l="l" t="t" r="r" b="b"/>
            <a:pathLst>
              <a:path w="1628124" h="2681043">
                <a:moveTo>
                  <a:pt x="0" y="0"/>
                </a:moveTo>
                <a:lnTo>
                  <a:pt x="1628124" y="0"/>
                </a:lnTo>
                <a:lnTo>
                  <a:pt x="1628124" y="2681043"/>
                </a:lnTo>
                <a:lnTo>
                  <a:pt x="0" y="2681043"/>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grpSp>
        <p:nvGrpSpPr>
          <p:cNvPr id="12" name="Group 12"/>
          <p:cNvGrpSpPr/>
          <p:nvPr/>
        </p:nvGrpSpPr>
        <p:grpSpPr>
          <a:xfrm>
            <a:off x="1028700" y="1028700"/>
            <a:ext cx="16243860" cy="8039958"/>
            <a:chOff x="0" y="0"/>
            <a:chExt cx="3538556" cy="1751421"/>
          </a:xfrm>
        </p:grpSpPr>
        <p:sp>
          <p:nvSpPr>
            <p:cNvPr id="13" name="Freeform 13"/>
            <p:cNvSpPr/>
            <p:nvPr/>
          </p:nvSpPr>
          <p:spPr>
            <a:xfrm>
              <a:off x="0" y="0"/>
              <a:ext cx="3538556" cy="1751421"/>
            </a:xfrm>
            <a:custGeom>
              <a:avLst/>
              <a:gdLst/>
              <a:ahLst/>
              <a:cxnLst/>
              <a:rect l="l" t="t" r="r" b="b"/>
              <a:pathLst>
                <a:path w="3538556" h="1751421">
                  <a:moveTo>
                    <a:pt x="24307" y="0"/>
                  </a:moveTo>
                  <a:lnTo>
                    <a:pt x="3514249" y="0"/>
                  </a:lnTo>
                  <a:cubicBezTo>
                    <a:pt x="3520696" y="0"/>
                    <a:pt x="3526878" y="2561"/>
                    <a:pt x="3531436" y="7119"/>
                  </a:cubicBezTo>
                  <a:cubicBezTo>
                    <a:pt x="3535995" y="11678"/>
                    <a:pt x="3538556" y="17860"/>
                    <a:pt x="3538556" y="24307"/>
                  </a:cubicBezTo>
                  <a:lnTo>
                    <a:pt x="3538556" y="1727114"/>
                  </a:lnTo>
                  <a:cubicBezTo>
                    <a:pt x="3538556" y="1740539"/>
                    <a:pt x="3527673" y="1751421"/>
                    <a:pt x="3514249" y="1751421"/>
                  </a:cubicBezTo>
                  <a:lnTo>
                    <a:pt x="24307" y="1751421"/>
                  </a:lnTo>
                  <a:cubicBezTo>
                    <a:pt x="10883" y="1751421"/>
                    <a:pt x="0" y="1740539"/>
                    <a:pt x="0" y="1727114"/>
                  </a:cubicBezTo>
                  <a:lnTo>
                    <a:pt x="0" y="24307"/>
                  </a:lnTo>
                  <a:cubicBezTo>
                    <a:pt x="0" y="10883"/>
                    <a:pt x="10883" y="0"/>
                    <a:pt x="24307" y="0"/>
                  </a:cubicBezTo>
                  <a:close/>
                </a:path>
              </a:pathLst>
            </a:custGeom>
            <a:solidFill>
              <a:srgbClr val="FFFFFF"/>
            </a:solidFill>
            <a:ln w="190500">
              <a:solidFill>
                <a:srgbClr val="082A44"/>
              </a:solidFill>
            </a:ln>
          </p:spPr>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24" name="TextBox 23"/>
          <p:cNvSpPr txBox="1"/>
          <p:nvPr/>
        </p:nvSpPr>
        <p:spPr>
          <a:xfrm>
            <a:off x="1484359" y="2717108"/>
            <a:ext cx="15240000" cy="3904017"/>
          </a:xfrm>
          <a:prstGeom prst="rect">
            <a:avLst/>
          </a:prstGeom>
          <a:noFill/>
        </p:spPr>
        <p:txBody>
          <a:bodyPr wrap="square" rtlCol="0">
            <a:spAutoFit/>
          </a:bodyPr>
          <a:lstStyle/>
          <a:p>
            <a:pPr algn="ctr">
              <a:lnSpc>
                <a:spcPct val="150000"/>
              </a:lnSpc>
            </a:pPr>
            <a:r>
              <a:rPr lang="vi-VN" sz="8800" b="1">
                <a:solidFill>
                  <a:srgbClr val="C0504D">
                    <a:lumMod val="75000"/>
                  </a:srgbClr>
                </a:solidFill>
                <a:cs typeface="Arial" panose="020B0604020202020204" pitchFamily="34" charset="0"/>
              </a:rPr>
              <a:t>HẸN GẶP LẠI CÁC EM </a:t>
            </a:r>
          </a:p>
          <a:p>
            <a:pPr algn="ctr">
              <a:lnSpc>
                <a:spcPct val="150000"/>
              </a:lnSpc>
            </a:pPr>
            <a:r>
              <a:rPr lang="vi-VN" sz="8800" b="1">
                <a:solidFill>
                  <a:srgbClr val="C0504D">
                    <a:lumMod val="75000"/>
                  </a:srgbClr>
                </a:solidFill>
                <a:cs typeface="Arial" panose="020B0604020202020204" pitchFamily="34" charset="0"/>
              </a:rPr>
              <a:t>TRONG TIẾT HỌC SAU!</a:t>
            </a:r>
            <a:endParaRPr lang="en-US" sz="8800" b="1">
              <a:solidFill>
                <a:srgbClr val="C0504D">
                  <a:lumMod val="7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969969"/>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CA379"/>
        </a:solidFill>
        <a:effectLst/>
      </p:bgPr>
    </p:bg>
    <p:spTree>
      <p:nvGrpSpPr>
        <p:cNvPr id="1" name=""/>
        <p:cNvGrpSpPr/>
        <p:nvPr/>
      </p:nvGrpSpPr>
      <p:grpSpPr>
        <a:xfrm>
          <a:off x="0" y="0"/>
          <a:ext cx="0" cy="0"/>
          <a:chOff x="0" y="0"/>
          <a:chExt cx="0" cy="0"/>
        </a:xfrm>
      </p:grpSpPr>
      <p:sp>
        <p:nvSpPr>
          <p:cNvPr id="19" name="Freeform 19"/>
          <p:cNvSpPr/>
          <p:nvPr/>
        </p:nvSpPr>
        <p:spPr>
          <a:xfrm rot="-2010195">
            <a:off x="2628053" y="291738"/>
            <a:ext cx="1572571" cy="1712701"/>
          </a:xfrm>
          <a:custGeom>
            <a:avLst/>
            <a:gdLst/>
            <a:ahLst/>
            <a:cxnLst/>
            <a:rect l="l" t="t" r="r" b="b"/>
            <a:pathLst>
              <a:path w="1572571" h="1712701">
                <a:moveTo>
                  <a:pt x="0" y="0"/>
                </a:moveTo>
                <a:lnTo>
                  <a:pt x="1572571" y="0"/>
                </a:lnTo>
                <a:lnTo>
                  <a:pt x="1572571" y="1712701"/>
                </a:lnTo>
                <a:lnTo>
                  <a:pt x="0" y="1712701"/>
                </a:lnTo>
                <a:lnTo>
                  <a:pt x="0" y="0"/>
                </a:lnTo>
                <a:close/>
              </a:path>
            </a:pathLst>
          </a:custGeom>
          <a: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tretch>
              <a:fillRect/>
            </a:stretch>
          </a:blipFill>
        </p:spPr>
      </p:sp>
      <p:sp>
        <p:nvSpPr>
          <p:cNvPr id="20" name="Freeform 20"/>
          <p:cNvSpPr/>
          <p:nvPr/>
        </p:nvSpPr>
        <p:spPr>
          <a:xfrm rot="-1085547">
            <a:off x="16479684" y="536979"/>
            <a:ext cx="893266" cy="842274"/>
          </a:xfrm>
          <a:custGeom>
            <a:avLst/>
            <a:gdLst/>
            <a:ahLst/>
            <a:cxnLst/>
            <a:rect l="l" t="t" r="r" b="b"/>
            <a:pathLst>
              <a:path w="893266" h="842274">
                <a:moveTo>
                  <a:pt x="0" y="0"/>
                </a:moveTo>
                <a:lnTo>
                  <a:pt x="893265" y="0"/>
                </a:lnTo>
                <a:lnTo>
                  <a:pt x="893265" y="842275"/>
                </a:lnTo>
                <a:lnTo>
                  <a:pt x="0" y="842275"/>
                </a:lnTo>
                <a:lnTo>
                  <a:pt x="0" y="0"/>
                </a:lnTo>
                <a:close/>
              </a:path>
            </a:pathLst>
          </a:custGeom>
          <a:blipFill>
            <a:blip r:embed="rId4">
              <a:extLst>
                <a:ext uri="{96DAC541-7B7A-43D3-8B79-37D633B846F1}">
                  <asvg:svgBlip xmlns:asvg="http://schemas.microsoft.com/office/drawing/2016/SVG/main" r:embed="rId5"/>
                </a:ext>
              </a:extLst>
            </a:blip>
            <a:stretch>
              <a:fillRect r="-97556" b="-36756"/>
            </a:stretch>
          </a:blipFill>
        </p:spPr>
      </p:sp>
      <p:sp>
        <p:nvSpPr>
          <p:cNvPr id="25" name="TextBox 24"/>
          <p:cNvSpPr txBox="1"/>
          <p:nvPr/>
        </p:nvSpPr>
        <p:spPr>
          <a:xfrm>
            <a:off x="4038600" y="800100"/>
            <a:ext cx="10363200" cy="1015663"/>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BÀI TẬP  </a:t>
            </a:r>
            <a:r>
              <a:rPr lang="vi-VN" sz="6000" b="1" dirty="0">
                <a:solidFill>
                  <a:schemeClr val="bg1"/>
                </a:solidFill>
                <a:latin typeface="Arial" panose="020B0604020202020204" pitchFamily="34" charset="0"/>
                <a:cs typeface="Arial" panose="020B0604020202020204" pitchFamily="34" charset="0"/>
              </a:rPr>
              <a:t>TRẮC NGHIỆM</a:t>
            </a:r>
            <a:endParaRPr lang="en-US" sz="60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Plaque 4"/>
              <p:cNvSpPr/>
              <p:nvPr/>
            </p:nvSpPr>
            <p:spPr>
              <a:xfrm>
                <a:off x="1671319" y="2455135"/>
                <a:ext cx="14719983" cy="22860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400" b="1">
                    <a:solidFill>
                      <a:srgbClr val="C00000"/>
                    </a:solidFill>
                    <a:latin typeface="Arial" panose="020B0604020202020204" pitchFamily="34" charset="0"/>
                    <a:cs typeface="Arial" panose="020B0604020202020204" pitchFamily="34" charset="0"/>
                  </a:rPr>
                  <a:t>6.29</a:t>
                </a:r>
                <a:r>
                  <a:rPr lang="vi-VN" sz="4400" b="1">
                    <a:solidFill>
                      <a:srgbClr val="C00000"/>
                    </a:solidFill>
                    <a:latin typeface="Arial" panose="020B0604020202020204" pitchFamily="34" charset="0"/>
                    <a:cs typeface="Arial" panose="020B0604020202020204" pitchFamily="34" charset="0"/>
                  </a:rPr>
                  <a:t> </a:t>
                </a:r>
                <a:r>
                  <a:rPr lang="vi-VN" sz="4400">
                    <a:solidFill>
                      <a:srgbClr val="000000"/>
                    </a:solidFill>
                    <a:latin typeface="Arial" panose="020B0604020202020204" pitchFamily="34" charset="0"/>
                    <a:cs typeface="Arial" panose="020B0604020202020204" pitchFamily="34" charset="0"/>
                  </a:rPr>
                  <a:t>Cho hai số thực dương </a:t>
                </a:r>
                <a14:m>
                  <m:oMath xmlns:m="http://schemas.openxmlformats.org/officeDocument/2006/math">
                    <m:r>
                      <a:rPr lang="vi-VN" sz="4400" i="1" smtClean="0">
                        <a:solidFill>
                          <a:srgbClr val="000000"/>
                        </a:solidFill>
                        <a:latin typeface="Cambria Math" panose="02040503050406030204" pitchFamily="18" charset="0"/>
                        <a:cs typeface="Arial" panose="020B0604020202020204" pitchFamily="34" charset="0"/>
                      </a:rPr>
                      <m:t>𝑎</m:t>
                    </m:r>
                    <m:r>
                      <a:rPr lang="vi-VN" sz="4400" i="1" smtClean="0">
                        <a:solidFill>
                          <a:srgbClr val="000000"/>
                        </a:solidFill>
                        <a:latin typeface="Cambria Math" panose="02040503050406030204" pitchFamily="18" charset="0"/>
                        <a:cs typeface="Arial" panose="020B0604020202020204" pitchFamily="34" charset="0"/>
                      </a:rPr>
                      <m:t>, </m:t>
                    </m:r>
                    <m:r>
                      <a:rPr lang="vi-VN" sz="4400" i="1" smtClean="0">
                        <a:solidFill>
                          <a:srgbClr val="000000"/>
                        </a:solidFill>
                        <a:latin typeface="Cambria Math" panose="02040503050406030204" pitchFamily="18" charset="0"/>
                        <a:cs typeface="Arial" panose="020B0604020202020204" pitchFamily="34" charset="0"/>
                      </a:rPr>
                      <m:t>𝑏</m:t>
                    </m:r>
                    <m:r>
                      <a:rPr lang="vi-VN" sz="4400" i="1" smtClean="0">
                        <a:solidFill>
                          <a:srgbClr val="000000"/>
                        </a:solidFill>
                        <a:latin typeface="Cambria Math" panose="02040503050406030204" pitchFamily="18" charset="0"/>
                        <a:cs typeface="Arial" panose="020B0604020202020204" pitchFamily="34" charset="0"/>
                      </a:rPr>
                      <m:t> </m:t>
                    </m:r>
                  </m:oMath>
                </a14:m>
                <a:r>
                  <a:rPr lang="vi-VN" sz="4400">
                    <a:solidFill>
                      <a:srgbClr val="000000"/>
                    </a:solidFill>
                    <a:latin typeface="Arial" panose="020B0604020202020204" pitchFamily="34" charset="0"/>
                    <a:cs typeface="Arial" panose="020B0604020202020204" pitchFamily="34" charset="0"/>
                  </a:rPr>
                  <a:t>với </a:t>
                </a:r>
                <a14:m>
                  <m:oMath xmlns:m="http://schemas.openxmlformats.org/officeDocument/2006/math">
                    <m:r>
                      <a:rPr lang="vi-VN" sz="4400" i="1" smtClean="0">
                        <a:solidFill>
                          <a:srgbClr val="000000"/>
                        </a:solidFill>
                        <a:latin typeface="Cambria Math" panose="02040503050406030204" pitchFamily="18" charset="0"/>
                        <a:cs typeface="Arial" panose="020B0604020202020204" pitchFamily="34" charset="0"/>
                      </a:rPr>
                      <m:t>𝑎</m:t>
                    </m:r>
                    <m:r>
                      <a:rPr lang="vi-VN" sz="4400" i="1">
                        <a:solidFill>
                          <a:srgbClr val="000000"/>
                        </a:solidFill>
                        <a:latin typeface="Cambria Math" panose="02040503050406030204" pitchFamily="18" charset="0"/>
                        <a:cs typeface="Arial" panose="020B0604020202020204" pitchFamily="34" charset="0"/>
                      </a:rPr>
                      <m:t>≠</m:t>
                    </m:r>
                    <m:r>
                      <a:rPr lang="vi-VN" sz="4400" i="1" smtClean="0">
                        <a:solidFill>
                          <a:srgbClr val="000000"/>
                        </a:solidFill>
                        <a:latin typeface="Cambria Math" panose="02040503050406030204" pitchFamily="18" charset="0"/>
                        <a:cs typeface="Arial" panose="020B0604020202020204" pitchFamily="34" charset="0"/>
                      </a:rPr>
                      <m:t>1</m:t>
                    </m:r>
                  </m:oMath>
                </a14:m>
                <a:r>
                  <a:rPr lang="vi-VN" sz="4400">
                    <a:solidFill>
                      <a:srgbClr val="000000"/>
                    </a:solidFill>
                    <a:latin typeface="Arial" panose="020B0604020202020204" pitchFamily="34" charset="0"/>
                    <a:cs typeface="Arial" panose="020B0604020202020204" pitchFamily="34" charset="0"/>
                  </a:rPr>
                  <a:t>. Khẳng định nào sau đây là </a:t>
                </a:r>
                <a:r>
                  <a:rPr lang="vi-VN" sz="4400" b="1">
                    <a:solidFill>
                      <a:srgbClr val="000000"/>
                    </a:solidFill>
                    <a:latin typeface="Arial" panose="020B0604020202020204" pitchFamily="34" charset="0"/>
                    <a:cs typeface="Arial" panose="020B0604020202020204" pitchFamily="34" charset="0"/>
                  </a:rPr>
                  <a:t>đúng</a:t>
                </a:r>
                <a:r>
                  <a:rPr lang="vi-VN" sz="4400">
                    <a:solidFill>
                      <a:srgbClr val="000000"/>
                    </a:solidFill>
                    <a:latin typeface="Arial" panose="020B0604020202020204" pitchFamily="34" charset="0"/>
                    <a:cs typeface="Arial" panose="020B0604020202020204" pitchFamily="34" charset="0"/>
                  </a:rPr>
                  <a:t>?</a:t>
                </a:r>
                <a:endParaRPr lang="en-US" sz="4400" dirty="0">
                  <a:solidFill>
                    <a:schemeClr val="tx1"/>
                  </a:solidFill>
                  <a:latin typeface="Arial" panose="020B0604020202020204" pitchFamily="34" charset="0"/>
                  <a:cs typeface="Arial" panose="020B0604020202020204" pitchFamily="34" charset="0"/>
                </a:endParaRPr>
              </a:p>
            </p:txBody>
          </p:sp>
        </mc:Choice>
        <mc:Fallback xmlns="">
          <p:sp>
            <p:nvSpPr>
              <p:cNvPr id="5" name="Plaque 4"/>
              <p:cNvSpPr>
                <a:spLocks noRot="1" noChangeAspect="1" noMove="1" noResize="1" noEditPoints="1" noAdjustHandles="1" noChangeArrowheads="1" noChangeShapeType="1" noTextEdit="1"/>
              </p:cNvSpPr>
              <p:nvPr/>
            </p:nvSpPr>
            <p:spPr>
              <a:xfrm>
                <a:off x="1671319" y="2455135"/>
                <a:ext cx="14719983" cy="2286000"/>
              </a:xfrm>
              <a:prstGeom prst="plaque">
                <a:avLst/>
              </a:prstGeom>
              <a:blipFill>
                <a:blip r:embed="rId8"/>
                <a:stretch>
                  <a:fillRect b="-2368"/>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Plaque 9"/>
              <p:cNvSpPr/>
              <p:nvPr/>
            </p:nvSpPr>
            <p:spPr>
              <a:xfrm>
                <a:off x="1671318" y="5067300"/>
                <a:ext cx="6939281" cy="19812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a:solidFill>
                      <a:schemeClr val="tx1"/>
                    </a:solidFill>
                    <a:latin typeface="Arial" panose="020B0604020202020204" pitchFamily="34" charset="0"/>
                    <a:cs typeface="Arial" panose="020B0604020202020204" pitchFamily="34" charset="0"/>
                  </a:rPr>
                  <a:t>A. </a:t>
                </a:r>
                <a14:m>
                  <m:oMath xmlns:m="http://schemas.openxmlformats.org/officeDocument/2006/math">
                    <m:sSub>
                      <m:sSubPr>
                        <m:ctrlPr>
                          <a:rPr lang="en-US" sz="4000" b="0" i="1" dirty="0" smtClean="0">
                            <a:solidFill>
                              <a:prstClr val="black"/>
                            </a:solidFill>
                            <a:latin typeface="Cambria Math" panose="02040503050406030204" pitchFamily="18" charset="0"/>
                          </a:rPr>
                        </m:ctrlPr>
                      </m:sSubPr>
                      <m:e>
                        <m:r>
                          <a:rPr lang="en-US" sz="4000" b="0" i="1" dirty="0" smtClean="0">
                            <a:solidFill>
                              <a:prstClr val="black"/>
                            </a:solidFill>
                            <a:latin typeface="Cambria Math" panose="02040503050406030204" pitchFamily="18" charset="0"/>
                          </a:rPr>
                          <m:t>𝑙𝑜𝑔</m:t>
                        </m:r>
                      </m:e>
                      <m:sub>
                        <m:r>
                          <a:rPr lang="en-US" sz="4000" b="0" i="1" dirty="0" smtClean="0">
                            <a:solidFill>
                              <a:prstClr val="black"/>
                            </a:solidFill>
                            <a:latin typeface="Cambria Math" panose="02040503050406030204" pitchFamily="18" charset="0"/>
                          </a:rPr>
                          <m:t>𝑎</m:t>
                        </m:r>
                      </m:sub>
                    </m:sSub>
                    <m:d>
                      <m:dPr>
                        <m:ctrlPr>
                          <a:rPr lang="en-US" sz="4000" b="0" i="1" dirty="0" smtClean="0">
                            <a:solidFill>
                              <a:prstClr val="black"/>
                            </a:solidFill>
                            <a:latin typeface="Cambria Math" panose="02040503050406030204" pitchFamily="18" charset="0"/>
                          </a:rPr>
                        </m:ctrlPr>
                      </m:dPr>
                      <m:e>
                        <m:sSup>
                          <m:sSupPr>
                            <m:ctrlPr>
                              <a:rPr lang="en-US" sz="4000" b="0" i="1" dirty="0" smtClean="0">
                                <a:solidFill>
                                  <a:prstClr val="black"/>
                                </a:solidFill>
                                <a:latin typeface="Cambria Math" panose="02040503050406030204" pitchFamily="18" charset="0"/>
                              </a:rPr>
                            </m:ctrlPr>
                          </m:sSupPr>
                          <m:e>
                            <m:r>
                              <a:rPr lang="en-US" sz="4000" b="0" i="1" dirty="0" smtClean="0">
                                <a:solidFill>
                                  <a:prstClr val="black"/>
                                </a:solidFill>
                                <a:latin typeface="Cambria Math" panose="02040503050406030204" pitchFamily="18" charset="0"/>
                              </a:rPr>
                              <m:t>𝑎</m:t>
                            </m:r>
                          </m:e>
                          <m:sup>
                            <m:r>
                              <a:rPr lang="en-US" sz="4000" b="0" i="1" dirty="0" smtClean="0">
                                <a:solidFill>
                                  <a:prstClr val="black"/>
                                </a:solidFill>
                                <a:latin typeface="Cambria Math" panose="02040503050406030204" pitchFamily="18" charset="0"/>
                              </a:rPr>
                              <m:t>3</m:t>
                            </m:r>
                          </m:sup>
                        </m:sSup>
                        <m:sSup>
                          <m:sSupPr>
                            <m:ctrlPr>
                              <a:rPr lang="en-US" sz="4000" b="0" i="1" dirty="0" smtClean="0">
                                <a:solidFill>
                                  <a:prstClr val="black"/>
                                </a:solidFill>
                                <a:latin typeface="Cambria Math" panose="02040503050406030204" pitchFamily="18" charset="0"/>
                              </a:rPr>
                            </m:ctrlPr>
                          </m:sSupPr>
                          <m:e>
                            <m:r>
                              <a:rPr lang="en-US" sz="4000" b="0" i="1" dirty="0" smtClean="0">
                                <a:solidFill>
                                  <a:prstClr val="black"/>
                                </a:solidFill>
                                <a:latin typeface="Cambria Math" panose="02040503050406030204" pitchFamily="18" charset="0"/>
                              </a:rPr>
                              <m:t>𝑏</m:t>
                            </m:r>
                          </m:e>
                          <m:sup>
                            <m:r>
                              <a:rPr lang="en-US" sz="4000" b="0" i="1" dirty="0" smtClean="0">
                                <a:solidFill>
                                  <a:prstClr val="black"/>
                                </a:solidFill>
                                <a:latin typeface="Cambria Math" panose="02040503050406030204" pitchFamily="18" charset="0"/>
                              </a:rPr>
                              <m:t>2</m:t>
                            </m:r>
                          </m:sup>
                        </m:sSup>
                      </m:e>
                    </m:d>
                    <m:r>
                      <a:rPr lang="en-US" sz="4000" b="0" i="1" dirty="0" smtClean="0">
                        <a:solidFill>
                          <a:prstClr val="black"/>
                        </a:solidFill>
                        <a:latin typeface="Cambria Math" panose="02040503050406030204" pitchFamily="18" charset="0"/>
                      </a:rPr>
                      <m:t>=3+</m:t>
                    </m:r>
                    <m:sSub>
                      <m:sSubPr>
                        <m:ctrlPr>
                          <a:rPr lang="en-US" sz="4000" i="1" dirty="0">
                            <a:solidFill>
                              <a:prstClr val="black"/>
                            </a:solidFill>
                            <a:latin typeface="Cambria Math" panose="02040503050406030204" pitchFamily="18" charset="0"/>
                          </a:rPr>
                        </m:ctrlPr>
                      </m:sSubPr>
                      <m:e>
                        <m:r>
                          <a:rPr lang="en-US" sz="4000" i="1" dirty="0">
                            <a:solidFill>
                              <a:prstClr val="black"/>
                            </a:solidFill>
                            <a:latin typeface="Cambria Math" panose="02040503050406030204" pitchFamily="18" charset="0"/>
                          </a:rPr>
                          <m:t>𝑙𝑜𝑔</m:t>
                        </m:r>
                      </m:e>
                      <m:sub>
                        <m:r>
                          <a:rPr lang="en-US" sz="4000" i="1" dirty="0">
                            <a:solidFill>
                              <a:prstClr val="black"/>
                            </a:solidFill>
                            <a:latin typeface="Cambria Math" panose="02040503050406030204" pitchFamily="18" charset="0"/>
                          </a:rPr>
                          <m:t>𝑎</m:t>
                        </m:r>
                      </m:sub>
                    </m:sSub>
                    <m:r>
                      <a:rPr lang="en-US" sz="4000" b="0" i="1" dirty="0" smtClean="0">
                        <a:solidFill>
                          <a:prstClr val="black"/>
                        </a:solidFill>
                        <a:latin typeface="Cambria Math" panose="02040503050406030204" pitchFamily="18" charset="0"/>
                      </a:rPr>
                      <m:t>𝑏</m:t>
                    </m:r>
                  </m:oMath>
                </a14:m>
                <a:endParaRPr lang="en-US" sz="4000" dirty="0">
                  <a:solidFill>
                    <a:schemeClr val="tx1"/>
                  </a:solidFill>
                  <a:latin typeface="Arial" panose="020B0604020202020204" pitchFamily="34" charset="0"/>
                  <a:cs typeface="Arial" panose="020B0604020202020204" pitchFamily="34" charset="0"/>
                </a:endParaRPr>
              </a:p>
            </p:txBody>
          </p:sp>
        </mc:Choice>
        <mc:Fallback xmlns="">
          <p:sp>
            <p:nvSpPr>
              <p:cNvPr id="10" name="Plaque 9"/>
              <p:cNvSpPr>
                <a:spLocks noRot="1" noChangeAspect="1" noMove="1" noResize="1" noEditPoints="1" noAdjustHandles="1" noChangeArrowheads="1" noChangeShapeType="1" noTextEdit="1"/>
              </p:cNvSpPr>
              <p:nvPr/>
            </p:nvSpPr>
            <p:spPr>
              <a:xfrm>
                <a:off x="1671318" y="5067300"/>
                <a:ext cx="6939281" cy="1981200"/>
              </a:xfrm>
              <a:prstGeom prst="plaque">
                <a:avLst/>
              </a:prstGeom>
              <a:blipFill>
                <a:blip r:embed="rId9"/>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Plaque 10"/>
              <p:cNvSpPr/>
              <p:nvPr/>
            </p:nvSpPr>
            <p:spPr>
              <a:xfrm>
                <a:off x="9421541" y="5067300"/>
                <a:ext cx="6939281" cy="19812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a:solidFill>
                      <a:prstClr val="black"/>
                    </a:solidFill>
                    <a:latin typeface="Arial" panose="020B0604020202020204" pitchFamily="34" charset="0"/>
                    <a:cs typeface="Arial" panose="020B0604020202020204" pitchFamily="34" charset="0"/>
                  </a:rPr>
                  <a:t>B</a:t>
                </a:r>
                <a:r>
                  <a:rPr lang="vi-VN" sz="4000">
                    <a:solidFill>
                      <a:prstClr val="black"/>
                    </a:solidFill>
                    <a:latin typeface="Arial" panose="020B0604020202020204" pitchFamily="34" charset="0"/>
                    <a:cs typeface="Arial" panose="020B0604020202020204" pitchFamily="34" charset="0"/>
                  </a:rPr>
                  <a:t>. </a:t>
                </a:r>
                <a14:m>
                  <m:oMath xmlns:m="http://schemas.openxmlformats.org/officeDocument/2006/math">
                    <m:sSub>
                      <m:sSubPr>
                        <m:ctrlPr>
                          <a:rPr lang="en-US" sz="4000" i="1" dirty="0">
                            <a:solidFill>
                              <a:prstClr val="black"/>
                            </a:solidFill>
                            <a:latin typeface="Cambria Math" panose="02040503050406030204" pitchFamily="18" charset="0"/>
                          </a:rPr>
                        </m:ctrlPr>
                      </m:sSubPr>
                      <m:e>
                        <m:r>
                          <a:rPr lang="en-US" sz="4000" i="1" dirty="0">
                            <a:solidFill>
                              <a:prstClr val="black"/>
                            </a:solidFill>
                            <a:latin typeface="Cambria Math" panose="02040503050406030204" pitchFamily="18" charset="0"/>
                          </a:rPr>
                          <m:t>𝑙𝑜𝑔</m:t>
                        </m:r>
                      </m:e>
                      <m:sub>
                        <m:r>
                          <a:rPr lang="en-US" sz="4000" i="1" dirty="0">
                            <a:solidFill>
                              <a:prstClr val="black"/>
                            </a:solidFill>
                            <a:latin typeface="Cambria Math" panose="02040503050406030204" pitchFamily="18" charset="0"/>
                          </a:rPr>
                          <m:t>𝑎</m:t>
                        </m:r>
                      </m:sub>
                    </m:sSub>
                    <m:d>
                      <m:dPr>
                        <m:ctrlPr>
                          <a:rPr lang="en-US" sz="4000" i="1" dirty="0">
                            <a:solidFill>
                              <a:prstClr val="black"/>
                            </a:solidFill>
                            <a:latin typeface="Cambria Math" panose="02040503050406030204" pitchFamily="18" charset="0"/>
                          </a:rPr>
                        </m:ctrlPr>
                      </m:dPr>
                      <m:e>
                        <m:sSup>
                          <m:sSupPr>
                            <m:ctrlPr>
                              <a:rPr lang="en-US" sz="4000" i="1" dirty="0">
                                <a:solidFill>
                                  <a:prstClr val="black"/>
                                </a:solidFill>
                                <a:latin typeface="Cambria Math" panose="02040503050406030204" pitchFamily="18" charset="0"/>
                              </a:rPr>
                            </m:ctrlPr>
                          </m:sSupPr>
                          <m:e>
                            <m:r>
                              <a:rPr lang="en-US" sz="4000" i="1" dirty="0">
                                <a:solidFill>
                                  <a:prstClr val="black"/>
                                </a:solidFill>
                                <a:latin typeface="Cambria Math" panose="02040503050406030204" pitchFamily="18" charset="0"/>
                              </a:rPr>
                              <m:t>𝑎</m:t>
                            </m:r>
                          </m:e>
                          <m:sup>
                            <m:r>
                              <a:rPr lang="en-US" sz="4000" i="1" dirty="0">
                                <a:solidFill>
                                  <a:prstClr val="black"/>
                                </a:solidFill>
                                <a:latin typeface="Cambria Math" panose="02040503050406030204" pitchFamily="18" charset="0"/>
                              </a:rPr>
                              <m:t>3</m:t>
                            </m:r>
                          </m:sup>
                        </m:sSup>
                        <m:sSup>
                          <m:sSupPr>
                            <m:ctrlPr>
                              <a:rPr lang="en-US" sz="4000" i="1" dirty="0">
                                <a:solidFill>
                                  <a:prstClr val="black"/>
                                </a:solidFill>
                                <a:latin typeface="Cambria Math" panose="02040503050406030204" pitchFamily="18" charset="0"/>
                              </a:rPr>
                            </m:ctrlPr>
                          </m:sSupPr>
                          <m:e>
                            <m:r>
                              <a:rPr lang="en-US" sz="4000" i="1" dirty="0">
                                <a:solidFill>
                                  <a:prstClr val="black"/>
                                </a:solidFill>
                                <a:latin typeface="Cambria Math" panose="02040503050406030204" pitchFamily="18" charset="0"/>
                              </a:rPr>
                              <m:t>𝑏</m:t>
                            </m:r>
                          </m:e>
                          <m:sup>
                            <m:r>
                              <a:rPr lang="en-US" sz="4000" i="1" dirty="0">
                                <a:solidFill>
                                  <a:prstClr val="black"/>
                                </a:solidFill>
                                <a:latin typeface="Cambria Math" panose="02040503050406030204" pitchFamily="18" charset="0"/>
                              </a:rPr>
                              <m:t>2</m:t>
                            </m:r>
                          </m:sup>
                        </m:sSup>
                      </m:e>
                    </m:d>
                    <m:r>
                      <a:rPr lang="en-US" sz="4000" i="1" dirty="0">
                        <a:solidFill>
                          <a:prstClr val="black"/>
                        </a:solidFill>
                        <a:latin typeface="Cambria Math" panose="02040503050406030204" pitchFamily="18" charset="0"/>
                      </a:rPr>
                      <m:t>=3+</m:t>
                    </m:r>
                    <m:r>
                      <a:rPr lang="en-US" sz="4000" b="0" i="1" dirty="0" smtClean="0">
                        <a:solidFill>
                          <a:prstClr val="black"/>
                        </a:solidFill>
                        <a:latin typeface="Cambria Math" panose="02040503050406030204" pitchFamily="18" charset="0"/>
                      </a:rPr>
                      <m:t>2</m:t>
                    </m:r>
                    <m:sSub>
                      <m:sSubPr>
                        <m:ctrlPr>
                          <a:rPr lang="en-US" sz="4000" i="1" dirty="0">
                            <a:solidFill>
                              <a:prstClr val="black"/>
                            </a:solidFill>
                            <a:latin typeface="Cambria Math" panose="02040503050406030204" pitchFamily="18" charset="0"/>
                          </a:rPr>
                        </m:ctrlPr>
                      </m:sSubPr>
                      <m:e>
                        <m:r>
                          <a:rPr lang="en-US" sz="4000" i="1" dirty="0">
                            <a:solidFill>
                              <a:prstClr val="black"/>
                            </a:solidFill>
                            <a:latin typeface="Cambria Math" panose="02040503050406030204" pitchFamily="18" charset="0"/>
                          </a:rPr>
                          <m:t>𝑙𝑜𝑔</m:t>
                        </m:r>
                      </m:e>
                      <m:sub>
                        <m:r>
                          <a:rPr lang="en-US" sz="4000" i="1" dirty="0">
                            <a:solidFill>
                              <a:prstClr val="black"/>
                            </a:solidFill>
                            <a:latin typeface="Cambria Math" panose="02040503050406030204" pitchFamily="18" charset="0"/>
                          </a:rPr>
                          <m:t>𝑎</m:t>
                        </m:r>
                      </m:sub>
                    </m:sSub>
                    <m:r>
                      <a:rPr lang="en-US" sz="4000" i="1" dirty="0">
                        <a:solidFill>
                          <a:prstClr val="black"/>
                        </a:solidFill>
                        <a:latin typeface="Cambria Math" panose="02040503050406030204" pitchFamily="18" charset="0"/>
                      </a:rPr>
                      <m:t>𝑏</m:t>
                    </m:r>
                  </m:oMath>
                </a14:m>
                <a:endParaRPr lang="en-US" sz="4000" dirty="0">
                  <a:solidFill>
                    <a:prstClr val="black"/>
                  </a:solidFill>
                  <a:latin typeface="Arial" panose="020B0604020202020204" pitchFamily="34" charset="0"/>
                  <a:cs typeface="Arial" panose="020B0604020202020204" pitchFamily="34" charset="0"/>
                </a:endParaRPr>
              </a:p>
            </p:txBody>
          </p:sp>
        </mc:Choice>
        <mc:Fallback xmlns="">
          <p:sp>
            <p:nvSpPr>
              <p:cNvPr id="11" name="Plaque 10"/>
              <p:cNvSpPr>
                <a:spLocks noRot="1" noChangeAspect="1" noMove="1" noResize="1" noEditPoints="1" noAdjustHandles="1" noChangeArrowheads="1" noChangeShapeType="1" noTextEdit="1"/>
              </p:cNvSpPr>
              <p:nvPr/>
            </p:nvSpPr>
            <p:spPr>
              <a:xfrm>
                <a:off x="9421541" y="5067300"/>
                <a:ext cx="6939281" cy="1981200"/>
              </a:xfrm>
              <a:prstGeom prst="plaque">
                <a:avLst/>
              </a:prstGeom>
              <a:blipFill>
                <a:blip r:embed="rId10"/>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Plaque 11"/>
              <p:cNvSpPr/>
              <p:nvPr/>
            </p:nvSpPr>
            <p:spPr>
              <a:xfrm>
                <a:off x="1671318" y="7374665"/>
                <a:ext cx="6939281" cy="19812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000">
                    <a:solidFill>
                      <a:schemeClr val="tx1"/>
                    </a:solidFill>
                    <a:latin typeface="Arial" panose="020B0604020202020204" pitchFamily="34" charset="0"/>
                    <a:cs typeface="Arial" panose="020B0604020202020204" pitchFamily="34" charset="0"/>
                  </a:rPr>
                  <a:t>C.</a:t>
                </a:r>
                <a:r>
                  <a:rPr lang="vi-VN" sz="4100">
                    <a:solidFill>
                      <a:prstClr val="black"/>
                    </a:solidFill>
                    <a:latin typeface="Arial" panose="020B0604020202020204" pitchFamily="34" charset="0"/>
                    <a:cs typeface="Arial" panose="020B0604020202020204" pitchFamily="34" charset="0"/>
                  </a:rPr>
                  <a:t> </a:t>
                </a:r>
                <a14:m>
                  <m:oMath xmlns:m="http://schemas.openxmlformats.org/officeDocument/2006/math">
                    <m:sSub>
                      <m:sSubPr>
                        <m:ctrlPr>
                          <a:rPr lang="en-US" sz="4100" i="1" dirty="0">
                            <a:solidFill>
                              <a:prstClr val="black"/>
                            </a:solidFill>
                            <a:latin typeface="Cambria Math" panose="02040503050406030204" pitchFamily="18" charset="0"/>
                          </a:rPr>
                        </m:ctrlPr>
                      </m:sSubPr>
                      <m:e>
                        <m:r>
                          <a:rPr lang="en-US" sz="4100" i="1" dirty="0">
                            <a:solidFill>
                              <a:prstClr val="black"/>
                            </a:solidFill>
                            <a:latin typeface="Cambria Math" panose="02040503050406030204" pitchFamily="18" charset="0"/>
                          </a:rPr>
                          <m:t>𝑙𝑜𝑔</m:t>
                        </m:r>
                      </m:e>
                      <m:sub>
                        <m:r>
                          <a:rPr lang="en-US" sz="4100" i="1" dirty="0">
                            <a:solidFill>
                              <a:prstClr val="black"/>
                            </a:solidFill>
                            <a:latin typeface="Cambria Math" panose="02040503050406030204" pitchFamily="18" charset="0"/>
                          </a:rPr>
                          <m:t>𝑎</m:t>
                        </m:r>
                      </m:sub>
                    </m:sSub>
                    <m:d>
                      <m:dPr>
                        <m:ctrlPr>
                          <a:rPr lang="en-US" sz="4100" i="1" dirty="0">
                            <a:solidFill>
                              <a:prstClr val="black"/>
                            </a:solidFill>
                            <a:latin typeface="Cambria Math" panose="02040503050406030204" pitchFamily="18" charset="0"/>
                          </a:rPr>
                        </m:ctrlPr>
                      </m:dPr>
                      <m:e>
                        <m:sSup>
                          <m:sSupPr>
                            <m:ctrlPr>
                              <a:rPr lang="en-US" sz="4100" i="1" dirty="0">
                                <a:solidFill>
                                  <a:prstClr val="black"/>
                                </a:solidFill>
                                <a:latin typeface="Cambria Math" panose="02040503050406030204" pitchFamily="18" charset="0"/>
                              </a:rPr>
                            </m:ctrlPr>
                          </m:sSupPr>
                          <m:e>
                            <m:r>
                              <a:rPr lang="en-US" sz="4100" i="1" dirty="0">
                                <a:solidFill>
                                  <a:prstClr val="black"/>
                                </a:solidFill>
                                <a:latin typeface="Cambria Math" panose="02040503050406030204" pitchFamily="18" charset="0"/>
                              </a:rPr>
                              <m:t>𝑎</m:t>
                            </m:r>
                          </m:e>
                          <m:sup>
                            <m:r>
                              <a:rPr lang="en-US" sz="4100" i="1" dirty="0">
                                <a:solidFill>
                                  <a:prstClr val="black"/>
                                </a:solidFill>
                                <a:latin typeface="Cambria Math" panose="02040503050406030204" pitchFamily="18" charset="0"/>
                              </a:rPr>
                              <m:t>3</m:t>
                            </m:r>
                          </m:sup>
                        </m:sSup>
                        <m:sSup>
                          <m:sSupPr>
                            <m:ctrlPr>
                              <a:rPr lang="en-US" sz="4100" i="1" dirty="0">
                                <a:solidFill>
                                  <a:prstClr val="black"/>
                                </a:solidFill>
                                <a:latin typeface="Cambria Math" panose="02040503050406030204" pitchFamily="18" charset="0"/>
                              </a:rPr>
                            </m:ctrlPr>
                          </m:sSupPr>
                          <m:e>
                            <m:r>
                              <a:rPr lang="en-US" sz="4100" i="1" dirty="0">
                                <a:solidFill>
                                  <a:prstClr val="black"/>
                                </a:solidFill>
                                <a:latin typeface="Cambria Math" panose="02040503050406030204" pitchFamily="18" charset="0"/>
                              </a:rPr>
                              <m:t>𝑏</m:t>
                            </m:r>
                          </m:e>
                          <m:sup>
                            <m:r>
                              <a:rPr lang="en-US" sz="4100" i="1" dirty="0">
                                <a:solidFill>
                                  <a:prstClr val="black"/>
                                </a:solidFill>
                                <a:latin typeface="Cambria Math" panose="02040503050406030204" pitchFamily="18" charset="0"/>
                              </a:rPr>
                              <m:t>2</m:t>
                            </m:r>
                          </m:sup>
                        </m:sSup>
                      </m:e>
                    </m:d>
                    <m:r>
                      <a:rPr lang="en-US" sz="4100" i="1" dirty="0">
                        <a:solidFill>
                          <a:prstClr val="black"/>
                        </a:solidFill>
                        <a:latin typeface="Cambria Math" panose="02040503050406030204" pitchFamily="18" charset="0"/>
                      </a:rPr>
                      <m:t>=</m:t>
                    </m:r>
                    <m:f>
                      <m:fPr>
                        <m:ctrlPr>
                          <a:rPr lang="en-US" sz="4100" i="1" dirty="0" smtClean="0">
                            <a:solidFill>
                              <a:prstClr val="black"/>
                            </a:solidFill>
                            <a:latin typeface="Cambria Math" panose="02040503050406030204" pitchFamily="18" charset="0"/>
                          </a:rPr>
                        </m:ctrlPr>
                      </m:fPr>
                      <m:num>
                        <m:r>
                          <a:rPr lang="en-US" sz="4100" i="1" dirty="0">
                            <a:solidFill>
                              <a:prstClr val="black"/>
                            </a:solidFill>
                            <a:latin typeface="Cambria Math" panose="02040503050406030204" pitchFamily="18" charset="0"/>
                          </a:rPr>
                          <m:t>3</m:t>
                        </m:r>
                      </m:num>
                      <m:den>
                        <m:r>
                          <a:rPr lang="en-US" sz="4100" b="0" i="1" dirty="0" smtClean="0">
                            <a:solidFill>
                              <a:prstClr val="black"/>
                            </a:solidFill>
                            <a:latin typeface="Cambria Math" panose="02040503050406030204" pitchFamily="18" charset="0"/>
                          </a:rPr>
                          <m:t>2</m:t>
                        </m:r>
                      </m:den>
                    </m:f>
                    <m:r>
                      <a:rPr lang="en-US" sz="4100" i="1" dirty="0">
                        <a:solidFill>
                          <a:prstClr val="black"/>
                        </a:solidFill>
                        <a:latin typeface="Cambria Math" panose="02040503050406030204" pitchFamily="18" charset="0"/>
                      </a:rPr>
                      <m:t>+</m:t>
                    </m:r>
                    <m:sSub>
                      <m:sSubPr>
                        <m:ctrlPr>
                          <a:rPr lang="en-US" sz="4100" i="1" dirty="0">
                            <a:solidFill>
                              <a:prstClr val="black"/>
                            </a:solidFill>
                            <a:latin typeface="Cambria Math" panose="02040503050406030204" pitchFamily="18" charset="0"/>
                          </a:rPr>
                        </m:ctrlPr>
                      </m:sSubPr>
                      <m:e>
                        <m:r>
                          <a:rPr lang="en-US" sz="4100" i="1" dirty="0">
                            <a:solidFill>
                              <a:prstClr val="black"/>
                            </a:solidFill>
                            <a:latin typeface="Cambria Math" panose="02040503050406030204" pitchFamily="18" charset="0"/>
                          </a:rPr>
                          <m:t>𝑙𝑜𝑔</m:t>
                        </m:r>
                      </m:e>
                      <m:sub>
                        <m:r>
                          <a:rPr lang="en-US" sz="4100" i="1" dirty="0">
                            <a:solidFill>
                              <a:prstClr val="black"/>
                            </a:solidFill>
                            <a:latin typeface="Cambria Math" panose="02040503050406030204" pitchFamily="18" charset="0"/>
                          </a:rPr>
                          <m:t>𝑎</m:t>
                        </m:r>
                      </m:sub>
                    </m:sSub>
                    <m:r>
                      <a:rPr lang="en-US" sz="4100" i="1" dirty="0">
                        <a:solidFill>
                          <a:prstClr val="black"/>
                        </a:solidFill>
                        <a:latin typeface="Cambria Math" panose="02040503050406030204" pitchFamily="18" charset="0"/>
                      </a:rPr>
                      <m:t>𝑏</m:t>
                    </m:r>
                  </m:oMath>
                </a14:m>
                <a:endParaRPr lang="en-US" sz="4100" dirty="0">
                  <a:solidFill>
                    <a:prstClr val="black"/>
                  </a:solidFill>
                  <a:latin typeface="Arial" panose="020B0604020202020204" pitchFamily="34" charset="0"/>
                  <a:cs typeface="Arial" panose="020B0604020202020204" pitchFamily="34" charset="0"/>
                </a:endParaRPr>
              </a:p>
            </p:txBody>
          </p:sp>
        </mc:Choice>
        <mc:Fallback xmlns="">
          <p:sp>
            <p:nvSpPr>
              <p:cNvPr id="12" name="Plaque 11"/>
              <p:cNvSpPr>
                <a:spLocks noRot="1" noChangeAspect="1" noMove="1" noResize="1" noEditPoints="1" noAdjustHandles="1" noChangeArrowheads="1" noChangeShapeType="1" noTextEdit="1"/>
              </p:cNvSpPr>
              <p:nvPr/>
            </p:nvSpPr>
            <p:spPr>
              <a:xfrm>
                <a:off x="1671318" y="7374665"/>
                <a:ext cx="6939281" cy="1981200"/>
              </a:xfrm>
              <a:prstGeom prst="plaque">
                <a:avLst/>
              </a:prstGeom>
              <a:blipFill>
                <a:blip r:embed="rId11"/>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Plaque 12"/>
              <p:cNvSpPr/>
              <p:nvPr/>
            </p:nvSpPr>
            <p:spPr>
              <a:xfrm>
                <a:off x="9421541" y="7374665"/>
                <a:ext cx="6939281" cy="19812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000">
                    <a:solidFill>
                      <a:schemeClr val="tx1"/>
                    </a:solidFill>
                    <a:latin typeface="Arial" panose="020B0604020202020204" pitchFamily="34" charset="0"/>
                    <a:cs typeface="Arial" panose="020B0604020202020204" pitchFamily="34" charset="0"/>
                  </a:rPr>
                  <a:t>D.</a:t>
                </a:r>
                <a:r>
                  <a:rPr lang="en-US" sz="4000">
                    <a:solidFill>
                      <a:schemeClr val="tx1"/>
                    </a:solidFill>
                    <a:latin typeface="Arial" panose="020B0604020202020204" pitchFamily="34" charset="0"/>
                    <a:cs typeface="Arial" panose="020B0604020202020204" pitchFamily="34" charset="0"/>
                  </a:rPr>
                  <a:t> </a:t>
                </a:r>
                <a14:m>
                  <m:oMath xmlns:m="http://schemas.openxmlformats.org/officeDocument/2006/math">
                    <m:sSub>
                      <m:sSubPr>
                        <m:ctrlPr>
                          <a:rPr lang="en-US" sz="4000" i="1" dirty="0">
                            <a:solidFill>
                              <a:prstClr val="black"/>
                            </a:solidFill>
                            <a:latin typeface="Cambria Math" panose="02040503050406030204" pitchFamily="18" charset="0"/>
                          </a:rPr>
                        </m:ctrlPr>
                      </m:sSubPr>
                      <m:e>
                        <m:r>
                          <a:rPr lang="en-US" sz="4000" i="1" dirty="0">
                            <a:solidFill>
                              <a:prstClr val="black"/>
                            </a:solidFill>
                            <a:latin typeface="Cambria Math" panose="02040503050406030204" pitchFamily="18" charset="0"/>
                          </a:rPr>
                          <m:t>𝑙𝑜𝑔</m:t>
                        </m:r>
                      </m:e>
                      <m:sub>
                        <m:r>
                          <a:rPr lang="en-US" sz="4000" i="1" dirty="0">
                            <a:solidFill>
                              <a:prstClr val="black"/>
                            </a:solidFill>
                            <a:latin typeface="Cambria Math" panose="02040503050406030204" pitchFamily="18" charset="0"/>
                          </a:rPr>
                          <m:t>𝑎</m:t>
                        </m:r>
                      </m:sub>
                    </m:sSub>
                    <m:d>
                      <m:dPr>
                        <m:ctrlPr>
                          <a:rPr lang="en-US" sz="4000" i="1" dirty="0">
                            <a:solidFill>
                              <a:prstClr val="black"/>
                            </a:solidFill>
                            <a:latin typeface="Cambria Math" panose="02040503050406030204" pitchFamily="18" charset="0"/>
                          </a:rPr>
                        </m:ctrlPr>
                      </m:dPr>
                      <m:e>
                        <m:sSup>
                          <m:sSupPr>
                            <m:ctrlPr>
                              <a:rPr lang="en-US" sz="4000" i="1" dirty="0">
                                <a:solidFill>
                                  <a:prstClr val="black"/>
                                </a:solidFill>
                                <a:latin typeface="Cambria Math" panose="02040503050406030204" pitchFamily="18" charset="0"/>
                              </a:rPr>
                            </m:ctrlPr>
                          </m:sSupPr>
                          <m:e>
                            <m:r>
                              <a:rPr lang="en-US" sz="4000" i="1" dirty="0">
                                <a:solidFill>
                                  <a:prstClr val="black"/>
                                </a:solidFill>
                                <a:latin typeface="Cambria Math" panose="02040503050406030204" pitchFamily="18" charset="0"/>
                              </a:rPr>
                              <m:t>𝑎</m:t>
                            </m:r>
                          </m:e>
                          <m:sup>
                            <m:r>
                              <a:rPr lang="en-US" sz="4000" i="1" dirty="0">
                                <a:solidFill>
                                  <a:prstClr val="black"/>
                                </a:solidFill>
                                <a:latin typeface="Cambria Math" panose="02040503050406030204" pitchFamily="18" charset="0"/>
                              </a:rPr>
                              <m:t>3</m:t>
                            </m:r>
                          </m:sup>
                        </m:sSup>
                        <m:sSup>
                          <m:sSupPr>
                            <m:ctrlPr>
                              <a:rPr lang="en-US" sz="4000" i="1" dirty="0">
                                <a:solidFill>
                                  <a:prstClr val="black"/>
                                </a:solidFill>
                                <a:latin typeface="Cambria Math" panose="02040503050406030204" pitchFamily="18" charset="0"/>
                              </a:rPr>
                            </m:ctrlPr>
                          </m:sSupPr>
                          <m:e>
                            <m:r>
                              <a:rPr lang="en-US" sz="4000" i="1" dirty="0">
                                <a:solidFill>
                                  <a:prstClr val="black"/>
                                </a:solidFill>
                                <a:latin typeface="Cambria Math" panose="02040503050406030204" pitchFamily="18" charset="0"/>
                              </a:rPr>
                              <m:t>𝑏</m:t>
                            </m:r>
                          </m:e>
                          <m:sup>
                            <m:r>
                              <a:rPr lang="en-US" sz="4000" i="1" dirty="0">
                                <a:solidFill>
                                  <a:prstClr val="black"/>
                                </a:solidFill>
                                <a:latin typeface="Cambria Math" panose="02040503050406030204" pitchFamily="18" charset="0"/>
                              </a:rPr>
                              <m:t>2</m:t>
                            </m:r>
                          </m:sup>
                        </m:sSup>
                      </m:e>
                    </m:d>
                    <m:r>
                      <a:rPr lang="en-US" sz="4000" i="1" dirty="0">
                        <a:solidFill>
                          <a:prstClr val="black"/>
                        </a:solidFill>
                        <a:latin typeface="Cambria Math" panose="02040503050406030204" pitchFamily="18" charset="0"/>
                      </a:rPr>
                      <m:t>=</m:t>
                    </m:r>
                    <m:f>
                      <m:fPr>
                        <m:ctrlPr>
                          <a:rPr lang="en-US" sz="4000" i="1" dirty="0">
                            <a:solidFill>
                              <a:prstClr val="black"/>
                            </a:solidFill>
                            <a:latin typeface="Cambria Math" panose="02040503050406030204" pitchFamily="18" charset="0"/>
                          </a:rPr>
                        </m:ctrlPr>
                      </m:fPr>
                      <m:num>
                        <m:r>
                          <a:rPr lang="en-US" sz="4000" b="0" i="1" dirty="0" smtClean="0">
                            <a:solidFill>
                              <a:prstClr val="black"/>
                            </a:solidFill>
                            <a:latin typeface="Cambria Math" panose="02040503050406030204" pitchFamily="18" charset="0"/>
                          </a:rPr>
                          <m:t>1</m:t>
                        </m:r>
                      </m:num>
                      <m:den>
                        <m:r>
                          <a:rPr lang="en-US" sz="4000" b="0" i="1" dirty="0" smtClean="0">
                            <a:solidFill>
                              <a:prstClr val="black"/>
                            </a:solidFill>
                            <a:latin typeface="Cambria Math" panose="02040503050406030204" pitchFamily="18" charset="0"/>
                          </a:rPr>
                          <m:t>3</m:t>
                        </m:r>
                      </m:den>
                    </m:f>
                    <m:r>
                      <a:rPr lang="en-US" sz="4000" i="1" dirty="0">
                        <a:solidFill>
                          <a:prstClr val="black"/>
                        </a:solidFill>
                        <a:latin typeface="Cambria Math" panose="02040503050406030204" pitchFamily="18" charset="0"/>
                      </a:rPr>
                      <m:t>+</m:t>
                    </m:r>
                    <m:f>
                      <m:fPr>
                        <m:ctrlPr>
                          <a:rPr lang="en-US" sz="4000" i="1" dirty="0">
                            <a:solidFill>
                              <a:prstClr val="black"/>
                            </a:solidFill>
                            <a:latin typeface="Cambria Math" panose="02040503050406030204" pitchFamily="18" charset="0"/>
                          </a:rPr>
                        </m:ctrlPr>
                      </m:fPr>
                      <m:num>
                        <m:r>
                          <a:rPr lang="en-US" sz="4000" i="1" dirty="0">
                            <a:solidFill>
                              <a:prstClr val="black"/>
                            </a:solidFill>
                            <a:latin typeface="Cambria Math" panose="02040503050406030204" pitchFamily="18" charset="0"/>
                          </a:rPr>
                          <m:t>1</m:t>
                        </m:r>
                      </m:num>
                      <m:den>
                        <m:r>
                          <a:rPr lang="en-US" sz="4000" b="0" i="1" dirty="0" smtClean="0">
                            <a:solidFill>
                              <a:prstClr val="black"/>
                            </a:solidFill>
                            <a:latin typeface="Cambria Math" panose="02040503050406030204" pitchFamily="18" charset="0"/>
                          </a:rPr>
                          <m:t>2</m:t>
                        </m:r>
                      </m:den>
                    </m:f>
                    <m:sSub>
                      <m:sSubPr>
                        <m:ctrlPr>
                          <a:rPr lang="en-US" sz="4000" i="1" dirty="0">
                            <a:solidFill>
                              <a:prstClr val="black"/>
                            </a:solidFill>
                            <a:latin typeface="Cambria Math" panose="02040503050406030204" pitchFamily="18" charset="0"/>
                          </a:rPr>
                        </m:ctrlPr>
                      </m:sSubPr>
                      <m:e>
                        <m:r>
                          <a:rPr lang="en-US" sz="4000" i="1" dirty="0">
                            <a:solidFill>
                              <a:prstClr val="black"/>
                            </a:solidFill>
                            <a:latin typeface="Cambria Math" panose="02040503050406030204" pitchFamily="18" charset="0"/>
                          </a:rPr>
                          <m:t>𝑙𝑜𝑔</m:t>
                        </m:r>
                      </m:e>
                      <m:sub>
                        <m:r>
                          <a:rPr lang="en-US" sz="4000" i="1" dirty="0">
                            <a:solidFill>
                              <a:prstClr val="black"/>
                            </a:solidFill>
                            <a:latin typeface="Cambria Math" panose="02040503050406030204" pitchFamily="18" charset="0"/>
                          </a:rPr>
                          <m:t>𝑎</m:t>
                        </m:r>
                      </m:sub>
                    </m:sSub>
                    <m:r>
                      <a:rPr lang="en-US" sz="4000" i="1" dirty="0">
                        <a:solidFill>
                          <a:prstClr val="black"/>
                        </a:solidFill>
                        <a:latin typeface="Cambria Math" panose="02040503050406030204" pitchFamily="18" charset="0"/>
                      </a:rPr>
                      <m:t>𝑏</m:t>
                    </m:r>
                  </m:oMath>
                </a14:m>
                <a:endParaRPr lang="en-US" sz="4000" dirty="0">
                  <a:solidFill>
                    <a:prstClr val="black"/>
                  </a:solidFill>
                  <a:latin typeface="Arial" panose="020B0604020202020204" pitchFamily="34" charset="0"/>
                  <a:cs typeface="Arial" panose="020B0604020202020204" pitchFamily="34" charset="0"/>
                </a:endParaRPr>
              </a:p>
            </p:txBody>
          </p:sp>
        </mc:Choice>
        <mc:Fallback xmlns="">
          <p:sp>
            <p:nvSpPr>
              <p:cNvPr id="13" name="Plaque 12"/>
              <p:cNvSpPr>
                <a:spLocks noRot="1" noChangeAspect="1" noMove="1" noResize="1" noEditPoints="1" noAdjustHandles="1" noChangeArrowheads="1" noChangeShapeType="1" noTextEdit="1"/>
              </p:cNvSpPr>
              <p:nvPr/>
            </p:nvSpPr>
            <p:spPr>
              <a:xfrm>
                <a:off x="9421541" y="7374665"/>
                <a:ext cx="6939281" cy="1981200"/>
              </a:xfrm>
              <a:prstGeom prst="plaque">
                <a:avLst/>
              </a:prstGeom>
              <a:blipFill>
                <a:blip r:embed="rId12"/>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Plaque 14"/>
              <p:cNvSpPr/>
              <p:nvPr/>
            </p:nvSpPr>
            <p:spPr>
              <a:xfrm>
                <a:off x="9416098" y="5067300"/>
                <a:ext cx="6939281" cy="1981200"/>
              </a:xfrm>
              <a:prstGeom prst="plaqu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a:solidFill>
                      <a:prstClr val="black"/>
                    </a:solidFill>
                    <a:latin typeface="Arial" panose="020B0604020202020204" pitchFamily="34" charset="0"/>
                    <a:cs typeface="Arial" panose="020B0604020202020204" pitchFamily="34" charset="0"/>
                  </a:rPr>
                  <a:t>B</a:t>
                </a:r>
                <a:r>
                  <a:rPr lang="vi-VN" sz="4000">
                    <a:solidFill>
                      <a:prstClr val="black"/>
                    </a:solidFill>
                    <a:latin typeface="Arial" panose="020B0604020202020204" pitchFamily="34" charset="0"/>
                    <a:cs typeface="Arial" panose="020B0604020202020204" pitchFamily="34" charset="0"/>
                  </a:rPr>
                  <a:t>. </a:t>
                </a:r>
                <a14:m>
                  <m:oMath xmlns:m="http://schemas.openxmlformats.org/officeDocument/2006/math">
                    <m:sSub>
                      <m:sSubPr>
                        <m:ctrlPr>
                          <a:rPr lang="en-US" sz="4000" i="1" dirty="0">
                            <a:solidFill>
                              <a:prstClr val="black"/>
                            </a:solidFill>
                            <a:latin typeface="Cambria Math" panose="02040503050406030204" pitchFamily="18" charset="0"/>
                          </a:rPr>
                        </m:ctrlPr>
                      </m:sSubPr>
                      <m:e>
                        <m:r>
                          <a:rPr lang="en-US" sz="4000" i="1" dirty="0">
                            <a:solidFill>
                              <a:prstClr val="black"/>
                            </a:solidFill>
                            <a:latin typeface="Cambria Math" panose="02040503050406030204" pitchFamily="18" charset="0"/>
                          </a:rPr>
                          <m:t>𝑙𝑜𝑔</m:t>
                        </m:r>
                      </m:e>
                      <m:sub>
                        <m:r>
                          <a:rPr lang="en-US" sz="4000" i="1" dirty="0">
                            <a:solidFill>
                              <a:prstClr val="black"/>
                            </a:solidFill>
                            <a:latin typeface="Cambria Math" panose="02040503050406030204" pitchFamily="18" charset="0"/>
                          </a:rPr>
                          <m:t>𝑎</m:t>
                        </m:r>
                      </m:sub>
                    </m:sSub>
                    <m:d>
                      <m:dPr>
                        <m:ctrlPr>
                          <a:rPr lang="en-US" sz="4000" i="1" dirty="0">
                            <a:solidFill>
                              <a:prstClr val="black"/>
                            </a:solidFill>
                            <a:latin typeface="Cambria Math" panose="02040503050406030204" pitchFamily="18" charset="0"/>
                          </a:rPr>
                        </m:ctrlPr>
                      </m:dPr>
                      <m:e>
                        <m:sSup>
                          <m:sSupPr>
                            <m:ctrlPr>
                              <a:rPr lang="en-US" sz="4000" i="1" dirty="0">
                                <a:solidFill>
                                  <a:prstClr val="black"/>
                                </a:solidFill>
                                <a:latin typeface="Cambria Math" panose="02040503050406030204" pitchFamily="18" charset="0"/>
                              </a:rPr>
                            </m:ctrlPr>
                          </m:sSupPr>
                          <m:e>
                            <m:r>
                              <a:rPr lang="en-US" sz="4000" i="1" dirty="0">
                                <a:solidFill>
                                  <a:prstClr val="black"/>
                                </a:solidFill>
                                <a:latin typeface="Cambria Math" panose="02040503050406030204" pitchFamily="18" charset="0"/>
                              </a:rPr>
                              <m:t>𝑎</m:t>
                            </m:r>
                          </m:e>
                          <m:sup>
                            <m:r>
                              <a:rPr lang="en-US" sz="4000" i="1" dirty="0">
                                <a:solidFill>
                                  <a:prstClr val="black"/>
                                </a:solidFill>
                                <a:latin typeface="Cambria Math" panose="02040503050406030204" pitchFamily="18" charset="0"/>
                              </a:rPr>
                              <m:t>3</m:t>
                            </m:r>
                          </m:sup>
                        </m:sSup>
                        <m:sSup>
                          <m:sSupPr>
                            <m:ctrlPr>
                              <a:rPr lang="en-US" sz="4000" i="1" dirty="0">
                                <a:solidFill>
                                  <a:prstClr val="black"/>
                                </a:solidFill>
                                <a:latin typeface="Cambria Math" panose="02040503050406030204" pitchFamily="18" charset="0"/>
                              </a:rPr>
                            </m:ctrlPr>
                          </m:sSupPr>
                          <m:e>
                            <m:r>
                              <a:rPr lang="en-US" sz="4000" i="1" dirty="0">
                                <a:solidFill>
                                  <a:prstClr val="black"/>
                                </a:solidFill>
                                <a:latin typeface="Cambria Math" panose="02040503050406030204" pitchFamily="18" charset="0"/>
                              </a:rPr>
                              <m:t>𝑏</m:t>
                            </m:r>
                          </m:e>
                          <m:sup>
                            <m:r>
                              <a:rPr lang="en-US" sz="4000" i="1" dirty="0">
                                <a:solidFill>
                                  <a:prstClr val="black"/>
                                </a:solidFill>
                                <a:latin typeface="Cambria Math" panose="02040503050406030204" pitchFamily="18" charset="0"/>
                              </a:rPr>
                              <m:t>2</m:t>
                            </m:r>
                          </m:sup>
                        </m:sSup>
                      </m:e>
                    </m:d>
                    <m:r>
                      <a:rPr lang="en-US" sz="4000" i="1" dirty="0">
                        <a:solidFill>
                          <a:prstClr val="black"/>
                        </a:solidFill>
                        <a:latin typeface="Cambria Math" panose="02040503050406030204" pitchFamily="18" charset="0"/>
                      </a:rPr>
                      <m:t>=3+2</m:t>
                    </m:r>
                    <m:sSub>
                      <m:sSubPr>
                        <m:ctrlPr>
                          <a:rPr lang="en-US" sz="4000" i="1" dirty="0">
                            <a:solidFill>
                              <a:prstClr val="black"/>
                            </a:solidFill>
                            <a:latin typeface="Cambria Math" panose="02040503050406030204" pitchFamily="18" charset="0"/>
                          </a:rPr>
                        </m:ctrlPr>
                      </m:sSubPr>
                      <m:e>
                        <m:r>
                          <a:rPr lang="en-US" sz="4000" i="1" dirty="0">
                            <a:solidFill>
                              <a:prstClr val="black"/>
                            </a:solidFill>
                            <a:latin typeface="Cambria Math" panose="02040503050406030204" pitchFamily="18" charset="0"/>
                          </a:rPr>
                          <m:t>𝑙𝑜𝑔</m:t>
                        </m:r>
                      </m:e>
                      <m:sub>
                        <m:r>
                          <a:rPr lang="en-US" sz="4000" i="1" dirty="0">
                            <a:solidFill>
                              <a:prstClr val="black"/>
                            </a:solidFill>
                            <a:latin typeface="Cambria Math" panose="02040503050406030204" pitchFamily="18" charset="0"/>
                          </a:rPr>
                          <m:t>𝑎</m:t>
                        </m:r>
                      </m:sub>
                    </m:sSub>
                    <m:r>
                      <a:rPr lang="en-US" sz="4000" i="1" dirty="0">
                        <a:solidFill>
                          <a:prstClr val="black"/>
                        </a:solidFill>
                        <a:latin typeface="Cambria Math" panose="02040503050406030204" pitchFamily="18" charset="0"/>
                      </a:rPr>
                      <m:t>𝑏</m:t>
                    </m:r>
                  </m:oMath>
                </a14:m>
                <a:endParaRPr lang="en-US" sz="4000" dirty="0">
                  <a:solidFill>
                    <a:prstClr val="black"/>
                  </a:solidFill>
                  <a:latin typeface="Arial" panose="020B0604020202020204" pitchFamily="34" charset="0"/>
                  <a:cs typeface="Arial" panose="020B0604020202020204" pitchFamily="34" charset="0"/>
                </a:endParaRPr>
              </a:p>
            </p:txBody>
          </p:sp>
        </mc:Choice>
        <mc:Fallback xmlns="">
          <p:sp>
            <p:nvSpPr>
              <p:cNvPr id="15" name="Plaque 14"/>
              <p:cNvSpPr>
                <a:spLocks noRot="1" noChangeAspect="1" noMove="1" noResize="1" noEditPoints="1" noAdjustHandles="1" noChangeArrowheads="1" noChangeShapeType="1" noTextEdit="1"/>
              </p:cNvSpPr>
              <p:nvPr/>
            </p:nvSpPr>
            <p:spPr>
              <a:xfrm>
                <a:off x="9416098" y="5067300"/>
                <a:ext cx="6939281" cy="1981200"/>
              </a:xfrm>
              <a:prstGeom prst="plaque">
                <a:avLst/>
              </a:prstGeom>
              <a:blipFill>
                <a:blip r:embed="rId13"/>
                <a:stretch>
                  <a:fillRect/>
                </a:stretch>
              </a:blipFill>
              <a:ln w="28575">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3895379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anim calcmode="lin" valueType="num">
                                      <p:cBhvr>
                                        <p:cTn id="12" dur="500" fill="hold"/>
                                        <p:tgtEl>
                                          <p:spTgt spid="10"/>
                                        </p:tgtEl>
                                        <p:attrNameLst>
                                          <p:attrName>ppt_x</p:attrName>
                                        </p:attrNameLst>
                                      </p:cBhvr>
                                      <p:tavLst>
                                        <p:tav tm="0">
                                          <p:val>
                                            <p:strVal val="#ppt_x"/>
                                          </p:val>
                                        </p:tav>
                                        <p:tav tm="100000">
                                          <p:val>
                                            <p:strVal val="#ppt_x"/>
                                          </p:val>
                                        </p:tav>
                                      </p:tavLst>
                                    </p:anim>
                                    <p:anim calcmode="lin" valueType="num">
                                      <p:cBhvr>
                                        <p:cTn id="13" dur="5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anim calcmode="lin" valueType="num">
                                      <p:cBhvr>
                                        <p:cTn id="24" dur="500" fill="hold"/>
                                        <p:tgtEl>
                                          <p:spTgt spid="12"/>
                                        </p:tgtEl>
                                        <p:attrNameLst>
                                          <p:attrName>ppt_x</p:attrName>
                                        </p:attrNameLst>
                                      </p:cBhvr>
                                      <p:tavLst>
                                        <p:tav tm="0">
                                          <p:val>
                                            <p:strVal val="#ppt_x"/>
                                          </p:val>
                                        </p:tav>
                                        <p:tav tm="100000">
                                          <p:val>
                                            <p:strVal val="#ppt_x"/>
                                          </p:val>
                                        </p:tav>
                                      </p:tavLst>
                                    </p:anim>
                                    <p:anim calcmode="lin" valueType="num">
                                      <p:cBhvr>
                                        <p:cTn id="25" dur="500" fill="hold"/>
                                        <p:tgtEl>
                                          <p:spTgt spid="1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anim calcmode="lin" valueType="num">
                                      <p:cBhvr>
                                        <p:cTn id="30" dur="500" fill="hold"/>
                                        <p:tgtEl>
                                          <p:spTgt spid="13"/>
                                        </p:tgtEl>
                                        <p:attrNameLst>
                                          <p:attrName>ppt_x</p:attrName>
                                        </p:attrNameLst>
                                      </p:cBhvr>
                                      <p:tavLst>
                                        <p:tav tm="0">
                                          <p:val>
                                            <p:strVal val="#ppt_x"/>
                                          </p:val>
                                        </p:tav>
                                        <p:tav tm="100000">
                                          <p:val>
                                            <p:strVal val="#ppt_x"/>
                                          </p:val>
                                        </p:tav>
                                      </p:tavLst>
                                    </p:anim>
                                    <p:anim calcmode="lin" valueType="num">
                                      <p:cBhvr>
                                        <p:cTn id="31"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arn(inVertical)">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CA379"/>
        </a:solidFill>
        <a:effectLst/>
      </p:bgPr>
    </p:bg>
    <p:spTree>
      <p:nvGrpSpPr>
        <p:cNvPr id="1" name=""/>
        <p:cNvGrpSpPr/>
        <p:nvPr/>
      </p:nvGrpSpPr>
      <p:grpSpPr>
        <a:xfrm>
          <a:off x="0" y="0"/>
          <a:ext cx="0" cy="0"/>
          <a:chOff x="0" y="0"/>
          <a:chExt cx="0" cy="0"/>
        </a:xfrm>
      </p:grpSpPr>
      <p:sp>
        <p:nvSpPr>
          <p:cNvPr id="19" name="Freeform 19"/>
          <p:cNvSpPr/>
          <p:nvPr/>
        </p:nvSpPr>
        <p:spPr>
          <a:xfrm rot="-2010195">
            <a:off x="2628053" y="291738"/>
            <a:ext cx="1572571" cy="1712701"/>
          </a:xfrm>
          <a:custGeom>
            <a:avLst/>
            <a:gdLst/>
            <a:ahLst/>
            <a:cxnLst/>
            <a:rect l="l" t="t" r="r" b="b"/>
            <a:pathLst>
              <a:path w="1572571" h="1712701">
                <a:moveTo>
                  <a:pt x="0" y="0"/>
                </a:moveTo>
                <a:lnTo>
                  <a:pt x="1572571" y="0"/>
                </a:lnTo>
                <a:lnTo>
                  <a:pt x="1572571" y="1712701"/>
                </a:lnTo>
                <a:lnTo>
                  <a:pt x="0" y="1712701"/>
                </a:lnTo>
                <a:lnTo>
                  <a:pt x="0" y="0"/>
                </a:lnTo>
                <a:close/>
              </a:path>
            </a:pathLst>
          </a:custGeom>
          <a: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tretch>
              <a:fillRect/>
            </a:stretch>
          </a:blipFill>
        </p:spPr>
      </p:sp>
      <p:sp>
        <p:nvSpPr>
          <p:cNvPr id="20" name="Freeform 20"/>
          <p:cNvSpPr/>
          <p:nvPr/>
        </p:nvSpPr>
        <p:spPr>
          <a:xfrm rot="-1085547">
            <a:off x="16479684" y="536979"/>
            <a:ext cx="893266" cy="842274"/>
          </a:xfrm>
          <a:custGeom>
            <a:avLst/>
            <a:gdLst/>
            <a:ahLst/>
            <a:cxnLst/>
            <a:rect l="l" t="t" r="r" b="b"/>
            <a:pathLst>
              <a:path w="893266" h="842274">
                <a:moveTo>
                  <a:pt x="0" y="0"/>
                </a:moveTo>
                <a:lnTo>
                  <a:pt x="893265" y="0"/>
                </a:lnTo>
                <a:lnTo>
                  <a:pt x="893265" y="842275"/>
                </a:lnTo>
                <a:lnTo>
                  <a:pt x="0" y="842275"/>
                </a:lnTo>
                <a:lnTo>
                  <a:pt x="0" y="0"/>
                </a:lnTo>
                <a:close/>
              </a:path>
            </a:pathLst>
          </a:custGeom>
          <a:blipFill>
            <a:blip r:embed="rId4">
              <a:extLst>
                <a:ext uri="{96DAC541-7B7A-43D3-8B79-37D633B846F1}">
                  <asvg:svgBlip xmlns:asvg="http://schemas.microsoft.com/office/drawing/2016/SVG/main" r:embed="rId5"/>
                </a:ext>
              </a:extLst>
            </a:blip>
            <a:stretch>
              <a:fillRect r="-97556" b="-36756"/>
            </a:stretch>
          </a:blipFill>
        </p:spPr>
      </p:sp>
      <p:sp>
        <p:nvSpPr>
          <p:cNvPr id="25" name="TextBox 24"/>
          <p:cNvSpPr txBox="1"/>
          <p:nvPr/>
        </p:nvSpPr>
        <p:spPr>
          <a:xfrm>
            <a:off x="4038600" y="800100"/>
            <a:ext cx="10363200" cy="1015663"/>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BÀI TẬP </a:t>
            </a:r>
            <a:r>
              <a:rPr lang="vi-VN" sz="6000" b="1" dirty="0">
                <a:solidFill>
                  <a:schemeClr val="bg1"/>
                </a:solidFill>
                <a:latin typeface="Arial" panose="020B0604020202020204" pitchFamily="34" charset="0"/>
                <a:cs typeface="Arial" panose="020B0604020202020204" pitchFamily="34" charset="0"/>
              </a:rPr>
              <a:t>TRẮC NGHIỆM</a:t>
            </a:r>
            <a:endParaRPr lang="en-US" sz="60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Plaque 4"/>
              <p:cNvSpPr/>
              <p:nvPr/>
            </p:nvSpPr>
            <p:spPr>
              <a:xfrm>
                <a:off x="1671319" y="2455134"/>
                <a:ext cx="14719983" cy="2535966"/>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50000"/>
                  </a:lnSpc>
                </a:pPr>
                <a:r>
                  <a:rPr lang="vi-VN" sz="4400" b="1">
                    <a:solidFill>
                      <a:srgbClr val="C00000"/>
                    </a:solidFill>
                    <a:latin typeface="Arial" panose="020B0604020202020204" pitchFamily="34" charset="0"/>
                    <a:cs typeface="Arial" panose="020B0604020202020204" pitchFamily="34" charset="0"/>
                  </a:rPr>
                  <a:t>6.3</a:t>
                </a:r>
                <a:r>
                  <a:rPr lang="en-US" sz="4400" b="1">
                    <a:solidFill>
                      <a:srgbClr val="C00000"/>
                    </a:solidFill>
                    <a:latin typeface="Arial" panose="020B0604020202020204" pitchFamily="34" charset="0"/>
                    <a:cs typeface="Arial" panose="020B0604020202020204" pitchFamily="34" charset="0"/>
                  </a:rPr>
                  <a:t>0</a:t>
                </a:r>
                <a:r>
                  <a:rPr lang="vi-VN" sz="4400" b="1">
                    <a:solidFill>
                      <a:srgbClr val="C00000"/>
                    </a:solidFill>
                    <a:latin typeface="Arial" panose="020B0604020202020204" pitchFamily="34" charset="0"/>
                    <a:cs typeface="Arial" panose="020B0604020202020204" pitchFamily="34" charset="0"/>
                  </a:rPr>
                  <a:t> </a:t>
                </a:r>
                <a:r>
                  <a:rPr lang="vi-VN" sz="4400">
                    <a:solidFill>
                      <a:schemeClr val="tx1"/>
                    </a:solidFill>
                    <a:latin typeface="Arial" panose="020B0604020202020204" pitchFamily="34" charset="0"/>
                    <a:cs typeface="Arial" panose="020B0604020202020204" pitchFamily="34" charset="0"/>
                  </a:rPr>
                  <a:t>Cho bốn số thực dương </a:t>
                </a:r>
                <a14:m>
                  <m:oMath xmlns:m="http://schemas.openxmlformats.org/officeDocument/2006/math">
                    <m:r>
                      <a:rPr lang="vi-VN" sz="4400" i="1" smtClean="0">
                        <a:solidFill>
                          <a:schemeClr val="tx1"/>
                        </a:solidFill>
                        <a:latin typeface="Cambria Math" panose="02040503050406030204" pitchFamily="18" charset="0"/>
                        <a:cs typeface="Arial" panose="020B0604020202020204" pitchFamily="34" charset="0"/>
                      </a:rPr>
                      <m:t>𝑎</m:t>
                    </m:r>
                    <m:r>
                      <a:rPr lang="vi-VN" sz="4400" i="1" smtClean="0">
                        <a:solidFill>
                          <a:schemeClr val="tx1"/>
                        </a:solidFill>
                        <a:latin typeface="Cambria Math" panose="02040503050406030204" pitchFamily="18" charset="0"/>
                        <a:cs typeface="Arial" panose="020B0604020202020204" pitchFamily="34" charset="0"/>
                      </a:rPr>
                      <m:t>, </m:t>
                    </m:r>
                    <m:r>
                      <a:rPr lang="vi-VN" sz="4400" i="1" smtClean="0">
                        <a:solidFill>
                          <a:schemeClr val="tx1"/>
                        </a:solidFill>
                        <a:latin typeface="Cambria Math" panose="02040503050406030204" pitchFamily="18" charset="0"/>
                        <a:cs typeface="Arial" panose="020B0604020202020204" pitchFamily="34" charset="0"/>
                      </a:rPr>
                      <m:t>𝑏</m:t>
                    </m:r>
                    <m:r>
                      <a:rPr lang="vi-VN" sz="4400" i="1" smtClean="0">
                        <a:solidFill>
                          <a:schemeClr val="tx1"/>
                        </a:solidFill>
                        <a:latin typeface="Cambria Math" panose="02040503050406030204" pitchFamily="18" charset="0"/>
                        <a:cs typeface="Arial" panose="020B0604020202020204" pitchFamily="34" charset="0"/>
                      </a:rPr>
                      <m:t>, </m:t>
                    </m:r>
                    <m:r>
                      <a:rPr lang="vi-VN" sz="4400" i="1" smtClean="0">
                        <a:solidFill>
                          <a:schemeClr val="tx1"/>
                        </a:solidFill>
                        <a:latin typeface="Cambria Math" panose="02040503050406030204" pitchFamily="18" charset="0"/>
                        <a:cs typeface="Arial" panose="020B0604020202020204" pitchFamily="34" charset="0"/>
                      </a:rPr>
                      <m:t>𝑥</m:t>
                    </m:r>
                    <m:r>
                      <a:rPr lang="vi-VN" sz="4400" i="1" smtClean="0">
                        <a:solidFill>
                          <a:schemeClr val="tx1"/>
                        </a:solidFill>
                        <a:latin typeface="Cambria Math" panose="02040503050406030204" pitchFamily="18" charset="0"/>
                        <a:cs typeface="Arial" panose="020B0604020202020204" pitchFamily="34" charset="0"/>
                      </a:rPr>
                      <m:t>, </m:t>
                    </m:r>
                    <m:r>
                      <a:rPr lang="vi-VN" sz="4400" i="1" smtClean="0">
                        <a:solidFill>
                          <a:schemeClr val="tx1"/>
                        </a:solidFill>
                        <a:latin typeface="Cambria Math" panose="02040503050406030204" pitchFamily="18" charset="0"/>
                        <a:cs typeface="Arial" panose="020B0604020202020204" pitchFamily="34" charset="0"/>
                      </a:rPr>
                      <m:t>𝑦</m:t>
                    </m:r>
                    <m:r>
                      <a:rPr lang="vi-VN" sz="4400" i="1" smtClean="0">
                        <a:solidFill>
                          <a:schemeClr val="tx1"/>
                        </a:solidFill>
                        <a:latin typeface="Cambria Math" panose="02040503050406030204" pitchFamily="18" charset="0"/>
                        <a:cs typeface="Arial" panose="020B0604020202020204" pitchFamily="34" charset="0"/>
                      </a:rPr>
                      <m:t> </m:t>
                    </m:r>
                  </m:oMath>
                </a14:m>
                <a:r>
                  <a:rPr lang="vi-VN" sz="4400">
                    <a:solidFill>
                      <a:schemeClr val="tx1"/>
                    </a:solidFill>
                    <a:latin typeface="Arial" panose="020B0604020202020204" pitchFamily="34" charset="0"/>
                    <a:cs typeface="Arial" panose="020B0604020202020204" pitchFamily="34" charset="0"/>
                  </a:rPr>
                  <a:t>với </a:t>
                </a:r>
                <a14:m>
                  <m:oMath xmlns:m="http://schemas.openxmlformats.org/officeDocument/2006/math">
                    <m:r>
                      <a:rPr lang="vi-VN" sz="4400" i="1" smtClean="0">
                        <a:solidFill>
                          <a:schemeClr val="tx1"/>
                        </a:solidFill>
                        <a:latin typeface="Cambria Math" panose="02040503050406030204" pitchFamily="18" charset="0"/>
                        <a:cs typeface="Arial" panose="020B0604020202020204" pitchFamily="34" charset="0"/>
                      </a:rPr>
                      <m:t>𝑎</m:t>
                    </m:r>
                    <m:r>
                      <a:rPr lang="vi-VN" sz="4400" i="1" smtClean="0">
                        <a:solidFill>
                          <a:schemeClr val="tx1"/>
                        </a:solidFill>
                        <a:latin typeface="Cambria Math" panose="02040503050406030204" pitchFamily="18" charset="0"/>
                        <a:cs typeface="Arial" panose="020B0604020202020204" pitchFamily="34" charset="0"/>
                      </a:rPr>
                      <m:t>,</m:t>
                    </m:r>
                    <m:r>
                      <a:rPr lang="vi-VN" sz="4400" i="1" smtClean="0">
                        <a:solidFill>
                          <a:schemeClr val="tx1"/>
                        </a:solidFill>
                        <a:latin typeface="Cambria Math" panose="02040503050406030204" pitchFamily="18" charset="0"/>
                        <a:cs typeface="Arial" panose="020B0604020202020204" pitchFamily="34" charset="0"/>
                      </a:rPr>
                      <m:t>𝑏</m:t>
                    </m:r>
                    <m:r>
                      <a:rPr lang="vi-VN" sz="4400" i="1" smtClean="0">
                        <a:solidFill>
                          <a:schemeClr val="tx1"/>
                        </a:solidFill>
                        <a:latin typeface="Cambria Math" panose="02040503050406030204" pitchFamily="18" charset="0"/>
                        <a:cs typeface="Arial" panose="020B0604020202020204" pitchFamily="34" charset="0"/>
                      </a:rPr>
                      <m:t>≠1</m:t>
                    </m:r>
                  </m:oMath>
                </a14:m>
                <a:r>
                  <a:rPr lang="vi-VN" sz="4400">
                    <a:solidFill>
                      <a:schemeClr val="tx1"/>
                    </a:solidFill>
                    <a:latin typeface="Arial" panose="020B0604020202020204" pitchFamily="34" charset="0"/>
                    <a:cs typeface="Arial" panose="020B0604020202020204" pitchFamily="34" charset="0"/>
                  </a:rPr>
                  <a:t>. Khẳng định nào sau đây là </a:t>
                </a:r>
                <a:r>
                  <a:rPr lang="vi-VN" sz="4400" b="1">
                    <a:solidFill>
                      <a:schemeClr val="tx1"/>
                    </a:solidFill>
                    <a:latin typeface="Arial" panose="020B0604020202020204" pitchFamily="34" charset="0"/>
                    <a:cs typeface="Arial" panose="020B0604020202020204" pitchFamily="34" charset="0"/>
                  </a:rPr>
                  <a:t>sai</a:t>
                </a:r>
                <a:r>
                  <a:rPr lang="vi-VN" sz="4400">
                    <a:solidFill>
                      <a:schemeClr val="tx1"/>
                    </a:solidFill>
                    <a:latin typeface="Arial" panose="020B0604020202020204" pitchFamily="34" charset="0"/>
                    <a:cs typeface="Arial" panose="020B0604020202020204" pitchFamily="34" charset="0"/>
                  </a:rPr>
                  <a:t>?</a:t>
                </a:r>
              </a:p>
            </p:txBody>
          </p:sp>
        </mc:Choice>
        <mc:Fallback xmlns="">
          <p:sp>
            <p:nvSpPr>
              <p:cNvPr id="5" name="Plaque 4"/>
              <p:cNvSpPr>
                <a:spLocks noRot="1" noChangeAspect="1" noMove="1" noResize="1" noEditPoints="1" noAdjustHandles="1" noChangeArrowheads="1" noChangeShapeType="1" noTextEdit="1"/>
              </p:cNvSpPr>
              <p:nvPr/>
            </p:nvSpPr>
            <p:spPr>
              <a:xfrm>
                <a:off x="1671319" y="2455134"/>
                <a:ext cx="14719983" cy="2535966"/>
              </a:xfrm>
              <a:prstGeom prst="plaque">
                <a:avLst/>
              </a:prstGeom>
              <a:blipFill>
                <a:blip r:embed="rId8"/>
                <a:stretch>
                  <a:fillRect b="-475"/>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Plaque 9"/>
              <p:cNvSpPr/>
              <p:nvPr/>
            </p:nvSpPr>
            <p:spPr>
              <a:xfrm>
                <a:off x="1671318" y="5448300"/>
                <a:ext cx="6939281" cy="19812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800" dirty="0">
                    <a:solidFill>
                      <a:prstClr val="black"/>
                    </a:solidFill>
                    <a:latin typeface="Arial" panose="020B0604020202020204" pitchFamily="34" charset="0"/>
                    <a:cs typeface="Arial" panose="020B0604020202020204" pitchFamily="34" charset="0"/>
                  </a:rPr>
                  <a:t>A. </a:t>
                </a:r>
                <a14:m>
                  <m:oMath xmlns:m="http://schemas.openxmlformats.org/officeDocument/2006/math">
                    <m:sSub>
                      <m:sSubPr>
                        <m:ctrlPr>
                          <a:rPr lang="en-US" sz="3800" i="1" dirty="0">
                            <a:solidFill>
                              <a:prstClr val="black"/>
                            </a:solidFill>
                            <a:latin typeface="Cambria Math" panose="02040503050406030204" pitchFamily="18" charset="0"/>
                          </a:rPr>
                        </m:ctrlPr>
                      </m:sSubPr>
                      <m:e>
                        <m:r>
                          <a:rPr lang="en-US" sz="3800" i="1" dirty="0">
                            <a:solidFill>
                              <a:prstClr val="black"/>
                            </a:solidFill>
                            <a:latin typeface="Cambria Math" panose="02040503050406030204" pitchFamily="18" charset="0"/>
                          </a:rPr>
                          <m:t>𝑙𝑜𝑔</m:t>
                        </m:r>
                      </m:e>
                      <m:sub>
                        <m:r>
                          <a:rPr lang="en-US" sz="3800" i="1" dirty="0">
                            <a:solidFill>
                              <a:prstClr val="black"/>
                            </a:solidFill>
                            <a:latin typeface="Cambria Math" panose="02040503050406030204" pitchFamily="18" charset="0"/>
                          </a:rPr>
                          <m:t>𝑎</m:t>
                        </m:r>
                      </m:sub>
                    </m:sSub>
                    <m:d>
                      <m:dPr>
                        <m:ctrlPr>
                          <a:rPr lang="en-US" sz="3800" i="1" dirty="0">
                            <a:solidFill>
                              <a:prstClr val="black"/>
                            </a:solidFill>
                            <a:latin typeface="Cambria Math" panose="02040503050406030204" pitchFamily="18" charset="0"/>
                          </a:rPr>
                        </m:ctrlPr>
                      </m:dPr>
                      <m:e>
                        <m:r>
                          <a:rPr lang="en-US" sz="3800" b="0" i="1" dirty="0" smtClean="0">
                            <a:solidFill>
                              <a:prstClr val="black"/>
                            </a:solidFill>
                            <a:latin typeface="Cambria Math" panose="02040503050406030204" pitchFamily="18" charset="0"/>
                          </a:rPr>
                          <m:t>𝑥𝑦</m:t>
                        </m:r>
                      </m:e>
                    </m:d>
                    <m:r>
                      <a:rPr lang="en-US" sz="3800" i="1" dirty="0">
                        <a:solidFill>
                          <a:prstClr val="black"/>
                        </a:solidFill>
                        <a:latin typeface="Cambria Math" panose="02040503050406030204" pitchFamily="18" charset="0"/>
                      </a:rPr>
                      <m:t>=</m:t>
                    </m:r>
                    <m:sSub>
                      <m:sSubPr>
                        <m:ctrlPr>
                          <a:rPr lang="en-US" sz="3800" i="1" dirty="0">
                            <a:solidFill>
                              <a:prstClr val="black"/>
                            </a:solidFill>
                            <a:latin typeface="Cambria Math" panose="02040503050406030204" pitchFamily="18" charset="0"/>
                          </a:rPr>
                        </m:ctrlPr>
                      </m:sSubPr>
                      <m:e>
                        <m:r>
                          <a:rPr lang="en-US" sz="3800" i="1" dirty="0">
                            <a:solidFill>
                              <a:prstClr val="black"/>
                            </a:solidFill>
                            <a:latin typeface="Cambria Math" panose="02040503050406030204" pitchFamily="18" charset="0"/>
                          </a:rPr>
                          <m:t>𝑙𝑜𝑔</m:t>
                        </m:r>
                      </m:e>
                      <m:sub>
                        <m:r>
                          <a:rPr lang="en-US" sz="3800" i="1" dirty="0">
                            <a:solidFill>
                              <a:prstClr val="black"/>
                            </a:solidFill>
                            <a:latin typeface="Cambria Math" panose="02040503050406030204" pitchFamily="18" charset="0"/>
                          </a:rPr>
                          <m:t>𝑎</m:t>
                        </m:r>
                      </m:sub>
                    </m:sSub>
                    <m:r>
                      <a:rPr lang="en-US" sz="3800" b="0" i="1" dirty="0" smtClean="0">
                        <a:solidFill>
                          <a:prstClr val="black"/>
                        </a:solidFill>
                        <a:latin typeface="Cambria Math" panose="02040503050406030204" pitchFamily="18" charset="0"/>
                      </a:rPr>
                      <m:t>𝑥</m:t>
                    </m:r>
                    <m:r>
                      <a:rPr lang="en-US" sz="3800" i="1" dirty="0">
                        <a:solidFill>
                          <a:prstClr val="black"/>
                        </a:solidFill>
                        <a:latin typeface="Cambria Math" panose="02040503050406030204" pitchFamily="18" charset="0"/>
                      </a:rPr>
                      <m:t>+</m:t>
                    </m:r>
                    <m:sSub>
                      <m:sSubPr>
                        <m:ctrlPr>
                          <a:rPr lang="en-US" sz="3800" i="1" dirty="0">
                            <a:solidFill>
                              <a:prstClr val="black"/>
                            </a:solidFill>
                            <a:latin typeface="Cambria Math" panose="02040503050406030204" pitchFamily="18" charset="0"/>
                          </a:rPr>
                        </m:ctrlPr>
                      </m:sSubPr>
                      <m:e>
                        <m:r>
                          <a:rPr lang="en-US" sz="3800" i="1" dirty="0">
                            <a:solidFill>
                              <a:prstClr val="black"/>
                            </a:solidFill>
                            <a:latin typeface="Cambria Math" panose="02040503050406030204" pitchFamily="18" charset="0"/>
                          </a:rPr>
                          <m:t>𝑙𝑜𝑔</m:t>
                        </m:r>
                      </m:e>
                      <m:sub>
                        <m:r>
                          <a:rPr lang="en-US" sz="3800" i="1" dirty="0">
                            <a:solidFill>
                              <a:prstClr val="black"/>
                            </a:solidFill>
                            <a:latin typeface="Cambria Math" panose="02040503050406030204" pitchFamily="18" charset="0"/>
                          </a:rPr>
                          <m:t>𝑎</m:t>
                        </m:r>
                      </m:sub>
                    </m:sSub>
                    <m:r>
                      <a:rPr lang="en-US" sz="3800" b="0" i="1" dirty="0" smtClean="0">
                        <a:solidFill>
                          <a:prstClr val="black"/>
                        </a:solidFill>
                        <a:latin typeface="Cambria Math" panose="02040503050406030204" pitchFamily="18" charset="0"/>
                      </a:rPr>
                      <m:t>𝑦</m:t>
                    </m:r>
                  </m:oMath>
                </a14:m>
                <a:endParaRPr lang="en-US" sz="3800" dirty="0">
                  <a:solidFill>
                    <a:prstClr val="black"/>
                  </a:solidFill>
                  <a:latin typeface="Arial" panose="020B0604020202020204" pitchFamily="34" charset="0"/>
                  <a:cs typeface="Arial" panose="020B0604020202020204" pitchFamily="34" charset="0"/>
                </a:endParaRPr>
              </a:p>
            </p:txBody>
          </p:sp>
        </mc:Choice>
        <mc:Fallback xmlns="">
          <p:sp>
            <p:nvSpPr>
              <p:cNvPr id="10" name="Plaque 9"/>
              <p:cNvSpPr>
                <a:spLocks noRot="1" noChangeAspect="1" noMove="1" noResize="1" noEditPoints="1" noAdjustHandles="1" noChangeArrowheads="1" noChangeShapeType="1" noTextEdit="1"/>
              </p:cNvSpPr>
              <p:nvPr/>
            </p:nvSpPr>
            <p:spPr>
              <a:xfrm>
                <a:off x="1671318" y="5448300"/>
                <a:ext cx="6939281" cy="1981200"/>
              </a:xfrm>
              <a:prstGeom prst="plaque">
                <a:avLst/>
              </a:prstGeom>
              <a:blipFill>
                <a:blip r:embed="rId9"/>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Plaque 10"/>
              <p:cNvSpPr/>
              <p:nvPr/>
            </p:nvSpPr>
            <p:spPr>
              <a:xfrm>
                <a:off x="9421541" y="5448300"/>
                <a:ext cx="6939281" cy="19812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800">
                    <a:solidFill>
                      <a:prstClr val="black"/>
                    </a:solidFill>
                    <a:latin typeface="Arial" panose="020B0604020202020204" pitchFamily="34" charset="0"/>
                    <a:cs typeface="Arial" panose="020B0604020202020204" pitchFamily="34" charset="0"/>
                  </a:rPr>
                  <a:t>B</a:t>
                </a:r>
                <a:r>
                  <a:rPr lang="vi-VN" sz="3800">
                    <a:solidFill>
                      <a:prstClr val="black"/>
                    </a:solidFill>
                    <a:latin typeface="Arial" panose="020B0604020202020204" pitchFamily="34" charset="0"/>
                    <a:cs typeface="Arial" panose="020B0604020202020204" pitchFamily="34" charset="0"/>
                  </a:rPr>
                  <a:t>. </a:t>
                </a:r>
                <a14:m>
                  <m:oMath xmlns:m="http://schemas.openxmlformats.org/officeDocument/2006/math">
                    <m:sSub>
                      <m:sSubPr>
                        <m:ctrlPr>
                          <a:rPr lang="en-US" sz="3800" i="1" dirty="0">
                            <a:solidFill>
                              <a:prstClr val="black"/>
                            </a:solidFill>
                            <a:latin typeface="Cambria Math" panose="02040503050406030204" pitchFamily="18" charset="0"/>
                          </a:rPr>
                        </m:ctrlPr>
                      </m:sSubPr>
                      <m:e>
                        <m:r>
                          <a:rPr lang="en-US" sz="3800" i="1" dirty="0">
                            <a:solidFill>
                              <a:prstClr val="black"/>
                            </a:solidFill>
                            <a:latin typeface="Cambria Math" panose="02040503050406030204" pitchFamily="18" charset="0"/>
                          </a:rPr>
                          <m:t>𝑙𝑜𝑔</m:t>
                        </m:r>
                      </m:e>
                      <m:sub>
                        <m:r>
                          <a:rPr lang="en-US" sz="3800" i="1" dirty="0">
                            <a:solidFill>
                              <a:prstClr val="black"/>
                            </a:solidFill>
                            <a:latin typeface="Cambria Math" panose="02040503050406030204" pitchFamily="18" charset="0"/>
                          </a:rPr>
                          <m:t>𝑎</m:t>
                        </m:r>
                      </m:sub>
                    </m:sSub>
                    <m:d>
                      <m:dPr>
                        <m:ctrlPr>
                          <a:rPr lang="en-US" sz="3800" i="1" dirty="0">
                            <a:solidFill>
                              <a:prstClr val="black"/>
                            </a:solidFill>
                            <a:latin typeface="Cambria Math" panose="02040503050406030204" pitchFamily="18" charset="0"/>
                          </a:rPr>
                        </m:ctrlPr>
                      </m:dPr>
                      <m:e>
                        <m:f>
                          <m:fPr>
                            <m:ctrlPr>
                              <a:rPr lang="en-US" sz="3800" i="1" dirty="0" smtClean="0">
                                <a:solidFill>
                                  <a:prstClr val="black"/>
                                </a:solidFill>
                                <a:latin typeface="Cambria Math" panose="02040503050406030204" pitchFamily="18" charset="0"/>
                              </a:rPr>
                            </m:ctrlPr>
                          </m:fPr>
                          <m:num>
                            <m:r>
                              <a:rPr lang="en-US" sz="3800" b="0" i="1" dirty="0" smtClean="0">
                                <a:solidFill>
                                  <a:prstClr val="black"/>
                                </a:solidFill>
                                <a:latin typeface="Cambria Math" panose="02040503050406030204" pitchFamily="18" charset="0"/>
                              </a:rPr>
                              <m:t>𝑥</m:t>
                            </m:r>
                          </m:num>
                          <m:den>
                            <m:r>
                              <a:rPr lang="en-US" sz="3800" b="0" i="1" dirty="0" smtClean="0">
                                <a:solidFill>
                                  <a:prstClr val="black"/>
                                </a:solidFill>
                                <a:latin typeface="Cambria Math" panose="02040503050406030204" pitchFamily="18" charset="0"/>
                              </a:rPr>
                              <m:t>𝑦</m:t>
                            </m:r>
                          </m:den>
                        </m:f>
                      </m:e>
                    </m:d>
                    <m:r>
                      <a:rPr lang="en-US" sz="3800" i="1" dirty="0">
                        <a:solidFill>
                          <a:prstClr val="black"/>
                        </a:solidFill>
                        <a:latin typeface="Cambria Math" panose="02040503050406030204" pitchFamily="18" charset="0"/>
                      </a:rPr>
                      <m:t>=</m:t>
                    </m:r>
                    <m:sSub>
                      <m:sSubPr>
                        <m:ctrlPr>
                          <a:rPr lang="en-US" sz="3800" i="1" dirty="0">
                            <a:solidFill>
                              <a:prstClr val="black"/>
                            </a:solidFill>
                            <a:latin typeface="Cambria Math" panose="02040503050406030204" pitchFamily="18" charset="0"/>
                          </a:rPr>
                        </m:ctrlPr>
                      </m:sSubPr>
                      <m:e>
                        <m:r>
                          <a:rPr lang="en-US" sz="3800" i="1" dirty="0">
                            <a:solidFill>
                              <a:prstClr val="black"/>
                            </a:solidFill>
                            <a:latin typeface="Cambria Math" panose="02040503050406030204" pitchFamily="18" charset="0"/>
                          </a:rPr>
                          <m:t>𝑙𝑜𝑔</m:t>
                        </m:r>
                      </m:e>
                      <m:sub>
                        <m:r>
                          <a:rPr lang="en-US" sz="3800" i="1" dirty="0">
                            <a:solidFill>
                              <a:prstClr val="black"/>
                            </a:solidFill>
                            <a:latin typeface="Cambria Math" panose="02040503050406030204" pitchFamily="18" charset="0"/>
                          </a:rPr>
                          <m:t>𝑎</m:t>
                        </m:r>
                      </m:sub>
                    </m:sSub>
                    <m:r>
                      <a:rPr lang="en-US" sz="3800" i="1" dirty="0">
                        <a:solidFill>
                          <a:prstClr val="black"/>
                        </a:solidFill>
                        <a:latin typeface="Cambria Math" panose="02040503050406030204" pitchFamily="18" charset="0"/>
                      </a:rPr>
                      <m:t>𝑥</m:t>
                    </m:r>
                    <m:r>
                      <a:rPr lang="en-US" sz="3800" b="0" i="1" dirty="0" smtClean="0">
                        <a:solidFill>
                          <a:prstClr val="black"/>
                        </a:solidFill>
                        <a:latin typeface="Cambria Math" panose="02040503050406030204" pitchFamily="18" charset="0"/>
                      </a:rPr>
                      <m:t>−</m:t>
                    </m:r>
                    <m:sSub>
                      <m:sSubPr>
                        <m:ctrlPr>
                          <a:rPr lang="en-US" sz="3800" i="1" dirty="0">
                            <a:solidFill>
                              <a:prstClr val="black"/>
                            </a:solidFill>
                            <a:latin typeface="Cambria Math" panose="02040503050406030204" pitchFamily="18" charset="0"/>
                          </a:rPr>
                        </m:ctrlPr>
                      </m:sSubPr>
                      <m:e>
                        <m:r>
                          <a:rPr lang="en-US" sz="3800" i="1" dirty="0">
                            <a:solidFill>
                              <a:prstClr val="black"/>
                            </a:solidFill>
                            <a:latin typeface="Cambria Math" panose="02040503050406030204" pitchFamily="18" charset="0"/>
                          </a:rPr>
                          <m:t>𝑙𝑜𝑔</m:t>
                        </m:r>
                      </m:e>
                      <m:sub>
                        <m:r>
                          <a:rPr lang="en-US" sz="3800" i="1" dirty="0">
                            <a:solidFill>
                              <a:prstClr val="black"/>
                            </a:solidFill>
                            <a:latin typeface="Cambria Math" panose="02040503050406030204" pitchFamily="18" charset="0"/>
                          </a:rPr>
                          <m:t>𝑎</m:t>
                        </m:r>
                      </m:sub>
                    </m:sSub>
                    <m:r>
                      <a:rPr lang="en-US" sz="3800" i="1" dirty="0">
                        <a:solidFill>
                          <a:prstClr val="black"/>
                        </a:solidFill>
                        <a:latin typeface="Cambria Math" panose="02040503050406030204" pitchFamily="18" charset="0"/>
                      </a:rPr>
                      <m:t>𝑦</m:t>
                    </m:r>
                  </m:oMath>
                </a14:m>
                <a:endParaRPr lang="en-US" sz="3800" dirty="0">
                  <a:solidFill>
                    <a:prstClr val="black"/>
                  </a:solidFill>
                  <a:latin typeface="Arial" panose="020B0604020202020204" pitchFamily="34" charset="0"/>
                  <a:cs typeface="Arial" panose="020B0604020202020204" pitchFamily="34" charset="0"/>
                </a:endParaRPr>
              </a:p>
            </p:txBody>
          </p:sp>
        </mc:Choice>
        <mc:Fallback xmlns="">
          <p:sp>
            <p:nvSpPr>
              <p:cNvPr id="11" name="Plaque 10"/>
              <p:cNvSpPr>
                <a:spLocks noRot="1" noChangeAspect="1" noMove="1" noResize="1" noEditPoints="1" noAdjustHandles="1" noChangeArrowheads="1" noChangeShapeType="1" noTextEdit="1"/>
              </p:cNvSpPr>
              <p:nvPr/>
            </p:nvSpPr>
            <p:spPr>
              <a:xfrm>
                <a:off x="9421541" y="5448300"/>
                <a:ext cx="6939281" cy="1981200"/>
              </a:xfrm>
              <a:prstGeom prst="plaque">
                <a:avLst/>
              </a:prstGeom>
              <a:blipFill>
                <a:blip r:embed="rId10"/>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Plaque 11"/>
              <p:cNvSpPr/>
              <p:nvPr/>
            </p:nvSpPr>
            <p:spPr>
              <a:xfrm>
                <a:off x="1671318" y="7886700"/>
                <a:ext cx="6939281" cy="19812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800">
                    <a:solidFill>
                      <a:prstClr val="black"/>
                    </a:solidFill>
                    <a:latin typeface="Arial" panose="020B0604020202020204" pitchFamily="34" charset="0"/>
                    <a:cs typeface="Arial" panose="020B0604020202020204" pitchFamily="34" charset="0"/>
                  </a:rPr>
                  <a:t>C</a:t>
                </a:r>
                <a:r>
                  <a:rPr lang="vi-VN" sz="3800">
                    <a:solidFill>
                      <a:prstClr val="black"/>
                    </a:solidFill>
                    <a:latin typeface="Arial" panose="020B0604020202020204" pitchFamily="34" charset="0"/>
                    <a:cs typeface="Arial" panose="020B0604020202020204" pitchFamily="34" charset="0"/>
                  </a:rPr>
                  <a:t>. </a:t>
                </a:r>
                <a14:m>
                  <m:oMath xmlns:m="http://schemas.openxmlformats.org/officeDocument/2006/math">
                    <m:sSub>
                      <m:sSubPr>
                        <m:ctrlPr>
                          <a:rPr lang="en-US" sz="3800" i="1" dirty="0">
                            <a:solidFill>
                              <a:prstClr val="black"/>
                            </a:solidFill>
                            <a:latin typeface="Cambria Math" panose="02040503050406030204" pitchFamily="18" charset="0"/>
                          </a:rPr>
                        </m:ctrlPr>
                      </m:sSubPr>
                      <m:e>
                        <m:r>
                          <a:rPr lang="en-US" sz="3800" i="1" dirty="0">
                            <a:solidFill>
                              <a:prstClr val="black"/>
                            </a:solidFill>
                            <a:latin typeface="Cambria Math" panose="02040503050406030204" pitchFamily="18" charset="0"/>
                          </a:rPr>
                          <m:t>𝑙𝑜𝑔</m:t>
                        </m:r>
                      </m:e>
                      <m:sub>
                        <m:r>
                          <a:rPr lang="en-US" sz="3800" i="1" dirty="0">
                            <a:solidFill>
                              <a:prstClr val="black"/>
                            </a:solidFill>
                            <a:latin typeface="Cambria Math" panose="02040503050406030204" pitchFamily="18" charset="0"/>
                          </a:rPr>
                          <m:t>𝑎</m:t>
                        </m:r>
                      </m:sub>
                    </m:sSub>
                    <m:d>
                      <m:dPr>
                        <m:ctrlPr>
                          <a:rPr lang="en-US" sz="3800" i="1" dirty="0">
                            <a:solidFill>
                              <a:prstClr val="black"/>
                            </a:solidFill>
                            <a:latin typeface="Cambria Math" panose="02040503050406030204" pitchFamily="18" charset="0"/>
                          </a:rPr>
                        </m:ctrlPr>
                      </m:dPr>
                      <m:e>
                        <m:f>
                          <m:fPr>
                            <m:ctrlPr>
                              <a:rPr lang="en-US" sz="3800" i="1" dirty="0">
                                <a:solidFill>
                                  <a:prstClr val="black"/>
                                </a:solidFill>
                                <a:latin typeface="Cambria Math" panose="02040503050406030204" pitchFamily="18" charset="0"/>
                              </a:rPr>
                            </m:ctrlPr>
                          </m:fPr>
                          <m:num>
                            <m:r>
                              <a:rPr lang="en-US" sz="3800" b="0" i="1" dirty="0" smtClean="0">
                                <a:solidFill>
                                  <a:prstClr val="black"/>
                                </a:solidFill>
                                <a:latin typeface="Cambria Math" panose="02040503050406030204" pitchFamily="18" charset="0"/>
                              </a:rPr>
                              <m:t>1</m:t>
                            </m:r>
                          </m:num>
                          <m:den>
                            <m:r>
                              <a:rPr lang="en-US" sz="3800" b="0" i="1" dirty="0" smtClean="0">
                                <a:solidFill>
                                  <a:prstClr val="black"/>
                                </a:solidFill>
                                <a:latin typeface="Cambria Math" panose="02040503050406030204" pitchFamily="18" charset="0"/>
                              </a:rPr>
                              <m:t>𝑥</m:t>
                            </m:r>
                          </m:den>
                        </m:f>
                      </m:e>
                    </m:d>
                    <m:r>
                      <a:rPr lang="en-US" sz="3800" i="1" dirty="0">
                        <a:solidFill>
                          <a:prstClr val="black"/>
                        </a:solidFill>
                        <a:latin typeface="Cambria Math" panose="02040503050406030204" pitchFamily="18" charset="0"/>
                      </a:rPr>
                      <m:t>=</m:t>
                    </m:r>
                    <m:f>
                      <m:fPr>
                        <m:ctrlPr>
                          <a:rPr lang="en-US" sz="3800" i="1" dirty="0">
                            <a:solidFill>
                              <a:prstClr val="black"/>
                            </a:solidFill>
                            <a:latin typeface="Cambria Math" panose="02040503050406030204" pitchFamily="18" charset="0"/>
                          </a:rPr>
                        </m:ctrlPr>
                      </m:fPr>
                      <m:num>
                        <m:r>
                          <a:rPr lang="en-US" sz="3800" i="1" dirty="0">
                            <a:solidFill>
                              <a:prstClr val="black"/>
                            </a:solidFill>
                            <a:latin typeface="Cambria Math" panose="02040503050406030204" pitchFamily="18" charset="0"/>
                          </a:rPr>
                          <m:t>1</m:t>
                        </m:r>
                      </m:num>
                      <m:den>
                        <m:sSub>
                          <m:sSubPr>
                            <m:ctrlPr>
                              <a:rPr lang="en-US" sz="3800" i="1" dirty="0">
                                <a:solidFill>
                                  <a:prstClr val="black"/>
                                </a:solidFill>
                                <a:latin typeface="Cambria Math" panose="02040503050406030204" pitchFamily="18" charset="0"/>
                              </a:rPr>
                            </m:ctrlPr>
                          </m:sSubPr>
                          <m:e>
                            <m:r>
                              <a:rPr lang="en-US" sz="3800" i="1" dirty="0">
                                <a:solidFill>
                                  <a:prstClr val="black"/>
                                </a:solidFill>
                                <a:latin typeface="Cambria Math" panose="02040503050406030204" pitchFamily="18" charset="0"/>
                              </a:rPr>
                              <m:t>𝑙𝑜𝑔</m:t>
                            </m:r>
                          </m:e>
                          <m:sub>
                            <m:r>
                              <a:rPr lang="en-US" sz="3800" i="1" dirty="0">
                                <a:solidFill>
                                  <a:prstClr val="black"/>
                                </a:solidFill>
                                <a:latin typeface="Cambria Math" panose="02040503050406030204" pitchFamily="18" charset="0"/>
                              </a:rPr>
                              <m:t>𝑎</m:t>
                            </m:r>
                          </m:sub>
                        </m:sSub>
                        <m:r>
                          <a:rPr lang="en-US" sz="3800" i="1" dirty="0">
                            <a:solidFill>
                              <a:prstClr val="black"/>
                            </a:solidFill>
                            <a:latin typeface="Cambria Math" panose="02040503050406030204" pitchFamily="18" charset="0"/>
                          </a:rPr>
                          <m:t>𝑥</m:t>
                        </m:r>
                      </m:den>
                    </m:f>
                  </m:oMath>
                </a14:m>
                <a:endParaRPr lang="en-US" sz="3800" dirty="0">
                  <a:solidFill>
                    <a:prstClr val="black"/>
                  </a:solidFill>
                  <a:latin typeface="Arial" panose="020B0604020202020204" pitchFamily="34" charset="0"/>
                  <a:cs typeface="Arial" panose="020B0604020202020204" pitchFamily="34" charset="0"/>
                </a:endParaRPr>
              </a:p>
            </p:txBody>
          </p:sp>
        </mc:Choice>
        <mc:Fallback xmlns="">
          <p:sp>
            <p:nvSpPr>
              <p:cNvPr id="12" name="Plaque 11"/>
              <p:cNvSpPr>
                <a:spLocks noRot="1" noChangeAspect="1" noMove="1" noResize="1" noEditPoints="1" noAdjustHandles="1" noChangeArrowheads="1" noChangeShapeType="1" noTextEdit="1"/>
              </p:cNvSpPr>
              <p:nvPr/>
            </p:nvSpPr>
            <p:spPr>
              <a:xfrm>
                <a:off x="1671318" y="7886700"/>
                <a:ext cx="6939281" cy="1981200"/>
              </a:xfrm>
              <a:prstGeom prst="plaque">
                <a:avLst/>
              </a:prstGeom>
              <a:blipFill>
                <a:blip r:embed="rId11"/>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Plaque 12"/>
              <p:cNvSpPr/>
              <p:nvPr/>
            </p:nvSpPr>
            <p:spPr>
              <a:xfrm>
                <a:off x="9421541" y="7886700"/>
                <a:ext cx="6939281" cy="19812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800">
                    <a:solidFill>
                      <a:schemeClr val="tx1"/>
                    </a:solidFill>
                    <a:latin typeface="Arial" panose="020B0604020202020204" pitchFamily="34" charset="0"/>
                    <a:cs typeface="Arial" panose="020B0604020202020204" pitchFamily="34" charset="0"/>
                  </a:rPr>
                  <a:t>D.</a:t>
                </a:r>
                <a:r>
                  <a:rPr lang="en-US" sz="3800">
                    <a:solidFill>
                      <a:schemeClr val="tx1"/>
                    </a:solidFill>
                    <a:latin typeface="Arial" panose="020B0604020202020204" pitchFamily="34" charset="0"/>
                    <a:cs typeface="Arial" panose="020B0604020202020204" pitchFamily="34" charset="0"/>
                  </a:rPr>
                  <a:t> </a:t>
                </a:r>
                <a14:m>
                  <m:oMath xmlns:m="http://schemas.openxmlformats.org/officeDocument/2006/math">
                    <m:sSub>
                      <m:sSubPr>
                        <m:ctrlPr>
                          <a:rPr lang="en-US" sz="3800" i="1" dirty="0">
                            <a:solidFill>
                              <a:prstClr val="black"/>
                            </a:solidFill>
                            <a:latin typeface="Cambria Math" panose="02040503050406030204" pitchFamily="18" charset="0"/>
                          </a:rPr>
                        </m:ctrlPr>
                      </m:sSubPr>
                      <m:e>
                        <m:r>
                          <a:rPr lang="en-US" sz="3800" i="1" dirty="0">
                            <a:solidFill>
                              <a:prstClr val="black"/>
                            </a:solidFill>
                            <a:latin typeface="Cambria Math" panose="02040503050406030204" pitchFamily="18" charset="0"/>
                          </a:rPr>
                          <m:t>𝑙𝑜𝑔</m:t>
                        </m:r>
                      </m:e>
                      <m:sub>
                        <m:r>
                          <a:rPr lang="en-US" sz="3800" i="1" dirty="0">
                            <a:solidFill>
                              <a:prstClr val="black"/>
                            </a:solidFill>
                            <a:latin typeface="Cambria Math" panose="02040503050406030204" pitchFamily="18" charset="0"/>
                          </a:rPr>
                          <m:t>𝑎</m:t>
                        </m:r>
                      </m:sub>
                    </m:sSub>
                    <m:r>
                      <a:rPr lang="en-US" sz="3800" b="0" i="1" dirty="0" smtClean="0">
                        <a:solidFill>
                          <a:prstClr val="black"/>
                        </a:solidFill>
                        <a:latin typeface="Cambria Math" panose="02040503050406030204" pitchFamily="18" charset="0"/>
                      </a:rPr>
                      <m:t>𝑏</m:t>
                    </m:r>
                    <m:r>
                      <a:rPr lang="en-US" sz="3800" b="0" i="1" dirty="0" smtClean="0">
                        <a:solidFill>
                          <a:prstClr val="black"/>
                        </a:solidFill>
                        <a:latin typeface="Cambria Math" panose="02040503050406030204" pitchFamily="18" charset="0"/>
                      </a:rPr>
                      <m:t>.</m:t>
                    </m:r>
                    <m:sSub>
                      <m:sSubPr>
                        <m:ctrlPr>
                          <a:rPr lang="en-US" sz="3800" i="1" dirty="0">
                            <a:solidFill>
                              <a:prstClr val="black"/>
                            </a:solidFill>
                            <a:latin typeface="Cambria Math" panose="02040503050406030204" pitchFamily="18" charset="0"/>
                          </a:rPr>
                        </m:ctrlPr>
                      </m:sSubPr>
                      <m:e>
                        <m:r>
                          <a:rPr lang="en-US" sz="3800" i="1" dirty="0">
                            <a:solidFill>
                              <a:prstClr val="black"/>
                            </a:solidFill>
                            <a:latin typeface="Cambria Math" panose="02040503050406030204" pitchFamily="18" charset="0"/>
                          </a:rPr>
                          <m:t>𝑙𝑜𝑔</m:t>
                        </m:r>
                      </m:e>
                      <m:sub>
                        <m:r>
                          <a:rPr lang="en-US" sz="3800" b="0" i="1" dirty="0" smtClean="0">
                            <a:solidFill>
                              <a:prstClr val="black"/>
                            </a:solidFill>
                            <a:latin typeface="Cambria Math" panose="02040503050406030204" pitchFamily="18" charset="0"/>
                          </a:rPr>
                          <m:t>𝑏</m:t>
                        </m:r>
                      </m:sub>
                    </m:sSub>
                    <m:r>
                      <a:rPr lang="en-US" sz="3800" b="0" i="1" dirty="0" smtClean="0">
                        <a:solidFill>
                          <a:prstClr val="black"/>
                        </a:solidFill>
                        <a:latin typeface="Cambria Math" panose="02040503050406030204" pitchFamily="18" charset="0"/>
                      </a:rPr>
                      <m:t>𝑥</m:t>
                    </m:r>
                    <m:r>
                      <a:rPr lang="en-US" sz="3800" b="0" i="1" dirty="0" smtClean="0">
                        <a:solidFill>
                          <a:prstClr val="black"/>
                        </a:solidFill>
                        <a:latin typeface="Cambria Math" panose="02040503050406030204" pitchFamily="18" charset="0"/>
                      </a:rPr>
                      <m:t>=</m:t>
                    </m:r>
                    <m:sSub>
                      <m:sSubPr>
                        <m:ctrlPr>
                          <a:rPr lang="en-US" sz="3800" i="1" dirty="0">
                            <a:solidFill>
                              <a:prstClr val="black"/>
                            </a:solidFill>
                            <a:latin typeface="Cambria Math" panose="02040503050406030204" pitchFamily="18" charset="0"/>
                          </a:rPr>
                        </m:ctrlPr>
                      </m:sSubPr>
                      <m:e>
                        <m:r>
                          <a:rPr lang="en-US" sz="3800" i="1" dirty="0">
                            <a:solidFill>
                              <a:prstClr val="black"/>
                            </a:solidFill>
                            <a:latin typeface="Cambria Math" panose="02040503050406030204" pitchFamily="18" charset="0"/>
                          </a:rPr>
                          <m:t>𝑙𝑜𝑔</m:t>
                        </m:r>
                      </m:e>
                      <m:sub>
                        <m:r>
                          <a:rPr lang="en-US" sz="3800" b="0" i="1" dirty="0" smtClean="0">
                            <a:solidFill>
                              <a:prstClr val="black"/>
                            </a:solidFill>
                            <a:latin typeface="Cambria Math" panose="02040503050406030204" pitchFamily="18" charset="0"/>
                          </a:rPr>
                          <m:t>𝑎</m:t>
                        </m:r>
                      </m:sub>
                    </m:sSub>
                    <m:r>
                      <a:rPr lang="en-US" sz="3800" i="1" dirty="0">
                        <a:solidFill>
                          <a:prstClr val="black"/>
                        </a:solidFill>
                        <a:latin typeface="Cambria Math" panose="02040503050406030204" pitchFamily="18" charset="0"/>
                      </a:rPr>
                      <m:t>𝑥</m:t>
                    </m:r>
                  </m:oMath>
                </a14:m>
                <a:endParaRPr lang="en-US" sz="3800" dirty="0">
                  <a:solidFill>
                    <a:prstClr val="black"/>
                  </a:solidFill>
                  <a:latin typeface="Arial" panose="020B0604020202020204" pitchFamily="34" charset="0"/>
                  <a:cs typeface="Arial" panose="020B0604020202020204" pitchFamily="34" charset="0"/>
                </a:endParaRPr>
              </a:p>
            </p:txBody>
          </p:sp>
        </mc:Choice>
        <mc:Fallback xmlns="">
          <p:sp>
            <p:nvSpPr>
              <p:cNvPr id="13" name="Plaque 12"/>
              <p:cNvSpPr>
                <a:spLocks noRot="1" noChangeAspect="1" noMove="1" noResize="1" noEditPoints="1" noAdjustHandles="1" noChangeArrowheads="1" noChangeShapeType="1" noTextEdit="1"/>
              </p:cNvSpPr>
              <p:nvPr/>
            </p:nvSpPr>
            <p:spPr>
              <a:xfrm>
                <a:off x="9421541" y="7886700"/>
                <a:ext cx="6939281" cy="1981200"/>
              </a:xfrm>
              <a:prstGeom prst="plaque">
                <a:avLst/>
              </a:prstGeom>
              <a:blipFill>
                <a:blip r:embed="rId12"/>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Plaque 13"/>
              <p:cNvSpPr/>
              <p:nvPr/>
            </p:nvSpPr>
            <p:spPr>
              <a:xfrm>
                <a:off x="1671318" y="7886700"/>
                <a:ext cx="6939281" cy="1981200"/>
              </a:xfrm>
              <a:prstGeom prst="plaqu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800">
                    <a:solidFill>
                      <a:prstClr val="black"/>
                    </a:solidFill>
                    <a:latin typeface="Arial" panose="020B0604020202020204" pitchFamily="34" charset="0"/>
                    <a:cs typeface="Arial" panose="020B0604020202020204" pitchFamily="34" charset="0"/>
                  </a:rPr>
                  <a:t>C</a:t>
                </a:r>
                <a:r>
                  <a:rPr lang="vi-VN" sz="3800">
                    <a:solidFill>
                      <a:prstClr val="black"/>
                    </a:solidFill>
                    <a:latin typeface="Arial" panose="020B0604020202020204" pitchFamily="34" charset="0"/>
                    <a:cs typeface="Arial" panose="020B0604020202020204" pitchFamily="34" charset="0"/>
                  </a:rPr>
                  <a:t>. </a:t>
                </a:r>
                <a14:m>
                  <m:oMath xmlns:m="http://schemas.openxmlformats.org/officeDocument/2006/math">
                    <m:sSub>
                      <m:sSubPr>
                        <m:ctrlPr>
                          <a:rPr lang="en-US" sz="3800" i="1" dirty="0">
                            <a:solidFill>
                              <a:prstClr val="black"/>
                            </a:solidFill>
                            <a:latin typeface="Cambria Math" panose="02040503050406030204" pitchFamily="18" charset="0"/>
                          </a:rPr>
                        </m:ctrlPr>
                      </m:sSubPr>
                      <m:e>
                        <m:r>
                          <a:rPr lang="en-US" sz="3800" i="1" dirty="0">
                            <a:solidFill>
                              <a:prstClr val="black"/>
                            </a:solidFill>
                            <a:latin typeface="Cambria Math" panose="02040503050406030204" pitchFamily="18" charset="0"/>
                          </a:rPr>
                          <m:t>𝑙𝑜𝑔</m:t>
                        </m:r>
                      </m:e>
                      <m:sub>
                        <m:r>
                          <a:rPr lang="en-US" sz="3800" i="1" dirty="0">
                            <a:solidFill>
                              <a:prstClr val="black"/>
                            </a:solidFill>
                            <a:latin typeface="Cambria Math" panose="02040503050406030204" pitchFamily="18" charset="0"/>
                          </a:rPr>
                          <m:t>𝑎</m:t>
                        </m:r>
                      </m:sub>
                    </m:sSub>
                    <m:d>
                      <m:dPr>
                        <m:ctrlPr>
                          <a:rPr lang="en-US" sz="3800" i="1" dirty="0">
                            <a:solidFill>
                              <a:prstClr val="black"/>
                            </a:solidFill>
                            <a:latin typeface="Cambria Math" panose="02040503050406030204" pitchFamily="18" charset="0"/>
                          </a:rPr>
                        </m:ctrlPr>
                      </m:dPr>
                      <m:e>
                        <m:f>
                          <m:fPr>
                            <m:ctrlPr>
                              <a:rPr lang="en-US" sz="3800" i="1" dirty="0">
                                <a:solidFill>
                                  <a:prstClr val="black"/>
                                </a:solidFill>
                                <a:latin typeface="Cambria Math" panose="02040503050406030204" pitchFamily="18" charset="0"/>
                              </a:rPr>
                            </m:ctrlPr>
                          </m:fPr>
                          <m:num>
                            <m:r>
                              <a:rPr lang="en-US" sz="3800" i="1" dirty="0">
                                <a:solidFill>
                                  <a:prstClr val="black"/>
                                </a:solidFill>
                                <a:latin typeface="Cambria Math" panose="02040503050406030204" pitchFamily="18" charset="0"/>
                              </a:rPr>
                              <m:t>1</m:t>
                            </m:r>
                          </m:num>
                          <m:den>
                            <m:r>
                              <a:rPr lang="en-US" sz="3800" i="1" dirty="0">
                                <a:solidFill>
                                  <a:prstClr val="black"/>
                                </a:solidFill>
                                <a:latin typeface="Cambria Math" panose="02040503050406030204" pitchFamily="18" charset="0"/>
                              </a:rPr>
                              <m:t>𝑥</m:t>
                            </m:r>
                          </m:den>
                        </m:f>
                      </m:e>
                    </m:d>
                    <m:r>
                      <a:rPr lang="en-US" sz="3800" i="1" dirty="0">
                        <a:solidFill>
                          <a:prstClr val="black"/>
                        </a:solidFill>
                        <a:latin typeface="Cambria Math" panose="02040503050406030204" pitchFamily="18" charset="0"/>
                      </a:rPr>
                      <m:t>=</m:t>
                    </m:r>
                    <m:f>
                      <m:fPr>
                        <m:ctrlPr>
                          <a:rPr lang="en-US" sz="3800" i="1" dirty="0">
                            <a:solidFill>
                              <a:prstClr val="black"/>
                            </a:solidFill>
                            <a:latin typeface="Cambria Math" panose="02040503050406030204" pitchFamily="18" charset="0"/>
                          </a:rPr>
                        </m:ctrlPr>
                      </m:fPr>
                      <m:num>
                        <m:r>
                          <a:rPr lang="en-US" sz="3800" i="1" dirty="0">
                            <a:solidFill>
                              <a:prstClr val="black"/>
                            </a:solidFill>
                            <a:latin typeface="Cambria Math" panose="02040503050406030204" pitchFamily="18" charset="0"/>
                          </a:rPr>
                          <m:t>1</m:t>
                        </m:r>
                      </m:num>
                      <m:den>
                        <m:sSub>
                          <m:sSubPr>
                            <m:ctrlPr>
                              <a:rPr lang="en-US" sz="3800" i="1" dirty="0">
                                <a:solidFill>
                                  <a:prstClr val="black"/>
                                </a:solidFill>
                                <a:latin typeface="Cambria Math" panose="02040503050406030204" pitchFamily="18" charset="0"/>
                              </a:rPr>
                            </m:ctrlPr>
                          </m:sSubPr>
                          <m:e>
                            <m:r>
                              <a:rPr lang="en-US" sz="3800" i="1" dirty="0">
                                <a:solidFill>
                                  <a:prstClr val="black"/>
                                </a:solidFill>
                                <a:latin typeface="Cambria Math" panose="02040503050406030204" pitchFamily="18" charset="0"/>
                              </a:rPr>
                              <m:t>𝑙𝑜𝑔</m:t>
                            </m:r>
                          </m:e>
                          <m:sub>
                            <m:r>
                              <a:rPr lang="en-US" sz="3800" i="1" dirty="0">
                                <a:solidFill>
                                  <a:prstClr val="black"/>
                                </a:solidFill>
                                <a:latin typeface="Cambria Math" panose="02040503050406030204" pitchFamily="18" charset="0"/>
                              </a:rPr>
                              <m:t>𝑎</m:t>
                            </m:r>
                          </m:sub>
                        </m:sSub>
                        <m:r>
                          <a:rPr lang="en-US" sz="3800" i="1" dirty="0">
                            <a:solidFill>
                              <a:prstClr val="black"/>
                            </a:solidFill>
                            <a:latin typeface="Cambria Math" panose="02040503050406030204" pitchFamily="18" charset="0"/>
                          </a:rPr>
                          <m:t>𝑥</m:t>
                        </m:r>
                      </m:den>
                    </m:f>
                  </m:oMath>
                </a14:m>
                <a:endParaRPr lang="en-US" sz="3800" dirty="0">
                  <a:solidFill>
                    <a:prstClr val="black"/>
                  </a:solidFill>
                  <a:latin typeface="Arial" panose="020B0604020202020204" pitchFamily="34" charset="0"/>
                  <a:cs typeface="Arial" panose="020B0604020202020204" pitchFamily="34" charset="0"/>
                </a:endParaRPr>
              </a:p>
            </p:txBody>
          </p:sp>
        </mc:Choice>
        <mc:Fallback xmlns="">
          <p:sp>
            <p:nvSpPr>
              <p:cNvPr id="14" name="Plaque 13"/>
              <p:cNvSpPr>
                <a:spLocks noRot="1" noChangeAspect="1" noMove="1" noResize="1" noEditPoints="1" noAdjustHandles="1" noChangeArrowheads="1" noChangeShapeType="1" noTextEdit="1"/>
              </p:cNvSpPr>
              <p:nvPr/>
            </p:nvSpPr>
            <p:spPr>
              <a:xfrm>
                <a:off x="1671318" y="7886700"/>
                <a:ext cx="6939281" cy="1981200"/>
              </a:xfrm>
              <a:prstGeom prst="plaque">
                <a:avLst/>
              </a:prstGeom>
              <a:blipFill>
                <a:blip r:embed="rId13"/>
                <a:stretch>
                  <a:fillRect/>
                </a:stretch>
              </a:blipFill>
              <a:ln w="28575">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1914914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anim calcmode="lin" valueType="num">
                                      <p:cBhvr>
                                        <p:cTn id="12" dur="500" fill="hold"/>
                                        <p:tgtEl>
                                          <p:spTgt spid="10"/>
                                        </p:tgtEl>
                                        <p:attrNameLst>
                                          <p:attrName>ppt_x</p:attrName>
                                        </p:attrNameLst>
                                      </p:cBhvr>
                                      <p:tavLst>
                                        <p:tav tm="0">
                                          <p:val>
                                            <p:strVal val="#ppt_x"/>
                                          </p:val>
                                        </p:tav>
                                        <p:tav tm="100000">
                                          <p:val>
                                            <p:strVal val="#ppt_x"/>
                                          </p:val>
                                        </p:tav>
                                      </p:tavLst>
                                    </p:anim>
                                    <p:anim calcmode="lin" valueType="num">
                                      <p:cBhvr>
                                        <p:cTn id="13" dur="5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anim calcmode="lin" valueType="num">
                                      <p:cBhvr>
                                        <p:cTn id="24" dur="500" fill="hold"/>
                                        <p:tgtEl>
                                          <p:spTgt spid="12"/>
                                        </p:tgtEl>
                                        <p:attrNameLst>
                                          <p:attrName>ppt_x</p:attrName>
                                        </p:attrNameLst>
                                      </p:cBhvr>
                                      <p:tavLst>
                                        <p:tav tm="0">
                                          <p:val>
                                            <p:strVal val="#ppt_x"/>
                                          </p:val>
                                        </p:tav>
                                        <p:tav tm="100000">
                                          <p:val>
                                            <p:strVal val="#ppt_x"/>
                                          </p:val>
                                        </p:tav>
                                      </p:tavLst>
                                    </p:anim>
                                    <p:anim calcmode="lin" valueType="num">
                                      <p:cBhvr>
                                        <p:cTn id="25" dur="500" fill="hold"/>
                                        <p:tgtEl>
                                          <p:spTgt spid="1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anim calcmode="lin" valueType="num">
                                      <p:cBhvr>
                                        <p:cTn id="30" dur="500" fill="hold"/>
                                        <p:tgtEl>
                                          <p:spTgt spid="13"/>
                                        </p:tgtEl>
                                        <p:attrNameLst>
                                          <p:attrName>ppt_x</p:attrName>
                                        </p:attrNameLst>
                                      </p:cBhvr>
                                      <p:tavLst>
                                        <p:tav tm="0">
                                          <p:val>
                                            <p:strVal val="#ppt_x"/>
                                          </p:val>
                                        </p:tav>
                                        <p:tav tm="100000">
                                          <p:val>
                                            <p:strVal val="#ppt_x"/>
                                          </p:val>
                                        </p:tav>
                                      </p:tavLst>
                                    </p:anim>
                                    <p:anim calcmode="lin" valueType="num">
                                      <p:cBhvr>
                                        <p:cTn id="31"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CA379"/>
        </a:solidFill>
        <a:effectLst/>
      </p:bgPr>
    </p:bg>
    <p:spTree>
      <p:nvGrpSpPr>
        <p:cNvPr id="1" name=""/>
        <p:cNvGrpSpPr/>
        <p:nvPr/>
      </p:nvGrpSpPr>
      <p:grpSpPr>
        <a:xfrm>
          <a:off x="0" y="0"/>
          <a:ext cx="0" cy="0"/>
          <a:chOff x="0" y="0"/>
          <a:chExt cx="0" cy="0"/>
        </a:xfrm>
      </p:grpSpPr>
      <p:sp>
        <p:nvSpPr>
          <p:cNvPr id="19" name="Freeform 19"/>
          <p:cNvSpPr/>
          <p:nvPr/>
        </p:nvSpPr>
        <p:spPr>
          <a:xfrm rot="-2010195">
            <a:off x="2628053" y="291738"/>
            <a:ext cx="1572571" cy="1712701"/>
          </a:xfrm>
          <a:custGeom>
            <a:avLst/>
            <a:gdLst/>
            <a:ahLst/>
            <a:cxnLst/>
            <a:rect l="l" t="t" r="r" b="b"/>
            <a:pathLst>
              <a:path w="1572571" h="1712701">
                <a:moveTo>
                  <a:pt x="0" y="0"/>
                </a:moveTo>
                <a:lnTo>
                  <a:pt x="1572571" y="0"/>
                </a:lnTo>
                <a:lnTo>
                  <a:pt x="1572571" y="1712701"/>
                </a:lnTo>
                <a:lnTo>
                  <a:pt x="0" y="1712701"/>
                </a:lnTo>
                <a:lnTo>
                  <a:pt x="0" y="0"/>
                </a:lnTo>
                <a:close/>
              </a:path>
            </a:pathLst>
          </a:custGeom>
          <a: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tretch>
              <a:fillRect/>
            </a:stretch>
          </a:blipFill>
        </p:spPr>
      </p:sp>
      <p:sp>
        <p:nvSpPr>
          <p:cNvPr id="20" name="Freeform 20"/>
          <p:cNvSpPr/>
          <p:nvPr/>
        </p:nvSpPr>
        <p:spPr>
          <a:xfrm rot="-1085547">
            <a:off x="16479684" y="536979"/>
            <a:ext cx="893266" cy="842274"/>
          </a:xfrm>
          <a:custGeom>
            <a:avLst/>
            <a:gdLst/>
            <a:ahLst/>
            <a:cxnLst/>
            <a:rect l="l" t="t" r="r" b="b"/>
            <a:pathLst>
              <a:path w="893266" h="842274">
                <a:moveTo>
                  <a:pt x="0" y="0"/>
                </a:moveTo>
                <a:lnTo>
                  <a:pt x="893265" y="0"/>
                </a:lnTo>
                <a:lnTo>
                  <a:pt x="893265" y="842275"/>
                </a:lnTo>
                <a:lnTo>
                  <a:pt x="0" y="842275"/>
                </a:lnTo>
                <a:lnTo>
                  <a:pt x="0" y="0"/>
                </a:lnTo>
                <a:close/>
              </a:path>
            </a:pathLst>
          </a:custGeom>
          <a:blipFill>
            <a:blip r:embed="rId4">
              <a:extLst>
                <a:ext uri="{96DAC541-7B7A-43D3-8B79-37D633B846F1}">
                  <asvg:svgBlip xmlns:asvg="http://schemas.microsoft.com/office/drawing/2016/SVG/main" r:embed="rId5"/>
                </a:ext>
              </a:extLst>
            </a:blip>
            <a:stretch>
              <a:fillRect r="-97556" b="-36756"/>
            </a:stretch>
          </a:blipFill>
        </p:spPr>
      </p:sp>
      <p:sp>
        <p:nvSpPr>
          <p:cNvPr id="25" name="TextBox 24"/>
          <p:cNvSpPr txBox="1"/>
          <p:nvPr/>
        </p:nvSpPr>
        <p:spPr>
          <a:xfrm>
            <a:off x="4038600" y="800100"/>
            <a:ext cx="10363200" cy="1015663"/>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BÀI TẬP </a:t>
            </a:r>
            <a:r>
              <a:rPr lang="vi-VN" sz="6000" b="1" dirty="0">
                <a:solidFill>
                  <a:schemeClr val="bg1"/>
                </a:solidFill>
                <a:latin typeface="Arial" panose="020B0604020202020204" pitchFamily="34" charset="0"/>
                <a:cs typeface="Arial" panose="020B0604020202020204" pitchFamily="34" charset="0"/>
              </a:rPr>
              <a:t>TRẮC NGHIỆM</a:t>
            </a:r>
            <a:endParaRPr lang="en-US" sz="60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Plaque 4"/>
              <p:cNvSpPr/>
              <p:nvPr/>
            </p:nvSpPr>
            <p:spPr>
              <a:xfrm>
                <a:off x="1628587" y="2296179"/>
                <a:ext cx="14719983" cy="2847322"/>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eaLnBrk="0" fontAlgn="base" hangingPunct="0">
                  <a:lnSpc>
                    <a:spcPct val="150000"/>
                  </a:lnSpc>
                  <a:spcBef>
                    <a:spcPct val="0"/>
                  </a:spcBef>
                  <a:spcAft>
                    <a:spcPct val="0"/>
                  </a:spcAft>
                </a:pPr>
                <a:r>
                  <a:rPr lang="vi-VN" sz="4400" b="1">
                    <a:solidFill>
                      <a:srgbClr val="C00000"/>
                    </a:solidFill>
                    <a:latin typeface="Arial" panose="020B0604020202020204" pitchFamily="34" charset="0"/>
                    <a:cs typeface="Arial" panose="020B0604020202020204" pitchFamily="34" charset="0"/>
                  </a:rPr>
                  <a:t>6.</a:t>
                </a:r>
                <a:r>
                  <a:rPr lang="en-US" sz="4400" b="1">
                    <a:solidFill>
                      <a:srgbClr val="C00000"/>
                    </a:solidFill>
                    <a:latin typeface="Arial" panose="020B0604020202020204" pitchFamily="34" charset="0"/>
                    <a:cs typeface="Arial" panose="020B0604020202020204" pitchFamily="34" charset="0"/>
                  </a:rPr>
                  <a:t>31 </a:t>
                </a:r>
                <a:r>
                  <a:rPr lang="en-US" altLang="en-US" sz="4400">
                    <a:solidFill>
                      <a:srgbClr val="000000"/>
                    </a:solidFill>
                    <a:latin typeface="Arial" panose="020B0604020202020204" pitchFamily="34" charset="0"/>
                    <a:ea typeface="OpenSans"/>
                    <a:cs typeface="Arial" panose="020B0604020202020204" pitchFamily="34" charset="0"/>
                  </a:rPr>
                  <a:t>Đặt </a:t>
                </a:r>
                <a14:m>
                  <m:oMath xmlns:m="http://schemas.openxmlformats.org/officeDocument/2006/math">
                    <m:sSub>
                      <m:sSubPr>
                        <m:ctrlPr>
                          <a:rPr lang="en-US" sz="4400" i="1" dirty="0">
                            <a:solidFill>
                              <a:prstClr val="black"/>
                            </a:solidFill>
                            <a:latin typeface="Cambria Math" panose="02040503050406030204" pitchFamily="18" charset="0"/>
                          </a:rPr>
                        </m:ctrlPr>
                      </m:sSubPr>
                      <m:e>
                        <m:r>
                          <a:rPr lang="en-US" sz="4400" i="1" dirty="0">
                            <a:solidFill>
                              <a:prstClr val="black"/>
                            </a:solidFill>
                            <a:latin typeface="Cambria Math" panose="02040503050406030204" pitchFamily="18" charset="0"/>
                          </a:rPr>
                          <m:t>𝑙𝑜𝑔</m:t>
                        </m:r>
                      </m:e>
                      <m:sub>
                        <m:r>
                          <a:rPr lang="en-US" sz="4400" b="0" i="1" dirty="0" smtClean="0">
                            <a:solidFill>
                              <a:prstClr val="black"/>
                            </a:solidFill>
                            <a:latin typeface="Cambria Math" panose="02040503050406030204" pitchFamily="18" charset="0"/>
                          </a:rPr>
                          <m:t>2</m:t>
                        </m:r>
                      </m:sub>
                    </m:sSub>
                    <m:r>
                      <a:rPr lang="en-US" sz="4400" b="0" i="1" dirty="0" smtClean="0">
                        <a:solidFill>
                          <a:prstClr val="black"/>
                        </a:solidFill>
                        <a:latin typeface="Cambria Math" panose="02040503050406030204" pitchFamily="18" charset="0"/>
                      </a:rPr>
                      <m:t>5</m:t>
                    </m:r>
                    <m:r>
                      <a:rPr lang="en-US" altLang="en-US" sz="4400" i="1" smtClean="0">
                        <a:solidFill>
                          <a:srgbClr val="000000"/>
                        </a:solidFill>
                        <a:latin typeface="Cambria Math" panose="02040503050406030204" pitchFamily="18" charset="0"/>
                        <a:ea typeface="MJXc-TeX-main-R"/>
                      </a:rPr>
                      <m:t>=</m:t>
                    </m:r>
                    <m:r>
                      <a:rPr lang="en-US" altLang="en-US" sz="4400" i="1">
                        <a:solidFill>
                          <a:srgbClr val="000000"/>
                        </a:solidFill>
                        <a:latin typeface="Cambria Math" panose="02040503050406030204" pitchFamily="18" charset="0"/>
                        <a:ea typeface="MJXc-TeX-math-I"/>
                      </a:rPr>
                      <m:t>𝑎</m:t>
                    </m:r>
                    <m:r>
                      <a:rPr lang="en-US" altLang="en-US" sz="4400" i="1">
                        <a:solidFill>
                          <a:srgbClr val="000000"/>
                        </a:solidFill>
                        <a:latin typeface="Cambria Math" panose="02040503050406030204" pitchFamily="18" charset="0"/>
                        <a:ea typeface="MJXc-TeX-main-R"/>
                      </a:rPr>
                      <m:t>,</m:t>
                    </m:r>
                    <m:sSub>
                      <m:sSubPr>
                        <m:ctrlPr>
                          <a:rPr lang="en-US" sz="4400" i="1" dirty="0">
                            <a:solidFill>
                              <a:prstClr val="black"/>
                            </a:solidFill>
                            <a:latin typeface="Cambria Math" panose="02040503050406030204" pitchFamily="18" charset="0"/>
                          </a:rPr>
                        </m:ctrlPr>
                      </m:sSubPr>
                      <m:e>
                        <m:r>
                          <a:rPr lang="en-US" sz="4400" i="1" dirty="0">
                            <a:solidFill>
                              <a:prstClr val="black"/>
                            </a:solidFill>
                            <a:latin typeface="Cambria Math" panose="02040503050406030204" pitchFamily="18" charset="0"/>
                          </a:rPr>
                          <m:t>𝑙𝑜𝑔</m:t>
                        </m:r>
                      </m:e>
                      <m:sub>
                        <m:r>
                          <a:rPr lang="en-US" sz="4400" b="0" i="1" dirty="0" smtClean="0">
                            <a:solidFill>
                              <a:prstClr val="black"/>
                            </a:solidFill>
                            <a:latin typeface="Cambria Math" panose="02040503050406030204" pitchFamily="18" charset="0"/>
                          </a:rPr>
                          <m:t>3</m:t>
                        </m:r>
                      </m:sub>
                    </m:sSub>
                    <m:r>
                      <a:rPr lang="en-US" sz="4400" i="1" dirty="0">
                        <a:solidFill>
                          <a:prstClr val="black"/>
                        </a:solidFill>
                        <a:latin typeface="Cambria Math" panose="02040503050406030204" pitchFamily="18" charset="0"/>
                      </a:rPr>
                      <m:t>5</m:t>
                    </m:r>
                    <m:r>
                      <a:rPr lang="en-US" altLang="en-US" sz="4400" i="1">
                        <a:solidFill>
                          <a:srgbClr val="000000"/>
                        </a:solidFill>
                        <a:latin typeface="Cambria Math" panose="02040503050406030204" pitchFamily="18" charset="0"/>
                        <a:ea typeface="MJXc-TeX-main-R"/>
                      </a:rPr>
                      <m:t>=</m:t>
                    </m:r>
                    <m:r>
                      <a:rPr lang="en-US" altLang="en-US" sz="4400" i="1">
                        <a:solidFill>
                          <a:srgbClr val="000000"/>
                        </a:solidFill>
                        <a:latin typeface="Cambria Math" panose="02040503050406030204" pitchFamily="18" charset="0"/>
                        <a:ea typeface="MJXc-TeX-math-I"/>
                      </a:rPr>
                      <m:t>𝑏</m:t>
                    </m:r>
                  </m:oMath>
                </a14:m>
                <a:r>
                  <a:rPr lang="en-US" altLang="en-US" sz="4400">
                    <a:solidFill>
                      <a:srgbClr val="000000"/>
                    </a:solidFill>
                    <a:latin typeface="Arial" panose="020B0604020202020204" pitchFamily="34" charset="0"/>
                    <a:ea typeface="OpenSans"/>
                    <a:cs typeface="Arial" panose="020B0604020202020204" pitchFamily="34" charset="0"/>
                  </a:rPr>
                  <a:t>. Khi đó, </a:t>
                </a:r>
                <a14:m>
                  <m:oMath xmlns:m="http://schemas.openxmlformats.org/officeDocument/2006/math">
                    <m:sSub>
                      <m:sSubPr>
                        <m:ctrlPr>
                          <a:rPr lang="en-US" sz="4400" i="1" dirty="0">
                            <a:solidFill>
                              <a:prstClr val="black"/>
                            </a:solidFill>
                            <a:latin typeface="Cambria Math" panose="02040503050406030204" pitchFamily="18" charset="0"/>
                          </a:rPr>
                        </m:ctrlPr>
                      </m:sSubPr>
                      <m:e>
                        <m:r>
                          <a:rPr lang="en-US" sz="4400" i="1" dirty="0">
                            <a:solidFill>
                              <a:prstClr val="black"/>
                            </a:solidFill>
                            <a:latin typeface="Cambria Math" panose="02040503050406030204" pitchFamily="18" charset="0"/>
                          </a:rPr>
                          <m:t>𝑙𝑜𝑔</m:t>
                        </m:r>
                      </m:e>
                      <m:sub>
                        <m:r>
                          <a:rPr lang="en-US" sz="4400" b="0" i="1" dirty="0" smtClean="0">
                            <a:solidFill>
                              <a:prstClr val="black"/>
                            </a:solidFill>
                            <a:latin typeface="Cambria Math" panose="02040503050406030204" pitchFamily="18" charset="0"/>
                          </a:rPr>
                          <m:t>6</m:t>
                        </m:r>
                      </m:sub>
                    </m:sSub>
                    <m:r>
                      <a:rPr lang="en-US" sz="4400" i="1" dirty="0">
                        <a:solidFill>
                          <a:prstClr val="black"/>
                        </a:solidFill>
                        <a:latin typeface="Cambria Math" panose="02040503050406030204" pitchFamily="18" charset="0"/>
                      </a:rPr>
                      <m:t>5</m:t>
                    </m:r>
                  </m:oMath>
                </a14:m>
                <a:r>
                  <a:rPr lang="en-US" altLang="en-US" sz="4400">
                    <a:solidFill>
                      <a:srgbClr val="000000"/>
                    </a:solidFill>
                    <a:latin typeface="Arial" panose="020B0604020202020204" pitchFamily="34" charset="0"/>
                    <a:ea typeface="OpenSans"/>
                    <a:cs typeface="Arial" panose="020B0604020202020204" pitchFamily="34" charset="0"/>
                  </a:rPr>
                  <a:t> tính theo </a:t>
                </a:r>
                <a14:m>
                  <m:oMath xmlns:m="http://schemas.openxmlformats.org/officeDocument/2006/math">
                    <m:r>
                      <a:rPr lang="en-US" altLang="en-US" sz="4400" i="1" smtClean="0">
                        <a:solidFill>
                          <a:srgbClr val="000000"/>
                        </a:solidFill>
                        <a:latin typeface="Cambria Math" panose="02040503050406030204" pitchFamily="18" charset="0"/>
                        <a:ea typeface="MJXc-TeX-math-I"/>
                      </a:rPr>
                      <m:t>𝑎</m:t>
                    </m:r>
                  </m:oMath>
                </a14:m>
                <a:r>
                  <a:rPr lang="en-US" altLang="en-US" sz="4400">
                    <a:solidFill>
                      <a:srgbClr val="000000"/>
                    </a:solidFill>
                    <a:latin typeface="Arial" panose="020B0604020202020204" pitchFamily="34" charset="0"/>
                    <a:ea typeface="OpenSans"/>
                    <a:cs typeface="Arial" panose="020B0604020202020204" pitchFamily="34" charset="0"/>
                  </a:rPr>
                  <a:t> và </a:t>
                </a:r>
                <a14:m>
                  <m:oMath xmlns:m="http://schemas.openxmlformats.org/officeDocument/2006/math">
                    <m:r>
                      <a:rPr lang="en-US" altLang="en-US" sz="4400" i="1" smtClean="0">
                        <a:solidFill>
                          <a:srgbClr val="000000"/>
                        </a:solidFill>
                        <a:latin typeface="Cambria Math" panose="02040503050406030204" pitchFamily="18" charset="0"/>
                        <a:ea typeface="MJXc-TeX-math-I"/>
                      </a:rPr>
                      <m:t>𝑏</m:t>
                    </m:r>
                  </m:oMath>
                </a14:m>
                <a:r>
                  <a:rPr lang="en-US" altLang="en-US" sz="4400">
                    <a:solidFill>
                      <a:srgbClr val="000000"/>
                    </a:solidFill>
                    <a:latin typeface="Arial" panose="020B0604020202020204" pitchFamily="34" charset="0"/>
                    <a:ea typeface="OpenSans"/>
                    <a:cs typeface="Arial" panose="020B0604020202020204" pitchFamily="34" charset="0"/>
                  </a:rPr>
                  <a:t> bằng</a:t>
                </a:r>
                <a:endParaRPr lang="en-US" altLang="en-US" sz="4400">
                  <a:solidFill>
                    <a:prstClr val="black"/>
                  </a:solidFill>
                  <a:latin typeface="Arial" panose="020B0604020202020204" pitchFamily="34" charset="0"/>
                  <a:cs typeface="Arial" panose="020B0604020202020204" pitchFamily="34" charset="0"/>
                </a:endParaRPr>
              </a:p>
            </p:txBody>
          </p:sp>
        </mc:Choice>
        <mc:Fallback xmlns="">
          <p:sp>
            <p:nvSpPr>
              <p:cNvPr id="5" name="Plaque 4"/>
              <p:cNvSpPr>
                <a:spLocks noRot="1" noChangeAspect="1" noMove="1" noResize="1" noEditPoints="1" noAdjustHandles="1" noChangeArrowheads="1" noChangeShapeType="1" noTextEdit="1"/>
              </p:cNvSpPr>
              <p:nvPr/>
            </p:nvSpPr>
            <p:spPr>
              <a:xfrm>
                <a:off x="1628587" y="2296179"/>
                <a:ext cx="14719983" cy="2847322"/>
              </a:xfrm>
              <a:prstGeom prst="plaque">
                <a:avLst/>
              </a:prstGeom>
              <a:blipFill>
                <a:blip r:embed="rId8"/>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Plaque 9"/>
              <p:cNvSpPr/>
              <p:nvPr/>
            </p:nvSpPr>
            <p:spPr>
              <a:xfrm>
                <a:off x="1684767" y="5731735"/>
                <a:ext cx="6570299" cy="1890533"/>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2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𝐴</m:t>
                      </m:r>
                      <m:r>
                        <a:rPr lang="en-US" sz="42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42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fPr>
                        <m:num>
                          <m:r>
                            <a:rPr lang="da-DK" sz="4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r>
                            <a:rPr lang="en-US" sz="42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num>
                        <m:den>
                          <m:r>
                            <a:rPr lang="en-US" sz="42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r>
                            <a:rPr lang="en-US" sz="42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2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den>
                      </m:f>
                    </m:oMath>
                  </m:oMathPara>
                </a14:m>
                <a:endParaRPr lang="en-US" sz="4200" dirty="0">
                  <a:solidFill>
                    <a:schemeClr val="tx1"/>
                  </a:solidFill>
                  <a:latin typeface="Arial" panose="020B0604020202020204" pitchFamily="34" charset="0"/>
                  <a:cs typeface="Arial" panose="020B0604020202020204" pitchFamily="34" charset="0"/>
                </a:endParaRPr>
              </a:p>
            </p:txBody>
          </p:sp>
        </mc:Choice>
        <mc:Fallback xmlns="">
          <p:sp>
            <p:nvSpPr>
              <p:cNvPr id="10" name="Plaque 9"/>
              <p:cNvSpPr>
                <a:spLocks noRot="1" noChangeAspect="1" noMove="1" noResize="1" noEditPoints="1" noAdjustHandles="1" noChangeArrowheads="1" noChangeShapeType="1" noTextEdit="1"/>
              </p:cNvSpPr>
              <p:nvPr/>
            </p:nvSpPr>
            <p:spPr>
              <a:xfrm>
                <a:off x="1684767" y="5731735"/>
                <a:ext cx="6570299" cy="1890533"/>
              </a:xfrm>
              <a:prstGeom prst="plaque">
                <a:avLst/>
              </a:prstGeom>
              <a:blipFill>
                <a:blip r:embed="rId9"/>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Plaque 10"/>
              <p:cNvSpPr/>
              <p:nvPr/>
            </p:nvSpPr>
            <p:spPr>
              <a:xfrm>
                <a:off x="9434990" y="5731735"/>
                <a:ext cx="6570299" cy="1890533"/>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14:m>
                  <m:oMathPara xmlns:m="http://schemas.openxmlformats.org/officeDocument/2006/math">
                    <m:oMathParaPr>
                      <m:jc m:val="centerGroup"/>
                    </m:oMathParaPr>
                    <m:oMath xmlns:m="http://schemas.openxmlformats.org/officeDocument/2006/math">
                      <m:r>
                        <a:rPr lang="en-US" sz="42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𝐵</m:t>
                      </m:r>
                      <m:r>
                        <a:rPr lang="en-US" sz="4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42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2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4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r>
                            <a:rPr lang="en-US" sz="4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𝑏</m:t>
                          </m:r>
                        </m:den>
                      </m:f>
                    </m:oMath>
                  </m:oMathPara>
                </a14:m>
                <a:endParaRPr lang="en-US" sz="4200" dirty="0">
                  <a:solidFill>
                    <a:prstClr val="black"/>
                  </a:solidFill>
                  <a:latin typeface="Arial" panose="020B0604020202020204" pitchFamily="34" charset="0"/>
                  <a:cs typeface="Arial" panose="020B0604020202020204" pitchFamily="34" charset="0"/>
                </a:endParaRPr>
              </a:p>
            </p:txBody>
          </p:sp>
        </mc:Choice>
        <mc:Fallback xmlns="">
          <p:sp>
            <p:nvSpPr>
              <p:cNvPr id="11" name="Plaque 10"/>
              <p:cNvSpPr>
                <a:spLocks noRot="1" noChangeAspect="1" noMove="1" noResize="1" noEditPoints="1" noAdjustHandles="1" noChangeArrowheads="1" noChangeShapeType="1" noTextEdit="1"/>
              </p:cNvSpPr>
              <p:nvPr/>
            </p:nvSpPr>
            <p:spPr>
              <a:xfrm>
                <a:off x="9434990" y="5731735"/>
                <a:ext cx="6570299" cy="1890533"/>
              </a:xfrm>
              <a:prstGeom prst="plaque">
                <a:avLst/>
              </a:prstGeom>
              <a:blipFill>
                <a:blip r:embed="rId10"/>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Plaque 11"/>
              <p:cNvSpPr/>
              <p:nvPr/>
            </p:nvSpPr>
            <p:spPr>
              <a:xfrm>
                <a:off x="1684767" y="8039100"/>
                <a:ext cx="6570299" cy="1890533"/>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2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𝐶</m:t>
                      </m:r>
                      <m:r>
                        <a:rPr lang="en-US" sz="42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sSup>
                        <m:sSupPr>
                          <m:ctrlPr>
                            <a:rPr lang="en-US" sz="420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2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𝑎</m:t>
                          </m:r>
                        </m:e>
                        <m:sup>
                          <m:r>
                            <a:rPr lang="en-US" sz="42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2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2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2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𝑏</m:t>
                          </m:r>
                        </m:e>
                        <m:sup>
                          <m:r>
                            <a:rPr lang="en-US" sz="42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en-US" sz="4200" dirty="0">
                  <a:solidFill>
                    <a:schemeClr val="tx1"/>
                  </a:solidFill>
                  <a:latin typeface="Arial" panose="020B0604020202020204" pitchFamily="34" charset="0"/>
                  <a:cs typeface="Arial" panose="020B0604020202020204" pitchFamily="34" charset="0"/>
                </a:endParaRPr>
              </a:p>
            </p:txBody>
          </p:sp>
        </mc:Choice>
        <mc:Fallback xmlns="">
          <p:sp>
            <p:nvSpPr>
              <p:cNvPr id="12" name="Plaque 11"/>
              <p:cNvSpPr>
                <a:spLocks noRot="1" noChangeAspect="1" noMove="1" noResize="1" noEditPoints="1" noAdjustHandles="1" noChangeArrowheads="1" noChangeShapeType="1" noTextEdit="1"/>
              </p:cNvSpPr>
              <p:nvPr/>
            </p:nvSpPr>
            <p:spPr>
              <a:xfrm>
                <a:off x="1684767" y="8039100"/>
                <a:ext cx="6570299" cy="1890533"/>
              </a:xfrm>
              <a:prstGeom prst="plaque">
                <a:avLst/>
              </a:prstGeom>
              <a:blipFill>
                <a:blip r:embed="rId11"/>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Plaque 12"/>
              <p:cNvSpPr/>
              <p:nvPr/>
            </p:nvSpPr>
            <p:spPr>
              <a:xfrm>
                <a:off x="9434990" y="8039100"/>
                <a:ext cx="6570299" cy="1890533"/>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2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𝐷</m:t>
                      </m:r>
                      <m:r>
                        <a:rPr lang="en-US" sz="42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42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𝑎</m:t>
                      </m:r>
                      <m:r>
                        <a:rPr lang="en-US" sz="42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42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𝑏</m:t>
                      </m:r>
                    </m:oMath>
                  </m:oMathPara>
                </a14:m>
                <a:endParaRPr lang="en-US" sz="4200" dirty="0">
                  <a:solidFill>
                    <a:schemeClr val="tx1"/>
                  </a:solidFill>
                  <a:latin typeface="Arial" panose="020B0604020202020204" pitchFamily="34" charset="0"/>
                  <a:cs typeface="Arial" panose="020B0604020202020204" pitchFamily="34" charset="0"/>
                </a:endParaRPr>
              </a:p>
            </p:txBody>
          </p:sp>
        </mc:Choice>
        <mc:Fallback xmlns="">
          <p:sp>
            <p:nvSpPr>
              <p:cNvPr id="13" name="Plaque 12"/>
              <p:cNvSpPr>
                <a:spLocks noRot="1" noChangeAspect="1" noMove="1" noResize="1" noEditPoints="1" noAdjustHandles="1" noChangeArrowheads="1" noChangeShapeType="1" noTextEdit="1"/>
              </p:cNvSpPr>
              <p:nvPr/>
            </p:nvSpPr>
            <p:spPr>
              <a:xfrm>
                <a:off x="9434990" y="8039100"/>
                <a:ext cx="6570299" cy="1890533"/>
              </a:xfrm>
              <a:prstGeom prst="plaque">
                <a:avLst/>
              </a:prstGeom>
              <a:blipFill>
                <a:blip r:embed="rId12"/>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Plaque 14"/>
              <p:cNvSpPr/>
              <p:nvPr/>
            </p:nvSpPr>
            <p:spPr>
              <a:xfrm>
                <a:off x="1690209" y="5715406"/>
                <a:ext cx="6570299" cy="1890533"/>
              </a:xfrm>
              <a:prstGeom prst="plaqu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14:m>
                  <m:oMathPara xmlns:m="http://schemas.openxmlformats.org/officeDocument/2006/math">
                    <m:oMathParaPr>
                      <m:jc m:val="centerGroup"/>
                    </m:oMathParaPr>
                    <m:oMath xmlns:m="http://schemas.openxmlformats.org/officeDocument/2006/math">
                      <m:r>
                        <a:rPr lang="en-US" sz="4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m:t>
                      </m:r>
                      <m:r>
                        <a:rPr lang="en-US" sz="4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42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da-DK" sz="4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r>
                            <a:rPr lang="en-US" sz="4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𝑏</m:t>
                          </m:r>
                        </m:num>
                        <m:den>
                          <m:r>
                            <a:rPr lang="en-US" sz="4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r>
                            <a:rPr lang="en-US" sz="4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𝑏</m:t>
                          </m:r>
                        </m:den>
                      </m:f>
                    </m:oMath>
                  </m:oMathPara>
                </a14:m>
                <a:endParaRPr lang="en-US" sz="4200" dirty="0">
                  <a:solidFill>
                    <a:prstClr val="black"/>
                  </a:solidFill>
                  <a:latin typeface="Arial" panose="020B0604020202020204" pitchFamily="34" charset="0"/>
                  <a:cs typeface="Arial" panose="020B0604020202020204" pitchFamily="34" charset="0"/>
                </a:endParaRPr>
              </a:p>
            </p:txBody>
          </p:sp>
        </mc:Choice>
        <mc:Fallback xmlns="">
          <p:sp>
            <p:nvSpPr>
              <p:cNvPr id="15" name="Plaque 14"/>
              <p:cNvSpPr>
                <a:spLocks noRot="1" noChangeAspect="1" noMove="1" noResize="1" noEditPoints="1" noAdjustHandles="1" noChangeArrowheads="1" noChangeShapeType="1" noTextEdit="1"/>
              </p:cNvSpPr>
              <p:nvPr/>
            </p:nvSpPr>
            <p:spPr>
              <a:xfrm>
                <a:off x="1690209" y="5715406"/>
                <a:ext cx="6570299" cy="1890533"/>
              </a:xfrm>
              <a:prstGeom prst="plaque">
                <a:avLst/>
              </a:prstGeom>
              <a:blipFill>
                <a:blip r:embed="rId13"/>
                <a:stretch>
                  <a:fillRect/>
                </a:stretch>
              </a:blipFill>
              <a:ln w="28575">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4047963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anim calcmode="lin" valueType="num">
                                      <p:cBhvr>
                                        <p:cTn id="12" dur="500" fill="hold"/>
                                        <p:tgtEl>
                                          <p:spTgt spid="10"/>
                                        </p:tgtEl>
                                        <p:attrNameLst>
                                          <p:attrName>ppt_x</p:attrName>
                                        </p:attrNameLst>
                                      </p:cBhvr>
                                      <p:tavLst>
                                        <p:tav tm="0">
                                          <p:val>
                                            <p:strVal val="#ppt_x"/>
                                          </p:val>
                                        </p:tav>
                                        <p:tav tm="100000">
                                          <p:val>
                                            <p:strVal val="#ppt_x"/>
                                          </p:val>
                                        </p:tav>
                                      </p:tavLst>
                                    </p:anim>
                                    <p:anim calcmode="lin" valueType="num">
                                      <p:cBhvr>
                                        <p:cTn id="13" dur="5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anim calcmode="lin" valueType="num">
                                      <p:cBhvr>
                                        <p:cTn id="24" dur="500" fill="hold"/>
                                        <p:tgtEl>
                                          <p:spTgt spid="12"/>
                                        </p:tgtEl>
                                        <p:attrNameLst>
                                          <p:attrName>ppt_x</p:attrName>
                                        </p:attrNameLst>
                                      </p:cBhvr>
                                      <p:tavLst>
                                        <p:tav tm="0">
                                          <p:val>
                                            <p:strVal val="#ppt_x"/>
                                          </p:val>
                                        </p:tav>
                                        <p:tav tm="100000">
                                          <p:val>
                                            <p:strVal val="#ppt_x"/>
                                          </p:val>
                                        </p:tav>
                                      </p:tavLst>
                                    </p:anim>
                                    <p:anim calcmode="lin" valueType="num">
                                      <p:cBhvr>
                                        <p:cTn id="25" dur="500" fill="hold"/>
                                        <p:tgtEl>
                                          <p:spTgt spid="1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anim calcmode="lin" valueType="num">
                                      <p:cBhvr>
                                        <p:cTn id="30" dur="500" fill="hold"/>
                                        <p:tgtEl>
                                          <p:spTgt spid="13"/>
                                        </p:tgtEl>
                                        <p:attrNameLst>
                                          <p:attrName>ppt_x</p:attrName>
                                        </p:attrNameLst>
                                      </p:cBhvr>
                                      <p:tavLst>
                                        <p:tav tm="0">
                                          <p:val>
                                            <p:strVal val="#ppt_x"/>
                                          </p:val>
                                        </p:tav>
                                        <p:tav tm="100000">
                                          <p:val>
                                            <p:strVal val="#ppt_x"/>
                                          </p:val>
                                        </p:tav>
                                      </p:tavLst>
                                    </p:anim>
                                    <p:anim calcmode="lin" valueType="num">
                                      <p:cBhvr>
                                        <p:cTn id="31"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arn(inVertical)">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CA379"/>
        </a:solidFill>
        <a:effectLst/>
      </p:bgPr>
    </p:bg>
    <p:spTree>
      <p:nvGrpSpPr>
        <p:cNvPr id="1" name=""/>
        <p:cNvGrpSpPr/>
        <p:nvPr/>
      </p:nvGrpSpPr>
      <p:grpSpPr>
        <a:xfrm>
          <a:off x="0" y="0"/>
          <a:ext cx="0" cy="0"/>
          <a:chOff x="0" y="0"/>
          <a:chExt cx="0" cy="0"/>
        </a:xfrm>
      </p:grpSpPr>
      <p:sp>
        <p:nvSpPr>
          <p:cNvPr id="19" name="Freeform 19"/>
          <p:cNvSpPr/>
          <p:nvPr/>
        </p:nvSpPr>
        <p:spPr>
          <a:xfrm rot="-2010195">
            <a:off x="2628053" y="291738"/>
            <a:ext cx="1572571" cy="1712701"/>
          </a:xfrm>
          <a:custGeom>
            <a:avLst/>
            <a:gdLst/>
            <a:ahLst/>
            <a:cxnLst/>
            <a:rect l="l" t="t" r="r" b="b"/>
            <a:pathLst>
              <a:path w="1572571" h="1712701">
                <a:moveTo>
                  <a:pt x="0" y="0"/>
                </a:moveTo>
                <a:lnTo>
                  <a:pt x="1572571" y="0"/>
                </a:lnTo>
                <a:lnTo>
                  <a:pt x="1572571" y="1712701"/>
                </a:lnTo>
                <a:lnTo>
                  <a:pt x="0" y="1712701"/>
                </a:lnTo>
                <a:lnTo>
                  <a:pt x="0" y="0"/>
                </a:lnTo>
                <a:close/>
              </a:path>
            </a:pathLst>
          </a:custGeom>
          <a: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tretch>
              <a:fillRect/>
            </a:stretch>
          </a:blipFill>
        </p:spPr>
      </p:sp>
      <p:sp>
        <p:nvSpPr>
          <p:cNvPr id="20" name="Freeform 20"/>
          <p:cNvSpPr/>
          <p:nvPr/>
        </p:nvSpPr>
        <p:spPr>
          <a:xfrm rot="-1085547">
            <a:off x="16479684" y="536979"/>
            <a:ext cx="893266" cy="842274"/>
          </a:xfrm>
          <a:custGeom>
            <a:avLst/>
            <a:gdLst/>
            <a:ahLst/>
            <a:cxnLst/>
            <a:rect l="l" t="t" r="r" b="b"/>
            <a:pathLst>
              <a:path w="893266" h="842274">
                <a:moveTo>
                  <a:pt x="0" y="0"/>
                </a:moveTo>
                <a:lnTo>
                  <a:pt x="893265" y="0"/>
                </a:lnTo>
                <a:lnTo>
                  <a:pt x="893265" y="842275"/>
                </a:lnTo>
                <a:lnTo>
                  <a:pt x="0" y="842275"/>
                </a:lnTo>
                <a:lnTo>
                  <a:pt x="0" y="0"/>
                </a:lnTo>
                <a:close/>
              </a:path>
            </a:pathLst>
          </a:custGeom>
          <a:blipFill>
            <a:blip r:embed="rId4">
              <a:extLst>
                <a:ext uri="{96DAC541-7B7A-43D3-8B79-37D633B846F1}">
                  <asvg:svgBlip xmlns:asvg="http://schemas.microsoft.com/office/drawing/2016/SVG/main" r:embed="rId5"/>
                </a:ext>
              </a:extLst>
            </a:blip>
            <a:stretch>
              <a:fillRect r="-97556" b="-36756"/>
            </a:stretch>
          </a:blipFill>
        </p:spPr>
      </p:sp>
      <p:sp>
        <p:nvSpPr>
          <p:cNvPr id="25" name="TextBox 24"/>
          <p:cNvSpPr txBox="1"/>
          <p:nvPr/>
        </p:nvSpPr>
        <p:spPr>
          <a:xfrm>
            <a:off x="4038600" y="800100"/>
            <a:ext cx="103632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BÀI TẬP </a:t>
            </a:r>
            <a:r>
              <a:rPr kumimoji="0" lang="vi-VN" sz="6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TRẮC NGHIỆM</a:t>
            </a:r>
            <a:endParaRPr kumimoji="0" lang="en-US" sz="6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Plaque 4"/>
              <p:cNvSpPr/>
              <p:nvPr/>
            </p:nvSpPr>
            <p:spPr>
              <a:xfrm>
                <a:off x="1552387" y="2621241"/>
                <a:ext cx="15211613" cy="1856881"/>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eaLnBrk="0" fontAlgn="base" hangingPunct="0">
                  <a:lnSpc>
                    <a:spcPct val="150000"/>
                  </a:lnSpc>
                  <a:spcBef>
                    <a:spcPct val="0"/>
                  </a:spcBef>
                  <a:spcAft>
                    <a:spcPct val="0"/>
                  </a:spcAft>
                </a:pPr>
                <a:r>
                  <a:rPr kumimoji="0" lang="vi-VN" sz="4400" b="1" i="0" u="none" strike="noStrike" kern="1200" cap="none" spc="0" normalizeH="0" baseline="0" noProof="0">
                    <a:ln>
                      <a:noFill/>
                    </a:ln>
                    <a:solidFill>
                      <a:srgbClr val="C00000"/>
                    </a:solidFill>
                    <a:effectLst/>
                    <a:uLnTx/>
                    <a:uFillTx/>
                    <a:latin typeface="Arial" panose="020B0604020202020204" pitchFamily="34" charset="0"/>
                    <a:cs typeface="Arial" panose="020B0604020202020204" pitchFamily="34" charset="0"/>
                  </a:rPr>
                  <a:t>6.</a:t>
                </a:r>
                <a:r>
                  <a:rPr kumimoji="0" lang="en-US" sz="4400" b="1" i="0" u="none" strike="noStrike" kern="1200" cap="none" spc="0" normalizeH="0" baseline="0" noProof="0">
                    <a:ln>
                      <a:noFill/>
                    </a:ln>
                    <a:solidFill>
                      <a:srgbClr val="C00000"/>
                    </a:solidFill>
                    <a:effectLst/>
                    <a:uLnTx/>
                    <a:uFillTx/>
                    <a:latin typeface="Arial" panose="020B0604020202020204" pitchFamily="34" charset="0"/>
                    <a:cs typeface="Arial" panose="020B0604020202020204" pitchFamily="34" charset="0"/>
                  </a:rPr>
                  <a:t>32 </a:t>
                </a:r>
                <a:r>
                  <a:rPr lang="en-US" sz="4400">
                    <a:solidFill>
                      <a:srgbClr val="000000"/>
                    </a:solidFill>
                    <a:latin typeface="Arial" panose="020B0604020202020204" pitchFamily="34" charset="0"/>
                    <a:cs typeface="Arial" panose="020B0604020202020204" pitchFamily="34" charset="0"/>
                  </a:rPr>
                  <a:t>Cho hàm số </a:t>
                </a:r>
                <a14:m>
                  <m:oMath xmlns:m="http://schemas.openxmlformats.org/officeDocument/2006/math">
                    <m:r>
                      <a:rPr lang="en-US" sz="4400" i="1" smtClean="0">
                        <a:solidFill>
                          <a:srgbClr val="000000"/>
                        </a:solidFill>
                        <a:latin typeface="Cambria Math" panose="02040503050406030204" pitchFamily="18" charset="0"/>
                      </a:rPr>
                      <m:t>𝑦</m:t>
                    </m:r>
                    <m:r>
                      <a:rPr lang="en-US" sz="4400" i="1" smtClean="0">
                        <a:solidFill>
                          <a:srgbClr val="000000"/>
                        </a:solidFill>
                        <a:latin typeface="Cambria Math" panose="02040503050406030204" pitchFamily="18" charset="0"/>
                      </a:rPr>
                      <m:t>=</m:t>
                    </m:r>
                    <m:sSup>
                      <m:sSupPr>
                        <m:ctrlPr>
                          <a:rPr lang="en-US" sz="4400" i="1" smtClean="0">
                            <a:solidFill>
                              <a:srgbClr val="000000"/>
                            </a:solidFill>
                            <a:latin typeface="Cambria Math" panose="02040503050406030204" pitchFamily="18" charset="0"/>
                          </a:rPr>
                        </m:ctrlPr>
                      </m:sSupPr>
                      <m:e>
                        <m:r>
                          <a:rPr lang="en-US" sz="4400" b="0" i="1" smtClean="0">
                            <a:solidFill>
                              <a:srgbClr val="000000"/>
                            </a:solidFill>
                            <a:latin typeface="Cambria Math" panose="02040503050406030204" pitchFamily="18" charset="0"/>
                          </a:rPr>
                          <m:t>2</m:t>
                        </m:r>
                      </m:e>
                      <m:sup>
                        <m:r>
                          <a:rPr lang="en-US" sz="4400" b="0" i="1" smtClean="0">
                            <a:solidFill>
                              <a:srgbClr val="000000"/>
                            </a:solidFill>
                            <a:latin typeface="Cambria Math" panose="02040503050406030204" pitchFamily="18" charset="0"/>
                          </a:rPr>
                          <m:t>𝑥</m:t>
                        </m:r>
                      </m:sup>
                    </m:sSup>
                  </m:oMath>
                </a14:m>
                <a:r>
                  <a:rPr lang="en-US" sz="4400">
                    <a:solidFill>
                      <a:srgbClr val="000000"/>
                    </a:solidFill>
                    <a:latin typeface="Arial" panose="020B0604020202020204" pitchFamily="34" charset="0"/>
                    <a:cs typeface="Arial" panose="020B0604020202020204" pitchFamily="34" charset="0"/>
                  </a:rPr>
                  <a:t>. Khẳng định nào sau đây là </a:t>
                </a:r>
                <a:r>
                  <a:rPr lang="en-US" sz="4400" b="1">
                    <a:solidFill>
                      <a:srgbClr val="000000"/>
                    </a:solidFill>
                    <a:latin typeface="Arial" panose="020B0604020202020204" pitchFamily="34" charset="0"/>
                    <a:cs typeface="Arial" panose="020B0604020202020204" pitchFamily="34" charset="0"/>
                  </a:rPr>
                  <a:t>sai</a:t>
                </a:r>
                <a:r>
                  <a:rPr lang="en-US" sz="4400">
                    <a:solidFill>
                      <a:srgbClr val="000000"/>
                    </a:solidFill>
                    <a:latin typeface="Arial" panose="020B0604020202020204" pitchFamily="34" charset="0"/>
                    <a:cs typeface="Arial" panose="020B0604020202020204" pitchFamily="34" charset="0"/>
                  </a:rPr>
                  <a:t>?</a:t>
                </a:r>
                <a:endParaRPr kumimoji="0" lang="en-US" altLang="en-US" sz="4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mc:Choice>
        <mc:Fallback xmlns="">
          <p:sp>
            <p:nvSpPr>
              <p:cNvPr id="5" name="Plaque 4"/>
              <p:cNvSpPr>
                <a:spLocks noRot="1" noChangeAspect="1" noMove="1" noResize="1" noEditPoints="1" noAdjustHandles="1" noChangeArrowheads="1" noChangeShapeType="1" noTextEdit="1"/>
              </p:cNvSpPr>
              <p:nvPr/>
            </p:nvSpPr>
            <p:spPr>
              <a:xfrm>
                <a:off x="1552387" y="2621241"/>
                <a:ext cx="15211613" cy="1856881"/>
              </a:xfrm>
              <a:prstGeom prst="plaque">
                <a:avLst/>
              </a:prstGeom>
              <a:blipFill>
                <a:blip r:embed="rId8"/>
                <a:stretch>
                  <a:fillRect l="-120"/>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Plaque 9"/>
              <p:cNvSpPr/>
              <p:nvPr/>
            </p:nvSpPr>
            <p:spPr>
              <a:xfrm>
                <a:off x="1552387" y="5184713"/>
                <a:ext cx="6982013" cy="1890533"/>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4000">
                    <a:solidFill>
                      <a:srgbClr val="000000"/>
                    </a:solidFill>
                    <a:latin typeface="Arial" panose="020B0604020202020204" pitchFamily="34" charset="0"/>
                    <a:cs typeface="Arial" panose="020B0604020202020204" pitchFamily="34" charset="0"/>
                  </a:rPr>
                  <a:t>A. Tập xác định của hàm số là </a:t>
                </a:r>
                <a14:m>
                  <m:oMath xmlns:m="http://schemas.openxmlformats.org/officeDocument/2006/math">
                    <m:r>
                      <a:rPr lang="en-US" sz="4000" i="1" smtClean="0">
                        <a:solidFill>
                          <a:srgbClr val="000000"/>
                        </a:solidFill>
                        <a:latin typeface="Cambria Math" panose="02040503050406030204" pitchFamily="18" charset="0"/>
                      </a:rPr>
                      <m:t>𝑅</m:t>
                    </m:r>
                  </m:oMath>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mc:Choice>
        <mc:Fallback xmlns="">
          <p:sp>
            <p:nvSpPr>
              <p:cNvPr id="10" name="Plaque 9"/>
              <p:cNvSpPr>
                <a:spLocks noRot="1" noChangeAspect="1" noMove="1" noResize="1" noEditPoints="1" noAdjustHandles="1" noChangeArrowheads="1" noChangeShapeType="1" noTextEdit="1"/>
              </p:cNvSpPr>
              <p:nvPr/>
            </p:nvSpPr>
            <p:spPr>
              <a:xfrm>
                <a:off x="1552387" y="5184713"/>
                <a:ext cx="6982013" cy="1890533"/>
              </a:xfrm>
              <a:prstGeom prst="plaque">
                <a:avLst/>
              </a:prstGeom>
              <a:blipFill>
                <a:blip r:embed="rId9"/>
                <a:stretch>
                  <a:fillRect r="-1217" b="-7619"/>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Plaque 10"/>
              <p:cNvSpPr/>
              <p:nvPr/>
            </p:nvSpPr>
            <p:spPr>
              <a:xfrm>
                <a:off x="9781986" y="5143500"/>
                <a:ext cx="6982014" cy="1890533"/>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4000">
                    <a:solidFill>
                      <a:srgbClr val="000000"/>
                    </a:solidFill>
                    <a:latin typeface="Arial" panose="020B0604020202020204" pitchFamily="34" charset="0"/>
                    <a:cs typeface="Arial" panose="020B0604020202020204" pitchFamily="34" charset="0"/>
                  </a:rPr>
                  <a:t>B. Tập giá trị của hàm số là </a:t>
                </a:r>
                <a14:m>
                  <m:oMath xmlns:m="http://schemas.openxmlformats.org/officeDocument/2006/math">
                    <m:r>
                      <a:rPr lang="en-US" sz="4000" i="1" smtClean="0">
                        <a:solidFill>
                          <a:srgbClr val="000000"/>
                        </a:solidFill>
                        <a:latin typeface="Cambria Math" panose="02040503050406030204" pitchFamily="18" charset="0"/>
                      </a:rPr>
                      <m:t>(0;+∞</m:t>
                    </m:r>
                    <m:r>
                      <a:rPr lang="en-US" sz="4000" b="0" i="1" smtClean="0">
                        <a:solidFill>
                          <a:srgbClr val="000000"/>
                        </a:solidFill>
                        <a:latin typeface="Cambria Math" panose="02040503050406030204" pitchFamily="18" charset="0"/>
                      </a:rPr>
                      <m:t>)</m:t>
                    </m:r>
                  </m:oMath>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mc:Choice>
        <mc:Fallback xmlns="">
          <p:sp>
            <p:nvSpPr>
              <p:cNvPr id="11" name="Plaque 10"/>
              <p:cNvSpPr>
                <a:spLocks noRot="1" noChangeAspect="1" noMove="1" noResize="1" noEditPoints="1" noAdjustHandles="1" noChangeArrowheads="1" noChangeShapeType="1" noTextEdit="1"/>
              </p:cNvSpPr>
              <p:nvPr/>
            </p:nvSpPr>
            <p:spPr>
              <a:xfrm>
                <a:off x="9781986" y="5143500"/>
                <a:ext cx="6982014" cy="1890533"/>
              </a:xfrm>
              <a:prstGeom prst="plaque">
                <a:avLst/>
              </a:prstGeom>
              <a:blipFill>
                <a:blip r:embed="rId10"/>
                <a:stretch>
                  <a:fillRect b="-7619"/>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Plaque 11"/>
              <p:cNvSpPr/>
              <p:nvPr/>
            </p:nvSpPr>
            <p:spPr>
              <a:xfrm>
                <a:off x="1552387" y="7734300"/>
                <a:ext cx="6982013" cy="1890533"/>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4000">
                    <a:solidFill>
                      <a:prstClr val="black"/>
                    </a:solidFill>
                    <a:latin typeface="Arial" panose="020B0604020202020204" pitchFamily="34" charset="0"/>
                    <a:cs typeface="Arial" panose="020B0604020202020204" pitchFamily="34" charset="0"/>
                  </a:rPr>
                  <a:t>C. Đồ thị của hàm số cắt trục </a:t>
                </a:r>
                <a14:m>
                  <m:oMath xmlns:m="http://schemas.openxmlformats.org/officeDocument/2006/math">
                    <m:r>
                      <a:rPr lang="vi-VN" sz="4000" i="1" smtClean="0">
                        <a:solidFill>
                          <a:prstClr val="black"/>
                        </a:solidFill>
                        <a:latin typeface="Cambria Math" panose="02040503050406030204" pitchFamily="18" charset="0"/>
                        <a:cs typeface="Arial" panose="020B0604020202020204" pitchFamily="34" charset="0"/>
                      </a:rPr>
                      <m:t>𝑂𝑥</m:t>
                    </m:r>
                  </m:oMath>
                </a14:m>
                <a:r>
                  <a:rPr lang="vi-VN" sz="4000">
                    <a:solidFill>
                      <a:prstClr val="black"/>
                    </a:solidFill>
                    <a:latin typeface="Arial" panose="020B0604020202020204" pitchFamily="34" charset="0"/>
                    <a:cs typeface="Arial" panose="020B0604020202020204" pitchFamily="34" charset="0"/>
                  </a:rPr>
                  <a:t> tại đúng một điểm</a:t>
                </a:r>
              </a:p>
            </p:txBody>
          </p:sp>
        </mc:Choice>
        <mc:Fallback xmlns="">
          <p:sp>
            <p:nvSpPr>
              <p:cNvPr id="12" name="Plaque 11"/>
              <p:cNvSpPr>
                <a:spLocks noRot="1" noChangeAspect="1" noMove="1" noResize="1" noEditPoints="1" noAdjustHandles="1" noChangeArrowheads="1" noChangeShapeType="1" noTextEdit="1"/>
              </p:cNvSpPr>
              <p:nvPr/>
            </p:nvSpPr>
            <p:spPr>
              <a:xfrm>
                <a:off x="1552387" y="7734300"/>
                <a:ext cx="6982013" cy="1890533"/>
              </a:xfrm>
              <a:prstGeom prst="plaque">
                <a:avLst/>
              </a:prstGeom>
              <a:blipFill>
                <a:blip r:embed="rId11"/>
                <a:stretch>
                  <a:fillRect b="-7619"/>
                </a:stretch>
              </a:blipFill>
              <a:ln w="28575">
                <a:solidFill>
                  <a:schemeClr val="tx1"/>
                </a:solidFill>
              </a:ln>
            </p:spPr>
            <p:txBody>
              <a:bodyPr/>
              <a:lstStyle/>
              <a:p>
                <a:r>
                  <a:rPr lang="en-US">
                    <a:noFill/>
                  </a:rPr>
                  <a:t> </a:t>
                </a:r>
              </a:p>
            </p:txBody>
          </p:sp>
        </mc:Fallback>
      </mc:AlternateContent>
      <p:sp>
        <p:nvSpPr>
          <p:cNvPr id="13" name="Plaque 12"/>
          <p:cNvSpPr/>
          <p:nvPr/>
        </p:nvSpPr>
        <p:spPr>
          <a:xfrm>
            <a:off x="9781986" y="7734300"/>
            <a:ext cx="6982013" cy="1890533"/>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4000">
                <a:solidFill>
                  <a:prstClr val="black"/>
                </a:solidFill>
                <a:latin typeface="Arial" panose="020B0604020202020204" pitchFamily="34" charset="0"/>
                <a:cs typeface="Arial" panose="020B0604020202020204" pitchFamily="34" charset="0"/>
              </a:rPr>
              <a:t>D. Hàm số đồng biến trên tập xác định của nó</a:t>
            </a:r>
          </a:p>
        </p:txBody>
      </p:sp>
      <mc:AlternateContent xmlns:mc="http://schemas.openxmlformats.org/markup-compatibility/2006" xmlns:a14="http://schemas.microsoft.com/office/drawing/2010/main">
        <mc:Choice Requires="a14">
          <p:sp>
            <p:nvSpPr>
              <p:cNvPr id="15" name="Plaque 14"/>
              <p:cNvSpPr/>
              <p:nvPr/>
            </p:nvSpPr>
            <p:spPr>
              <a:xfrm>
                <a:off x="1557830" y="7748767"/>
                <a:ext cx="6976570" cy="1890533"/>
              </a:xfrm>
              <a:prstGeom prst="plaqu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14:m>
                  <m:oMathPara xmlns:m="http://schemas.openxmlformats.org/officeDocument/2006/math">
                    <m:oMathParaPr>
                      <m:jc m:val="centerGroup"/>
                    </m:oMathParaPr>
                    <m:oMath xmlns:m="http://schemas.openxmlformats.org/officeDocument/2006/math">
                      <m:r>
                        <m:rPr>
                          <m:nor/>
                        </m:rPr>
                        <a:rPr lang="vi-VN" sz="4000">
                          <a:solidFill>
                            <a:prstClr val="black"/>
                          </a:solidFill>
                          <a:latin typeface="Arial" panose="020B0604020202020204" pitchFamily="34" charset="0"/>
                          <a:cs typeface="Arial" panose="020B0604020202020204" pitchFamily="34" charset="0"/>
                        </a:rPr>
                        <m:t>C</m:t>
                      </m:r>
                      <m:r>
                        <m:rPr>
                          <m:nor/>
                        </m:rPr>
                        <a:rPr lang="vi-VN" sz="4000">
                          <a:solidFill>
                            <a:prstClr val="black"/>
                          </a:solidFill>
                          <a:latin typeface="Arial" panose="020B0604020202020204" pitchFamily="34" charset="0"/>
                          <a:cs typeface="Arial" panose="020B0604020202020204" pitchFamily="34" charset="0"/>
                        </a:rPr>
                        <m:t>. Đồ </m:t>
                      </m:r>
                      <m:r>
                        <m:rPr>
                          <m:nor/>
                        </m:rPr>
                        <a:rPr lang="vi-VN" sz="4000">
                          <a:solidFill>
                            <a:prstClr val="black"/>
                          </a:solidFill>
                          <a:latin typeface="Arial" panose="020B0604020202020204" pitchFamily="34" charset="0"/>
                          <a:cs typeface="Arial" panose="020B0604020202020204" pitchFamily="34" charset="0"/>
                        </a:rPr>
                        <m:t>th</m:t>
                      </m:r>
                      <m:r>
                        <m:rPr>
                          <m:nor/>
                        </m:rPr>
                        <a:rPr lang="vi-VN" sz="4000">
                          <a:solidFill>
                            <a:prstClr val="black"/>
                          </a:solidFill>
                          <a:latin typeface="Arial" panose="020B0604020202020204" pitchFamily="34" charset="0"/>
                          <a:cs typeface="Arial" panose="020B0604020202020204" pitchFamily="34" charset="0"/>
                        </a:rPr>
                        <m:t>ị </m:t>
                      </m:r>
                      <m:r>
                        <m:rPr>
                          <m:nor/>
                        </m:rPr>
                        <a:rPr lang="vi-VN" sz="4000">
                          <a:solidFill>
                            <a:prstClr val="black"/>
                          </a:solidFill>
                          <a:latin typeface="Arial" panose="020B0604020202020204" pitchFamily="34" charset="0"/>
                          <a:cs typeface="Arial" panose="020B0604020202020204" pitchFamily="34" charset="0"/>
                        </a:rPr>
                        <m:t>c</m:t>
                      </m:r>
                      <m:r>
                        <m:rPr>
                          <m:nor/>
                        </m:rPr>
                        <a:rPr lang="vi-VN" sz="4000">
                          <a:solidFill>
                            <a:prstClr val="black"/>
                          </a:solidFill>
                          <a:latin typeface="Arial" panose="020B0604020202020204" pitchFamily="34" charset="0"/>
                          <a:cs typeface="Arial" panose="020B0604020202020204" pitchFamily="34" charset="0"/>
                        </a:rPr>
                        <m:t>ủ</m:t>
                      </m:r>
                      <m:r>
                        <m:rPr>
                          <m:nor/>
                        </m:rPr>
                        <a:rPr lang="vi-VN" sz="4000">
                          <a:solidFill>
                            <a:prstClr val="black"/>
                          </a:solidFill>
                          <a:latin typeface="Arial" panose="020B0604020202020204" pitchFamily="34" charset="0"/>
                          <a:cs typeface="Arial" panose="020B0604020202020204" pitchFamily="34" charset="0"/>
                        </a:rPr>
                        <m:t>a</m:t>
                      </m:r>
                      <m:r>
                        <m:rPr>
                          <m:nor/>
                        </m:rPr>
                        <a:rPr lang="vi-VN" sz="4000">
                          <a:solidFill>
                            <a:prstClr val="black"/>
                          </a:solidFill>
                          <a:latin typeface="Arial" panose="020B0604020202020204" pitchFamily="34" charset="0"/>
                          <a:cs typeface="Arial" panose="020B0604020202020204" pitchFamily="34" charset="0"/>
                        </a:rPr>
                        <m:t> </m:t>
                      </m:r>
                      <m:r>
                        <m:rPr>
                          <m:nor/>
                        </m:rPr>
                        <a:rPr lang="vi-VN" sz="4000">
                          <a:solidFill>
                            <a:prstClr val="black"/>
                          </a:solidFill>
                          <a:latin typeface="Arial" panose="020B0604020202020204" pitchFamily="34" charset="0"/>
                          <a:cs typeface="Arial" panose="020B0604020202020204" pitchFamily="34" charset="0"/>
                        </a:rPr>
                        <m:t>h</m:t>
                      </m:r>
                      <m:r>
                        <m:rPr>
                          <m:nor/>
                        </m:rPr>
                        <a:rPr lang="vi-VN" sz="4000">
                          <a:solidFill>
                            <a:prstClr val="black"/>
                          </a:solidFill>
                          <a:latin typeface="Arial" panose="020B0604020202020204" pitchFamily="34" charset="0"/>
                          <a:cs typeface="Arial" panose="020B0604020202020204" pitchFamily="34" charset="0"/>
                        </a:rPr>
                        <m:t>à</m:t>
                      </m:r>
                      <m:r>
                        <m:rPr>
                          <m:nor/>
                        </m:rPr>
                        <a:rPr lang="vi-VN" sz="4000">
                          <a:solidFill>
                            <a:prstClr val="black"/>
                          </a:solidFill>
                          <a:latin typeface="Arial" panose="020B0604020202020204" pitchFamily="34" charset="0"/>
                          <a:cs typeface="Arial" panose="020B0604020202020204" pitchFamily="34" charset="0"/>
                        </a:rPr>
                        <m:t>m</m:t>
                      </m:r>
                      <m:r>
                        <m:rPr>
                          <m:nor/>
                        </m:rPr>
                        <a:rPr lang="vi-VN" sz="4000">
                          <a:solidFill>
                            <a:prstClr val="black"/>
                          </a:solidFill>
                          <a:latin typeface="Arial" panose="020B0604020202020204" pitchFamily="34" charset="0"/>
                          <a:cs typeface="Arial" panose="020B0604020202020204" pitchFamily="34" charset="0"/>
                        </a:rPr>
                        <m:t> </m:t>
                      </m:r>
                      <m:r>
                        <m:rPr>
                          <m:nor/>
                        </m:rPr>
                        <a:rPr lang="vi-VN" sz="4000">
                          <a:solidFill>
                            <a:prstClr val="black"/>
                          </a:solidFill>
                          <a:latin typeface="Arial" panose="020B0604020202020204" pitchFamily="34" charset="0"/>
                          <a:cs typeface="Arial" panose="020B0604020202020204" pitchFamily="34" charset="0"/>
                        </a:rPr>
                        <m:t>s</m:t>
                      </m:r>
                      <m:r>
                        <m:rPr>
                          <m:nor/>
                        </m:rPr>
                        <a:rPr lang="vi-VN" sz="4000">
                          <a:solidFill>
                            <a:prstClr val="black"/>
                          </a:solidFill>
                          <a:latin typeface="Arial" panose="020B0604020202020204" pitchFamily="34" charset="0"/>
                          <a:cs typeface="Arial" panose="020B0604020202020204" pitchFamily="34" charset="0"/>
                        </a:rPr>
                        <m:t>ố </m:t>
                      </m:r>
                      <m:r>
                        <m:rPr>
                          <m:nor/>
                        </m:rPr>
                        <a:rPr lang="vi-VN" sz="4000">
                          <a:solidFill>
                            <a:prstClr val="black"/>
                          </a:solidFill>
                          <a:latin typeface="Arial" panose="020B0604020202020204" pitchFamily="34" charset="0"/>
                          <a:cs typeface="Arial" panose="020B0604020202020204" pitchFamily="34" charset="0"/>
                        </a:rPr>
                        <m:t>c</m:t>
                      </m:r>
                      <m:r>
                        <m:rPr>
                          <m:nor/>
                        </m:rPr>
                        <a:rPr lang="vi-VN" sz="4000">
                          <a:solidFill>
                            <a:prstClr val="black"/>
                          </a:solidFill>
                          <a:latin typeface="Arial" panose="020B0604020202020204" pitchFamily="34" charset="0"/>
                          <a:cs typeface="Arial" panose="020B0604020202020204" pitchFamily="34" charset="0"/>
                        </a:rPr>
                        <m:t>ắ</m:t>
                      </m:r>
                      <m:r>
                        <m:rPr>
                          <m:nor/>
                        </m:rPr>
                        <a:rPr lang="vi-VN" sz="4000">
                          <a:solidFill>
                            <a:prstClr val="black"/>
                          </a:solidFill>
                          <a:latin typeface="Arial" panose="020B0604020202020204" pitchFamily="34" charset="0"/>
                          <a:cs typeface="Arial" panose="020B0604020202020204" pitchFamily="34" charset="0"/>
                        </a:rPr>
                        <m:t>t</m:t>
                      </m:r>
                      <m:r>
                        <m:rPr>
                          <m:nor/>
                        </m:rPr>
                        <a:rPr lang="vi-VN" sz="4000">
                          <a:solidFill>
                            <a:prstClr val="black"/>
                          </a:solidFill>
                          <a:latin typeface="Arial" panose="020B0604020202020204" pitchFamily="34" charset="0"/>
                          <a:cs typeface="Arial" panose="020B0604020202020204" pitchFamily="34" charset="0"/>
                        </a:rPr>
                        <m:t> </m:t>
                      </m:r>
                      <m:r>
                        <m:rPr>
                          <m:nor/>
                        </m:rPr>
                        <a:rPr lang="vi-VN" sz="4000">
                          <a:solidFill>
                            <a:prstClr val="black"/>
                          </a:solidFill>
                          <a:latin typeface="Arial" panose="020B0604020202020204" pitchFamily="34" charset="0"/>
                          <a:cs typeface="Arial" panose="020B0604020202020204" pitchFamily="34" charset="0"/>
                        </a:rPr>
                        <m:t>tr</m:t>
                      </m:r>
                      <m:r>
                        <m:rPr>
                          <m:nor/>
                        </m:rPr>
                        <a:rPr lang="vi-VN" sz="4000">
                          <a:solidFill>
                            <a:prstClr val="black"/>
                          </a:solidFill>
                          <a:latin typeface="Arial" panose="020B0604020202020204" pitchFamily="34" charset="0"/>
                          <a:cs typeface="Arial" panose="020B0604020202020204" pitchFamily="34" charset="0"/>
                        </a:rPr>
                        <m:t>ụ</m:t>
                      </m:r>
                      <m:r>
                        <m:rPr>
                          <m:nor/>
                        </m:rPr>
                        <a:rPr lang="vi-VN" sz="4000">
                          <a:solidFill>
                            <a:prstClr val="black"/>
                          </a:solidFill>
                          <a:latin typeface="Arial" panose="020B0604020202020204" pitchFamily="34" charset="0"/>
                          <a:cs typeface="Arial" panose="020B0604020202020204" pitchFamily="34" charset="0"/>
                        </a:rPr>
                        <m:t>c</m:t>
                      </m:r>
                      <m:r>
                        <m:rPr>
                          <m:nor/>
                        </m:rPr>
                        <a:rPr lang="vi-VN" sz="4000">
                          <a:solidFill>
                            <a:prstClr val="black"/>
                          </a:solidFill>
                          <a:latin typeface="Arial" panose="020B0604020202020204" pitchFamily="34" charset="0"/>
                          <a:cs typeface="Arial" panose="020B0604020202020204" pitchFamily="34" charset="0"/>
                        </a:rPr>
                        <m:t> </m:t>
                      </m:r>
                      <m:r>
                        <a:rPr lang="vi-VN" sz="4000" i="1">
                          <a:solidFill>
                            <a:prstClr val="black"/>
                          </a:solidFill>
                          <a:latin typeface="Cambria Math" panose="02040503050406030204" pitchFamily="18" charset="0"/>
                          <a:cs typeface="Arial" panose="020B0604020202020204" pitchFamily="34" charset="0"/>
                        </a:rPr>
                        <m:t>𝑂𝑥</m:t>
                      </m:r>
                      <m:r>
                        <m:rPr>
                          <m:nor/>
                        </m:rPr>
                        <a:rPr lang="vi-VN" sz="4000">
                          <a:solidFill>
                            <a:prstClr val="black"/>
                          </a:solidFill>
                          <a:latin typeface="Arial" panose="020B0604020202020204" pitchFamily="34" charset="0"/>
                          <a:cs typeface="Arial" panose="020B0604020202020204" pitchFamily="34" charset="0"/>
                        </a:rPr>
                        <m:t> </m:t>
                      </m:r>
                      <m:r>
                        <m:rPr>
                          <m:nor/>
                        </m:rPr>
                        <a:rPr lang="vi-VN" sz="4000">
                          <a:solidFill>
                            <a:prstClr val="black"/>
                          </a:solidFill>
                          <a:latin typeface="Arial" panose="020B0604020202020204" pitchFamily="34" charset="0"/>
                          <a:cs typeface="Arial" panose="020B0604020202020204" pitchFamily="34" charset="0"/>
                        </a:rPr>
                        <m:t>t</m:t>
                      </m:r>
                      <m:r>
                        <m:rPr>
                          <m:nor/>
                        </m:rPr>
                        <a:rPr lang="vi-VN" sz="4000">
                          <a:solidFill>
                            <a:prstClr val="black"/>
                          </a:solidFill>
                          <a:latin typeface="Arial" panose="020B0604020202020204" pitchFamily="34" charset="0"/>
                          <a:cs typeface="Arial" panose="020B0604020202020204" pitchFamily="34" charset="0"/>
                        </a:rPr>
                        <m:t>ạ</m:t>
                      </m:r>
                      <m:r>
                        <m:rPr>
                          <m:nor/>
                        </m:rPr>
                        <a:rPr lang="vi-VN" sz="4000">
                          <a:solidFill>
                            <a:prstClr val="black"/>
                          </a:solidFill>
                          <a:latin typeface="Arial" panose="020B0604020202020204" pitchFamily="34" charset="0"/>
                          <a:cs typeface="Arial" panose="020B0604020202020204" pitchFamily="34" charset="0"/>
                        </a:rPr>
                        <m:t>i</m:t>
                      </m:r>
                      <m:r>
                        <m:rPr>
                          <m:nor/>
                        </m:rPr>
                        <a:rPr lang="vi-VN" sz="4000">
                          <a:solidFill>
                            <a:prstClr val="black"/>
                          </a:solidFill>
                          <a:latin typeface="Arial" panose="020B0604020202020204" pitchFamily="34" charset="0"/>
                          <a:cs typeface="Arial" panose="020B0604020202020204" pitchFamily="34" charset="0"/>
                        </a:rPr>
                        <m:t> đú</m:t>
                      </m:r>
                      <m:r>
                        <m:rPr>
                          <m:nor/>
                        </m:rPr>
                        <a:rPr lang="vi-VN" sz="4000">
                          <a:solidFill>
                            <a:prstClr val="black"/>
                          </a:solidFill>
                          <a:latin typeface="Arial" panose="020B0604020202020204" pitchFamily="34" charset="0"/>
                          <a:cs typeface="Arial" panose="020B0604020202020204" pitchFamily="34" charset="0"/>
                        </a:rPr>
                        <m:t>ng</m:t>
                      </m:r>
                      <m:r>
                        <m:rPr>
                          <m:nor/>
                        </m:rPr>
                        <a:rPr lang="vi-VN" sz="4000">
                          <a:solidFill>
                            <a:prstClr val="black"/>
                          </a:solidFill>
                          <a:latin typeface="Arial" panose="020B0604020202020204" pitchFamily="34" charset="0"/>
                          <a:cs typeface="Arial" panose="020B0604020202020204" pitchFamily="34" charset="0"/>
                        </a:rPr>
                        <m:t> </m:t>
                      </m:r>
                      <m:r>
                        <m:rPr>
                          <m:nor/>
                        </m:rPr>
                        <a:rPr lang="vi-VN" sz="4000">
                          <a:solidFill>
                            <a:prstClr val="black"/>
                          </a:solidFill>
                          <a:latin typeface="Arial" panose="020B0604020202020204" pitchFamily="34" charset="0"/>
                          <a:cs typeface="Arial" panose="020B0604020202020204" pitchFamily="34" charset="0"/>
                        </a:rPr>
                        <m:t>m</m:t>
                      </m:r>
                      <m:r>
                        <m:rPr>
                          <m:nor/>
                        </m:rPr>
                        <a:rPr lang="vi-VN" sz="4000">
                          <a:solidFill>
                            <a:prstClr val="black"/>
                          </a:solidFill>
                          <a:latin typeface="Arial" panose="020B0604020202020204" pitchFamily="34" charset="0"/>
                          <a:cs typeface="Arial" panose="020B0604020202020204" pitchFamily="34" charset="0"/>
                        </a:rPr>
                        <m:t>ộ</m:t>
                      </m:r>
                      <m:r>
                        <m:rPr>
                          <m:nor/>
                        </m:rPr>
                        <a:rPr lang="vi-VN" sz="4000">
                          <a:solidFill>
                            <a:prstClr val="black"/>
                          </a:solidFill>
                          <a:latin typeface="Arial" panose="020B0604020202020204" pitchFamily="34" charset="0"/>
                          <a:cs typeface="Arial" panose="020B0604020202020204" pitchFamily="34" charset="0"/>
                        </a:rPr>
                        <m:t>t</m:t>
                      </m:r>
                      <m:r>
                        <m:rPr>
                          <m:nor/>
                        </m:rPr>
                        <a:rPr lang="vi-VN" sz="4000">
                          <a:solidFill>
                            <a:prstClr val="black"/>
                          </a:solidFill>
                          <a:latin typeface="Arial" panose="020B0604020202020204" pitchFamily="34" charset="0"/>
                          <a:cs typeface="Arial" panose="020B0604020202020204" pitchFamily="34" charset="0"/>
                        </a:rPr>
                        <m:t> đ</m:t>
                      </m:r>
                      <m:r>
                        <m:rPr>
                          <m:nor/>
                        </m:rPr>
                        <a:rPr lang="vi-VN" sz="4000">
                          <a:solidFill>
                            <a:prstClr val="black"/>
                          </a:solidFill>
                          <a:latin typeface="Arial" panose="020B0604020202020204" pitchFamily="34" charset="0"/>
                          <a:cs typeface="Arial" panose="020B0604020202020204" pitchFamily="34" charset="0"/>
                        </a:rPr>
                        <m:t>i</m:t>
                      </m:r>
                      <m:r>
                        <m:rPr>
                          <m:nor/>
                        </m:rPr>
                        <a:rPr lang="vi-VN" sz="4000">
                          <a:solidFill>
                            <a:prstClr val="black"/>
                          </a:solidFill>
                          <a:latin typeface="Arial" panose="020B0604020202020204" pitchFamily="34" charset="0"/>
                          <a:cs typeface="Arial" panose="020B0604020202020204" pitchFamily="34" charset="0"/>
                        </a:rPr>
                        <m:t>ể</m:t>
                      </m:r>
                      <m:r>
                        <m:rPr>
                          <m:nor/>
                        </m:rPr>
                        <a:rPr lang="vi-VN" sz="4000">
                          <a:solidFill>
                            <a:prstClr val="black"/>
                          </a:solidFill>
                          <a:latin typeface="Arial" panose="020B0604020202020204" pitchFamily="34" charset="0"/>
                          <a:cs typeface="Arial" panose="020B0604020202020204" pitchFamily="34" charset="0"/>
                        </a:rPr>
                        <m:t>m</m:t>
                      </m:r>
                    </m:oMath>
                  </m:oMathPara>
                </a14:m>
                <a:endParaRPr lang="vi-VN" sz="4000">
                  <a:solidFill>
                    <a:prstClr val="black"/>
                  </a:solidFill>
                  <a:latin typeface="Arial" panose="020B0604020202020204" pitchFamily="34" charset="0"/>
                  <a:cs typeface="Arial" panose="020B0604020202020204" pitchFamily="34" charset="0"/>
                </a:endParaRPr>
              </a:p>
            </p:txBody>
          </p:sp>
        </mc:Choice>
        <mc:Fallback xmlns="">
          <p:sp>
            <p:nvSpPr>
              <p:cNvPr id="15" name="Plaque 14"/>
              <p:cNvSpPr>
                <a:spLocks noRot="1" noChangeAspect="1" noMove="1" noResize="1" noEditPoints="1" noAdjustHandles="1" noChangeArrowheads="1" noChangeShapeType="1" noTextEdit="1"/>
              </p:cNvSpPr>
              <p:nvPr/>
            </p:nvSpPr>
            <p:spPr>
              <a:xfrm>
                <a:off x="1557830" y="7748767"/>
                <a:ext cx="6976570" cy="1890533"/>
              </a:xfrm>
              <a:prstGeom prst="plaque">
                <a:avLst/>
              </a:prstGeom>
              <a:blipFill>
                <a:blip r:embed="rId12"/>
                <a:stretch>
                  <a:fillRect/>
                </a:stretch>
              </a:blipFill>
              <a:ln w="28575">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1057357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anim calcmode="lin" valueType="num">
                                      <p:cBhvr>
                                        <p:cTn id="12" dur="500" fill="hold"/>
                                        <p:tgtEl>
                                          <p:spTgt spid="10"/>
                                        </p:tgtEl>
                                        <p:attrNameLst>
                                          <p:attrName>ppt_x</p:attrName>
                                        </p:attrNameLst>
                                      </p:cBhvr>
                                      <p:tavLst>
                                        <p:tav tm="0">
                                          <p:val>
                                            <p:strVal val="#ppt_x"/>
                                          </p:val>
                                        </p:tav>
                                        <p:tav tm="100000">
                                          <p:val>
                                            <p:strVal val="#ppt_x"/>
                                          </p:val>
                                        </p:tav>
                                      </p:tavLst>
                                    </p:anim>
                                    <p:anim calcmode="lin" valueType="num">
                                      <p:cBhvr>
                                        <p:cTn id="13" dur="5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anim calcmode="lin" valueType="num">
                                      <p:cBhvr>
                                        <p:cTn id="24" dur="500" fill="hold"/>
                                        <p:tgtEl>
                                          <p:spTgt spid="12"/>
                                        </p:tgtEl>
                                        <p:attrNameLst>
                                          <p:attrName>ppt_x</p:attrName>
                                        </p:attrNameLst>
                                      </p:cBhvr>
                                      <p:tavLst>
                                        <p:tav tm="0">
                                          <p:val>
                                            <p:strVal val="#ppt_x"/>
                                          </p:val>
                                        </p:tav>
                                        <p:tav tm="100000">
                                          <p:val>
                                            <p:strVal val="#ppt_x"/>
                                          </p:val>
                                        </p:tav>
                                      </p:tavLst>
                                    </p:anim>
                                    <p:anim calcmode="lin" valueType="num">
                                      <p:cBhvr>
                                        <p:cTn id="25" dur="500" fill="hold"/>
                                        <p:tgtEl>
                                          <p:spTgt spid="1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anim calcmode="lin" valueType="num">
                                      <p:cBhvr>
                                        <p:cTn id="30" dur="500" fill="hold"/>
                                        <p:tgtEl>
                                          <p:spTgt spid="13"/>
                                        </p:tgtEl>
                                        <p:attrNameLst>
                                          <p:attrName>ppt_x</p:attrName>
                                        </p:attrNameLst>
                                      </p:cBhvr>
                                      <p:tavLst>
                                        <p:tav tm="0">
                                          <p:val>
                                            <p:strVal val="#ppt_x"/>
                                          </p:val>
                                        </p:tav>
                                        <p:tav tm="100000">
                                          <p:val>
                                            <p:strVal val="#ppt_x"/>
                                          </p:val>
                                        </p:tav>
                                      </p:tavLst>
                                    </p:anim>
                                    <p:anim calcmode="lin" valueType="num">
                                      <p:cBhvr>
                                        <p:cTn id="31"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arn(inVertical)">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CA379"/>
        </a:solidFill>
        <a:effectLst/>
      </p:bgPr>
    </p:bg>
    <p:spTree>
      <p:nvGrpSpPr>
        <p:cNvPr id="1" name=""/>
        <p:cNvGrpSpPr/>
        <p:nvPr/>
      </p:nvGrpSpPr>
      <p:grpSpPr>
        <a:xfrm>
          <a:off x="0" y="0"/>
          <a:ext cx="0" cy="0"/>
          <a:chOff x="0" y="0"/>
          <a:chExt cx="0" cy="0"/>
        </a:xfrm>
      </p:grpSpPr>
      <p:sp>
        <p:nvSpPr>
          <p:cNvPr id="19" name="Freeform 19"/>
          <p:cNvSpPr/>
          <p:nvPr/>
        </p:nvSpPr>
        <p:spPr>
          <a:xfrm rot="-2010195">
            <a:off x="2628053" y="291738"/>
            <a:ext cx="1572571" cy="1712701"/>
          </a:xfrm>
          <a:custGeom>
            <a:avLst/>
            <a:gdLst/>
            <a:ahLst/>
            <a:cxnLst/>
            <a:rect l="l" t="t" r="r" b="b"/>
            <a:pathLst>
              <a:path w="1572571" h="1712701">
                <a:moveTo>
                  <a:pt x="0" y="0"/>
                </a:moveTo>
                <a:lnTo>
                  <a:pt x="1572571" y="0"/>
                </a:lnTo>
                <a:lnTo>
                  <a:pt x="1572571" y="1712701"/>
                </a:lnTo>
                <a:lnTo>
                  <a:pt x="0" y="1712701"/>
                </a:lnTo>
                <a:lnTo>
                  <a:pt x="0" y="0"/>
                </a:lnTo>
                <a:close/>
              </a:path>
            </a:pathLst>
          </a:custGeom>
          <a: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tretch>
              <a:fillRect/>
            </a:stretch>
          </a:blipFill>
        </p:spPr>
      </p:sp>
      <p:sp>
        <p:nvSpPr>
          <p:cNvPr id="20" name="Freeform 20"/>
          <p:cNvSpPr/>
          <p:nvPr/>
        </p:nvSpPr>
        <p:spPr>
          <a:xfrm rot="-1085547">
            <a:off x="16479684" y="536979"/>
            <a:ext cx="893266" cy="842274"/>
          </a:xfrm>
          <a:custGeom>
            <a:avLst/>
            <a:gdLst/>
            <a:ahLst/>
            <a:cxnLst/>
            <a:rect l="l" t="t" r="r" b="b"/>
            <a:pathLst>
              <a:path w="893266" h="842274">
                <a:moveTo>
                  <a:pt x="0" y="0"/>
                </a:moveTo>
                <a:lnTo>
                  <a:pt x="893265" y="0"/>
                </a:lnTo>
                <a:lnTo>
                  <a:pt x="893265" y="842275"/>
                </a:lnTo>
                <a:lnTo>
                  <a:pt x="0" y="842275"/>
                </a:lnTo>
                <a:lnTo>
                  <a:pt x="0" y="0"/>
                </a:lnTo>
                <a:close/>
              </a:path>
            </a:pathLst>
          </a:custGeom>
          <a:blipFill>
            <a:blip r:embed="rId4">
              <a:extLst>
                <a:ext uri="{96DAC541-7B7A-43D3-8B79-37D633B846F1}">
                  <asvg:svgBlip xmlns:asvg="http://schemas.microsoft.com/office/drawing/2016/SVG/main" r:embed="rId5"/>
                </a:ext>
              </a:extLst>
            </a:blip>
            <a:stretch>
              <a:fillRect r="-97556" b="-36756"/>
            </a:stretch>
          </a:blipFill>
        </p:spPr>
      </p:sp>
      <p:sp>
        <p:nvSpPr>
          <p:cNvPr id="25" name="TextBox 24"/>
          <p:cNvSpPr txBox="1"/>
          <p:nvPr/>
        </p:nvSpPr>
        <p:spPr>
          <a:xfrm>
            <a:off x="4038600" y="800100"/>
            <a:ext cx="103632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BÀI TẬP </a:t>
            </a:r>
            <a:r>
              <a:rPr kumimoji="0" lang="vi-VN" sz="6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TRẮC NGHIỆM</a:t>
            </a:r>
            <a:endParaRPr kumimoji="0" lang="en-US" sz="6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 name="Plaque 4"/>
          <p:cNvSpPr/>
          <p:nvPr/>
        </p:nvSpPr>
        <p:spPr>
          <a:xfrm>
            <a:off x="2109693" y="2312320"/>
            <a:ext cx="14221013" cy="2522259"/>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eaLnBrk="0" fontAlgn="base" hangingPunct="0">
              <a:lnSpc>
                <a:spcPct val="150000"/>
              </a:lnSpc>
              <a:spcBef>
                <a:spcPct val="0"/>
              </a:spcBef>
              <a:spcAft>
                <a:spcPct val="0"/>
              </a:spcAft>
            </a:pPr>
            <a:r>
              <a:rPr kumimoji="0" lang="vi-VN" sz="4400" b="1" i="0" u="none" strike="noStrike" kern="1200" cap="none" spc="0" normalizeH="0" baseline="0" noProof="0">
                <a:ln>
                  <a:noFill/>
                </a:ln>
                <a:solidFill>
                  <a:srgbClr val="C00000"/>
                </a:solidFill>
                <a:effectLst/>
                <a:uLnTx/>
                <a:uFillTx/>
                <a:latin typeface="Arial" panose="020B0604020202020204" pitchFamily="34" charset="0"/>
                <a:cs typeface="Arial" panose="020B0604020202020204" pitchFamily="34" charset="0"/>
              </a:rPr>
              <a:t>6.</a:t>
            </a:r>
            <a:r>
              <a:rPr kumimoji="0" lang="en-US" sz="4400" b="1" i="0" u="none" strike="noStrike" kern="1200" cap="none" spc="0" normalizeH="0" baseline="0" noProof="0">
                <a:ln>
                  <a:noFill/>
                </a:ln>
                <a:solidFill>
                  <a:srgbClr val="C00000"/>
                </a:solidFill>
                <a:effectLst/>
                <a:uLnTx/>
                <a:uFillTx/>
                <a:latin typeface="Arial" panose="020B0604020202020204" pitchFamily="34" charset="0"/>
                <a:cs typeface="Arial" panose="020B0604020202020204" pitchFamily="34" charset="0"/>
              </a:rPr>
              <a:t>33 </a:t>
            </a:r>
            <a:r>
              <a:rPr lang="en-US" sz="4400">
                <a:solidFill>
                  <a:srgbClr val="000000"/>
                </a:solidFill>
                <a:latin typeface="Arial" panose="020B0604020202020204" pitchFamily="34" charset="0"/>
                <a:cs typeface="Arial" panose="020B0604020202020204" pitchFamily="34" charset="0"/>
              </a:rPr>
              <a:t>Hàm số nào sau đây đồng biến trên tập xác định của nó?</a:t>
            </a:r>
            <a:endParaRPr kumimoji="0" lang="en-US" altLang="en-US" sz="4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Plaque 9"/>
              <p:cNvSpPr/>
              <p:nvPr/>
            </p:nvSpPr>
            <p:spPr>
              <a:xfrm>
                <a:off x="2109693" y="5402428"/>
                <a:ext cx="6424707" cy="1890533"/>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US" sz="40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A. </a:t>
                </a:r>
                <a14:m>
                  <m:oMath xmlns:m="http://schemas.openxmlformats.org/officeDocument/2006/math">
                    <m:r>
                      <a:rPr lang="en-US" sz="4000" b="0" i="1" dirty="0" smtClean="0">
                        <a:solidFill>
                          <a:prstClr val="black"/>
                        </a:solidFill>
                        <a:latin typeface="Cambria Math" panose="02040503050406030204" pitchFamily="18" charset="0"/>
                      </a:rPr>
                      <m:t>𝑦</m:t>
                    </m:r>
                    <m:r>
                      <a:rPr lang="en-US" sz="4000" b="0" i="0" dirty="0" smtClean="0">
                        <a:solidFill>
                          <a:prstClr val="black"/>
                        </a:solidFill>
                        <a:latin typeface="Cambria Math" panose="02040503050406030204" pitchFamily="18" charset="0"/>
                      </a:rPr>
                      <m:t>=</m:t>
                    </m:r>
                    <m:sSub>
                      <m:sSubPr>
                        <m:ctrlPr>
                          <a:rPr lang="en-US" sz="4000" i="1" dirty="0">
                            <a:solidFill>
                              <a:prstClr val="black"/>
                            </a:solidFill>
                            <a:latin typeface="Cambria Math" panose="02040503050406030204" pitchFamily="18" charset="0"/>
                          </a:rPr>
                        </m:ctrlPr>
                      </m:sSubPr>
                      <m:e>
                        <m:r>
                          <a:rPr lang="en-US" sz="4000" i="1" dirty="0">
                            <a:solidFill>
                              <a:prstClr val="black"/>
                            </a:solidFill>
                            <a:latin typeface="Cambria Math" panose="02040503050406030204" pitchFamily="18" charset="0"/>
                          </a:rPr>
                          <m:t>𝑙𝑜𝑔</m:t>
                        </m:r>
                      </m:e>
                      <m:sub>
                        <m:r>
                          <a:rPr lang="en-US" sz="4000" b="0" i="1" dirty="0" smtClean="0">
                            <a:solidFill>
                              <a:prstClr val="black"/>
                            </a:solidFill>
                            <a:latin typeface="Cambria Math" panose="02040503050406030204" pitchFamily="18" charset="0"/>
                          </a:rPr>
                          <m:t>0,5</m:t>
                        </m:r>
                      </m:sub>
                    </m:sSub>
                    <m:r>
                      <a:rPr lang="en-US" sz="4000" b="0" i="1" dirty="0" smtClean="0">
                        <a:solidFill>
                          <a:prstClr val="black"/>
                        </a:solidFill>
                        <a:latin typeface="Cambria Math" panose="02040503050406030204" pitchFamily="18" charset="0"/>
                      </a:rPr>
                      <m:t>𝑥</m:t>
                    </m:r>
                  </m:oMath>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mc:Choice>
        <mc:Fallback xmlns="">
          <p:sp>
            <p:nvSpPr>
              <p:cNvPr id="10" name="Plaque 9"/>
              <p:cNvSpPr>
                <a:spLocks noRot="1" noChangeAspect="1" noMove="1" noResize="1" noEditPoints="1" noAdjustHandles="1" noChangeArrowheads="1" noChangeShapeType="1" noTextEdit="1"/>
              </p:cNvSpPr>
              <p:nvPr/>
            </p:nvSpPr>
            <p:spPr>
              <a:xfrm>
                <a:off x="2109693" y="5402428"/>
                <a:ext cx="6424707" cy="1890533"/>
              </a:xfrm>
              <a:prstGeom prst="plaque">
                <a:avLst/>
              </a:prstGeom>
              <a:blipFill>
                <a:blip r:embed="rId8"/>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Plaque 10"/>
              <p:cNvSpPr/>
              <p:nvPr/>
            </p:nvSpPr>
            <p:spPr>
              <a:xfrm>
                <a:off x="9905999" y="5388429"/>
                <a:ext cx="6424708" cy="1890533"/>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US" sz="40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B. </a:t>
                </a:r>
                <a14:m>
                  <m:oMath xmlns:m="http://schemas.openxmlformats.org/officeDocument/2006/math">
                    <m:r>
                      <a:rPr lang="en-US" sz="4000" i="1" dirty="0">
                        <a:solidFill>
                          <a:prstClr val="black"/>
                        </a:solidFill>
                        <a:latin typeface="Cambria Math" panose="02040503050406030204" pitchFamily="18" charset="0"/>
                      </a:rPr>
                      <m:t>𝑦</m:t>
                    </m:r>
                    <m:r>
                      <a:rPr lang="en-US" sz="4000" dirty="0">
                        <a:solidFill>
                          <a:prstClr val="black"/>
                        </a:solidFill>
                        <a:latin typeface="Cambria Math" panose="02040503050406030204" pitchFamily="18" charset="0"/>
                      </a:rPr>
                      <m:t>=</m:t>
                    </m:r>
                    <m:sSup>
                      <m:sSupPr>
                        <m:ctrlPr>
                          <a:rPr lang="en-US" sz="4000" i="1" dirty="0" smtClean="0">
                            <a:solidFill>
                              <a:prstClr val="black"/>
                            </a:solidFill>
                            <a:latin typeface="Cambria Math" panose="02040503050406030204" pitchFamily="18" charset="0"/>
                          </a:rPr>
                        </m:ctrlPr>
                      </m:sSupPr>
                      <m:e>
                        <m:r>
                          <a:rPr lang="en-US" sz="4000" b="0" i="1" dirty="0" smtClean="0">
                            <a:solidFill>
                              <a:prstClr val="black"/>
                            </a:solidFill>
                            <a:latin typeface="Cambria Math" panose="02040503050406030204" pitchFamily="18" charset="0"/>
                          </a:rPr>
                          <m:t>𝑒</m:t>
                        </m:r>
                      </m:e>
                      <m:sup>
                        <m:r>
                          <a:rPr lang="en-US" sz="4000" b="0" i="1" dirty="0" smtClean="0">
                            <a:solidFill>
                              <a:prstClr val="black"/>
                            </a:solidFill>
                            <a:latin typeface="Cambria Math" panose="02040503050406030204" pitchFamily="18" charset="0"/>
                          </a:rPr>
                          <m:t>−</m:t>
                        </m:r>
                        <m:r>
                          <a:rPr lang="en-US" sz="4000" b="0" i="1" dirty="0" smtClean="0">
                            <a:solidFill>
                              <a:prstClr val="black"/>
                            </a:solidFill>
                            <a:latin typeface="Cambria Math" panose="02040503050406030204" pitchFamily="18" charset="0"/>
                          </a:rPr>
                          <m:t>𝑥</m:t>
                        </m:r>
                      </m:sup>
                    </m:sSup>
                  </m:oMath>
                </a14:m>
                <a:endParaRPr lang="en-US" sz="4000" dirty="0">
                  <a:solidFill>
                    <a:prstClr val="black"/>
                  </a:solidFill>
                  <a:latin typeface="Arial" panose="020B0604020202020204" pitchFamily="34" charset="0"/>
                  <a:cs typeface="Arial" panose="020B0604020202020204" pitchFamily="34" charset="0"/>
                </a:endParaRPr>
              </a:p>
            </p:txBody>
          </p:sp>
        </mc:Choice>
        <mc:Fallback xmlns="">
          <p:sp>
            <p:nvSpPr>
              <p:cNvPr id="11" name="Plaque 10"/>
              <p:cNvSpPr>
                <a:spLocks noRot="1" noChangeAspect="1" noMove="1" noResize="1" noEditPoints="1" noAdjustHandles="1" noChangeArrowheads="1" noChangeShapeType="1" noTextEdit="1"/>
              </p:cNvSpPr>
              <p:nvPr/>
            </p:nvSpPr>
            <p:spPr>
              <a:xfrm>
                <a:off x="9905999" y="5388429"/>
                <a:ext cx="6424708" cy="1890533"/>
              </a:xfrm>
              <a:prstGeom prst="plaque">
                <a:avLst/>
              </a:prstGeom>
              <a:blipFill>
                <a:blip r:embed="rId9"/>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Plaque 11"/>
              <p:cNvSpPr/>
              <p:nvPr/>
            </p:nvSpPr>
            <p:spPr>
              <a:xfrm>
                <a:off x="2109693" y="7797753"/>
                <a:ext cx="6424707" cy="1890533"/>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r>
                  <a:rPr kumimoji="0" lang="vi-VN" sz="40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C. </a:t>
                </a:r>
                <a14:m>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𝑦</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m:t>
                    </m:r>
                    <m:sSup>
                      <m:sSupPr>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ctrlPr>
                      </m:sSupPr>
                      <m:e>
                        <m:d>
                          <m:dPr>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ctrlPr>
                          </m:dPr>
                          <m:e>
                            <m:f>
                              <m:fPr>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ctrlPr>
                              </m:fPr>
                              <m:num>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1</m:t>
                                </m:r>
                              </m:num>
                              <m:den>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3</m:t>
                                </m:r>
                              </m:den>
                            </m:f>
                          </m:e>
                        </m:d>
                      </m:e>
                      <m: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𝑥</m:t>
                        </m:r>
                      </m:sup>
                    </m:sSup>
                  </m:oMath>
                </a14:m>
                <a:endParaRPr kumimoji="0" lang="vi-VN" sz="40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mc:Choice>
        <mc:Fallback xmlns="">
          <p:sp>
            <p:nvSpPr>
              <p:cNvPr id="12" name="Plaque 11"/>
              <p:cNvSpPr>
                <a:spLocks noRot="1" noChangeAspect="1" noMove="1" noResize="1" noEditPoints="1" noAdjustHandles="1" noChangeArrowheads="1" noChangeShapeType="1" noTextEdit="1"/>
              </p:cNvSpPr>
              <p:nvPr/>
            </p:nvSpPr>
            <p:spPr>
              <a:xfrm>
                <a:off x="2109693" y="7797753"/>
                <a:ext cx="6424707" cy="1890533"/>
              </a:xfrm>
              <a:prstGeom prst="plaque">
                <a:avLst/>
              </a:prstGeom>
              <a:blipFill>
                <a:blip r:embed="rId10"/>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Plaque 12"/>
              <p:cNvSpPr/>
              <p:nvPr/>
            </p:nvSpPr>
            <p:spPr>
              <a:xfrm>
                <a:off x="9905999" y="7824967"/>
                <a:ext cx="6424707" cy="1890533"/>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vi-VN" sz="40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D. </a:t>
                </a:r>
                <a14:m>
                  <m:oMath xmlns:m="http://schemas.openxmlformats.org/officeDocument/2006/math">
                    <m:r>
                      <a:rPr lang="en-US" sz="4000" i="1" dirty="0">
                        <a:solidFill>
                          <a:prstClr val="black"/>
                        </a:solidFill>
                        <a:latin typeface="Cambria Math" panose="02040503050406030204" pitchFamily="18" charset="0"/>
                      </a:rPr>
                      <m:t>𝑦</m:t>
                    </m:r>
                    <m:r>
                      <a:rPr lang="en-US" sz="4000" dirty="0">
                        <a:solidFill>
                          <a:prstClr val="black"/>
                        </a:solidFill>
                        <a:latin typeface="Cambria Math" panose="02040503050406030204" pitchFamily="18" charset="0"/>
                      </a:rPr>
                      <m:t>=</m:t>
                    </m:r>
                    <m:r>
                      <a:rPr lang="en-US" sz="4000" b="0" i="1" dirty="0" smtClean="0">
                        <a:solidFill>
                          <a:prstClr val="black"/>
                        </a:solidFill>
                        <a:latin typeface="Cambria Math" panose="02040503050406030204" pitchFamily="18" charset="0"/>
                      </a:rPr>
                      <m:t>𝑙𝑛𝑥</m:t>
                    </m:r>
                  </m:oMath>
                </a14:m>
                <a:endParaRPr lang="en-US" sz="4000" dirty="0">
                  <a:solidFill>
                    <a:prstClr val="black"/>
                  </a:solidFill>
                  <a:latin typeface="Arial" panose="020B0604020202020204" pitchFamily="34" charset="0"/>
                  <a:cs typeface="Arial" panose="020B0604020202020204" pitchFamily="34" charset="0"/>
                </a:endParaRPr>
              </a:p>
            </p:txBody>
          </p:sp>
        </mc:Choice>
        <mc:Fallback xmlns="">
          <p:sp>
            <p:nvSpPr>
              <p:cNvPr id="13" name="Plaque 12"/>
              <p:cNvSpPr>
                <a:spLocks noRot="1" noChangeAspect="1" noMove="1" noResize="1" noEditPoints="1" noAdjustHandles="1" noChangeArrowheads="1" noChangeShapeType="1" noTextEdit="1"/>
              </p:cNvSpPr>
              <p:nvPr/>
            </p:nvSpPr>
            <p:spPr>
              <a:xfrm>
                <a:off x="9905999" y="7824967"/>
                <a:ext cx="6424707" cy="1890533"/>
              </a:xfrm>
              <a:prstGeom prst="plaque">
                <a:avLst/>
              </a:prstGeom>
              <a:blipFill>
                <a:blip r:embed="rId11"/>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Plaque 14"/>
              <p:cNvSpPr/>
              <p:nvPr/>
            </p:nvSpPr>
            <p:spPr>
              <a:xfrm>
                <a:off x="9905999" y="7824967"/>
                <a:ext cx="6424707" cy="1890533"/>
              </a:xfrm>
              <a:prstGeom prst="plaqu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14:m>
                  <m:oMathPara xmlns:m="http://schemas.openxmlformats.org/officeDocument/2006/math">
                    <m:oMathParaPr>
                      <m:jc m:val="centerGroup"/>
                    </m:oMathParaPr>
                    <m:oMath xmlns:m="http://schemas.openxmlformats.org/officeDocument/2006/math">
                      <m:r>
                        <m:rPr>
                          <m:nor/>
                        </m:rPr>
                        <a:rPr lang="vi-VN" sz="4000">
                          <a:solidFill>
                            <a:prstClr val="black"/>
                          </a:solidFill>
                          <a:latin typeface="Arial" panose="020B0604020202020204" pitchFamily="34" charset="0"/>
                          <a:cs typeface="Arial" panose="020B0604020202020204" pitchFamily="34" charset="0"/>
                        </a:rPr>
                        <m:t>D</m:t>
                      </m:r>
                      <m:r>
                        <m:rPr>
                          <m:nor/>
                        </m:rPr>
                        <a:rPr lang="vi-VN" sz="4000">
                          <a:solidFill>
                            <a:prstClr val="black"/>
                          </a:solidFill>
                          <a:latin typeface="Arial" panose="020B0604020202020204" pitchFamily="34" charset="0"/>
                          <a:cs typeface="Arial" panose="020B0604020202020204" pitchFamily="34" charset="0"/>
                        </a:rPr>
                        <m:t>. </m:t>
                      </m:r>
                      <m:r>
                        <a:rPr lang="en-US" sz="4000" i="1" dirty="0">
                          <a:solidFill>
                            <a:prstClr val="black"/>
                          </a:solidFill>
                          <a:latin typeface="Cambria Math" panose="02040503050406030204" pitchFamily="18" charset="0"/>
                        </a:rPr>
                        <m:t>𝑦</m:t>
                      </m:r>
                      <m:r>
                        <a:rPr lang="en-US" sz="4000" dirty="0">
                          <a:solidFill>
                            <a:prstClr val="black"/>
                          </a:solidFill>
                          <a:latin typeface="Cambria Math" panose="02040503050406030204" pitchFamily="18" charset="0"/>
                        </a:rPr>
                        <m:t>=</m:t>
                      </m:r>
                      <m:r>
                        <a:rPr lang="en-US" sz="4000" i="1" dirty="0">
                          <a:solidFill>
                            <a:prstClr val="black"/>
                          </a:solidFill>
                          <a:latin typeface="Cambria Math" panose="02040503050406030204" pitchFamily="18" charset="0"/>
                        </a:rPr>
                        <m:t>𝑙𝑛𝑥</m:t>
                      </m:r>
                    </m:oMath>
                  </m:oMathPara>
                </a14:m>
                <a:endParaRPr lang="en-US" sz="4000" dirty="0">
                  <a:solidFill>
                    <a:prstClr val="black"/>
                  </a:solidFill>
                  <a:latin typeface="Arial" panose="020B0604020202020204" pitchFamily="34" charset="0"/>
                  <a:cs typeface="Arial" panose="020B0604020202020204" pitchFamily="34" charset="0"/>
                </a:endParaRPr>
              </a:p>
            </p:txBody>
          </p:sp>
        </mc:Choice>
        <mc:Fallback xmlns="">
          <p:sp>
            <p:nvSpPr>
              <p:cNvPr id="15" name="Plaque 14"/>
              <p:cNvSpPr>
                <a:spLocks noRot="1" noChangeAspect="1" noMove="1" noResize="1" noEditPoints="1" noAdjustHandles="1" noChangeArrowheads="1" noChangeShapeType="1" noTextEdit="1"/>
              </p:cNvSpPr>
              <p:nvPr/>
            </p:nvSpPr>
            <p:spPr>
              <a:xfrm>
                <a:off x="9905999" y="7824967"/>
                <a:ext cx="6424707" cy="1890533"/>
              </a:xfrm>
              <a:prstGeom prst="plaque">
                <a:avLst/>
              </a:prstGeom>
              <a:blipFill>
                <a:blip r:embed="rId12"/>
                <a:stretch>
                  <a:fillRect/>
                </a:stretch>
              </a:blipFill>
              <a:ln w="28575">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145446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anim calcmode="lin" valueType="num">
                                      <p:cBhvr>
                                        <p:cTn id="12" dur="500" fill="hold"/>
                                        <p:tgtEl>
                                          <p:spTgt spid="10"/>
                                        </p:tgtEl>
                                        <p:attrNameLst>
                                          <p:attrName>ppt_x</p:attrName>
                                        </p:attrNameLst>
                                      </p:cBhvr>
                                      <p:tavLst>
                                        <p:tav tm="0">
                                          <p:val>
                                            <p:strVal val="#ppt_x"/>
                                          </p:val>
                                        </p:tav>
                                        <p:tav tm="100000">
                                          <p:val>
                                            <p:strVal val="#ppt_x"/>
                                          </p:val>
                                        </p:tav>
                                      </p:tavLst>
                                    </p:anim>
                                    <p:anim calcmode="lin" valueType="num">
                                      <p:cBhvr>
                                        <p:cTn id="13" dur="5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anim calcmode="lin" valueType="num">
                                      <p:cBhvr>
                                        <p:cTn id="24" dur="500" fill="hold"/>
                                        <p:tgtEl>
                                          <p:spTgt spid="12"/>
                                        </p:tgtEl>
                                        <p:attrNameLst>
                                          <p:attrName>ppt_x</p:attrName>
                                        </p:attrNameLst>
                                      </p:cBhvr>
                                      <p:tavLst>
                                        <p:tav tm="0">
                                          <p:val>
                                            <p:strVal val="#ppt_x"/>
                                          </p:val>
                                        </p:tav>
                                        <p:tav tm="100000">
                                          <p:val>
                                            <p:strVal val="#ppt_x"/>
                                          </p:val>
                                        </p:tav>
                                      </p:tavLst>
                                    </p:anim>
                                    <p:anim calcmode="lin" valueType="num">
                                      <p:cBhvr>
                                        <p:cTn id="25" dur="500" fill="hold"/>
                                        <p:tgtEl>
                                          <p:spTgt spid="1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anim calcmode="lin" valueType="num">
                                      <p:cBhvr>
                                        <p:cTn id="30" dur="500" fill="hold"/>
                                        <p:tgtEl>
                                          <p:spTgt spid="13"/>
                                        </p:tgtEl>
                                        <p:attrNameLst>
                                          <p:attrName>ppt_x</p:attrName>
                                        </p:attrNameLst>
                                      </p:cBhvr>
                                      <p:tavLst>
                                        <p:tav tm="0">
                                          <p:val>
                                            <p:strVal val="#ppt_x"/>
                                          </p:val>
                                        </p:tav>
                                        <p:tav tm="100000">
                                          <p:val>
                                            <p:strVal val="#ppt_x"/>
                                          </p:val>
                                        </p:tav>
                                      </p:tavLst>
                                    </p:anim>
                                    <p:anim calcmode="lin" valueType="num">
                                      <p:cBhvr>
                                        <p:cTn id="31"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arn(inVertical)">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CA379"/>
        </a:solidFill>
        <a:effectLst/>
      </p:bgPr>
    </p:bg>
    <p:spTree>
      <p:nvGrpSpPr>
        <p:cNvPr id="1" name=""/>
        <p:cNvGrpSpPr/>
        <p:nvPr/>
      </p:nvGrpSpPr>
      <p:grpSpPr>
        <a:xfrm>
          <a:off x="0" y="0"/>
          <a:ext cx="0" cy="0"/>
          <a:chOff x="0" y="0"/>
          <a:chExt cx="0" cy="0"/>
        </a:xfrm>
      </p:grpSpPr>
      <p:sp>
        <p:nvSpPr>
          <p:cNvPr id="19" name="Freeform 19"/>
          <p:cNvSpPr/>
          <p:nvPr/>
        </p:nvSpPr>
        <p:spPr>
          <a:xfrm rot="-2010195">
            <a:off x="2628053" y="291738"/>
            <a:ext cx="1572571" cy="1712701"/>
          </a:xfrm>
          <a:custGeom>
            <a:avLst/>
            <a:gdLst/>
            <a:ahLst/>
            <a:cxnLst/>
            <a:rect l="l" t="t" r="r" b="b"/>
            <a:pathLst>
              <a:path w="1572571" h="1712701">
                <a:moveTo>
                  <a:pt x="0" y="0"/>
                </a:moveTo>
                <a:lnTo>
                  <a:pt x="1572571" y="0"/>
                </a:lnTo>
                <a:lnTo>
                  <a:pt x="1572571" y="1712701"/>
                </a:lnTo>
                <a:lnTo>
                  <a:pt x="0" y="1712701"/>
                </a:lnTo>
                <a:lnTo>
                  <a:pt x="0" y="0"/>
                </a:lnTo>
                <a:close/>
              </a:path>
            </a:pathLst>
          </a:custGeom>
          <a: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tretch>
              <a:fillRect/>
            </a:stretch>
          </a:blipFill>
        </p:spPr>
      </p:sp>
      <p:sp>
        <p:nvSpPr>
          <p:cNvPr id="20" name="Freeform 20"/>
          <p:cNvSpPr/>
          <p:nvPr/>
        </p:nvSpPr>
        <p:spPr>
          <a:xfrm rot="-1085547">
            <a:off x="16479684" y="536979"/>
            <a:ext cx="893266" cy="842274"/>
          </a:xfrm>
          <a:custGeom>
            <a:avLst/>
            <a:gdLst/>
            <a:ahLst/>
            <a:cxnLst/>
            <a:rect l="l" t="t" r="r" b="b"/>
            <a:pathLst>
              <a:path w="893266" h="842274">
                <a:moveTo>
                  <a:pt x="0" y="0"/>
                </a:moveTo>
                <a:lnTo>
                  <a:pt x="893265" y="0"/>
                </a:lnTo>
                <a:lnTo>
                  <a:pt x="893265" y="842275"/>
                </a:lnTo>
                <a:lnTo>
                  <a:pt x="0" y="842275"/>
                </a:lnTo>
                <a:lnTo>
                  <a:pt x="0" y="0"/>
                </a:lnTo>
                <a:close/>
              </a:path>
            </a:pathLst>
          </a:custGeom>
          <a:blipFill>
            <a:blip r:embed="rId4">
              <a:extLst>
                <a:ext uri="{96DAC541-7B7A-43D3-8B79-37D633B846F1}">
                  <asvg:svgBlip xmlns:asvg="http://schemas.microsoft.com/office/drawing/2016/SVG/main" r:embed="rId5"/>
                </a:ext>
              </a:extLst>
            </a:blip>
            <a:stretch>
              <a:fillRect r="-97556" b="-36756"/>
            </a:stretch>
          </a:blipFill>
        </p:spPr>
      </p:sp>
      <p:sp>
        <p:nvSpPr>
          <p:cNvPr id="25" name="TextBox 24"/>
          <p:cNvSpPr txBox="1"/>
          <p:nvPr/>
        </p:nvSpPr>
        <p:spPr>
          <a:xfrm>
            <a:off x="4038600" y="800100"/>
            <a:ext cx="103632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BÀI TẬP </a:t>
            </a:r>
            <a:r>
              <a:rPr kumimoji="0" lang="vi-VN"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TRẮC NGHIỆM</a:t>
            </a:r>
            <a:endParaRPr kumimoji="0" lang="en-US"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5" name="Plaque 4"/>
              <p:cNvSpPr/>
              <p:nvPr/>
            </p:nvSpPr>
            <p:spPr>
              <a:xfrm>
                <a:off x="527956" y="2307063"/>
                <a:ext cx="17150444" cy="5087088"/>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75000"/>
                  </a:lnSpc>
                </a:pPr>
                <a:r>
                  <a:rPr kumimoji="0" lang="vi-VN" sz="4200" b="1" i="0" u="none" strike="noStrike" kern="1200" cap="none" spc="0" normalizeH="0" baseline="0" noProof="0">
                    <a:ln>
                      <a:noFill/>
                    </a:ln>
                    <a:solidFill>
                      <a:srgbClr val="C00000"/>
                    </a:solidFill>
                    <a:effectLst/>
                    <a:uLnTx/>
                    <a:uFillTx/>
                    <a:latin typeface="Arial" panose="020B0604020202020204" pitchFamily="34" charset="0"/>
                    <a:cs typeface="Arial" panose="020B0604020202020204" pitchFamily="34" charset="0"/>
                  </a:rPr>
                  <a:t>6.</a:t>
                </a:r>
                <a:r>
                  <a:rPr kumimoji="0" lang="en-US" sz="4200" b="1" i="0" u="none" strike="noStrike" kern="1200" cap="none" spc="0" normalizeH="0" baseline="0" noProof="0">
                    <a:ln>
                      <a:noFill/>
                    </a:ln>
                    <a:solidFill>
                      <a:srgbClr val="C00000"/>
                    </a:solidFill>
                    <a:effectLst/>
                    <a:uLnTx/>
                    <a:uFillTx/>
                    <a:latin typeface="Arial" panose="020B0604020202020204" pitchFamily="34" charset="0"/>
                    <a:cs typeface="Arial" panose="020B0604020202020204" pitchFamily="34" charset="0"/>
                  </a:rPr>
                  <a:t>34 </a:t>
                </a:r>
                <a:r>
                  <a:rPr lang="vi-VN" sz="4200">
                    <a:solidFill>
                      <a:srgbClr val="000000"/>
                    </a:solidFill>
                    <a:latin typeface="Arial" panose="020B0604020202020204" pitchFamily="34" charset="0"/>
                    <a:cs typeface="Arial" panose="020B0604020202020204" pitchFamily="34" charset="0"/>
                  </a:rPr>
                  <a:t>Cho đồ thị ba hàm số </a:t>
                </a:r>
                <a14:m>
                  <m:oMath xmlns:m="http://schemas.openxmlformats.org/officeDocument/2006/math">
                    <m:r>
                      <a:rPr lang="en-US" sz="4200" i="1" dirty="0">
                        <a:solidFill>
                          <a:prstClr val="black"/>
                        </a:solidFill>
                        <a:latin typeface="Cambria Math" panose="02040503050406030204" pitchFamily="18" charset="0"/>
                      </a:rPr>
                      <m:t>𝑦</m:t>
                    </m:r>
                    <m:r>
                      <a:rPr lang="en-US" sz="4200" dirty="0">
                        <a:solidFill>
                          <a:prstClr val="black"/>
                        </a:solidFill>
                        <a:latin typeface="Cambria Math" panose="02040503050406030204" pitchFamily="18" charset="0"/>
                      </a:rPr>
                      <m:t>=</m:t>
                    </m:r>
                    <m:sSub>
                      <m:sSubPr>
                        <m:ctrlPr>
                          <a:rPr lang="en-US" sz="4200" i="1" dirty="0">
                            <a:solidFill>
                              <a:prstClr val="black"/>
                            </a:solidFill>
                            <a:latin typeface="Cambria Math" panose="02040503050406030204" pitchFamily="18" charset="0"/>
                          </a:rPr>
                        </m:ctrlPr>
                      </m:sSubPr>
                      <m:e>
                        <m:r>
                          <a:rPr lang="en-US" sz="4200" i="1" dirty="0">
                            <a:solidFill>
                              <a:prstClr val="black"/>
                            </a:solidFill>
                            <a:latin typeface="Cambria Math" panose="02040503050406030204" pitchFamily="18" charset="0"/>
                          </a:rPr>
                          <m:t>𝑙𝑜𝑔</m:t>
                        </m:r>
                      </m:e>
                      <m:sub>
                        <m:r>
                          <a:rPr lang="en-US" sz="4200" b="0" i="1" dirty="0" smtClean="0">
                            <a:solidFill>
                              <a:prstClr val="black"/>
                            </a:solidFill>
                            <a:latin typeface="Cambria Math" panose="02040503050406030204" pitchFamily="18" charset="0"/>
                          </a:rPr>
                          <m:t>𝑎</m:t>
                        </m:r>
                      </m:sub>
                    </m:sSub>
                    <m:r>
                      <a:rPr lang="en-US" sz="4200" i="1" dirty="0">
                        <a:solidFill>
                          <a:prstClr val="black"/>
                        </a:solidFill>
                        <a:latin typeface="Cambria Math" panose="02040503050406030204" pitchFamily="18" charset="0"/>
                      </a:rPr>
                      <m:t>𝑥</m:t>
                    </m:r>
                    <m:r>
                      <a:rPr lang="en-US" sz="4200" b="0" i="1" dirty="0" smtClean="0">
                        <a:solidFill>
                          <a:prstClr val="black"/>
                        </a:solidFill>
                        <a:latin typeface="Cambria Math" panose="02040503050406030204" pitchFamily="18" charset="0"/>
                      </a:rPr>
                      <m:t>;</m:t>
                    </m:r>
                  </m:oMath>
                </a14:m>
                <a:endParaRPr lang="en-US" sz="4200" b="0" i="1" dirty="0">
                  <a:solidFill>
                    <a:prstClr val="black"/>
                  </a:solidFill>
                  <a:latin typeface="Cambria Math" panose="02040503050406030204" pitchFamily="18" charset="0"/>
                </a:endParaRPr>
              </a:p>
              <a:p>
                <a:pPr>
                  <a:lnSpc>
                    <a:spcPct val="175000"/>
                  </a:lnSpc>
                </a:pPr>
                <a14:m>
                  <m:oMath xmlns:m="http://schemas.openxmlformats.org/officeDocument/2006/math">
                    <m:r>
                      <a:rPr lang="en-US" sz="4200" i="1" dirty="0">
                        <a:solidFill>
                          <a:prstClr val="black"/>
                        </a:solidFill>
                        <a:latin typeface="Cambria Math" panose="02040503050406030204" pitchFamily="18" charset="0"/>
                      </a:rPr>
                      <m:t>𝑦</m:t>
                    </m:r>
                    <m:r>
                      <a:rPr lang="en-US" sz="4200" dirty="0">
                        <a:solidFill>
                          <a:prstClr val="black"/>
                        </a:solidFill>
                        <a:latin typeface="Cambria Math" panose="02040503050406030204" pitchFamily="18" charset="0"/>
                      </a:rPr>
                      <m:t>=</m:t>
                    </m:r>
                    <m:sSub>
                      <m:sSubPr>
                        <m:ctrlPr>
                          <a:rPr lang="en-US" sz="4200" i="1" dirty="0">
                            <a:solidFill>
                              <a:prstClr val="black"/>
                            </a:solidFill>
                            <a:latin typeface="Cambria Math" panose="02040503050406030204" pitchFamily="18" charset="0"/>
                          </a:rPr>
                        </m:ctrlPr>
                      </m:sSubPr>
                      <m:e>
                        <m:r>
                          <a:rPr lang="en-US" sz="4200" i="1" dirty="0">
                            <a:solidFill>
                              <a:prstClr val="black"/>
                            </a:solidFill>
                            <a:latin typeface="Cambria Math" panose="02040503050406030204" pitchFamily="18" charset="0"/>
                          </a:rPr>
                          <m:t>𝑙𝑜𝑔</m:t>
                        </m:r>
                      </m:e>
                      <m:sub>
                        <m:r>
                          <a:rPr lang="en-US" sz="4200" b="0" i="1" dirty="0" smtClean="0">
                            <a:solidFill>
                              <a:prstClr val="black"/>
                            </a:solidFill>
                            <a:latin typeface="Cambria Math" panose="02040503050406030204" pitchFamily="18" charset="0"/>
                          </a:rPr>
                          <m:t>𝑏</m:t>
                        </m:r>
                      </m:sub>
                    </m:sSub>
                    <m:r>
                      <a:rPr lang="en-US" sz="4200" i="1" dirty="0">
                        <a:solidFill>
                          <a:prstClr val="black"/>
                        </a:solidFill>
                        <a:latin typeface="Cambria Math" panose="02040503050406030204" pitchFamily="18" charset="0"/>
                      </a:rPr>
                      <m:t>𝑥</m:t>
                    </m:r>
                    <m:r>
                      <a:rPr lang="en-US" sz="4200" b="0" i="0" dirty="0" smtClean="0">
                        <a:solidFill>
                          <a:prstClr val="black"/>
                        </a:solidFill>
                        <a:latin typeface="Cambria Math" panose="02040503050406030204" pitchFamily="18" charset="0"/>
                      </a:rPr>
                      <m:t> </m:t>
                    </m:r>
                  </m:oMath>
                </a14:m>
                <a:r>
                  <a:rPr lang="vi-VN" sz="4200">
                    <a:solidFill>
                      <a:srgbClr val="000000"/>
                    </a:solidFill>
                    <a:latin typeface="Arial" panose="020B0604020202020204" pitchFamily="34" charset="0"/>
                    <a:cs typeface="Arial" panose="020B0604020202020204" pitchFamily="34" charset="0"/>
                  </a:rPr>
                  <a:t>và </a:t>
                </a:r>
                <a14:m>
                  <m:oMath xmlns:m="http://schemas.openxmlformats.org/officeDocument/2006/math">
                    <m:r>
                      <a:rPr lang="en-US" sz="4200" i="1" dirty="0">
                        <a:solidFill>
                          <a:prstClr val="black"/>
                        </a:solidFill>
                        <a:latin typeface="Cambria Math" panose="02040503050406030204" pitchFamily="18" charset="0"/>
                      </a:rPr>
                      <m:t>𝑦</m:t>
                    </m:r>
                    <m:r>
                      <a:rPr lang="en-US" sz="4200" dirty="0">
                        <a:solidFill>
                          <a:prstClr val="black"/>
                        </a:solidFill>
                        <a:latin typeface="Cambria Math" panose="02040503050406030204" pitchFamily="18" charset="0"/>
                      </a:rPr>
                      <m:t>=</m:t>
                    </m:r>
                    <m:sSub>
                      <m:sSubPr>
                        <m:ctrlPr>
                          <a:rPr lang="en-US" sz="4200" i="1" dirty="0">
                            <a:solidFill>
                              <a:prstClr val="black"/>
                            </a:solidFill>
                            <a:latin typeface="Cambria Math" panose="02040503050406030204" pitchFamily="18" charset="0"/>
                          </a:rPr>
                        </m:ctrlPr>
                      </m:sSubPr>
                      <m:e>
                        <m:r>
                          <a:rPr lang="en-US" sz="4200" i="1" dirty="0">
                            <a:solidFill>
                              <a:prstClr val="black"/>
                            </a:solidFill>
                            <a:latin typeface="Cambria Math" panose="02040503050406030204" pitchFamily="18" charset="0"/>
                          </a:rPr>
                          <m:t>𝑙𝑜𝑔</m:t>
                        </m:r>
                      </m:e>
                      <m:sub>
                        <m:r>
                          <a:rPr lang="en-US" sz="4200" b="0" i="1" dirty="0" smtClean="0">
                            <a:solidFill>
                              <a:prstClr val="black"/>
                            </a:solidFill>
                            <a:latin typeface="Cambria Math" panose="02040503050406030204" pitchFamily="18" charset="0"/>
                          </a:rPr>
                          <m:t>𝑐</m:t>
                        </m:r>
                      </m:sub>
                    </m:sSub>
                    <m:r>
                      <a:rPr lang="en-US" sz="4200" i="1" dirty="0">
                        <a:solidFill>
                          <a:prstClr val="black"/>
                        </a:solidFill>
                        <a:latin typeface="Cambria Math" panose="02040503050406030204" pitchFamily="18" charset="0"/>
                      </a:rPr>
                      <m:t>𝑥</m:t>
                    </m:r>
                  </m:oMath>
                </a14:m>
                <a:r>
                  <a:rPr lang="en-US" sz="4200">
                    <a:solidFill>
                      <a:srgbClr val="000000"/>
                    </a:solidFill>
                    <a:latin typeface="Arial" panose="020B0604020202020204" pitchFamily="34" charset="0"/>
                    <a:cs typeface="Arial" panose="020B0604020202020204" pitchFamily="34" charset="0"/>
                  </a:rPr>
                  <a:t> </a:t>
                </a:r>
                <a:r>
                  <a:rPr lang="vi-VN" sz="4200">
                    <a:solidFill>
                      <a:srgbClr val="000000"/>
                    </a:solidFill>
                    <a:latin typeface="Arial" panose="020B0604020202020204" pitchFamily="34" charset="0"/>
                    <a:cs typeface="Arial" panose="020B0604020202020204" pitchFamily="34" charset="0"/>
                  </a:rPr>
                  <a:t>như hình bên. </a:t>
                </a:r>
                <a:endParaRPr lang="en-US" sz="4200">
                  <a:solidFill>
                    <a:srgbClr val="000000"/>
                  </a:solidFill>
                  <a:latin typeface="Arial" panose="020B0604020202020204" pitchFamily="34" charset="0"/>
                  <a:cs typeface="Arial" panose="020B0604020202020204" pitchFamily="34" charset="0"/>
                </a:endParaRPr>
              </a:p>
              <a:p>
                <a:pPr>
                  <a:lnSpc>
                    <a:spcPct val="175000"/>
                  </a:lnSpc>
                </a:pPr>
                <a:r>
                  <a:rPr lang="vi-VN" sz="4200">
                    <a:solidFill>
                      <a:srgbClr val="000000"/>
                    </a:solidFill>
                    <a:latin typeface="Arial" panose="020B0604020202020204" pitchFamily="34" charset="0"/>
                    <a:cs typeface="Arial" panose="020B0604020202020204" pitchFamily="34" charset="0"/>
                  </a:rPr>
                  <a:t>Mệnh đề nào sau đây là </a:t>
                </a:r>
                <a:r>
                  <a:rPr lang="vi-VN" sz="4200" b="1">
                    <a:solidFill>
                      <a:srgbClr val="000000"/>
                    </a:solidFill>
                    <a:latin typeface="Arial" panose="020B0604020202020204" pitchFamily="34" charset="0"/>
                    <a:cs typeface="Arial" panose="020B0604020202020204" pitchFamily="34" charset="0"/>
                  </a:rPr>
                  <a:t>đúng</a:t>
                </a:r>
                <a:r>
                  <a:rPr lang="vi-VN" sz="4200">
                    <a:solidFill>
                      <a:srgbClr val="000000"/>
                    </a:solidFill>
                    <a:latin typeface="Arial" panose="020B0604020202020204" pitchFamily="34" charset="0"/>
                    <a:cs typeface="Arial" panose="020B0604020202020204" pitchFamily="34" charset="0"/>
                  </a:rPr>
                  <a:t>?</a:t>
                </a:r>
                <a:endParaRPr kumimoji="0" lang="en-US" altLang="en-US" sz="4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mc:Choice>
        <mc:Fallback xmlns="">
          <p:sp>
            <p:nvSpPr>
              <p:cNvPr id="5" name="Plaque 4"/>
              <p:cNvSpPr>
                <a:spLocks noRot="1" noChangeAspect="1" noMove="1" noResize="1" noEditPoints="1" noAdjustHandles="1" noChangeArrowheads="1" noChangeShapeType="1" noTextEdit="1"/>
              </p:cNvSpPr>
              <p:nvPr/>
            </p:nvSpPr>
            <p:spPr>
              <a:xfrm>
                <a:off x="527956" y="2307063"/>
                <a:ext cx="17150444" cy="5087088"/>
              </a:xfrm>
              <a:prstGeom prst="plaque">
                <a:avLst/>
              </a:prstGeom>
              <a:blipFill>
                <a:blip r:embed="rId8"/>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Plaque 9"/>
              <p:cNvSpPr/>
              <p:nvPr/>
            </p:nvSpPr>
            <p:spPr>
              <a:xfrm>
                <a:off x="527956" y="7874566"/>
                <a:ext cx="3891643" cy="1387461"/>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sz="4000">
                    <a:solidFill>
                      <a:srgbClr val="000000"/>
                    </a:solidFill>
                    <a:latin typeface="Arial" panose="020B0604020202020204" pitchFamily="34" charset="0"/>
                    <a:cs typeface="Arial" panose="020B0604020202020204" pitchFamily="34" charset="0"/>
                  </a:rPr>
                  <a:t>A. </a:t>
                </a:r>
                <a14:m>
                  <m:oMath xmlns:m="http://schemas.openxmlformats.org/officeDocument/2006/math">
                    <m:r>
                      <a:rPr lang="pt-BR" sz="4000" i="1" smtClean="0">
                        <a:solidFill>
                          <a:srgbClr val="000000"/>
                        </a:solidFill>
                        <a:latin typeface="Cambria Math" panose="02040503050406030204" pitchFamily="18" charset="0"/>
                        <a:cs typeface="Arial" panose="020B0604020202020204" pitchFamily="34" charset="0"/>
                      </a:rPr>
                      <m:t>𝑎</m:t>
                    </m:r>
                    <m:r>
                      <a:rPr lang="pt-BR" sz="4000" i="1" smtClean="0">
                        <a:solidFill>
                          <a:srgbClr val="000000"/>
                        </a:solidFill>
                        <a:latin typeface="Cambria Math" panose="02040503050406030204" pitchFamily="18" charset="0"/>
                        <a:cs typeface="Arial" panose="020B0604020202020204" pitchFamily="34" charset="0"/>
                      </a:rPr>
                      <m:t>&gt;</m:t>
                    </m:r>
                    <m:r>
                      <a:rPr lang="pt-BR" sz="4000" i="1" smtClean="0">
                        <a:solidFill>
                          <a:srgbClr val="000000"/>
                        </a:solidFill>
                        <a:latin typeface="Cambria Math" panose="02040503050406030204" pitchFamily="18" charset="0"/>
                        <a:cs typeface="Arial" panose="020B0604020202020204" pitchFamily="34" charset="0"/>
                      </a:rPr>
                      <m:t>𝑏</m:t>
                    </m:r>
                    <m:r>
                      <a:rPr lang="pt-BR" sz="4000" i="1" smtClean="0">
                        <a:solidFill>
                          <a:srgbClr val="000000"/>
                        </a:solidFill>
                        <a:latin typeface="Cambria Math" panose="02040503050406030204" pitchFamily="18" charset="0"/>
                        <a:cs typeface="Arial" panose="020B0604020202020204" pitchFamily="34" charset="0"/>
                      </a:rPr>
                      <m:t>&gt;</m:t>
                    </m:r>
                    <m:r>
                      <a:rPr lang="pt-BR" sz="4000" i="1">
                        <a:solidFill>
                          <a:srgbClr val="000000"/>
                        </a:solidFill>
                        <a:latin typeface="Cambria Math" panose="02040503050406030204" pitchFamily="18" charset="0"/>
                        <a:cs typeface="Arial" panose="020B0604020202020204" pitchFamily="34" charset="0"/>
                      </a:rPr>
                      <m:t>𝑐</m:t>
                    </m:r>
                  </m:oMath>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mc:Choice>
        <mc:Fallback xmlns="">
          <p:sp>
            <p:nvSpPr>
              <p:cNvPr id="10" name="Plaque 9"/>
              <p:cNvSpPr>
                <a:spLocks noRot="1" noChangeAspect="1" noMove="1" noResize="1" noEditPoints="1" noAdjustHandles="1" noChangeArrowheads="1" noChangeShapeType="1" noTextEdit="1"/>
              </p:cNvSpPr>
              <p:nvPr/>
            </p:nvSpPr>
            <p:spPr>
              <a:xfrm>
                <a:off x="527956" y="7874566"/>
                <a:ext cx="3891643" cy="1387461"/>
              </a:xfrm>
              <a:prstGeom prst="plaque">
                <a:avLst/>
              </a:prstGeom>
              <a:blipFill>
                <a:blip r:embed="rId9"/>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Plaque 10"/>
              <p:cNvSpPr/>
              <p:nvPr/>
            </p:nvSpPr>
            <p:spPr>
              <a:xfrm>
                <a:off x="4947556" y="7940494"/>
                <a:ext cx="3891644" cy="1387461"/>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sz="4000">
                    <a:solidFill>
                      <a:srgbClr val="000000"/>
                    </a:solidFill>
                    <a:latin typeface="Arial" panose="020B0604020202020204" pitchFamily="34" charset="0"/>
                    <a:cs typeface="Arial" panose="020B0604020202020204" pitchFamily="34" charset="0"/>
                  </a:rPr>
                  <a:t>B. </a:t>
                </a:r>
                <a14:m>
                  <m:oMath xmlns:m="http://schemas.openxmlformats.org/officeDocument/2006/math">
                    <m:r>
                      <a:rPr lang="pt-BR" sz="4000" i="1" smtClean="0">
                        <a:solidFill>
                          <a:srgbClr val="000000"/>
                        </a:solidFill>
                        <a:latin typeface="Cambria Math" panose="02040503050406030204" pitchFamily="18" charset="0"/>
                        <a:cs typeface="Arial" panose="020B0604020202020204" pitchFamily="34" charset="0"/>
                      </a:rPr>
                      <m:t>𝑏</m:t>
                    </m:r>
                    <m:r>
                      <a:rPr lang="pt-BR" sz="4000" i="1" smtClean="0">
                        <a:solidFill>
                          <a:srgbClr val="000000"/>
                        </a:solidFill>
                        <a:latin typeface="Cambria Math" panose="02040503050406030204" pitchFamily="18" charset="0"/>
                        <a:cs typeface="Arial" panose="020B0604020202020204" pitchFamily="34" charset="0"/>
                      </a:rPr>
                      <m:t>&gt;</m:t>
                    </m:r>
                    <m:r>
                      <a:rPr lang="pt-BR" sz="4000" i="1" smtClean="0">
                        <a:solidFill>
                          <a:srgbClr val="000000"/>
                        </a:solidFill>
                        <a:latin typeface="Cambria Math" panose="02040503050406030204" pitchFamily="18" charset="0"/>
                        <a:cs typeface="Arial" panose="020B0604020202020204" pitchFamily="34" charset="0"/>
                      </a:rPr>
                      <m:t>𝑎</m:t>
                    </m:r>
                    <m:r>
                      <a:rPr lang="pt-BR" sz="4000" i="1" smtClean="0">
                        <a:solidFill>
                          <a:srgbClr val="000000"/>
                        </a:solidFill>
                        <a:latin typeface="Cambria Math" panose="02040503050406030204" pitchFamily="18" charset="0"/>
                        <a:cs typeface="Arial" panose="020B0604020202020204" pitchFamily="34" charset="0"/>
                      </a:rPr>
                      <m:t>&gt;</m:t>
                    </m:r>
                    <m:r>
                      <a:rPr lang="pt-BR" sz="4000" i="1" smtClean="0">
                        <a:solidFill>
                          <a:srgbClr val="000000"/>
                        </a:solidFill>
                        <a:latin typeface="Cambria Math" panose="02040503050406030204" pitchFamily="18" charset="0"/>
                        <a:cs typeface="Arial" panose="020B0604020202020204" pitchFamily="34" charset="0"/>
                      </a:rPr>
                      <m:t>𝑐</m:t>
                    </m:r>
                  </m:oMath>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mc:Choice>
        <mc:Fallback xmlns="">
          <p:sp>
            <p:nvSpPr>
              <p:cNvPr id="11" name="Plaque 10"/>
              <p:cNvSpPr>
                <a:spLocks noRot="1" noChangeAspect="1" noMove="1" noResize="1" noEditPoints="1" noAdjustHandles="1" noChangeArrowheads="1" noChangeShapeType="1" noTextEdit="1"/>
              </p:cNvSpPr>
              <p:nvPr/>
            </p:nvSpPr>
            <p:spPr>
              <a:xfrm>
                <a:off x="4947556" y="7940494"/>
                <a:ext cx="3891644" cy="1387461"/>
              </a:xfrm>
              <a:prstGeom prst="plaque">
                <a:avLst/>
              </a:prstGeom>
              <a:blipFill>
                <a:blip r:embed="rId10"/>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Plaque 11"/>
              <p:cNvSpPr/>
              <p:nvPr/>
            </p:nvSpPr>
            <p:spPr>
              <a:xfrm>
                <a:off x="9367157" y="7940494"/>
                <a:ext cx="3891643" cy="1387461"/>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sz="4000">
                    <a:solidFill>
                      <a:srgbClr val="000000"/>
                    </a:solidFill>
                    <a:latin typeface="Arial" panose="020B0604020202020204" pitchFamily="34" charset="0"/>
                    <a:cs typeface="Arial" panose="020B0604020202020204" pitchFamily="34" charset="0"/>
                  </a:rPr>
                  <a:t>C. </a:t>
                </a:r>
                <a14:m>
                  <m:oMath xmlns:m="http://schemas.openxmlformats.org/officeDocument/2006/math">
                    <m:r>
                      <a:rPr lang="pt-BR" sz="4000" i="1" smtClean="0">
                        <a:solidFill>
                          <a:srgbClr val="000000"/>
                        </a:solidFill>
                        <a:latin typeface="Cambria Math" panose="02040503050406030204" pitchFamily="18" charset="0"/>
                        <a:cs typeface="Arial" panose="020B0604020202020204" pitchFamily="34" charset="0"/>
                      </a:rPr>
                      <m:t>𝑎</m:t>
                    </m:r>
                    <m:r>
                      <a:rPr lang="pt-BR" sz="4000" i="1" smtClean="0">
                        <a:solidFill>
                          <a:srgbClr val="000000"/>
                        </a:solidFill>
                        <a:latin typeface="Cambria Math" panose="02040503050406030204" pitchFamily="18" charset="0"/>
                        <a:cs typeface="Arial" panose="020B0604020202020204" pitchFamily="34" charset="0"/>
                      </a:rPr>
                      <m:t>&gt;</m:t>
                    </m:r>
                    <m:r>
                      <a:rPr lang="pt-BR" sz="4000" i="1" smtClean="0">
                        <a:solidFill>
                          <a:srgbClr val="000000"/>
                        </a:solidFill>
                        <a:latin typeface="Cambria Math" panose="02040503050406030204" pitchFamily="18" charset="0"/>
                        <a:cs typeface="Arial" panose="020B0604020202020204" pitchFamily="34" charset="0"/>
                      </a:rPr>
                      <m:t>𝑏</m:t>
                    </m:r>
                    <m:r>
                      <a:rPr lang="pt-BR" sz="4000" i="1" smtClean="0">
                        <a:solidFill>
                          <a:srgbClr val="000000"/>
                        </a:solidFill>
                        <a:latin typeface="Cambria Math" panose="02040503050406030204" pitchFamily="18" charset="0"/>
                        <a:cs typeface="Arial" panose="020B0604020202020204" pitchFamily="34" charset="0"/>
                      </a:rPr>
                      <m:t>&gt;</m:t>
                    </m:r>
                    <m:r>
                      <a:rPr lang="pt-BR" sz="4000" i="1" smtClean="0">
                        <a:solidFill>
                          <a:srgbClr val="000000"/>
                        </a:solidFill>
                        <a:latin typeface="Cambria Math" panose="02040503050406030204" pitchFamily="18" charset="0"/>
                        <a:cs typeface="Arial" panose="020B0604020202020204" pitchFamily="34" charset="0"/>
                      </a:rPr>
                      <m:t>𝑐</m:t>
                    </m:r>
                  </m:oMath>
                </a14:m>
                <a:endParaRPr kumimoji="0" lang="vi-VN" sz="40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mc:Choice>
        <mc:Fallback xmlns="">
          <p:sp>
            <p:nvSpPr>
              <p:cNvPr id="12" name="Plaque 11"/>
              <p:cNvSpPr>
                <a:spLocks noRot="1" noChangeAspect="1" noMove="1" noResize="1" noEditPoints="1" noAdjustHandles="1" noChangeArrowheads="1" noChangeShapeType="1" noTextEdit="1"/>
              </p:cNvSpPr>
              <p:nvPr/>
            </p:nvSpPr>
            <p:spPr>
              <a:xfrm>
                <a:off x="9367157" y="7940494"/>
                <a:ext cx="3891643" cy="1387461"/>
              </a:xfrm>
              <a:prstGeom prst="plaque">
                <a:avLst/>
              </a:prstGeom>
              <a:blipFill>
                <a:blip r:embed="rId11"/>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Plaque 12"/>
              <p:cNvSpPr/>
              <p:nvPr/>
            </p:nvSpPr>
            <p:spPr>
              <a:xfrm>
                <a:off x="13786757" y="7903166"/>
                <a:ext cx="3891643" cy="1387461"/>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a:solidFill>
                      <a:srgbClr val="000000"/>
                    </a:solidFill>
                    <a:latin typeface="Arial" panose="020B0604020202020204" pitchFamily="34" charset="0"/>
                    <a:cs typeface="Arial" panose="020B0604020202020204" pitchFamily="34" charset="0"/>
                  </a:rPr>
                  <a:t>D. </a:t>
                </a:r>
                <a14:m>
                  <m:oMath xmlns:m="http://schemas.openxmlformats.org/officeDocument/2006/math">
                    <m:r>
                      <a:rPr lang="en-US" sz="4000" i="1" smtClean="0">
                        <a:solidFill>
                          <a:srgbClr val="000000"/>
                        </a:solidFill>
                        <a:latin typeface="Cambria Math" panose="02040503050406030204" pitchFamily="18" charset="0"/>
                        <a:cs typeface="Arial" panose="020B0604020202020204" pitchFamily="34" charset="0"/>
                      </a:rPr>
                      <m:t>𝑏</m:t>
                    </m:r>
                    <m:r>
                      <a:rPr lang="en-US" sz="4000" i="1" smtClean="0">
                        <a:solidFill>
                          <a:srgbClr val="000000"/>
                        </a:solidFill>
                        <a:latin typeface="Cambria Math" panose="02040503050406030204" pitchFamily="18" charset="0"/>
                        <a:cs typeface="Arial" panose="020B0604020202020204" pitchFamily="34" charset="0"/>
                      </a:rPr>
                      <m:t>&gt;</m:t>
                    </m:r>
                    <m:r>
                      <a:rPr lang="en-US" sz="4000" i="1" smtClean="0">
                        <a:solidFill>
                          <a:srgbClr val="000000"/>
                        </a:solidFill>
                        <a:latin typeface="Cambria Math" panose="02040503050406030204" pitchFamily="18" charset="0"/>
                        <a:cs typeface="Arial" panose="020B0604020202020204" pitchFamily="34" charset="0"/>
                      </a:rPr>
                      <m:t>𝑐</m:t>
                    </m:r>
                    <m:r>
                      <a:rPr lang="en-US" sz="4000" i="1" smtClean="0">
                        <a:solidFill>
                          <a:srgbClr val="000000"/>
                        </a:solidFill>
                        <a:latin typeface="Cambria Math" panose="02040503050406030204" pitchFamily="18" charset="0"/>
                        <a:cs typeface="Arial" panose="020B0604020202020204" pitchFamily="34" charset="0"/>
                      </a:rPr>
                      <m:t>&gt;</m:t>
                    </m:r>
                    <m:r>
                      <a:rPr lang="en-US" sz="4000" i="1" smtClean="0">
                        <a:solidFill>
                          <a:srgbClr val="000000"/>
                        </a:solidFill>
                        <a:latin typeface="Cambria Math" panose="02040503050406030204" pitchFamily="18" charset="0"/>
                        <a:cs typeface="Arial" panose="020B0604020202020204" pitchFamily="34" charset="0"/>
                      </a:rPr>
                      <m:t>𝑎</m:t>
                    </m:r>
                  </m:oMath>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mc:Choice>
        <mc:Fallback xmlns="">
          <p:sp>
            <p:nvSpPr>
              <p:cNvPr id="13" name="Plaque 12"/>
              <p:cNvSpPr>
                <a:spLocks noRot="1" noChangeAspect="1" noMove="1" noResize="1" noEditPoints="1" noAdjustHandles="1" noChangeArrowheads="1" noChangeShapeType="1" noTextEdit="1"/>
              </p:cNvSpPr>
              <p:nvPr/>
            </p:nvSpPr>
            <p:spPr>
              <a:xfrm>
                <a:off x="13786757" y="7903166"/>
                <a:ext cx="3891643" cy="1387461"/>
              </a:xfrm>
              <a:prstGeom prst="plaque">
                <a:avLst/>
              </a:prstGeom>
              <a:blipFill>
                <a:blip r:embed="rId12"/>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Plaque 14"/>
              <p:cNvSpPr/>
              <p:nvPr/>
            </p:nvSpPr>
            <p:spPr>
              <a:xfrm>
                <a:off x="4947557" y="7940493"/>
                <a:ext cx="3891644" cy="1387461"/>
              </a:xfrm>
              <a:prstGeom prst="plaqu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14:m>
                  <m:oMathPara xmlns:m="http://schemas.openxmlformats.org/officeDocument/2006/math">
                    <m:oMathParaPr>
                      <m:jc m:val="centerGroup"/>
                    </m:oMathParaPr>
                    <m:oMath xmlns:m="http://schemas.openxmlformats.org/officeDocument/2006/math">
                      <m:r>
                        <m:rPr>
                          <m:nor/>
                        </m:rPr>
                        <a:rPr lang="pt-BR" sz="4000">
                          <a:solidFill>
                            <a:srgbClr val="000000"/>
                          </a:solidFill>
                          <a:latin typeface="Arial" panose="020B0604020202020204" pitchFamily="34" charset="0"/>
                          <a:cs typeface="Arial" panose="020B0604020202020204" pitchFamily="34" charset="0"/>
                        </a:rPr>
                        <m:t>B</m:t>
                      </m:r>
                      <m:r>
                        <m:rPr>
                          <m:nor/>
                        </m:rPr>
                        <a:rPr lang="pt-BR" sz="4000">
                          <a:solidFill>
                            <a:srgbClr val="000000"/>
                          </a:solidFill>
                          <a:latin typeface="Arial" panose="020B0604020202020204" pitchFamily="34" charset="0"/>
                          <a:cs typeface="Arial" panose="020B0604020202020204" pitchFamily="34" charset="0"/>
                        </a:rPr>
                        <m:t>. </m:t>
                      </m:r>
                      <m:r>
                        <a:rPr lang="pt-BR" sz="4000" i="1">
                          <a:solidFill>
                            <a:srgbClr val="000000"/>
                          </a:solidFill>
                          <a:latin typeface="Cambria Math" panose="02040503050406030204" pitchFamily="18" charset="0"/>
                          <a:cs typeface="Arial" panose="020B0604020202020204" pitchFamily="34" charset="0"/>
                        </a:rPr>
                        <m:t>𝑏</m:t>
                      </m:r>
                      <m:r>
                        <a:rPr lang="pt-BR" sz="4000" i="1">
                          <a:solidFill>
                            <a:srgbClr val="000000"/>
                          </a:solidFill>
                          <a:latin typeface="Cambria Math" panose="02040503050406030204" pitchFamily="18" charset="0"/>
                          <a:cs typeface="Arial" panose="020B0604020202020204" pitchFamily="34" charset="0"/>
                        </a:rPr>
                        <m:t>&gt;</m:t>
                      </m:r>
                      <m:r>
                        <a:rPr lang="pt-BR" sz="4000" i="1">
                          <a:solidFill>
                            <a:srgbClr val="000000"/>
                          </a:solidFill>
                          <a:latin typeface="Cambria Math" panose="02040503050406030204" pitchFamily="18" charset="0"/>
                          <a:cs typeface="Arial" panose="020B0604020202020204" pitchFamily="34" charset="0"/>
                        </a:rPr>
                        <m:t>𝑎</m:t>
                      </m:r>
                      <m:r>
                        <a:rPr lang="pt-BR" sz="4000" i="1">
                          <a:solidFill>
                            <a:srgbClr val="000000"/>
                          </a:solidFill>
                          <a:latin typeface="Cambria Math" panose="02040503050406030204" pitchFamily="18" charset="0"/>
                          <a:cs typeface="Arial" panose="020B0604020202020204" pitchFamily="34" charset="0"/>
                        </a:rPr>
                        <m:t>&gt;</m:t>
                      </m:r>
                      <m:r>
                        <a:rPr lang="pt-BR" sz="4000" i="1">
                          <a:solidFill>
                            <a:srgbClr val="000000"/>
                          </a:solidFill>
                          <a:latin typeface="Cambria Math" panose="02040503050406030204" pitchFamily="18" charset="0"/>
                          <a:cs typeface="Arial" panose="020B0604020202020204" pitchFamily="34" charset="0"/>
                        </a:rPr>
                        <m:t>𝑐</m:t>
                      </m:r>
                    </m:oMath>
                  </m:oMathPara>
                </a14:m>
                <a:endParaRPr lang="en-US" sz="4000" dirty="0">
                  <a:solidFill>
                    <a:prstClr val="black"/>
                  </a:solidFill>
                  <a:latin typeface="Arial" panose="020B0604020202020204" pitchFamily="34" charset="0"/>
                  <a:cs typeface="Arial" panose="020B0604020202020204" pitchFamily="34" charset="0"/>
                </a:endParaRPr>
              </a:p>
            </p:txBody>
          </p:sp>
        </mc:Choice>
        <mc:Fallback xmlns="">
          <p:sp>
            <p:nvSpPr>
              <p:cNvPr id="15" name="Plaque 14"/>
              <p:cNvSpPr>
                <a:spLocks noRot="1" noChangeAspect="1" noMove="1" noResize="1" noEditPoints="1" noAdjustHandles="1" noChangeArrowheads="1" noChangeShapeType="1" noTextEdit="1"/>
              </p:cNvSpPr>
              <p:nvPr/>
            </p:nvSpPr>
            <p:spPr>
              <a:xfrm>
                <a:off x="4947557" y="7940493"/>
                <a:ext cx="3891644" cy="1387461"/>
              </a:xfrm>
              <a:prstGeom prst="plaque">
                <a:avLst/>
              </a:prstGeom>
              <a:blipFill>
                <a:blip r:embed="rId13"/>
                <a:stretch>
                  <a:fillRect/>
                </a:stretch>
              </a:blipFill>
              <a:ln w="28575">
                <a:solidFill>
                  <a:schemeClr val="tx1"/>
                </a:solidFill>
              </a:ln>
            </p:spPr>
            <p:txBody>
              <a:bodyPr/>
              <a:lstStyle/>
              <a:p>
                <a:r>
                  <a:rPr lang="en-US">
                    <a:noFill/>
                  </a:rPr>
                  <a:t> </a:t>
                </a:r>
              </a:p>
            </p:txBody>
          </p:sp>
        </mc:Fallback>
      </mc:AlternateContent>
      <p:pic>
        <p:nvPicPr>
          <p:cNvPr id="2" name="Picture 1"/>
          <p:cNvPicPr>
            <a:picLocks noChangeAspect="1"/>
          </p:cNvPicPr>
          <p:nvPr/>
        </p:nvPicPr>
        <p:blipFill>
          <a:blip r:embed="rId14">
            <a:extLst>
              <a:ext uri="{BEBA8EAE-BF5A-486C-A8C5-ECC9F3942E4B}">
                <a14:imgProps xmlns:a14="http://schemas.microsoft.com/office/drawing/2010/main">
                  <a14:imgLayer r:embed="rId15">
                    <a14:imgEffect>
                      <a14:sharpenSoften amount="500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1312978" y="2425650"/>
            <a:ext cx="5072258" cy="4849913"/>
          </a:xfrm>
          <a:prstGeom prst="rect">
            <a:avLst/>
          </a:prstGeom>
        </p:spPr>
      </p:pic>
    </p:spTree>
    <p:extLst>
      <p:ext uri="{BB962C8B-B14F-4D97-AF65-F5344CB8AC3E}">
        <p14:creationId xmlns:p14="http://schemas.microsoft.com/office/powerpoint/2010/main" val="1352376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anim calcmode="lin" valueType="num">
                                      <p:cBhvr>
                                        <p:cTn id="15" dur="500" fill="hold"/>
                                        <p:tgtEl>
                                          <p:spTgt spid="10"/>
                                        </p:tgtEl>
                                        <p:attrNameLst>
                                          <p:attrName>ppt_x</p:attrName>
                                        </p:attrNameLst>
                                      </p:cBhvr>
                                      <p:tavLst>
                                        <p:tav tm="0">
                                          <p:val>
                                            <p:strVal val="#ppt_x"/>
                                          </p:val>
                                        </p:tav>
                                        <p:tav tm="100000">
                                          <p:val>
                                            <p:strVal val="#ppt_x"/>
                                          </p:val>
                                        </p:tav>
                                      </p:tavLst>
                                    </p:anim>
                                    <p:anim calcmode="lin" valueType="num">
                                      <p:cBhvr>
                                        <p:cTn id="16" dur="500" fill="hold"/>
                                        <p:tgtEl>
                                          <p:spTgt spid="10"/>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anim calcmode="lin" valueType="num">
                                      <p:cBhvr>
                                        <p:cTn id="21" dur="500" fill="hold"/>
                                        <p:tgtEl>
                                          <p:spTgt spid="11"/>
                                        </p:tgtEl>
                                        <p:attrNameLst>
                                          <p:attrName>ppt_x</p:attrName>
                                        </p:attrNameLst>
                                      </p:cBhvr>
                                      <p:tavLst>
                                        <p:tav tm="0">
                                          <p:val>
                                            <p:strVal val="#ppt_x"/>
                                          </p:val>
                                        </p:tav>
                                        <p:tav tm="100000">
                                          <p:val>
                                            <p:strVal val="#ppt_x"/>
                                          </p:val>
                                        </p:tav>
                                      </p:tavLst>
                                    </p:anim>
                                    <p:anim calcmode="lin" valueType="num">
                                      <p:cBhvr>
                                        <p:cTn id="22" dur="5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anim calcmode="lin" valueType="num">
                                      <p:cBhvr>
                                        <p:cTn id="27" dur="500" fill="hold"/>
                                        <p:tgtEl>
                                          <p:spTgt spid="12"/>
                                        </p:tgtEl>
                                        <p:attrNameLst>
                                          <p:attrName>ppt_x</p:attrName>
                                        </p:attrNameLst>
                                      </p:cBhvr>
                                      <p:tavLst>
                                        <p:tav tm="0">
                                          <p:val>
                                            <p:strVal val="#ppt_x"/>
                                          </p:val>
                                        </p:tav>
                                        <p:tav tm="100000">
                                          <p:val>
                                            <p:strVal val="#ppt_x"/>
                                          </p:val>
                                        </p:tav>
                                      </p:tavLst>
                                    </p:anim>
                                    <p:anim calcmode="lin" valueType="num">
                                      <p:cBhvr>
                                        <p:cTn id="28" dur="5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anim calcmode="lin" valueType="num">
                                      <p:cBhvr>
                                        <p:cTn id="33" dur="500" fill="hold"/>
                                        <p:tgtEl>
                                          <p:spTgt spid="13"/>
                                        </p:tgtEl>
                                        <p:attrNameLst>
                                          <p:attrName>ppt_x</p:attrName>
                                        </p:attrNameLst>
                                      </p:cBhvr>
                                      <p:tavLst>
                                        <p:tav tm="0">
                                          <p:val>
                                            <p:strVal val="#ppt_x"/>
                                          </p:val>
                                        </p:tav>
                                        <p:tav tm="100000">
                                          <p:val>
                                            <p:strVal val="#ppt_x"/>
                                          </p:val>
                                        </p:tav>
                                      </p:tavLst>
                                    </p:anim>
                                    <p:anim calcmode="lin" valueType="num">
                                      <p:cBhvr>
                                        <p:cTn id="3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animBg="1"/>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764</TotalTime>
  <Words>2289</Words>
  <Application>Microsoft Office PowerPoint</Application>
  <PresentationFormat>Custom</PresentationFormat>
  <Paragraphs>188</Paragraphs>
  <Slides>32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Symbol</vt:lpstr>
      <vt:lpstr>Wingdings</vt:lpstr>
      <vt:lpstr>MJXc-TeX-main-R</vt:lpstr>
      <vt:lpstr>OpenSans</vt:lpstr>
      <vt:lpstr>Calibri</vt:lpstr>
      <vt:lpstr>Cambria Math</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2006-08-16T00:00:00Z</dcterms:created>
  <dcterms:modified xsi:type="dcterms:W3CDTF">2023-12-14T08:51:43Z</dcterms:modified>
  <dc:identifier>DAFn2dd0_sY</dc:identifier>
</cp:coreProperties>
</file>