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Tahom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kZ0iVSzHbX4z+d1dk6n29ONfQ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Tahoma-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7"/>
          <p:cNvSpPr/>
          <p:nvPr>
            <p:ph idx="2" type="pic"/>
          </p:nvPr>
        </p:nvSpPr>
        <p:spPr>
          <a:xfrm>
            <a:off x="5183188" y="987425"/>
            <a:ext cx="6172200" cy="4873625"/>
          </a:xfrm>
          <a:prstGeom prst="rect">
            <a:avLst/>
          </a:prstGeom>
          <a:noFill/>
          <a:ln>
            <a:noFill/>
          </a:ln>
        </p:spPr>
      </p:sp>
      <p:sp>
        <p:nvSpPr>
          <p:cNvPr id="64" name="Google Shape;64;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10.jpg"/><Relationship Id="rId7" Type="http://schemas.openxmlformats.org/officeDocument/2006/relationships/image" Target="../media/image1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jpg"/><Relationship Id="rId4" Type="http://schemas.openxmlformats.org/officeDocument/2006/relationships/image" Target="../media/image40.gif"/><Relationship Id="rId5" Type="http://schemas.openxmlformats.org/officeDocument/2006/relationships/image" Target="../media/image3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jpg"/><Relationship Id="rId6" Type="http://schemas.openxmlformats.org/officeDocument/2006/relationships/image" Target="../media/image14.png"/><Relationship Id="rId7" Type="http://schemas.openxmlformats.org/officeDocument/2006/relationships/image" Target="../media/image7.jpg"/><Relationship Id="rId8"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4">
            <a:alphaModFix/>
          </a:blip>
          <a:srcRect b="18533" l="0" r="17196" t="0"/>
          <a:stretch/>
        </p:blipFill>
        <p:spPr>
          <a:xfrm>
            <a:off x="10763197" y="5359156"/>
            <a:ext cx="2228849" cy="2253874"/>
          </a:xfrm>
          <a:prstGeom prst="rect">
            <a:avLst/>
          </a:prstGeom>
          <a:noFill/>
          <a:ln>
            <a:noFill/>
          </a:ln>
        </p:spPr>
      </p:pic>
      <p:grpSp>
        <p:nvGrpSpPr>
          <p:cNvPr id="85" name="Google Shape;85;p1"/>
          <p:cNvGrpSpPr/>
          <p:nvPr/>
        </p:nvGrpSpPr>
        <p:grpSpPr>
          <a:xfrm>
            <a:off x="211919" y="0"/>
            <a:ext cx="11714517" cy="6669198"/>
            <a:chOff x="559771" y="489483"/>
            <a:chExt cx="8120286" cy="4165016"/>
          </a:xfrm>
        </p:grpSpPr>
        <p:sp>
          <p:nvSpPr>
            <p:cNvPr id="86" name="Google Shape;86;p1"/>
            <p:cNvSpPr/>
            <p:nvPr/>
          </p:nvSpPr>
          <p:spPr>
            <a:xfrm>
              <a:off x="559772" y="489483"/>
              <a:ext cx="8120285" cy="4143779"/>
            </a:xfrm>
            <a:prstGeom prst="rect">
              <a:avLst/>
            </a:prstGeom>
            <a:solidFill>
              <a:srgbClr val="FFF2CC">
                <a:alpha val="92549"/>
              </a:srgbClr>
            </a:solidFill>
            <a:ln cap="flat" cmpd="sng" w="9525">
              <a:solidFill>
                <a:srgbClr val="231F1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87" name="Google Shape;87;p1"/>
            <p:cNvSpPr/>
            <p:nvPr/>
          </p:nvSpPr>
          <p:spPr>
            <a:xfrm>
              <a:off x="559771" y="489483"/>
              <a:ext cx="8120285" cy="4165016"/>
            </a:xfrm>
            <a:prstGeom prst="rect">
              <a:avLst/>
            </a:prstGeom>
            <a:solidFill>
              <a:srgbClr val="DDEAF6"/>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88" name="Google Shape;88;p1"/>
          <p:cNvSpPr txBox="1"/>
          <p:nvPr/>
        </p:nvSpPr>
        <p:spPr>
          <a:xfrm>
            <a:off x="1781518" y="447743"/>
            <a:ext cx="82296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Times New Roman"/>
                <a:ea typeface="Times New Roman"/>
                <a:cs typeface="Times New Roman"/>
                <a:sym typeface="Times New Roman"/>
              </a:rPr>
              <a:t>SỞ GIÁO DỤC VÀ ĐÀO TẠO VĨNH PHÚC</a:t>
            </a:r>
            <a:endParaRPr b="0" i="0" sz="2400" u="none" cap="none" strike="noStrike">
              <a:solidFill>
                <a:schemeClr val="dk1"/>
              </a:solidFill>
              <a:latin typeface="Calibri"/>
              <a:ea typeface="Calibri"/>
              <a:cs typeface="Calibri"/>
              <a:sym typeface="Calibri"/>
            </a:endParaRPr>
          </a:p>
        </p:txBody>
      </p:sp>
      <p:sp>
        <p:nvSpPr>
          <p:cNvPr id="89" name="Google Shape;89;p1"/>
          <p:cNvSpPr txBox="1"/>
          <p:nvPr/>
        </p:nvSpPr>
        <p:spPr>
          <a:xfrm>
            <a:off x="1607800" y="2488576"/>
            <a:ext cx="8802914" cy="3862754"/>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6000"/>
              <a:buFont typeface="Arial"/>
              <a:buNone/>
            </a:pPr>
            <a:r>
              <a:t/>
            </a:r>
            <a:endParaRPr b="1" i="0" sz="6000" u="none" cap="none" strike="noStrike">
              <a:solidFill>
                <a:srgbClr val="FF0000"/>
              </a:solidFill>
              <a:latin typeface="Times New Roman"/>
              <a:ea typeface="Times New Roman"/>
              <a:cs typeface="Times New Roman"/>
              <a:sym typeface="Times New Roman"/>
            </a:endParaRPr>
          </a:p>
          <a:p>
            <a:pPr indent="0" lvl="0" marL="0" marR="0" rtl="0" algn="ctr">
              <a:lnSpc>
                <a:spcPct val="90000"/>
              </a:lnSpc>
              <a:spcBef>
                <a:spcPts val="1000"/>
              </a:spcBef>
              <a:spcAft>
                <a:spcPts val="0"/>
              </a:spcAft>
              <a:buClr>
                <a:schemeClr val="dk1"/>
              </a:buClr>
              <a:buSzPts val="2800"/>
              <a:buFont typeface="Arial"/>
              <a:buNone/>
            </a:pPr>
            <a:r>
              <a:rPr b="1" i="1" lang="en-US" sz="2800" u="none" cap="none" strike="noStrike">
                <a:solidFill>
                  <a:schemeClr val="dk1"/>
                </a:solidFill>
                <a:latin typeface="Times New Roman"/>
                <a:ea typeface="Times New Roman"/>
                <a:cs typeface="Times New Roman"/>
                <a:sym typeface="Times New Roman"/>
              </a:rPr>
              <a:t>Môn: Tin học 10</a:t>
            </a:r>
            <a:endParaRPr/>
          </a:p>
          <a:p>
            <a:pPr indent="0" lvl="0" marL="0" marR="0" rtl="0" algn="ctr">
              <a:lnSpc>
                <a:spcPct val="90000"/>
              </a:lnSpc>
              <a:spcBef>
                <a:spcPts val="1000"/>
              </a:spcBef>
              <a:spcAft>
                <a:spcPts val="0"/>
              </a:spcAft>
              <a:buClr>
                <a:schemeClr val="dk1"/>
              </a:buClr>
              <a:buSzPts val="2000"/>
              <a:buFont typeface="Arial"/>
              <a:buNone/>
            </a:pPr>
            <a:r>
              <a:t/>
            </a:r>
            <a:endParaRPr b="1" i="1" sz="2000" u="none" cap="none" strike="noStrike">
              <a:solidFill>
                <a:schemeClr val="dk1"/>
              </a:solidFill>
              <a:latin typeface="Times New Roman"/>
              <a:ea typeface="Times New Roman"/>
              <a:cs typeface="Times New Roman"/>
              <a:sym typeface="Times New Roman"/>
            </a:endParaRPr>
          </a:p>
          <a:p>
            <a:pPr indent="0" lvl="0" marL="0" marR="0" rtl="0" algn="ctr">
              <a:lnSpc>
                <a:spcPct val="90000"/>
              </a:lnSpc>
              <a:spcBef>
                <a:spcPts val="1000"/>
              </a:spcBef>
              <a:spcAft>
                <a:spcPts val="0"/>
              </a:spcAft>
              <a:buClr>
                <a:schemeClr val="dk1"/>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Giáo viên: Lưu Thị Huyền </a:t>
            </a:r>
            <a:endParaRPr/>
          </a:p>
          <a:p>
            <a:pPr indent="0" lvl="0" marL="0" marR="0" rtl="0" algn="ctr">
              <a:lnSpc>
                <a:spcPct val="90000"/>
              </a:lnSpc>
              <a:spcBef>
                <a:spcPts val="1000"/>
              </a:spcBef>
              <a:spcAft>
                <a:spcPts val="0"/>
              </a:spcAft>
              <a:buClr>
                <a:schemeClr val="dk1"/>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Email</a:t>
            </a:r>
            <a:r>
              <a:rPr b="1" i="0" lang="en-US" sz="2000" u="none" cap="none" strike="noStrike">
                <a:solidFill>
                  <a:schemeClr val="dk1"/>
                </a:solidFill>
                <a:latin typeface="Times New Roman"/>
                <a:ea typeface="Times New Roman"/>
                <a:cs typeface="Times New Roman"/>
                <a:sym typeface="Times New Roman"/>
              </a:rPr>
              <a:t>:luuthihuyen.gvvothisau@vinhphuc.edu.vn</a:t>
            </a:r>
            <a:endParaRPr/>
          </a:p>
          <a:p>
            <a:pPr indent="0" lvl="0" marL="0" marR="0" rtl="0" algn="ctr">
              <a:lnSpc>
                <a:spcPct val="90000"/>
              </a:lnSpc>
              <a:spcBef>
                <a:spcPts val="1000"/>
              </a:spcBef>
              <a:spcAft>
                <a:spcPts val="0"/>
              </a:spcAft>
              <a:buClr>
                <a:schemeClr val="dk1"/>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Trường Trung học phổ thông Võ Thị Sáu </a:t>
            </a:r>
            <a:endParaRPr/>
          </a:p>
        </p:txBody>
      </p:sp>
      <p:sp>
        <p:nvSpPr>
          <p:cNvPr id="90" name="Google Shape;90;p1"/>
          <p:cNvSpPr/>
          <p:nvPr/>
        </p:nvSpPr>
        <p:spPr>
          <a:xfrm>
            <a:off x="5172328" y="5997662"/>
            <a:ext cx="1673856"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rgbClr val="FF0000"/>
                </a:solidFill>
                <a:latin typeface="Times New Roman"/>
                <a:ea typeface="Times New Roman"/>
                <a:cs typeface="Times New Roman"/>
                <a:sym typeface="Times New Roman"/>
              </a:rPr>
              <a:t>Tháng 9/2022</a:t>
            </a:r>
            <a:endParaRPr b="1" i="0" sz="2000" u="none" cap="none" strike="noStrike">
              <a:solidFill>
                <a:srgbClr val="FF0000"/>
              </a:solidFill>
              <a:latin typeface="Times New Roman"/>
              <a:ea typeface="Times New Roman"/>
              <a:cs typeface="Times New Roman"/>
              <a:sym typeface="Times New Roman"/>
            </a:endParaRPr>
          </a:p>
        </p:txBody>
      </p:sp>
      <p:pic>
        <p:nvPicPr>
          <p:cNvPr id="91" name="Google Shape;91;p1"/>
          <p:cNvPicPr preferRelativeResize="0"/>
          <p:nvPr/>
        </p:nvPicPr>
        <p:blipFill rotWithShape="1">
          <a:blip r:embed="rId5">
            <a:alphaModFix/>
          </a:blip>
          <a:srcRect b="18374" l="49259" r="0" t="0"/>
          <a:stretch/>
        </p:blipFill>
        <p:spPr>
          <a:xfrm rot="5400000">
            <a:off x="-407362" y="-461668"/>
            <a:ext cx="1478298" cy="2333624"/>
          </a:xfrm>
          <a:prstGeom prst="rect">
            <a:avLst/>
          </a:prstGeom>
          <a:noFill/>
          <a:ln>
            <a:noFill/>
          </a:ln>
        </p:spPr>
      </p:pic>
      <p:pic>
        <p:nvPicPr>
          <p:cNvPr descr="Khung hinh hoa PPT 7" id="92" name="Google Shape;92;p1"/>
          <p:cNvPicPr preferRelativeResize="0"/>
          <p:nvPr/>
        </p:nvPicPr>
        <p:blipFill rotWithShape="1">
          <a:blip r:embed="rId6">
            <a:alphaModFix/>
          </a:blip>
          <a:srcRect b="0" l="0" r="51711" t="47816"/>
          <a:stretch/>
        </p:blipFill>
        <p:spPr>
          <a:xfrm>
            <a:off x="224851" y="5146117"/>
            <a:ext cx="2133600" cy="1489075"/>
          </a:xfrm>
          <a:prstGeom prst="rect">
            <a:avLst/>
          </a:prstGeom>
          <a:noFill/>
          <a:ln>
            <a:noFill/>
          </a:ln>
        </p:spPr>
      </p:pic>
      <p:pic>
        <p:nvPicPr>
          <p:cNvPr descr="Khung hinh hoa PPT 7" id="93" name="Google Shape;93;p1"/>
          <p:cNvPicPr preferRelativeResize="0"/>
          <p:nvPr/>
        </p:nvPicPr>
        <p:blipFill rotWithShape="1">
          <a:blip r:embed="rId7">
            <a:alphaModFix/>
          </a:blip>
          <a:srcRect b="0" l="47816" r="0" t="51711"/>
          <a:stretch/>
        </p:blipFill>
        <p:spPr>
          <a:xfrm rot="-5400000">
            <a:off x="10226455" y="273583"/>
            <a:ext cx="1728787" cy="1697037"/>
          </a:xfrm>
          <a:prstGeom prst="rect">
            <a:avLst/>
          </a:prstGeom>
          <a:noFill/>
          <a:ln>
            <a:noFill/>
          </a:ln>
        </p:spPr>
      </p:pic>
      <p:sp>
        <p:nvSpPr>
          <p:cNvPr id="94" name="Google Shape;94;p1"/>
          <p:cNvSpPr/>
          <p:nvPr/>
        </p:nvSpPr>
        <p:spPr>
          <a:xfrm>
            <a:off x="2358451" y="1770552"/>
            <a:ext cx="742145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0070C0"/>
                </a:solidFill>
                <a:latin typeface="Times New Roman"/>
                <a:ea typeface="Times New Roman"/>
                <a:cs typeface="Times New Roman"/>
                <a:sym typeface="Times New Roman"/>
              </a:rPr>
              <a:t>CHỦ ĐỀ 1: MÁY TÍNH VÀ XÃ HỘI TRI THỨC</a:t>
            </a:r>
            <a:endParaRPr/>
          </a:p>
        </p:txBody>
      </p:sp>
      <p:sp>
        <p:nvSpPr>
          <p:cNvPr id="95" name="Google Shape;95;p1"/>
          <p:cNvSpPr/>
          <p:nvPr/>
        </p:nvSpPr>
        <p:spPr>
          <a:xfrm>
            <a:off x="1736383" y="2504240"/>
            <a:ext cx="820897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BÀI 1: THÔNG TIN VÀ XỬ LÍ THÔNG TIN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0"/>
          <p:cNvSpPr/>
          <p:nvPr/>
        </p:nvSpPr>
        <p:spPr>
          <a:xfrm>
            <a:off x="95250" y="268165"/>
            <a:ext cx="5166671" cy="5480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cap="none">
                <a:solidFill>
                  <a:srgbClr val="FF0000"/>
                </a:solidFill>
                <a:latin typeface="Times New Roman"/>
                <a:ea typeface="Times New Roman"/>
                <a:cs typeface="Times New Roman"/>
                <a:sym typeface="Times New Roman"/>
              </a:rPr>
              <a:t>2. ĐƠN VỊ LƯU TRỮ DỮ LIỆU</a:t>
            </a:r>
            <a:endParaRPr/>
          </a:p>
        </p:txBody>
      </p:sp>
      <p:sp>
        <p:nvSpPr>
          <p:cNvPr id="265" name="Google Shape;265;p10"/>
          <p:cNvSpPr/>
          <p:nvPr/>
        </p:nvSpPr>
        <p:spPr>
          <a:xfrm>
            <a:off x="8256420" y="618898"/>
            <a:ext cx="3660761" cy="2170767"/>
          </a:xfrm>
          <a:prstGeom prst="cloud">
            <a:avLst/>
          </a:prstGeom>
          <a:solidFill>
            <a:srgbClr val="FFD96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a:solidFill>
                  <a:srgbClr val="002060"/>
                </a:solidFill>
                <a:latin typeface="Times New Roman"/>
                <a:ea typeface="Times New Roman"/>
                <a:cs typeface="Times New Roman"/>
                <a:sym typeface="Times New Roman"/>
              </a:rPr>
              <a:t>Định nghĩa về byte?</a:t>
            </a:r>
            <a:endParaRPr b="1" sz="1800">
              <a:solidFill>
                <a:srgbClr val="002060"/>
              </a:solidFill>
              <a:latin typeface="Calibri"/>
              <a:ea typeface="Calibri"/>
              <a:cs typeface="Calibri"/>
              <a:sym typeface="Calibri"/>
            </a:endParaRPr>
          </a:p>
          <a:p>
            <a:pPr indent="0" lvl="0" marL="0" marR="0" rtl="0" algn="ctr">
              <a:spcBef>
                <a:spcPts val="800"/>
              </a:spcBef>
              <a:spcAft>
                <a:spcPts val="0"/>
              </a:spcAft>
              <a:buNone/>
            </a:pPr>
            <a:r>
              <a:rPr b="1" i="1" lang="en-US" sz="2000">
                <a:solidFill>
                  <a:srgbClr val="002060"/>
                </a:solidFill>
                <a:latin typeface="Times New Roman"/>
                <a:ea typeface="Times New Roman"/>
                <a:cs typeface="Times New Roman"/>
                <a:sym typeface="Times New Roman"/>
              </a:rPr>
              <a:t>Các đơn vị đo dữ liệu hơn kém nhau bao nhiêu lần?</a:t>
            </a:r>
            <a:endParaRPr b="1" sz="1800">
              <a:solidFill>
                <a:srgbClr val="002060"/>
              </a:solidFill>
              <a:latin typeface="Calibri"/>
              <a:ea typeface="Calibri"/>
              <a:cs typeface="Calibri"/>
              <a:sym typeface="Calibri"/>
            </a:endParaRPr>
          </a:p>
        </p:txBody>
      </p:sp>
      <p:grpSp>
        <p:nvGrpSpPr>
          <p:cNvPr id="266" name="Google Shape;266;p10"/>
          <p:cNvGrpSpPr/>
          <p:nvPr/>
        </p:nvGrpSpPr>
        <p:grpSpPr>
          <a:xfrm>
            <a:off x="826716" y="856605"/>
            <a:ext cx="7429704" cy="2610674"/>
            <a:chOff x="0" y="10438"/>
            <a:chExt cx="7429704" cy="2610674"/>
          </a:xfrm>
        </p:grpSpPr>
        <p:sp>
          <p:nvSpPr>
            <p:cNvPr id="267" name="Google Shape;267;p10"/>
            <p:cNvSpPr/>
            <p:nvPr/>
          </p:nvSpPr>
          <p:spPr>
            <a:xfrm>
              <a:off x="0" y="10438"/>
              <a:ext cx="7429704" cy="791504"/>
            </a:xfrm>
            <a:prstGeom prst="roundRect">
              <a:avLst>
                <a:gd fmla="val 16667" name="adj"/>
              </a:avLst>
            </a:prstGeom>
            <a:solidFill>
              <a:schemeClr val="lt1"/>
            </a:solidFill>
            <a:ln cap="flat" cmpd="sng" w="1270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txBox="1"/>
            <p:nvPr/>
          </p:nvSpPr>
          <p:spPr>
            <a:xfrm>
              <a:off x="38638" y="49076"/>
              <a:ext cx="7352428" cy="714228"/>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lang="en-US" sz="2000">
                  <a:solidFill>
                    <a:schemeClr val="lt1"/>
                  </a:solidFill>
                  <a:latin typeface="Calibri"/>
                  <a:ea typeface="Calibri"/>
                  <a:cs typeface="Calibri"/>
                  <a:sym typeface="Calibri"/>
                </a:rPr>
                <a:t>- Máy tính tổ chức lưu trữ và truy cập dữ liệu không theo từ </a:t>
              </a:r>
              <a:r>
                <a:rPr b="1" lang="en-US" sz="2000">
                  <a:solidFill>
                    <a:srgbClr val="FF0000"/>
                  </a:solidFill>
                  <a:latin typeface="Calibri"/>
                  <a:ea typeface="Calibri"/>
                  <a:cs typeface="Calibri"/>
                  <a:sym typeface="Calibri"/>
                </a:rPr>
                <a:t>Bít</a:t>
              </a:r>
              <a:r>
                <a:rPr b="1" lang="en-US" sz="2000">
                  <a:solidFill>
                    <a:schemeClr val="lt1"/>
                  </a:solidFill>
                  <a:latin typeface="Calibri"/>
                  <a:ea typeface="Calibri"/>
                  <a:cs typeface="Calibri"/>
                  <a:sym typeface="Calibri"/>
                </a:rPr>
                <a:t> mà </a:t>
              </a:r>
              <a:r>
                <a:rPr b="1" lang="en-US" sz="2000">
                  <a:solidFill>
                    <a:srgbClr val="FF0000"/>
                  </a:solidFill>
                  <a:latin typeface="Calibri"/>
                  <a:ea typeface="Calibri"/>
                  <a:cs typeface="Calibri"/>
                  <a:sym typeface="Calibri"/>
                </a:rPr>
                <a:t>theo nhóm Bít</a:t>
              </a:r>
              <a:r>
                <a:rPr b="1" lang="en-US" sz="2000">
                  <a:solidFill>
                    <a:schemeClr val="lt1"/>
                  </a:solidFill>
                  <a:latin typeface="Calibri"/>
                  <a:ea typeface="Calibri"/>
                  <a:cs typeface="Calibri"/>
                  <a:sym typeface="Calibri"/>
                </a:rPr>
                <a:t>.</a:t>
              </a:r>
              <a:endParaRPr b="1" sz="2000">
                <a:solidFill>
                  <a:schemeClr val="lt1"/>
                </a:solidFill>
                <a:latin typeface="Calibri"/>
                <a:ea typeface="Calibri"/>
                <a:cs typeface="Calibri"/>
                <a:sym typeface="Calibri"/>
              </a:endParaRPr>
            </a:p>
          </p:txBody>
        </p:sp>
        <p:sp>
          <p:nvSpPr>
            <p:cNvPr id="269" name="Google Shape;269;p10"/>
            <p:cNvSpPr/>
            <p:nvPr/>
          </p:nvSpPr>
          <p:spPr>
            <a:xfrm>
              <a:off x="0" y="920023"/>
              <a:ext cx="7429704" cy="791504"/>
            </a:xfrm>
            <a:prstGeom prst="roundRect">
              <a:avLst>
                <a:gd fmla="val 16667" name="adj"/>
              </a:avLst>
            </a:prstGeom>
            <a:solidFill>
              <a:schemeClr val="lt1"/>
            </a:solidFill>
            <a:ln cap="flat" cmpd="sng" w="1270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txBox="1"/>
            <p:nvPr/>
          </p:nvSpPr>
          <p:spPr>
            <a:xfrm>
              <a:off x="38638" y="958661"/>
              <a:ext cx="7352428" cy="714228"/>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lang="en-US" sz="2000">
                  <a:solidFill>
                    <a:schemeClr val="lt1"/>
                  </a:solidFill>
                  <a:latin typeface="Calibri"/>
                  <a:ea typeface="Calibri"/>
                  <a:cs typeface="Calibri"/>
                  <a:sym typeface="Calibri"/>
                </a:rPr>
                <a:t>- Byte: là đơn vị nhỏ nhất mà máy tính truy cập được: </a:t>
              </a:r>
              <a:r>
                <a:rPr b="1" lang="en-US" sz="2000">
                  <a:solidFill>
                    <a:srgbClr val="FF0000"/>
                  </a:solidFill>
                  <a:latin typeface="Calibri"/>
                  <a:ea typeface="Calibri"/>
                  <a:cs typeface="Calibri"/>
                  <a:sym typeface="Calibri"/>
                </a:rPr>
                <a:t>1Byte = 8 Bit</a:t>
              </a:r>
              <a:endParaRPr b="1" sz="2800">
                <a:solidFill>
                  <a:srgbClr val="FF0000"/>
                </a:solidFill>
                <a:latin typeface="Calibri"/>
                <a:ea typeface="Calibri"/>
                <a:cs typeface="Calibri"/>
                <a:sym typeface="Calibri"/>
              </a:endParaRPr>
            </a:p>
          </p:txBody>
        </p:sp>
        <p:sp>
          <p:nvSpPr>
            <p:cNvPr id="271" name="Google Shape;271;p10"/>
            <p:cNvSpPr/>
            <p:nvPr/>
          </p:nvSpPr>
          <p:spPr>
            <a:xfrm>
              <a:off x="0" y="1829608"/>
              <a:ext cx="7429704" cy="791504"/>
            </a:xfrm>
            <a:prstGeom prst="roundRect">
              <a:avLst>
                <a:gd fmla="val 16667" name="adj"/>
              </a:avLst>
            </a:prstGeom>
            <a:solidFill>
              <a:schemeClr val="lt1"/>
            </a:solidFill>
            <a:ln cap="flat" cmpd="sng" w="12700">
              <a:solidFill>
                <a:srgbClr val="D66E2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0"/>
            <p:cNvSpPr txBox="1"/>
            <p:nvPr/>
          </p:nvSpPr>
          <p:spPr>
            <a:xfrm>
              <a:off x="38638" y="1868246"/>
              <a:ext cx="7352428" cy="714228"/>
            </a:xfrm>
            <a:prstGeom prst="rect">
              <a:avLst/>
            </a:prstGeom>
            <a:noFill/>
            <a:ln>
              <a:noFill/>
            </a:ln>
          </p:spPr>
          <p:txBody>
            <a:bodyPr anchorCtr="0" anchor="ctr" bIns="76200" lIns="76200" spcFirstLastPara="1" rIns="76200" wrap="square" tIns="76200">
              <a:noAutofit/>
            </a:bodyPr>
            <a:lstStyle/>
            <a:p>
              <a:pPr indent="0" lvl="0" marL="0" marR="0" rtl="0" algn="l">
                <a:lnSpc>
                  <a:spcPct val="90000"/>
                </a:lnSpc>
                <a:spcBef>
                  <a:spcPts val="0"/>
                </a:spcBef>
                <a:spcAft>
                  <a:spcPts val="0"/>
                </a:spcAft>
                <a:buNone/>
              </a:pPr>
              <a:r>
                <a:rPr b="1" lang="en-US" sz="2000">
                  <a:solidFill>
                    <a:schemeClr val="lt1"/>
                  </a:solidFill>
                  <a:latin typeface="Calibri"/>
                  <a:ea typeface="Calibri"/>
                  <a:cs typeface="Calibri"/>
                  <a:sym typeface="Calibri"/>
                </a:rPr>
                <a:t>- Các đơn vị đo dữ liệu hơn kém nhau:  </a:t>
              </a:r>
              <a:r>
                <a:rPr b="1" lang="en-US" sz="2400">
                  <a:solidFill>
                    <a:srgbClr val="FF0000"/>
                  </a:solidFill>
                  <a:latin typeface="Calibri"/>
                  <a:ea typeface="Calibri"/>
                  <a:cs typeface="Calibri"/>
                  <a:sym typeface="Calibri"/>
                </a:rPr>
                <a:t>2</a:t>
              </a:r>
              <a:r>
                <a:rPr b="1" baseline="30000" lang="en-US" sz="2400">
                  <a:solidFill>
                    <a:srgbClr val="FF0000"/>
                  </a:solidFill>
                  <a:latin typeface="Calibri"/>
                  <a:ea typeface="Calibri"/>
                  <a:cs typeface="Calibri"/>
                  <a:sym typeface="Calibri"/>
                </a:rPr>
                <a:t>10</a:t>
              </a:r>
              <a:r>
                <a:rPr b="1" lang="en-US" sz="2400">
                  <a:solidFill>
                    <a:srgbClr val="FF0000"/>
                  </a:solidFill>
                  <a:latin typeface="Calibri"/>
                  <a:ea typeface="Calibri"/>
                  <a:cs typeface="Calibri"/>
                  <a:sym typeface="Calibri"/>
                </a:rPr>
                <a:t> = 1024 lần</a:t>
              </a:r>
              <a:endParaRPr b="1" sz="2000">
                <a:solidFill>
                  <a:srgbClr val="FF0000"/>
                </a:solidFill>
                <a:latin typeface="Calibri"/>
                <a:ea typeface="Calibri"/>
                <a:cs typeface="Calibri"/>
                <a:sym typeface="Calibri"/>
              </a:endParaRPr>
            </a:p>
          </p:txBody>
        </p:sp>
      </p:grpSp>
      <p:pic>
        <p:nvPicPr>
          <p:cNvPr id="273" name="Google Shape;273;p10"/>
          <p:cNvPicPr preferRelativeResize="0"/>
          <p:nvPr/>
        </p:nvPicPr>
        <p:blipFill rotWithShape="1">
          <a:blip r:embed="rId3">
            <a:alphaModFix/>
          </a:blip>
          <a:srcRect b="0" l="0" r="0" t="0"/>
          <a:stretch/>
        </p:blipFill>
        <p:spPr>
          <a:xfrm>
            <a:off x="481943" y="3655928"/>
            <a:ext cx="8593981" cy="2888415"/>
          </a:xfrm>
          <a:prstGeom prst="rect">
            <a:avLst/>
          </a:prstGeom>
          <a:noFill/>
          <a:ln>
            <a:noFill/>
          </a:ln>
        </p:spPr>
      </p:pic>
      <p:grpSp>
        <p:nvGrpSpPr>
          <p:cNvPr id="274" name="Google Shape;274;p10"/>
          <p:cNvGrpSpPr/>
          <p:nvPr/>
        </p:nvGrpSpPr>
        <p:grpSpPr>
          <a:xfrm>
            <a:off x="9520841" y="4153020"/>
            <a:ext cx="2246438" cy="2162055"/>
            <a:chOff x="9520841" y="4153020"/>
            <a:chExt cx="2246438" cy="2162055"/>
          </a:xfrm>
        </p:grpSpPr>
        <p:grpSp>
          <p:nvGrpSpPr>
            <p:cNvPr id="275" name="Google Shape;275;p10"/>
            <p:cNvGrpSpPr/>
            <p:nvPr/>
          </p:nvGrpSpPr>
          <p:grpSpPr>
            <a:xfrm>
              <a:off x="9520841" y="4153020"/>
              <a:ext cx="2246438" cy="2162055"/>
              <a:chOff x="615225" y="581250"/>
              <a:chExt cx="7913399" cy="3981000"/>
            </a:xfrm>
          </p:grpSpPr>
          <p:sp>
            <p:nvSpPr>
              <p:cNvPr id="276" name="Google Shape;276;p10"/>
              <p:cNvSpPr/>
              <p:nvPr/>
            </p:nvSpPr>
            <p:spPr>
              <a:xfrm>
                <a:off x="615225" y="581250"/>
                <a:ext cx="7913399" cy="3981000"/>
              </a:xfrm>
              <a:prstGeom prst="rect">
                <a:avLst/>
              </a:prstGeom>
              <a:solidFill>
                <a:srgbClr val="FFFFFF">
                  <a:alpha val="92549"/>
                </a:srgbClr>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77" name="Google Shape;277;p10"/>
              <p:cNvSpPr/>
              <p:nvPr/>
            </p:nvSpPr>
            <p:spPr>
              <a:xfrm>
                <a:off x="704880" y="666850"/>
                <a:ext cx="7734000" cy="3809699"/>
              </a:xfrm>
              <a:prstGeom prst="rect">
                <a:avLst/>
              </a:prstGeom>
              <a:no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278" name="Google Shape;278;p10"/>
            <p:cNvSpPr/>
            <p:nvPr/>
          </p:nvSpPr>
          <p:spPr>
            <a:xfrm>
              <a:off x="9641909" y="4293086"/>
              <a:ext cx="1945487" cy="1881925"/>
            </a:xfrm>
            <a:prstGeom prst="rect">
              <a:avLst/>
            </a:prstGeom>
            <a:noFill/>
            <a:ln>
              <a:noFill/>
            </a:ln>
          </p:spPr>
          <p:txBody>
            <a:bodyPr anchorCtr="0" anchor="t" bIns="45700" lIns="91425" spcFirstLastPara="1" rIns="91425" wrap="square" tIns="45700">
              <a:spAutoFit/>
            </a:bodyPr>
            <a:lstStyle/>
            <a:p>
              <a:pPr indent="0" lvl="0" marL="23495" marR="0" rtl="0" algn="just">
                <a:lnSpc>
                  <a:spcPct val="107000"/>
                </a:lnSpc>
                <a:spcBef>
                  <a:spcPts val="0"/>
                </a:spcBef>
                <a:spcAft>
                  <a:spcPts val="0"/>
                </a:spcAft>
                <a:buNone/>
              </a:pPr>
              <a:r>
                <a:rPr b="1" i="1" lang="en-US" sz="1800">
                  <a:solidFill>
                    <a:srgbClr val="FF0000"/>
                  </a:solidFill>
                  <a:latin typeface="Times New Roman"/>
                  <a:ea typeface="Times New Roman"/>
                  <a:cs typeface="Times New Roman"/>
                  <a:sym typeface="Times New Roman"/>
                </a:rPr>
                <a:t>Quy đổi các lượng tin sau ra KB:</a:t>
              </a:r>
              <a:endParaRPr/>
            </a:p>
            <a:p>
              <a:pPr indent="0" lvl="0" marL="23495" marR="0" rtl="0" algn="just">
                <a:lnSpc>
                  <a:spcPct val="107000"/>
                </a:lnSpc>
                <a:spcBef>
                  <a:spcPts val="800"/>
                </a:spcBef>
                <a:spcAft>
                  <a:spcPts val="0"/>
                </a:spcAft>
                <a:buNone/>
              </a:pPr>
              <a:r>
                <a:rPr b="1" lang="en-US" sz="1800">
                  <a:solidFill>
                    <a:srgbClr val="FF0000"/>
                  </a:solidFill>
                  <a:latin typeface="Times New Roman"/>
                  <a:ea typeface="Times New Roman"/>
                  <a:cs typeface="Times New Roman"/>
                  <a:sym typeface="Times New Roman"/>
                </a:rPr>
                <a:t>a) 3 MB       </a:t>
              </a:r>
              <a:endParaRPr b="1" sz="1800">
                <a:solidFill>
                  <a:srgbClr val="FF0000"/>
                </a:solidFill>
                <a:latin typeface="Times New Roman"/>
                <a:ea typeface="Times New Roman"/>
                <a:cs typeface="Times New Roman"/>
                <a:sym typeface="Times New Roman"/>
              </a:endParaRPr>
            </a:p>
            <a:p>
              <a:pPr indent="0" lvl="0" marL="23495" marR="0" rtl="0" algn="just">
                <a:lnSpc>
                  <a:spcPct val="107000"/>
                </a:lnSpc>
                <a:spcBef>
                  <a:spcPts val="800"/>
                </a:spcBef>
                <a:spcAft>
                  <a:spcPts val="0"/>
                </a:spcAft>
                <a:buNone/>
              </a:pPr>
              <a:r>
                <a:rPr b="1" lang="en-US" sz="1800">
                  <a:solidFill>
                    <a:srgbClr val="FF0000"/>
                  </a:solidFill>
                  <a:latin typeface="Times New Roman"/>
                  <a:ea typeface="Times New Roman"/>
                  <a:cs typeface="Times New Roman"/>
                  <a:sym typeface="Times New Roman"/>
                </a:rPr>
                <a:t>b) 2 GB     </a:t>
              </a:r>
              <a:endParaRPr b="1" sz="1800">
                <a:solidFill>
                  <a:srgbClr val="FF0000"/>
                </a:solidFill>
                <a:latin typeface="Times New Roman"/>
                <a:ea typeface="Times New Roman"/>
                <a:cs typeface="Times New Roman"/>
                <a:sym typeface="Times New Roman"/>
              </a:endParaRPr>
            </a:p>
            <a:p>
              <a:pPr indent="0" lvl="0" marL="23495" marR="0" rtl="0" algn="just">
                <a:lnSpc>
                  <a:spcPct val="107000"/>
                </a:lnSpc>
                <a:spcBef>
                  <a:spcPts val="800"/>
                </a:spcBef>
                <a:spcAft>
                  <a:spcPts val="0"/>
                </a:spcAft>
                <a:buNone/>
              </a:pPr>
              <a:r>
                <a:rPr b="1" lang="en-US" sz="1800">
                  <a:solidFill>
                    <a:srgbClr val="FF0000"/>
                  </a:solidFill>
                  <a:latin typeface="Times New Roman"/>
                  <a:ea typeface="Times New Roman"/>
                  <a:cs typeface="Times New Roman"/>
                  <a:sym typeface="Times New Roman"/>
                </a:rPr>
                <a:t>c) 2048 B</a:t>
              </a:r>
              <a:endParaRPr b="1" sz="1800">
                <a:solidFill>
                  <a:srgbClr val="FF0000"/>
                </a:solidFill>
                <a:latin typeface="Calibri"/>
                <a:ea typeface="Calibri"/>
                <a:cs typeface="Calibri"/>
                <a:sym typeface="Calibri"/>
              </a:endParaRPr>
            </a:p>
          </p:txBody>
        </p:sp>
      </p:grpSp>
      <p:sp>
        <p:nvSpPr>
          <p:cNvPr id="279" name="Google Shape;279;p10"/>
          <p:cNvSpPr/>
          <p:nvPr/>
        </p:nvSpPr>
        <p:spPr>
          <a:xfrm>
            <a:off x="9196991" y="4989096"/>
            <a:ext cx="323850" cy="5715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0"/>
          <p:cNvSpPr/>
          <p:nvPr/>
        </p:nvSpPr>
        <p:spPr>
          <a:xfrm>
            <a:off x="11224539" y="525377"/>
            <a:ext cx="654095" cy="579231"/>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81" name="Google Shape;281;p10"/>
          <p:cNvSpPr/>
          <p:nvPr/>
        </p:nvSpPr>
        <p:spPr>
          <a:xfrm rot="2006702">
            <a:off x="11329543" y="616451"/>
            <a:ext cx="444085" cy="378076"/>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500"/>
                                        <p:tgtEl>
                                          <p:spTgt spid="27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9"/>
                                        </p:tgtEl>
                                        <p:attrNameLst>
                                          <p:attrName>style.visibility</p:attrName>
                                        </p:attrNameLst>
                                      </p:cBhvr>
                                      <p:to>
                                        <p:strVal val="visible"/>
                                      </p:to>
                                    </p:set>
                                    <p:anim calcmode="lin" valueType="num">
                                      <p:cBhvr additive="base">
                                        <p:cTn dur="500"/>
                                        <p:tgtEl>
                                          <p:spTgt spid="27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11"/>
          <p:cNvGrpSpPr/>
          <p:nvPr/>
        </p:nvGrpSpPr>
        <p:grpSpPr>
          <a:xfrm rot="165589">
            <a:off x="461011" y="1631323"/>
            <a:ext cx="5620047" cy="4593297"/>
            <a:chOff x="1540431" y="826002"/>
            <a:chExt cx="6258864" cy="3378831"/>
          </a:xfrm>
        </p:grpSpPr>
        <p:sp>
          <p:nvSpPr>
            <p:cNvPr id="287" name="Google Shape;287;p11"/>
            <p:cNvSpPr/>
            <p:nvPr/>
          </p:nvSpPr>
          <p:spPr>
            <a:xfrm rot="-129175">
              <a:off x="1789023" y="1167494"/>
              <a:ext cx="5957405" cy="2926472"/>
            </a:xfrm>
            <a:prstGeom prst="roundRect">
              <a:avLst>
                <a:gd fmla="val 24491" name="adj"/>
              </a:avLst>
            </a:prstGeom>
            <a:solidFill>
              <a:srgbClr val="FFFF00"/>
            </a:solid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88" name="Google Shape;288;p11"/>
            <p:cNvSpPr/>
            <p:nvPr/>
          </p:nvSpPr>
          <p:spPr>
            <a:xfrm rot="-129175">
              <a:off x="1593297" y="936869"/>
              <a:ext cx="5957405" cy="2926472"/>
            </a:xfrm>
            <a:prstGeom prst="roundRect">
              <a:avLst>
                <a:gd fmla="val 24491" name="adj"/>
              </a:avLst>
            </a:pr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289" name="Google Shape;289;p11"/>
          <p:cNvGrpSpPr/>
          <p:nvPr/>
        </p:nvGrpSpPr>
        <p:grpSpPr>
          <a:xfrm>
            <a:off x="7440406" y="1059062"/>
            <a:ext cx="3332166" cy="2179341"/>
            <a:chOff x="1424321" y="907548"/>
            <a:chExt cx="6142033" cy="3425448"/>
          </a:xfrm>
        </p:grpSpPr>
        <p:sp>
          <p:nvSpPr>
            <p:cNvPr id="290" name="Google Shape;290;p11"/>
            <p:cNvSpPr/>
            <p:nvPr/>
          </p:nvSpPr>
          <p:spPr>
            <a:xfrm rot="-57798">
              <a:off x="1448492" y="1357503"/>
              <a:ext cx="5960042" cy="2925600"/>
            </a:xfrm>
            <a:prstGeom prst="roundRect">
              <a:avLst>
                <a:gd fmla="val 24491" name="adj"/>
              </a:avLst>
            </a:prstGeom>
            <a:solidFill>
              <a:srgbClr val="FFFF00"/>
            </a:solid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1" name="Google Shape;291;p11"/>
            <p:cNvSpPr/>
            <p:nvPr/>
          </p:nvSpPr>
          <p:spPr>
            <a:xfrm rot="33568">
              <a:off x="1591821" y="936578"/>
              <a:ext cx="5960384" cy="2927183"/>
            </a:xfrm>
            <a:prstGeom prst="roundRect">
              <a:avLst>
                <a:gd fmla="val 24491" name="adj"/>
              </a:avLst>
            </a:pr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292" name="Google Shape;292;p11"/>
          <p:cNvSpPr/>
          <p:nvPr/>
        </p:nvSpPr>
        <p:spPr>
          <a:xfrm>
            <a:off x="3889434" y="1169677"/>
            <a:ext cx="1203134" cy="1345504"/>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3" name="Google Shape;293;p11"/>
          <p:cNvSpPr/>
          <p:nvPr/>
        </p:nvSpPr>
        <p:spPr>
          <a:xfrm>
            <a:off x="9577230" y="316974"/>
            <a:ext cx="1506167" cy="1151065"/>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294" name="Google Shape;294;p11"/>
          <p:cNvGrpSpPr/>
          <p:nvPr/>
        </p:nvGrpSpPr>
        <p:grpSpPr>
          <a:xfrm>
            <a:off x="3990482" y="1428149"/>
            <a:ext cx="984128" cy="972805"/>
            <a:chOff x="706575" y="2205449"/>
            <a:chExt cx="156843" cy="301568"/>
          </a:xfrm>
        </p:grpSpPr>
        <p:sp>
          <p:nvSpPr>
            <p:cNvPr id="295" name="Google Shape;295;p11"/>
            <p:cNvSpPr/>
            <p:nvPr/>
          </p:nvSpPr>
          <p:spPr>
            <a:xfrm>
              <a:off x="715978" y="2217789"/>
              <a:ext cx="145917" cy="270053"/>
            </a:xfrm>
            <a:custGeom>
              <a:rect b="b" l="l" r="r" t="t"/>
              <a:pathLst>
                <a:path extrusionOk="0" h="7347" w="8133">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Nhóm </a:t>
              </a:r>
              <a:endParaRPr/>
            </a:p>
            <a:p>
              <a:pPr indent="0" lvl="0" marL="0" marR="0" rtl="0" algn="ctr">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1,2,3</a:t>
              </a:r>
              <a:endParaRPr sz="1800">
                <a:solidFill>
                  <a:schemeClr val="dk1"/>
                </a:solidFill>
                <a:latin typeface="Calibri"/>
                <a:ea typeface="Calibri"/>
                <a:cs typeface="Calibri"/>
                <a:sym typeface="Calibri"/>
              </a:endParaRPr>
            </a:p>
          </p:txBody>
        </p:sp>
        <p:sp>
          <p:nvSpPr>
            <p:cNvPr id="296" name="Google Shape;296;p11"/>
            <p:cNvSpPr/>
            <p:nvPr/>
          </p:nvSpPr>
          <p:spPr>
            <a:xfrm>
              <a:off x="706575" y="2205449"/>
              <a:ext cx="156843" cy="301568"/>
            </a:xfrm>
            <a:custGeom>
              <a:rect b="b" l="l" r="r" t="t"/>
              <a:pathLst>
                <a:path extrusionOk="0" h="8622" w="9347">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297" name="Google Shape;297;p11"/>
          <p:cNvSpPr/>
          <p:nvPr/>
        </p:nvSpPr>
        <p:spPr>
          <a:xfrm>
            <a:off x="10673487" y="2431335"/>
            <a:ext cx="466831" cy="448797"/>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8" name="Google Shape;298;p11"/>
          <p:cNvSpPr txBox="1"/>
          <p:nvPr/>
        </p:nvSpPr>
        <p:spPr>
          <a:xfrm>
            <a:off x="-201572" y="1767408"/>
            <a:ext cx="3895378" cy="695337"/>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0070C0"/>
              </a:buClr>
              <a:buSzPts val="2800"/>
              <a:buFont typeface="Arial"/>
              <a:buNone/>
            </a:pPr>
            <a:r>
              <a:rPr b="1" lang="en-US" sz="2800">
                <a:solidFill>
                  <a:srgbClr val="0070C0"/>
                </a:solidFill>
                <a:latin typeface="Calibri"/>
                <a:ea typeface="Calibri"/>
                <a:cs typeface="Calibri"/>
                <a:sym typeface="Calibri"/>
              </a:rPr>
              <a:t>Câu hỏi 1</a:t>
            </a:r>
            <a:endParaRPr b="1" sz="2800">
              <a:solidFill>
                <a:srgbClr val="0070C0"/>
              </a:solidFill>
              <a:latin typeface="Calibri"/>
              <a:ea typeface="Calibri"/>
              <a:cs typeface="Calibri"/>
              <a:sym typeface="Calibri"/>
            </a:endParaRPr>
          </a:p>
        </p:txBody>
      </p:sp>
      <p:sp>
        <p:nvSpPr>
          <p:cNvPr id="299" name="Google Shape;299;p11"/>
          <p:cNvSpPr txBox="1"/>
          <p:nvPr/>
        </p:nvSpPr>
        <p:spPr>
          <a:xfrm>
            <a:off x="711358" y="2269281"/>
            <a:ext cx="4757511" cy="1085725"/>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800"/>
              </a:spcAft>
              <a:buClr>
                <a:schemeClr val="dk1"/>
              </a:buClr>
              <a:buSzPts val="2000"/>
              <a:buFont typeface="Arial"/>
              <a:buNone/>
            </a:pPr>
            <a:r>
              <a:rPr b="1" i="1" lang="en-US" sz="2000">
                <a:solidFill>
                  <a:schemeClr val="dk1"/>
                </a:solidFill>
                <a:latin typeface="Times New Roman"/>
                <a:ea typeface="Times New Roman"/>
                <a:cs typeface="Times New Roman"/>
                <a:sym typeface="Times New Roman"/>
              </a:rPr>
              <a:t>Thế nào là thiết bị số? Trong các thiết bị sau, thiết bị nào là thiết bị số?</a:t>
            </a:r>
            <a:endParaRPr b="1" sz="1800">
              <a:solidFill>
                <a:schemeClr val="dk1"/>
              </a:solidFill>
              <a:latin typeface="Calibri"/>
              <a:ea typeface="Calibri"/>
              <a:cs typeface="Calibri"/>
              <a:sym typeface="Calibri"/>
            </a:endParaRPr>
          </a:p>
        </p:txBody>
      </p:sp>
      <p:sp>
        <p:nvSpPr>
          <p:cNvPr id="300" name="Google Shape;300;p11"/>
          <p:cNvSpPr txBox="1"/>
          <p:nvPr/>
        </p:nvSpPr>
        <p:spPr>
          <a:xfrm>
            <a:off x="7609843" y="1284683"/>
            <a:ext cx="1967387" cy="44820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4472C4"/>
              </a:buClr>
              <a:buSzPts val="2800"/>
              <a:buFont typeface="Arial"/>
              <a:buNone/>
            </a:pPr>
            <a:r>
              <a:rPr lang="en-US" sz="2800">
                <a:solidFill>
                  <a:srgbClr val="4472C4"/>
                </a:solidFill>
                <a:latin typeface="Calibri"/>
                <a:ea typeface="Calibri"/>
                <a:cs typeface="Calibri"/>
                <a:sym typeface="Calibri"/>
              </a:rPr>
              <a:t>Câu hỏi 2</a:t>
            </a:r>
            <a:endParaRPr sz="2800">
              <a:solidFill>
                <a:srgbClr val="4472C4"/>
              </a:solidFill>
              <a:latin typeface="Calibri"/>
              <a:ea typeface="Calibri"/>
              <a:cs typeface="Calibri"/>
              <a:sym typeface="Calibri"/>
            </a:endParaRPr>
          </a:p>
        </p:txBody>
      </p:sp>
      <p:sp>
        <p:nvSpPr>
          <p:cNvPr id="301" name="Google Shape;301;p11"/>
          <p:cNvSpPr txBox="1"/>
          <p:nvPr/>
        </p:nvSpPr>
        <p:spPr>
          <a:xfrm>
            <a:off x="7586138" y="1797966"/>
            <a:ext cx="3174911" cy="1206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Arial"/>
              <a:buNone/>
            </a:pPr>
            <a:r>
              <a:rPr i="1" lang="en-US" sz="2400">
                <a:solidFill>
                  <a:schemeClr val="dk1"/>
                </a:solidFill>
                <a:latin typeface="Calibri"/>
                <a:ea typeface="Calibri"/>
                <a:cs typeface="Calibri"/>
                <a:sym typeface="Calibri"/>
              </a:rPr>
              <a:t>Nêu ưu điểm của các thiết bị số? </a:t>
            </a:r>
            <a:endParaRPr sz="1800">
              <a:solidFill>
                <a:schemeClr val="dk1"/>
              </a:solidFill>
              <a:latin typeface="Calibri"/>
              <a:ea typeface="Calibri"/>
              <a:cs typeface="Calibri"/>
              <a:sym typeface="Calibri"/>
            </a:endParaRPr>
          </a:p>
        </p:txBody>
      </p:sp>
      <p:sp>
        <p:nvSpPr>
          <p:cNvPr id="302" name="Google Shape;302;p11"/>
          <p:cNvSpPr/>
          <p:nvPr/>
        </p:nvSpPr>
        <p:spPr>
          <a:xfrm>
            <a:off x="38640" y="119415"/>
            <a:ext cx="8937255" cy="4901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400">
                <a:solidFill>
                  <a:srgbClr val="FF0000"/>
                </a:solidFill>
                <a:latin typeface="Times New Roman"/>
                <a:ea typeface="Times New Roman"/>
                <a:cs typeface="Times New Roman"/>
                <a:sym typeface="Times New Roman"/>
              </a:rPr>
              <a:t>3. LƯU TRỮ, XỬ LÍ VÀ TRUYỀN THÔNG BẰNG THIẾT BỊ SỐ</a:t>
            </a:r>
            <a:endParaRPr sz="2000">
              <a:solidFill>
                <a:srgbClr val="FF0000"/>
              </a:solidFill>
              <a:latin typeface="Calibri"/>
              <a:ea typeface="Calibri"/>
              <a:cs typeface="Calibri"/>
              <a:sym typeface="Calibri"/>
            </a:endParaRPr>
          </a:p>
        </p:txBody>
      </p:sp>
      <p:sp>
        <p:nvSpPr>
          <p:cNvPr id="303" name="Google Shape;303;p11"/>
          <p:cNvSpPr/>
          <p:nvPr/>
        </p:nvSpPr>
        <p:spPr>
          <a:xfrm>
            <a:off x="-3448698" y="1008636"/>
            <a:ext cx="1634863" cy="1106440"/>
          </a:xfrm>
          <a:prstGeom prst="rightArrow">
            <a:avLst>
              <a:gd fmla="val 50000" name="adj1"/>
              <a:gd fmla="val 50000" name="adj2"/>
            </a:avLst>
          </a:prstGeom>
          <a:solidFill>
            <a:srgbClr val="0000FF"/>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THẢO LUẬN</a:t>
            </a:r>
            <a:endParaRPr sz="1800">
              <a:solidFill>
                <a:schemeClr val="lt1"/>
              </a:solidFill>
              <a:latin typeface="Calibri"/>
              <a:ea typeface="Calibri"/>
              <a:cs typeface="Calibri"/>
              <a:sym typeface="Calibri"/>
            </a:endParaRPr>
          </a:p>
        </p:txBody>
      </p:sp>
      <p:sp>
        <p:nvSpPr>
          <p:cNvPr id="304" name="Google Shape;304;p11"/>
          <p:cNvSpPr/>
          <p:nvPr/>
        </p:nvSpPr>
        <p:spPr>
          <a:xfrm>
            <a:off x="7088856" y="3557569"/>
            <a:ext cx="5001544" cy="715089"/>
          </a:xfrm>
          <a:prstGeom prst="roundRect">
            <a:avLst>
              <a:gd fmla="val 16667" name="adj"/>
            </a:avLst>
          </a:prstGeom>
          <a:no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FF"/>
                </a:solidFill>
                <a:latin typeface="Times New Roman"/>
                <a:ea typeface="Times New Roman"/>
                <a:cs typeface="Times New Roman"/>
                <a:sym typeface="Times New Roman"/>
              </a:rPr>
              <a:t>Giúp xử lí TT rất nhanh với độ chính xác cao và có thể làm việc liên tục.</a:t>
            </a:r>
            <a:endParaRPr b="1" sz="1800">
              <a:solidFill>
                <a:srgbClr val="0000FF"/>
              </a:solidFill>
              <a:latin typeface="Calibri"/>
              <a:ea typeface="Calibri"/>
              <a:cs typeface="Calibri"/>
              <a:sym typeface="Calibri"/>
            </a:endParaRPr>
          </a:p>
        </p:txBody>
      </p:sp>
      <p:sp>
        <p:nvSpPr>
          <p:cNvPr id="305" name="Google Shape;305;p11"/>
          <p:cNvSpPr/>
          <p:nvPr/>
        </p:nvSpPr>
        <p:spPr>
          <a:xfrm>
            <a:off x="7088856" y="4482396"/>
            <a:ext cx="5001544" cy="715089"/>
          </a:xfrm>
          <a:prstGeom prst="roundRect">
            <a:avLst>
              <a:gd fmla="val 16667" name="adj"/>
            </a:avLst>
          </a:prstGeom>
          <a:no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FF"/>
                </a:solidFill>
                <a:latin typeface="Times New Roman"/>
                <a:ea typeface="Times New Roman"/>
                <a:cs typeface="Times New Roman"/>
                <a:sym typeface="Times New Roman"/>
              </a:rPr>
              <a:t>Có khả năng lưu trữ dữ liệu với dung lượng lớn, giá thành rẻ, tìm kiếm nhanh chóng, dễ dàng. </a:t>
            </a:r>
            <a:endParaRPr b="1" sz="1800">
              <a:solidFill>
                <a:srgbClr val="0000FF"/>
              </a:solidFill>
              <a:latin typeface="Calibri"/>
              <a:ea typeface="Calibri"/>
              <a:cs typeface="Calibri"/>
              <a:sym typeface="Calibri"/>
            </a:endParaRPr>
          </a:p>
        </p:txBody>
      </p:sp>
      <p:sp>
        <p:nvSpPr>
          <p:cNvPr id="306" name="Google Shape;306;p11"/>
          <p:cNvSpPr/>
          <p:nvPr/>
        </p:nvSpPr>
        <p:spPr>
          <a:xfrm>
            <a:off x="7106662" y="5371499"/>
            <a:ext cx="4982456" cy="408623"/>
          </a:xfrm>
          <a:prstGeom prst="roundRect">
            <a:avLst>
              <a:gd fmla="val 16667" name="adj"/>
            </a:avLst>
          </a:prstGeom>
          <a:no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Có khả năng truyền tin với tốc độ rất lớn</a:t>
            </a:r>
            <a:endParaRPr b="1" sz="1800">
              <a:solidFill>
                <a:srgbClr val="0000FF"/>
              </a:solidFill>
              <a:latin typeface="Calibri"/>
              <a:ea typeface="Calibri"/>
              <a:cs typeface="Calibri"/>
              <a:sym typeface="Calibri"/>
            </a:endParaRPr>
          </a:p>
        </p:txBody>
      </p:sp>
      <p:sp>
        <p:nvSpPr>
          <p:cNvPr id="307" name="Google Shape;307;p11"/>
          <p:cNvSpPr/>
          <p:nvPr/>
        </p:nvSpPr>
        <p:spPr>
          <a:xfrm>
            <a:off x="7106661" y="5954136"/>
            <a:ext cx="4987285" cy="715089"/>
          </a:xfrm>
          <a:prstGeom prst="roundRect">
            <a:avLst>
              <a:gd fmla="val 16667" name="adj"/>
            </a:avLst>
          </a:prstGeom>
          <a:no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FF"/>
                </a:solidFill>
                <a:latin typeface="Times New Roman"/>
                <a:ea typeface="Times New Roman"/>
                <a:cs typeface="Times New Roman"/>
                <a:sym typeface="Times New Roman"/>
              </a:rPr>
              <a:t>Thực hiện tự động nhiều công việc một cách chính xác, chi phí thấp và tiện lợi</a:t>
            </a:r>
            <a:endParaRPr b="1" sz="1800">
              <a:solidFill>
                <a:srgbClr val="0000FF"/>
              </a:solidFill>
              <a:latin typeface="Calibri"/>
              <a:ea typeface="Calibri"/>
              <a:cs typeface="Calibri"/>
              <a:sym typeface="Calibri"/>
            </a:endParaRPr>
          </a:p>
        </p:txBody>
      </p:sp>
      <p:sp>
        <p:nvSpPr>
          <p:cNvPr id="308" name="Google Shape;308;p11"/>
          <p:cNvSpPr/>
          <p:nvPr/>
        </p:nvSpPr>
        <p:spPr>
          <a:xfrm>
            <a:off x="9887413" y="521521"/>
            <a:ext cx="915572" cy="871143"/>
          </a:xfrm>
          <a:custGeom>
            <a:rect b="b" l="l" r="r" t="t"/>
            <a:pathLst>
              <a:path extrusionOk="0" h="7347" w="8133">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Nhóm 4,5,6</a:t>
            </a:r>
            <a:endParaRPr sz="1800">
              <a:solidFill>
                <a:schemeClr val="dk1"/>
              </a:solidFill>
              <a:latin typeface="Calibri"/>
              <a:ea typeface="Calibri"/>
              <a:cs typeface="Calibri"/>
              <a:sym typeface="Calibri"/>
            </a:endParaRPr>
          </a:p>
        </p:txBody>
      </p:sp>
      <p:sp>
        <p:nvSpPr>
          <p:cNvPr id="309" name="Google Shape;309;p11"/>
          <p:cNvSpPr/>
          <p:nvPr/>
        </p:nvSpPr>
        <p:spPr>
          <a:xfrm>
            <a:off x="9855387" y="477105"/>
            <a:ext cx="984128" cy="972805"/>
          </a:xfrm>
          <a:custGeom>
            <a:rect b="b" l="l" r="r" t="t"/>
            <a:pathLst>
              <a:path extrusionOk="0" h="8622" w="9347">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descr="Screen Clipping" id="310" name="Google Shape;310;p11"/>
          <p:cNvPicPr preferRelativeResize="0"/>
          <p:nvPr/>
        </p:nvPicPr>
        <p:blipFill rotWithShape="1">
          <a:blip r:embed="rId3">
            <a:alphaModFix/>
          </a:blip>
          <a:srcRect b="0" l="0" r="0" t="0"/>
          <a:stretch/>
        </p:blipFill>
        <p:spPr>
          <a:xfrm>
            <a:off x="665980" y="3423482"/>
            <a:ext cx="5220429" cy="1792981"/>
          </a:xfrm>
          <a:prstGeom prst="rect">
            <a:avLst/>
          </a:prstGeom>
          <a:noFill/>
          <a:ln>
            <a:noFill/>
          </a:ln>
        </p:spPr>
      </p:pic>
      <p:sp>
        <p:nvSpPr>
          <p:cNvPr id="311" name="Google Shape;311;p11"/>
          <p:cNvSpPr/>
          <p:nvPr/>
        </p:nvSpPr>
        <p:spPr>
          <a:xfrm>
            <a:off x="948167" y="3396442"/>
            <a:ext cx="4656054" cy="2412008"/>
          </a:xfrm>
          <a:prstGeom prst="roundRect">
            <a:avLst>
              <a:gd fmla="val 16667" name="adj"/>
            </a:avLst>
          </a:prstGeom>
          <a:solidFill>
            <a:schemeClr val="lt1"/>
          </a:solidFill>
          <a:ln>
            <a:noFill/>
          </a:ln>
        </p:spPr>
        <p:txBody>
          <a:bodyPr anchorCtr="0" anchor="ctr" bIns="0" lIns="91425" spcFirstLastPara="1" rIns="91425" wrap="square" tIns="0">
            <a:spAutoFit/>
          </a:bodyPr>
          <a:lstStyle/>
          <a:p>
            <a:pPr indent="0" lvl="0" marL="23495" marR="0" rtl="0" algn="just">
              <a:lnSpc>
                <a:spcPct val="150000"/>
              </a:lnSpc>
              <a:spcBef>
                <a:spcPts val="0"/>
              </a:spcBef>
              <a:spcAft>
                <a:spcPts val="0"/>
              </a:spcAft>
              <a:buNone/>
            </a:pPr>
            <a:r>
              <a:rPr i="1" lang="en-US" sz="1800">
                <a:solidFill>
                  <a:srgbClr val="0000FF"/>
                </a:solidFill>
                <a:latin typeface="Tahoma"/>
                <a:ea typeface="Tahoma"/>
                <a:cs typeface="Tahoma"/>
                <a:sym typeface="Tahoma"/>
              </a:rPr>
              <a:t>Các thiết bị làm việc với thông tin số như lưu trữ, truyền dữ liệu hay xử lí thông tin số đều được gọi là </a:t>
            </a:r>
            <a:r>
              <a:rPr i="1" lang="en-US" sz="1800">
                <a:solidFill>
                  <a:srgbClr val="FF0000"/>
                </a:solidFill>
                <a:latin typeface="Tahoma"/>
                <a:ea typeface="Tahoma"/>
                <a:cs typeface="Tahoma"/>
                <a:sym typeface="Tahoma"/>
              </a:rPr>
              <a:t>thiết bị số.</a:t>
            </a:r>
            <a:endParaRPr/>
          </a:p>
          <a:p>
            <a:pPr indent="0" lvl="0" marL="23495" marR="0" rtl="0" algn="just">
              <a:lnSpc>
                <a:spcPct val="150000"/>
              </a:lnSpc>
              <a:spcBef>
                <a:spcPts val="800"/>
              </a:spcBef>
              <a:spcAft>
                <a:spcPts val="0"/>
              </a:spcAft>
              <a:buNone/>
            </a:pPr>
            <a:r>
              <a:rPr i="1" lang="en-US" sz="1800">
                <a:solidFill>
                  <a:srgbClr val="0000FF"/>
                </a:solidFill>
                <a:latin typeface="Tahoma"/>
                <a:ea typeface="Tahoma"/>
                <a:cs typeface="Tahoma"/>
                <a:sym typeface="Tahoma"/>
              </a:rPr>
              <a:t>Vd: </a:t>
            </a:r>
            <a:r>
              <a:rPr i="1" lang="en-US" sz="1800">
                <a:solidFill>
                  <a:schemeClr val="dk1"/>
                </a:solidFill>
                <a:latin typeface="Tahoma"/>
                <a:ea typeface="Tahoma"/>
                <a:cs typeface="Tahoma"/>
                <a:sym typeface="Tahoma"/>
              </a:rPr>
              <a:t>Thẻ nhớ, đầu thu Wifi, máy tính là các thiết bị số.</a:t>
            </a:r>
            <a:endParaRPr i="1" sz="1800">
              <a:solidFill>
                <a:schemeClr val="dk1"/>
              </a:solidFill>
              <a:latin typeface="Tahoma"/>
              <a:ea typeface="Tahoma"/>
              <a:cs typeface="Tahoma"/>
              <a:sym typeface="Tahoma"/>
            </a:endParaRPr>
          </a:p>
        </p:txBody>
      </p:sp>
      <p:sp>
        <p:nvSpPr>
          <p:cNvPr id="312" name="Google Shape;312;p11"/>
          <p:cNvSpPr/>
          <p:nvPr/>
        </p:nvSpPr>
        <p:spPr>
          <a:xfrm rot="2006702">
            <a:off x="521683" y="5428999"/>
            <a:ext cx="816845" cy="878239"/>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ppt_w</p:attrName>
                                        </p:attrNameLst>
                                      </p:cBhvr>
                                      <p:tavLst>
                                        <p:tav fmla="" tm="0">
                                          <p:val>
                                            <p:strVal val="0"/>
                                          </p:val>
                                        </p:tav>
                                        <p:tav fmla="" tm="100000">
                                          <p:val>
                                            <p:strVal val="#ppt_w"/>
                                          </p:val>
                                        </p:tav>
                                      </p:tavLst>
                                    </p:anim>
                                    <p:anim calcmode="lin" valueType="num">
                                      <p:cBhvr additive="base">
                                        <p:cTn dur="5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ppt_w</p:attrName>
                                        </p:attrNameLst>
                                      </p:cBhvr>
                                      <p:tavLst>
                                        <p:tav fmla="" tm="0">
                                          <p:val>
                                            <p:strVal val="0"/>
                                          </p:val>
                                        </p:tav>
                                        <p:tav fmla="" tm="100000">
                                          <p:val>
                                            <p:strVal val="#ppt_w"/>
                                          </p:val>
                                        </p:tav>
                                      </p:tavLst>
                                    </p:anim>
                                    <p:anim calcmode="lin" valueType="num">
                                      <p:cBhvr additive="base">
                                        <p:cTn dur="500"/>
                                        <p:tgtEl>
                                          <p:spTgt spid="2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500"/>
                                        <p:tgtEl>
                                          <p:spTgt spid="299"/>
                                        </p:tgtEl>
                                        <p:attrNameLst>
                                          <p:attrName>ppt_w</p:attrName>
                                        </p:attrNameLst>
                                      </p:cBhvr>
                                      <p:tavLst>
                                        <p:tav fmla="" tm="0">
                                          <p:val>
                                            <p:strVal val="0"/>
                                          </p:val>
                                        </p:tav>
                                        <p:tav fmla="" tm="100000">
                                          <p:val>
                                            <p:strVal val="#ppt_w"/>
                                          </p:val>
                                        </p:tav>
                                      </p:tavLst>
                                    </p:anim>
                                    <p:anim calcmode="lin" valueType="num">
                                      <p:cBhvr additive="base">
                                        <p:cTn dur="500"/>
                                        <p:tgtEl>
                                          <p:spTgt spid="2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500"/>
                                        <p:tgtEl>
                                          <p:spTgt spid="312"/>
                                        </p:tgtEl>
                                        <p:attrNameLst>
                                          <p:attrName>ppt_w</p:attrName>
                                        </p:attrNameLst>
                                      </p:cBhvr>
                                      <p:tavLst>
                                        <p:tav fmla="" tm="0">
                                          <p:val>
                                            <p:strVal val="0"/>
                                          </p:val>
                                        </p:tav>
                                        <p:tav fmla="" tm="100000">
                                          <p:val>
                                            <p:strVal val="#ppt_w"/>
                                          </p:val>
                                        </p:tav>
                                      </p:tavLst>
                                    </p:anim>
                                    <p:anim calcmode="lin" valueType="num">
                                      <p:cBhvr additive="base">
                                        <p:cTn dur="500"/>
                                        <p:tgtEl>
                                          <p:spTgt spid="3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500"/>
                                        <p:tgtEl>
                                          <p:spTgt spid="297"/>
                                        </p:tgtEl>
                                        <p:attrNameLst>
                                          <p:attrName>ppt_w</p:attrName>
                                        </p:attrNameLst>
                                      </p:cBhvr>
                                      <p:tavLst>
                                        <p:tav fmla="" tm="0">
                                          <p:val>
                                            <p:strVal val="0"/>
                                          </p:val>
                                        </p:tav>
                                        <p:tav fmla="" tm="100000">
                                          <p:val>
                                            <p:strVal val="#ppt_w"/>
                                          </p:val>
                                        </p:tav>
                                      </p:tavLst>
                                    </p:anim>
                                    <p:anim calcmode="lin" valueType="num">
                                      <p:cBhvr additive="base">
                                        <p:cTn dur="500"/>
                                        <p:tgtEl>
                                          <p:spTgt spid="2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ppt_w</p:attrName>
                                        </p:attrNameLst>
                                      </p:cBhvr>
                                      <p:tavLst>
                                        <p:tav fmla="" tm="0">
                                          <p:val>
                                            <p:strVal val="0"/>
                                          </p:val>
                                        </p:tav>
                                        <p:tav fmla="" tm="100000">
                                          <p:val>
                                            <p:strVal val="#ppt_w"/>
                                          </p:val>
                                        </p:tav>
                                      </p:tavLst>
                                    </p:anim>
                                    <p:anim calcmode="lin" valueType="num">
                                      <p:cBhvr additive="base">
                                        <p:cTn dur="500"/>
                                        <p:tgtEl>
                                          <p:spTgt spid="3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ppt_w</p:attrName>
                                        </p:attrNameLst>
                                      </p:cBhvr>
                                      <p:tavLst>
                                        <p:tav fmla="" tm="0">
                                          <p:val>
                                            <p:strVal val="0"/>
                                          </p:val>
                                        </p:tav>
                                        <p:tav fmla="" tm="100000">
                                          <p:val>
                                            <p:strVal val="#ppt_w"/>
                                          </p:val>
                                        </p:tav>
                                      </p:tavLst>
                                    </p:anim>
                                    <p:anim calcmode="lin" valueType="num">
                                      <p:cBhvr additive="base">
                                        <p:cTn dur="500"/>
                                        <p:tgtEl>
                                          <p:spTgt spid="3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ppt_x</p:attrName>
                                        </p:attrNameLst>
                                      </p:cBhvr>
                                      <p:tavLst>
                                        <p:tav fmla="" tm="0">
                                          <p:val>
                                            <p:strVal val="#ppt_x-1"/>
                                          </p:val>
                                        </p:tav>
                                        <p:tav fmla="" tm="100000">
                                          <p:val>
                                            <p:strVal val="#ppt_x"/>
                                          </p:val>
                                        </p:tav>
                                      </p:tavLst>
                                    </p:anim>
                                  </p:childTnLst>
                                </p:cTn>
                              </p:par>
                              <p:par>
                                <p:cTn fill="hold" nodeType="withEffect" presetClass="exit" presetID="23" presetSubtype="32">
                                  <p:stCondLst>
                                    <p:cond delay="0"/>
                                  </p:stCondLst>
                                  <p:childTnLst>
                                    <p:anim calcmode="lin" valueType="num">
                                      <p:cBhvr additive="base">
                                        <p:cTn dur="500"/>
                                        <p:tgtEl>
                                          <p:spTgt spid="310"/>
                                        </p:tgtEl>
                                        <p:attrNameLst>
                                          <p:attrName>ppt_w</p:attrName>
                                        </p:attrNameLst>
                                      </p:cBhvr>
                                      <p:tavLst>
                                        <p:tav fmla="" tm="0">
                                          <p:val>
                                            <p:strVal val="#ppt_w"/>
                                          </p:val>
                                        </p:tav>
                                        <p:tav fmla="" tm="100000">
                                          <p:val>
                                            <p:strVal val="0"/>
                                          </p:val>
                                        </p:tav>
                                      </p:tavLst>
                                    </p:anim>
                                    <p:anim calcmode="lin" valueType="num">
                                      <p:cBhvr additive="base">
                                        <p:cTn dur="500"/>
                                        <p:tgtEl>
                                          <p:spTgt spid="310"/>
                                        </p:tgtEl>
                                        <p:attrNameLst>
                                          <p:attrName>ppt_h</p:attrName>
                                        </p:attrNameLst>
                                      </p:cBhvr>
                                      <p:tavLst>
                                        <p:tav fmla="" tm="0">
                                          <p:val>
                                            <p:strVal val="#ppt_h"/>
                                          </p:val>
                                        </p:tav>
                                        <p:tav fmla="" tm="100000">
                                          <p:val>
                                            <p:strVal val="0"/>
                                          </p:val>
                                        </p:tav>
                                      </p:tavLst>
                                    </p:anim>
                                    <p:set>
                                      <p:cBhvr>
                                        <p:cTn dur="1" fill="hold">
                                          <p:stCondLst>
                                            <p:cond delay="500"/>
                                          </p:stCondLst>
                                        </p:cTn>
                                        <p:tgtEl>
                                          <p:spTgt spid="3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500"/>
                                        <p:tgtEl>
                                          <p:spTgt spid="30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12"/>
          <p:cNvGrpSpPr/>
          <p:nvPr/>
        </p:nvGrpSpPr>
        <p:grpSpPr>
          <a:xfrm>
            <a:off x="981549" y="742088"/>
            <a:ext cx="3332166" cy="2179341"/>
            <a:chOff x="1424321" y="907548"/>
            <a:chExt cx="6142033" cy="3425448"/>
          </a:xfrm>
        </p:grpSpPr>
        <p:sp>
          <p:nvSpPr>
            <p:cNvPr id="318" name="Google Shape;318;p12"/>
            <p:cNvSpPr/>
            <p:nvPr/>
          </p:nvSpPr>
          <p:spPr>
            <a:xfrm rot="-57798">
              <a:off x="1448492" y="1357503"/>
              <a:ext cx="5960042" cy="2925600"/>
            </a:xfrm>
            <a:prstGeom prst="roundRect">
              <a:avLst>
                <a:gd fmla="val 24491" name="adj"/>
              </a:avLst>
            </a:prstGeom>
            <a:solidFill>
              <a:srgbClr val="FFFF00"/>
            </a:solid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19" name="Google Shape;319;p12"/>
            <p:cNvSpPr/>
            <p:nvPr/>
          </p:nvSpPr>
          <p:spPr>
            <a:xfrm rot="33568">
              <a:off x="1591821" y="936578"/>
              <a:ext cx="5960384" cy="2927183"/>
            </a:xfrm>
            <a:prstGeom prst="roundRect">
              <a:avLst>
                <a:gd fmla="val 24491" name="adj"/>
              </a:avLst>
            </a:pr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320" name="Google Shape;320;p12"/>
          <p:cNvSpPr/>
          <p:nvPr/>
        </p:nvSpPr>
        <p:spPr>
          <a:xfrm>
            <a:off x="3118373" y="0"/>
            <a:ext cx="1506167" cy="1151065"/>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21" name="Google Shape;321;p12"/>
          <p:cNvSpPr/>
          <p:nvPr/>
        </p:nvSpPr>
        <p:spPr>
          <a:xfrm>
            <a:off x="4214630" y="2114361"/>
            <a:ext cx="466831" cy="448797"/>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22" name="Google Shape;322;p12"/>
          <p:cNvSpPr txBox="1"/>
          <p:nvPr/>
        </p:nvSpPr>
        <p:spPr>
          <a:xfrm>
            <a:off x="1150986" y="967709"/>
            <a:ext cx="1967387" cy="448200"/>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002060"/>
              </a:buClr>
              <a:buSzPts val="2800"/>
              <a:buFont typeface="Arial"/>
              <a:buNone/>
            </a:pPr>
            <a:r>
              <a:rPr lang="en-US" sz="2800">
                <a:solidFill>
                  <a:srgbClr val="002060"/>
                </a:solidFill>
                <a:latin typeface="Calibri"/>
                <a:ea typeface="Calibri"/>
                <a:cs typeface="Calibri"/>
                <a:sym typeface="Calibri"/>
              </a:rPr>
              <a:t>Câu hỏi 2</a:t>
            </a:r>
            <a:endParaRPr sz="2800">
              <a:solidFill>
                <a:srgbClr val="002060"/>
              </a:solidFill>
              <a:latin typeface="Calibri"/>
              <a:ea typeface="Calibri"/>
              <a:cs typeface="Calibri"/>
              <a:sym typeface="Calibri"/>
            </a:endParaRPr>
          </a:p>
        </p:txBody>
      </p:sp>
      <p:sp>
        <p:nvSpPr>
          <p:cNvPr id="323" name="Google Shape;323;p12"/>
          <p:cNvSpPr txBox="1"/>
          <p:nvPr/>
        </p:nvSpPr>
        <p:spPr>
          <a:xfrm>
            <a:off x="1127281" y="1480992"/>
            <a:ext cx="3174911" cy="12069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FF"/>
              </a:buClr>
              <a:buSzPts val="2400"/>
              <a:buFont typeface="Arial"/>
              <a:buNone/>
            </a:pPr>
            <a:r>
              <a:rPr i="1" lang="en-US" sz="2400">
                <a:solidFill>
                  <a:srgbClr val="0000FF"/>
                </a:solidFill>
                <a:latin typeface="Calibri"/>
                <a:ea typeface="Calibri"/>
                <a:cs typeface="Calibri"/>
                <a:sym typeface="Calibri"/>
              </a:rPr>
              <a:t>Cho ví dụ về mỗi ưu điểm của các thiết bị số? </a:t>
            </a:r>
            <a:endParaRPr sz="1800">
              <a:solidFill>
                <a:srgbClr val="0000FF"/>
              </a:solidFill>
              <a:latin typeface="Calibri"/>
              <a:ea typeface="Calibri"/>
              <a:cs typeface="Calibri"/>
              <a:sym typeface="Calibri"/>
            </a:endParaRPr>
          </a:p>
        </p:txBody>
      </p:sp>
      <p:sp>
        <p:nvSpPr>
          <p:cNvPr id="324" name="Google Shape;324;p12"/>
          <p:cNvSpPr/>
          <p:nvPr/>
        </p:nvSpPr>
        <p:spPr>
          <a:xfrm>
            <a:off x="6210900" y="363107"/>
            <a:ext cx="5001544" cy="715089"/>
          </a:xfrm>
          <a:prstGeom prst="roundRect">
            <a:avLst>
              <a:gd fmla="val 16667" name="adj"/>
            </a:avLst>
          </a:prstGeom>
          <a:no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FF"/>
                </a:solidFill>
                <a:latin typeface="Times New Roman"/>
                <a:ea typeface="Times New Roman"/>
                <a:cs typeface="Times New Roman"/>
                <a:sym typeface="Times New Roman"/>
              </a:rPr>
              <a:t>Giúp xử lí TT rất nhanh với độ chính xác cao và có thể làm việc liên tục.</a:t>
            </a:r>
            <a:endParaRPr b="1" sz="1800">
              <a:solidFill>
                <a:srgbClr val="0000FF"/>
              </a:solidFill>
              <a:latin typeface="Calibri"/>
              <a:ea typeface="Calibri"/>
              <a:cs typeface="Calibri"/>
              <a:sym typeface="Calibri"/>
            </a:endParaRPr>
          </a:p>
        </p:txBody>
      </p:sp>
      <p:sp>
        <p:nvSpPr>
          <p:cNvPr id="325" name="Google Shape;325;p12"/>
          <p:cNvSpPr/>
          <p:nvPr/>
        </p:nvSpPr>
        <p:spPr>
          <a:xfrm>
            <a:off x="688215" y="3624303"/>
            <a:ext cx="5001544" cy="715089"/>
          </a:xfrm>
          <a:prstGeom prst="roundRect">
            <a:avLst>
              <a:gd fmla="val 16667" name="adj"/>
            </a:avLst>
          </a:prstGeom>
          <a:no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FF"/>
                </a:solidFill>
                <a:latin typeface="Times New Roman"/>
                <a:ea typeface="Times New Roman"/>
                <a:cs typeface="Times New Roman"/>
                <a:sym typeface="Times New Roman"/>
              </a:rPr>
              <a:t>Có khả năng lưu trữ dữ liệu với dung lượng lớn, giá thành rẻ, tìm kiếm nhanh chóng, dễ dàng. </a:t>
            </a:r>
            <a:endParaRPr b="1" sz="1800">
              <a:solidFill>
                <a:srgbClr val="0000FF"/>
              </a:solidFill>
              <a:latin typeface="Calibri"/>
              <a:ea typeface="Calibri"/>
              <a:cs typeface="Calibri"/>
              <a:sym typeface="Calibri"/>
            </a:endParaRPr>
          </a:p>
        </p:txBody>
      </p:sp>
      <p:sp>
        <p:nvSpPr>
          <p:cNvPr id="326" name="Google Shape;326;p12"/>
          <p:cNvSpPr/>
          <p:nvPr/>
        </p:nvSpPr>
        <p:spPr>
          <a:xfrm>
            <a:off x="7472613" y="4472077"/>
            <a:ext cx="4343827" cy="408623"/>
          </a:xfrm>
          <a:prstGeom prst="roundRect">
            <a:avLst>
              <a:gd fmla="val 16667" name="adj"/>
            </a:avLst>
          </a:prstGeom>
          <a:noFill/>
          <a:ln cap="flat" cmpd="sng" w="127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imes New Roman"/>
                <a:ea typeface="Times New Roman"/>
                <a:cs typeface="Times New Roman"/>
                <a:sym typeface="Times New Roman"/>
              </a:rPr>
              <a:t>Có khả năng truyền tin với tốc độ rất lớn</a:t>
            </a:r>
            <a:endParaRPr b="1" sz="1800">
              <a:solidFill>
                <a:srgbClr val="0000FF"/>
              </a:solidFill>
              <a:latin typeface="Calibri"/>
              <a:ea typeface="Calibri"/>
              <a:cs typeface="Calibri"/>
              <a:sym typeface="Calibri"/>
            </a:endParaRPr>
          </a:p>
        </p:txBody>
      </p:sp>
      <p:sp>
        <p:nvSpPr>
          <p:cNvPr id="327" name="Google Shape;327;p12"/>
          <p:cNvSpPr/>
          <p:nvPr/>
        </p:nvSpPr>
        <p:spPr>
          <a:xfrm>
            <a:off x="3428556" y="204547"/>
            <a:ext cx="915572" cy="871143"/>
          </a:xfrm>
          <a:custGeom>
            <a:rect b="b" l="l" r="r" t="t"/>
            <a:pathLst>
              <a:path extrusionOk="0" h="7347" w="8133">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328" name="Google Shape;328;p12"/>
          <p:cNvSpPr/>
          <p:nvPr/>
        </p:nvSpPr>
        <p:spPr>
          <a:xfrm>
            <a:off x="3396530" y="160131"/>
            <a:ext cx="984128" cy="972805"/>
          </a:xfrm>
          <a:custGeom>
            <a:rect b="b" l="l" r="r" t="t"/>
            <a:pathLst>
              <a:path extrusionOk="0" h="8622" w="9347">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29" name="Google Shape;329;p12"/>
          <p:cNvSpPr/>
          <p:nvPr/>
        </p:nvSpPr>
        <p:spPr>
          <a:xfrm>
            <a:off x="6282442" y="1287538"/>
            <a:ext cx="5416072" cy="2236510"/>
          </a:xfrm>
          <a:prstGeom prst="rect">
            <a:avLst/>
          </a:prstGeom>
          <a:noFill/>
          <a:ln>
            <a:noFill/>
          </a:ln>
        </p:spPr>
        <p:txBody>
          <a:bodyPr anchorCtr="0" anchor="t" bIns="45700" lIns="91425" spcFirstLastPara="1" rIns="91425" wrap="square" tIns="45700">
            <a:spAutoFit/>
          </a:bodyPr>
          <a:lstStyle/>
          <a:p>
            <a:pPr indent="0" lvl="0" marL="23495" marR="0" rtl="0" algn="just">
              <a:spcBef>
                <a:spcPts val="0"/>
              </a:spcBef>
              <a:spcAft>
                <a:spcPts val="0"/>
              </a:spcAft>
              <a:buNone/>
            </a:pPr>
            <a:r>
              <a:rPr i="1" lang="en-US" sz="1800">
                <a:solidFill>
                  <a:schemeClr val="dk1"/>
                </a:solidFill>
                <a:latin typeface="Times New Roman"/>
                <a:ea typeface="Times New Roman"/>
                <a:cs typeface="Times New Roman"/>
                <a:sym typeface="Times New Roman"/>
              </a:rPr>
              <a:t>Vd: Máy tính cỡ trung bình có thể xử lí:  gần trăm tỉ phép tính/giây</a:t>
            </a:r>
            <a:endParaRPr sz="1600">
              <a:solidFill>
                <a:schemeClr val="dk1"/>
              </a:solidFill>
              <a:latin typeface="Calibri"/>
              <a:ea typeface="Calibri"/>
              <a:cs typeface="Calibri"/>
              <a:sym typeface="Calibri"/>
            </a:endParaRPr>
          </a:p>
          <a:p>
            <a:pPr indent="0" lvl="0" marL="0" marR="0" rtl="0" algn="just">
              <a:spcBef>
                <a:spcPts val="800"/>
              </a:spcBef>
              <a:spcAft>
                <a:spcPts val="0"/>
              </a:spcAft>
              <a:buNone/>
            </a:pPr>
            <a:r>
              <a:rPr i="1" lang="en-US" sz="1800">
                <a:solidFill>
                  <a:schemeClr val="dk1"/>
                </a:solidFill>
                <a:latin typeface="Times New Roman"/>
                <a:ea typeface="Times New Roman"/>
                <a:cs typeface="Times New Roman"/>
                <a:sym typeface="Times New Roman"/>
              </a:rPr>
              <a:t>Vd: Các siêu máy tính: tốc độ vài trăm triệu tỉ phép tính/giây.</a:t>
            </a:r>
            <a:endParaRPr sz="1600">
              <a:solidFill>
                <a:schemeClr val="dk1"/>
              </a:solidFill>
              <a:latin typeface="Calibri"/>
              <a:ea typeface="Calibri"/>
              <a:cs typeface="Calibri"/>
              <a:sym typeface="Calibri"/>
            </a:endParaRPr>
          </a:p>
          <a:p>
            <a:pPr indent="0" lvl="1" marL="457200" marR="0" rtl="0" algn="just">
              <a:spcBef>
                <a:spcPts val="800"/>
              </a:spcBef>
              <a:spcAft>
                <a:spcPts val="0"/>
              </a:spcAft>
              <a:buNone/>
            </a:pPr>
            <a:r>
              <a:rPr b="0" i="1" lang="en-US" sz="1800" u="none" cap="none" strike="noStrike">
                <a:solidFill>
                  <a:schemeClr val="dk1"/>
                </a:solidFill>
                <a:latin typeface="Times New Roman"/>
                <a:ea typeface="Times New Roman"/>
                <a:cs typeface="Times New Roman"/>
                <a:sym typeface="Times New Roman"/>
              </a:rPr>
              <a:t>Năm 2020, siêu máy tính số 1 thế giới tên là Fugaku của  Nhật có tốc độ gần 400 triệu tỉ phép tính/giây.</a:t>
            </a:r>
            <a:endParaRPr b="0" i="0" sz="1600" u="none" cap="none" strike="noStrike">
              <a:solidFill>
                <a:schemeClr val="dk1"/>
              </a:solidFill>
              <a:latin typeface="Calibri"/>
              <a:ea typeface="Calibri"/>
              <a:cs typeface="Calibri"/>
              <a:sym typeface="Calibri"/>
            </a:endParaRPr>
          </a:p>
        </p:txBody>
      </p:sp>
      <p:sp>
        <p:nvSpPr>
          <p:cNvPr id="330" name="Google Shape;330;p12"/>
          <p:cNvSpPr/>
          <p:nvPr/>
        </p:nvSpPr>
        <p:spPr>
          <a:xfrm>
            <a:off x="1063405" y="4488268"/>
            <a:ext cx="4510081" cy="1856919"/>
          </a:xfrm>
          <a:prstGeom prst="rect">
            <a:avLst/>
          </a:prstGeom>
          <a:noFill/>
          <a:ln>
            <a:noFill/>
          </a:ln>
        </p:spPr>
        <p:txBody>
          <a:bodyPr anchorCtr="0" anchor="t" bIns="45700" lIns="91425" spcFirstLastPara="1" rIns="91425" wrap="square" tIns="45700">
            <a:spAutoFit/>
          </a:bodyPr>
          <a:lstStyle/>
          <a:p>
            <a:pPr indent="0" lvl="0" marL="23495" marR="0" rtl="0" algn="just">
              <a:lnSpc>
                <a:spcPct val="150000"/>
              </a:lnSpc>
              <a:spcBef>
                <a:spcPts val="0"/>
              </a:spcBef>
              <a:spcAft>
                <a:spcPts val="0"/>
              </a:spcAft>
              <a:buNone/>
            </a:pPr>
            <a:r>
              <a:rPr i="1" lang="en-US" sz="1800">
                <a:solidFill>
                  <a:schemeClr val="dk1"/>
                </a:solidFill>
                <a:latin typeface="Times New Roman"/>
                <a:ea typeface="Times New Roman"/>
                <a:cs typeface="Times New Roman"/>
                <a:sym typeface="Times New Roman"/>
              </a:rPr>
              <a:t>Vd1: Để số hóa 1 cuốn sách kể cả văn bản và hình ảnh cần khối lượng lưu trữ là 50MB. 2000 cuốn sách như vậy cần bao nhiêu GB? </a:t>
            </a:r>
            <a:endParaRPr sz="1600">
              <a:solidFill>
                <a:schemeClr val="dk1"/>
              </a:solidFill>
              <a:latin typeface="Calibri"/>
              <a:ea typeface="Calibri"/>
              <a:cs typeface="Calibri"/>
              <a:sym typeface="Calibri"/>
            </a:endParaRPr>
          </a:p>
          <a:p>
            <a:pPr indent="0" lvl="0" marL="23495" marR="0" rtl="0" algn="just">
              <a:lnSpc>
                <a:spcPct val="150000"/>
              </a:lnSpc>
              <a:spcBef>
                <a:spcPts val="800"/>
              </a:spcBef>
              <a:spcAft>
                <a:spcPts val="0"/>
              </a:spcAft>
              <a:buNone/>
            </a:pPr>
            <a:r>
              <a:rPr i="1" lang="en-US" sz="1800">
                <a:solidFill>
                  <a:schemeClr val="dk1"/>
                </a:solidFill>
                <a:latin typeface="Times New Roman"/>
                <a:ea typeface="Times New Roman"/>
                <a:cs typeface="Times New Roman"/>
                <a:sym typeface="Times New Roman"/>
              </a:rPr>
              <a:t>Vd2: dịch vụ điện toán đám mây.</a:t>
            </a:r>
            <a:endParaRPr sz="1600">
              <a:solidFill>
                <a:schemeClr val="dk1"/>
              </a:solidFill>
              <a:latin typeface="Calibri"/>
              <a:ea typeface="Calibri"/>
              <a:cs typeface="Calibri"/>
              <a:sym typeface="Calibri"/>
            </a:endParaRPr>
          </a:p>
        </p:txBody>
      </p:sp>
      <p:sp>
        <p:nvSpPr>
          <p:cNvPr id="331" name="Google Shape;331;p12"/>
          <p:cNvSpPr/>
          <p:nvPr/>
        </p:nvSpPr>
        <p:spPr>
          <a:xfrm>
            <a:off x="7574213" y="5054069"/>
            <a:ext cx="4242227" cy="92333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i="1" lang="en-US" sz="1800">
                <a:solidFill>
                  <a:schemeClr val="dk1"/>
                </a:solidFill>
                <a:latin typeface="Times New Roman"/>
                <a:ea typeface="Times New Roman"/>
                <a:cs typeface="Times New Roman"/>
                <a:sym typeface="Times New Roman"/>
              </a:rPr>
              <a:t>Vd: Mạng cáp quang có tốc độ Terabit tức hàng chục nghìn tỉ bit/giây.</a:t>
            </a:r>
            <a:endParaRPr sz="16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3"/>
          <p:cNvSpPr/>
          <p:nvPr/>
        </p:nvSpPr>
        <p:spPr>
          <a:xfrm>
            <a:off x="1138676" y="572758"/>
            <a:ext cx="2242858" cy="55643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LUYỆN TẬP</a:t>
            </a:r>
            <a:endParaRPr sz="2400">
              <a:solidFill>
                <a:srgbClr val="FF0000"/>
              </a:solidFill>
              <a:latin typeface="Calibri"/>
              <a:ea typeface="Calibri"/>
              <a:cs typeface="Calibri"/>
              <a:sym typeface="Calibri"/>
            </a:endParaRPr>
          </a:p>
        </p:txBody>
      </p:sp>
      <p:grpSp>
        <p:nvGrpSpPr>
          <p:cNvPr id="337" name="Google Shape;337;p13"/>
          <p:cNvGrpSpPr/>
          <p:nvPr/>
        </p:nvGrpSpPr>
        <p:grpSpPr>
          <a:xfrm rot="165589">
            <a:off x="272035" y="1504443"/>
            <a:ext cx="3964081" cy="3438572"/>
            <a:chOff x="1540431" y="826002"/>
            <a:chExt cx="6258864" cy="3378831"/>
          </a:xfrm>
        </p:grpSpPr>
        <p:sp>
          <p:nvSpPr>
            <p:cNvPr id="338" name="Google Shape;338;p13"/>
            <p:cNvSpPr/>
            <p:nvPr/>
          </p:nvSpPr>
          <p:spPr>
            <a:xfrm rot="-129175">
              <a:off x="1789023" y="1167494"/>
              <a:ext cx="5957405" cy="2926472"/>
            </a:xfrm>
            <a:prstGeom prst="roundRect">
              <a:avLst>
                <a:gd fmla="val 24491" name="adj"/>
              </a:avLst>
            </a:prstGeom>
            <a:solidFill>
              <a:srgbClr val="FFFF00"/>
            </a:solid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39" name="Google Shape;339;p13"/>
            <p:cNvSpPr/>
            <p:nvPr/>
          </p:nvSpPr>
          <p:spPr>
            <a:xfrm rot="-129175">
              <a:off x="1593297" y="936869"/>
              <a:ext cx="5957405" cy="2926472"/>
            </a:xfrm>
            <a:prstGeom prst="roundRect">
              <a:avLst>
                <a:gd fmla="val 24491" name="adj"/>
              </a:avLst>
            </a:pr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340" name="Google Shape;340;p13"/>
          <p:cNvSpPr/>
          <p:nvPr/>
        </p:nvSpPr>
        <p:spPr>
          <a:xfrm>
            <a:off x="-90923" y="820613"/>
            <a:ext cx="975261" cy="1084736"/>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341" name="Google Shape;341;p13"/>
          <p:cNvGrpSpPr/>
          <p:nvPr/>
        </p:nvGrpSpPr>
        <p:grpSpPr>
          <a:xfrm>
            <a:off x="3181512" y="-852128"/>
            <a:ext cx="694151" cy="728248"/>
            <a:chOff x="706575" y="2205449"/>
            <a:chExt cx="156843" cy="301568"/>
          </a:xfrm>
        </p:grpSpPr>
        <p:sp>
          <p:nvSpPr>
            <p:cNvPr id="342" name="Google Shape;342;p13"/>
            <p:cNvSpPr/>
            <p:nvPr/>
          </p:nvSpPr>
          <p:spPr>
            <a:xfrm>
              <a:off x="715978" y="2217789"/>
              <a:ext cx="145917" cy="270053"/>
            </a:xfrm>
            <a:custGeom>
              <a:rect b="b" l="l" r="r" t="t"/>
              <a:pathLst>
                <a:path extrusionOk="0" h="7347" w="8133">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Nhóm </a:t>
              </a:r>
              <a:endParaRPr/>
            </a:p>
            <a:p>
              <a:pPr indent="0" lvl="0" marL="0" marR="0" rtl="0" algn="ctr">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1,2,3</a:t>
              </a:r>
              <a:endParaRPr sz="1800">
                <a:solidFill>
                  <a:schemeClr val="dk1"/>
                </a:solidFill>
                <a:latin typeface="Calibri"/>
                <a:ea typeface="Calibri"/>
                <a:cs typeface="Calibri"/>
                <a:sym typeface="Calibri"/>
              </a:endParaRPr>
            </a:p>
          </p:txBody>
        </p:sp>
        <p:sp>
          <p:nvSpPr>
            <p:cNvPr id="343" name="Google Shape;343;p13"/>
            <p:cNvSpPr/>
            <p:nvPr/>
          </p:nvSpPr>
          <p:spPr>
            <a:xfrm>
              <a:off x="706575" y="2205449"/>
              <a:ext cx="156843" cy="301568"/>
            </a:xfrm>
            <a:custGeom>
              <a:rect b="b" l="l" r="r" t="t"/>
              <a:pathLst>
                <a:path extrusionOk="0" h="8622" w="9347">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344" name="Google Shape;344;p13"/>
          <p:cNvSpPr txBox="1"/>
          <p:nvPr/>
        </p:nvSpPr>
        <p:spPr>
          <a:xfrm>
            <a:off x="519969" y="2166730"/>
            <a:ext cx="3355694" cy="2546049"/>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1000"/>
              </a:spcBef>
              <a:spcAft>
                <a:spcPts val="800"/>
              </a:spcAft>
              <a:buClr>
                <a:schemeClr val="dk1"/>
              </a:buClr>
              <a:buSzPts val="2000"/>
              <a:buFont typeface="Arial"/>
              <a:buNone/>
            </a:pPr>
            <a:r>
              <a:rPr i="1" lang="en-US" sz="2000">
                <a:solidFill>
                  <a:schemeClr val="dk1"/>
                </a:solidFill>
                <a:latin typeface="Calibri"/>
                <a:ea typeface="Calibri"/>
                <a:cs typeface="Calibri"/>
                <a:sym typeface="Calibri"/>
              </a:rPr>
              <a:t>Từ dữ liệu điểm các môn học của học sinh, có thể rút ra những thông tin gì. Mô tả sơ bộ xử lí để rút ra một thông tin trong số đó.</a:t>
            </a:r>
            <a:endParaRPr b="1" sz="1400">
              <a:solidFill>
                <a:schemeClr val="dk1"/>
              </a:solidFill>
              <a:latin typeface="Calibri"/>
              <a:ea typeface="Calibri"/>
              <a:cs typeface="Calibri"/>
              <a:sym typeface="Calibri"/>
            </a:endParaRPr>
          </a:p>
        </p:txBody>
      </p:sp>
      <p:sp>
        <p:nvSpPr>
          <p:cNvPr id="345" name="Google Shape;345;p13"/>
          <p:cNvSpPr/>
          <p:nvPr/>
        </p:nvSpPr>
        <p:spPr>
          <a:xfrm rot="2006702">
            <a:off x="108628" y="4282795"/>
            <a:ext cx="576158" cy="657455"/>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46" name="Google Shape;346;p13"/>
          <p:cNvSpPr txBox="1"/>
          <p:nvPr/>
        </p:nvSpPr>
        <p:spPr>
          <a:xfrm>
            <a:off x="-201572" y="1767409"/>
            <a:ext cx="3157594" cy="560576"/>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rgbClr val="0070C0"/>
              </a:buClr>
              <a:buSzPts val="2800"/>
              <a:buFont typeface="Arial"/>
              <a:buNone/>
            </a:pPr>
            <a:r>
              <a:rPr b="1" lang="en-US" sz="2800">
                <a:solidFill>
                  <a:srgbClr val="0070C0"/>
                </a:solidFill>
                <a:latin typeface="Calibri"/>
                <a:ea typeface="Calibri"/>
                <a:cs typeface="Calibri"/>
                <a:sym typeface="Calibri"/>
              </a:rPr>
              <a:t>Câu hỏi 1</a:t>
            </a:r>
            <a:endParaRPr b="1" sz="2800">
              <a:solidFill>
                <a:srgbClr val="0070C0"/>
              </a:solidFill>
              <a:latin typeface="Calibri"/>
              <a:ea typeface="Calibri"/>
              <a:cs typeface="Calibri"/>
              <a:sym typeface="Calibri"/>
            </a:endParaRPr>
          </a:p>
        </p:txBody>
      </p:sp>
      <p:sp>
        <p:nvSpPr>
          <p:cNvPr id="347" name="Google Shape;347;p13"/>
          <p:cNvSpPr/>
          <p:nvPr/>
        </p:nvSpPr>
        <p:spPr>
          <a:xfrm>
            <a:off x="818259" y="5908075"/>
            <a:ext cx="9594485" cy="800219"/>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000">
                <a:solidFill>
                  <a:schemeClr val="dk1"/>
                </a:solidFill>
                <a:latin typeface="Times New Roman"/>
                <a:ea typeface="Times New Roman"/>
                <a:cs typeface="Times New Roman"/>
                <a:sym typeface="Times New Roman"/>
              </a:rPr>
              <a:t>- Xếp loại học sinh theo thông tư 22/2021/TT-BGDĐT</a:t>
            </a:r>
            <a:endParaRPr b="1" sz="18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n-US" sz="2000">
                <a:solidFill>
                  <a:schemeClr val="dk1"/>
                </a:solidFill>
                <a:latin typeface="Times New Roman"/>
                <a:ea typeface="Times New Roman"/>
                <a:cs typeface="Times New Roman"/>
                <a:sym typeface="Times New Roman"/>
              </a:rPr>
              <a:t>- Từ phổ điểm có thể đánh giá mức độ phù hợp của đề thi với trình độ của học sinh.</a:t>
            </a:r>
            <a:endParaRPr b="1" sz="1800">
              <a:solidFill>
                <a:schemeClr val="dk1"/>
              </a:solidFill>
              <a:latin typeface="Calibri"/>
              <a:ea typeface="Calibri"/>
              <a:cs typeface="Calibri"/>
              <a:sym typeface="Calibri"/>
            </a:endParaRPr>
          </a:p>
        </p:txBody>
      </p:sp>
      <p:pic>
        <p:nvPicPr>
          <p:cNvPr descr="Screen Clipping" id="348" name="Google Shape;348;p13"/>
          <p:cNvPicPr preferRelativeResize="0"/>
          <p:nvPr/>
        </p:nvPicPr>
        <p:blipFill rotWithShape="1">
          <a:blip r:embed="rId3">
            <a:alphaModFix/>
          </a:blip>
          <a:srcRect b="0" l="0" r="0" t="0"/>
          <a:stretch/>
        </p:blipFill>
        <p:spPr>
          <a:xfrm>
            <a:off x="4466917" y="499131"/>
            <a:ext cx="7550912" cy="5147563"/>
          </a:xfrm>
          <a:prstGeom prst="rect">
            <a:avLst/>
          </a:prstGeom>
          <a:noFill/>
          <a:ln cap="flat" cmpd="sng" w="9525">
            <a:solidFill>
              <a:schemeClr val="dk1"/>
            </a:solidFill>
            <a:prstDash val="solid"/>
            <a:round/>
            <a:headEnd len="sm" w="sm" type="none"/>
            <a:tailEnd len="sm" w="sm" type="none"/>
          </a:ln>
        </p:spPr>
      </p:pic>
      <p:sp>
        <p:nvSpPr>
          <p:cNvPr id="349" name="Google Shape;349;p13"/>
          <p:cNvSpPr/>
          <p:nvPr/>
        </p:nvSpPr>
        <p:spPr>
          <a:xfrm rot="2027835">
            <a:off x="2897646" y="4416170"/>
            <a:ext cx="1340676" cy="1455248"/>
          </a:xfrm>
          <a:prstGeom prst="curvedRightArrow">
            <a:avLst>
              <a:gd fmla="val 25000" name="adj1"/>
              <a:gd fmla="val 54273" name="adj2"/>
              <a:gd fmla="val 38080" name="adj3"/>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500"/>
                                        <p:tgtEl>
                                          <p:spTgt spid="346"/>
                                        </p:tgtEl>
                                      </p:cBhvr>
                                    </p:animEffect>
                                  </p:childTnLst>
                                </p:cTn>
                              </p:par>
                              <p:par>
                                <p:cTn fill="hold" nodeType="withEffect" presetClass="entr" presetID="2" presetSubtype="8">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grpSp>
        <p:nvGrpSpPr>
          <p:cNvPr id="354" name="Google Shape;354;p14"/>
          <p:cNvGrpSpPr/>
          <p:nvPr/>
        </p:nvGrpSpPr>
        <p:grpSpPr>
          <a:xfrm rot="165589">
            <a:off x="466758" y="1699210"/>
            <a:ext cx="4692236" cy="4376464"/>
            <a:chOff x="1540431" y="826002"/>
            <a:chExt cx="6258864" cy="3378831"/>
          </a:xfrm>
        </p:grpSpPr>
        <p:sp>
          <p:nvSpPr>
            <p:cNvPr id="355" name="Google Shape;355;p14"/>
            <p:cNvSpPr/>
            <p:nvPr/>
          </p:nvSpPr>
          <p:spPr>
            <a:xfrm rot="-129175">
              <a:off x="1789023" y="1167494"/>
              <a:ext cx="5957405" cy="2926472"/>
            </a:xfrm>
            <a:prstGeom prst="roundRect">
              <a:avLst>
                <a:gd fmla="val 24491" name="adj"/>
              </a:avLst>
            </a:prstGeom>
            <a:solidFill>
              <a:srgbClr val="FFFF00"/>
            </a:solid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56" name="Google Shape;356;p14"/>
            <p:cNvSpPr/>
            <p:nvPr/>
          </p:nvSpPr>
          <p:spPr>
            <a:xfrm rot="-129175">
              <a:off x="1593297" y="936869"/>
              <a:ext cx="5957405" cy="2926472"/>
            </a:xfrm>
            <a:prstGeom prst="roundRect">
              <a:avLst>
                <a:gd fmla="val 24491" name="adj"/>
              </a:avLst>
            </a:pr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357" name="Google Shape;357;p14"/>
          <p:cNvSpPr/>
          <p:nvPr/>
        </p:nvSpPr>
        <p:spPr>
          <a:xfrm>
            <a:off x="898138" y="1480348"/>
            <a:ext cx="1303886" cy="1281987"/>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58" name="Google Shape;358;p14"/>
          <p:cNvSpPr/>
          <p:nvPr/>
        </p:nvSpPr>
        <p:spPr>
          <a:xfrm rot="2006702">
            <a:off x="544273" y="5395271"/>
            <a:ext cx="681993" cy="836780"/>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59" name="Google Shape;359;p14"/>
          <p:cNvSpPr/>
          <p:nvPr/>
        </p:nvSpPr>
        <p:spPr>
          <a:xfrm>
            <a:off x="657459" y="2688168"/>
            <a:ext cx="4178652" cy="2351285"/>
          </a:xfrm>
          <a:prstGeom prst="rect">
            <a:avLst/>
          </a:prstGeom>
          <a:noFill/>
          <a:ln>
            <a:noFill/>
          </a:ln>
        </p:spPr>
        <p:txBody>
          <a:bodyPr anchorCtr="0" anchor="t" bIns="45700" lIns="91425" spcFirstLastPara="1" rIns="91425" wrap="square" tIns="45700">
            <a:spAutoFit/>
          </a:bodyPr>
          <a:lstStyle/>
          <a:p>
            <a:pPr indent="285750" lvl="0" marL="0" marR="0" rtl="0" algn="just">
              <a:lnSpc>
                <a:spcPct val="150000"/>
              </a:lnSpc>
              <a:spcBef>
                <a:spcPts val="0"/>
              </a:spcBef>
              <a:spcAft>
                <a:spcPts val="0"/>
              </a:spcAft>
              <a:buNone/>
            </a:pPr>
            <a:r>
              <a:rPr i="1" lang="en-US" sz="2000">
                <a:solidFill>
                  <a:srgbClr val="002060"/>
                </a:solidFill>
                <a:latin typeface="Times New Roman"/>
                <a:ea typeface="Times New Roman"/>
                <a:cs typeface="Times New Roman"/>
                <a:sym typeface="Times New Roman"/>
              </a:rPr>
              <a:t>Hình 1.3 là danh sách các tệp ảnh lấy ra từ thẻ nhớ của một máy ảnh số. Em hãy tính toán một thẻ nhớ 16 GB có thể chứa được bao nhiêu ảnh tính teo độ lớn trung bình của ảnh?</a:t>
            </a:r>
            <a:endParaRPr sz="1800">
              <a:solidFill>
                <a:srgbClr val="002060"/>
              </a:solidFill>
              <a:latin typeface="Calibri"/>
              <a:ea typeface="Calibri"/>
              <a:cs typeface="Calibri"/>
              <a:sym typeface="Calibri"/>
            </a:endParaRPr>
          </a:p>
        </p:txBody>
      </p:sp>
      <p:sp>
        <p:nvSpPr>
          <p:cNvPr id="360" name="Google Shape;360;p14"/>
          <p:cNvSpPr txBox="1"/>
          <p:nvPr/>
        </p:nvSpPr>
        <p:spPr>
          <a:xfrm>
            <a:off x="220104" y="1892483"/>
            <a:ext cx="2636308" cy="534113"/>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lt1"/>
              </a:buClr>
              <a:buSzPts val="2800"/>
              <a:buFont typeface="Arial"/>
              <a:buNone/>
            </a:pPr>
            <a:r>
              <a:rPr b="1" i="1" lang="en-US" sz="2800">
                <a:solidFill>
                  <a:schemeClr val="lt1"/>
                </a:solidFill>
                <a:latin typeface="Times New Roman"/>
                <a:ea typeface="Times New Roman"/>
                <a:cs typeface="Times New Roman"/>
                <a:sym typeface="Times New Roman"/>
              </a:rPr>
              <a:t>Bài 2</a:t>
            </a:r>
            <a:endParaRPr b="1" sz="2800">
              <a:solidFill>
                <a:schemeClr val="lt1"/>
              </a:solidFill>
              <a:latin typeface="Calibri"/>
              <a:ea typeface="Calibri"/>
              <a:cs typeface="Calibri"/>
              <a:sym typeface="Calibri"/>
            </a:endParaRPr>
          </a:p>
        </p:txBody>
      </p:sp>
      <p:pic>
        <p:nvPicPr>
          <p:cNvPr descr="Screen Clipping" id="361" name="Google Shape;361;p14"/>
          <p:cNvPicPr preferRelativeResize="0"/>
          <p:nvPr/>
        </p:nvPicPr>
        <p:blipFill rotWithShape="1">
          <a:blip r:embed="rId3">
            <a:alphaModFix/>
          </a:blip>
          <a:srcRect b="0" l="0" r="0" t="0"/>
          <a:stretch/>
        </p:blipFill>
        <p:spPr>
          <a:xfrm>
            <a:off x="5255605" y="1682276"/>
            <a:ext cx="6910706" cy="2932772"/>
          </a:xfrm>
          <a:prstGeom prst="rect">
            <a:avLst/>
          </a:prstGeom>
          <a:noFill/>
          <a:ln>
            <a:noFill/>
          </a:ln>
        </p:spPr>
      </p:pic>
      <p:sp>
        <p:nvSpPr>
          <p:cNvPr id="362" name="Google Shape;362;p14"/>
          <p:cNvSpPr/>
          <p:nvPr/>
        </p:nvSpPr>
        <p:spPr>
          <a:xfrm>
            <a:off x="3682783" y="307805"/>
            <a:ext cx="4549515" cy="58785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HOẠT ĐỘNG LUYỆN TẬP</a:t>
            </a:r>
            <a:endParaRPr sz="2400">
              <a:solidFill>
                <a:srgbClr val="FF0000"/>
              </a:solidFill>
              <a:latin typeface="Calibri"/>
              <a:ea typeface="Calibri"/>
              <a:cs typeface="Calibri"/>
              <a:sym typeface="Calibri"/>
            </a:endParaRPr>
          </a:p>
        </p:txBody>
      </p:sp>
      <p:sp>
        <p:nvSpPr>
          <p:cNvPr id="363" name="Google Shape;363;p14"/>
          <p:cNvSpPr/>
          <p:nvPr/>
        </p:nvSpPr>
        <p:spPr>
          <a:xfrm>
            <a:off x="6200586" y="5039453"/>
            <a:ext cx="5352785" cy="1154162"/>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000">
                <a:solidFill>
                  <a:srgbClr val="4472C4"/>
                </a:solidFill>
                <a:latin typeface="Times New Roman"/>
                <a:ea typeface="Times New Roman"/>
                <a:cs typeface="Times New Roman"/>
                <a:sym typeface="Times New Roman"/>
              </a:rPr>
              <a:t>B1: Tính độ lớn trung bình của các ảnh = 9870</a:t>
            </a:r>
            <a:endParaRPr b="1" sz="1800">
              <a:solidFill>
                <a:srgbClr val="4472C4"/>
              </a:solidFill>
              <a:latin typeface="Calibri"/>
              <a:ea typeface="Calibri"/>
              <a:cs typeface="Calibri"/>
              <a:sym typeface="Calibri"/>
            </a:endParaRPr>
          </a:p>
          <a:p>
            <a:pPr indent="0" lvl="0" marL="0" marR="0" rtl="0" algn="just">
              <a:lnSpc>
                <a:spcPct val="115000"/>
              </a:lnSpc>
              <a:spcBef>
                <a:spcPts val="0"/>
              </a:spcBef>
              <a:spcAft>
                <a:spcPts val="0"/>
              </a:spcAft>
              <a:buNone/>
            </a:pPr>
            <a:r>
              <a:rPr b="1" i="1" lang="en-US" sz="2000">
                <a:solidFill>
                  <a:srgbClr val="4472C4"/>
                </a:solidFill>
                <a:latin typeface="Times New Roman"/>
                <a:ea typeface="Times New Roman"/>
                <a:cs typeface="Times New Roman"/>
                <a:sym typeface="Times New Roman"/>
              </a:rPr>
              <a:t>B2: Tính số ảnh có thể lưu trên thẻ nhớ :</a:t>
            </a:r>
            <a:endParaRPr/>
          </a:p>
          <a:p>
            <a:pPr indent="0" lvl="0" marL="0" marR="0" rtl="0" algn="just">
              <a:lnSpc>
                <a:spcPct val="115000"/>
              </a:lnSpc>
              <a:spcBef>
                <a:spcPts val="0"/>
              </a:spcBef>
              <a:spcAft>
                <a:spcPts val="0"/>
              </a:spcAft>
              <a:buNone/>
            </a:pPr>
            <a:r>
              <a:rPr b="1" i="1" lang="en-US" sz="2000">
                <a:solidFill>
                  <a:srgbClr val="4472C4"/>
                </a:solidFill>
                <a:latin typeface="Times New Roman"/>
                <a:ea typeface="Times New Roman"/>
                <a:cs typeface="Times New Roman"/>
                <a:sym typeface="Times New Roman"/>
              </a:rPr>
              <a:t>	16 GB = (16*1024)/9870</a:t>
            </a:r>
            <a:endParaRPr b="1" sz="1800">
              <a:solidFill>
                <a:srgbClr val="4472C4"/>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ppt_w</p:attrName>
                                        </p:attrNameLst>
                                      </p:cBhvr>
                                      <p:tavLst>
                                        <p:tav fmla="" tm="0">
                                          <p:val>
                                            <p:strVal val="0"/>
                                          </p:val>
                                        </p:tav>
                                        <p:tav fmla="" tm="100000">
                                          <p:val>
                                            <p:strVal val="#ppt_w"/>
                                          </p:val>
                                        </p:tav>
                                      </p:tavLst>
                                    </p:anim>
                                    <p:anim calcmode="lin" valueType="num">
                                      <p:cBhvr additive="base">
                                        <p:cTn dur="500"/>
                                        <p:tgtEl>
                                          <p:spTgt spid="35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par>
                                <p:cTn fill="hold" nodeType="withEffect" presetClass="entr" presetID="23" presetSubtype="16">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ppt_w</p:attrName>
                                        </p:attrNameLst>
                                      </p:cBhvr>
                                      <p:tavLst>
                                        <p:tav fmla="" tm="0">
                                          <p:val>
                                            <p:strVal val="0"/>
                                          </p:val>
                                        </p:tav>
                                        <p:tav fmla="" tm="100000">
                                          <p:val>
                                            <p:strVal val="#ppt_w"/>
                                          </p:val>
                                        </p:tav>
                                      </p:tavLst>
                                    </p:anim>
                                    <p:anim calcmode="lin" valueType="num">
                                      <p:cBhvr additive="base">
                                        <p:cTn dur="500"/>
                                        <p:tgtEl>
                                          <p:spTgt spid="3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ppt_w</p:attrName>
                                        </p:attrNameLst>
                                      </p:cBhvr>
                                      <p:tavLst>
                                        <p:tav fmla="" tm="0">
                                          <p:val>
                                            <p:strVal val="0"/>
                                          </p:val>
                                        </p:tav>
                                        <p:tav fmla="" tm="100000">
                                          <p:val>
                                            <p:strVal val="#ppt_w"/>
                                          </p:val>
                                        </p:tav>
                                      </p:tavLst>
                                    </p:anim>
                                    <p:anim calcmode="lin" valueType="num">
                                      <p:cBhvr additive="base">
                                        <p:cTn dur="500"/>
                                        <p:tgtEl>
                                          <p:spTgt spid="3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15"/>
          <p:cNvGrpSpPr/>
          <p:nvPr/>
        </p:nvGrpSpPr>
        <p:grpSpPr>
          <a:xfrm rot="165589">
            <a:off x="526565" y="1502313"/>
            <a:ext cx="7268708" cy="4472095"/>
            <a:chOff x="1540431" y="826002"/>
            <a:chExt cx="6258864" cy="3378831"/>
          </a:xfrm>
        </p:grpSpPr>
        <p:sp>
          <p:nvSpPr>
            <p:cNvPr id="369" name="Google Shape;369;p15"/>
            <p:cNvSpPr/>
            <p:nvPr/>
          </p:nvSpPr>
          <p:spPr>
            <a:xfrm rot="-129175">
              <a:off x="1789023" y="1167494"/>
              <a:ext cx="5957405" cy="2926472"/>
            </a:xfrm>
            <a:prstGeom prst="roundRect">
              <a:avLst>
                <a:gd fmla="val 24491" name="adj"/>
              </a:avLst>
            </a:prstGeom>
            <a:solidFill>
              <a:srgbClr val="FFFF00"/>
            </a:solid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70" name="Google Shape;370;p15"/>
            <p:cNvSpPr/>
            <p:nvPr/>
          </p:nvSpPr>
          <p:spPr>
            <a:xfrm rot="-129175">
              <a:off x="1593297" y="936869"/>
              <a:ext cx="5957405" cy="2926472"/>
            </a:xfrm>
            <a:prstGeom prst="roundRect">
              <a:avLst>
                <a:gd fmla="val 24491" name="adj"/>
              </a:avLst>
            </a:prstGeom>
            <a:solidFill>
              <a:srgbClr val="FFFF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371" name="Google Shape;371;p15"/>
          <p:cNvSpPr/>
          <p:nvPr/>
        </p:nvSpPr>
        <p:spPr>
          <a:xfrm>
            <a:off x="266484" y="1011420"/>
            <a:ext cx="1330599" cy="1281987"/>
          </a:xfrm>
          <a:custGeom>
            <a:rect b="b" l="l" r="r" t="t"/>
            <a:pathLst>
              <a:path extrusionOk="0" h="47804" w="47804">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72" name="Google Shape;372;p15"/>
          <p:cNvSpPr txBox="1"/>
          <p:nvPr/>
        </p:nvSpPr>
        <p:spPr>
          <a:xfrm>
            <a:off x="-371937" y="1236321"/>
            <a:ext cx="2636308" cy="521251"/>
          </a:xfrm>
          <a:prstGeom prst="rect">
            <a:avLst/>
          </a:prstGeom>
          <a:noFill/>
          <a:ln>
            <a:noFill/>
          </a:ln>
        </p:spPr>
        <p:txBody>
          <a:bodyPr anchorCtr="0" anchor="b"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Arial"/>
              <a:buNone/>
            </a:pPr>
            <a:r>
              <a:rPr b="1" i="1" lang="en-US" sz="2400">
                <a:solidFill>
                  <a:schemeClr val="lt1"/>
                </a:solidFill>
                <a:latin typeface="Times New Roman"/>
                <a:ea typeface="Times New Roman"/>
                <a:cs typeface="Times New Roman"/>
                <a:sym typeface="Times New Roman"/>
              </a:rPr>
              <a:t>Bài 1</a:t>
            </a:r>
            <a:endParaRPr b="1" sz="2400">
              <a:solidFill>
                <a:schemeClr val="lt1"/>
              </a:solidFill>
              <a:latin typeface="Calibri"/>
              <a:ea typeface="Calibri"/>
              <a:cs typeface="Calibri"/>
              <a:sym typeface="Calibri"/>
            </a:endParaRPr>
          </a:p>
        </p:txBody>
      </p:sp>
      <p:sp>
        <p:nvSpPr>
          <p:cNvPr id="373" name="Google Shape;373;p15"/>
          <p:cNvSpPr/>
          <p:nvPr/>
        </p:nvSpPr>
        <p:spPr>
          <a:xfrm>
            <a:off x="500563" y="2370966"/>
            <a:ext cx="7108366" cy="2862322"/>
          </a:xfrm>
          <a:prstGeom prst="rect">
            <a:avLst/>
          </a:prstGeom>
          <a:noFill/>
          <a:ln>
            <a:noFill/>
          </a:ln>
        </p:spPr>
        <p:txBody>
          <a:bodyPr anchorCtr="0" anchor="t" bIns="45700" lIns="91425" spcFirstLastPara="1" rIns="91425" wrap="square" tIns="45700">
            <a:spAutoFit/>
          </a:bodyPr>
          <a:lstStyle/>
          <a:p>
            <a:pPr indent="0" lvl="0" marL="270510" marR="0" rtl="0" algn="just">
              <a:lnSpc>
                <a:spcPct val="150000"/>
              </a:lnSpc>
              <a:spcBef>
                <a:spcPts val="0"/>
              </a:spcBef>
              <a:spcAft>
                <a:spcPts val="0"/>
              </a:spcAft>
              <a:buNone/>
            </a:pPr>
            <a:r>
              <a:rPr b="1" i="1" lang="en-US" sz="2400">
                <a:solidFill>
                  <a:srgbClr val="002060"/>
                </a:solidFill>
                <a:latin typeface="Times New Roman"/>
                <a:ea typeface="Times New Roman"/>
                <a:cs typeface="Times New Roman"/>
                <a:sym typeface="Times New Roman"/>
              </a:rPr>
              <a:t>Trong thẻ căn cước công dân có gắn chip có thông tin về số căn cước, họ tên, ngày sinh, giới tính, quê quán,... được in trên thẻ để đọc trực tiếp. Ngoài ra, các thông tin ấy còn được mã hoá trong QR code và ghi vào chip nhớ. Theo em, điều đó có lợi gì?</a:t>
            </a:r>
            <a:endParaRPr b="1" sz="2000">
              <a:solidFill>
                <a:srgbClr val="002060"/>
              </a:solidFill>
              <a:latin typeface="Calibri"/>
              <a:ea typeface="Calibri"/>
              <a:cs typeface="Calibri"/>
              <a:sym typeface="Calibri"/>
            </a:endParaRPr>
          </a:p>
        </p:txBody>
      </p:sp>
      <p:pic>
        <p:nvPicPr>
          <p:cNvPr id="374" name="Google Shape;374;p15"/>
          <p:cNvPicPr preferRelativeResize="0"/>
          <p:nvPr/>
        </p:nvPicPr>
        <p:blipFill rotWithShape="1">
          <a:blip r:embed="rId3">
            <a:alphaModFix/>
          </a:blip>
          <a:srcRect b="0" l="0" r="0" t="0"/>
          <a:stretch/>
        </p:blipFill>
        <p:spPr>
          <a:xfrm>
            <a:off x="8267699" y="612588"/>
            <a:ext cx="3776326" cy="2810576"/>
          </a:xfrm>
          <a:prstGeom prst="rect">
            <a:avLst/>
          </a:prstGeom>
          <a:noFill/>
          <a:ln>
            <a:noFill/>
          </a:ln>
        </p:spPr>
      </p:pic>
      <p:pic>
        <p:nvPicPr>
          <p:cNvPr id="375" name="Google Shape;375;p15"/>
          <p:cNvPicPr preferRelativeResize="0"/>
          <p:nvPr/>
        </p:nvPicPr>
        <p:blipFill rotWithShape="1">
          <a:blip r:embed="rId4">
            <a:alphaModFix/>
          </a:blip>
          <a:srcRect b="0" l="0" r="0" t="0"/>
          <a:stretch/>
        </p:blipFill>
        <p:spPr>
          <a:xfrm>
            <a:off x="8267699" y="3657600"/>
            <a:ext cx="3776325" cy="3034883"/>
          </a:xfrm>
          <a:prstGeom prst="rect">
            <a:avLst/>
          </a:prstGeom>
          <a:noFill/>
          <a:ln>
            <a:noFill/>
          </a:ln>
        </p:spPr>
      </p:pic>
      <p:sp>
        <p:nvSpPr>
          <p:cNvPr id="376" name="Google Shape;376;p15"/>
          <p:cNvSpPr/>
          <p:nvPr/>
        </p:nvSpPr>
        <p:spPr>
          <a:xfrm>
            <a:off x="449538" y="1652413"/>
            <a:ext cx="7635106" cy="4631055"/>
          </a:xfrm>
          <a:prstGeom prst="flowChartAlternateProcess">
            <a:avLst/>
          </a:prstGeom>
          <a:solidFill>
            <a:srgbClr val="DDEAF6"/>
          </a:solidFill>
          <a:ln cap="flat" cmpd="sng" w="9525">
            <a:solidFill>
              <a:srgbClr val="002060"/>
            </a:solidFill>
            <a:prstDash val="dash"/>
            <a:round/>
            <a:headEnd len="sm" w="sm" type="none"/>
            <a:tailEnd len="sm" w="sm" type="none"/>
          </a:ln>
        </p:spPr>
        <p:txBody>
          <a:bodyPr anchorCtr="0" anchor="t" bIns="0" lIns="0" spcFirstLastPara="1" rIns="0" wrap="square" tIns="0">
            <a:spAutoFit/>
          </a:bodyPr>
          <a:lstStyle/>
          <a:p>
            <a:pPr indent="0" lvl="0" marL="55563" marR="0" rtl="0" algn="just">
              <a:spcBef>
                <a:spcPts val="0"/>
              </a:spcBef>
              <a:spcAft>
                <a:spcPts val="0"/>
              </a:spcAft>
              <a:buNone/>
            </a:pPr>
            <a:r>
              <a:rPr b="1" i="1" lang="en-US" sz="1800">
                <a:solidFill>
                  <a:srgbClr val="FF0000"/>
                </a:solidFill>
                <a:latin typeface="Times New Roman"/>
                <a:ea typeface="Times New Roman"/>
                <a:cs typeface="Times New Roman"/>
                <a:sym typeface="Times New Roman"/>
              </a:rPr>
              <a:t>- Mã QR code</a:t>
            </a:r>
            <a:r>
              <a:rPr lang="en-US" sz="1800">
                <a:solidFill>
                  <a:schemeClr val="dk1"/>
                </a:solidFill>
                <a:latin typeface="Times New Roman"/>
                <a:ea typeface="Times New Roman"/>
                <a:cs typeface="Times New Roman"/>
                <a:sym typeface="Times New Roman"/>
              </a:rPr>
              <a:t>:  là 1 kiểu mã hóa thông tin băng hình ảnh, các thông tin: Tên, ngày sinh, nơi sinh, giới tính, thời hạn thẻ dưới dạng ảnh được mã hóa trong mã QR code.</a:t>
            </a:r>
            <a:endParaRPr sz="1600">
              <a:solidFill>
                <a:schemeClr val="dk1"/>
              </a:solidFill>
              <a:latin typeface="Calibri"/>
              <a:ea typeface="Calibri"/>
              <a:cs typeface="Calibri"/>
              <a:sym typeface="Calibri"/>
            </a:endParaRPr>
          </a:p>
          <a:p>
            <a:pPr indent="0" lvl="0" marL="55563" marR="0" rtl="0" algn="just">
              <a:spcBef>
                <a:spcPts val="0"/>
              </a:spcBef>
              <a:spcAft>
                <a:spcPts val="0"/>
              </a:spcAft>
              <a:buNone/>
            </a:pPr>
            <a:r>
              <a:rPr b="1" i="1" lang="en-US" sz="1800">
                <a:solidFill>
                  <a:srgbClr val="FF0000"/>
                </a:solidFill>
                <a:latin typeface="Times New Roman"/>
                <a:ea typeface="Times New Roman"/>
                <a:cs typeface="Times New Roman"/>
                <a:sym typeface="Times New Roman"/>
              </a:rPr>
              <a:t>- Mã MRX (Machine – Rebable zone)</a:t>
            </a:r>
            <a:r>
              <a:rPr lang="en-US" sz="1800">
                <a:solidFill>
                  <a:srgbClr val="FF0000"/>
                </a:solidFill>
                <a:latin typeface="Times New Roman"/>
                <a:ea typeface="Times New Roman"/>
                <a:cs typeface="Times New Roman"/>
                <a:sym typeface="Times New Roman"/>
              </a:rPr>
              <a:t> </a:t>
            </a:r>
            <a:r>
              <a:rPr lang="en-US" sz="1800">
                <a:solidFill>
                  <a:schemeClr val="dk1"/>
                </a:solidFill>
                <a:latin typeface="Times New Roman"/>
                <a:ea typeface="Times New Roman"/>
                <a:cs typeface="Times New Roman"/>
                <a:sym typeface="Times New Roman"/>
              </a:rPr>
              <a:t>để có thể đọc thông tin hộ chiếu khi qua các cửa khẩu quốc tế trong đó có các thông tin: Tên, ngày sinh, quốc tịch, ngày cấp, thời hạn hộ chiếu.</a:t>
            </a:r>
            <a:endParaRPr sz="1600">
              <a:solidFill>
                <a:schemeClr val="dk1"/>
              </a:solidFill>
              <a:latin typeface="Calibri"/>
              <a:ea typeface="Calibri"/>
              <a:cs typeface="Calibri"/>
              <a:sym typeface="Calibri"/>
            </a:endParaRPr>
          </a:p>
          <a:p>
            <a:pPr indent="0" lvl="0" marL="55563" marR="0" rtl="0" algn="just">
              <a:spcBef>
                <a:spcPts val="0"/>
              </a:spcBef>
              <a:spcAft>
                <a:spcPts val="0"/>
              </a:spcAft>
              <a:buNone/>
            </a:pPr>
            <a:r>
              <a:rPr b="1" i="1" lang="en-US" sz="1800">
                <a:solidFill>
                  <a:srgbClr val="FF0000"/>
                </a:solidFill>
                <a:latin typeface="Times New Roman"/>
                <a:ea typeface="Times New Roman"/>
                <a:cs typeface="Times New Roman"/>
                <a:sym typeface="Times New Roman"/>
              </a:rPr>
              <a:t>Lợi ích của việc dùng nhiều cách thể hiện thông tin trên thẻ CCCD (được mã hoá trong QR code và ghi vào chip nhớ): </a:t>
            </a:r>
            <a:endParaRPr sz="1600">
              <a:solidFill>
                <a:schemeClr val="dk1"/>
              </a:solidFill>
              <a:latin typeface="Calibri"/>
              <a:ea typeface="Calibri"/>
              <a:cs typeface="Calibri"/>
              <a:sym typeface="Calibri"/>
            </a:endParaRPr>
          </a:p>
          <a:p>
            <a:pPr indent="-285750" lvl="1" marL="742950" marR="0" rtl="0" algn="just">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Hạn chế hành vi làm giả thẻ.</a:t>
            </a:r>
            <a:endParaRPr b="0" i="0" sz="1600" u="none" cap="none" strike="noStrike">
              <a:solidFill>
                <a:schemeClr val="dk1"/>
              </a:solidFill>
              <a:latin typeface="Calibri"/>
              <a:ea typeface="Calibri"/>
              <a:cs typeface="Calibri"/>
              <a:sym typeface="Calibri"/>
            </a:endParaRPr>
          </a:p>
          <a:p>
            <a:pPr indent="-285750" lvl="1" marL="742950" marR="0" rtl="0" algn="just">
              <a:spcBef>
                <a:spcPts val="0"/>
              </a:spcBef>
              <a:spcAft>
                <a:spcPts val="0"/>
              </a:spcAft>
              <a:buClr>
                <a:schemeClr val="dk1"/>
              </a:buClr>
              <a:buSzPts val="1800"/>
              <a:buFont typeface="Noto Sans Symbols"/>
              <a:buChar char="❖"/>
            </a:pPr>
            <a:r>
              <a:rPr b="0" i="0" lang="en-US" sz="1800" u="none" cap="none" strike="noStrike">
                <a:solidFill>
                  <a:schemeClr val="dk1"/>
                </a:solidFill>
                <a:latin typeface="Times New Roman"/>
                <a:ea typeface="Times New Roman"/>
                <a:cs typeface="Times New Roman"/>
                <a:sym typeface="Times New Roman"/>
              </a:rPr>
              <a:t>Thông qua thiết bị đọc có thể kết nối trực tiếp dữ liệu với ứng dụng không phải nhập giúp nâng cao hiệu suất làm việc và hạn chế sai sót </a:t>
            </a:r>
            <a:r>
              <a:rPr b="0" i="0" lang="en-US" sz="1800" u="none" cap="none" strike="noStrike">
                <a:solidFill>
                  <a:schemeClr val="dk1"/>
                </a:solidFill>
                <a:latin typeface="Calibri"/>
                <a:ea typeface="Calibri"/>
                <a:cs typeface="Calibri"/>
                <a:sym typeface="Calibri"/>
              </a:rPr>
              <a:t>như: </a:t>
            </a:r>
            <a:r>
              <a:rPr b="0" i="0" lang="en-US" sz="1800" u="none" cap="none" strike="noStrike">
                <a:solidFill>
                  <a:schemeClr val="dk1"/>
                </a:solidFill>
                <a:latin typeface="Times New Roman"/>
                <a:ea typeface="Times New Roman"/>
                <a:cs typeface="Times New Roman"/>
                <a:sym typeface="Times New Roman"/>
              </a:rPr>
              <a:t>Truy cập đến hồ sơ bảo hiểm y tế để khám chữa bệnh, BHXH để làm các thủ tục thanh toán lương, thực hiện các dịch vụ công khác: khai báo lưu trú, thuế, đổi bằng lái, mua bán nhà đất, ...</a:t>
            </a:r>
            <a:endParaRPr b="0" i="0" sz="1800" u="none" cap="none" strike="noStrike">
              <a:solidFill>
                <a:schemeClr val="dk1"/>
              </a:solidFill>
              <a:latin typeface="Times New Roman"/>
              <a:ea typeface="Times New Roman"/>
              <a:cs typeface="Times New Roman"/>
              <a:sym typeface="Times New Roman"/>
            </a:endParaRPr>
          </a:p>
          <a:p>
            <a:pPr indent="-342900" lvl="1" marL="800100" marR="0" rtl="0" algn="l">
              <a:spcBef>
                <a:spcPts val="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Tạo chữ kí số của công dân.</a:t>
            </a:r>
            <a:endParaRPr b="0" i="0" sz="2000" u="none" cap="none" strike="noStrike">
              <a:solidFill>
                <a:schemeClr val="dk1"/>
              </a:solidFill>
              <a:latin typeface="Calibri"/>
              <a:ea typeface="Calibri"/>
              <a:cs typeface="Calibri"/>
              <a:sym typeface="Calibri"/>
            </a:endParaRPr>
          </a:p>
        </p:txBody>
      </p:sp>
      <p:sp>
        <p:nvSpPr>
          <p:cNvPr id="377" name="Google Shape;377;p15"/>
          <p:cNvSpPr/>
          <p:nvPr/>
        </p:nvSpPr>
        <p:spPr>
          <a:xfrm rot="2006702">
            <a:off x="7386201" y="5660360"/>
            <a:ext cx="609873" cy="836780"/>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00B050"/>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78" name="Google Shape;378;p15"/>
          <p:cNvSpPr/>
          <p:nvPr/>
        </p:nvSpPr>
        <p:spPr>
          <a:xfrm>
            <a:off x="2316660" y="333016"/>
            <a:ext cx="501566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HOẠT ĐỘNG VẬN DỤNG</a:t>
            </a:r>
            <a:endParaRPr sz="32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ppt_w</p:attrName>
                                        </p:attrNameLst>
                                      </p:cBhvr>
                                      <p:tavLst>
                                        <p:tav fmla="" tm="0">
                                          <p:val>
                                            <p:strVal val="0"/>
                                          </p:val>
                                        </p:tav>
                                        <p:tav fmla="" tm="100000">
                                          <p:val>
                                            <p:strVal val="#ppt_w"/>
                                          </p:val>
                                        </p:tav>
                                      </p:tavLst>
                                    </p:anim>
                                    <p:anim calcmode="lin" valueType="num">
                                      <p:cBhvr additive="base">
                                        <p:cTn dur="500"/>
                                        <p:tgtEl>
                                          <p:spTgt spid="37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7"/>
                                        </p:tgtEl>
                                        <p:attrNameLst>
                                          <p:attrName>style.visibility</p:attrName>
                                        </p:attrNameLst>
                                      </p:cBhvr>
                                      <p:to>
                                        <p:strVal val="visible"/>
                                      </p:to>
                                    </p:set>
                                    <p:anim calcmode="lin" valueType="num">
                                      <p:cBhvr additive="base">
                                        <p:cTn dur="500"/>
                                        <p:tgtEl>
                                          <p:spTgt spid="377"/>
                                        </p:tgtEl>
                                        <p:attrNameLst>
                                          <p:attrName>ppt_w</p:attrName>
                                        </p:attrNameLst>
                                      </p:cBhvr>
                                      <p:tavLst>
                                        <p:tav fmla="" tm="0">
                                          <p:val>
                                            <p:strVal val="0"/>
                                          </p:val>
                                        </p:tav>
                                        <p:tav fmla="" tm="100000">
                                          <p:val>
                                            <p:strVal val="#ppt_w"/>
                                          </p:val>
                                        </p:tav>
                                      </p:tavLst>
                                    </p:anim>
                                    <p:anim calcmode="lin" valueType="num">
                                      <p:cBhvr additive="base">
                                        <p:cTn dur="500"/>
                                        <p:tgtEl>
                                          <p:spTgt spid="37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6"/>
                                        </p:tgtEl>
                                        <p:attrNameLst>
                                          <p:attrName>style.visibility</p:attrName>
                                        </p:attrNameLst>
                                      </p:cBhvr>
                                      <p:to>
                                        <p:strVal val="visible"/>
                                      </p:to>
                                    </p:set>
                                    <p:anim calcmode="lin" valueType="num">
                                      <p:cBhvr additive="base">
                                        <p:cTn dur="500"/>
                                        <p:tgtEl>
                                          <p:spTgt spid="37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6"/>
          <p:cNvSpPr/>
          <p:nvPr/>
        </p:nvSpPr>
        <p:spPr>
          <a:xfrm>
            <a:off x="4441371" y="377527"/>
            <a:ext cx="2948474" cy="718150"/>
          </a:xfrm>
          <a:prstGeom prst="rect">
            <a:avLst/>
          </a:prstGeom>
        </p:spPr>
        <p:txBody>
          <a:bodyPr>
            <a:prstTxWarp prst="textPlain"/>
          </a:bodyPr>
          <a:lstStyle/>
          <a:p>
            <a:pPr lvl="0" algn="ctr"/>
            <a:r>
              <a:rPr b="1" i="0">
                <a:ln>
                  <a:noFill/>
                </a:ln>
                <a:solidFill>
                  <a:srgbClr val="FF0000"/>
                </a:solidFill>
                <a:latin typeface="Times New Roman"/>
              </a:rPr>
              <a:t>CỦNG CỐ</a:t>
            </a:r>
          </a:p>
        </p:txBody>
      </p:sp>
      <p:grpSp>
        <p:nvGrpSpPr>
          <p:cNvPr id="384" name="Google Shape;384;p16"/>
          <p:cNvGrpSpPr/>
          <p:nvPr/>
        </p:nvGrpSpPr>
        <p:grpSpPr>
          <a:xfrm>
            <a:off x="498712" y="1710900"/>
            <a:ext cx="5189152" cy="4068771"/>
            <a:chOff x="4803081" y="1668814"/>
            <a:chExt cx="5189152" cy="4068771"/>
          </a:xfrm>
        </p:grpSpPr>
        <p:sp>
          <p:nvSpPr>
            <p:cNvPr id="385" name="Google Shape;385;p16"/>
            <p:cNvSpPr/>
            <p:nvPr/>
          </p:nvSpPr>
          <p:spPr>
            <a:xfrm>
              <a:off x="4803081" y="1668814"/>
              <a:ext cx="5133994" cy="973198"/>
            </a:xfrm>
            <a:custGeom>
              <a:rect b="b" l="l" r="r" t="t"/>
              <a:pathLst>
                <a:path extrusionOk="0" h="923222" w="3915153">
                  <a:moveTo>
                    <a:pt x="0" y="0"/>
                  </a:moveTo>
                  <a:lnTo>
                    <a:pt x="3453542" y="0"/>
                  </a:lnTo>
                  <a:lnTo>
                    <a:pt x="3915153" y="461611"/>
                  </a:lnTo>
                  <a:lnTo>
                    <a:pt x="3453542" y="923222"/>
                  </a:lnTo>
                  <a:lnTo>
                    <a:pt x="0" y="923222"/>
                  </a:lnTo>
                  <a:lnTo>
                    <a:pt x="461611" y="461611"/>
                  </a:lnTo>
                  <a:lnTo>
                    <a:pt x="0" y="0"/>
                  </a:lnTo>
                  <a:close/>
                </a:path>
              </a:pathLst>
            </a:custGeom>
            <a:solidFill>
              <a:srgbClr val="599BD5"/>
            </a:solidFill>
            <a:ln cap="flat" cmpd="sng" w="12700">
              <a:solidFill>
                <a:schemeClr val="lt1"/>
              </a:solidFill>
              <a:prstDash val="solid"/>
              <a:miter lim="800000"/>
              <a:headEnd len="sm" w="sm" type="none"/>
              <a:tailEnd len="sm" w="sm" type="none"/>
            </a:ln>
          </p:spPr>
          <p:txBody>
            <a:bodyPr anchorCtr="0" anchor="ctr" bIns="13325" lIns="488275" spcFirstLastPara="1" rIns="461600" wrap="square" tIns="13325">
              <a:noAutofit/>
            </a:bodyPr>
            <a:lstStyle/>
            <a:p>
              <a:pPr indent="231775" lvl="0" marL="0" marR="0" rtl="0" algn="l">
                <a:lnSpc>
                  <a:spcPct val="90000"/>
                </a:lnSpc>
                <a:spcBef>
                  <a:spcPts val="0"/>
                </a:spcBef>
                <a:spcAft>
                  <a:spcPts val="0"/>
                </a:spcAft>
                <a:buNone/>
              </a:pPr>
              <a:r>
                <a:rPr b="1" lang="en-US" sz="2100">
                  <a:solidFill>
                    <a:schemeClr val="lt1"/>
                  </a:solidFill>
                  <a:latin typeface="Calibri"/>
                  <a:ea typeface="Calibri"/>
                  <a:cs typeface="Calibri"/>
                  <a:sym typeface="Calibri"/>
                </a:rPr>
                <a:t>Thông tin và dữ liệu</a:t>
              </a:r>
              <a:endParaRPr sz="2100">
                <a:solidFill>
                  <a:schemeClr val="lt1"/>
                </a:solidFill>
                <a:latin typeface="Calibri"/>
                <a:ea typeface="Calibri"/>
                <a:cs typeface="Calibri"/>
                <a:sym typeface="Calibri"/>
              </a:endParaRPr>
            </a:p>
          </p:txBody>
        </p:sp>
        <p:sp>
          <p:nvSpPr>
            <p:cNvPr id="386" name="Google Shape;386;p16"/>
            <p:cNvSpPr/>
            <p:nvPr/>
          </p:nvSpPr>
          <p:spPr>
            <a:xfrm>
              <a:off x="4895471" y="3275918"/>
              <a:ext cx="5096762" cy="923222"/>
            </a:xfrm>
            <a:custGeom>
              <a:rect b="b" l="l" r="r" t="t"/>
              <a:pathLst>
                <a:path extrusionOk="0" h="923222" w="3915153">
                  <a:moveTo>
                    <a:pt x="0" y="0"/>
                  </a:moveTo>
                  <a:lnTo>
                    <a:pt x="3453542" y="0"/>
                  </a:lnTo>
                  <a:lnTo>
                    <a:pt x="3915153" y="461611"/>
                  </a:lnTo>
                  <a:lnTo>
                    <a:pt x="3453542" y="923222"/>
                  </a:lnTo>
                  <a:lnTo>
                    <a:pt x="0" y="923222"/>
                  </a:lnTo>
                  <a:lnTo>
                    <a:pt x="461611" y="461611"/>
                  </a:lnTo>
                  <a:lnTo>
                    <a:pt x="0" y="0"/>
                  </a:lnTo>
                  <a:close/>
                </a:path>
              </a:pathLst>
            </a:custGeom>
            <a:solidFill>
              <a:srgbClr val="599BD5"/>
            </a:solidFill>
            <a:ln cap="flat" cmpd="sng" w="12700">
              <a:solidFill>
                <a:schemeClr val="lt1"/>
              </a:solidFill>
              <a:prstDash val="solid"/>
              <a:miter lim="800000"/>
              <a:headEnd len="sm" w="sm" type="none"/>
              <a:tailEnd len="sm" w="sm" type="none"/>
            </a:ln>
          </p:spPr>
          <p:txBody>
            <a:bodyPr anchorCtr="0" anchor="ctr" bIns="13325" lIns="488275" spcFirstLastPara="1" rIns="461600" wrap="square" tIns="13325">
              <a:noAutofit/>
            </a:bodyPr>
            <a:lstStyle/>
            <a:p>
              <a:pPr indent="174625" lvl="0" marL="0" marR="0" rtl="0" algn="l">
                <a:lnSpc>
                  <a:spcPct val="90000"/>
                </a:lnSpc>
                <a:spcBef>
                  <a:spcPts val="0"/>
                </a:spcBef>
                <a:spcAft>
                  <a:spcPts val="0"/>
                </a:spcAft>
                <a:buNone/>
              </a:pPr>
              <a:r>
                <a:rPr b="1" lang="en-US" sz="2100">
                  <a:solidFill>
                    <a:schemeClr val="lt1"/>
                  </a:solidFill>
                  <a:latin typeface="Calibri"/>
                  <a:ea typeface="Calibri"/>
                  <a:cs typeface="Calibri"/>
                  <a:sym typeface="Calibri"/>
                </a:rPr>
                <a:t>Đơn vị lưu trữ dữ liệu</a:t>
              </a:r>
              <a:endParaRPr sz="2100">
                <a:solidFill>
                  <a:schemeClr val="lt1"/>
                </a:solidFill>
                <a:latin typeface="Calibri"/>
                <a:ea typeface="Calibri"/>
                <a:cs typeface="Calibri"/>
                <a:sym typeface="Calibri"/>
              </a:endParaRPr>
            </a:p>
          </p:txBody>
        </p:sp>
        <p:sp>
          <p:nvSpPr>
            <p:cNvPr id="387" name="Google Shape;387;p16"/>
            <p:cNvSpPr/>
            <p:nvPr/>
          </p:nvSpPr>
          <p:spPr>
            <a:xfrm>
              <a:off x="4882334" y="4814363"/>
              <a:ext cx="5037470" cy="923222"/>
            </a:xfrm>
            <a:custGeom>
              <a:rect b="b" l="l" r="r" t="t"/>
              <a:pathLst>
                <a:path extrusionOk="0" h="923222" w="3915153">
                  <a:moveTo>
                    <a:pt x="0" y="0"/>
                  </a:moveTo>
                  <a:lnTo>
                    <a:pt x="3453542" y="0"/>
                  </a:lnTo>
                  <a:lnTo>
                    <a:pt x="3915153" y="461611"/>
                  </a:lnTo>
                  <a:lnTo>
                    <a:pt x="3453542" y="923222"/>
                  </a:lnTo>
                  <a:lnTo>
                    <a:pt x="0" y="923222"/>
                  </a:lnTo>
                  <a:lnTo>
                    <a:pt x="461611" y="461611"/>
                  </a:lnTo>
                  <a:lnTo>
                    <a:pt x="0" y="0"/>
                  </a:lnTo>
                  <a:close/>
                </a:path>
              </a:pathLst>
            </a:custGeom>
            <a:solidFill>
              <a:srgbClr val="599BD5"/>
            </a:solidFill>
            <a:ln cap="flat" cmpd="sng" w="12700">
              <a:solidFill>
                <a:schemeClr val="lt1"/>
              </a:solidFill>
              <a:prstDash val="solid"/>
              <a:miter lim="800000"/>
              <a:headEnd len="sm" w="sm" type="none"/>
              <a:tailEnd len="sm" w="sm" type="none"/>
            </a:ln>
          </p:spPr>
          <p:txBody>
            <a:bodyPr anchorCtr="0" anchor="ctr" bIns="13325" lIns="488275" spcFirstLastPara="1" rIns="461600" wrap="square" tIns="13325">
              <a:noAutofit/>
            </a:bodyPr>
            <a:lstStyle/>
            <a:p>
              <a:pPr indent="174625" lvl="0" marL="0" marR="0" rtl="0" algn="l">
                <a:lnSpc>
                  <a:spcPct val="90000"/>
                </a:lnSpc>
                <a:spcBef>
                  <a:spcPts val="0"/>
                </a:spcBef>
                <a:spcAft>
                  <a:spcPts val="0"/>
                </a:spcAft>
                <a:buNone/>
              </a:pPr>
              <a:r>
                <a:rPr b="1" lang="en-US" sz="2100">
                  <a:solidFill>
                    <a:schemeClr val="lt1"/>
                  </a:solidFill>
                  <a:latin typeface="Calibri"/>
                  <a:ea typeface="Calibri"/>
                  <a:cs typeface="Calibri"/>
                  <a:sym typeface="Calibri"/>
                </a:rPr>
                <a:t>Lưu trữ, xử lí và truyền thông bằng     thiết bị số</a:t>
              </a:r>
              <a:endParaRPr sz="2100">
                <a:solidFill>
                  <a:schemeClr val="lt1"/>
                </a:solidFill>
                <a:latin typeface="Calibri"/>
                <a:ea typeface="Calibri"/>
                <a:cs typeface="Calibri"/>
                <a:sym typeface="Calibri"/>
              </a:endParaRPr>
            </a:p>
          </p:txBody>
        </p:sp>
      </p:grpSp>
      <p:sp>
        <p:nvSpPr>
          <p:cNvPr id="388" name="Google Shape;388;p16"/>
          <p:cNvSpPr/>
          <p:nvPr/>
        </p:nvSpPr>
        <p:spPr>
          <a:xfrm>
            <a:off x="5606658" y="1723207"/>
            <a:ext cx="5246933" cy="919401"/>
          </a:xfrm>
          <a:prstGeom prst="roundRect">
            <a:avLst>
              <a:gd fmla="val 16667" name="adj"/>
            </a:avLst>
          </a:prstGeom>
          <a:no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Phân biệt được thông tin và dữ liệu, nêu được ví dụ minh hoạ.</a:t>
            </a:r>
            <a:endParaRPr b="1" sz="3200" u="sng">
              <a:solidFill>
                <a:srgbClr val="0000FF"/>
              </a:solidFill>
              <a:latin typeface="Times New Roman"/>
              <a:ea typeface="Times New Roman"/>
              <a:cs typeface="Times New Roman"/>
              <a:sym typeface="Times New Roman"/>
            </a:endParaRPr>
          </a:p>
        </p:txBody>
      </p:sp>
      <p:sp>
        <p:nvSpPr>
          <p:cNvPr id="389" name="Google Shape;389;p16"/>
          <p:cNvSpPr/>
          <p:nvPr/>
        </p:nvSpPr>
        <p:spPr>
          <a:xfrm>
            <a:off x="5623114" y="4924644"/>
            <a:ext cx="5214019" cy="919401"/>
          </a:xfrm>
          <a:prstGeom prst="roundRect">
            <a:avLst>
              <a:gd fmla="val 16667" name="adj"/>
            </a:avLst>
          </a:prstGeom>
          <a:no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Nêu được sự ưu việt của việc lưu trữ, xử lí và truyền thông tin bằng thiết bị số</a:t>
            </a:r>
            <a:endParaRPr sz="3200">
              <a:solidFill>
                <a:schemeClr val="dk1"/>
              </a:solidFill>
              <a:latin typeface="Calibri"/>
              <a:ea typeface="Calibri"/>
              <a:cs typeface="Calibri"/>
              <a:sym typeface="Calibri"/>
            </a:endParaRPr>
          </a:p>
        </p:txBody>
      </p:sp>
      <p:sp>
        <p:nvSpPr>
          <p:cNvPr id="390" name="Google Shape;390;p16"/>
          <p:cNvSpPr/>
          <p:nvPr/>
        </p:nvSpPr>
        <p:spPr>
          <a:xfrm>
            <a:off x="5606659" y="3343114"/>
            <a:ext cx="5246933" cy="919401"/>
          </a:xfrm>
          <a:prstGeom prst="roundRect">
            <a:avLst>
              <a:gd fmla="val 16667" name="adj"/>
            </a:avLst>
          </a:prstGeom>
          <a:no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Calibri"/>
                <a:ea typeface="Calibri"/>
                <a:cs typeface="Calibri"/>
                <a:sym typeface="Calibri"/>
              </a:rPr>
              <a:t>Chuyển đổi được giữa các đơn vị lưu trữ thông tin: B, KB, MB,...</a:t>
            </a:r>
            <a:endParaRPr/>
          </a:p>
        </p:txBody>
      </p:sp>
      <p:sp>
        <p:nvSpPr>
          <p:cNvPr id="391" name="Google Shape;391;p16"/>
          <p:cNvSpPr/>
          <p:nvPr/>
        </p:nvSpPr>
        <p:spPr>
          <a:xfrm>
            <a:off x="168966" y="1635029"/>
            <a:ext cx="1006040"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 1</a:t>
            </a:r>
            <a:endParaRPr sz="3200">
              <a:solidFill>
                <a:schemeClr val="dk1"/>
              </a:solidFill>
              <a:latin typeface="Calibri"/>
              <a:ea typeface="Calibri"/>
              <a:cs typeface="Calibri"/>
              <a:sym typeface="Calibri"/>
            </a:endParaRPr>
          </a:p>
        </p:txBody>
      </p:sp>
      <p:sp>
        <p:nvSpPr>
          <p:cNvPr id="392" name="Google Shape;392;p16"/>
          <p:cNvSpPr/>
          <p:nvPr/>
        </p:nvSpPr>
        <p:spPr>
          <a:xfrm>
            <a:off x="152474" y="3186136"/>
            <a:ext cx="1086924"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2</a:t>
            </a:r>
            <a:endParaRPr sz="3200">
              <a:solidFill>
                <a:schemeClr val="dk1"/>
              </a:solidFill>
              <a:latin typeface="Calibri"/>
              <a:ea typeface="Calibri"/>
              <a:cs typeface="Calibri"/>
              <a:sym typeface="Calibri"/>
            </a:endParaRPr>
          </a:p>
        </p:txBody>
      </p:sp>
      <p:sp>
        <p:nvSpPr>
          <p:cNvPr id="393" name="Google Shape;393;p16"/>
          <p:cNvSpPr/>
          <p:nvPr/>
        </p:nvSpPr>
        <p:spPr>
          <a:xfrm>
            <a:off x="216866" y="4737243"/>
            <a:ext cx="958140"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Calibri"/>
                <a:ea typeface="Calibri"/>
                <a:cs typeface="Calibri"/>
                <a:sym typeface="Calibri"/>
              </a:rPr>
              <a:t>3</a:t>
            </a:r>
            <a:endParaRPr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100"/>
                                        <p:tgtEl>
                                          <p:spTgt spid="390"/>
                                        </p:tgtEl>
                                      </p:cBhvr>
                                    </p:animEffect>
                                  </p:childTnLst>
                                </p:cTn>
                              </p:par>
                              <p:par>
                                <p:cTn fill="hold" nodeType="withEffect" presetClass="entr" presetID="10" presetSubtype="0">
                                  <p:stCondLst>
                                    <p:cond delay="1100"/>
                                  </p:stCondLst>
                                  <p:childTnLst>
                                    <p:set>
                                      <p:cBhvr>
                                        <p:cTn dur="1" fill="hold">
                                          <p:stCondLst>
                                            <p:cond delay="0"/>
                                          </p:stCondLst>
                                        </p:cTn>
                                        <p:tgtEl>
                                          <p:spTgt spid="389"/>
                                        </p:tgtEl>
                                        <p:attrNameLst>
                                          <p:attrName>style.visibility</p:attrName>
                                        </p:attrNameLst>
                                      </p:cBhvr>
                                      <p:to>
                                        <p:strVal val="visible"/>
                                      </p:to>
                                    </p:set>
                                    <p:animEffect filter="fade" transition="in">
                                      <p:cBhvr>
                                        <p:cTn dur="600"/>
                                        <p:tgtEl>
                                          <p:spTgt spid="3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grpSp>
        <p:nvGrpSpPr>
          <p:cNvPr id="398" name="Google Shape;398;p17"/>
          <p:cNvGrpSpPr/>
          <p:nvPr/>
        </p:nvGrpSpPr>
        <p:grpSpPr>
          <a:xfrm>
            <a:off x="0" y="0"/>
            <a:ext cx="12192000" cy="6858000"/>
            <a:chOff x="0" y="0"/>
            <a:chExt cx="5760" cy="4320"/>
          </a:xfrm>
        </p:grpSpPr>
        <p:pic>
          <p:nvPicPr>
            <p:cNvPr descr="Picture4" id="399" name="Google Shape;399;p17"/>
            <p:cNvPicPr preferRelativeResize="0"/>
            <p:nvPr/>
          </p:nvPicPr>
          <p:blipFill rotWithShape="1">
            <a:blip r:embed="rId3">
              <a:alphaModFix/>
            </a:blip>
            <a:srcRect b="0" l="0" r="0" t="0"/>
            <a:stretch/>
          </p:blipFill>
          <p:spPr>
            <a:xfrm>
              <a:off x="0" y="0"/>
              <a:ext cx="5760" cy="4320"/>
            </a:xfrm>
            <a:prstGeom prst="rect">
              <a:avLst/>
            </a:prstGeom>
            <a:noFill/>
            <a:ln>
              <a:noFill/>
            </a:ln>
          </p:spPr>
        </p:pic>
        <p:sp>
          <p:nvSpPr>
            <p:cNvPr id="400" name="Google Shape;400;p17"/>
            <p:cNvSpPr/>
            <p:nvPr/>
          </p:nvSpPr>
          <p:spPr>
            <a:xfrm>
              <a:off x="384" y="1008"/>
              <a:ext cx="4896" cy="1776"/>
            </a:xfrm>
            <a:prstGeom prst="rect">
              <a:avLst/>
            </a:prstGeom>
          </p:spPr>
          <p:txBody>
            <a:bodyPr>
              <a:prstTxWarp prst="textPlain"/>
            </a:bodyPr>
            <a:lstStyle/>
            <a:p>
              <a:pPr lvl="0" algn="ctr"/>
              <a:r>
                <a:rPr b="0" i="0">
                  <a:ln cap="flat" cmpd="sng" w="12700">
                    <a:solidFill>
                      <a:srgbClr val="D60093"/>
                    </a:solidFill>
                    <a:prstDash val="solid"/>
                    <a:round/>
                    <a:headEnd len="sm" w="sm" type="none"/>
                    <a:tailEnd len="sm" w="sm" type="none"/>
                  </a:ln>
                  <a:solidFill>
                    <a:srgbClr val="00FFFF">
                      <a:alpha val="49803"/>
                    </a:srgbClr>
                  </a:solidFill>
                  <a:latin typeface="Times New Roman"/>
                </a:rPr>
                <a:t>Chúc các em học tập tốt</a:t>
              </a:r>
            </a:p>
          </p:txBody>
        </p:sp>
      </p:grpSp>
      <p:pic>
        <p:nvPicPr>
          <p:cNvPr descr="blumen-pflanzen111" id="401" name="Google Shape;401;p17"/>
          <p:cNvPicPr preferRelativeResize="0"/>
          <p:nvPr/>
        </p:nvPicPr>
        <p:blipFill rotWithShape="1">
          <a:blip r:embed="rId4">
            <a:alphaModFix/>
          </a:blip>
          <a:srcRect b="0" l="0" r="0" t="0"/>
          <a:stretch/>
        </p:blipFill>
        <p:spPr>
          <a:xfrm rot="10800000">
            <a:off x="4991100" y="4185391"/>
            <a:ext cx="2286000" cy="1895475"/>
          </a:xfrm>
          <a:prstGeom prst="rect">
            <a:avLst/>
          </a:prstGeom>
          <a:noFill/>
          <a:ln>
            <a:noFill/>
          </a:ln>
        </p:spPr>
      </p:pic>
      <p:pic>
        <p:nvPicPr>
          <p:cNvPr descr="blumen-pflanzen042" id="402" name="Google Shape;402;p17"/>
          <p:cNvPicPr preferRelativeResize="0"/>
          <p:nvPr/>
        </p:nvPicPr>
        <p:blipFill rotWithShape="1">
          <a:blip r:embed="rId5">
            <a:alphaModFix/>
          </a:blip>
          <a:srcRect b="0" l="0" r="0" t="0"/>
          <a:stretch/>
        </p:blipFill>
        <p:spPr>
          <a:xfrm>
            <a:off x="7118349" y="4603009"/>
            <a:ext cx="1428750" cy="1428750"/>
          </a:xfrm>
          <a:prstGeom prst="rect">
            <a:avLst/>
          </a:prstGeom>
          <a:noFill/>
          <a:ln>
            <a:noFill/>
          </a:ln>
        </p:spPr>
      </p:pic>
      <p:pic>
        <p:nvPicPr>
          <p:cNvPr descr="blumen-pflanzen042" id="403" name="Google Shape;403;p17"/>
          <p:cNvPicPr preferRelativeResize="0"/>
          <p:nvPr/>
        </p:nvPicPr>
        <p:blipFill rotWithShape="1">
          <a:blip r:embed="rId5">
            <a:alphaModFix/>
          </a:blip>
          <a:srcRect b="0" l="0" r="0" t="0"/>
          <a:stretch/>
        </p:blipFill>
        <p:spPr>
          <a:xfrm>
            <a:off x="3562349" y="4603009"/>
            <a:ext cx="1428750" cy="1428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nvSpPr>
        <p:spPr>
          <a:xfrm>
            <a:off x="457201" y="180736"/>
            <a:ext cx="11432151" cy="60629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0000"/>
              </a:buClr>
              <a:buSzPts val="2800"/>
              <a:buFont typeface="Tahoma"/>
              <a:buNone/>
            </a:pPr>
            <a:r>
              <a:rPr b="1" i="0" lang="en-US" sz="2800" u="none" cap="none" strike="noStrike">
                <a:solidFill>
                  <a:srgbClr val="FF0000"/>
                </a:solidFill>
                <a:latin typeface="Tahoma"/>
                <a:ea typeface="Tahoma"/>
                <a:cs typeface="Tahoma"/>
                <a:sym typeface="Tahoma"/>
              </a:rPr>
              <a:t>HOẠT ĐỘNG KHỞI ĐỘNG</a:t>
            </a:r>
            <a:endParaRPr b="1" i="0" sz="2800" u="none" cap="none" strike="noStrike">
              <a:solidFill>
                <a:schemeClr val="dk1"/>
              </a:solidFill>
              <a:latin typeface="Calibri"/>
              <a:ea typeface="Calibri"/>
              <a:cs typeface="Calibri"/>
              <a:sym typeface="Calibri"/>
            </a:endParaRPr>
          </a:p>
        </p:txBody>
      </p:sp>
      <p:sp>
        <p:nvSpPr>
          <p:cNvPr id="101" name="Google Shape;101;p2"/>
          <p:cNvSpPr/>
          <p:nvPr/>
        </p:nvSpPr>
        <p:spPr>
          <a:xfrm>
            <a:off x="7293134" y="741668"/>
            <a:ext cx="4558919" cy="1077575"/>
          </a:xfrm>
          <a:prstGeom prst="cloud">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000" u="none" cap="none" strike="noStrike">
                <a:solidFill>
                  <a:schemeClr val="dk1"/>
                </a:solidFill>
                <a:latin typeface="Times New Roman"/>
                <a:ea typeface="Times New Roman"/>
                <a:cs typeface="Times New Roman"/>
                <a:sym typeface="Times New Roman"/>
              </a:rPr>
              <a:t>Dữ liệu là thông tin đã được ghi lên vật mang tin</a:t>
            </a:r>
            <a:endParaRPr b="1" i="0" sz="2000" u="none" cap="none" strike="noStrike">
              <a:solidFill>
                <a:schemeClr val="dk1"/>
              </a:solidFill>
              <a:latin typeface="Calibri"/>
              <a:ea typeface="Calibri"/>
              <a:cs typeface="Calibri"/>
              <a:sym typeface="Calibri"/>
            </a:endParaRPr>
          </a:p>
        </p:txBody>
      </p:sp>
      <p:sp>
        <p:nvSpPr>
          <p:cNvPr id="102" name="Google Shape;102;p2"/>
          <p:cNvSpPr/>
          <p:nvPr/>
        </p:nvSpPr>
        <p:spPr>
          <a:xfrm>
            <a:off x="1655704" y="2151198"/>
            <a:ext cx="4100941" cy="1276945"/>
          </a:xfrm>
          <a:prstGeom prst="roundRect">
            <a:avLst>
              <a:gd fmla="val 16667" name="adj"/>
            </a:avLst>
          </a:prstGeom>
          <a:noFill/>
          <a:ln cap="flat" cmpd="sng" w="9525">
            <a:solidFill>
              <a:srgbClr val="0000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0" i="1" lang="en-US" sz="2000" u="none" cap="none" strike="noStrike">
                <a:solidFill>
                  <a:schemeClr val="dk1"/>
                </a:solidFill>
                <a:latin typeface="Times New Roman"/>
                <a:ea typeface="Times New Roman"/>
                <a:cs typeface="Times New Roman"/>
                <a:sym typeface="Times New Roman"/>
              </a:rPr>
              <a:t>Thông tin là tất cả những gì đem lại cho ta hiểu biết về thế giới xung quanh và chính bản thân mình..</a:t>
            </a:r>
            <a:endParaRPr b="0" i="0" sz="1800" u="none" cap="none" strike="noStrike">
              <a:solidFill>
                <a:schemeClr val="dk1"/>
              </a:solidFill>
              <a:latin typeface="Calibri"/>
              <a:ea typeface="Calibri"/>
              <a:cs typeface="Calibri"/>
              <a:sym typeface="Calibri"/>
            </a:endParaRPr>
          </a:p>
        </p:txBody>
      </p:sp>
      <p:pic>
        <p:nvPicPr>
          <p:cNvPr descr="Screen Clipping" id="103" name="Google Shape;103;p2"/>
          <p:cNvPicPr preferRelativeResize="0"/>
          <p:nvPr/>
        </p:nvPicPr>
        <p:blipFill rotWithShape="1">
          <a:blip r:embed="rId3">
            <a:alphaModFix/>
          </a:blip>
          <a:srcRect b="0" l="0" r="0" t="0"/>
          <a:stretch/>
        </p:blipFill>
        <p:spPr>
          <a:xfrm>
            <a:off x="8128316" y="1929761"/>
            <a:ext cx="3585695" cy="4718690"/>
          </a:xfrm>
          <a:prstGeom prst="rect">
            <a:avLst/>
          </a:prstGeom>
          <a:noFill/>
          <a:ln>
            <a:noFill/>
          </a:ln>
        </p:spPr>
      </p:pic>
      <p:sp>
        <p:nvSpPr>
          <p:cNvPr id="104" name="Google Shape;104;p2"/>
          <p:cNvSpPr txBox="1"/>
          <p:nvPr/>
        </p:nvSpPr>
        <p:spPr>
          <a:xfrm>
            <a:off x="199919" y="5447417"/>
            <a:ext cx="12305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800"/>
              <a:buFont typeface="Noto Sans Symbols"/>
              <a:buNone/>
            </a:pPr>
            <a:r>
              <a:rPr b="1" i="0" lang="en-US" sz="1800" u="none" cap="none" strike="noStrike">
                <a:solidFill>
                  <a:srgbClr val="FF0000"/>
                </a:solidFill>
                <a:latin typeface="Calibri"/>
                <a:ea typeface="Calibri"/>
                <a:cs typeface="Calibri"/>
                <a:sym typeface="Calibri"/>
              </a:rPr>
              <a:t>SÁCH, BÁO</a:t>
            </a:r>
            <a:endParaRPr/>
          </a:p>
        </p:txBody>
      </p:sp>
      <p:sp>
        <p:nvSpPr>
          <p:cNvPr id="105" name="Google Shape;105;p2"/>
          <p:cNvSpPr txBox="1"/>
          <p:nvPr/>
        </p:nvSpPr>
        <p:spPr>
          <a:xfrm>
            <a:off x="3847909" y="5581448"/>
            <a:ext cx="194912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Noto Sans Symbols"/>
              <a:buNone/>
            </a:pPr>
            <a:r>
              <a:rPr b="1" i="0" lang="en-US" sz="1800" u="none" cap="none" strike="noStrike">
                <a:solidFill>
                  <a:srgbClr val="FF0000"/>
                </a:solidFill>
                <a:latin typeface="Calibri"/>
                <a:ea typeface="Calibri"/>
                <a:cs typeface="Calibri"/>
                <a:sym typeface="Calibri"/>
              </a:rPr>
              <a:t>INTERNET</a:t>
            </a:r>
            <a:endParaRPr/>
          </a:p>
        </p:txBody>
      </p:sp>
      <p:sp>
        <p:nvSpPr>
          <p:cNvPr id="106" name="Google Shape;106;p2"/>
          <p:cNvSpPr txBox="1"/>
          <p:nvPr/>
        </p:nvSpPr>
        <p:spPr>
          <a:xfrm>
            <a:off x="2088656" y="5657283"/>
            <a:ext cx="14175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Noto Sans Symbols"/>
              <a:buNone/>
            </a:pPr>
            <a:r>
              <a:rPr b="1" i="0" lang="en-US" sz="1800" u="none" cap="none" strike="noStrike">
                <a:solidFill>
                  <a:srgbClr val="FF0000"/>
                </a:solidFill>
                <a:latin typeface="Calibri"/>
                <a:ea typeface="Calibri"/>
                <a:cs typeface="Calibri"/>
                <a:sym typeface="Calibri"/>
              </a:rPr>
              <a:t>TIVI</a:t>
            </a:r>
            <a:endParaRPr/>
          </a:p>
        </p:txBody>
      </p:sp>
      <p:pic>
        <p:nvPicPr>
          <p:cNvPr id="107" name="Google Shape;107;p2"/>
          <p:cNvPicPr preferRelativeResize="0"/>
          <p:nvPr/>
        </p:nvPicPr>
        <p:blipFill rotWithShape="1">
          <a:blip r:embed="rId4">
            <a:alphaModFix/>
          </a:blip>
          <a:srcRect b="0" l="0" r="0" t="0"/>
          <a:stretch/>
        </p:blipFill>
        <p:spPr>
          <a:xfrm>
            <a:off x="580920" y="4031710"/>
            <a:ext cx="1230506" cy="1231737"/>
          </a:xfrm>
          <a:prstGeom prst="rect">
            <a:avLst/>
          </a:prstGeom>
          <a:noFill/>
          <a:ln>
            <a:noFill/>
          </a:ln>
        </p:spPr>
      </p:pic>
      <p:pic>
        <p:nvPicPr>
          <p:cNvPr id="108" name="Google Shape;108;p2"/>
          <p:cNvPicPr preferRelativeResize="0"/>
          <p:nvPr/>
        </p:nvPicPr>
        <p:blipFill rotWithShape="1">
          <a:blip r:embed="rId5">
            <a:alphaModFix/>
          </a:blip>
          <a:srcRect b="0" l="0" r="0" t="0"/>
          <a:stretch/>
        </p:blipFill>
        <p:spPr>
          <a:xfrm>
            <a:off x="1977315" y="4184757"/>
            <a:ext cx="1728860" cy="1210818"/>
          </a:xfrm>
          <a:prstGeom prst="ellipse">
            <a:avLst/>
          </a:prstGeom>
          <a:noFill/>
          <a:ln>
            <a:noFill/>
          </a:ln>
        </p:spPr>
      </p:pic>
      <p:pic>
        <p:nvPicPr>
          <p:cNvPr descr="http://www.holycrapitslate.com/wp-content/uploads/2015/02/question-mark.jpg" id="109" name="Google Shape;109;p2"/>
          <p:cNvPicPr preferRelativeResize="0"/>
          <p:nvPr/>
        </p:nvPicPr>
        <p:blipFill rotWithShape="1">
          <a:blip r:embed="rId6">
            <a:alphaModFix/>
          </a:blip>
          <a:srcRect b="0" l="0" r="0" t="0"/>
          <a:stretch/>
        </p:blipFill>
        <p:spPr>
          <a:xfrm>
            <a:off x="5392366" y="856586"/>
            <a:ext cx="1594735" cy="1417542"/>
          </a:xfrm>
          <a:prstGeom prst="rect">
            <a:avLst/>
          </a:prstGeom>
          <a:noFill/>
          <a:ln>
            <a:noFill/>
          </a:ln>
        </p:spPr>
      </p:pic>
      <p:pic>
        <p:nvPicPr>
          <p:cNvPr descr="H:\Download\Worlds-first-floating-smartphone-4.jpg" id="110" name="Google Shape;110;p2"/>
          <p:cNvPicPr preferRelativeResize="0"/>
          <p:nvPr/>
        </p:nvPicPr>
        <p:blipFill rotWithShape="1">
          <a:blip r:embed="rId7">
            <a:alphaModFix/>
          </a:blip>
          <a:srcRect b="0" l="0" r="0" t="0"/>
          <a:stretch/>
        </p:blipFill>
        <p:spPr>
          <a:xfrm>
            <a:off x="5970581" y="4116190"/>
            <a:ext cx="1375880" cy="1220662"/>
          </a:xfrm>
          <a:prstGeom prst="ellipse">
            <a:avLst/>
          </a:prstGeom>
          <a:noFill/>
          <a:ln>
            <a:noFill/>
          </a:ln>
        </p:spPr>
      </p:pic>
      <p:pic>
        <p:nvPicPr>
          <p:cNvPr id="111" name="Google Shape;111;p2"/>
          <p:cNvPicPr preferRelativeResize="0"/>
          <p:nvPr/>
        </p:nvPicPr>
        <p:blipFill rotWithShape="1">
          <a:blip r:embed="rId8">
            <a:alphaModFix/>
          </a:blip>
          <a:srcRect b="0" l="0" r="0" t="0"/>
          <a:stretch/>
        </p:blipFill>
        <p:spPr>
          <a:xfrm>
            <a:off x="3988802" y="4205742"/>
            <a:ext cx="1667336" cy="1112377"/>
          </a:xfrm>
          <a:prstGeom prst="ellipse">
            <a:avLst/>
          </a:prstGeom>
          <a:noFill/>
          <a:ln>
            <a:noFill/>
          </a:ln>
        </p:spPr>
      </p:pic>
      <p:sp>
        <p:nvSpPr>
          <p:cNvPr id="112" name="Google Shape;112;p2"/>
          <p:cNvSpPr txBox="1"/>
          <p:nvPr/>
        </p:nvSpPr>
        <p:spPr>
          <a:xfrm>
            <a:off x="5683960" y="5549446"/>
            <a:ext cx="194912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1800"/>
              <a:buFont typeface="Noto Sans Symbols"/>
              <a:buNone/>
            </a:pPr>
            <a:r>
              <a:rPr b="1" i="0" lang="en-US" sz="1800" u="none" cap="none" strike="noStrike">
                <a:solidFill>
                  <a:srgbClr val="FF0000"/>
                </a:solidFill>
                <a:latin typeface="Calibri"/>
                <a:ea typeface="Calibri"/>
                <a:cs typeface="Calibri"/>
                <a:sym typeface="Calibri"/>
              </a:rPr>
              <a:t>SMART PHONE</a:t>
            </a:r>
            <a:endParaRPr/>
          </a:p>
        </p:txBody>
      </p:sp>
      <p:sp>
        <p:nvSpPr>
          <p:cNvPr id="113" name="Google Shape;113;p2"/>
          <p:cNvSpPr/>
          <p:nvPr/>
        </p:nvSpPr>
        <p:spPr>
          <a:xfrm>
            <a:off x="2155799" y="1510856"/>
            <a:ext cx="2700799" cy="418904"/>
          </a:xfrm>
          <a:prstGeom prst="cloudCallout">
            <a:avLst>
              <a:gd fmla="val 58050" name="adj1"/>
              <a:gd fmla="val 39588"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rgbClr val="C55A11"/>
                </a:solidFill>
                <a:latin typeface="Arial"/>
                <a:ea typeface="Arial"/>
                <a:cs typeface="Arial"/>
                <a:sym typeface="Arial"/>
              </a:rPr>
              <a:t>Thông tin</a:t>
            </a:r>
            <a:endParaRPr b="0" i="0" sz="2400" u="none" cap="none" strike="noStrike">
              <a:solidFill>
                <a:srgbClr val="C55A11"/>
              </a:solidFill>
              <a:latin typeface="Arial"/>
              <a:ea typeface="Arial"/>
              <a:cs typeface="Arial"/>
              <a:sym typeface="Arial"/>
            </a:endParaRPr>
          </a:p>
        </p:txBody>
      </p:sp>
      <p:cxnSp>
        <p:nvCxnSpPr>
          <p:cNvPr id="114" name="Google Shape;114;p2"/>
          <p:cNvCxnSpPr>
            <a:stCxn id="102" idx="2"/>
          </p:cNvCxnSpPr>
          <p:nvPr/>
        </p:nvCxnSpPr>
        <p:spPr>
          <a:xfrm flipH="1">
            <a:off x="1324775" y="3428143"/>
            <a:ext cx="2381400" cy="600600"/>
          </a:xfrm>
          <a:prstGeom prst="straightConnector1">
            <a:avLst/>
          </a:prstGeom>
          <a:noFill/>
          <a:ln cap="flat" cmpd="sng" w="19050">
            <a:solidFill>
              <a:srgbClr val="0000FF"/>
            </a:solidFill>
            <a:prstDash val="solid"/>
            <a:miter lim="800000"/>
            <a:headEnd len="sm" w="sm" type="none"/>
            <a:tailEnd len="med" w="med" type="triangle"/>
          </a:ln>
        </p:spPr>
      </p:cxnSp>
      <p:cxnSp>
        <p:nvCxnSpPr>
          <p:cNvPr id="115" name="Google Shape;115;p2"/>
          <p:cNvCxnSpPr>
            <a:stCxn id="102" idx="2"/>
            <a:endCxn id="108" idx="0"/>
          </p:cNvCxnSpPr>
          <p:nvPr/>
        </p:nvCxnSpPr>
        <p:spPr>
          <a:xfrm flipH="1">
            <a:off x="2841875" y="3428143"/>
            <a:ext cx="864300" cy="756600"/>
          </a:xfrm>
          <a:prstGeom prst="straightConnector1">
            <a:avLst/>
          </a:prstGeom>
          <a:noFill/>
          <a:ln cap="flat" cmpd="sng" w="19050">
            <a:solidFill>
              <a:srgbClr val="0000FF"/>
            </a:solidFill>
            <a:prstDash val="solid"/>
            <a:miter lim="800000"/>
            <a:headEnd len="sm" w="sm" type="none"/>
            <a:tailEnd len="med" w="med" type="triangle"/>
          </a:ln>
        </p:spPr>
      </p:cxnSp>
      <p:cxnSp>
        <p:nvCxnSpPr>
          <p:cNvPr id="116" name="Google Shape;116;p2"/>
          <p:cNvCxnSpPr>
            <a:stCxn id="102" idx="2"/>
          </p:cNvCxnSpPr>
          <p:nvPr/>
        </p:nvCxnSpPr>
        <p:spPr>
          <a:xfrm>
            <a:off x="3706175" y="3428143"/>
            <a:ext cx="1190100" cy="774600"/>
          </a:xfrm>
          <a:prstGeom prst="straightConnector1">
            <a:avLst/>
          </a:prstGeom>
          <a:noFill/>
          <a:ln cap="flat" cmpd="sng" w="19050">
            <a:solidFill>
              <a:srgbClr val="0000FF"/>
            </a:solidFill>
            <a:prstDash val="solid"/>
            <a:miter lim="800000"/>
            <a:headEnd len="sm" w="sm" type="none"/>
            <a:tailEnd len="med" w="med" type="triangle"/>
          </a:ln>
        </p:spPr>
      </p:cxnSp>
      <p:cxnSp>
        <p:nvCxnSpPr>
          <p:cNvPr id="117" name="Google Shape;117;p2"/>
          <p:cNvCxnSpPr>
            <a:stCxn id="102" idx="2"/>
            <a:endCxn id="110" idx="0"/>
          </p:cNvCxnSpPr>
          <p:nvPr/>
        </p:nvCxnSpPr>
        <p:spPr>
          <a:xfrm>
            <a:off x="3706175" y="3428143"/>
            <a:ext cx="2952300" cy="687900"/>
          </a:xfrm>
          <a:prstGeom prst="straightConnector1">
            <a:avLst/>
          </a:prstGeom>
          <a:noFill/>
          <a:ln cap="flat" cmpd="sng" w="19050">
            <a:solidFill>
              <a:srgbClr val="0000FF"/>
            </a:solidFill>
            <a:prstDash val="solid"/>
            <a:miter lim="800000"/>
            <a:headEnd len="sm" w="sm" type="none"/>
            <a:tailEnd len="med" w="med" type="triangle"/>
          </a:ln>
        </p:spPr>
      </p:cxnSp>
      <p:sp>
        <p:nvSpPr>
          <p:cNvPr id="118" name="Google Shape;118;p2"/>
          <p:cNvSpPr/>
          <p:nvPr/>
        </p:nvSpPr>
        <p:spPr>
          <a:xfrm>
            <a:off x="46031" y="3720530"/>
            <a:ext cx="7943849" cy="3085834"/>
          </a:xfrm>
          <a:prstGeom prst="cloud">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3600" u="none" cap="none" strike="noStrike">
                <a:solidFill>
                  <a:srgbClr val="FF0000"/>
                </a:solidFill>
                <a:latin typeface="Calibri"/>
                <a:ea typeface="Calibri"/>
                <a:cs typeface="Calibri"/>
                <a:sym typeface="Calibri"/>
              </a:rPr>
              <a:t>Quan sát bìa sách giáo khoa tin học 10 và cho biết thông tin em quan sát được.</a:t>
            </a:r>
            <a:endParaRPr b="1" i="0" sz="3600" u="none" cap="none" strike="noStrike">
              <a:solidFill>
                <a:srgbClr val="FF0000"/>
              </a:solidFill>
              <a:latin typeface="Calibri"/>
              <a:ea typeface="Calibri"/>
              <a:cs typeface="Calibri"/>
              <a:sym typeface="Calibri"/>
            </a:endParaRPr>
          </a:p>
        </p:txBody>
      </p:sp>
      <p:sp>
        <p:nvSpPr>
          <p:cNvPr id="119" name="Google Shape;119;p2"/>
          <p:cNvSpPr/>
          <p:nvPr/>
        </p:nvSpPr>
        <p:spPr>
          <a:xfrm>
            <a:off x="-23299" y="3728395"/>
            <a:ext cx="7943849" cy="3085834"/>
          </a:xfrm>
          <a:prstGeom prst="cloud">
            <a:avLst/>
          </a:prstGeom>
          <a:solidFill>
            <a:schemeClr val="l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0000"/>
                </a:solidFill>
                <a:latin typeface="Calibri"/>
                <a:ea typeface="Calibri"/>
                <a:cs typeface="Calibri"/>
                <a:sym typeface="Calibri"/>
              </a:rPr>
              <a:t>Thông tin và dữ liệu có điểm gì giống và khác nhau?</a:t>
            </a:r>
            <a:endParaRPr b="1" i="0" sz="60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500"/>
                                        <p:tgtEl>
                                          <p:spTgt spid="108"/>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par>
                                <p:cTn fill="hold" nodeType="with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14"/>
                                        </p:tgtEl>
                                        <p:attrNameLst>
                                          <p:attrName>ppt_w</p:attrName>
                                        </p:attrNameLst>
                                      </p:cBhvr>
                                      <p:tavLst>
                                        <p:tav fmla="" tm="0">
                                          <p:val>
                                            <p:strVal val="#ppt_w"/>
                                          </p:val>
                                        </p:tav>
                                        <p:tav fmla="" tm="100000">
                                          <p:val>
                                            <p:strVal val="0"/>
                                          </p:val>
                                        </p:tav>
                                      </p:tavLst>
                                    </p:anim>
                                    <p:anim calcmode="lin" valueType="num">
                                      <p:cBhvr additive="base">
                                        <p:cTn dur="500"/>
                                        <p:tgtEl>
                                          <p:spTgt spid="114"/>
                                        </p:tgtEl>
                                        <p:attrNameLst>
                                          <p:attrName>ppt_h</p:attrName>
                                        </p:attrNameLst>
                                      </p:cBhvr>
                                      <p:tavLst>
                                        <p:tav fmla="" tm="0">
                                          <p:val>
                                            <p:strVal val="#ppt_h"/>
                                          </p:val>
                                        </p:tav>
                                        <p:tav fmla="" tm="100000">
                                          <p:val>
                                            <p:strVal val="0"/>
                                          </p:val>
                                        </p:tav>
                                      </p:tavLst>
                                    </p:anim>
                                    <p:set>
                                      <p:cBhvr>
                                        <p:cTn dur="1" fill="hold">
                                          <p:stCondLst>
                                            <p:cond delay="500"/>
                                          </p:stCondLst>
                                        </p:cTn>
                                        <p:tgtEl>
                                          <p:spTgt spid="114"/>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15"/>
                                        </p:tgtEl>
                                        <p:attrNameLst>
                                          <p:attrName>ppt_w</p:attrName>
                                        </p:attrNameLst>
                                      </p:cBhvr>
                                      <p:tavLst>
                                        <p:tav fmla="" tm="0">
                                          <p:val>
                                            <p:strVal val="#ppt_w"/>
                                          </p:val>
                                        </p:tav>
                                        <p:tav fmla="" tm="100000">
                                          <p:val>
                                            <p:strVal val="0"/>
                                          </p:val>
                                        </p:tav>
                                      </p:tavLst>
                                    </p:anim>
                                    <p:anim calcmode="lin" valueType="num">
                                      <p:cBhvr additive="base">
                                        <p:cTn dur="500"/>
                                        <p:tgtEl>
                                          <p:spTgt spid="115"/>
                                        </p:tgtEl>
                                        <p:attrNameLst>
                                          <p:attrName>ppt_h</p:attrName>
                                        </p:attrNameLst>
                                      </p:cBhvr>
                                      <p:tavLst>
                                        <p:tav fmla="" tm="0">
                                          <p:val>
                                            <p:strVal val="#ppt_h"/>
                                          </p:val>
                                        </p:tav>
                                        <p:tav fmla="" tm="100000">
                                          <p:val>
                                            <p:strVal val="0"/>
                                          </p:val>
                                        </p:tav>
                                      </p:tavLst>
                                    </p:anim>
                                    <p:set>
                                      <p:cBhvr>
                                        <p:cTn dur="1" fill="hold">
                                          <p:stCondLst>
                                            <p:cond delay="500"/>
                                          </p:stCondLst>
                                        </p:cTn>
                                        <p:tgtEl>
                                          <p:spTgt spid="115"/>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16"/>
                                        </p:tgtEl>
                                        <p:attrNameLst>
                                          <p:attrName>ppt_w</p:attrName>
                                        </p:attrNameLst>
                                      </p:cBhvr>
                                      <p:tavLst>
                                        <p:tav fmla="" tm="0">
                                          <p:val>
                                            <p:strVal val="#ppt_w"/>
                                          </p:val>
                                        </p:tav>
                                        <p:tav fmla="" tm="100000">
                                          <p:val>
                                            <p:strVal val="0"/>
                                          </p:val>
                                        </p:tav>
                                      </p:tavLst>
                                    </p:anim>
                                    <p:anim calcmode="lin" valueType="num">
                                      <p:cBhvr additive="base">
                                        <p:cTn dur="500"/>
                                        <p:tgtEl>
                                          <p:spTgt spid="116"/>
                                        </p:tgtEl>
                                        <p:attrNameLst>
                                          <p:attrName>ppt_h</p:attrName>
                                        </p:attrNameLst>
                                      </p:cBhvr>
                                      <p:tavLst>
                                        <p:tav fmla="" tm="0">
                                          <p:val>
                                            <p:strVal val="#ppt_h"/>
                                          </p:val>
                                        </p:tav>
                                        <p:tav fmla="" tm="100000">
                                          <p:val>
                                            <p:strVal val="0"/>
                                          </p:val>
                                        </p:tav>
                                      </p:tavLst>
                                    </p:anim>
                                    <p:set>
                                      <p:cBhvr>
                                        <p:cTn dur="1" fill="hold">
                                          <p:stCondLst>
                                            <p:cond delay="500"/>
                                          </p:stCondLst>
                                        </p:cTn>
                                        <p:tgtEl>
                                          <p:spTgt spid="116"/>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500"/>
                                        <p:tgtEl>
                                          <p:spTgt spid="117"/>
                                        </p:tgtEl>
                                        <p:attrNameLst>
                                          <p:attrName>ppt_w</p:attrName>
                                        </p:attrNameLst>
                                      </p:cBhvr>
                                      <p:tavLst>
                                        <p:tav fmla="" tm="0">
                                          <p:val>
                                            <p:strVal val="#ppt_w"/>
                                          </p:val>
                                        </p:tav>
                                        <p:tav fmla="" tm="100000">
                                          <p:val>
                                            <p:strVal val="0"/>
                                          </p:val>
                                        </p:tav>
                                      </p:tavLst>
                                    </p:anim>
                                    <p:anim calcmode="lin" valueType="num">
                                      <p:cBhvr additive="base">
                                        <p:cTn dur="500"/>
                                        <p:tgtEl>
                                          <p:spTgt spid="117"/>
                                        </p:tgtEl>
                                        <p:attrNameLst>
                                          <p:attrName>ppt_h</p:attrName>
                                        </p:attrNameLst>
                                      </p:cBhvr>
                                      <p:tavLst>
                                        <p:tav fmla="" tm="0">
                                          <p:val>
                                            <p:strVal val="#ppt_h"/>
                                          </p:val>
                                        </p:tav>
                                        <p:tav fmla="" tm="100000">
                                          <p:val>
                                            <p:strVal val="0"/>
                                          </p:val>
                                        </p:tav>
                                      </p:tavLst>
                                    </p:anim>
                                    <p:set>
                                      <p:cBhvr>
                                        <p:cTn dur="1" fill="hold">
                                          <p:stCondLst>
                                            <p:cond delay="500"/>
                                          </p:stCondLst>
                                        </p:cTn>
                                        <p:tgtEl>
                                          <p:spTgt spid="1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3"/>
          <p:cNvPicPr preferRelativeResize="0"/>
          <p:nvPr/>
        </p:nvPicPr>
        <p:blipFill rotWithShape="1">
          <a:blip r:embed="rId3">
            <a:alphaModFix/>
          </a:blip>
          <a:srcRect b="12701" l="0" r="40695" t="0"/>
          <a:stretch/>
        </p:blipFill>
        <p:spPr>
          <a:xfrm rot="-1679259">
            <a:off x="10573451" y="2426034"/>
            <a:ext cx="1416019" cy="3253650"/>
          </a:xfrm>
          <a:prstGeom prst="rect">
            <a:avLst/>
          </a:prstGeom>
          <a:noFill/>
          <a:ln>
            <a:noFill/>
          </a:ln>
        </p:spPr>
      </p:pic>
      <p:pic>
        <p:nvPicPr>
          <p:cNvPr id="125" name="Google Shape;125;p3"/>
          <p:cNvPicPr preferRelativeResize="0"/>
          <p:nvPr/>
        </p:nvPicPr>
        <p:blipFill rotWithShape="1">
          <a:blip r:embed="rId4">
            <a:alphaModFix/>
          </a:blip>
          <a:srcRect b="9942" l="43534" r="0" t="0"/>
          <a:stretch/>
        </p:blipFill>
        <p:spPr>
          <a:xfrm flipH="1" rot="-4167401">
            <a:off x="11818254" y="-816243"/>
            <a:ext cx="1162050" cy="3404500"/>
          </a:xfrm>
          <a:prstGeom prst="rect">
            <a:avLst/>
          </a:prstGeom>
          <a:noFill/>
          <a:ln>
            <a:noFill/>
          </a:ln>
        </p:spPr>
      </p:pic>
      <p:grpSp>
        <p:nvGrpSpPr>
          <p:cNvPr id="126" name="Google Shape;126;p3"/>
          <p:cNvGrpSpPr/>
          <p:nvPr/>
        </p:nvGrpSpPr>
        <p:grpSpPr>
          <a:xfrm>
            <a:off x="667553" y="1112202"/>
            <a:ext cx="10862491" cy="5409409"/>
            <a:chOff x="615225" y="581250"/>
            <a:chExt cx="7913399" cy="3981000"/>
          </a:xfrm>
        </p:grpSpPr>
        <p:sp>
          <p:nvSpPr>
            <p:cNvPr id="127" name="Google Shape;127;p3"/>
            <p:cNvSpPr/>
            <p:nvPr/>
          </p:nvSpPr>
          <p:spPr>
            <a:xfrm>
              <a:off x="615225" y="581250"/>
              <a:ext cx="7913399" cy="3981000"/>
            </a:xfrm>
            <a:prstGeom prst="rect">
              <a:avLst/>
            </a:prstGeom>
            <a:solidFill>
              <a:srgbClr val="FFFFFF">
                <a:alpha val="92549"/>
              </a:srgbClr>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28" name="Google Shape;128;p3"/>
            <p:cNvSpPr/>
            <p:nvPr/>
          </p:nvSpPr>
          <p:spPr>
            <a:xfrm>
              <a:off x="704880" y="666850"/>
              <a:ext cx="7734000" cy="3809699"/>
            </a:xfrm>
            <a:prstGeom prst="rect">
              <a:avLst/>
            </a:prstGeom>
            <a:no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129" name="Google Shape;129;p3"/>
          <p:cNvPicPr preferRelativeResize="0"/>
          <p:nvPr/>
        </p:nvPicPr>
        <p:blipFill rotWithShape="1">
          <a:blip r:embed="rId5">
            <a:alphaModFix/>
          </a:blip>
          <a:srcRect b="21353" l="45142" r="0" t="-12064"/>
          <a:stretch/>
        </p:blipFill>
        <p:spPr>
          <a:xfrm rot="4198527">
            <a:off x="-1084759" y="-1074315"/>
            <a:ext cx="2066924" cy="2614152"/>
          </a:xfrm>
          <a:prstGeom prst="rect">
            <a:avLst/>
          </a:prstGeom>
          <a:noFill/>
          <a:ln>
            <a:noFill/>
          </a:ln>
        </p:spPr>
      </p:pic>
      <p:pic>
        <p:nvPicPr>
          <p:cNvPr id="130" name="Google Shape;130;p3"/>
          <p:cNvPicPr preferRelativeResize="0"/>
          <p:nvPr/>
        </p:nvPicPr>
        <p:blipFill rotWithShape="1">
          <a:blip r:embed="rId6">
            <a:alphaModFix/>
          </a:blip>
          <a:srcRect b="16540" l="11089" r="-11089" t="0"/>
          <a:stretch/>
        </p:blipFill>
        <p:spPr>
          <a:xfrm flipH="1">
            <a:off x="10634251" y="5751100"/>
            <a:ext cx="1504949" cy="1541023"/>
          </a:xfrm>
          <a:prstGeom prst="rect">
            <a:avLst/>
          </a:prstGeom>
          <a:noFill/>
          <a:ln>
            <a:noFill/>
          </a:ln>
        </p:spPr>
      </p:pic>
      <p:grpSp>
        <p:nvGrpSpPr>
          <p:cNvPr id="131" name="Google Shape;131;p3"/>
          <p:cNvGrpSpPr/>
          <p:nvPr/>
        </p:nvGrpSpPr>
        <p:grpSpPr>
          <a:xfrm>
            <a:off x="4846778" y="1654917"/>
            <a:ext cx="5189152" cy="4068771"/>
            <a:chOff x="4803081" y="1668814"/>
            <a:chExt cx="5189152" cy="4068771"/>
          </a:xfrm>
        </p:grpSpPr>
        <p:sp>
          <p:nvSpPr>
            <p:cNvPr id="132" name="Google Shape;132;p3"/>
            <p:cNvSpPr/>
            <p:nvPr/>
          </p:nvSpPr>
          <p:spPr>
            <a:xfrm>
              <a:off x="4803081" y="1668814"/>
              <a:ext cx="5133994" cy="973198"/>
            </a:xfrm>
            <a:custGeom>
              <a:rect b="b" l="l" r="r" t="t"/>
              <a:pathLst>
                <a:path extrusionOk="0" h="923222" w="3915153">
                  <a:moveTo>
                    <a:pt x="0" y="0"/>
                  </a:moveTo>
                  <a:lnTo>
                    <a:pt x="3453542" y="0"/>
                  </a:lnTo>
                  <a:lnTo>
                    <a:pt x="3915153" y="461611"/>
                  </a:lnTo>
                  <a:lnTo>
                    <a:pt x="3453542" y="923222"/>
                  </a:lnTo>
                  <a:lnTo>
                    <a:pt x="0" y="923222"/>
                  </a:lnTo>
                  <a:lnTo>
                    <a:pt x="461611" y="461611"/>
                  </a:lnTo>
                  <a:lnTo>
                    <a:pt x="0" y="0"/>
                  </a:lnTo>
                  <a:close/>
                </a:path>
              </a:pathLst>
            </a:custGeom>
            <a:solidFill>
              <a:srgbClr val="599BD5"/>
            </a:solidFill>
            <a:ln cap="flat" cmpd="sng" w="12700">
              <a:solidFill>
                <a:schemeClr val="lt1"/>
              </a:solidFill>
              <a:prstDash val="solid"/>
              <a:miter lim="800000"/>
              <a:headEnd len="sm" w="sm" type="none"/>
              <a:tailEnd len="sm" w="sm" type="none"/>
            </a:ln>
          </p:spPr>
          <p:txBody>
            <a:bodyPr anchorCtr="0" anchor="ctr" bIns="13325" lIns="488275" spcFirstLastPara="1" rIns="461600" wrap="square" tIns="13325">
              <a:noAutofit/>
            </a:bodyPr>
            <a:lstStyle/>
            <a:p>
              <a:pPr indent="231775" lvl="0" marL="0" marR="0" rtl="0" algn="l">
                <a:lnSpc>
                  <a:spcPct val="90000"/>
                </a:lnSpc>
                <a:spcBef>
                  <a:spcPts val="0"/>
                </a:spcBef>
                <a:spcAft>
                  <a:spcPts val="0"/>
                </a:spcAft>
                <a:buNone/>
              </a:pPr>
              <a:r>
                <a:rPr b="1" i="0" lang="en-US" sz="2100" u="none" cap="none" strike="noStrike">
                  <a:solidFill>
                    <a:schemeClr val="lt1"/>
                  </a:solidFill>
                  <a:latin typeface="Calibri"/>
                  <a:ea typeface="Calibri"/>
                  <a:cs typeface="Calibri"/>
                  <a:sym typeface="Calibri"/>
                </a:rPr>
                <a:t>Thông tin và dữ liệu</a:t>
              </a:r>
              <a:endParaRPr b="0" i="0" sz="2100" u="none" cap="none" strike="noStrike">
                <a:solidFill>
                  <a:schemeClr val="lt1"/>
                </a:solidFill>
                <a:latin typeface="Calibri"/>
                <a:ea typeface="Calibri"/>
                <a:cs typeface="Calibri"/>
                <a:sym typeface="Calibri"/>
              </a:endParaRPr>
            </a:p>
          </p:txBody>
        </p:sp>
        <p:sp>
          <p:nvSpPr>
            <p:cNvPr id="133" name="Google Shape;133;p3"/>
            <p:cNvSpPr/>
            <p:nvPr/>
          </p:nvSpPr>
          <p:spPr>
            <a:xfrm>
              <a:off x="4895471" y="3275918"/>
              <a:ext cx="5096762" cy="923222"/>
            </a:xfrm>
            <a:custGeom>
              <a:rect b="b" l="l" r="r" t="t"/>
              <a:pathLst>
                <a:path extrusionOk="0" h="923222" w="3915153">
                  <a:moveTo>
                    <a:pt x="0" y="0"/>
                  </a:moveTo>
                  <a:lnTo>
                    <a:pt x="3453542" y="0"/>
                  </a:lnTo>
                  <a:lnTo>
                    <a:pt x="3915153" y="461611"/>
                  </a:lnTo>
                  <a:lnTo>
                    <a:pt x="3453542" y="923222"/>
                  </a:lnTo>
                  <a:lnTo>
                    <a:pt x="0" y="923222"/>
                  </a:lnTo>
                  <a:lnTo>
                    <a:pt x="461611" y="461611"/>
                  </a:lnTo>
                  <a:lnTo>
                    <a:pt x="0" y="0"/>
                  </a:lnTo>
                  <a:close/>
                </a:path>
              </a:pathLst>
            </a:custGeom>
            <a:solidFill>
              <a:srgbClr val="599BD5"/>
            </a:solidFill>
            <a:ln cap="flat" cmpd="sng" w="12700">
              <a:solidFill>
                <a:schemeClr val="lt1"/>
              </a:solidFill>
              <a:prstDash val="solid"/>
              <a:miter lim="800000"/>
              <a:headEnd len="sm" w="sm" type="none"/>
              <a:tailEnd len="sm" w="sm" type="none"/>
            </a:ln>
          </p:spPr>
          <p:txBody>
            <a:bodyPr anchorCtr="0" anchor="ctr" bIns="13325" lIns="488275" spcFirstLastPara="1" rIns="461600" wrap="square" tIns="13325">
              <a:noAutofit/>
            </a:bodyPr>
            <a:lstStyle/>
            <a:p>
              <a:pPr indent="174625" lvl="0" marL="0" marR="0" rtl="0" algn="l">
                <a:lnSpc>
                  <a:spcPct val="90000"/>
                </a:lnSpc>
                <a:spcBef>
                  <a:spcPts val="0"/>
                </a:spcBef>
                <a:spcAft>
                  <a:spcPts val="0"/>
                </a:spcAft>
                <a:buNone/>
              </a:pPr>
              <a:r>
                <a:rPr b="1" i="0" lang="en-US" sz="2100" u="none" cap="none" strike="noStrike">
                  <a:solidFill>
                    <a:schemeClr val="lt1"/>
                  </a:solidFill>
                  <a:latin typeface="Calibri"/>
                  <a:ea typeface="Calibri"/>
                  <a:cs typeface="Calibri"/>
                  <a:sym typeface="Calibri"/>
                </a:rPr>
                <a:t>Đơn vị lưu trữ dữ liệu</a:t>
              </a:r>
              <a:endParaRPr b="0" i="0" sz="2100" u="none" cap="none" strike="noStrike">
                <a:solidFill>
                  <a:schemeClr val="lt1"/>
                </a:solidFill>
                <a:latin typeface="Calibri"/>
                <a:ea typeface="Calibri"/>
                <a:cs typeface="Calibri"/>
                <a:sym typeface="Calibri"/>
              </a:endParaRPr>
            </a:p>
          </p:txBody>
        </p:sp>
        <p:sp>
          <p:nvSpPr>
            <p:cNvPr id="134" name="Google Shape;134;p3"/>
            <p:cNvSpPr/>
            <p:nvPr/>
          </p:nvSpPr>
          <p:spPr>
            <a:xfrm>
              <a:off x="4882334" y="4814363"/>
              <a:ext cx="5037470" cy="923222"/>
            </a:xfrm>
            <a:custGeom>
              <a:rect b="b" l="l" r="r" t="t"/>
              <a:pathLst>
                <a:path extrusionOk="0" h="923222" w="3915153">
                  <a:moveTo>
                    <a:pt x="0" y="0"/>
                  </a:moveTo>
                  <a:lnTo>
                    <a:pt x="3453542" y="0"/>
                  </a:lnTo>
                  <a:lnTo>
                    <a:pt x="3915153" y="461611"/>
                  </a:lnTo>
                  <a:lnTo>
                    <a:pt x="3453542" y="923222"/>
                  </a:lnTo>
                  <a:lnTo>
                    <a:pt x="0" y="923222"/>
                  </a:lnTo>
                  <a:lnTo>
                    <a:pt x="461611" y="461611"/>
                  </a:lnTo>
                  <a:lnTo>
                    <a:pt x="0" y="0"/>
                  </a:lnTo>
                  <a:close/>
                </a:path>
              </a:pathLst>
            </a:custGeom>
            <a:solidFill>
              <a:srgbClr val="599BD5"/>
            </a:solidFill>
            <a:ln cap="flat" cmpd="sng" w="12700">
              <a:solidFill>
                <a:schemeClr val="lt1"/>
              </a:solidFill>
              <a:prstDash val="solid"/>
              <a:miter lim="800000"/>
              <a:headEnd len="sm" w="sm" type="none"/>
              <a:tailEnd len="sm" w="sm" type="none"/>
            </a:ln>
          </p:spPr>
          <p:txBody>
            <a:bodyPr anchorCtr="0" anchor="ctr" bIns="13325" lIns="488275" spcFirstLastPara="1" rIns="461600" wrap="square" tIns="13325">
              <a:noAutofit/>
            </a:bodyPr>
            <a:lstStyle/>
            <a:p>
              <a:pPr indent="174625" lvl="0" marL="0" marR="0" rtl="0" algn="l">
                <a:lnSpc>
                  <a:spcPct val="90000"/>
                </a:lnSpc>
                <a:spcBef>
                  <a:spcPts val="0"/>
                </a:spcBef>
                <a:spcAft>
                  <a:spcPts val="0"/>
                </a:spcAft>
                <a:buNone/>
              </a:pPr>
              <a:r>
                <a:rPr b="1" i="0" lang="en-US" sz="2100" u="none" cap="none" strike="noStrike">
                  <a:solidFill>
                    <a:schemeClr val="lt1"/>
                  </a:solidFill>
                  <a:latin typeface="Calibri"/>
                  <a:ea typeface="Calibri"/>
                  <a:cs typeface="Calibri"/>
                  <a:sym typeface="Calibri"/>
                </a:rPr>
                <a:t>Lưu trữ, xử lí và truyền thông bằng     thiết bị số</a:t>
              </a:r>
              <a:endParaRPr b="0" i="0" sz="2100" u="none" cap="none" strike="noStrike">
                <a:solidFill>
                  <a:schemeClr val="lt1"/>
                </a:solidFill>
                <a:latin typeface="Calibri"/>
                <a:ea typeface="Calibri"/>
                <a:cs typeface="Calibri"/>
                <a:sym typeface="Calibri"/>
              </a:endParaRPr>
            </a:p>
          </p:txBody>
        </p:sp>
      </p:grpSp>
      <p:pic>
        <p:nvPicPr>
          <p:cNvPr descr="Screen Clipping" id="135" name="Google Shape;135;p3"/>
          <p:cNvPicPr preferRelativeResize="0"/>
          <p:nvPr/>
        </p:nvPicPr>
        <p:blipFill rotWithShape="1">
          <a:blip r:embed="rId7">
            <a:alphaModFix/>
          </a:blip>
          <a:srcRect b="17134" l="11029" r="67338" t="32494"/>
          <a:stretch/>
        </p:blipFill>
        <p:spPr>
          <a:xfrm>
            <a:off x="1324946" y="1929944"/>
            <a:ext cx="2641600" cy="3454400"/>
          </a:xfrm>
          <a:prstGeom prst="rect">
            <a:avLst/>
          </a:prstGeom>
          <a:noFill/>
          <a:ln>
            <a:noFill/>
          </a:ln>
        </p:spPr>
      </p:pic>
      <p:sp>
        <p:nvSpPr>
          <p:cNvPr id="136" name="Google Shape;136;p3"/>
          <p:cNvSpPr txBox="1"/>
          <p:nvPr/>
        </p:nvSpPr>
        <p:spPr>
          <a:xfrm>
            <a:off x="349940" y="383129"/>
            <a:ext cx="11432151" cy="60629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0000"/>
              </a:buClr>
              <a:buSzPts val="2800"/>
              <a:buFont typeface="Tahoma"/>
              <a:buNone/>
            </a:pPr>
            <a:r>
              <a:rPr b="1" i="0" lang="en-US" sz="2800" u="none" cap="none" strike="noStrike">
                <a:solidFill>
                  <a:srgbClr val="FF0000"/>
                </a:solidFill>
                <a:latin typeface="Tahoma"/>
                <a:ea typeface="Tahoma"/>
                <a:cs typeface="Tahoma"/>
                <a:sym typeface="Tahoma"/>
              </a:rPr>
              <a:t>TIẾT 1-2: THÔNG TIN VÀ XỬ LÍ THÔNG TIN</a:t>
            </a:r>
            <a:endParaRPr/>
          </a:p>
        </p:txBody>
      </p:sp>
      <p:pic>
        <p:nvPicPr>
          <p:cNvPr descr="Screen Clipping" id="137" name="Google Shape;137;p3"/>
          <p:cNvPicPr preferRelativeResize="0"/>
          <p:nvPr/>
        </p:nvPicPr>
        <p:blipFill rotWithShape="1">
          <a:blip r:embed="rId8">
            <a:alphaModFix/>
          </a:blip>
          <a:srcRect b="0" l="0" r="0" t="0"/>
          <a:stretch/>
        </p:blipFill>
        <p:spPr>
          <a:xfrm flipH="1">
            <a:off x="92667" y="5717282"/>
            <a:ext cx="12099333" cy="4821225"/>
          </a:xfrm>
          <a:prstGeom prst="rect">
            <a:avLst/>
          </a:prstGeom>
          <a:noFill/>
          <a:ln>
            <a:noFill/>
          </a:ln>
        </p:spPr>
      </p:pic>
      <p:sp>
        <p:nvSpPr>
          <p:cNvPr id="138" name="Google Shape;138;p3"/>
          <p:cNvSpPr/>
          <p:nvPr/>
        </p:nvSpPr>
        <p:spPr>
          <a:xfrm>
            <a:off x="4500872" y="1571771"/>
            <a:ext cx="1006040"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 1</a:t>
            </a:r>
            <a:endParaRPr b="0" i="0" sz="3200" u="none" cap="none" strike="noStrike">
              <a:solidFill>
                <a:schemeClr val="dk1"/>
              </a:solidFill>
              <a:latin typeface="Calibri"/>
              <a:ea typeface="Calibri"/>
              <a:cs typeface="Calibri"/>
              <a:sym typeface="Calibri"/>
            </a:endParaRPr>
          </a:p>
        </p:txBody>
      </p:sp>
      <p:sp>
        <p:nvSpPr>
          <p:cNvPr id="139" name="Google Shape;139;p3"/>
          <p:cNvSpPr/>
          <p:nvPr/>
        </p:nvSpPr>
        <p:spPr>
          <a:xfrm>
            <a:off x="4500872" y="3180425"/>
            <a:ext cx="1086924"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2</a:t>
            </a:r>
            <a:endParaRPr b="0" i="0" sz="3200" u="none" cap="none" strike="noStrike">
              <a:solidFill>
                <a:schemeClr val="dk1"/>
              </a:solidFill>
              <a:latin typeface="Calibri"/>
              <a:ea typeface="Calibri"/>
              <a:cs typeface="Calibri"/>
              <a:sym typeface="Calibri"/>
            </a:endParaRPr>
          </a:p>
        </p:txBody>
      </p:sp>
      <p:sp>
        <p:nvSpPr>
          <p:cNvPr id="140" name="Google Shape;140;p3"/>
          <p:cNvSpPr/>
          <p:nvPr/>
        </p:nvSpPr>
        <p:spPr>
          <a:xfrm>
            <a:off x="4548772" y="4660048"/>
            <a:ext cx="958140"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3</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4"/>
          <p:cNvPicPr preferRelativeResize="0"/>
          <p:nvPr/>
        </p:nvPicPr>
        <p:blipFill rotWithShape="1">
          <a:blip r:embed="rId3">
            <a:alphaModFix/>
          </a:blip>
          <a:srcRect b="12701" l="0" r="40695" t="0"/>
          <a:stretch/>
        </p:blipFill>
        <p:spPr>
          <a:xfrm rot="-1679259">
            <a:off x="10573451" y="2426034"/>
            <a:ext cx="1416019" cy="3253650"/>
          </a:xfrm>
          <a:prstGeom prst="rect">
            <a:avLst/>
          </a:prstGeom>
          <a:noFill/>
          <a:ln>
            <a:noFill/>
          </a:ln>
        </p:spPr>
      </p:pic>
      <p:pic>
        <p:nvPicPr>
          <p:cNvPr id="146" name="Google Shape;146;p4"/>
          <p:cNvPicPr preferRelativeResize="0"/>
          <p:nvPr/>
        </p:nvPicPr>
        <p:blipFill rotWithShape="1">
          <a:blip r:embed="rId4">
            <a:alphaModFix/>
          </a:blip>
          <a:srcRect b="9942" l="43534" r="0" t="0"/>
          <a:stretch/>
        </p:blipFill>
        <p:spPr>
          <a:xfrm flipH="1" rot="-4167401">
            <a:off x="11818254" y="-816243"/>
            <a:ext cx="1162050" cy="3404500"/>
          </a:xfrm>
          <a:prstGeom prst="rect">
            <a:avLst/>
          </a:prstGeom>
          <a:noFill/>
          <a:ln>
            <a:noFill/>
          </a:ln>
        </p:spPr>
      </p:pic>
      <p:grpSp>
        <p:nvGrpSpPr>
          <p:cNvPr id="147" name="Google Shape;147;p4"/>
          <p:cNvGrpSpPr/>
          <p:nvPr/>
        </p:nvGrpSpPr>
        <p:grpSpPr>
          <a:xfrm>
            <a:off x="605609" y="1053977"/>
            <a:ext cx="10862491" cy="5409409"/>
            <a:chOff x="615225" y="581250"/>
            <a:chExt cx="7913399" cy="3981000"/>
          </a:xfrm>
        </p:grpSpPr>
        <p:sp>
          <p:nvSpPr>
            <p:cNvPr id="148" name="Google Shape;148;p4"/>
            <p:cNvSpPr/>
            <p:nvPr/>
          </p:nvSpPr>
          <p:spPr>
            <a:xfrm>
              <a:off x="615225" y="581250"/>
              <a:ext cx="7913399" cy="3981000"/>
            </a:xfrm>
            <a:prstGeom prst="rect">
              <a:avLst/>
            </a:prstGeom>
            <a:solidFill>
              <a:srgbClr val="FFFFFF">
                <a:alpha val="92549"/>
              </a:srgbClr>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49" name="Google Shape;149;p4"/>
            <p:cNvSpPr/>
            <p:nvPr/>
          </p:nvSpPr>
          <p:spPr>
            <a:xfrm>
              <a:off x="704880" y="666850"/>
              <a:ext cx="7734000" cy="3809699"/>
            </a:xfrm>
            <a:prstGeom prst="rect">
              <a:avLst/>
            </a:prstGeom>
            <a:no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150" name="Google Shape;150;p4"/>
          <p:cNvPicPr preferRelativeResize="0"/>
          <p:nvPr/>
        </p:nvPicPr>
        <p:blipFill rotWithShape="1">
          <a:blip r:embed="rId5">
            <a:alphaModFix/>
          </a:blip>
          <a:srcRect b="21353" l="45142" r="0" t="-12064"/>
          <a:stretch/>
        </p:blipFill>
        <p:spPr>
          <a:xfrm rot="4198527">
            <a:off x="-1084759" y="-1074315"/>
            <a:ext cx="2066924" cy="2614152"/>
          </a:xfrm>
          <a:prstGeom prst="rect">
            <a:avLst/>
          </a:prstGeom>
          <a:noFill/>
          <a:ln>
            <a:noFill/>
          </a:ln>
        </p:spPr>
      </p:pic>
      <p:pic>
        <p:nvPicPr>
          <p:cNvPr id="151" name="Google Shape;151;p4"/>
          <p:cNvPicPr preferRelativeResize="0"/>
          <p:nvPr/>
        </p:nvPicPr>
        <p:blipFill rotWithShape="1">
          <a:blip r:embed="rId6">
            <a:alphaModFix/>
          </a:blip>
          <a:srcRect b="16540" l="11089" r="-11089" t="0"/>
          <a:stretch/>
        </p:blipFill>
        <p:spPr>
          <a:xfrm flipH="1">
            <a:off x="10634251" y="5751100"/>
            <a:ext cx="1504949" cy="1541023"/>
          </a:xfrm>
          <a:prstGeom prst="rect">
            <a:avLst/>
          </a:prstGeom>
          <a:noFill/>
          <a:ln>
            <a:noFill/>
          </a:ln>
        </p:spPr>
      </p:pic>
      <p:sp>
        <p:nvSpPr>
          <p:cNvPr id="152" name="Google Shape;152;p4"/>
          <p:cNvSpPr/>
          <p:nvPr/>
        </p:nvSpPr>
        <p:spPr>
          <a:xfrm>
            <a:off x="5177455" y="1723207"/>
            <a:ext cx="5246933" cy="919401"/>
          </a:xfrm>
          <a:prstGeom prst="roundRect">
            <a:avLst>
              <a:gd fmla="val 16667" name="adj"/>
            </a:avLst>
          </a:prstGeom>
          <a:no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chemeClr val="dk1"/>
                </a:solidFill>
                <a:latin typeface="Calibri"/>
                <a:ea typeface="Calibri"/>
                <a:cs typeface="Calibri"/>
                <a:sym typeface="Calibri"/>
              </a:rPr>
              <a:t>Phân biệt được thông tin và dữ liệu, nêu được ví dụ minh hoạ.</a:t>
            </a:r>
            <a:endParaRPr b="1" i="0" sz="3200" u="sng" cap="none" strike="noStrike">
              <a:solidFill>
                <a:srgbClr val="0000FF"/>
              </a:solidFill>
              <a:latin typeface="Times New Roman"/>
              <a:ea typeface="Times New Roman"/>
              <a:cs typeface="Times New Roman"/>
              <a:sym typeface="Times New Roman"/>
            </a:endParaRPr>
          </a:p>
        </p:txBody>
      </p:sp>
      <p:sp>
        <p:nvSpPr>
          <p:cNvPr id="153" name="Google Shape;153;p4"/>
          <p:cNvSpPr/>
          <p:nvPr/>
        </p:nvSpPr>
        <p:spPr>
          <a:xfrm>
            <a:off x="5193911" y="4924644"/>
            <a:ext cx="5214019" cy="919401"/>
          </a:xfrm>
          <a:prstGeom prst="roundRect">
            <a:avLst>
              <a:gd fmla="val 16667" name="adj"/>
            </a:avLst>
          </a:prstGeom>
          <a:no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chemeClr val="dk1"/>
                </a:solidFill>
                <a:latin typeface="Calibri"/>
                <a:ea typeface="Calibri"/>
                <a:cs typeface="Calibri"/>
                <a:sym typeface="Calibri"/>
              </a:rPr>
              <a:t>Nêu được sự ưu việt của việc lưu trữ, xử lí và truyền thông tin bằng thiết bị số</a:t>
            </a:r>
            <a:endParaRPr b="0" i="0" sz="3200" u="none" cap="none" strike="noStrike">
              <a:solidFill>
                <a:schemeClr val="dk1"/>
              </a:solidFill>
              <a:latin typeface="Calibri"/>
              <a:ea typeface="Calibri"/>
              <a:cs typeface="Calibri"/>
              <a:sym typeface="Calibri"/>
            </a:endParaRPr>
          </a:p>
        </p:txBody>
      </p:sp>
      <p:sp>
        <p:nvSpPr>
          <p:cNvPr id="154" name="Google Shape;154;p4"/>
          <p:cNvSpPr/>
          <p:nvPr/>
        </p:nvSpPr>
        <p:spPr>
          <a:xfrm>
            <a:off x="5177456" y="3343114"/>
            <a:ext cx="5246933" cy="919401"/>
          </a:xfrm>
          <a:prstGeom prst="roundRect">
            <a:avLst>
              <a:gd fmla="val 16667" name="adj"/>
            </a:avLst>
          </a:prstGeom>
          <a:noFill/>
          <a:ln cap="flat" cmpd="sng" w="952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400" u="none" cap="none" strike="noStrike">
                <a:solidFill>
                  <a:schemeClr val="dk1"/>
                </a:solidFill>
                <a:latin typeface="Calibri"/>
                <a:ea typeface="Calibri"/>
                <a:cs typeface="Calibri"/>
                <a:sym typeface="Calibri"/>
              </a:rPr>
              <a:t>Chuyển đổi được giữa các đơn vị lưu trữ thông tin: B, KB, MB,...</a:t>
            </a:r>
            <a:endParaRPr/>
          </a:p>
        </p:txBody>
      </p:sp>
      <p:pic>
        <p:nvPicPr>
          <p:cNvPr descr="Screen Clipping" id="155" name="Google Shape;155;p4"/>
          <p:cNvPicPr preferRelativeResize="0"/>
          <p:nvPr/>
        </p:nvPicPr>
        <p:blipFill rotWithShape="1">
          <a:blip r:embed="rId7">
            <a:alphaModFix/>
          </a:blip>
          <a:srcRect b="17134" l="11029" r="67338" t="32494"/>
          <a:stretch/>
        </p:blipFill>
        <p:spPr>
          <a:xfrm>
            <a:off x="1324946" y="1929944"/>
            <a:ext cx="2641600" cy="3454400"/>
          </a:xfrm>
          <a:prstGeom prst="rect">
            <a:avLst/>
          </a:prstGeom>
          <a:noFill/>
          <a:ln>
            <a:noFill/>
          </a:ln>
        </p:spPr>
      </p:pic>
      <p:sp>
        <p:nvSpPr>
          <p:cNvPr id="156" name="Google Shape;156;p4"/>
          <p:cNvSpPr txBox="1"/>
          <p:nvPr/>
        </p:nvSpPr>
        <p:spPr>
          <a:xfrm>
            <a:off x="349940" y="383129"/>
            <a:ext cx="11432151" cy="60629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F0000"/>
              </a:buClr>
              <a:buSzPts val="2800"/>
              <a:buFont typeface="Tahoma"/>
              <a:buNone/>
            </a:pPr>
            <a:r>
              <a:rPr b="1" i="0" lang="en-US" sz="2800" u="none" cap="none" strike="noStrike">
                <a:solidFill>
                  <a:srgbClr val="FF0000"/>
                </a:solidFill>
                <a:latin typeface="Tahoma"/>
                <a:ea typeface="Tahoma"/>
                <a:cs typeface="Tahoma"/>
                <a:sym typeface="Tahoma"/>
              </a:rPr>
              <a:t>TIẾT 1-2: THÔNG TIN VÀ XỬ LÍ THÔNG TIN</a:t>
            </a:r>
            <a:endParaRPr/>
          </a:p>
        </p:txBody>
      </p:sp>
      <p:pic>
        <p:nvPicPr>
          <p:cNvPr descr="Screen Clipping" id="157" name="Google Shape;157;p4"/>
          <p:cNvPicPr preferRelativeResize="0"/>
          <p:nvPr/>
        </p:nvPicPr>
        <p:blipFill rotWithShape="1">
          <a:blip r:embed="rId8">
            <a:alphaModFix/>
          </a:blip>
          <a:srcRect b="0" l="0" r="0" t="0"/>
          <a:stretch/>
        </p:blipFill>
        <p:spPr>
          <a:xfrm flipH="1">
            <a:off x="39867" y="5734332"/>
            <a:ext cx="12099333" cy="4821225"/>
          </a:xfrm>
          <a:prstGeom prst="rect">
            <a:avLst/>
          </a:prstGeom>
          <a:noFill/>
          <a:ln>
            <a:noFill/>
          </a:ln>
        </p:spPr>
      </p:pic>
      <p:sp>
        <p:nvSpPr>
          <p:cNvPr id="158" name="Google Shape;158;p4"/>
          <p:cNvSpPr/>
          <p:nvPr/>
        </p:nvSpPr>
        <p:spPr>
          <a:xfrm>
            <a:off x="4232910" y="1595082"/>
            <a:ext cx="1089669"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 I </a:t>
            </a:r>
            <a:endParaRPr b="0" i="0" sz="3200" u="none" cap="none" strike="noStrike">
              <a:solidFill>
                <a:schemeClr val="dk1"/>
              </a:solidFill>
              <a:latin typeface="Calibri"/>
              <a:ea typeface="Calibri"/>
              <a:cs typeface="Calibri"/>
              <a:sym typeface="Calibri"/>
            </a:endParaRPr>
          </a:p>
        </p:txBody>
      </p:sp>
      <p:sp>
        <p:nvSpPr>
          <p:cNvPr id="159" name="Google Shape;159;p4"/>
          <p:cNvSpPr/>
          <p:nvPr/>
        </p:nvSpPr>
        <p:spPr>
          <a:xfrm>
            <a:off x="4251096" y="3202199"/>
            <a:ext cx="1111958"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 II</a:t>
            </a:r>
            <a:endParaRPr b="0" i="0" sz="3200" u="none" cap="none" strike="noStrike">
              <a:solidFill>
                <a:schemeClr val="dk1"/>
              </a:solidFill>
              <a:latin typeface="Calibri"/>
              <a:ea typeface="Calibri"/>
              <a:cs typeface="Calibri"/>
              <a:sym typeface="Calibri"/>
            </a:endParaRPr>
          </a:p>
        </p:txBody>
      </p:sp>
      <p:sp>
        <p:nvSpPr>
          <p:cNvPr id="160" name="Google Shape;160;p4"/>
          <p:cNvSpPr/>
          <p:nvPr/>
        </p:nvSpPr>
        <p:spPr>
          <a:xfrm>
            <a:off x="4241401" y="4759327"/>
            <a:ext cx="1178830" cy="1161633"/>
          </a:xfrm>
          <a:prstGeom prst="diamond">
            <a:avLst/>
          </a:prstGeom>
          <a:solidFill>
            <a:srgbClr val="FFC000"/>
          </a:solidFill>
          <a:ln>
            <a:noFill/>
          </a:ln>
          <a:effectLst>
            <a:outerShdw blurRad="149987" algn="ctr" dir="8460000" dist="250190">
              <a:srgbClr val="000000">
                <a:alpha val="27843"/>
              </a:srgbClr>
            </a:outerShdw>
          </a:effectLst>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dk1"/>
                </a:solidFill>
                <a:latin typeface="Calibri"/>
                <a:ea typeface="Calibri"/>
                <a:cs typeface="Calibri"/>
                <a:sym typeface="Calibri"/>
              </a:rPr>
              <a:t>III</a:t>
            </a:r>
            <a:endParaRPr b="0" i="0" sz="3200" u="none" cap="none" strike="noStrike">
              <a:solidFill>
                <a:schemeClr val="dk1"/>
              </a:solidFill>
              <a:latin typeface="Calibri"/>
              <a:ea typeface="Calibri"/>
              <a:cs typeface="Calibri"/>
              <a:sym typeface="Calibri"/>
            </a:endParaRPr>
          </a:p>
        </p:txBody>
      </p:sp>
      <p:sp>
        <p:nvSpPr>
          <p:cNvPr id="161" name="Google Shape;161;p4"/>
          <p:cNvSpPr/>
          <p:nvPr/>
        </p:nvSpPr>
        <p:spPr>
          <a:xfrm>
            <a:off x="1618938" y="2284036"/>
            <a:ext cx="1949795" cy="277865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FF0000"/>
                </a:solidFill>
                <a:latin typeface="Calibri"/>
                <a:ea typeface="Calibri"/>
                <a:cs typeface="Calibri"/>
                <a:sym typeface="Calibri"/>
              </a:rPr>
              <a:t>MỤC TIÊU</a:t>
            </a:r>
            <a:endParaRPr b="1" i="0" sz="5400" u="none" cap="none" strike="noStrike">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100"/>
                                        <p:tgtEl>
                                          <p:spTgt spid="154"/>
                                        </p:tgtEl>
                                      </p:cBhvr>
                                    </p:animEffect>
                                  </p:childTnLst>
                                </p:cTn>
                              </p:par>
                              <p:par>
                                <p:cTn fill="hold" nodeType="withEffect" presetClass="entr" presetID="10" presetSubtype="0">
                                  <p:stCondLst>
                                    <p:cond delay="1100"/>
                                  </p:stCondLst>
                                  <p:childTnLst>
                                    <p:set>
                                      <p:cBhvr>
                                        <p:cTn dur="1" fill="hold">
                                          <p:stCondLst>
                                            <p:cond delay="0"/>
                                          </p:stCondLst>
                                        </p:cTn>
                                        <p:tgtEl>
                                          <p:spTgt spid="153"/>
                                        </p:tgtEl>
                                        <p:attrNameLst>
                                          <p:attrName>style.visibility</p:attrName>
                                        </p:attrNameLst>
                                      </p:cBhvr>
                                      <p:to>
                                        <p:strVal val="visible"/>
                                      </p:to>
                                    </p:set>
                                    <p:animEffect filter="fade" transition="in">
                                      <p:cBhvr>
                                        <p:cTn dur="6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5"/>
          <p:cNvSpPr/>
          <p:nvPr/>
        </p:nvSpPr>
        <p:spPr>
          <a:xfrm rot="-129175">
            <a:off x="2872594" y="2048072"/>
            <a:ext cx="7182345" cy="3169600"/>
          </a:xfrm>
          <a:prstGeom prst="roundRect">
            <a:avLst>
              <a:gd fmla="val 24491" name="adj"/>
            </a:avLst>
          </a:prstGeom>
          <a:noFill/>
          <a:ln cap="flat" cmpd="sng" w="2857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7" name="Google Shape;167;p5"/>
          <p:cNvSpPr/>
          <p:nvPr/>
        </p:nvSpPr>
        <p:spPr>
          <a:xfrm rot="-129175">
            <a:off x="2694752" y="1899538"/>
            <a:ext cx="7182345" cy="3169600"/>
          </a:xfrm>
          <a:prstGeom prst="roundRect">
            <a:avLst>
              <a:gd fmla="val 24491" name="adj"/>
            </a:avLst>
          </a:prstGeom>
          <a:solidFill>
            <a:srgbClr val="FFC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8" name="Google Shape;168;p5"/>
          <p:cNvSpPr/>
          <p:nvPr/>
        </p:nvSpPr>
        <p:spPr>
          <a:xfrm>
            <a:off x="4399221" y="4850997"/>
            <a:ext cx="3041408" cy="613131"/>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69" name="Google Shape;169;p5"/>
          <p:cNvSpPr/>
          <p:nvPr/>
        </p:nvSpPr>
        <p:spPr>
          <a:xfrm>
            <a:off x="8531617" y="5460922"/>
            <a:ext cx="562819" cy="486083"/>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0" name="Google Shape;170;p5"/>
          <p:cNvSpPr/>
          <p:nvPr/>
        </p:nvSpPr>
        <p:spPr>
          <a:xfrm rot="2006702">
            <a:off x="9142533" y="4782096"/>
            <a:ext cx="709898" cy="613126"/>
          </a:xfrm>
          <a:custGeom>
            <a:rect b="b" l="l" r="r" t="t"/>
            <a:pathLst>
              <a:path extrusionOk="0" h="7590" w="7895">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1" name="Google Shape;171;p5"/>
          <p:cNvSpPr txBox="1"/>
          <p:nvPr/>
        </p:nvSpPr>
        <p:spPr>
          <a:xfrm>
            <a:off x="4399221" y="4919742"/>
            <a:ext cx="3041408" cy="48543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4400"/>
              <a:buFont typeface="Calibri"/>
              <a:buNone/>
            </a:pPr>
            <a:r>
              <a:rPr b="0" i="0" lang="en-US" sz="4400" u="none" cap="none" strike="noStrike">
                <a:solidFill>
                  <a:schemeClr val="dk1"/>
                </a:solidFill>
                <a:latin typeface="Calibri"/>
                <a:ea typeface="Calibri"/>
                <a:cs typeface="Calibri"/>
                <a:sym typeface="Calibri"/>
              </a:rPr>
              <a:t>- Câu hỏi -</a:t>
            </a:r>
            <a:endParaRPr b="0" i="0" sz="4400" u="none" cap="none" strike="noStrike">
              <a:solidFill>
                <a:schemeClr val="dk1"/>
              </a:solidFill>
              <a:latin typeface="Calibri"/>
              <a:ea typeface="Calibri"/>
              <a:cs typeface="Calibri"/>
              <a:sym typeface="Calibri"/>
            </a:endParaRPr>
          </a:p>
        </p:txBody>
      </p:sp>
      <p:sp>
        <p:nvSpPr>
          <p:cNvPr id="172" name="Google Shape;172;p5"/>
          <p:cNvSpPr txBox="1"/>
          <p:nvPr/>
        </p:nvSpPr>
        <p:spPr>
          <a:xfrm>
            <a:off x="3137233" y="2615316"/>
            <a:ext cx="6703193" cy="2149045"/>
          </a:xfrm>
          <a:prstGeom prst="rect">
            <a:avLst/>
          </a:prstGeom>
          <a:noFill/>
          <a:ln>
            <a:noFill/>
          </a:ln>
        </p:spPr>
        <p:txBody>
          <a:bodyPr anchorCtr="0" anchor="t" bIns="91425" lIns="91425" spcFirstLastPara="1" rIns="91425" wrap="square" tIns="91425">
            <a:noAutofit/>
          </a:bodyPr>
          <a:lstStyle/>
          <a:p>
            <a:pPr indent="0" lvl="0" marL="0" marR="0" rtl="0" algn="just">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1. Quá trình xử lí thông tin gồm mấy bước</a:t>
            </a:r>
            <a:endParaRPr/>
          </a:p>
          <a:p>
            <a:pPr indent="0" lvl="0" marL="0" marR="0" rtl="0" algn="just">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2. Có mấy cách tiếp nhận thông tin?</a:t>
            </a:r>
            <a:endParaRPr/>
          </a:p>
          <a:p>
            <a:pPr indent="0" lvl="0" marL="0" marR="0" rtl="0" algn="just">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3. Có mấy cách đưa kết quả ra? Cho ví dụ?</a:t>
            </a:r>
            <a:endParaRPr b="0" i="0" sz="2800" u="none" cap="none" strike="noStrike">
              <a:solidFill>
                <a:schemeClr val="dk1"/>
              </a:solidFill>
              <a:latin typeface="Calibri"/>
              <a:ea typeface="Calibri"/>
              <a:cs typeface="Calibri"/>
              <a:sym typeface="Calibri"/>
            </a:endParaRPr>
          </a:p>
        </p:txBody>
      </p:sp>
      <p:grpSp>
        <p:nvGrpSpPr>
          <p:cNvPr id="173" name="Google Shape;173;p5"/>
          <p:cNvGrpSpPr/>
          <p:nvPr/>
        </p:nvGrpSpPr>
        <p:grpSpPr>
          <a:xfrm>
            <a:off x="2019336" y="1534909"/>
            <a:ext cx="2005958" cy="1317783"/>
            <a:chOff x="3348925" y="3556225"/>
            <a:chExt cx="776300" cy="567650"/>
          </a:xfrm>
        </p:grpSpPr>
        <p:sp>
          <p:nvSpPr>
            <p:cNvPr id="174" name="Google Shape;174;p5"/>
            <p:cNvSpPr/>
            <p:nvPr/>
          </p:nvSpPr>
          <p:spPr>
            <a:xfrm>
              <a:off x="3628125" y="3573200"/>
              <a:ext cx="481025" cy="443825"/>
            </a:xfrm>
            <a:custGeom>
              <a:rect b="b" l="l" r="r" t="t"/>
              <a:pathLst>
                <a:path extrusionOk="0" h="17753" w="19241">
                  <a:moveTo>
                    <a:pt x="19241" y="5274"/>
                  </a:moveTo>
                  <a:cubicBezTo>
                    <a:pt x="19157" y="6656"/>
                    <a:pt x="19050" y="8096"/>
                    <a:pt x="18955" y="9537"/>
                  </a:cubicBezTo>
                  <a:cubicBezTo>
                    <a:pt x="18919" y="10287"/>
                    <a:pt x="18931" y="11049"/>
                    <a:pt x="18884" y="11787"/>
                  </a:cubicBezTo>
                  <a:cubicBezTo>
                    <a:pt x="18800" y="13275"/>
                    <a:pt x="17610" y="14335"/>
                    <a:pt x="16098" y="14276"/>
                  </a:cubicBezTo>
                  <a:cubicBezTo>
                    <a:pt x="15990" y="14276"/>
                    <a:pt x="15907" y="14228"/>
                    <a:pt x="15800" y="14228"/>
                  </a:cubicBezTo>
                  <a:cubicBezTo>
                    <a:pt x="15371" y="14216"/>
                    <a:pt x="15264" y="14287"/>
                    <a:pt x="15240" y="14740"/>
                  </a:cubicBezTo>
                  <a:cubicBezTo>
                    <a:pt x="15193" y="15252"/>
                    <a:pt x="15181" y="15776"/>
                    <a:pt x="15145" y="16312"/>
                  </a:cubicBezTo>
                  <a:cubicBezTo>
                    <a:pt x="15145" y="16466"/>
                    <a:pt x="15145" y="16609"/>
                    <a:pt x="15121" y="16764"/>
                  </a:cubicBezTo>
                  <a:cubicBezTo>
                    <a:pt x="15074" y="17074"/>
                    <a:pt x="15121" y="17478"/>
                    <a:pt x="14764" y="17609"/>
                  </a:cubicBezTo>
                  <a:cubicBezTo>
                    <a:pt x="14371" y="17752"/>
                    <a:pt x="14014" y="17562"/>
                    <a:pt x="13764" y="17264"/>
                  </a:cubicBezTo>
                  <a:cubicBezTo>
                    <a:pt x="13097" y="16526"/>
                    <a:pt x="12419" y="15776"/>
                    <a:pt x="11811" y="14990"/>
                  </a:cubicBezTo>
                  <a:cubicBezTo>
                    <a:pt x="11526" y="14633"/>
                    <a:pt x="11228" y="14478"/>
                    <a:pt x="10799" y="14478"/>
                  </a:cubicBezTo>
                  <a:cubicBezTo>
                    <a:pt x="9668" y="14478"/>
                    <a:pt x="8549" y="14514"/>
                    <a:pt x="7442" y="14442"/>
                  </a:cubicBezTo>
                  <a:cubicBezTo>
                    <a:pt x="6394" y="14359"/>
                    <a:pt x="5358" y="14180"/>
                    <a:pt x="4334" y="14002"/>
                  </a:cubicBezTo>
                  <a:cubicBezTo>
                    <a:pt x="3810" y="13918"/>
                    <a:pt x="3763" y="13811"/>
                    <a:pt x="3763" y="13216"/>
                  </a:cubicBezTo>
                  <a:cubicBezTo>
                    <a:pt x="3763" y="12121"/>
                    <a:pt x="3679" y="11025"/>
                    <a:pt x="3394" y="9954"/>
                  </a:cubicBezTo>
                  <a:cubicBezTo>
                    <a:pt x="3179" y="9168"/>
                    <a:pt x="2727" y="8703"/>
                    <a:pt x="1905" y="8608"/>
                  </a:cubicBezTo>
                  <a:cubicBezTo>
                    <a:pt x="1489" y="8549"/>
                    <a:pt x="1072" y="8453"/>
                    <a:pt x="643" y="8430"/>
                  </a:cubicBezTo>
                  <a:cubicBezTo>
                    <a:pt x="286" y="8394"/>
                    <a:pt x="72" y="8227"/>
                    <a:pt x="60" y="7870"/>
                  </a:cubicBezTo>
                  <a:cubicBezTo>
                    <a:pt x="24" y="7251"/>
                    <a:pt x="0" y="6620"/>
                    <a:pt x="12" y="6001"/>
                  </a:cubicBezTo>
                  <a:cubicBezTo>
                    <a:pt x="48" y="5251"/>
                    <a:pt x="84" y="4501"/>
                    <a:pt x="191" y="3750"/>
                  </a:cubicBezTo>
                  <a:cubicBezTo>
                    <a:pt x="286" y="3143"/>
                    <a:pt x="441" y="2536"/>
                    <a:pt x="608" y="1941"/>
                  </a:cubicBezTo>
                  <a:cubicBezTo>
                    <a:pt x="881" y="881"/>
                    <a:pt x="1727" y="488"/>
                    <a:pt x="2643" y="286"/>
                  </a:cubicBezTo>
                  <a:cubicBezTo>
                    <a:pt x="3751" y="36"/>
                    <a:pt x="4870" y="0"/>
                    <a:pt x="6001" y="95"/>
                  </a:cubicBezTo>
                  <a:cubicBezTo>
                    <a:pt x="7870" y="226"/>
                    <a:pt x="9752" y="286"/>
                    <a:pt x="11609" y="417"/>
                  </a:cubicBezTo>
                  <a:cubicBezTo>
                    <a:pt x="13538" y="548"/>
                    <a:pt x="15490" y="750"/>
                    <a:pt x="17431" y="929"/>
                  </a:cubicBezTo>
                  <a:cubicBezTo>
                    <a:pt x="17622" y="941"/>
                    <a:pt x="17812" y="1012"/>
                    <a:pt x="18003" y="1060"/>
                  </a:cubicBezTo>
                  <a:cubicBezTo>
                    <a:pt x="18598" y="1203"/>
                    <a:pt x="18979" y="1584"/>
                    <a:pt x="19015" y="2203"/>
                  </a:cubicBezTo>
                  <a:cubicBezTo>
                    <a:pt x="19110" y="3203"/>
                    <a:pt x="19169" y="4203"/>
                    <a:pt x="19241" y="5274"/>
                  </a:cubicBezTo>
                  <a:close/>
                  <a:moveTo>
                    <a:pt x="9549" y="11585"/>
                  </a:moveTo>
                  <a:cubicBezTo>
                    <a:pt x="9609" y="11585"/>
                    <a:pt x="9763" y="11597"/>
                    <a:pt x="9894" y="11537"/>
                  </a:cubicBezTo>
                  <a:cubicBezTo>
                    <a:pt x="11025" y="11061"/>
                    <a:pt x="11907" y="10347"/>
                    <a:pt x="12228" y="9096"/>
                  </a:cubicBezTo>
                  <a:cubicBezTo>
                    <a:pt x="12395" y="8430"/>
                    <a:pt x="12264" y="8192"/>
                    <a:pt x="11609" y="8144"/>
                  </a:cubicBezTo>
                  <a:cubicBezTo>
                    <a:pt x="10442" y="8084"/>
                    <a:pt x="9263" y="8072"/>
                    <a:pt x="8097" y="8049"/>
                  </a:cubicBezTo>
                  <a:cubicBezTo>
                    <a:pt x="7573" y="8049"/>
                    <a:pt x="7239" y="8489"/>
                    <a:pt x="7287" y="9001"/>
                  </a:cubicBezTo>
                  <a:cubicBezTo>
                    <a:pt x="7311" y="9263"/>
                    <a:pt x="7382" y="9501"/>
                    <a:pt x="7406" y="9751"/>
                  </a:cubicBezTo>
                  <a:cubicBezTo>
                    <a:pt x="7549" y="11001"/>
                    <a:pt x="8573" y="11525"/>
                    <a:pt x="9549" y="11585"/>
                  </a:cubicBezTo>
                  <a:close/>
                  <a:moveTo>
                    <a:pt x="6799" y="6108"/>
                  </a:moveTo>
                  <a:lnTo>
                    <a:pt x="6799" y="6108"/>
                  </a:lnTo>
                  <a:lnTo>
                    <a:pt x="6799" y="5953"/>
                  </a:lnTo>
                  <a:cubicBezTo>
                    <a:pt x="6799" y="5620"/>
                    <a:pt x="6739" y="5346"/>
                    <a:pt x="6358" y="5298"/>
                  </a:cubicBezTo>
                  <a:cubicBezTo>
                    <a:pt x="6084" y="5274"/>
                    <a:pt x="5870" y="5513"/>
                    <a:pt x="5822" y="5894"/>
                  </a:cubicBezTo>
                  <a:cubicBezTo>
                    <a:pt x="5799" y="5965"/>
                    <a:pt x="5799" y="6048"/>
                    <a:pt x="5799" y="6120"/>
                  </a:cubicBezTo>
                  <a:cubicBezTo>
                    <a:pt x="5799" y="6608"/>
                    <a:pt x="6013" y="7013"/>
                    <a:pt x="6275" y="7025"/>
                  </a:cubicBezTo>
                  <a:cubicBezTo>
                    <a:pt x="6561" y="7060"/>
                    <a:pt x="6763" y="6703"/>
                    <a:pt x="6799" y="6167"/>
                  </a:cubicBezTo>
                  <a:close/>
                  <a:moveTo>
                    <a:pt x="14240" y="5536"/>
                  </a:moveTo>
                  <a:cubicBezTo>
                    <a:pt x="13383" y="5608"/>
                    <a:pt x="13121" y="6120"/>
                    <a:pt x="13526" y="6822"/>
                  </a:cubicBezTo>
                  <a:cubicBezTo>
                    <a:pt x="13597" y="6941"/>
                    <a:pt x="13752" y="7072"/>
                    <a:pt x="13859" y="7072"/>
                  </a:cubicBezTo>
                  <a:cubicBezTo>
                    <a:pt x="13954" y="7072"/>
                    <a:pt x="14121" y="6941"/>
                    <a:pt x="14181" y="6822"/>
                  </a:cubicBezTo>
                  <a:cubicBezTo>
                    <a:pt x="14359" y="6417"/>
                    <a:pt x="14371" y="6013"/>
                    <a:pt x="14240" y="5536"/>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5" name="Google Shape;175;p5"/>
            <p:cNvSpPr/>
            <p:nvPr/>
          </p:nvSpPr>
          <p:spPr>
            <a:xfrm>
              <a:off x="3367375" y="3796725"/>
              <a:ext cx="342025" cy="307200"/>
            </a:xfrm>
            <a:custGeom>
              <a:rect b="b" l="l" r="r" t="t"/>
              <a:pathLst>
                <a:path extrusionOk="0" h="12288" w="13681">
                  <a:moveTo>
                    <a:pt x="2108" y="12288"/>
                  </a:moveTo>
                  <a:cubicBezTo>
                    <a:pt x="1798" y="11704"/>
                    <a:pt x="2048" y="11276"/>
                    <a:pt x="2096" y="10835"/>
                  </a:cubicBezTo>
                  <a:cubicBezTo>
                    <a:pt x="2108" y="10597"/>
                    <a:pt x="2239" y="10359"/>
                    <a:pt x="2286" y="10121"/>
                  </a:cubicBezTo>
                  <a:cubicBezTo>
                    <a:pt x="2405" y="9621"/>
                    <a:pt x="2298" y="9490"/>
                    <a:pt x="1798" y="9466"/>
                  </a:cubicBezTo>
                  <a:cubicBezTo>
                    <a:pt x="1524" y="9454"/>
                    <a:pt x="1251" y="9490"/>
                    <a:pt x="977" y="9466"/>
                  </a:cubicBezTo>
                  <a:cubicBezTo>
                    <a:pt x="453" y="9430"/>
                    <a:pt x="203" y="9216"/>
                    <a:pt x="96" y="8716"/>
                  </a:cubicBezTo>
                  <a:cubicBezTo>
                    <a:pt x="24" y="8371"/>
                    <a:pt x="0" y="8013"/>
                    <a:pt x="0" y="7668"/>
                  </a:cubicBezTo>
                  <a:cubicBezTo>
                    <a:pt x="12" y="6168"/>
                    <a:pt x="24" y="4680"/>
                    <a:pt x="72" y="3180"/>
                  </a:cubicBezTo>
                  <a:cubicBezTo>
                    <a:pt x="84" y="2799"/>
                    <a:pt x="155" y="2429"/>
                    <a:pt x="191" y="2060"/>
                  </a:cubicBezTo>
                  <a:cubicBezTo>
                    <a:pt x="322" y="810"/>
                    <a:pt x="1286" y="239"/>
                    <a:pt x="2167" y="108"/>
                  </a:cubicBezTo>
                  <a:cubicBezTo>
                    <a:pt x="2703" y="13"/>
                    <a:pt x="3263" y="1"/>
                    <a:pt x="3799" y="1"/>
                  </a:cubicBezTo>
                  <a:cubicBezTo>
                    <a:pt x="5680" y="13"/>
                    <a:pt x="7561" y="48"/>
                    <a:pt x="9430" y="96"/>
                  </a:cubicBezTo>
                  <a:cubicBezTo>
                    <a:pt x="10323" y="120"/>
                    <a:pt x="11228" y="179"/>
                    <a:pt x="12121" y="274"/>
                  </a:cubicBezTo>
                  <a:cubicBezTo>
                    <a:pt x="12788" y="334"/>
                    <a:pt x="13181" y="751"/>
                    <a:pt x="13347" y="1406"/>
                  </a:cubicBezTo>
                  <a:cubicBezTo>
                    <a:pt x="13681" y="2834"/>
                    <a:pt x="13681" y="4275"/>
                    <a:pt x="13597" y="5739"/>
                  </a:cubicBezTo>
                  <a:cubicBezTo>
                    <a:pt x="13538" y="6609"/>
                    <a:pt x="13466" y="7478"/>
                    <a:pt x="13395" y="8359"/>
                  </a:cubicBezTo>
                  <a:cubicBezTo>
                    <a:pt x="13312" y="9156"/>
                    <a:pt x="13062" y="9466"/>
                    <a:pt x="12264" y="9609"/>
                  </a:cubicBezTo>
                  <a:cubicBezTo>
                    <a:pt x="11502" y="9740"/>
                    <a:pt x="10728" y="9811"/>
                    <a:pt x="9954" y="9823"/>
                  </a:cubicBezTo>
                  <a:cubicBezTo>
                    <a:pt x="8585" y="9859"/>
                    <a:pt x="7216" y="9811"/>
                    <a:pt x="5834" y="9788"/>
                  </a:cubicBezTo>
                  <a:cubicBezTo>
                    <a:pt x="5477" y="9764"/>
                    <a:pt x="5287" y="9978"/>
                    <a:pt x="5072" y="10180"/>
                  </a:cubicBezTo>
                  <a:cubicBezTo>
                    <a:pt x="4227" y="11038"/>
                    <a:pt x="3179" y="11633"/>
                    <a:pt x="2108" y="12288"/>
                  </a:cubicBezTo>
                  <a:close/>
                  <a:moveTo>
                    <a:pt x="8752" y="5894"/>
                  </a:moveTo>
                  <a:cubicBezTo>
                    <a:pt x="8490" y="5858"/>
                    <a:pt x="8240" y="5811"/>
                    <a:pt x="8001" y="5799"/>
                  </a:cubicBezTo>
                  <a:cubicBezTo>
                    <a:pt x="7216" y="5751"/>
                    <a:pt x="6406" y="5739"/>
                    <a:pt x="5620" y="5680"/>
                  </a:cubicBezTo>
                  <a:cubicBezTo>
                    <a:pt x="5275" y="5656"/>
                    <a:pt x="5132" y="5870"/>
                    <a:pt x="5025" y="6132"/>
                  </a:cubicBezTo>
                  <a:cubicBezTo>
                    <a:pt x="4846" y="6597"/>
                    <a:pt x="5358" y="7978"/>
                    <a:pt x="6049" y="8204"/>
                  </a:cubicBezTo>
                  <a:cubicBezTo>
                    <a:pt x="7168" y="8573"/>
                    <a:pt x="8823" y="7442"/>
                    <a:pt x="8835" y="6275"/>
                  </a:cubicBezTo>
                  <a:cubicBezTo>
                    <a:pt x="8835" y="6168"/>
                    <a:pt x="8787" y="6049"/>
                    <a:pt x="8752" y="5894"/>
                  </a:cubicBezTo>
                  <a:close/>
                  <a:moveTo>
                    <a:pt x="3703" y="3132"/>
                  </a:moveTo>
                  <a:cubicBezTo>
                    <a:pt x="3358" y="3596"/>
                    <a:pt x="3287" y="4013"/>
                    <a:pt x="3406" y="4454"/>
                  </a:cubicBezTo>
                  <a:cubicBezTo>
                    <a:pt x="3429" y="4573"/>
                    <a:pt x="3596" y="4715"/>
                    <a:pt x="3703" y="4715"/>
                  </a:cubicBezTo>
                  <a:cubicBezTo>
                    <a:pt x="3810" y="4715"/>
                    <a:pt x="4001" y="4608"/>
                    <a:pt x="4025" y="4501"/>
                  </a:cubicBezTo>
                  <a:cubicBezTo>
                    <a:pt x="4144" y="4037"/>
                    <a:pt x="4144" y="3572"/>
                    <a:pt x="3703" y="3132"/>
                  </a:cubicBezTo>
                  <a:close/>
                  <a:moveTo>
                    <a:pt x="9835" y="3156"/>
                  </a:moveTo>
                  <a:cubicBezTo>
                    <a:pt x="9490" y="3537"/>
                    <a:pt x="9561" y="3906"/>
                    <a:pt x="9644" y="4263"/>
                  </a:cubicBezTo>
                  <a:cubicBezTo>
                    <a:pt x="9668" y="4382"/>
                    <a:pt x="9847" y="4561"/>
                    <a:pt x="9906" y="4549"/>
                  </a:cubicBezTo>
                  <a:cubicBezTo>
                    <a:pt x="10037" y="4501"/>
                    <a:pt x="10240" y="4382"/>
                    <a:pt x="10264" y="4263"/>
                  </a:cubicBezTo>
                  <a:cubicBezTo>
                    <a:pt x="10359" y="3858"/>
                    <a:pt x="10276" y="3477"/>
                    <a:pt x="9835" y="3156"/>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6" name="Google Shape;176;p5"/>
            <p:cNvSpPr/>
            <p:nvPr/>
          </p:nvSpPr>
          <p:spPr>
            <a:xfrm>
              <a:off x="3809400" y="3775000"/>
              <a:ext cx="128600" cy="88125"/>
            </a:xfrm>
            <a:custGeom>
              <a:rect b="b" l="l" r="r" t="t"/>
              <a:pathLst>
                <a:path extrusionOk="0" h="3525" w="5144">
                  <a:moveTo>
                    <a:pt x="2298" y="3513"/>
                  </a:moveTo>
                  <a:cubicBezTo>
                    <a:pt x="1322" y="3453"/>
                    <a:pt x="298" y="2929"/>
                    <a:pt x="155" y="1691"/>
                  </a:cubicBezTo>
                  <a:cubicBezTo>
                    <a:pt x="131" y="1441"/>
                    <a:pt x="60" y="1203"/>
                    <a:pt x="36" y="953"/>
                  </a:cubicBezTo>
                  <a:cubicBezTo>
                    <a:pt x="0" y="429"/>
                    <a:pt x="334" y="0"/>
                    <a:pt x="846" y="0"/>
                  </a:cubicBezTo>
                  <a:cubicBezTo>
                    <a:pt x="2024" y="0"/>
                    <a:pt x="3179" y="24"/>
                    <a:pt x="4358" y="84"/>
                  </a:cubicBezTo>
                  <a:cubicBezTo>
                    <a:pt x="5013" y="120"/>
                    <a:pt x="5144" y="370"/>
                    <a:pt x="4977" y="1036"/>
                  </a:cubicBezTo>
                  <a:cubicBezTo>
                    <a:pt x="4667" y="2286"/>
                    <a:pt x="3774" y="3001"/>
                    <a:pt x="2643" y="3477"/>
                  </a:cubicBezTo>
                  <a:cubicBezTo>
                    <a:pt x="2524" y="3525"/>
                    <a:pt x="2358" y="3513"/>
                    <a:pt x="2298" y="3513"/>
                  </a:cubicBezTo>
                  <a:close/>
                  <a:moveTo>
                    <a:pt x="4429" y="870"/>
                  </a:moveTo>
                  <a:cubicBezTo>
                    <a:pt x="4203" y="798"/>
                    <a:pt x="4048" y="715"/>
                    <a:pt x="3882" y="691"/>
                  </a:cubicBezTo>
                  <a:cubicBezTo>
                    <a:pt x="3108" y="631"/>
                    <a:pt x="2334" y="584"/>
                    <a:pt x="1572" y="572"/>
                  </a:cubicBezTo>
                  <a:cubicBezTo>
                    <a:pt x="1346" y="572"/>
                    <a:pt x="1131" y="631"/>
                    <a:pt x="917" y="727"/>
                  </a:cubicBezTo>
                  <a:cubicBezTo>
                    <a:pt x="798" y="774"/>
                    <a:pt x="667" y="905"/>
                    <a:pt x="631" y="1024"/>
                  </a:cubicBezTo>
                  <a:cubicBezTo>
                    <a:pt x="357" y="2036"/>
                    <a:pt x="1429" y="3179"/>
                    <a:pt x="2441" y="2894"/>
                  </a:cubicBezTo>
                  <a:cubicBezTo>
                    <a:pt x="3405" y="2620"/>
                    <a:pt x="4179" y="2048"/>
                    <a:pt x="4429" y="87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7" name="Google Shape;177;p5"/>
            <p:cNvSpPr/>
            <p:nvPr/>
          </p:nvSpPr>
          <p:spPr>
            <a:xfrm>
              <a:off x="3772775" y="3705350"/>
              <a:ext cx="25325" cy="44375"/>
            </a:xfrm>
            <a:custGeom>
              <a:rect b="b" l="l" r="r" t="t"/>
              <a:pathLst>
                <a:path extrusionOk="0" h="1775" w="1013">
                  <a:moveTo>
                    <a:pt x="1013" y="822"/>
                  </a:moveTo>
                  <a:lnTo>
                    <a:pt x="1013" y="893"/>
                  </a:lnTo>
                  <a:cubicBezTo>
                    <a:pt x="977" y="1429"/>
                    <a:pt x="775" y="1774"/>
                    <a:pt x="489" y="1751"/>
                  </a:cubicBezTo>
                  <a:cubicBezTo>
                    <a:pt x="215" y="1727"/>
                    <a:pt x="1" y="1334"/>
                    <a:pt x="13" y="846"/>
                  </a:cubicBezTo>
                  <a:cubicBezTo>
                    <a:pt x="13" y="774"/>
                    <a:pt x="13" y="691"/>
                    <a:pt x="36" y="620"/>
                  </a:cubicBezTo>
                  <a:cubicBezTo>
                    <a:pt x="84" y="239"/>
                    <a:pt x="298" y="0"/>
                    <a:pt x="572" y="24"/>
                  </a:cubicBezTo>
                  <a:cubicBezTo>
                    <a:pt x="953" y="72"/>
                    <a:pt x="1013" y="358"/>
                    <a:pt x="1013" y="679"/>
                  </a:cubicBezTo>
                  <a:lnTo>
                    <a:pt x="1013" y="822"/>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8" name="Google Shape;178;p5"/>
            <p:cNvSpPr/>
            <p:nvPr/>
          </p:nvSpPr>
          <p:spPr>
            <a:xfrm>
              <a:off x="3956125" y="3711600"/>
              <a:ext cx="31300" cy="38425"/>
            </a:xfrm>
            <a:custGeom>
              <a:rect b="b" l="l" r="r" t="t"/>
              <a:pathLst>
                <a:path extrusionOk="0" h="1537" w="1252">
                  <a:moveTo>
                    <a:pt x="1120" y="0"/>
                  </a:moveTo>
                  <a:cubicBezTo>
                    <a:pt x="1251" y="465"/>
                    <a:pt x="1239" y="881"/>
                    <a:pt x="1061" y="1286"/>
                  </a:cubicBezTo>
                  <a:cubicBezTo>
                    <a:pt x="1013" y="1405"/>
                    <a:pt x="858" y="1536"/>
                    <a:pt x="739" y="1536"/>
                  </a:cubicBezTo>
                  <a:cubicBezTo>
                    <a:pt x="620" y="1536"/>
                    <a:pt x="465" y="1405"/>
                    <a:pt x="406" y="1286"/>
                  </a:cubicBezTo>
                  <a:cubicBezTo>
                    <a:pt x="1" y="596"/>
                    <a:pt x="263" y="96"/>
                    <a:pt x="112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79" name="Google Shape;179;p5"/>
            <p:cNvSpPr/>
            <p:nvPr/>
          </p:nvSpPr>
          <p:spPr>
            <a:xfrm>
              <a:off x="3488825" y="3938125"/>
              <a:ext cx="99425" cy="73525"/>
            </a:xfrm>
            <a:custGeom>
              <a:rect b="b" l="l" r="r" t="t"/>
              <a:pathLst>
                <a:path extrusionOk="0" h="2941" w="3977">
                  <a:moveTo>
                    <a:pt x="3894" y="238"/>
                  </a:moveTo>
                  <a:cubicBezTo>
                    <a:pt x="3917" y="393"/>
                    <a:pt x="3977" y="512"/>
                    <a:pt x="3977" y="631"/>
                  </a:cubicBezTo>
                  <a:cubicBezTo>
                    <a:pt x="3965" y="1810"/>
                    <a:pt x="2310" y="2941"/>
                    <a:pt x="1191" y="2560"/>
                  </a:cubicBezTo>
                  <a:cubicBezTo>
                    <a:pt x="512" y="2346"/>
                    <a:pt x="0" y="953"/>
                    <a:pt x="167" y="500"/>
                  </a:cubicBezTo>
                  <a:cubicBezTo>
                    <a:pt x="274" y="226"/>
                    <a:pt x="417" y="0"/>
                    <a:pt x="762" y="36"/>
                  </a:cubicBezTo>
                  <a:cubicBezTo>
                    <a:pt x="1548" y="83"/>
                    <a:pt x="2358" y="107"/>
                    <a:pt x="3143" y="155"/>
                  </a:cubicBezTo>
                  <a:cubicBezTo>
                    <a:pt x="3393" y="155"/>
                    <a:pt x="3632" y="202"/>
                    <a:pt x="3894" y="238"/>
                  </a:cubicBezTo>
                  <a:close/>
                  <a:moveTo>
                    <a:pt x="3310" y="822"/>
                  </a:moveTo>
                  <a:cubicBezTo>
                    <a:pt x="2441" y="524"/>
                    <a:pt x="1596" y="738"/>
                    <a:pt x="738" y="703"/>
                  </a:cubicBezTo>
                  <a:cubicBezTo>
                    <a:pt x="691" y="1274"/>
                    <a:pt x="810" y="1726"/>
                    <a:pt x="1286" y="1953"/>
                  </a:cubicBezTo>
                  <a:cubicBezTo>
                    <a:pt x="1774" y="2191"/>
                    <a:pt x="2250" y="1941"/>
                    <a:pt x="2715" y="1726"/>
                  </a:cubicBezTo>
                  <a:cubicBezTo>
                    <a:pt x="3060" y="1572"/>
                    <a:pt x="3298" y="1298"/>
                    <a:pt x="3310" y="822"/>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0" name="Google Shape;180;p5"/>
            <p:cNvSpPr/>
            <p:nvPr/>
          </p:nvSpPr>
          <p:spPr>
            <a:xfrm>
              <a:off x="3449525" y="3875000"/>
              <a:ext cx="21450" cy="39925"/>
            </a:xfrm>
            <a:custGeom>
              <a:rect b="b" l="l" r="r" t="t"/>
              <a:pathLst>
                <a:path extrusionOk="0" h="1597" w="858">
                  <a:moveTo>
                    <a:pt x="417" y="1"/>
                  </a:moveTo>
                  <a:cubicBezTo>
                    <a:pt x="858" y="441"/>
                    <a:pt x="858" y="906"/>
                    <a:pt x="739" y="1370"/>
                  </a:cubicBezTo>
                  <a:cubicBezTo>
                    <a:pt x="715" y="1477"/>
                    <a:pt x="524" y="1596"/>
                    <a:pt x="417" y="1596"/>
                  </a:cubicBezTo>
                  <a:cubicBezTo>
                    <a:pt x="310" y="1573"/>
                    <a:pt x="143" y="1442"/>
                    <a:pt x="120" y="1323"/>
                  </a:cubicBezTo>
                  <a:cubicBezTo>
                    <a:pt x="1" y="882"/>
                    <a:pt x="72" y="441"/>
                    <a:pt x="4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1" name="Google Shape;181;p5"/>
            <p:cNvSpPr/>
            <p:nvPr/>
          </p:nvSpPr>
          <p:spPr>
            <a:xfrm>
              <a:off x="3604600" y="3875600"/>
              <a:ext cx="21750" cy="35150"/>
            </a:xfrm>
            <a:custGeom>
              <a:rect b="b" l="l" r="r" t="t"/>
              <a:pathLst>
                <a:path extrusionOk="0" h="1406" w="870">
                  <a:moveTo>
                    <a:pt x="346" y="1"/>
                  </a:moveTo>
                  <a:cubicBezTo>
                    <a:pt x="787" y="322"/>
                    <a:pt x="870" y="703"/>
                    <a:pt x="775" y="1108"/>
                  </a:cubicBezTo>
                  <a:cubicBezTo>
                    <a:pt x="751" y="1227"/>
                    <a:pt x="548" y="1358"/>
                    <a:pt x="417" y="1394"/>
                  </a:cubicBezTo>
                  <a:cubicBezTo>
                    <a:pt x="358" y="1406"/>
                    <a:pt x="179" y="1227"/>
                    <a:pt x="155" y="1108"/>
                  </a:cubicBezTo>
                  <a:cubicBezTo>
                    <a:pt x="72" y="763"/>
                    <a:pt x="1" y="382"/>
                    <a:pt x="34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2" name="Google Shape;182;p5"/>
            <p:cNvSpPr/>
            <p:nvPr/>
          </p:nvSpPr>
          <p:spPr>
            <a:xfrm>
              <a:off x="3817725" y="3789275"/>
              <a:ext cx="102425" cy="65525"/>
            </a:xfrm>
            <a:custGeom>
              <a:rect b="b" l="l" r="r" t="t"/>
              <a:pathLst>
                <a:path extrusionOk="0" h="2621" w="4097">
                  <a:moveTo>
                    <a:pt x="4096" y="299"/>
                  </a:moveTo>
                  <a:cubicBezTo>
                    <a:pt x="3858" y="1477"/>
                    <a:pt x="3072" y="2049"/>
                    <a:pt x="2108" y="2323"/>
                  </a:cubicBezTo>
                  <a:cubicBezTo>
                    <a:pt x="1072" y="2620"/>
                    <a:pt x="1" y="1465"/>
                    <a:pt x="298" y="453"/>
                  </a:cubicBezTo>
                  <a:cubicBezTo>
                    <a:pt x="334" y="334"/>
                    <a:pt x="465" y="203"/>
                    <a:pt x="584" y="156"/>
                  </a:cubicBezTo>
                  <a:cubicBezTo>
                    <a:pt x="798" y="60"/>
                    <a:pt x="1013" y="1"/>
                    <a:pt x="1239" y="1"/>
                  </a:cubicBezTo>
                  <a:cubicBezTo>
                    <a:pt x="2013" y="25"/>
                    <a:pt x="2787" y="60"/>
                    <a:pt x="3549" y="120"/>
                  </a:cubicBezTo>
                  <a:cubicBezTo>
                    <a:pt x="3715" y="144"/>
                    <a:pt x="3870" y="227"/>
                    <a:pt x="4096" y="299"/>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3" name="Google Shape;183;p5"/>
            <p:cNvSpPr/>
            <p:nvPr/>
          </p:nvSpPr>
          <p:spPr>
            <a:xfrm>
              <a:off x="3505775" y="3951500"/>
              <a:ext cx="65825" cy="41400"/>
            </a:xfrm>
            <a:custGeom>
              <a:rect b="b" l="l" r="r" t="t"/>
              <a:pathLst>
                <a:path extrusionOk="0" h="1656" w="2633">
                  <a:moveTo>
                    <a:pt x="2632" y="287"/>
                  </a:moveTo>
                  <a:cubicBezTo>
                    <a:pt x="2620" y="763"/>
                    <a:pt x="2382" y="1037"/>
                    <a:pt x="2025" y="1191"/>
                  </a:cubicBezTo>
                  <a:cubicBezTo>
                    <a:pt x="1572" y="1406"/>
                    <a:pt x="1084" y="1656"/>
                    <a:pt x="596" y="1418"/>
                  </a:cubicBezTo>
                  <a:cubicBezTo>
                    <a:pt x="132" y="1191"/>
                    <a:pt x="1" y="739"/>
                    <a:pt x="37" y="168"/>
                  </a:cubicBezTo>
                  <a:cubicBezTo>
                    <a:pt x="918" y="203"/>
                    <a:pt x="1763" y="1"/>
                    <a:pt x="2632" y="287"/>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84" name="Google Shape;184;p5"/>
            <p:cNvSpPr/>
            <p:nvPr/>
          </p:nvSpPr>
          <p:spPr>
            <a:xfrm>
              <a:off x="3348925" y="3556225"/>
              <a:ext cx="776300" cy="567650"/>
            </a:xfrm>
            <a:custGeom>
              <a:rect b="b" l="l" r="r" t="t"/>
              <a:pathLst>
                <a:path extrusionOk="0" h="22706" w="31052">
                  <a:moveTo>
                    <a:pt x="30837" y="2477"/>
                  </a:moveTo>
                  <a:cubicBezTo>
                    <a:pt x="30695" y="1560"/>
                    <a:pt x="30159" y="1012"/>
                    <a:pt x="29313" y="905"/>
                  </a:cubicBezTo>
                  <a:cubicBezTo>
                    <a:pt x="27920" y="739"/>
                    <a:pt x="26432" y="596"/>
                    <a:pt x="24753" y="441"/>
                  </a:cubicBezTo>
                  <a:cubicBezTo>
                    <a:pt x="23956" y="381"/>
                    <a:pt x="23134" y="334"/>
                    <a:pt x="22348" y="310"/>
                  </a:cubicBezTo>
                  <a:cubicBezTo>
                    <a:pt x="22015" y="298"/>
                    <a:pt x="21705" y="274"/>
                    <a:pt x="21372" y="262"/>
                  </a:cubicBezTo>
                  <a:lnTo>
                    <a:pt x="19765" y="179"/>
                  </a:lnTo>
                  <a:cubicBezTo>
                    <a:pt x="18455" y="96"/>
                    <a:pt x="17086" y="24"/>
                    <a:pt x="15752" y="0"/>
                  </a:cubicBezTo>
                  <a:lnTo>
                    <a:pt x="15562" y="0"/>
                  </a:lnTo>
                  <a:cubicBezTo>
                    <a:pt x="14371" y="0"/>
                    <a:pt x="13359" y="215"/>
                    <a:pt x="12478" y="667"/>
                  </a:cubicBezTo>
                  <a:cubicBezTo>
                    <a:pt x="12002" y="905"/>
                    <a:pt x="11692" y="1227"/>
                    <a:pt x="11478" y="1679"/>
                  </a:cubicBezTo>
                  <a:cubicBezTo>
                    <a:pt x="11002" y="2727"/>
                    <a:pt x="10716" y="3846"/>
                    <a:pt x="10644" y="4977"/>
                  </a:cubicBezTo>
                  <a:cubicBezTo>
                    <a:pt x="10597" y="5703"/>
                    <a:pt x="10573" y="6454"/>
                    <a:pt x="10549" y="7168"/>
                  </a:cubicBezTo>
                  <a:lnTo>
                    <a:pt x="10513" y="8287"/>
                  </a:lnTo>
                  <a:cubicBezTo>
                    <a:pt x="10513" y="8430"/>
                    <a:pt x="10490" y="8573"/>
                    <a:pt x="10478" y="8728"/>
                  </a:cubicBezTo>
                  <a:cubicBezTo>
                    <a:pt x="10478" y="8775"/>
                    <a:pt x="10466" y="8823"/>
                    <a:pt x="10466" y="8871"/>
                  </a:cubicBezTo>
                  <a:cubicBezTo>
                    <a:pt x="10418" y="8882"/>
                    <a:pt x="10371" y="8882"/>
                    <a:pt x="10335" y="8894"/>
                  </a:cubicBezTo>
                  <a:cubicBezTo>
                    <a:pt x="10168" y="8930"/>
                    <a:pt x="10037" y="8954"/>
                    <a:pt x="9894" y="8966"/>
                  </a:cubicBezTo>
                  <a:cubicBezTo>
                    <a:pt x="9406" y="8990"/>
                    <a:pt x="8858" y="8990"/>
                    <a:pt x="8299" y="8990"/>
                  </a:cubicBezTo>
                  <a:cubicBezTo>
                    <a:pt x="7906" y="8990"/>
                    <a:pt x="7549" y="8990"/>
                    <a:pt x="7204" y="8966"/>
                  </a:cubicBezTo>
                  <a:cubicBezTo>
                    <a:pt x="6668" y="8954"/>
                    <a:pt x="6132" y="8930"/>
                    <a:pt x="5596" y="8906"/>
                  </a:cubicBezTo>
                  <a:cubicBezTo>
                    <a:pt x="4941" y="8882"/>
                    <a:pt x="4275" y="8847"/>
                    <a:pt x="3608" y="8835"/>
                  </a:cubicBezTo>
                  <a:lnTo>
                    <a:pt x="3560" y="8835"/>
                  </a:lnTo>
                  <a:cubicBezTo>
                    <a:pt x="1834" y="8835"/>
                    <a:pt x="476" y="9954"/>
                    <a:pt x="286" y="11561"/>
                  </a:cubicBezTo>
                  <a:cubicBezTo>
                    <a:pt x="48" y="13490"/>
                    <a:pt x="0" y="15574"/>
                    <a:pt x="143" y="17741"/>
                  </a:cubicBezTo>
                  <a:cubicBezTo>
                    <a:pt x="238" y="19419"/>
                    <a:pt x="679" y="19610"/>
                    <a:pt x="1953" y="19800"/>
                  </a:cubicBezTo>
                  <a:cubicBezTo>
                    <a:pt x="2072" y="19824"/>
                    <a:pt x="2227" y="19848"/>
                    <a:pt x="2262" y="19896"/>
                  </a:cubicBezTo>
                  <a:cubicBezTo>
                    <a:pt x="2298" y="19943"/>
                    <a:pt x="2286" y="20086"/>
                    <a:pt x="2262" y="20217"/>
                  </a:cubicBezTo>
                  <a:cubicBezTo>
                    <a:pt x="2251" y="20324"/>
                    <a:pt x="2227" y="20431"/>
                    <a:pt x="2203" y="20539"/>
                  </a:cubicBezTo>
                  <a:cubicBezTo>
                    <a:pt x="2179" y="20670"/>
                    <a:pt x="2143" y="20812"/>
                    <a:pt x="2131" y="20967"/>
                  </a:cubicBezTo>
                  <a:cubicBezTo>
                    <a:pt x="2084" y="21336"/>
                    <a:pt x="2048" y="21765"/>
                    <a:pt x="2060" y="22182"/>
                  </a:cubicBezTo>
                  <a:cubicBezTo>
                    <a:pt x="2072" y="22575"/>
                    <a:pt x="2286" y="22706"/>
                    <a:pt x="2477" y="22706"/>
                  </a:cubicBezTo>
                  <a:cubicBezTo>
                    <a:pt x="2584" y="22706"/>
                    <a:pt x="2715" y="22658"/>
                    <a:pt x="2834" y="22586"/>
                  </a:cubicBezTo>
                  <a:cubicBezTo>
                    <a:pt x="2965" y="22503"/>
                    <a:pt x="3096" y="22396"/>
                    <a:pt x="3239" y="22301"/>
                  </a:cubicBezTo>
                  <a:cubicBezTo>
                    <a:pt x="3322" y="22229"/>
                    <a:pt x="3417" y="22170"/>
                    <a:pt x="3513" y="22110"/>
                  </a:cubicBezTo>
                  <a:cubicBezTo>
                    <a:pt x="4453" y="21467"/>
                    <a:pt x="5227" y="20932"/>
                    <a:pt x="6049" y="20384"/>
                  </a:cubicBezTo>
                  <a:lnTo>
                    <a:pt x="6108" y="20336"/>
                  </a:lnTo>
                  <a:cubicBezTo>
                    <a:pt x="6275" y="20241"/>
                    <a:pt x="6418" y="20122"/>
                    <a:pt x="6584" y="20098"/>
                  </a:cubicBezTo>
                  <a:cubicBezTo>
                    <a:pt x="7084" y="20027"/>
                    <a:pt x="7608" y="20015"/>
                    <a:pt x="8061" y="20015"/>
                  </a:cubicBezTo>
                  <a:cubicBezTo>
                    <a:pt x="8632" y="20003"/>
                    <a:pt x="9216" y="20003"/>
                    <a:pt x="9811" y="20003"/>
                  </a:cubicBezTo>
                  <a:cubicBezTo>
                    <a:pt x="10859" y="19979"/>
                    <a:pt x="11942" y="19979"/>
                    <a:pt x="13002" y="19943"/>
                  </a:cubicBezTo>
                  <a:cubicBezTo>
                    <a:pt x="14097" y="19896"/>
                    <a:pt x="14693" y="19288"/>
                    <a:pt x="14764" y="18110"/>
                  </a:cubicBezTo>
                  <a:cubicBezTo>
                    <a:pt x="14812" y="17360"/>
                    <a:pt x="14883" y="16621"/>
                    <a:pt x="14966" y="15895"/>
                  </a:cubicBezTo>
                  <a:lnTo>
                    <a:pt x="14978" y="15728"/>
                  </a:lnTo>
                  <a:cubicBezTo>
                    <a:pt x="14990" y="15633"/>
                    <a:pt x="15026" y="15538"/>
                    <a:pt x="15050" y="15431"/>
                  </a:cubicBezTo>
                  <a:cubicBezTo>
                    <a:pt x="15050" y="15419"/>
                    <a:pt x="15062" y="15395"/>
                    <a:pt x="15062" y="15371"/>
                  </a:cubicBezTo>
                  <a:lnTo>
                    <a:pt x="15085" y="15371"/>
                  </a:lnTo>
                  <a:cubicBezTo>
                    <a:pt x="15097" y="15371"/>
                    <a:pt x="15121" y="15359"/>
                    <a:pt x="15121" y="15359"/>
                  </a:cubicBezTo>
                  <a:cubicBezTo>
                    <a:pt x="16109" y="15443"/>
                    <a:pt x="17086" y="15514"/>
                    <a:pt x="18062" y="15609"/>
                  </a:cubicBezTo>
                  <a:cubicBezTo>
                    <a:pt x="19265" y="15717"/>
                    <a:pt x="20467" y="15812"/>
                    <a:pt x="21693" y="15919"/>
                  </a:cubicBezTo>
                  <a:cubicBezTo>
                    <a:pt x="22134" y="15967"/>
                    <a:pt x="22432" y="16109"/>
                    <a:pt x="22682" y="16431"/>
                  </a:cubicBezTo>
                  <a:cubicBezTo>
                    <a:pt x="23158" y="17026"/>
                    <a:pt x="23658" y="17622"/>
                    <a:pt x="24146" y="18181"/>
                  </a:cubicBezTo>
                  <a:lnTo>
                    <a:pt x="24265" y="18336"/>
                  </a:lnTo>
                  <a:cubicBezTo>
                    <a:pt x="24682" y="18836"/>
                    <a:pt x="25289" y="19050"/>
                    <a:pt x="25765" y="19169"/>
                  </a:cubicBezTo>
                  <a:cubicBezTo>
                    <a:pt x="25920" y="19205"/>
                    <a:pt x="26039" y="19229"/>
                    <a:pt x="26123" y="19229"/>
                  </a:cubicBezTo>
                  <a:cubicBezTo>
                    <a:pt x="26551" y="19229"/>
                    <a:pt x="26694" y="18896"/>
                    <a:pt x="26765" y="18574"/>
                  </a:cubicBezTo>
                  <a:cubicBezTo>
                    <a:pt x="26837" y="18253"/>
                    <a:pt x="26873" y="17931"/>
                    <a:pt x="26896" y="17622"/>
                  </a:cubicBezTo>
                  <a:cubicBezTo>
                    <a:pt x="26908" y="17526"/>
                    <a:pt x="26908" y="17455"/>
                    <a:pt x="26932" y="17360"/>
                  </a:cubicBezTo>
                  <a:cubicBezTo>
                    <a:pt x="26968" y="16979"/>
                    <a:pt x="27004" y="16586"/>
                    <a:pt x="27027" y="16193"/>
                  </a:cubicBezTo>
                  <a:cubicBezTo>
                    <a:pt x="27051" y="16038"/>
                    <a:pt x="27063" y="15907"/>
                    <a:pt x="27075" y="15752"/>
                  </a:cubicBezTo>
                  <a:cubicBezTo>
                    <a:pt x="27087" y="15752"/>
                    <a:pt x="27123" y="15752"/>
                    <a:pt x="27135" y="15740"/>
                  </a:cubicBezTo>
                  <a:cubicBezTo>
                    <a:pt x="27230" y="15728"/>
                    <a:pt x="27301" y="15717"/>
                    <a:pt x="27373" y="15717"/>
                  </a:cubicBezTo>
                  <a:lnTo>
                    <a:pt x="27420" y="15717"/>
                  </a:lnTo>
                  <a:cubicBezTo>
                    <a:pt x="28325" y="15717"/>
                    <a:pt x="29063" y="15300"/>
                    <a:pt x="29683" y="14883"/>
                  </a:cubicBezTo>
                  <a:cubicBezTo>
                    <a:pt x="30349" y="14431"/>
                    <a:pt x="30683" y="13823"/>
                    <a:pt x="30718" y="13002"/>
                  </a:cubicBezTo>
                  <a:cubicBezTo>
                    <a:pt x="30730" y="12764"/>
                    <a:pt x="30730" y="12526"/>
                    <a:pt x="30730" y="12299"/>
                  </a:cubicBezTo>
                  <a:cubicBezTo>
                    <a:pt x="30730" y="12097"/>
                    <a:pt x="30730" y="11871"/>
                    <a:pt x="30754" y="11668"/>
                  </a:cubicBezTo>
                  <a:cubicBezTo>
                    <a:pt x="30778" y="10966"/>
                    <a:pt x="30814" y="10252"/>
                    <a:pt x="30826" y="9549"/>
                  </a:cubicBezTo>
                  <a:cubicBezTo>
                    <a:pt x="30885" y="7930"/>
                    <a:pt x="30956" y="6263"/>
                    <a:pt x="30992" y="4608"/>
                  </a:cubicBezTo>
                  <a:cubicBezTo>
                    <a:pt x="31052" y="3846"/>
                    <a:pt x="30945" y="3108"/>
                    <a:pt x="30837" y="2477"/>
                  </a:cubicBezTo>
                  <a:close/>
                  <a:moveTo>
                    <a:pt x="30171" y="7120"/>
                  </a:moveTo>
                  <a:cubicBezTo>
                    <a:pt x="30099" y="8132"/>
                    <a:pt x="30040" y="9180"/>
                    <a:pt x="29980" y="10216"/>
                  </a:cubicBezTo>
                  <a:cubicBezTo>
                    <a:pt x="29968" y="10597"/>
                    <a:pt x="29944" y="10966"/>
                    <a:pt x="29933" y="11323"/>
                  </a:cubicBezTo>
                  <a:cubicBezTo>
                    <a:pt x="29921" y="11692"/>
                    <a:pt x="29921" y="12085"/>
                    <a:pt x="29885" y="12454"/>
                  </a:cubicBezTo>
                  <a:cubicBezTo>
                    <a:pt x="29802" y="13812"/>
                    <a:pt x="28742" y="14800"/>
                    <a:pt x="27361" y="14800"/>
                  </a:cubicBezTo>
                  <a:lnTo>
                    <a:pt x="27254" y="14800"/>
                  </a:lnTo>
                  <a:cubicBezTo>
                    <a:pt x="27206" y="14800"/>
                    <a:pt x="27182" y="14788"/>
                    <a:pt x="27135" y="14788"/>
                  </a:cubicBezTo>
                  <a:cubicBezTo>
                    <a:pt x="27075" y="14776"/>
                    <a:pt x="27027" y="14776"/>
                    <a:pt x="26968" y="14752"/>
                  </a:cubicBezTo>
                  <a:lnTo>
                    <a:pt x="26873" y="14752"/>
                  </a:lnTo>
                  <a:cubicBezTo>
                    <a:pt x="26396" y="14752"/>
                    <a:pt x="26289" y="14966"/>
                    <a:pt x="26242" y="15395"/>
                  </a:cubicBezTo>
                  <a:cubicBezTo>
                    <a:pt x="26218" y="15764"/>
                    <a:pt x="26194" y="16145"/>
                    <a:pt x="26182" y="16502"/>
                  </a:cubicBezTo>
                  <a:cubicBezTo>
                    <a:pt x="26182" y="16657"/>
                    <a:pt x="26170" y="16812"/>
                    <a:pt x="26170" y="16979"/>
                  </a:cubicBezTo>
                  <a:lnTo>
                    <a:pt x="26170" y="17122"/>
                  </a:lnTo>
                  <a:cubicBezTo>
                    <a:pt x="26170" y="17229"/>
                    <a:pt x="26170" y="17312"/>
                    <a:pt x="26158" y="17407"/>
                  </a:cubicBezTo>
                  <a:cubicBezTo>
                    <a:pt x="26134" y="17467"/>
                    <a:pt x="26134" y="17538"/>
                    <a:pt x="26134" y="17598"/>
                  </a:cubicBezTo>
                  <a:cubicBezTo>
                    <a:pt x="26111" y="17884"/>
                    <a:pt x="26099" y="18062"/>
                    <a:pt x="25896" y="18134"/>
                  </a:cubicBezTo>
                  <a:cubicBezTo>
                    <a:pt x="25825" y="18169"/>
                    <a:pt x="25753" y="18181"/>
                    <a:pt x="25694" y="18181"/>
                  </a:cubicBezTo>
                  <a:cubicBezTo>
                    <a:pt x="25420" y="18181"/>
                    <a:pt x="25206" y="18003"/>
                    <a:pt x="25063" y="17836"/>
                  </a:cubicBezTo>
                  <a:lnTo>
                    <a:pt x="24837" y="17586"/>
                  </a:lnTo>
                  <a:cubicBezTo>
                    <a:pt x="24265" y="16931"/>
                    <a:pt x="23670" y="16264"/>
                    <a:pt x="23134" y="15574"/>
                  </a:cubicBezTo>
                  <a:cubicBezTo>
                    <a:pt x="22836" y="15193"/>
                    <a:pt x="22491" y="15014"/>
                    <a:pt x="22003" y="15014"/>
                  </a:cubicBezTo>
                  <a:lnTo>
                    <a:pt x="22003" y="15014"/>
                  </a:lnTo>
                  <a:lnTo>
                    <a:pt x="21265" y="15014"/>
                  </a:lnTo>
                  <a:lnTo>
                    <a:pt x="20431" y="15014"/>
                  </a:lnTo>
                  <a:cubicBezTo>
                    <a:pt x="19943" y="15014"/>
                    <a:pt x="19288" y="15014"/>
                    <a:pt x="18634" y="14955"/>
                  </a:cubicBezTo>
                  <a:cubicBezTo>
                    <a:pt x="17562" y="14871"/>
                    <a:pt x="16490" y="14681"/>
                    <a:pt x="15538" y="14514"/>
                  </a:cubicBezTo>
                  <a:cubicBezTo>
                    <a:pt x="15109" y="14443"/>
                    <a:pt x="15097" y="14431"/>
                    <a:pt x="15097" y="13883"/>
                  </a:cubicBezTo>
                  <a:cubicBezTo>
                    <a:pt x="15097" y="12597"/>
                    <a:pt x="14978" y="11538"/>
                    <a:pt x="14704" y="10573"/>
                  </a:cubicBezTo>
                  <a:cubicBezTo>
                    <a:pt x="14466" y="9692"/>
                    <a:pt x="13942" y="9216"/>
                    <a:pt x="13085" y="9097"/>
                  </a:cubicBezTo>
                  <a:cubicBezTo>
                    <a:pt x="12919" y="9085"/>
                    <a:pt x="12740" y="9061"/>
                    <a:pt x="12573" y="9025"/>
                  </a:cubicBezTo>
                  <a:cubicBezTo>
                    <a:pt x="12323" y="8978"/>
                    <a:pt x="12073" y="8942"/>
                    <a:pt x="11823" y="8918"/>
                  </a:cubicBezTo>
                  <a:cubicBezTo>
                    <a:pt x="11502" y="8894"/>
                    <a:pt x="11383" y="8775"/>
                    <a:pt x="11371" y="8501"/>
                  </a:cubicBezTo>
                  <a:lnTo>
                    <a:pt x="11359" y="8228"/>
                  </a:lnTo>
                  <a:cubicBezTo>
                    <a:pt x="11347" y="7704"/>
                    <a:pt x="11311" y="7168"/>
                    <a:pt x="11323" y="6644"/>
                  </a:cubicBezTo>
                  <a:cubicBezTo>
                    <a:pt x="11359" y="5739"/>
                    <a:pt x="11418" y="5049"/>
                    <a:pt x="11502" y="4418"/>
                  </a:cubicBezTo>
                  <a:cubicBezTo>
                    <a:pt x="11585" y="3906"/>
                    <a:pt x="11716" y="3417"/>
                    <a:pt x="11835" y="2929"/>
                  </a:cubicBezTo>
                  <a:cubicBezTo>
                    <a:pt x="11871" y="2822"/>
                    <a:pt x="11895" y="2715"/>
                    <a:pt x="11906" y="2608"/>
                  </a:cubicBezTo>
                  <a:cubicBezTo>
                    <a:pt x="12180" y="1584"/>
                    <a:pt x="13026" y="1262"/>
                    <a:pt x="13847" y="1084"/>
                  </a:cubicBezTo>
                  <a:cubicBezTo>
                    <a:pt x="14550" y="917"/>
                    <a:pt x="15276" y="846"/>
                    <a:pt x="16097" y="846"/>
                  </a:cubicBezTo>
                  <a:cubicBezTo>
                    <a:pt x="16431" y="846"/>
                    <a:pt x="16788" y="858"/>
                    <a:pt x="17169" y="881"/>
                  </a:cubicBezTo>
                  <a:cubicBezTo>
                    <a:pt x="18122" y="965"/>
                    <a:pt x="19098" y="1000"/>
                    <a:pt x="20038" y="1048"/>
                  </a:cubicBezTo>
                  <a:cubicBezTo>
                    <a:pt x="20943" y="1096"/>
                    <a:pt x="21860" y="1143"/>
                    <a:pt x="22789" y="1215"/>
                  </a:cubicBezTo>
                  <a:cubicBezTo>
                    <a:pt x="24313" y="1322"/>
                    <a:pt x="25861" y="1465"/>
                    <a:pt x="27361" y="1620"/>
                  </a:cubicBezTo>
                  <a:cubicBezTo>
                    <a:pt x="27778" y="1655"/>
                    <a:pt x="28194" y="1691"/>
                    <a:pt x="28611" y="1739"/>
                  </a:cubicBezTo>
                  <a:cubicBezTo>
                    <a:pt x="28742" y="1751"/>
                    <a:pt x="28873" y="1774"/>
                    <a:pt x="29016" y="1822"/>
                  </a:cubicBezTo>
                  <a:cubicBezTo>
                    <a:pt x="29075" y="1834"/>
                    <a:pt x="29111" y="1858"/>
                    <a:pt x="29171" y="1870"/>
                  </a:cubicBezTo>
                  <a:cubicBezTo>
                    <a:pt x="29742" y="2001"/>
                    <a:pt x="30040" y="2346"/>
                    <a:pt x="30075" y="2882"/>
                  </a:cubicBezTo>
                  <a:cubicBezTo>
                    <a:pt x="30135" y="3584"/>
                    <a:pt x="30183" y="4263"/>
                    <a:pt x="30230" y="4977"/>
                  </a:cubicBezTo>
                  <a:cubicBezTo>
                    <a:pt x="30242" y="5287"/>
                    <a:pt x="30278" y="5608"/>
                    <a:pt x="30290" y="5930"/>
                  </a:cubicBezTo>
                  <a:cubicBezTo>
                    <a:pt x="30230" y="6334"/>
                    <a:pt x="30206" y="6727"/>
                    <a:pt x="30171" y="7120"/>
                  </a:cubicBezTo>
                  <a:close/>
                  <a:moveTo>
                    <a:pt x="10692" y="19288"/>
                  </a:moveTo>
                  <a:cubicBezTo>
                    <a:pt x="10359" y="19288"/>
                    <a:pt x="10037" y="19300"/>
                    <a:pt x="9704" y="19300"/>
                  </a:cubicBezTo>
                  <a:cubicBezTo>
                    <a:pt x="8692" y="19300"/>
                    <a:pt x="7668" y="19265"/>
                    <a:pt x="6692" y="19253"/>
                  </a:cubicBezTo>
                  <a:lnTo>
                    <a:pt x="6572" y="19253"/>
                  </a:lnTo>
                  <a:cubicBezTo>
                    <a:pt x="6180" y="19253"/>
                    <a:pt x="5953" y="19479"/>
                    <a:pt x="5751" y="19681"/>
                  </a:cubicBezTo>
                  <a:lnTo>
                    <a:pt x="5715" y="19717"/>
                  </a:lnTo>
                  <a:cubicBezTo>
                    <a:pt x="4989" y="20443"/>
                    <a:pt x="4108" y="20979"/>
                    <a:pt x="3191" y="21551"/>
                  </a:cubicBezTo>
                  <a:cubicBezTo>
                    <a:pt x="3096" y="21610"/>
                    <a:pt x="3013" y="21646"/>
                    <a:pt x="2917" y="21705"/>
                  </a:cubicBezTo>
                  <a:cubicBezTo>
                    <a:pt x="2798" y="21396"/>
                    <a:pt x="2858" y="21146"/>
                    <a:pt x="2917" y="20860"/>
                  </a:cubicBezTo>
                  <a:cubicBezTo>
                    <a:pt x="2953" y="20741"/>
                    <a:pt x="2977" y="20622"/>
                    <a:pt x="3001" y="20491"/>
                  </a:cubicBezTo>
                  <a:cubicBezTo>
                    <a:pt x="3013" y="20360"/>
                    <a:pt x="3060" y="20217"/>
                    <a:pt x="3096" y="20086"/>
                  </a:cubicBezTo>
                  <a:cubicBezTo>
                    <a:pt x="3132" y="19979"/>
                    <a:pt x="3179" y="19896"/>
                    <a:pt x="3191" y="19789"/>
                  </a:cubicBezTo>
                  <a:cubicBezTo>
                    <a:pt x="3251" y="19550"/>
                    <a:pt x="3274" y="19312"/>
                    <a:pt x="3143" y="19146"/>
                  </a:cubicBezTo>
                  <a:cubicBezTo>
                    <a:pt x="3024" y="18991"/>
                    <a:pt x="2786" y="18955"/>
                    <a:pt x="2548" y="18943"/>
                  </a:cubicBezTo>
                  <a:lnTo>
                    <a:pt x="2381" y="18943"/>
                  </a:lnTo>
                  <a:lnTo>
                    <a:pt x="2179" y="18943"/>
                  </a:lnTo>
                  <a:lnTo>
                    <a:pt x="1965" y="18943"/>
                  </a:lnTo>
                  <a:lnTo>
                    <a:pt x="1727" y="18943"/>
                  </a:lnTo>
                  <a:cubicBezTo>
                    <a:pt x="1274" y="18907"/>
                    <a:pt x="1072" y="18729"/>
                    <a:pt x="988" y="18300"/>
                  </a:cubicBezTo>
                  <a:cubicBezTo>
                    <a:pt x="917" y="17943"/>
                    <a:pt x="881" y="17598"/>
                    <a:pt x="881" y="17288"/>
                  </a:cubicBezTo>
                  <a:cubicBezTo>
                    <a:pt x="893" y="15836"/>
                    <a:pt x="917" y="14312"/>
                    <a:pt x="953" y="12800"/>
                  </a:cubicBezTo>
                  <a:cubicBezTo>
                    <a:pt x="953" y="12573"/>
                    <a:pt x="1000" y="12335"/>
                    <a:pt x="1036" y="12097"/>
                  </a:cubicBezTo>
                  <a:cubicBezTo>
                    <a:pt x="1048" y="11966"/>
                    <a:pt x="1072" y="11823"/>
                    <a:pt x="1096" y="11692"/>
                  </a:cubicBezTo>
                  <a:cubicBezTo>
                    <a:pt x="1238" y="10264"/>
                    <a:pt x="2548" y="9942"/>
                    <a:pt x="2953" y="9859"/>
                  </a:cubicBezTo>
                  <a:cubicBezTo>
                    <a:pt x="3453" y="9775"/>
                    <a:pt x="3977" y="9775"/>
                    <a:pt x="4382" y="9775"/>
                  </a:cubicBezTo>
                  <a:lnTo>
                    <a:pt x="4572" y="9775"/>
                  </a:lnTo>
                  <a:cubicBezTo>
                    <a:pt x="6751" y="9787"/>
                    <a:pt x="8537" y="9823"/>
                    <a:pt x="10204" y="9859"/>
                  </a:cubicBezTo>
                  <a:cubicBezTo>
                    <a:pt x="11049" y="9883"/>
                    <a:pt x="11930" y="9942"/>
                    <a:pt x="12883" y="10037"/>
                  </a:cubicBezTo>
                  <a:cubicBezTo>
                    <a:pt x="13454" y="10097"/>
                    <a:pt x="13811" y="10430"/>
                    <a:pt x="13966" y="11073"/>
                  </a:cubicBezTo>
                  <a:cubicBezTo>
                    <a:pt x="14335" y="12585"/>
                    <a:pt x="14288" y="14074"/>
                    <a:pt x="14216" y="15359"/>
                  </a:cubicBezTo>
                  <a:cubicBezTo>
                    <a:pt x="14157" y="16145"/>
                    <a:pt x="14097" y="17002"/>
                    <a:pt x="14014" y="17955"/>
                  </a:cubicBezTo>
                  <a:cubicBezTo>
                    <a:pt x="13954" y="18705"/>
                    <a:pt x="13716" y="18955"/>
                    <a:pt x="13002" y="19074"/>
                  </a:cubicBezTo>
                  <a:cubicBezTo>
                    <a:pt x="12168" y="19193"/>
                    <a:pt x="11395" y="19265"/>
                    <a:pt x="10692" y="19288"/>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85" name="Google Shape;185;p5"/>
          <p:cNvSpPr txBox="1"/>
          <p:nvPr/>
        </p:nvSpPr>
        <p:spPr>
          <a:xfrm>
            <a:off x="366309" y="224176"/>
            <a:ext cx="11432151" cy="606293"/>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1. THÔNG TIN VÀ DỮ LIỆU</a:t>
            </a:r>
            <a:endParaRPr b="1" i="0" sz="2400" u="none" cap="none" strike="noStrike">
              <a:solidFill>
                <a:srgbClr val="FF0000"/>
              </a:solidFill>
              <a:latin typeface="Calibri"/>
              <a:ea typeface="Calibri"/>
              <a:cs typeface="Calibri"/>
              <a:sym typeface="Calibri"/>
            </a:endParaRPr>
          </a:p>
        </p:txBody>
      </p:sp>
      <p:sp>
        <p:nvSpPr>
          <p:cNvPr id="186" name="Google Shape;186;p5"/>
          <p:cNvSpPr/>
          <p:nvPr/>
        </p:nvSpPr>
        <p:spPr>
          <a:xfrm>
            <a:off x="327354" y="832349"/>
            <a:ext cx="6096000" cy="55643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800" u="none" cap="none" strike="noStrike">
                <a:solidFill>
                  <a:srgbClr val="0000FF"/>
                </a:solidFill>
                <a:latin typeface="Times New Roman"/>
                <a:ea typeface="Times New Roman"/>
                <a:cs typeface="Times New Roman"/>
                <a:sym typeface="Times New Roman"/>
              </a:rPr>
              <a:t>a. Quá trình xử lí thông tin</a:t>
            </a:r>
            <a:endParaRPr b="0" i="1" sz="2400" u="none" cap="none" strike="noStrike">
              <a:solidFill>
                <a:srgbClr val="0000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500"/>
                                        <p:tgtEl>
                                          <p:spTgt spid="17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nvSpPr>
        <p:spPr>
          <a:xfrm>
            <a:off x="366309" y="224176"/>
            <a:ext cx="11432151" cy="606293"/>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1. THÔNG TIN VÀ DỮ LIỆU</a:t>
            </a:r>
            <a:endParaRPr b="1" i="0" sz="2400" u="none" cap="none" strike="noStrike">
              <a:solidFill>
                <a:srgbClr val="FF0000"/>
              </a:solidFill>
              <a:latin typeface="Calibri"/>
              <a:ea typeface="Calibri"/>
              <a:cs typeface="Calibri"/>
              <a:sym typeface="Calibri"/>
            </a:endParaRPr>
          </a:p>
        </p:txBody>
      </p:sp>
      <p:sp>
        <p:nvSpPr>
          <p:cNvPr id="192" name="Google Shape;192;p6"/>
          <p:cNvSpPr/>
          <p:nvPr/>
        </p:nvSpPr>
        <p:spPr>
          <a:xfrm>
            <a:off x="385265" y="1124979"/>
            <a:ext cx="6096000" cy="55643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800" u="none" cap="none" strike="noStrike">
                <a:solidFill>
                  <a:srgbClr val="0000FF"/>
                </a:solidFill>
                <a:latin typeface="Times New Roman"/>
                <a:ea typeface="Times New Roman"/>
                <a:cs typeface="Times New Roman"/>
                <a:sym typeface="Times New Roman"/>
              </a:rPr>
              <a:t>a. Quá trình xử lí thông tin</a:t>
            </a:r>
            <a:endParaRPr b="0" i="1" sz="2400" u="none" cap="none" strike="noStrike">
              <a:solidFill>
                <a:srgbClr val="0000FF"/>
              </a:solidFill>
              <a:latin typeface="Calibri"/>
              <a:ea typeface="Calibri"/>
              <a:cs typeface="Calibri"/>
              <a:sym typeface="Calibri"/>
            </a:endParaRPr>
          </a:p>
        </p:txBody>
      </p:sp>
      <p:pic>
        <p:nvPicPr>
          <p:cNvPr descr="Screen Clipping" id="193" name="Google Shape;193;p6"/>
          <p:cNvPicPr preferRelativeResize="0"/>
          <p:nvPr/>
        </p:nvPicPr>
        <p:blipFill rotWithShape="1">
          <a:blip r:embed="rId3">
            <a:alphaModFix/>
          </a:blip>
          <a:srcRect b="0" l="0" r="0" t="0"/>
          <a:stretch/>
        </p:blipFill>
        <p:spPr>
          <a:xfrm>
            <a:off x="-2098566" y="4013177"/>
            <a:ext cx="1763369" cy="1911701"/>
          </a:xfrm>
          <a:prstGeom prst="rect">
            <a:avLst/>
          </a:prstGeom>
          <a:noFill/>
          <a:ln>
            <a:noFill/>
          </a:ln>
        </p:spPr>
      </p:pic>
      <p:pic>
        <p:nvPicPr>
          <p:cNvPr descr="Screen Clipping" id="194" name="Google Shape;194;p6"/>
          <p:cNvPicPr preferRelativeResize="0"/>
          <p:nvPr/>
        </p:nvPicPr>
        <p:blipFill rotWithShape="1">
          <a:blip r:embed="rId4">
            <a:alphaModFix/>
          </a:blip>
          <a:srcRect b="0" l="0" r="0" t="0"/>
          <a:stretch/>
        </p:blipFill>
        <p:spPr>
          <a:xfrm>
            <a:off x="7702089" y="3276867"/>
            <a:ext cx="1682954" cy="2857867"/>
          </a:xfrm>
          <a:prstGeom prst="rect">
            <a:avLst/>
          </a:prstGeom>
          <a:noFill/>
          <a:ln>
            <a:noFill/>
          </a:ln>
        </p:spPr>
      </p:pic>
      <p:pic>
        <p:nvPicPr>
          <p:cNvPr descr="Screen Clipping" id="195" name="Google Shape;195;p6"/>
          <p:cNvPicPr preferRelativeResize="0"/>
          <p:nvPr/>
        </p:nvPicPr>
        <p:blipFill rotWithShape="1">
          <a:blip r:embed="rId5">
            <a:alphaModFix/>
          </a:blip>
          <a:srcRect b="0" l="0" r="0" t="0"/>
          <a:stretch/>
        </p:blipFill>
        <p:spPr>
          <a:xfrm>
            <a:off x="2476499" y="3362439"/>
            <a:ext cx="7258050" cy="2817393"/>
          </a:xfrm>
          <a:prstGeom prst="rect">
            <a:avLst/>
          </a:prstGeom>
          <a:noFill/>
          <a:ln>
            <a:noFill/>
          </a:ln>
        </p:spPr>
      </p:pic>
      <p:pic>
        <p:nvPicPr>
          <p:cNvPr descr="Screen Clipping" id="196" name="Google Shape;196;p6"/>
          <p:cNvPicPr preferRelativeResize="0"/>
          <p:nvPr/>
        </p:nvPicPr>
        <p:blipFill rotWithShape="1">
          <a:blip r:embed="rId3">
            <a:alphaModFix/>
          </a:blip>
          <a:srcRect b="0" l="0" r="0" t="0"/>
          <a:stretch/>
        </p:blipFill>
        <p:spPr>
          <a:xfrm>
            <a:off x="-2224098" y="4223033"/>
            <a:ext cx="1763369" cy="1911701"/>
          </a:xfrm>
          <a:prstGeom prst="rect">
            <a:avLst/>
          </a:prstGeom>
          <a:noFill/>
          <a:ln>
            <a:noFill/>
          </a:ln>
        </p:spPr>
      </p:pic>
      <p:pic>
        <p:nvPicPr>
          <p:cNvPr descr="Screen Clipping" id="197" name="Google Shape;197;p6"/>
          <p:cNvPicPr preferRelativeResize="0"/>
          <p:nvPr/>
        </p:nvPicPr>
        <p:blipFill rotWithShape="1">
          <a:blip r:embed="rId3">
            <a:alphaModFix/>
          </a:blip>
          <a:srcRect b="0" l="0" r="0" t="0"/>
          <a:stretch/>
        </p:blipFill>
        <p:spPr>
          <a:xfrm>
            <a:off x="-2360343" y="4347639"/>
            <a:ext cx="1763369" cy="1911701"/>
          </a:xfrm>
          <a:prstGeom prst="rect">
            <a:avLst/>
          </a:prstGeom>
          <a:noFill/>
          <a:ln>
            <a:noFill/>
          </a:ln>
        </p:spPr>
      </p:pic>
      <p:pic>
        <p:nvPicPr>
          <p:cNvPr descr="Screen Clipping" id="198" name="Google Shape;198;p6"/>
          <p:cNvPicPr preferRelativeResize="0"/>
          <p:nvPr/>
        </p:nvPicPr>
        <p:blipFill rotWithShape="1">
          <a:blip r:embed="rId3">
            <a:alphaModFix/>
          </a:blip>
          <a:srcRect b="0" l="0" r="0" t="0"/>
          <a:stretch/>
        </p:blipFill>
        <p:spPr>
          <a:xfrm>
            <a:off x="-2510452" y="4497261"/>
            <a:ext cx="1763369" cy="1911701"/>
          </a:xfrm>
          <a:prstGeom prst="rect">
            <a:avLst/>
          </a:prstGeom>
          <a:noFill/>
          <a:ln>
            <a:noFill/>
          </a:ln>
        </p:spPr>
      </p:pic>
      <p:pic>
        <p:nvPicPr>
          <p:cNvPr descr="Screen Clipping" id="199" name="Google Shape;199;p6"/>
          <p:cNvPicPr preferRelativeResize="0"/>
          <p:nvPr/>
        </p:nvPicPr>
        <p:blipFill rotWithShape="1">
          <a:blip r:embed="rId3">
            <a:alphaModFix/>
          </a:blip>
          <a:srcRect b="0" l="0" r="0" t="0"/>
          <a:stretch/>
        </p:blipFill>
        <p:spPr>
          <a:xfrm>
            <a:off x="-2708412" y="4646883"/>
            <a:ext cx="1763369" cy="1911701"/>
          </a:xfrm>
          <a:prstGeom prst="rect">
            <a:avLst/>
          </a:prstGeom>
          <a:noFill/>
          <a:ln>
            <a:noFill/>
          </a:ln>
        </p:spPr>
      </p:pic>
      <p:sp>
        <p:nvSpPr>
          <p:cNvPr id="200" name="Google Shape;200;p6"/>
          <p:cNvSpPr/>
          <p:nvPr/>
        </p:nvSpPr>
        <p:spPr>
          <a:xfrm>
            <a:off x="4890393" y="4406556"/>
            <a:ext cx="685948" cy="240327"/>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1" name="Google Shape;201;p6"/>
          <p:cNvSpPr/>
          <p:nvPr/>
        </p:nvSpPr>
        <p:spPr>
          <a:xfrm>
            <a:off x="6711606" y="4406555"/>
            <a:ext cx="685948" cy="240327"/>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grpSp>
        <p:nvGrpSpPr>
          <p:cNvPr id="206" name="Google Shape;206;p7"/>
          <p:cNvGrpSpPr/>
          <p:nvPr/>
        </p:nvGrpSpPr>
        <p:grpSpPr>
          <a:xfrm>
            <a:off x="2167719" y="1342962"/>
            <a:ext cx="8109309" cy="5092357"/>
            <a:chOff x="615225" y="581250"/>
            <a:chExt cx="7913399" cy="3981000"/>
          </a:xfrm>
        </p:grpSpPr>
        <p:sp>
          <p:nvSpPr>
            <p:cNvPr id="207" name="Google Shape;207;p7"/>
            <p:cNvSpPr/>
            <p:nvPr/>
          </p:nvSpPr>
          <p:spPr>
            <a:xfrm>
              <a:off x="615225" y="581250"/>
              <a:ext cx="7913399" cy="3981000"/>
            </a:xfrm>
            <a:prstGeom prst="rect">
              <a:avLst/>
            </a:prstGeom>
            <a:solidFill>
              <a:srgbClr val="FFFFFF">
                <a:alpha val="92549"/>
              </a:srgbClr>
            </a:solid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 name="Google Shape;208;p7"/>
            <p:cNvSpPr/>
            <p:nvPr/>
          </p:nvSpPr>
          <p:spPr>
            <a:xfrm>
              <a:off x="704880" y="666850"/>
              <a:ext cx="7734000" cy="3809699"/>
            </a:xfrm>
            <a:prstGeom prst="rect">
              <a:avLst/>
            </a:prstGeom>
            <a:noFill/>
            <a:ln cap="flat" cmpd="sng" w="9525">
              <a:solidFill>
                <a:srgbClr val="00B05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7"/>
          <p:cNvSpPr/>
          <p:nvPr/>
        </p:nvSpPr>
        <p:spPr>
          <a:xfrm>
            <a:off x="2456547" y="1478672"/>
            <a:ext cx="7531562" cy="482080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 </a:t>
            </a:r>
            <a:r>
              <a:rPr b="0" i="1" lang="en-US" sz="2400" u="none" cap="none" strike="noStrike">
                <a:solidFill>
                  <a:srgbClr val="FF0000"/>
                </a:solidFill>
                <a:latin typeface="Times New Roman"/>
                <a:ea typeface="Times New Roman"/>
                <a:cs typeface="Times New Roman"/>
                <a:sym typeface="Times New Roman"/>
              </a:rPr>
              <a:t>Quá trình xử lí thông tin gồm 3 bước:</a:t>
            </a:r>
            <a:endParaRPr/>
          </a:p>
          <a:p>
            <a:pPr indent="0" lvl="0" marL="0" marR="0" rtl="0" algn="just">
              <a:lnSpc>
                <a:spcPct val="115000"/>
              </a:lnSpc>
              <a:spcBef>
                <a:spcPts val="800"/>
              </a:spcBef>
              <a:spcAft>
                <a:spcPts val="0"/>
              </a:spcAft>
              <a:buNone/>
            </a:pPr>
            <a:r>
              <a:t/>
            </a:r>
            <a:endParaRPr b="0" i="1" sz="2400" u="none" cap="none" strike="noStrike">
              <a:solidFill>
                <a:srgbClr val="FF0000"/>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t/>
            </a:r>
            <a:endParaRPr b="0" i="1" sz="2400" u="none" cap="none" strike="noStrike">
              <a:solidFill>
                <a:srgbClr val="FF0000"/>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t/>
            </a:r>
            <a:endParaRPr b="0" i="1" sz="2400" u="none" cap="none" strike="noStrike">
              <a:solidFill>
                <a:srgbClr val="FF0000"/>
              </a:solidFill>
              <a:latin typeface="Times New Roman"/>
              <a:ea typeface="Times New Roman"/>
              <a:cs typeface="Times New Roman"/>
              <a:sym typeface="Times New Roman"/>
            </a:endParaRPr>
          </a:p>
          <a:p>
            <a:pPr indent="0" lvl="0" marL="0" marR="0" rtl="0" algn="just">
              <a:lnSpc>
                <a:spcPct val="115000"/>
              </a:lnSpc>
              <a:spcBef>
                <a:spcPts val="80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800"/>
              </a:spcBef>
              <a:spcAft>
                <a:spcPts val="0"/>
              </a:spcAft>
              <a:buNone/>
            </a:pPr>
            <a:r>
              <a:rPr b="0" i="1" lang="en-US" sz="2400" u="none" cap="none" strike="noStrike">
                <a:solidFill>
                  <a:srgbClr val="FF0000"/>
                </a:solidFill>
                <a:latin typeface="Times New Roman"/>
                <a:ea typeface="Times New Roman"/>
                <a:cs typeface="Times New Roman"/>
                <a:sym typeface="Times New Roman"/>
              </a:rPr>
              <a:t> </a:t>
            </a:r>
            <a:r>
              <a:rPr b="0" i="1" lang="en-US" sz="2400" u="none" cap="none" strike="noStrike">
                <a:solidFill>
                  <a:schemeClr val="dk1"/>
                </a:solidFill>
                <a:latin typeface="Times New Roman"/>
                <a:ea typeface="Times New Roman"/>
                <a:cs typeface="Times New Roman"/>
                <a:sym typeface="Times New Roman"/>
              </a:rPr>
              <a:t>- Đầu vào có thể là dữ liệu hoặc thông tin. </a:t>
            </a:r>
            <a:endParaRPr b="0" i="0" sz="2000" u="none" cap="none" strike="noStrike">
              <a:solidFill>
                <a:schemeClr val="dk1"/>
              </a:solidFill>
              <a:latin typeface="Calibri"/>
              <a:ea typeface="Calibri"/>
              <a:cs typeface="Calibri"/>
              <a:sym typeface="Calibri"/>
            </a:endParaRPr>
          </a:p>
          <a:p>
            <a:pPr indent="0" lvl="0" marL="0" marR="0" rtl="0" algn="just">
              <a:lnSpc>
                <a:spcPct val="115000"/>
              </a:lnSpc>
              <a:spcBef>
                <a:spcPts val="800"/>
              </a:spcBef>
              <a:spcAft>
                <a:spcPts val="0"/>
              </a:spcAft>
              <a:buNone/>
            </a:pPr>
            <a:r>
              <a:rPr b="0" i="1" lang="en-US" sz="2400" u="none" cap="none" strike="noStrike">
                <a:solidFill>
                  <a:schemeClr val="dk1"/>
                </a:solidFill>
                <a:latin typeface="Times New Roman"/>
                <a:ea typeface="Times New Roman"/>
                <a:cs typeface="Times New Roman"/>
                <a:sym typeface="Times New Roman"/>
              </a:rPr>
              <a:t> - Đầu ra cũng có thể là dữ liệu hoặc thông tin.</a:t>
            </a:r>
            <a:endParaRPr b="0" i="0" sz="2000" u="none" cap="none" strike="noStrike">
              <a:solidFill>
                <a:schemeClr val="dk1"/>
              </a:solidFill>
              <a:latin typeface="Calibri"/>
              <a:ea typeface="Calibri"/>
              <a:cs typeface="Calibri"/>
              <a:sym typeface="Calibri"/>
            </a:endParaRPr>
          </a:p>
          <a:p>
            <a:pPr indent="0" lvl="0" marL="0" marR="0" rtl="0" algn="just">
              <a:spcBef>
                <a:spcPts val="800"/>
              </a:spcBef>
              <a:spcAft>
                <a:spcPts val="0"/>
              </a:spcAft>
              <a:buNone/>
            </a:pPr>
            <a:r>
              <a:rPr b="0" i="1" lang="en-US" sz="2400" u="none" cap="none" strike="noStrike">
                <a:solidFill>
                  <a:schemeClr val="dk1"/>
                </a:solidFill>
                <a:latin typeface="Times New Roman"/>
                <a:ea typeface="Times New Roman"/>
                <a:cs typeface="Times New Roman"/>
                <a:sym typeface="Times New Roman"/>
              </a:rPr>
              <a:t> - Trong tin học, </a:t>
            </a:r>
            <a:r>
              <a:rPr b="0" i="1" lang="en-US" sz="2400" u="none" cap="none" strike="noStrike">
                <a:solidFill>
                  <a:srgbClr val="FF0000"/>
                </a:solidFill>
                <a:latin typeface="Times New Roman"/>
                <a:ea typeface="Times New Roman"/>
                <a:cs typeface="Times New Roman"/>
                <a:sym typeface="Times New Roman"/>
              </a:rPr>
              <a:t>dữ liệu là thông tin </a:t>
            </a:r>
            <a:r>
              <a:rPr b="0" i="1" lang="en-US" sz="2400" u="none" cap="none" strike="noStrike">
                <a:solidFill>
                  <a:schemeClr val="dk1"/>
                </a:solidFill>
                <a:latin typeface="Times New Roman"/>
                <a:ea typeface="Times New Roman"/>
                <a:cs typeface="Times New Roman"/>
                <a:sym typeface="Times New Roman"/>
              </a:rPr>
              <a:t>(văn bản, hình ảnh, âm thanh, …) đã được đưa vào máy tính để nhận biết và xử lí. </a:t>
            </a:r>
            <a:r>
              <a:rPr b="0" i="1" lang="en-US" sz="2400" u="none" cap="none" strike="noStrike">
                <a:solidFill>
                  <a:srgbClr val="FF0000"/>
                </a:solidFill>
                <a:latin typeface="Times New Roman"/>
                <a:ea typeface="Times New Roman"/>
                <a:cs typeface="Times New Roman"/>
                <a:sym typeface="Times New Roman"/>
              </a:rPr>
              <a:t>Xử lí thông tin cũng chính là xử lí dữ liệu</a:t>
            </a:r>
            <a:endParaRPr b="0" i="0" sz="2400" u="none" cap="none" strike="noStrike">
              <a:solidFill>
                <a:srgbClr val="FF0000"/>
              </a:solidFill>
              <a:latin typeface="Calibri"/>
              <a:ea typeface="Calibri"/>
              <a:cs typeface="Calibri"/>
              <a:sym typeface="Calibri"/>
            </a:endParaRPr>
          </a:p>
        </p:txBody>
      </p:sp>
      <p:sp>
        <p:nvSpPr>
          <p:cNvPr id="210" name="Google Shape;210;p7"/>
          <p:cNvSpPr txBox="1"/>
          <p:nvPr/>
        </p:nvSpPr>
        <p:spPr>
          <a:xfrm>
            <a:off x="3383103" y="154968"/>
            <a:ext cx="11432151" cy="606293"/>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1. THÔNG TIN VÀ DỮ LIỆU</a:t>
            </a:r>
            <a:endParaRPr b="1" i="0" sz="2400" u="none" cap="none" strike="noStrike">
              <a:solidFill>
                <a:srgbClr val="FF0000"/>
              </a:solidFill>
              <a:latin typeface="Calibri"/>
              <a:ea typeface="Calibri"/>
              <a:cs typeface="Calibri"/>
              <a:sym typeface="Calibri"/>
            </a:endParaRPr>
          </a:p>
        </p:txBody>
      </p:sp>
      <p:sp>
        <p:nvSpPr>
          <p:cNvPr id="211" name="Google Shape;211;p7"/>
          <p:cNvSpPr/>
          <p:nvPr/>
        </p:nvSpPr>
        <p:spPr>
          <a:xfrm>
            <a:off x="126374" y="736669"/>
            <a:ext cx="6096000" cy="55643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800" u="none" cap="none" strike="noStrike">
                <a:solidFill>
                  <a:srgbClr val="0000FF"/>
                </a:solidFill>
                <a:latin typeface="Times New Roman"/>
                <a:ea typeface="Times New Roman"/>
                <a:cs typeface="Times New Roman"/>
                <a:sym typeface="Times New Roman"/>
              </a:rPr>
              <a:t>a. Quá trình xử lí thông tin</a:t>
            </a:r>
            <a:endParaRPr b="0" i="1" sz="2400" u="none" cap="none" strike="noStrike">
              <a:solidFill>
                <a:srgbClr val="0000FF"/>
              </a:solidFill>
              <a:latin typeface="Calibri"/>
              <a:ea typeface="Calibri"/>
              <a:cs typeface="Calibri"/>
              <a:sym typeface="Calibri"/>
            </a:endParaRPr>
          </a:p>
        </p:txBody>
      </p:sp>
      <p:sp>
        <p:nvSpPr>
          <p:cNvPr id="212" name="Google Shape;212;p7"/>
          <p:cNvSpPr/>
          <p:nvPr/>
        </p:nvSpPr>
        <p:spPr>
          <a:xfrm>
            <a:off x="687656" y="3013589"/>
            <a:ext cx="1297530" cy="16764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Screen Clipping" id="213" name="Google Shape;213;p7"/>
          <p:cNvPicPr preferRelativeResize="0"/>
          <p:nvPr/>
        </p:nvPicPr>
        <p:blipFill rotWithShape="1">
          <a:blip r:embed="rId3">
            <a:alphaModFix/>
          </a:blip>
          <a:srcRect b="0" l="0" r="0" t="0"/>
          <a:stretch/>
        </p:blipFill>
        <p:spPr>
          <a:xfrm>
            <a:off x="3059666" y="2138103"/>
            <a:ext cx="6325323" cy="17509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8"/>
          <p:cNvSpPr txBox="1"/>
          <p:nvPr/>
        </p:nvSpPr>
        <p:spPr>
          <a:xfrm>
            <a:off x="3897513" y="61316"/>
            <a:ext cx="5636335" cy="606293"/>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Clr>
                <a:srgbClr val="FF0000"/>
              </a:buClr>
              <a:buSzPts val="2800"/>
              <a:buFont typeface="Times New Roman"/>
              <a:buNone/>
            </a:pPr>
            <a:r>
              <a:rPr b="1" i="0" lang="en-US" sz="2800" u="none" cap="none" strike="noStrike">
                <a:solidFill>
                  <a:srgbClr val="FF0000"/>
                </a:solidFill>
                <a:latin typeface="Times New Roman"/>
                <a:ea typeface="Times New Roman"/>
                <a:cs typeface="Times New Roman"/>
                <a:sym typeface="Times New Roman"/>
              </a:rPr>
              <a:t>1. THÔNG TIN VÀ DỮ LIỆU</a:t>
            </a:r>
            <a:endParaRPr b="1" i="0" sz="2400" u="none" cap="none" strike="noStrike">
              <a:solidFill>
                <a:srgbClr val="FF0000"/>
              </a:solidFill>
              <a:latin typeface="Calibri"/>
              <a:ea typeface="Calibri"/>
              <a:cs typeface="Calibri"/>
              <a:sym typeface="Calibri"/>
            </a:endParaRPr>
          </a:p>
        </p:txBody>
      </p:sp>
      <p:sp>
        <p:nvSpPr>
          <p:cNvPr id="219" name="Google Shape;219;p8"/>
          <p:cNvSpPr/>
          <p:nvPr/>
        </p:nvSpPr>
        <p:spPr>
          <a:xfrm>
            <a:off x="1416957" y="631824"/>
            <a:ext cx="4968027" cy="587853"/>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800" u="none" cap="none" strike="noStrike">
                <a:solidFill>
                  <a:srgbClr val="0000FF"/>
                </a:solidFill>
                <a:latin typeface="Times New Roman"/>
                <a:ea typeface="Times New Roman"/>
                <a:cs typeface="Times New Roman"/>
                <a:sym typeface="Times New Roman"/>
              </a:rPr>
              <a:t>b. Phân biệt thông tin và dữ liệu</a:t>
            </a:r>
            <a:endParaRPr b="0" i="1" sz="2400" u="none" cap="none" strike="noStrike">
              <a:solidFill>
                <a:srgbClr val="0000FF"/>
              </a:solidFill>
              <a:latin typeface="Calibri"/>
              <a:ea typeface="Calibri"/>
              <a:cs typeface="Calibri"/>
              <a:sym typeface="Calibri"/>
            </a:endParaRPr>
          </a:p>
        </p:txBody>
      </p:sp>
      <p:sp>
        <p:nvSpPr>
          <p:cNvPr id="220" name="Google Shape;220;p8"/>
          <p:cNvSpPr/>
          <p:nvPr/>
        </p:nvSpPr>
        <p:spPr>
          <a:xfrm>
            <a:off x="739477" y="1758668"/>
            <a:ext cx="7261678" cy="2145268"/>
          </a:xfrm>
          <a:prstGeom prst="roundRect">
            <a:avLst>
              <a:gd fmla="val 16667" name="adj"/>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Tahoma"/>
                <a:ea typeface="Tahoma"/>
                <a:cs typeface="Tahoma"/>
                <a:sym typeface="Tahoma"/>
              </a:rPr>
              <a:t>Câu 1: Có các ý kiến sau về dữ liệu của một bài giảng tin học. Em hãy cho biết ý kiến nào đúng/sai? Giải thích?</a:t>
            </a:r>
            <a:endParaRPr/>
          </a:p>
          <a:p>
            <a:pPr indent="0" lvl="0" marL="0" marR="0" rtl="0" algn="l">
              <a:spcBef>
                <a:spcPts val="0"/>
              </a:spcBef>
              <a:spcAft>
                <a:spcPts val="0"/>
              </a:spcAft>
              <a:buNone/>
            </a:pPr>
            <a:r>
              <a:rPr lang="en-US" sz="2000">
                <a:solidFill>
                  <a:schemeClr val="dk1"/>
                </a:solidFill>
                <a:latin typeface="Tahoma"/>
                <a:ea typeface="Tahoma"/>
                <a:cs typeface="Tahoma"/>
                <a:sym typeface="Tahoma"/>
              </a:rPr>
              <a:t>a. Bài giảng ghi trong vở của học sinh là dữ liệu.</a:t>
            </a:r>
            <a:endParaRPr/>
          </a:p>
          <a:p>
            <a:pPr indent="0" lvl="0" marL="0" marR="0" rtl="0" algn="l">
              <a:spcBef>
                <a:spcPts val="0"/>
              </a:spcBef>
              <a:spcAft>
                <a:spcPts val="0"/>
              </a:spcAft>
              <a:buNone/>
            </a:pPr>
            <a:r>
              <a:rPr lang="en-US" sz="2000">
                <a:solidFill>
                  <a:schemeClr val="dk1"/>
                </a:solidFill>
                <a:latin typeface="Tahoma"/>
                <a:ea typeface="Tahoma"/>
                <a:cs typeface="Tahoma"/>
                <a:sym typeface="Tahoma"/>
              </a:rPr>
              <a:t>b. Tệp bài soạn bằng Word của cô giáo là dữ liệu.</a:t>
            </a:r>
            <a:endParaRPr/>
          </a:p>
          <a:p>
            <a:pPr indent="0" lvl="0" marL="0" marR="0" rtl="0" algn="l">
              <a:spcBef>
                <a:spcPts val="0"/>
              </a:spcBef>
              <a:spcAft>
                <a:spcPts val="0"/>
              </a:spcAft>
              <a:buNone/>
            </a:pPr>
            <a:r>
              <a:rPr lang="en-US" sz="2000">
                <a:solidFill>
                  <a:schemeClr val="dk1"/>
                </a:solidFill>
                <a:latin typeface="Tahoma"/>
                <a:ea typeface="Tahoma"/>
                <a:cs typeface="Tahoma"/>
                <a:sym typeface="Tahoma"/>
              </a:rPr>
              <a:t>c. Dữ liệu là tệp Video ghi lại tiết giảng của cô giáo.</a:t>
            </a:r>
            <a:endParaRPr/>
          </a:p>
          <a:p>
            <a:pPr indent="0" lvl="0" marL="0" marR="0" rtl="0" algn="l">
              <a:spcBef>
                <a:spcPts val="0"/>
              </a:spcBef>
              <a:spcAft>
                <a:spcPts val="0"/>
              </a:spcAft>
              <a:buNone/>
            </a:pPr>
            <a:r>
              <a:rPr lang="en-US" sz="2000">
                <a:solidFill>
                  <a:schemeClr val="dk1"/>
                </a:solidFill>
                <a:latin typeface="Tahoma"/>
                <a:ea typeface="Tahoma"/>
                <a:cs typeface="Tahoma"/>
                <a:sym typeface="Tahoma"/>
              </a:rPr>
              <a:t>d. Bài giảng trên lớp của cô giáo là dữ liệu.</a:t>
            </a:r>
            <a:endParaRPr/>
          </a:p>
        </p:txBody>
      </p:sp>
      <p:sp>
        <p:nvSpPr>
          <p:cNvPr id="221" name="Google Shape;221;p8"/>
          <p:cNvSpPr/>
          <p:nvPr/>
        </p:nvSpPr>
        <p:spPr>
          <a:xfrm>
            <a:off x="739475" y="3995465"/>
            <a:ext cx="7261679" cy="783193"/>
          </a:xfrm>
          <a:prstGeom prst="roundRect">
            <a:avLst>
              <a:gd fmla="val 16667" name="adj"/>
            </a:avLst>
          </a:prstGeom>
          <a:solidFill>
            <a:srgbClr val="FFFF00"/>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ahoma"/>
                <a:ea typeface="Tahoma"/>
                <a:cs typeface="Tahoma"/>
                <a:sym typeface="Tahoma"/>
              </a:rPr>
              <a:t>câu 2: An không thể gặp trực tiếp Bình. Vậy có những cách nào để An và Bình có thể trao đổi bài với nhau?</a:t>
            </a:r>
            <a:endParaRPr sz="2000">
              <a:solidFill>
                <a:schemeClr val="dk1"/>
              </a:solidFill>
              <a:latin typeface="Tahoma"/>
              <a:ea typeface="Tahoma"/>
              <a:cs typeface="Tahoma"/>
              <a:sym typeface="Tahoma"/>
            </a:endParaRPr>
          </a:p>
        </p:txBody>
      </p:sp>
      <p:sp>
        <p:nvSpPr>
          <p:cNvPr id="222" name="Google Shape;222;p8"/>
          <p:cNvSpPr/>
          <p:nvPr/>
        </p:nvSpPr>
        <p:spPr>
          <a:xfrm>
            <a:off x="739475" y="4870187"/>
            <a:ext cx="7261679" cy="1464231"/>
          </a:xfrm>
          <a:prstGeom prst="roundRect">
            <a:avLst>
              <a:gd fmla="val 16667" name="adj"/>
            </a:avLst>
          </a:prstGeom>
          <a:solidFill>
            <a:srgbClr val="FFFF00"/>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000">
                <a:solidFill>
                  <a:schemeClr val="dk1"/>
                </a:solidFill>
                <a:latin typeface="Tahoma"/>
                <a:ea typeface="Tahoma"/>
                <a:cs typeface="Tahoma"/>
                <a:sym typeface="Tahoma"/>
              </a:rPr>
              <a:t>Câu 3: Từ bảng điểm thi TS 10 có 3 em học sinh có điểm trung bình môn thi bằng nhau. Theo em cần dựa vào tiêu chí nào để nhà trường lựa chọn 1 em trong 3 em đó vào danh sách trúng tuyển?</a:t>
            </a:r>
            <a:endParaRPr sz="2000">
              <a:solidFill>
                <a:schemeClr val="dk1"/>
              </a:solidFill>
              <a:latin typeface="Tahoma"/>
              <a:ea typeface="Tahoma"/>
              <a:cs typeface="Tahoma"/>
              <a:sym typeface="Tahoma"/>
            </a:endParaRPr>
          </a:p>
        </p:txBody>
      </p:sp>
      <p:sp>
        <p:nvSpPr>
          <p:cNvPr id="223" name="Google Shape;223;p8"/>
          <p:cNvSpPr/>
          <p:nvPr/>
        </p:nvSpPr>
        <p:spPr>
          <a:xfrm>
            <a:off x="122612" y="899410"/>
            <a:ext cx="1294345" cy="914313"/>
          </a:xfrm>
          <a:prstGeom prst="rightArrow">
            <a:avLst>
              <a:gd fmla="val 50000" name="adj1"/>
              <a:gd fmla="val 50000" name="adj2"/>
            </a:avLst>
          </a:prstGeom>
          <a:solidFill>
            <a:srgbClr val="0000FF"/>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Calibri"/>
                <a:ea typeface="Calibri"/>
                <a:cs typeface="Calibri"/>
                <a:sym typeface="Calibri"/>
              </a:rPr>
              <a:t>5 phút</a:t>
            </a:r>
            <a:endParaRPr b="1" sz="2400">
              <a:solidFill>
                <a:srgbClr val="FFFF00"/>
              </a:solidFill>
              <a:latin typeface="Calibri"/>
              <a:ea typeface="Calibri"/>
              <a:cs typeface="Calibri"/>
              <a:sym typeface="Calibri"/>
            </a:endParaRPr>
          </a:p>
        </p:txBody>
      </p:sp>
      <p:sp>
        <p:nvSpPr>
          <p:cNvPr id="224" name="Google Shape;224;p8"/>
          <p:cNvSpPr/>
          <p:nvPr/>
        </p:nvSpPr>
        <p:spPr>
          <a:xfrm>
            <a:off x="8064413" y="2974762"/>
            <a:ext cx="323850" cy="5715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8"/>
          <p:cNvSpPr/>
          <p:nvPr/>
        </p:nvSpPr>
        <p:spPr>
          <a:xfrm>
            <a:off x="8064413" y="5363124"/>
            <a:ext cx="506556" cy="5715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8"/>
          <p:cNvSpPr/>
          <p:nvPr/>
        </p:nvSpPr>
        <p:spPr>
          <a:xfrm>
            <a:off x="8570969" y="1608142"/>
            <a:ext cx="3459814" cy="715089"/>
          </a:xfrm>
          <a:prstGeom prst="round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a:solidFill>
                  <a:srgbClr val="0000FF"/>
                </a:solidFill>
                <a:latin typeface="Tahoma"/>
                <a:ea typeface="Tahoma"/>
                <a:cs typeface="Tahoma"/>
                <a:sym typeface="Tahoma"/>
              </a:rPr>
              <a:t>Ghi trên vở học sinh</a:t>
            </a:r>
            <a:endParaRPr/>
          </a:p>
          <a:p>
            <a:pPr indent="0" lvl="0" marL="0" marR="0" rtl="0" algn="just">
              <a:spcBef>
                <a:spcPts val="0"/>
              </a:spcBef>
              <a:spcAft>
                <a:spcPts val="0"/>
              </a:spcAft>
              <a:buNone/>
            </a:pPr>
            <a:r>
              <a:rPr b="1" i="1" lang="en-US" sz="1800">
                <a:solidFill>
                  <a:srgbClr val="0000FF"/>
                </a:solidFill>
                <a:latin typeface="Tahoma"/>
                <a:ea typeface="Tahoma"/>
                <a:cs typeface="Tahoma"/>
                <a:sym typeface="Tahoma"/>
              </a:rPr>
              <a:t>🡪 DL dạng hình ảnh</a:t>
            </a:r>
            <a:endParaRPr b="1" sz="1800">
              <a:solidFill>
                <a:srgbClr val="0000FF"/>
              </a:solidFill>
              <a:latin typeface="Tahoma"/>
              <a:ea typeface="Tahoma"/>
              <a:cs typeface="Tahoma"/>
              <a:sym typeface="Tahoma"/>
            </a:endParaRPr>
          </a:p>
        </p:txBody>
      </p:sp>
      <p:sp>
        <p:nvSpPr>
          <p:cNvPr id="227" name="Google Shape;227;p8"/>
          <p:cNvSpPr/>
          <p:nvPr/>
        </p:nvSpPr>
        <p:spPr>
          <a:xfrm>
            <a:off x="8594631" y="2346805"/>
            <a:ext cx="3431156" cy="715089"/>
          </a:xfrm>
          <a:prstGeom prst="round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a:solidFill>
                  <a:srgbClr val="0000FF"/>
                </a:solidFill>
                <a:latin typeface="Tahoma"/>
                <a:ea typeface="Tahoma"/>
                <a:cs typeface="Tahoma"/>
                <a:sym typeface="Tahoma"/>
              </a:rPr>
              <a:t>Soạn trên Word</a:t>
            </a:r>
            <a:endParaRPr/>
          </a:p>
          <a:p>
            <a:pPr indent="0" lvl="0" marL="0" marR="0" rtl="0" algn="just">
              <a:spcBef>
                <a:spcPts val="0"/>
              </a:spcBef>
              <a:spcAft>
                <a:spcPts val="0"/>
              </a:spcAft>
              <a:buNone/>
            </a:pPr>
            <a:r>
              <a:rPr b="1" i="1" lang="en-US" sz="1800">
                <a:solidFill>
                  <a:srgbClr val="0000FF"/>
                </a:solidFill>
                <a:latin typeface="Tahoma"/>
                <a:ea typeface="Tahoma"/>
                <a:cs typeface="Tahoma"/>
                <a:sym typeface="Tahoma"/>
              </a:rPr>
              <a:t>🡪 là DL dạng văn bản</a:t>
            </a:r>
            <a:endParaRPr b="1" sz="1800">
              <a:solidFill>
                <a:srgbClr val="0000FF"/>
              </a:solidFill>
              <a:latin typeface="Tahoma"/>
              <a:ea typeface="Tahoma"/>
              <a:cs typeface="Tahoma"/>
              <a:sym typeface="Tahoma"/>
            </a:endParaRPr>
          </a:p>
        </p:txBody>
      </p:sp>
      <p:sp>
        <p:nvSpPr>
          <p:cNvPr id="228" name="Google Shape;228;p8"/>
          <p:cNvSpPr/>
          <p:nvPr/>
        </p:nvSpPr>
        <p:spPr>
          <a:xfrm>
            <a:off x="8594631" y="3161787"/>
            <a:ext cx="3431157" cy="715089"/>
          </a:xfrm>
          <a:prstGeom prst="round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a:solidFill>
                  <a:srgbClr val="0000FF"/>
                </a:solidFill>
                <a:latin typeface="Tahoma"/>
                <a:ea typeface="Tahoma"/>
                <a:cs typeface="Tahoma"/>
                <a:sym typeface="Tahoma"/>
              </a:rPr>
              <a:t>Video bài giảng của cô giáo</a:t>
            </a:r>
            <a:endParaRPr/>
          </a:p>
          <a:p>
            <a:pPr indent="0" lvl="0" marL="0" marR="0" rtl="0" algn="just">
              <a:spcBef>
                <a:spcPts val="0"/>
              </a:spcBef>
              <a:spcAft>
                <a:spcPts val="0"/>
              </a:spcAft>
              <a:buNone/>
            </a:pPr>
            <a:r>
              <a:rPr b="1" i="1" lang="en-US" sz="1800">
                <a:solidFill>
                  <a:srgbClr val="0000FF"/>
                </a:solidFill>
                <a:latin typeface="Tahoma"/>
                <a:ea typeface="Tahoma"/>
                <a:cs typeface="Tahoma"/>
                <a:sym typeface="Tahoma"/>
              </a:rPr>
              <a:t>🡪 DL dạng Video.</a:t>
            </a:r>
            <a:endParaRPr b="1" sz="1800">
              <a:solidFill>
                <a:srgbClr val="0000FF"/>
              </a:solidFill>
              <a:latin typeface="Tahoma"/>
              <a:ea typeface="Tahoma"/>
              <a:cs typeface="Tahoma"/>
              <a:sym typeface="Tahoma"/>
            </a:endParaRPr>
          </a:p>
        </p:txBody>
      </p:sp>
      <p:sp>
        <p:nvSpPr>
          <p:cNvPr id="229" name="Google Shape;229;p8"/>
          <p:cNvSpPr/>
          <p:nvPr/>
        </p:nvSpPr>
        <p:spPr>
          <a:xfrm>
            <a:off x="8616214" y="5105409"/>
            <a:ext cx="3385910" cy="408623"/>
          </a:xfrm>
          <a:prstGeom prst="round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ahoma"/>
                <a:ea typeface="Tahoma"/>
                <a:cs typeface="Tahoma"/>
                <a:sym typeface="Tahoma"/>
              </a:rPr>
              <a:t>Điểm TB cả năm lớp 9</a:t>
            </a:r>
            <a:endParaRPr/>
          </a:p>
        </p:txBody>
      </p:sp>
      <p:sp>
        <p:nvSpPr>
          <p:cNvPr id="230" name="Google Shape;230;p8"/>
          <p:cNvSpPr/>
          <p:nvPr/>
        </p:nvSpPr>
        <p:spPr>
          <a:xfrm>
            <a:off x="8598209" y="5602303"/>
            <a:ext cx="3403915" cy="408623"/>
          </a:xfrm>
          <a:prstGeom prst="round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ahoma"/>
                <a:ea typeface="Tahoma"/>
                <a:cs typeface="Tahoma"/>
                <a:sym typeface="Tahoma"/>
              </a:rPr>
              <a:t>Điểm TB môn toán</a:t>
            </a:r>
            <a:endParaRPr/>
          </a:p>
        </p:txBody>
      </p:sp>
      <p:sp>
        <p:nvSpPr>
          <p:cNvPr id="231" name="Google Shape;231;p8"/>
          <p:cNvSpPr/>
          <p:nvPr/>
        </p:nvSpPr>
        <p:spPr>
          <a:xfrm>
            <a:off x="8598210" y="6099196"/>
            <a:ext cx="3403914" cy="408623"/>
          </a:xfrm>
          <a:prstGeom prst="round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FF"/>
                </a:solidFill>
                <a:latin typeface="Tahoma"/>
                <a:ea typeface="Tahoma"/>
                <a:cs typeface="Tahoma"/>
                <a:sym typeface="Tahoma"/>
              </a:rPr>
              <a:t>Điểm TB môn văn</a:t>
            </a:r>
            <a:endParaRPr/>
          </a:p>
        </p:txBody>
      </p:sp>
      <p:cxnSp>
        <p:nvCxnSpPr>
          <p:cNvPr id="232" name="Google Shape;232;p8"/>
          <p:cNvCxnSpPr>
            <a:stCxn id="222" idx="3"/>
          </p:cNvCxnSpPr>
          <p:nvPr/>
        </p:nvCxnSpPr>
        <p:spPr>
          <a:xfrm flipH="1" rot="10800000">
            <a:off x="8001154" y="5309803"/>
            <a:ext cx="615000" cy="2925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33" name="Google Shape;233;p8"/>
          <p:cNvCxnSpPr>
            <a:stCxn id="222" idx="3"/>
          </p:cNvCxnSpPr>
          <p:nvPr/>
        </p:nvCxnSpPr>
        <p:spPr>
          <a:xfrm>
            <a:off x="8001154" y="5602303"/>
            <a:ext cx="569700" cy="1899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34" name="Google Shape;234;p8"/>
          <p:cNvCxnSpPr>
            <a:stCxn id="222" idx="3"/>
          </p:cNvCxnSpPr>
          <p:nvPr/>
        </p:nvCxnSpPr>
        <p:spPr>
          <a:xfrm>
            <a:off x="8001154" y="5602303"/>
            <a:ext cx="569700" cy="6645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35" name="Google Shape;235;p8"/>
          <p:cNvCxnSpPr/>
          <p:nvPr/>
        </p:nvCxnSpPr>
        <p:spPr>
          <a:xfrm flipH="1" rot="10800000">
            <a:off x="8024817" y="1965687"/>
            <a:ext cx="546152" cy="732776"/>
          </a:xfrm>
          <a:prstGeom prst="straightConnector1">
            <a:avLst/>
          </a:prstGeom>
          <a:noFill/>
          <a:ln cap="flat" cmpd="sng" w="9525">
            <a:solidFill>
              <a:schemeClr val="accent1"/>
            </a:solidFill>
            <a:prstDash val="solid"/>
            <a:miter lim="800000"/>
            <a:headEnd len="sm" w="sm" type="none"/>
            <a:tailEnd len="med" w="med" type="triangle"/>
          </a:ln>
        </p:spPr>
      </p:cxnSp>
      <p:cxnSp>
        <p:nvCxnSpPr>
          <p:cNvPr id="236" name="Google Shape;236;p8"/>
          <p:cNvCxnSpPr/>
          <p:nvPr/>
        </p:nvCxnSpPr>
        <p:spPr>
          <a:xfrm>
            <a:off x="8024817" y="2698463"/>
            <a:ext cx="569814" cy="5887"/>
          </a:xfrm>
          <a:prstGeom prst="straightConnector1">
            <a:avLst/>
          </a:prstGeom>
          <a:noFill/>
          <a:ln cap="flat" cmpd="sng" w="9525">
            <a:solidFill>
              <a:schemeClr val="accent1"/>
            </a:solidFill>
            <a:prstDash val="solid"/>
            <a:miter lim="800000"/>
            <a:headEnd len="sm" w="sm" type="none"/>
            <a:tailEnd len="med" w="med" type="triangle"/>
          </a:ln>
        </p:spPr>
      </p:cxnSp>
      <p:cxnSp>
        <p:nvCxnSpPr>
          <p:cNvPr id="237" name="Google Shape;237;p8"/>
          <p:cNvCxnSpPr/>
          <p:nvPr/>
        </p:nvCxnSpPr>
        <p:spPr>
          <a:xfrm>
            <a:off x="8024817" y="2698463"/>
            <a:ext cx="569814" cy="974102"/>
          </a:xfrm>
          <a:prstGeom prst="straightConnector1">
            <a:avLst/>
          </a:prstGeom>
          <a:noFill/>
          <a:ln cap="flat" cmpd="sng" w="9525">
            <a:solidFill>
              <a:schemeClr val="accent1"/>
            </a:solidFill>
            <a:prstDash val="solid"/>
            <a:miter lim="800000"/>
            <a:headEnd len="sm" w="sm" type="none"/>
            <a:tailEnd len="med" w="med" type="triangle"/>
          </a:ln>
        </p:spPr>
      </p:cxnSp>
      <p:cxnSp>
        <p:nvCxnSpPr>
          <p:cNvPr id="238" name="Google Shape;238;p8"/>
          <p:cNvCxnSpPr/>
          <p:nvPr/>
        </p:nvCxnSpPr>
        <p:spPr>
          <a:xfrm flipH="1" rot="10800000">
            <a:off x="8014131" y="4427991"/>
            <a:ext cx="569815" cy="1"/>
          </a:xfrm>
          <a:prstGeom prst="straightConnector1">
            <a:avLst/>
          </a:prstGeom>
          <a:noFill/>
          <a:ln cap="flat" cmpd="sng" w="9525">
            <a:solidFill>
              <a:schemeClr val="accent1"/>
            </a:solidFill>
            <a:prstDash val="solid"/>
            <a:miter lim="800000"/>
            <a:headEnd len="sm" w="sm" type="none"/>
            <a:tailEnd len="med" w="med" type="triangle"/>
          </a:ln>
        </p:spPr>
      </p:cxnSp>
      <p:sp>
        <p:nvSpPr>
          <p:cNvPr id="239" name="Google Shape;239;p8"/>
          <p:cNvSpPr/>
          <p:nvPr/>
        </p:nvSpPr>
        <p:spPr>
          <a:xfrm>
            <a:off x="8616214" y="4054323"/>
            <a:ext cx="3418179" cy="715089"/>
          </a:xfrm>
          <a:prstGeom prst="round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1800">
                <a:solidFill>
                  <a:srgbClr val="0000FF"/>
                </a:solidFill>
                <a:latin typeface="Tahoma"/>
                <a:ea typeface="Tahoma"/>
                <a:cs typeface="Tahoma"/>
                <a:sym typeface="Tahoma"/>
              </a:rPr>
              <a:t>Gọi điện, gửi Email, gọi video, ..</a:t>
            </a:r>
            <a:endParaRPr b="1" sz="1800">
              <a:solidFill>
                <a:srgbClr val="0000FF"/>
              </a:solidFill>
              <a:latin typeface="Tahoma"/>
              <a:ea typeface="Tahoma"/>
              <a:cs typeface="Tahoma"/>
              <a:sym typeface="Tahoma"/>
            </a:endParaRPr>
          </a:p>
        </p:txBody>
      </p:sp>
      <p:sp>
        <p:nvSpPr>
          <p:cNvPr id="240" name="Google Shape;240;p8"/>
          <p:cNvSpPr/>
          <p:nvPr/>
        </p:nvSpPr>
        <p:spPr>
          <a:xfrm>
            <a:off x="8570944" y="4715432"/>
            <a:ext cx="3371733" cy="1668542"/>
          </a:xfrm>
          <a:prstGeom prst="roundRect">
            <a:avLst>
              <a:gd fmla="val 16667" name="adj"/>
            </a:avLst>
          </a:prstGeom>
          <a:gradFill>
            <a:gsLst>
              <a:gs pos="0">
                <a:srgbClr val="F7BCA2"/>
              </a:gs>
              <a:gs pos="50000">
                <a:srgbClr val="F4B093"/>
              </a:gs>
              <a:gs pos="100000">
                <a:srgbClr val="F7A47F"/>
              </a:gs>
            </a:gsLst>
            <a:lin ang="5400000" scaled="0"/>
          </a:gradFill>
          <a:ln cap="flat" cmpd="sng" w="9525">
            <a:solidFill>
              <a:srgbClr val="4472C4"/>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000">
                <a:solidFill>
                  <a:schemeClr val="dk1"/>
                </a:solidFill>
                <a:latin typeface="Times New Roman"/>
                <a:ea typeface="Times New Roman"/>
                <a:cs typeface="Times New Roman"/>
                <a:sym typeface="Times New Roman"/>
              </a:rPr>
              <a:t>Thông tin có tính toàn vẹn: nếu dữ liệu không đầy đủ thì không xác định chính xác được thông tin.</a:t>
            </a:r>
            <a:endParaRPr i="1" sz="2000">
              <a:solidFill>
                <a:schemeClr val="dk1"/>
              </a:solidFill>
              <a:latin typeface="Calibri"/>
              <a:ea typeface="Calibri"/>
              <a:cs typeface="Calibri"/>
              <a:sym typeface="Calibri"/>
            </a:endParaRPr>
          </a:p>
        </p:txBody>
      </p:sp>
      <p:sp>
        <p:nvSpPr>
          <p:cNvPr id="241" name="Google Shape;241;p8"/>
          <p:cNvSpPr/>
          <p:nvPr/>
        </p:nvSpPr>
        <p:spPr>
          <a:xfrm>
            <a:off x="8618019" y="2575348"/>
            <a:ext cx="3368013" cy="1092600"/>
          </a:xfrm>
          <a:prstGeom prst="roundRect">
            <a:avLst>
              <a:gd fmla="val 16667" name="adj"/>
            </a:avLst>
          </a:prstGeom>
          <a:gradFill>
            <a:gsLst>
              <a:gs pos="0">
                <a:srgbClr val="F7BCA2"/>
              </a:gs>
              <a:gs pos="50000">
                <a:srgbClr val="F4B093"/>
              </a:gs>
              <a:gs pos="100000">
                <a:srgbClr val="F7A47F"/>
              </a:gs>
            </a:gsLst>
            <a:lin ang="5400000"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en-US" sz="2400">
                <a:solidFill>
                  <a:schemeClr val="dk1"/>
                </a:solidFill>
                <a:latin typeface="Times New Roman"/>
                <a:ea typeface="Times New Roman"/>
                <a:cs typeface="Times New Roman"/>
                <a:sym typeface="Times New Roman"/>
              </a:rPr>
              <a:t>Thông tin được thể hiện ở nhiều dạng dữ liệu </a:t>
            </a:r>
            <a:endParaRPr/>
          </a:p>
          <a:p>
            <a:pPr indent="0" lvl="0" marL="0" marR="0" rtl="0" algn="ctr">
              <a:spcBef>
                <a:spcPts val="0"/>
              </a:spcBef>
              <a:spcAft>
                <a:spcPts val="0"/>
              </a:spcAft>
              <a:buNone/>
            </a:pPr>
            <a:r>
              <a:rPr i="1" lang="en-US" sz="2400">
                <a:solidFill>
                  <a:schemeClr val="dk1"/>
                </a:solidFill>
                <a:latin typeface="Times New Roman"/>
                <a:ea typeface="Times New Roman"/>
                <a:cs typeface="Times New Roman"/>
                <a:sym typeface="Times New Roman"/>
              </a:rPr>
              <a:t>khác nhau</a:t>
            </a:r>
            <a:endParaRPr i="1" sz="2400">
              <a:solidFill>
                <a:schemeClr val="dk1"/>
              </a:solidFill>
              <a:latin typeface="Calibri"/>
              <a:ea typeface="Calibri"/>
              <a:cs typeface="Calibri"/>
              <a:sym typeface="Calibri"/>
            </a:endParaRPr>
          </a:p>
        </p:txBody>
      </p:sp>
      <p:sp>
        <p:nvSpPr>
          <p:cNvPr id="242" name="Google Shape;242;p8"/>
          <p:cNvSpPr/>
          <p:nvPr/>
        </p:nvSpPr>
        <p:spPr>
          <a:xfrm>
            <a:off x="-1547392" y="3313140"/>
            <a:ext cx="391886" cy="354808"/>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sp>
        <p:nvSpPr>
          <p:cNvPr id="243" name="Google Shape;243;p8"/>
          <p:cNvSpPr/>
          <p:nvPr/>
        </p:nvSpPr>
        <p:spPr>
          <a:xfrm>
            <a:off x="193324" y="2405555"/>
            <a:ext cx="482895" cy="496812"/>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1</a:t>
            </a:r>
            <a:endParaRPr/>
          </a:p>
        </p:txBody>
      </p:sp>
      <p:sp>
        <p:nvSpPr>
          <p:cNvPr id="244" name="Google Shape;244;p8"/>
          <p:cNvSpPr/>
          <p:nvPr/>
        </p:nvSpPr>
        <p:spPr>
          <a:xfrm>
            <a:off x="193324" y="4098528"/>
            <a:ext cx="482895" cy="500038"/>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2</a:t>
            </a:r>
            <a:endParaRPr sz="2400">
              <a:solidFill>
                <a:schemeClr val="lt1"/>
              </a:solidFill>
              <a:latin typeface="Calibri"/>
              <a:ea typeface="Calibri"/>
              <a:cs typeface="Calibri"/>
              <a:sym typeface="Calibri"/>
            </a:endParaRPr>
          </a:p>
        </p:txBody>
      </p:sp>
      <p:sp>
        <p:nvSpPr>
          <p:cNvPr id="245" name="Google Shape;245;p8"/>
          <p:cNvSpPr/>
          <p:nvPr/>
        </p:nvSpPr>
        <p:spPr>
          <a:xfrm>
            <a:off x="193324" y="5352283"/>
            <a:ext cx="482895" cy="500038"/>
          </a:xfrm>
          <a:prstGeom prst="roundRect">
            <a:avLst>
              <a:gd fmla="val 16667"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500"/>
                                        <p:tgtEl>
                                          <p:spTgt spid="220"/>
                                        </p:tgtEl>
                                        <p:attrNameLst>
                                          <p:attrName>ppt_w</p:attrName>
                                        </p:attrNameLst>
                                      </p:cBhvr>
                                      <p:tavLst>
                                        <p:tav fmla="" tm="0">
                                          <p:val>
                                            <p:strVal val="0"/>
                                          </p:val>
                                        </p:tav>
                                        <p:tav fmla="" tm="100000">
                                          <p:val>
                                            <p:strVal val="#ppt_w"/>
                                          </p:val>
                                        </p:tav>
                                      </p:tavLst>
                                    </p:anim>
                                    <p:anim calcmode="lin" valueType="num">
                                      <p:cBhvr additive="base">
                                        <p:cTn dur="500"/>
                                        <p:tgtEl>
                                          <p:spTgt spid="22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ppt_w</p:attrName>
                                        </p:attrNameLst>
                                      </p:cBhvr>
                                      <p:tavLst>
                                        <p:tav fmla="" tm="0">
                                          <p:val>
                                            <p:strVal val="0"/>
                                          </p:val>
                                        </p:tav>
                                        <p:tav fmla="" tm="100000">
                                          <p:val>
                                            <p:strVal val="#ppt_w"/>
                                          </p:val>
                                        </p:tav>
                                      </p:tavLst>
                                    </p:anim>
                                    <p:anim calcmode="lin" valueType="num">
                                      <p:cBhvr additive="base">
                                        <p:cTn dur="500"/>
                                        <p:tgtEl>
                                          <p:spTgt spid="22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22"/>
                                        </p:tgtEl>
                                        <p:attrNameLst>
                                          <p:attrName>style.visibility</p:attrName>
                                        </p:attrNameLst>
                                      </p:cBhvr>
                                      <p:to>
                                        <p:strVal val="visible"/>
                                      </p:to>
                                    </p:set>
                                    <p:anim calcmode="lin" valueType="num">
                                      <p:cBhvr additive="base">
                                        <p:cTn dur="500"/>
                                        <p:tgtEl>
                                          <p:spTgt spid="222"/>
                                        </p:tgtEl>
                                        <p:attrNameLst>
                                          <p:attrName>ppt_w</p:attrName>
                                        </p:attrNameLst>
                                      </p:cBhvr>
                                      <p:tavLst>
                                        <p:tav fmla="" tm="0">
                                          <p:val>
                                            <p:strVal val="0"/>
                                          </p:val>
                                        </p:tav>
                                        <p:tav fmla="" tm="100000">
                                          <p:val>
                                            <p:strVal val="#ppt_w"/>
                                          </p:val>
                                        </p:tav>
                                      </p:tavLst>
                                    </p:anim>
                                    <p:anim calcmode="lin" valueType="num">
                                      <p:cBhvr additive="base">
                                        <p:cTn dur="500"/>
                                        <p:tgtEl>
                                          <p:spTgt spid="22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243"/>
                                        </p:tgtEl>
                                        <p:attrNameLst>
                                          <p:attrName>style.visibility</p:attrName>
                                        </p:attrNameLst>
                                      </p:cBhvr>
                                      <p:to>
                                        <p:strVal val="visible"/>
                                      </p:to>
                                    </p:set>
                                    <p:anim calcmode="lin" valueType="num">
                                      <p:cBhvr additive="base">
                                        <p:cTn dur="500"/>
                                        <p:tgtEl>
                                          <p:spTgt spid="243"/>
                                        </p:tgtEl>
                                        <p:attrNameLst>
                                          <p:attrName>ppt_w</p:attrName>
                                        </p:attrNameLst>
                                      </p:cBhvr>
                                      <p:tavLst>
                                        <p:tav fmla="" tm="0">
                                          <p:val>
                                            <p:strVal val="0"/>
                                          </p:val>
                                        </p:tav>
                                        <p:tav fmla="" tm="100000">
                                          <p:val>
                                            <p:strVal val="#ppt_w"/>
                                          </p:val>
                                        </p:tav>
                                      </p:tavLst>
                                    </p:anim>
                                    <p:anim calcmode="lin" valueType="num">
                                      <p:cBhvr additive="base">
                                        <p:cTn dur="500"/>
                                        <p:tgtEl>
                                          <p:spTgt spid="243"/>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ppt_w</p:attrName>
                                        </p:attrNameLst>
                                      </p:cBhvr>
                                      <p:tavLst>
                                        <p:tav fmla="" tm="0">
                                          <p:val>
                                            <p:strVal val="0"/>
                                          </p:val>
                                        </p:tav>
                                        <p:tav fmla="" tm="100000">
                                          <p:val>
                                            <p:strVal val="#ppt_w"/>
                                          </p:val>
                                        </p:tav>
                                      </p:tavLst>
                                    </p:anim>
                                    <p:anim calcmode="lin" valueType="num">
                                      <p:cBhvr additive="base">
                                        <p:cTn dur="500"/>
                                        <p:tgtEl>
                                          <p:spTgt spid="244"/>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ppt_w</p:attrName>
                                        </p:attrNameLst>
                                      </p:cBhvr>
                                      <p:tavLst>
                                        <p:tav fmla="" tm="0">
                                          <p:val>
                                            <p:strVal val="0"/>
                                          </p:val>
                                        </p:tav>
                                        <p:tav fmla="" tm="100000">
                                          <p:val>
                                            <p:strVal val="#ppt_w"/>
                                          </p:val>
                                        </p:tav>
                                      </p:tavLst>
                                    </p:anim>
                                    <p:anim calcmode="lin" valueType="num">
                                      <p:cBhvr additive="base">
                                        <p:cTn dur="500"/>
                                        <p:tgtEl>
                                          <p:spTgt spid="2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35"/>
                                        </p:tgtEl>
                                      </p:cBhvr>
                                    </p:animEffect>
                                    <p:set>
                                      <p:cBhvr>
                                        <p:cTn dur="1" fill="hold">
                                          <p:stCondLst>
                                            <p:cond delay="2000"/>
                                          </p:stCondLst>
                                        </p:cTn>
                                        <p:tgtEl>
                                          <p:spTgt spid="2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26"/>
                                        </p:tgtEl>
                                      </p:cBhvr>
                                    </p:animEffect>
                                    <p:set>
                                      <p:cBhvr>
                                        <p:cTn dur="1" fill="hold">
                                          <p:stCondLst>
                                            <p:cond delay="2000"/>
                                          </p:stCondLst>
                                        </p:cTn>
                                        <p:tgtEl>
                                          <p:spTgt spid="22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6"/>
                                        </p:tgtEl>
                                      </p:cBhvr>
                                    </p:animEffect>
                                    <p:set>
                                      <p:cBhvr>
                                        <p:cTn dur="1" fill="hold">
                                          <p:stCondLst>
                                            <p:cond delay="2000"/>
                                          </p:stCondLst>
                                        </p:cTn>
                                        <p:tgtEl>
                                          <p:spTgt spid="23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27"/>
                                        </p:tgtEl>
                                      </p:cBhvr>
                                    </p:animEffect>
                                    <p:set>
                                      <p:cBhvr>
                                        <p:cTn dur="1" fill="hold">
                                          <p:stCondLst>
                                            <p:cond delay="2000"/>
                                          </p:stCondLst>
                                        </p:cTn>
                                        <p:tgtEl>
                                          <p:spTgt spid="2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7"/>
                                        </p:tgtEl>
                                      </p:cBhvr>
                                    </p:animEffect>
                                    <p:set>
                                      <p:cBhvr>
                                        <p:cTn dur="1" fill="hold">
                                          <p:stCondLst>
                                            <p:cond delay="2000"/>
                                          </p:stCondLst>
                                        </p:cTn>
                                        <p:tgtEl>
                                          <p:spTgt spid="2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28"/>
                                        </p:tgtEl>
                                      </p:cBhvr>
                                    </p:animEffect>
                                    <p:set>
                                      <p:cBhvr>
                                        <p:cTn dur="1" fill="hold">
                                          <p:stCondLst>
                                            <p:cond delay="2000"/>
                                          </p:stCondLst>
                                        </p:cTn>
                                        <p:tgtEl>
                                          <p:spTgt spid="22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8"/>
                                        </p:tgtEl>
                                      </p:cBhvr>
                                    </p:animEffect>
                                    <p:set>
                                      <p:cBhvr>
                                        <p:cTn dur="1" fill="hold">
                                          <p:stCondLst>
                                            <p:cond delay="2000"/>
                                          </p:stCondLst>
                                        </p:cTn>
                                        <p:tgtEl>
                                          <p:spTgt spid="2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9"/>
                                        </p:tgtEl>
                                      </p:cBhvr>
                                    </p:animEffect>
                                    <p:set>
                                      <p:cBhvr>
                                        <p:cTn dur="1" fill="hold">
                                          <p:stCondLst>
                                            <p:cond delay="2000"/>
                                          </p:stCondLst>
                                        </p:cTn>
                                        <p:tgtEl>
                                          <p:spTgt spid="23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xit" presetID="10" presetSubtype="0">
                                  <p:stCondLst>
                                    <p:cond delay="0"/>
                                  </p:stCondLst>
                                  <p:childTnLst>
                                    <p:animEffect filter="fade" transition="out">
                                      <p:cBhvr>
                                        <p:cTn dur="2000"/>
                                        <p:tgtEl>
                                          <p:spTgt spid="232"/>
                                        </p:tgtEl>
                                      </p:cBhvr>
                                    </p:animEffect>
                                    <p:set>
                                      <p:cBhvr>
                                        <p:cTn dur="1" fill="hold">
                                          <p:stCondLst>
                                            <p:cond delay="2000"/>
                                          </p:stCondLst>
                                        </p:cTn>
                                        <p:tgtEl>
                                          <p:spTgt spid="23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29"/>
                                        </p:tgtEl>
                                      </p:cBhvr>
                                    </p:animEffect>
                                    <p:set>
                                      <p:cBhvr>
                                        <p:cTn dur="1" fill="hold">
                                          <p:stCondLst>
                                            <p:cond delay="2000"/>
                                          </p:stCondLst>
                                        </p:cTn>
                                        <p:tgtEl>
                                          <p:spTgt spid="22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3"/>
                                        </p:tgtEl>
                                      </p:cBhvr>
                                    </p:animEffect>
                                    <p:set>
                                      <p:cBhvr>
                                        <p:cTn dur="1" fill="hold">
                                          <p:stCondLst>
                                            <p:cond delay="2000"/>
                                          </p:stCondLst>
                                        </p:cTn>
                                        <p:tgtEl>
                                          <p:spTgt spid="23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0"/>
                                        </p:tgtEl>
                                      </p:cBhvr>
                                    </p:animEffect>
                                    <p:set>
                                      <p:cBhvr>
                                        <p:cTn dur="1" fill="hold">
                                          <p:stCondLst>
                                            <p:cond delay="2000"/>
                                          </p:stCondLst>
                                        </p:cTn>
                                        <p:tgtEl>
                                          <p:spTgt spid="23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4"/>
                                        </p:tgtEl>
                                      </p:cBhvr>
                                    </p:animEffect>
                                    <p:set>
                                      <p:cBhvr>
                                        <p:cTn dur="1" fill="hold">
                                          <p:stCondLst>
                                            <p:cond delay="2000"/>
                                          </p:stCondLst>
                                        </p:cTn>
                                        <p:tgtEl>
                                          <p:spTgt spid="23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231"/>
                                        </p:tgtEl>
                                      </p:cBhvr>
                                    </p:animEffect>
                                    <p:set>
                                      <p:cBhvr>
                                        <p:cTn dur="1" fill="hold">
                                          <p:stCondLst>
                                            <p:cond delay="2000"/>
                                          </p:stCondLst>
                                        </p:cTn>
                                        <p:tgtEl>
                                          <p:spTgt spid="23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9"/>
          <p:cNvSpPr/>
          <p:nvPr/>
        </p:nvSpPr>
        <p:spPr>
          <a:xfrm>
            <a:off x="6265578" y="1677765"/>
            <a:ext cx="5726553" cy="562070"/>
          </a:xfrm>
          <a:prstGeom prst="snip1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400">
                <a:solidFill>
                  <a:schemeClr val="dk1"/>
                </a:solidFill>
                <a:latin typeface="Times New Roman"/>
                <a:ea typeface="Times New Roman"/>
                <a:cs typeface="Times New Roman"/>
                <a:sym typeface="Times New Roman"/>
              </a:rPr>
              <a:t>Vd: Từ dữ liệu nhiệt độ 39</a:t>
            </a:r>
            <a:r>
              <a:rPr baseline="30000" i="1" lang="en-US" sz="2400">
                <a:solidFill>
                  <a:schemeClr val="dk1"/>
                </a:solidFill>
                <a:latin typeface="Times New Roman"/>
                <a:ea typeface="Times New Roman"/>
                <a:cs typeface="Times New Roman"/>
                <a:sym typeface="Times New Roman"/>
              </a:rPr>
              <a:t>0</a:t>
            </a:r>
            <a:r>
              <a:rPr i="1" lang="en-US" sz="2400">
                <a:solidFill>
                  <a:schemeClr val="dk1"/>
                </a:solidFill>
                <a:latin typeface="Times New Roman"/>
                <a:ea typeface="Times New Roman"/>
                <a:cs typeface="Times New Roman"/>
                <a:sym typeface="Times New Roman"/>
              </a:rPr>
              <a:t>C</a:t>
            </a:r>
            <a:endParaRPr sz="2000">
              <a:solidFill>
                <a:schemeClr val="dk1"/>
              </a:solidFill>
              <a:latin typeface="Calibri"/>
              <a:ea typeface="Calibri"/>
              <a:cs typeface="Calibri"/>
              <a:sym typeface="Calibri"/>
            </a:endParaRPr>
          </a:p>
        </p:txBody>
      </p:sp>
      <p:sp>
        <p:nvSpPr>
          <p:cNvPr id="251" name="Google Shape;251;p9"/>
          <p:cNvSpPr/>
          <p:nvPr/>
        </p:nvSpPr>
        <p:spPr>
          <a:xfrm>
            <a:off x="6717530" y="2410891"/>
            <a:ext cx="4478841" cy="161069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000">
                <a:solidFill>
                  <a:schemeClr val="dk1"/>
                </a:solidFill>
                <a:latin typeface="Times New Roman"/>
                <a:ea typeface="Times New Roman"/>
                <a:cs typeface="Times New Roman"/>
                <a:sym typeface="Times New Roman"/>
              </a:rPr>
              <a:t>+ Nếu nằm trong bộ DL về thời tiết mang thông tin “Trời rất nóng”</a:t>
            </a:r>
            <a:endParaRPr sz="2000">
              <a:solidFill>
                <a:schemeClr val="dk1"/>
              </a:solidFill>
              <a:latin typeface="Calibri"/>
              <a:ea typeface="Calibri"/>
              <a:cs typeface="Calibri"/>
              <a:sym typeface="Calibri"/>
            </a:endParaRPr>
          </a:p>
          <a:p>
            <a:pPr indent="0" lvl="0" marL="0" marR="0" rtl="0" algn="just">
              <a:lnSpc>
                <a:spcPct val="115000"/>
              </a:lnSpc>
              <a:spcBef>
                <a:spcPts val="800"/>
              </a:spcBef>
              <a:spcAft>
                <a:spcPts val="0"/>
              </a:spcAft>
              <a:buNone/>
            </a:pPr>
            <a:r>
              <a:rPr i="1" lang="en-US" sz="2000">
                <a:solidFill>
                  <a:schemeClr val="dk1"/>
                </a:solidFill>
                <a:latin typeface="Times New Roman"/>
                <a:ea typeface="Times New Roman"/>
                <a:cs typeface="Times New Roman"/>
                <a:sym typeface="Times New Roman"/>
              </a:rPr>
              <a:t>+ Nếu nằm trong bộ DL bệnh án: cho biết thông tin bệnh nhân này sốt cao</a:t>
            </a:r>
            <a:endParaRPr sz="2000">
              <a:solidFill>
                <a:schemeClr val="dk1"/>
              </a:solidFill>
              <a:latin typeface="Calibri"/>
              <a:ea typeface="Calibri"/>
              <a:cs typeface="Calibri"/>
              <a:sym typeface="Calibri"/>
            </a:endParaRPr>
          </a:p>
        </p:txBody>
      </p:sp>
      <p:sp>
        <p:nvSpPr>
          <p:cNvPr id="252" name="Google Shape;252;p9"/>
          <p:cNvSpPr/>
          <p:nvPr/>
        </p:nvSpPr>
        <p:spPr>
          <a:xfrm>
            <a:off x="6265577" y="4192644"/>
            <a:ext cx="5726553" cy="1485471"/>
          </a:xfrm>
          <a:prstGeom prst="snip1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400">
                <a:solidFill>
                  <a:schemeClr val="dk1"/>
                </a:solidFill>
                <a:latin typeface="Times New Roman"/>
                <a:ea typeface="Times New Roman"/>
                <a:cs typeface="Times New Roman"/>
                <a:sym typeface="Times New Roman"/>
              </a:rPr>
              <a:t>Vd: Xử lí dữ liệu về băng tan ở bắc cực hay cường độ bão ở vùng nhiệt đới đều dẫn đến kết luận về sự nóng lên của trái đất.</a:t>
            </a:r>
            <a:endParaRPr sz="2000">
              <a:solidFill>
                <a:schemeClr val="dk1"/>
              </a:solidFill>
              <a:latin typeface="Calibri"/>
              <a:ea typeface="Calibri"/>
              <a:cs typeface="Calibri"/>
              <a:sym typeface="Calibri"/>
            </a:endParaRPr>
          </a:p>
        </p:txBody>
      </p:sp>
      <p:sp>
        <p:nvSpPr>
          <p:cNvPr id="253" name="Google Shape;253;p9"/>
          <p:cNvSpPr/>
          <p:nvPr/>
        </p:nvSpPr>
        <p:spPr>
          <a:xfrm>
            <a:off x="781049" y="1735461"/>
            <a:ext cx="4133850" cy="1511903"/>
          </a:xfrm>
          <a:prstGeom prst="flowChartAlternateProcess">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Cùng 1 dữ liệu tùy theo hoàn cảnh khác nhau sẽ nhận được thông tin khác nhau</a:t>
            </a:r>
            <a:endParaRPr sz="2400">
              <a:solidFill>
                <a:schemeClr val="dk1"/>
              </a:solidFill>
              <a:latin typeface="Calibri"/>
              <a:ea typeface="Calibri"/>
              <a:cs typeface="Calibri"/>
              <a:sym typeface="Calibri"/>
            </a:endParaRPr>
          </a:p>
        </p:txBody>
      </p:sp>
      <p:sp>
        <p:nvSpPr>
          <p:cNvPr id="254" name="Google Shape;254;p9"/>
          <p:cNvSpPr/>
          <p:nvPr/>
        </p:nvSpPr>
        <p:spPr>
          <a:xfrm>
            <a:off x="781049" y="4124532"/>
            <a:ext cx="4133850" cy="1511903"/>
          </a:xfrm>
          <a:prstGeom prst="flowChartAlternateProcess">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US" sz="2400">
                <a:solidFill>
                  <a:schemeClr val="dk1"/>
                </a:solidFill>
                <a:latin typeface="Times New Roman"/>
                <a:ea typeface="Times New Roman"/>
                <a:cs typeface="Times New Roman"/>
                <a:sym typeface="Times New Roman"/>
              </a:rPr>
              <a:t>Từ các dữ liệu khác nhau và cách xử lí khác nhau có thể cùng cho 1 thông tin</a:t>
            </a:r>
            <a:endParaRPr sz="2400">
              <a:solidFill>
                <a:schemeClr val="dk1"/>
              </a:solidFill>
              <a:latin typeface="Calibri"/>
              <a:ea typeface="Calibri"/>
              <a:cs typeface="Calibri"/>
              <a:sym typeface="Calibri"/>
            </a:endParaRPr>
          </a:p>
        </p:txBody>
      </p:sp>
      <p:sp>
        <p:nvSpPr>
          <p:cNvPr id="255" name="Google Shape;255;p9"/>
          <p:cNvSpPr/>
          <p:nvPr/>
        </p:nvSpPr>
        <p:spPr>
          <a:xfrm>
            <a:off x="657093" y="5996538"/>
            <a:ext cx="10409086" cy="517065"/>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1" lang="en-US" sz="2400">
                <a:solidFill>
                  <a:srgbClr val="FF0000"/>
                </a:solidFill>
                <a:latin typeface="Times New Roman"/>
                <a:ea typeface="Times New Roman"/>
                <a:cs typeface="Times New Roman"/>
                <a:sym typeface="Times New Roman"/>
              </a:rPr>
              <a:t>🡺 Như vậy giữa thông tin và dữ liệu có tính độc lập tương đối.</a:t>
            </a:r>
            <a:endParaRPr b="1" i="1" sz="2400">
              <a:solidFill>
                <a:srgbClr val="FF0000"/>
              </a:solidFill>
              <a:latin typeface="Calibri"/>
              <a:ea typeface="Calibri"/>
              <a:cs typeface="Calibri"/>
              <a:sym typeface="Calibri"/>
            </a:endParaRPr>
          </a:p>
        </p:txBody>
      </p:sp>
      <p:sp>
        <p:nvSpPr>
          <p:cNvPr id="256" name="Google Shape;256;p9"/>
          <p:cNvSpPr/>
          <p:nvPr/>
        </p:nvSpPr>
        <p:spPr>
          <a:xfrm>
            <a:off x="473874" y="1000088"/>
            <a:ext cx="4968027" cy="556434"/>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1" lang="en-US" sz="2800">
                <a:solidFill>
                  <a:srgbClr val="0000FF"/>
                </a:solidFill>
                <a:latin typeface="Times New Roman"/>
                <a:ea typeface="Times New Roman"/>
                <a:cs typeface="Times New Roman"/>
                <a:sym typeface="Times New Roman"/>
              </a:rPr>
              <a:t>b. Phân biệt thông tin và dữ liệu</a:t>
            </a:r>
            <a:endParaRPr i="1" sz="2400">
              <a:solidFill>
                <a:srgbClr val="0000FF"/>
              </a:solidFill>
              <a:latin typeface="Calibri"/>
              <a:ea typeface="Calibri"/>
              <a:cs typeface="Calibri"/>
              <a:sym typeface="Calibri"/>
            </a:endParaRPr>
          </a:p>
        </p:txBody>
      </p:sp>
      <p:sp>
        <p:nvSpPr>
          <p:cNvPr id="257" name="Google Shape;257;p9"/>
          <p:cNvSpPr txBox="1"/>
          <p:nvPr/>
        </p:nvSpPr>
        <p:spPr>
          <a:xfrm>
            <a:off x="3414674" y="251177"/>
            <a:ext cx="11432151" cy="606293"/>
          </a:xfrm>
          <a:prstGeom prst="rect">
            <a:avLst/>
          </a:prstGeom>
          <a:noFill/>
          <a:ln>
            <a:noFill/>
          </a:ln>
        </p:spPr>
        <p:txBody>
          <a:bodyPr anchorCtr="0" anchor="ctr" bIns="45700" lIns="91425" spcFirstLastPara="1" rIns="91425" wrap="square" tIns="45700">
            <a:noAutofit/>
          </a:bodyPr>
          <a:lstStyle/>
          <a:p>
            <a:pPr indent="0" lvl="0" marL="0" marR="0" rtl="0" algn="just">
              <a:lnSpc>
                <a:spcPct val="115000"/>
              </a:lnSpc>
              <a:spcBef>
                <a:spcPts val="0"/>
              </a:spcBef>
              <a:spcAft>
                <a:spcPts val="0"/>
              </a:spcAft>
              <a:buClr>
                <a:srgbClr val="FF0000"/>
              </a:buClr>
              <a:buSzPts val="2800"/>
              <a:buFont typeface="Times New Roman"/>
              <a:buNone/>
            </a:pPr>
            <a:r>
              <a:rPr b="1" lang="en-US" sz="2800" cap="none">
                <a:solidFill>
                  <a:srgbClr val="FF0000"/>
                </a:solidFill>
                <a:latin typeface="Times New Roman"/>
                <a:ea typeface="Times New Roman"/>
                <a:cs typeface="Times New Roman"/>
                <a:sym typeface="Times New Roman"/>
              </a:rPr>
              <a:t>1. THÔNG TIN VÀ DỮ LIỆU</a:t>
            </a:r>
            <a:endParaRPr b="1" sz="2400" cap="none">
              <a:solidFill>
                <a:srgbClr val="FF0000"/>
              </a:solidFill>
              <a:latin typeface="Calibri"/>
              <a:ea typeface="Calibri"/>
              <a:cs typeface="Calibri"/>
              <a:sym typeface="Calibri"/>
            </a:endParaRPr>
          </a:p>
        </p:txBody>
      </p:sp>
      <p:sp>
        <p:nvSpPr>
          <p:cNvPr id="258" name="Google Shape;258;p9"/>
          <p:cNvSpPr/>
          <p:nvPr/>
        </p:nvSpPr>
        <p:spPr>
          <a:xfrm>
            <a:off x="5118176" y="2134367"/>
            <a:ext cx="743460" cy="5715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9"/>
          <p:cNvSpPr/>
          <p:nvPr/>
        </p:nvSpPr>
        <p:spPr>
          <a:xfrm>
            <a:off x="5118176" y="4627044"/>
            <a:ext cx="743460" cy="57150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2" presetSubtype="2">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2021-12-02T16:43:24Z</dcterms:created>
  <dc:creator>LUU HUYEN</dc:creator>
</cp:coreProperties>
</file>